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2" r:id="rId2"/>
    <p:sldId id="261" r:id="rId3"/>
    <p:sldId id="263" r:id="rId4"/>
    <p:sldId id="271" r:id="rId5"/>
    <p:sldId id="293" r:id="rId6"/>
    <p:sldId id="298" r:id="rId7"/>
    <p:sldId id="299" r:id="rId8"/>
    <p:sldId id="287" r:id="rId9"/>
    <p:sldId id="288" r:id="rId10"/>
    <p:sldId id="301" r:id="rId11"/>
    <p:sldId id="290" r:id="rId12"/>
    <p:sldId id="300" r:id="rId13"/>
    <p:sldId id="284" r:id="rId14"/>
    <p:sldId id="264" r:id="rId15"/>
    <p:sldId id="265" r:id="rId16"/>
    <p:sldId id="267" r:id="rId17"/>
    <p:sldId id="302" r:id="rId18"/>
    <p:sldId id="29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4660"/>
  </p:normalViewPr>
  <p:slideViewPr>
    <p:cSldViewPr>
      <p:cViewPr>
        <p:scale>
          <a:sx n="66" d="100"/>
          <a:sy n="66" d="100"/>
        </p:scale>
        <p:origin x="-1314" y="-10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75299-7DAE-4755-8769-6CA12E1A662F}" type="datetimeFigureOut">
              <a:rPr lang="en-US" smtClean="0"/>
              <a:t>5/5/2011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1129C-86F6-4DD4-A0E3-511B289A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5F7A4-AAD9-414E-B18D-F9430E3088F2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78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6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7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80CA-FE1D-48E5-99F2-7C3CF0FD4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7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5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9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5/5/2011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3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5/5/2011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54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5/5/2011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3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5/5/2011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57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5/5/2011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6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5/5/2011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28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D5E32-1F36-4E4B-9754-5CB07145F0D4}" type="datetimeFigureOut">
              <a:rPr lang="en-US" smtClean="0"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4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xplorer.arcgis.com/?open=ad7c4dbe299a458ca52b9caa725a2d4d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long.mp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jpeg"/><Relationship Id="rId7" Type="http://schemas.openxmlformats.org/officeDocument/2006/relationships/image" Target="../media/image30.gif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hydromet.lcra.org/" TargetMode="External"/><Relationship Id="rId7" Type="http://schemas.openxmlformats.org/officeDocument/2006/relationships/hyperlink" Target="http://ubcwcid.org/Overview/Overview.aspx?id=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hyperlink" Target="http://coagis1.ci.austin.tx.us/website/COAViewer_fews/viewer.htm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aterservices.usgs.gov/nwis/iv?sites=08158000&amp;period=P7D&amp;parameterCd=00060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gis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xplorer.arcgis.com/?open=c50ba5510cfa4663ae417eb4a56cc336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6629400" cy="495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8229600" cy="147002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Situational Awareness for Flash Flooding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57800"/>
            <a:ext cx="6934200" cy="144780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By David R. Maidment and Fernando Salas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Director, Center for Research in Water Resources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Cockrell School of Engineering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University of Texas at Austin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1600200"/>
            <a:ext cx="72390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Presented to the Capital Area Council of Governments</a:t>
            </a:r>
          </a:p>
          <a:p>
            <a:pPr algn="ctr"/>
            <a:r>
              <a:rPr lang="en-US" sz="2400" dirty="0" smtClean="0"/>
              <a:t>Austin, 5 May 2011</a:t>
            </a:r>
          </a:p>
        </p:txBody>
      </p:sp>
    </p:spTree>
    <p:extLst>
      <p:ext uri="{BB962C8B-B14F-4D97-AF65-F5344CB8AC3E}">
        <p14:creationId xmlns:p14="http://schemas.microsoft.com/office/powerpoint/2010/main" val="335183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Gage Web Services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6641374" cy="46645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7467600" y="2318266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72399" y="2209800"/>
            <a:ext cx="1066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USGS, LCRA and City of Austin</a:t>
            </a:r>
            <a:endParaRPr lang="en-US" dirty="0"/>
          </a:p>
          <a:p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485743" y="3549134"/>
            <a:ext cx="152400" cy="152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90543" y="3440668"/>
            <a:ext cx="1353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Gages whose flood stage heights are undefined as yet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61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River Stage Web Service: City of Austin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09057"/>
            <a:ext cx="6459894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20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Stage Web Service: USGS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7" t="28000" r="15216" b="23827"/>
          <a:stretch/>
        </p:blipFill>
        <p:spPr bwMode="auto">
          <a:xfrm>
            <a:off x="1554122" y="1676400"/>
            <a:ext cx="6035756" cy="43508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88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Channel Data Services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58" y="1600200"/>
            <a:ext cx="4656859" cy="449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400" y="6322808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http://explorer.arcgis.com/?open=ad7c4dbe299a458ca52b9caa725a2d4d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7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8600"/>
            <a:ext cx="7467600" cy="566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95400" y="5867400"/>
            <a:ext cx="4773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IBM is collaborating with UT….</a:t>
            </a:r>
          </a:p>
          <a:p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      …. to help build a Smarter Planet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019800"/>
            <a:ext cx="1276350" cy="493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8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3889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019800"/>
            <a:ext cx="1276350" cy="493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4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6019800"/>
            <a:ext cx="1276350" cy="493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218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76368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6019800"/>
            <a:ext cx="6637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VLSI simulation models for electric circuit design…..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   ….. adapted to apply to river networks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2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Services HUB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298032" y="1331491"/>
            <a:ext cx="4331368" cy="2836248"/>
            <a:chOff x="2133600" y="2287770"/>
            <a:chExt cx="3793960" cy="245396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47389" y="2679906"/>
              <a:ext cx="2980171" cy="20618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2133600" y="2924179"/>
              <a:ext cx="759567" cy="1580744"/>
              <a:chOff x="1768079" y="2743200"/>
              <a:chExt cx="937294" cy="195061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768079" y="2743200"/>
                <a:ext cx="937294" cy="379792"/>
                <a:chOff x="914400" y="1910834"/>
                <a:chExt cx="937294" cy="379792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139188" y="1910834"/>
                  <a:ext cx="712506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USGS</a:t>
                  </a:r>
                  <a:endParaRPr lang="en-US" sz="1400" dirty="0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1768079" y="3131372"/>
                <a:ext cx="911184" cy="379792"/>
                <a:chOff x="914400" y="1910834"/>
                <a:chExt cx="911184" cy="379792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1139188" y="1910834"/>
                  <a:ext cx="686396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LCRA</a:t>
                  </a:r>
                  <a:endParaRPr lang="en-US" sz="1400" dirty="0"/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1768079" y="3952303"/>
                <a:ext cx="892668" cy="379792"/>
                <a:chOff x="914400" y="1910834"/>
                <a:chExt cx="892668" cy="379792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1139188" y="1910834"/>
                  <a:ext cx="667880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NWS</a:t>
                  </a:r>
                  <a:endParaRPr lang="en-US" sz="1400" dirty="0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1768079" y="3541243"/>
                <a:ext cx="841871" cy="379792"/>
                <a:chOff x="914400" y="1910834"/>
                <a:chExt cx="841871" cy="379792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139188" y="1910834"/>
                  <a:ext cx="617083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COA</a:t>
                  </a:r>
                  <a:endParaRPr lang="en-US" sz="1400" dirty="0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1768079" y="4365213"/>
                <a:ext cx="847159" cy="328602"/>
                <a:chOff x="914400" y="1954412"/>
                <a:chExt cx="847159" cy="328602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914400" y="2024778"/>
                  <a:ext cx="224788" cy="22478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139189" y="1954412"/>
                  <a:ext cx="622370" cy="3286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AHPS</a:t>
                  </a:r>
                  <a:endParaRPr lang="en-US" sz="1400" dirty="0"/>
                </a:p>
              </p:txBody>
            </p:sp>
          </p:grpSp>
        </p:grpSp>
        <p:sp>
          <p:nvSpPr>
            <p:cNvPr id="7" name="TextBox 6"/>
            <p:cNvSpPr txBox="1"/>
            <p:nvPr/>
          </p:nvSpPr>
          <p:spPr>
            <a:xfrm>
              <a:off x="3518889" y="2287770"/>
              <a:ext cx="1981200" cy="31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70C0"/>
                  </a:solidFill>
                </a:rPr>
                <a:t>Web Services HUB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52400" y="955069"/>
            <a:ext cx="1066800" cy="4531331"/>
            <a:chOff x="152400" y="1031269"/>
            <a:chExt cx="1066800" cy="453133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1619785"/>
              <a:ext cx="761999" cy="28138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5" y="2199117"/>
              <a:ext cx="762000" cy="281446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05" y="3616866"/>
              <a:ext cx="528169" cy="52816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798" y="2810129"/>
              <a:ext cx="540004" cy="54000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152400" y="1031269"/>
              <a:ext cx="1066800" cy="4531331"/>
              <a:chOff x="152400" y="1031269"/>
              <a:chExt cx="1066800" cy="4531331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282579" y="1031269"/>
                <a:ext cx="78739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70C0"/>
                    </a:solidFill>
                  </a:rPr>
                  <a:t>Inputs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52400" y="1428720"/>
                <a:ext cx="1066800" cy="413388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566" y="4338668"/>
              <a:ext cx="890468" cy="39847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75" y="4953732"/>
              <a:ext cx="610153" cy="488611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1219200" y="1839867"/>
            <a:ext cx="1117293" cy="2351133"/>
            <a:chOff x="1103513" y="2562240"/>
            <a:chExt cx="1117293" cy="2351133"/>
          </a:xfrm>
        </p:grpSpPr>
        <p:sp>
          <p:nvSpPr>
            <p:cNvPr id="57" name="Right Arrow 56"/>
            <p:cNvSpPr/>
            <p:nvPr/>
          </p:nvSpPr>
          <p:spPr>
            <a:xfrm>
              <a:off x="1343117" y="3514032"/>
              <a:ext cx="638083" cy="42375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27126" tIns="84752" rIns="1" bIns="84751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 kern="120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103513" y="2562240"/>
              <a:ext cx="11172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Observation 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Data 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Services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(WaterML)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71859" y="3959266"/>
              <a:ext cx="78258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Channel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Data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Services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(WFS)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600200" y="5271822"/>
            <a:ext cx="2971800" cy="1205178"/>
            <a:chOff x="2590800" y="5638800"/>
            <a:chExt cx="2971800" cy="1205178"/>
          </a:xfrm>
        </p:grpSpPr>
        <p:grpSp>
          <p:nvGrpSpPr>
            <p:cNvPr id="61" name="Group 60"/>
            <p:cNvGrpSpPr>
              <a:grpSpLocks/>
            </p:cNvGrpSpPr>
            <p:nvPr/>
          </p:nvGrpSpPr>
          <p:grpSpPr bwMode="auto">
            <a:xfrm>
              <a:off x="3752530" y="5653320"/>
              <a:ext cx="971870" cy="723730"/>
              <a:chOff x="838200" y="4648201"/>
              <a:chExt cx="2543175" cy="1840347"/>
            </a:xfrm>
          </p:grpSpPr>
          <p:grpSp>
            <p:nvGrpSpPr>
              <p:cNvPr id="68" name="Group 67"/>
              <p:cNvGrpSpPr>
                <a:grpSpLocks/>
              </p:cNvGrpSpPr>
              <p:nvPr/>
            </p:nvGrpSpPr>
            <p:grpSpPr bwMode="auto">
              <a:xfrm>
                <a:off x="838200" y="4800600"/>
                <a:ext cx="2543175" cy="1687948"/>
                <a:chOff x="838200" y="4800600"/>
                <a:chExt cx="2543175" cy="1687948"/>
              </a:xfrm>
            </p:grpSpPr>
            <p:pic>
              <p:nvPicPr>
                <p:cNvPr id="70" name="Picture 69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8200" y="4800600"/>
                  <a:ext cx="2543175" cy="16879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1" name="Rectangle 70"/>
                <p:cNvSpPr/>
                <p:nvPr/>
              </p:nvSpPr>
              <p:spPr>
                <a:xfrm>
                  <a:off x="838200" y="6095091"/>
                  <a:ext cx="380390" cy="3823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69" name="Rectangle 68"/>
              <p:cNvSpPr/>
              <p:nvPr/>
            </p:nvSpPr>
            <p:spPr>
              <a:xfrm>
                <a:off x="1677230" y="4648201"/>
                <a:ext cx="1065090" cy="2281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2590800" y="5638800"/>
              <a:ext cx="2971800" cy="1205178"/>
              <a:chOff x="3633371" y="5550023"/>
              <a:chExt cx="2971800" cy="1205178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3633371" y="5550023"/>
                <a:ext cx="2971800" cy="796584"/>
                <a:chOff x="3563083" y="5867400"/>
                <a:chExt cx="2971800" cy="796584"/>
              </a:xfrm>
            </p:grpSpPr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1267" y="6072922"/>
                  <a:ext cx="934701" cy="446814"/>
                </a:xfrm>
                <a:prstGeom prst="rect">
                  <a:avLst/>
                </a:prstGeom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72330" y="6052023"/>
                  <a:ext cx="610153" cy="488611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3563083" y="5867400"/>
                  <a:ext cx="2971800" cy="79658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4677483" y="6385869"/>
                <a:ext cx="89639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70C0"/>
                    </a:solidFill>
                  </a:rPr>
                  <a:t>Models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72" name="Right Arrow 71"/>
          <p:cNvSpPr/>
          <p:nvPr/>
        </p:nvSpPr>
        <p:spPr>
          <a:xfrm rot="5400000">
            <a:off x="3302385" y="4574481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73" name="Right Arrow 72"/>
          <p:cNvSpPr/>
          <p:nvPr/>
        </p:nvSpPr>
        <p:spPr>
          <a:xfrm rot="16200000">
            <a:off x="3816769" y="4574481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74" name="TextBox 73"/>
          <p:cNvSpPr txBox="1"/>
          <p:nvPr/>
        </p:nvSpPr>
        <p:spPr>
          <a:xfrm>
            <a:off x="4377431" y="4524748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Modeling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Services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590800" y="4417027"/>
            <a:ext cx="7794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Data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Services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(WFS)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2" name="Right Arrow 81"/>
          <p:cNvSpPr/>
          <p:nvPr/>
        </p:nvSpPr>
        <p:spPr>
          <a:xfrm rot="5400000">
            <a:off x="5458151" y="4574482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83" name="Right Arrow 82"/>
          <p:cNvSpPr/>
          <p:nvPr/>
        </p:nvSpPr>
        <p:spPr>
          <a:xfrm rot="16200000">
            <a:off x="5972535" y="4574482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84" name="TextBox 83"/>
          <p:cNvSpPr txBox="1"/>
          <p:nvPr/>
        </p:nvSpPr>
        <p:spPr>
          <a:xfrm>
            <a:off x="6555915" y="4417026"/>
            <a:ext cx="8354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Mapping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Services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(WFS)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5334000" y="5264565"/>
            <a:ext cx="2057400" cy="1517235"/>
            <a:chOff x="5029200" y="5362031"/>
            <a:chExt cx="2057400" cy="1517235"/>
          </a:xfrm>
        </p:grpSpPr>
        <p:pic>
          <p:nvPicPr>
            <p:cNvPr id="86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81600" y="5457528"/>
              <a:ext cx="1743740" cy="911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" name="Rectangle 86"/>
            <p:cNvSpPr/>
            <p:nvPr/>
          </p:nvSpPr>
          <p:spPr>
            <a:xfrm>
              <a:off x="5029200" y="5362031"/>
              <a:ext cx="2057400" cy="11009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701704" y="6509934"/>
              <a:ext cx="7141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Maps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7630633" y="858620"/>
            <a:ext cx="1426534" cy="3865780"/>
            <a:chOff x="7630633" y="76200"/>
            <a:chExt cx="1426534" cy="3865780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>
            <a:xfrm>
              <a:off x="7811574" y="602578"/>
              <a:ext cx="1090178" cy="684831"/>
            </a:xfrm>
            <a:prstGeom prst="rect">
              <a:avLst/>
            </a:prstGeom>
          </p:spPr>
        </p:pic>
        <p:pic>
          <p:nvPicPr>
            <p:cNvPr id="92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837990" y="2390066"/>
              <a:ext cx="1013242" cy="5713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1495928"/>
              <a:ext cx="837930" cy="709018"/>
            </a:xfrm>
            <a:prstGeom prst="rect">
              <a:avLst/>
            </a:prstGeom>
          </p:spPr>
        </p:pic>
        <p:grpSp>
          <p:nvGrpSpPr>
            <p:cNvPr id="102" name="Group 101"/>
            <p:cNvGrpSpPr/>
            <p:nvPr/>
          </p:nvGrpSpPr>
          <p:grpSpPr>
            <a:xfrm>
              <a:off x="7630633" y="76200"/>
              <a:ext cx="1426534" cy="3865780"/>
              <a:chOff x="7630633" y="76200"/>
              <a:chExt cx="1426534" cy="3865780"/>
            </a:xfrm>
          </p:grpSpPr>
          <p:sp>
            <p:nvSpPr>
              <p:cNvPr id="95" name="TextBox 94"/>
              <p:cNvSpPr txBox="1"/>
              <p:nvPr/>
            </p:nvSpPr>
            <p:spPr>
              <a:xfrm>
                <a:off x="7630633" y="76200"/>
                <a:ext cx="14265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70C0"/>
                    </a:solidFill>
                  </a:rPr>
                  <a:t>Outputs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7696200" y="445532"/>
                <a:ext cx="1295400" cy="34964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4329" y="3249362"/>
              <a:ext cx="1080603" cy="496470"/>
            </a:xfrm>
            <a:prstGeom prst="rect">
              <a:avLst/>
            </a:prstGeom>
          </p:spPr>
        </p:pic>
      </p:grpSp>
      <p:grpSp>
        <p:nvGrpSpPr>
          <p:cNvPr id="104" name="Group 103"/>
          <p:cNvGrpSpPr/>
          <p:nvPr/>
        </p:nvGrpSpPr>
        <p:grpSpPr>
          <a:xfrm>
            <a:off x="6621929" y="1840832"/>
            <a:ext cx="1077218" cy="2133694"/>
            <a:chOff x="6671016" y="1919425"/>
            <a:chExt cx="1077218" cy="2133694"/>
          </a:xfrm>
        </p:grpSpPr>
        <p:sp>
          <p:nvSpPr>
            <p:cNvPr id="105" name="Right Arrow 104"/>
            <p:cNvSpPr/>
            <p:nvPr/>
          </p:nvSpPr>
          <p:spPr>
            <a:xfrm>
              <a:off x="6905717" y="2864053"/>
              <a:ext cx="638083" cy="42375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27126" tIns="84752" rIns="1" bIns="84751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 kern="120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671016" y="1919425"/>
              <a:ext cx="107721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Observation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Data 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Services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(WaterML)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792873" y="3314455"/>
              <a:ext cx="83548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Mapping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Services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(WFS)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261661" y="384878"/>
            <a:ext cx="841637" cy="784289"/>
            <a:chOff x="252347" y="206310"/>
            <a:chExt cx="841637" cy="784289"/>
          </a:xfrm>
        </p:grpSpPr>
        <p:grpSp>
          <p:nvGrpSpPr>
            <p:cNvPr id="109" name="Group 108"/>
            <p:cNvGrpSpPr/>
            <p:nvPr/>
          </p:nvGrpSpPr>
          <p:grpSpPr>
            <a:xfrm>
              <a:off x="798726" y="507994"/>
              <a:ext cx="295258" cy="240693"/>
              <a:chOff x="18311569" y="23720186"/>
              <a:chExt cx="1371599" cy="1051560"/>
            </a:xfrm>
          </p:grpSpPr>
          <p:sp>
            <p:nvSpPr>
              <p:cNvPr id="119" name="Freeform 118"/>
              <p:cNvSpPr/>
              <p:nvPr/>
            </p:nvSpPr>
            <p:spPr>
              <a:xfrm>
                <a:off x="18364200" y="24208636"/>
                <a:ext cx="1266093" cy="256615"/>
              </a:xfrm>
              <a:custGeom>
                <a:avLst/>
                <a:gdLst>
                  <a:gd name="connsiteX0" fmla="*/ 0 w 2343150"/>
                  <a:gd name="connsiteY0" fmla="*/ 629463 h 877113"/>
                  <a:gd name="connsiteX1" fmla="*/ 647700 w 2343150"/>
                  <a:gd name="connsiteY1" fmla="*/ 229413 h 877113"/>
                  <a:gd name="connsiteX2" fmla="*/ 990600 w 2343150"/>
                  <a:gd name="connsiteY2" fmla="*/ 591363 h 877113"/>
                  <a:gd name="connsiteX3" fmla="*/ 1295400 w 2343150"/>
                  <a:gd name="connsiteY3" fmla="*/ 813 h 877113"/>
                  <a:gd name="connsiteX4" fmla="*/ 1695450 w 2343150"/>
                  <a:gd name="connsiteY4" fmla="*/ 743763 h 877113"/>
                  <a:gd name="connsiteX5" fmla="*/ 2343150 w 2343150"/>
                  <a:gd name="connsiteY5" fmla="*/ 877113 h 87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3150" h="877113">
                    <a:moveTo>
                      <a:pt x="0" y="629463"/>
                    </a:moveTo>
                    <a:cubicBezTo>
                      <a:pt x="241300" y="432613"/>
                      <a:pt x="482600" y="235763"/>
                      <a:pt x="647700" y="229413"/>
                    </a:cubicBezTo>
                    <a:cubicBezTo>
                      <a:pt x="812800" y="223063"/>
                      <a:pt x="882650" y="629463"/>
                      <a:pt x="990600" y="591363"/>
                    </a:cubicBezTo>
                    <a:cubicBezTo>
                      <a:pt x="1098550" y="553263"/>
                      <a:pt x="1177925" y="-24587"/>
                      <a:pt x="1295400" y="813"/>
                    </a:cubicBezTo>
                    <a:cubicBezTo>
                      <a:pt x="1412875" y="26213"/>
                      <a:pt x="1520825" y="597713"/>
                      <a:pt x="1695450" y="743763"/>
                    </a:cubicBezTo>
                    <a:cubicBezTo>
                      <a:pt x="1870075" y="889813"/>
                      <a:pt x="2216150" y="842188"/>
                      <a:pt x="2343150" y="877113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0" name="Straight Arrow Connector 119"/>
              <p:cNvCxnSpPr/>
              <p:nvPr/>
            </p:nvCxnSpPr>
            <p:spPr>
              <a:xfrm flipV="1">
                <a:off x="18364200" y="23720186"/>
                <a:ext cx="0" cy="105156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>
                <a:off x="18311569" y="24766394"/>
                <a:ext cx="1371599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oup 109"/>
            <p:cNvGrpSpPr/>
            <p:nvPr/>
          </p:nvGrpSpPr>
          <p:grpSpPr>
            <a:xfrm>
              <a:off x="252347" y="473111"/>
              <a:ext cx="532218" cy="517488"/>
              <a:chOff x="14118110" y="19570458"/>
              <a:chExt cx="2472380" cy="2260842"/>
            </a:xfrm>
          </p:grpSpPr>
          <p:sp>
            <p:nvSpPr>
              <p:cNvPr id="115" name="Teardrop 114"/>
              <p:cNvSpPr/>
              <p:nvPr/>
            </p:nvSpPr>
            <p:spPr>
              <a:xfrm rot="4731899">
                <a:off x="13958368" y="19789282"/>
                <a:ext cx="2163110" cy="1843626"/>
              </a:xfrm>
              <a:prstGeom prst="teardrop">
                <a:avLst>
                  <a:gd name="adj" fmla="val 127277"/>
                </a:avLst>
              </a:prstGeom>
              <a:ln w="1905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15290800" y="19913600"/>
                <a:ext cx="1143000" cy="1917700"/>
              </a:xfrm>
              <a:custGeom>
                <a:avLst/>
                <a:gdLst>
                  <a:gd name="connsiteX0" fmla="*/ 1143000 w 1143000"/>
                  <a:gd name="connsiteY0" fmla="*/ 1917700 h 1917700"/>
                  <a:gd name="connsiteX1" fmla="*/ 762000 w 1143000"/>
                  <a:gd name="connsiteY1" fmla="*/ 1714500 h 1917700"/>
                  <a:gd name="connsiteX2" fmla="*/ 304800 w 1143000"/>
                  <a:gd name="connsiteY2" fmla="*/ 1244600 h 1917700"/>
                  <a:gd name="connsiteX3" fmla="*/ 165100 w 1143000"/>
                  <a:gd name="connsiteY3" fmla="*/ 812800 h 1917700"/>
                  <a:gd name="connsiteX4" fmla="*/ 114300 w 1143000"/>
                  <a:gd name="connsiteY4" fmla="*/ 368300 h 1917700"/>
                  <a:gd name="connsiteX5" fmla="*/ 0 w 1143000"/>
                  <a:gd name="connsiteY5" fmla="*/ 0 h 191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3000" h="1917700">
                    <a:moveTo>
                      <a:pt x="1143000" y="1917700"/>
                    </a:moveTo>
                    <a:cubicBezTo>
                      <a:pt x="1022350" y="1872191"/>
                      <a:pt x="901700" y="1826683"/>
                      <a:pt x="762000" y="1714500"/>
                    </a:cubicBezTo>
                    <a:cubicBezTo>
                      <a:pt x="622300" y="1602317"/>
                      <a:pt x="404283" y="1394883"/>
                      <a:pt x="304800" y="1244600"/>
                    </a:cubicBezTo>
                    <a:cubicBezTo>
                      <a:pt x="205317" y="1094317"/>
                      <a:pt x="196850" y="958850"/>
                      <a:pt x="165100" y="812800"/>
                    </a:cubicBezTo>
                    <a:cubicBezTo>
                      <a:pt x="133350" y="666750"/>
                      <a:pt x="141817" y="503767"/>
                      <a:pt x="114300" y="368300"/>
                    </a:cubicBezTo>
                    <a:cubicBezTo>
                      <a:pt x="86783" y="232833"/>
                      <a:pt x="8467" y="65617"/>
                      <a:pt x="0" y="0"/>
                    </a:cubicBezTo>
                  </a:path>
                </a:pathLst>
              </a:cu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14478000" y="20021550"/>
                <a:ext cx="1047750" cy="1231697"/>
              </a:xfrm>
              <a:custGeom>
                <a:avLst/>
                <a:gdLst>
                  <a:gd name="connsiteX0" fmla="*/ 1047750 w 1047750"/>
                  <a:gd name="connsiteY0" fmla="*/ 990600 h 1231697"/>
                  <a:gd name="connsiteX1" fmla="*/ 857250 w 1047750"/>
                  <a:gd name="connsiteY1" fmla="*/ 1143000 h 1231697"/>
                  <a:gd name="connsiteX2" fmla="*/ 552450 w 1047750"/>
                  <a:gd name="connsiteY2" fmla="*/ 1228725 h 1231697"/>
                  <a:gd name="connsiteX3" fmla="*/ 133350 w 1047750"/>
                  <a:gd name="connsiteY3" fmla="*/ 1038225 h 1231697"/>
                  <a:gd name="connsiteX4" fmla="*/ 47625 w 1047750"/>
                  <a:gd name="connsiteY4" fmla="*/ 800100 h 1231697"/>
                  <a:gd name="connsiteX5" fmla="*/ 104775 w 1047750"/>
                  <a:gd name="connsiteY5" fmla="*/ 400050 h 1231697"/>
                  <a:gd name="connsiteX6" fmla="*/ 0 w 1047750"/>
                  <a:gd name="connsiteY6" fmla="*/ 0 h 123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750" h="1231697">
                    <a:moveTo>
                      <a:pt x="1047750" y="990600"/>
                    </a:moveTo>
                    <a:cubicBezTo>
                      <a:pt x="993775" y="1046956"/>
                      <a:pt x="939800" y="1103313"/>
                      <a:pt x="857250" y="1143000"/>
                    </a:cubicBezTo>
                    <a:cubicBezTo>
                      <a:pt x="774700" y="1182687"/>
                      <a:pt x="673100" y="1246188"/>
                      <a:pt x="552450" y="1228725"/>
                    </a:cubicBezTo>
                    <a:cubicBezTo>
                      <a:pt x="431800" y="1211262"/>
                      <a:pt x="217487" y="1109662"/>
                      <a:pt x="133350" y="1038225"/>
                    </a:cubicBezTo>
                    <a:cubicBezTo>
                      <a:pt x="49213" y="966788"/>
                      <a:pt x="52387" y="906462"/>
                      <a:pt x="47625" y="800100"/>
                    </a:cubicBezTo>
                    <a:cubicBezTo>
                      <a:pt x="42862" y="693737"/>
                      <a:pt x="112712" y="533400"/>
                      <a:pt x="104775" y="400050"/>
                    </a:cubicBezTo>
                    <a:cubicBezTo>
                      <a:pt x="96837" y="266700"/>
                      <a:pt x="48418" y="133350"/>
                      <a:pt x="0" y="0"/>
                    </a:cubicBezTo>
                  </a:path>
                </a:pathLst>
              </a:cu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8" name="Picture 2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42577" y="19570458"/>
                <a:ext cx="2347913" cy="2054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1" name="Group 110"/>
            <p:cNvGrpSpPr/>
            <p:nvPr/>
          </p:nvGrpSpPr>
          <p:grpSpPr>
            <a:xfrm>
              <a:off x="516405" y="206310"/>
              <a:ext cx="295258" cy="240693"/>
              <a:chOff x="516405" y="206310"/>
              <a:chExt cx="295258" cy="240693"/>
            </a:xfrm>
          </p:grpSpPr>
          <p:sp>
            <p:nvSpPr>
              <p:cNvPr id="112" name="Freeform 111"/>
              <p:cNvSpPr/>
              <p:nvPr/>
            </p:nvSpPr>
            <p:spPr>
              <a:xfrm>
                <a:off x="527735" y="318112"/>
                <a:ext cx="272546" cy="58737"/>
              </a:xfrm>
              <a:custGeom>
                <a:avLst/>
                <a:gdLst>
                  <a:gd name="connsiteX0" fmla="*/ 0 w 2343150"/>
                  <a:gd name="connsiteY0" fmla="*/ 629463 h 877113"/>
                  <a:gd name="connsiteX1" fmla="*/ 647700 w 2343150"/>
                  <a:gd name="connsiteY1" fmla="*/ 229413 h 877113"/>
                  <a:gd name="connsiteX2" fmla="*/ 990600 w 2343150"/>
                  <a:gd name="connsiteY2" fmla="*/ 591363 h 877113"/>
                  <a:gd name="connsiteX3" fmla="*/ 1295400 w 2343150"/>
                  <a:gd name="connsiteY3" fmla="*/ 813 h 877113"/>
                  <a:gd name="connsiteX4" fmla="*/ 1695450 w 2343150"/>
                  <a:gd name="connsiteY4" fmla="*/ 743763 h 877113"/>
                  <a:gd name="connsiteX5" fmla="*/ 2343150 w 2343150"/>
                  <a:gd name="connsiteY5" fmla="*/ 877113 h 87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3150" h="877113">
                    <a:moveTo>
                      <a:pt x="0" y="629463"/>
                    </a:moveTo>
                    <a:cubicBezTo>
                      <a:pt x="241300" y="432613"/>
                      <a:pt x="482600" y="235763"/>
                      <a:pt x="647700" y="229413"/>
                    </a:cubicBezTo>
                    <a:cubicBezTo>
                      <a:pt x="812800" y="223063"/>
                      <a:pt x="882650" y="629463"/>
                      <a:pt x="990600" y="591363"/>
                    </a:cubicBezTo>
                    <a:cubicBezTo>
                      <a:pt x="1098550" y="553263"/>
                      <a:pt x="1177925" y="-24587"/>
                      <a:pt x="1295400" y="813"/>
                    </a:cubicBezTo>
                    <a:cubicBezTo>
                      <a:pt x="1412875" y="26213"/>
                      <a:pt x="1520825" y="597713"/>
                      <a:pt x="1695450" y="743763"/>
                    </a:cubicBezTo>
                    <a:cubicBezTo>
                      <a:pt x="1870075" y="889813"/>
                      <a:pt x="2216150" y="842188"/>
                      <a:pt x="2343150" y="877113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3" name="Straight Arrow Connector 112"/>
              <p:cNvCxnSpPr/>
              <p:nvPr/>
            </p:nvCxnSpPr>
            <p:spPr>
              <a:xfrm flipV="1">
                <a:off x="527735" y="206310"/>
                <a:ext cx="0" cy="24069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>
                <a:off x="516405" y="445778"/>
                <a:ext cx="29525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9" y="296683"/>
            <a:ext cx="740546" cy="57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" name="Picture 9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9" y="5638800"/>
            <a:ext cx="1145917" cy="63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64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/>
      <p:bldP spid="75" grpId="0"/>
      <p:bldP spid="82" grpId="0" animBg="1"/>
      <p:bldP spid="83" grpId="0" animBg="1"/>
      <p:bldP spid="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57200"/>
            <a:ext cx="7772400" cy="7620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We would like to work with CAPCOG</a:t>
            </a:r>
            <a:endParaRPr lang="en-US" dirty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762000" y="1447800"/>
            <a:ext cx="777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buFontTx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Possible next </a:t>
            </a:r>
            <a:r>
              <a:rPr lang="en-US" sz="3200" dirty="0" smtClean="0">
                <a:solidFill>
                  <a:schemeClr val="tx2"/>
                </a:solidFill>
              </a:rPr>
              <a:t>steps:</a:t>
            </a:r>
            <a:r>
              <a:rPr lang="en-US" sz="3200" dirty="0">
                <a:solidFill>
                  <a:schemeClr val="tx2"/>
                </a:solidFill>
              </a:rPr>
              <a:t/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/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Identify/confirm constituents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Map out initial use cases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Finalize architecture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Identify funding </a:t>
            </a:r>
            <a:r>
              <a:rPr lang="en-US" sz="3200" dirty="0" smtClean="0">
                <a:solidFill>
                  <a:schemeClr val="tx2"/>
                </a:solidFill>
              </a:rPr>
              <a:t>avenues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047" y="4650013"/>
            <a:ext cx="1969213" cy="762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67" y="1331686"/>
            <a:ext cx="212795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633685"/>
            <a:ext cx="1711569" cy="7946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12" y="3531959"/>
            <a:ext cx="1689137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649228"/>
            <a:ext cx="1254126" cy="1143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3" y="5791196"/>
            <a:ext cx="1838399" cy="8590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90" y="5791196"/>
            <a:ext cx="2195388" cy="8590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809" y="4808764"/>
            <a:ext cx="1914765" cy="444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67" y="5815914"/>
            <a:ext cx="2083601" cy="80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55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076" y="13716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Tropical Storm </a:t>
            </a:r>
            <a:r>
              <a:rPr lang="en-US" sz="3600" dirty="0" err="1" smtClean="0"/>
              <a:t>Hermine</a:t>
            </a:r>
            <a:r>
              <a:rPr lang="en-US" sz="3600" dirty="0" smtClean="0"/>
              <a:t>, </a:t>
            </a:r>
            <a:br>
              <a:rPr lang="en-US" sz="3600" dirty="0" smtClean="0"/>
            </a:br>
            <a:r>
              <a:rPr lang="en-US" sz="3600" dirty="0" smtClean="0"/>
              <a:t>Sept 7-8, 2010</a:t>
            </a:r>
          </a:p>
        </p:txBody>
      </p:sp>
    </p:spTree>
    <p:extLst>
      <p:ext uri="{BB962C8B-B14F-4D97-AF65-F5344CB8AC3E}">
        <p14:creationId xmlns:p14="http://schemas.microsoft.com/office/powerpoint/2010/main" val="17407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610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Local Information during Tropical Storm </a:t>
            </a:r>
            <a:r>
              <a:rPr lang="en-US" sz="3200" dirty="0" err="1" smtClean="0"/>
              <a:t>Hermine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2400" dirty="0" smtClean="0"/>
              <a:t>(7-8 Sept 2010)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3524250" cy="21954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3657600"/>
            <a:ext cx="2591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http://hydromet.lcra.org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114800"/>
            <a:ext cx="3529012" cy="22299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" y="6324600"/>
            <a:ext cx="5105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5"/>
              </a:rPr>
              <a:t>http://coagis1.ci.austin.tx.us/website/COAViewer_fews/viewer.htm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1447800"/>
            <a:ext cx="3124200" cy="23091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724400" y="3733800"/>
            <a:ext cx="4114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7"/>
              </a:rPr>
              <a:t>http://ubcwcid.org/Overview/Overview.aspx?id=1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4038600"/>
            <a:ext cx="3048000" cy="229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00400" y="1981200"/>
            <a:ext cx="6614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LCRA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71600" y="5867400"/>
            <a:ext cx="14340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City of Austin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1752600"/>
            <a:ext cx="299742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Upper Brushy Creek (Round Rock)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162800" y="4343400"/>
            <a:ext cx="4283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5728" y="2622453"/>
            <a:ext cx="688259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Bring data together into one system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172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Emergency Response System (CAPCOG)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7391400" cy="514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924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WaterML</a:t>
            </a:r>
            <a:r>
              <a:rPr lang="en-US" dirty="0" smtClean="0"/>
              <a:t> web services: </a:t>
            </a:r>
            <a:br>
              <a:rPr lang="en-US" dirty="0" smtClean="0"/>
            </a:br>
            <a:r>
              <a:rPr lang="en-US" dirty="0" smtClean="0"/>
              <a:t>Colorado River at Austin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15EE-1347-4E13-A70E-917AFD64476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" y="2362200"/>
            <a:ext cx="891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http://</a:t>
            </a:r>
            <a:r>
              <a:rPr lang="en-US" sz="1600" dirty="0" smtClean="0">
                <a:hlinkClick r:id="rId2"/>
              </a:rPr>
              <a:t>waterservices.usgs.gov/nwis/iv?sites=08158000&amp;period=P7D&amp;parameterCd=00060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435867" y="1723180"/>
            <a:ext cx="419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 accessed this </a:t>
            </a:r>
            <a:r>
              <a:rPr lang="en-US" dirty="0" err="1" smtClean="0"/>
              <a:t>WaterML</a:t>
            </a:r>
            <a:r>
              <a:rPr lang="en-US" dirty="0" smtClean="0"/>
              <a:t> service at 4:15AM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6891" y="2806417"/>
            <a:ext cx="749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got back these flow data from USGS which are up to 3:15AM Central time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9" y="3886200"/>
            <a:ext cx="8729952" cy="162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40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ArcGIS Online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1704032"/>
            <a:ext cx="92202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4795" y="1227853"/>
            <a:ext cx="4841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GIS on the web – online map services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276600" y="6235211"/>
            <a:ext cx="3139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www.arcgis.com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92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Topographic Base Map in ArcGIS Online</a:t>
            </a:r>
            <a:endParaRPr lang="en-US" dirty="0"/>
          </a:p>
        </p:txBody>
      </p:sp>
      <p:grpSp>
        <p:nvGrpSpPr>
          <p:cNvPr id="3" name="Group 14"/>
          <p:cNvGrpSpPr/>
          <p:nvPr/>
        </p:nvGrpSpPr>
        <p:grpSpPr>
          <a:xfrm>
            <a:off x="981442" y="1772530"/>
            <a:ext cx="5309159" cy="2096085"/>
            <a:chOff x="981442" y="1772530"/>
            <a:chExt cx="5309159" cy="209608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81442" y="1785938"/>
              <a:ext cx="3748819" cy="2082677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554630" y="1772530"/>
              <a:ext cx="73597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World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1792480" y="2222693"/>
            <a:ext cx="5726791" cy="2082020"/>
            <a:chOff x="1792480" y="2222693"/>
            <a:chExt cx="5726791" cy="208202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2480" y="2222693"/>
              <a:ext cx="3713762" cy="2082020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909856" y="2262555"/>
              <a:ext cx="160941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United States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9" name="Group 16"/>
          <p:cNvGrpSpPr/>
          <p:nvPr/>
        </p:nvGrpSpPr>
        <p:grpSpPr>
          <a:xfrm>
            <a:off x="2729133" y="2710378"/>
            <a:ext cx="4609275" cy="2338604"/>
            <a:chOff x="2729133" y="2710378"/>
            <a:chExt cx="4609275" cy="2338604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29133" y="2721800"/>
              <a:ext cx="3108960" cy="2327182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597371" y="2710378"/>
              <a:ext cx="74103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Texas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2" name="Group 17"/>
          <p:cNvGrpSpPr/>
          <p:nvPr/>
        </p:nvGrpSpPr>
        <p:grpSpPr>
          <a:xfrm>
            <a:off x="3727938" y="3172267"/>
            <a:ext cx="4063274" cy="2365055"/>
            <a:chOff x="3727938" y="3172267"/>
            <a:chExt cx="4063274" cy="2365055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27938" y="3184401"/>
              <a:ext cx="2956853" cy="2352921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7077875" y="3172267"/>
              <a:ext cx="71333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Austin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5" name="Group 18"/>
          <p:cNvGrpSpPr/>
          <p:nvPr/>
        </p:nvGrpSpPr>
        <p:grpSpPr>
          <a:xfrm>
            <a:off x="4571999" y="3591954"/>
            <a:ext cx="3652528" cy="2611898"/>
            <a:chOff x="4571999" y="3591954"/>
            <a:chExt cx="3652528" cy="2611898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71999" y="3923816"/>
              <a:ext cx="3277551" cy="228003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7540044" y="3591954"/>
              <a:ext cx="68448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Home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86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Topographic Base Map Service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872287" cy="4515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9200" y="6121763"/>
            <a:ext cx="7068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http://explorer.arcgis.com/?open=c50ba5510cfa4663ae417eb4a56cc336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2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Precipitation Web Service: NWS </a:t>
            </a:r>
            <a:r>
              <a:rPr lang="en-US" sz="3600" dirty="0" err="1" smtClean="0"/>
              <a:t>Nexrad</a:t>
            </a:r>
            <a:endParaRPr lang="en-US" sz="3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488252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68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294</Words>
  <Application>Microsoft Office PowerPoint</Application>
  <PresentationFormat>On-screen Show (4:3)</PresentationFormat>
  <Paragraphs>86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Situational Awareness for Flash Flooding</vt:lpstr>
      <vt:lpstr>Tropical Storm Hermine,  Sept 7-8, 2010</vt:lpstr>
      <vt:lpstr>Local Information during Tropical Storm Hermine  (7-8 Sept 2010)</vt:lpstr>
      <vt:lpstr>Emergency Response System (CAPCOG)</vt:lpstr>
      <vt:lpstr>WaterML web services:  Colorado River at Austin</vt:lpstr>
      <vt:lpstr>ArcGIS Online</vt:lpstr>
      <vt:lpstr>Topographic Base Map in ArcGIS Online</vt:lpstr>
      <vt:lpstr>Topographic Base Map Service</vt:lpstr>
      <vt:lpstr>Precipitation Web Service: NWS Nexrad</vt:lpstr>
      <vt:lpstr>River Gage Web Services</vt:lpstr>
      <vt:lpstr>River Stage Web Service: City of Austin</vt:lpstr>
      <vt:lpstr>River Stage Web Service: USGS</vt:lpstr>
      <vt:lpstr>River Channel Data Services</vt:lpstr>
      <vt:lpstr>PowerPoint Presentation</vt:lpstr>
      <vt:lpstr>PowerPoint Presentation</vt:lpstr>
      <vt:lpstr>PowerPoint Presentation</vt:lpstr>
      <vt:lpstr>Web Services HUB</vt:lpstr>
      <vt:lpstr>We would like to work with CAPCOG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</dc:creator>
  <cp:lastModifiedBy>maidment</cp:lastModifiedBy>
  <cp:revision>69</cp:revision>
  <dcterms:created xsi:type="dcterms:W3CDTF">2011-04-04T23:14:45Z</dcterms:created>
  <dcterms:modified xsi:type="dcterms:W3CDTF">2011-05-05T17:39:42Z</dcterms:modified>
</cp:coreProperties>
</file>