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85" r:id="rId3"/>
  </p:sldMasterIdLst>
  <p:notesMasterIdLst>
    <p:notesMasterId r:id="rId69"/>
  </p:notesMasterIdLst>
  <p:sldIdLst>
    <p:sldId id="257" r:id="rId4"/>
    <p:sldId id="259" r:id="rId5"/>
    <p:sldId id="258" r:id="rId6"/>
    <p:sldId id="323" r:id="rId7"/>
    <p:sldId id="260" r:id="rId8"/>
    <p:sldId id="264" r:id="rId9"/>
    <p:sldId id="317" r:id="rId10"/>
    <p:sldId id="262" r:id="rId11"/>
    <p:sldId id="270" r:id="rId12"/>
    <p:sldId id="321" r:id="rId13"/>
    <p:sldId id="263" r:id="rId14"/>
    <p:sldId id="266" r:id="rId15"/>
    <p:sldId id="267" r:id="rId16"/>
    <p:sldId id="272" r:id="rId17"/>
    <p:sldId id="273" r:id="rId18"/>
    <p:sldId id="275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318" r:id="rId31"/>
    <p:sldId id="286" r:id="rId32"/>
    <p:sldId id="287" r:id="rId33"/>
    <p:sldId id="288" r:id="rId34"/>
    <p:sldId id="289" r:id="rId35"/>
    <p:sldId id="290" r:id="rId36"/>
    <p:sldId id="291" r:id="rId37"/>
    <p:sldId id="297" r:id="rId38"/>
    <p:sldId id="298" r:id="rId39"/>
    <p:sldId id="320" r:id="rId40"/>
    <p:sldId id="294" r:id="rId41"/>
    <p:sldId id="295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22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33" r:id="rId59"/>
    <p:sldId id="332" r:id="rId60"/>
    <p:sldId id="324" r:id="rId61"/>
    <p:sldId id="330" r:id="rId62"/>
    <p:sldId id="328" r:id="rId63"/>
    <p:sldId id="327" r:id="rId64"/>
    <p:sldId id="331" r:id="rId65"/>
    <p:sldId id="329" r:id="rId66"/>
    <p:sldId id="314" r:id="rId67"/>
    <p:sldId id="315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39" autoAdjust="0"/>
    <p:restoredTop sz="94660"/>
  </p:normalViewPr>
  <p:slideViewPr>
    <p:cSldViewPr snapToGrid="0">
      <p:cViewPr varScale="1">
        <p:scale>
          <a:sx n="85" d="100"/>
          <a:sy n="85" d="100"/>
        </p:scale>
        <p:origin x="99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7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6.png"/><Relationship Id="rId1" Type="http://schemas.openxmlformats.org/officeDocument/2006/relationships/image" Target="../media/image31.png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image" Target="../media/image46.png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14DCA-71AA-4AFA-BF1E-08A6712281D4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E73A2-E190-4DC2-8D19-50DA6286C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14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0171" indent="-280835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3340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2677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22013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E7FDC18-C0D5-465F-925E-FD8EE5BAF81F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7238" cy="3427413"/>
          </a:xfrm>
          <a:solidFill>
            <a:srgbClr val="FFFFFF"/>
          </a:solidFill>
          <a:ln w="12700" cap="flat"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0" tIns="45759" rIns="91520" bIns="45759"/>
          <a:lstStyle/>
          <a:p>
            <a:pPr eaLnBrk="1" hangingPunct="1"/>
            <a:r>
              <a:rPr lang="en-US" smtClean="0"/>
              <a:t>DRM</a:t>
            </a:r>
          </a:p>
        </p:txBody>
      </p:sp>
    </p:spTree>
    <p:extLst>
      <p:ext uri="{BB962C8B-B14F-4D97-AF65-F5344CB8AC3E}">
        <p14:creationId xmlns:p14="http://schemas.microsoft.com/office/powerpoint/2010/main" val="3028495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0171" indent="-280835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3340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2677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22013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AD08BA2-1EBC-45A6-9B5D-E11EF8EB3BBB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7238" cy="3427413"/>
          </a:xfrm>
          <a:ln w="12700" cap="flat"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0" tIns="45759" rIns="91520" bIns="45759"/>
          <a:lstStyle/>
          <a:p>
            <a:pPr eaLnBrk="1" hangingPunct="1"/>
            <a:r>
              <a:rPr lang="en-US" smtClean="0"/>
              <a:t>DRM</a:t>
            </a:r>
          </a:p>
        </p:txBody>
      </p:sp>
    </p:spTree>
    <p:extLst>
      <p:ext uri="{BB962C8B-B14F-4D97-AF65-F5344CB8AC3E}">
        <p14:creationId xmlns:p14="http://schemas.microsoft.com/office/powerpoint/2010/main" val="1266550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0171" indent="-280835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3340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2677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22013" indent="-224668" defTabSz="91427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F8850A1-CCBF-4C9F-B801-80CDD325216B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7238" cy="3427413"/>
          </a:xfrm>
          <a:ln w="12700" cap="flat"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0" tIns="45759" rIns="91520" bIns="45759"/>
          <a:lstStyle/>
          <a:p>
            <a:pPr eaLnBrk="1" hangingPunct="1"/>
            <a:r>
              <a:rPr lang="en-US" smtClean="0"/>
              <a:t>DRM</a:t>
            </a:r>
          </a:p>
        </p:txBody>
      </p:sp>
    </p:spTree>
    <p:extLst>
      <p:ext uri="{BB962C8B-B14F-4D97-AF65-F5344CB8AC3E}">
        <p14:creationId xmlns:p14="http://schemas.microsoft.com/office/powerpoint/2010/main" val="3066882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08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91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2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83B88-4030-4DD0-B7C5-50774AB20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49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F4370D13-CE47-B04B-A021-4C8432DFAE40}" type="datetimeFigureOut">
              <a:rPr lang="en-US" smtClean="0">
                <a:solidFill>
                  <a:srgbClr val="6076B4">
                    <a:lumMod val="20000"/>
                    <a:lumOff val="80000"/>
                  </a:srgbClr>
                </a:solidFill>
              </a:rPr>
              <a:pPr/>
              <a:t>9/19/2013</a:t>
            </a:fld>
            <a:endParaRPr lang="en-US" dirty="0">
              <a:solidFill>
                <a:srgbClr val="6076B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8C57D9-8AC0-1F41-AA1E-8DD3BC9801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00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0D13-CE47-B04B-A021-4C8432DFAE40}" type="datetimeFigureOut">
              <a:rPr lang="en-US" smtClean="0">
                <a:solidFill>
                  <a:srgbClr val="6076B4">
                    <a:lumMod val="20000"/>
                    <a:lumOff val="80000"/>
                  </a:srgbClr>
                </a:solidFill>
              </a:rPr>
              <a:pPr/>
              <a:t>9/19/2013</a:t>
            </a:fld>
            <a:endParaRPr lang="en-US">
              <a:solidFill>
                <a:srgbClr val="6076B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57D9-8AC0-1F41-AA1E-8DD3BC9801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82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kern="1200" dirty="0" smtClean="0">
                <a:solidFill>
                  <a:srgbClr val="00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rgbClr val="23427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0D13-CE47-B04B-A021-4C8432DFAE40}" type="datetimeFigureOut">
              <a:rPr lang="en-US" smtClean="0">
                <a:solidFill>
                  <a:srgbClr val="6076B4">
                    <a:lumMod val="20000"/>
                    <a:lumOff val="80000"/>
                  </a:srgbClr>
                </a:solidFill>
              </a:rPr>
              <a:pPr/>
              <a:t>9/19/2013</a:t>
            </a:fld>
            <a:endParaRPr lang="en-US">
              <a:solidFill>
                <a:srgbClr val="6076B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57D9-8AC0-1F41-AA1E-8DD3BC9801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478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2320"/>
            <a:ext cx="8229600" cy="817880"/>
          </a:xfrm>
        </p:spPr>
        <p:txBody>
          <a:bodyPr/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0D13-CE47-B04B-A021-4C8432DFAE40}" type="datetimeFigureOut">
              <a:rPr lang="en-US" smtClean="0">
                <a:solidFill>
                  <a:srgbClr val="6076B4">
                    <a:lumMod val="20000"/>
                    <a:lumOff val="80000"/>
                  </a:srgbClr>
                </a:solidFill>
              </a:rPr>
              <a:pPr/>
              <a:t>9/19/2013</a:t>
            </a:fld>
            <a:endParaRPr lang="en-US">
              <a:solidFill>
                <a:srgbClr val="6076B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57D9-8AC0-1F41-AA1E-8DD3BC9801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867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8229600" cy="807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0D13-CE47-B04B-A021-4C8432DFAE40}" type="datetimeFigureOut">
              <a:rPr lang="en-US" smtClean="0">
                <a:solidFill>
                  <a:srgbClr val="6076B4">
                    <a:lumMod val="20000"/>
                    <a:lumOff val="80000"/>
                  </a:srgbClr>
                </a:solidFill>
              </a:rPr>
              <a:pPr/>
              <a:t>9/19/2013</a:t>
            </a:fld>
            <a:endParaRPr lang="en-US">
              <a:solidFill>
                <a:srgbClr val="6076B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57D9-8AC0-1F41-AA1E-8DD3BC9801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038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2320"/>
            <a:ext cx="8229600" cy="81788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0D13-CE47-B04B-A021-4C8432DFAE40}" type="datetimeFigureOut">
              <a:rPr lang="en-US" smtClean="0">
                <a:solidFill>
                  <a:srgbClr val="6076B4">
                    <a:lumMod val="20000"/>
                    <a:lumOff val="80000"/>
                  </a:srgbClr>
                </a:solidFill>
              </a:rPr>
              <a:pPr/>
              <a:t>9/19/2013</a:t>
            </a:fld>
            <a:endParaRPr lang="en-US">
              <a:solidFill>
                <a:srgbClr val="6076B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57D9-8AC0-1F41-AA1E-8DD3BC9801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4755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0D13-CE47-B04B-A021-4C8432DFAE40}" type="datetimeFigureOut">
              <a:rPr lang="en-US" smtClean="0">
                <a:solidFill>
                  <a:srgbClr val="6076B4">
                    <a:lumMod val="20000"/>
                    <a:lumOff val="80000"/>
                  </a:srgbClr>
                </a:solidFill>
              </a:rPr>
              <a:pPr/>
              <a:t>9/19/2013</a:t>
            </a:fld>
            <a:endParaRPr lang="en-US">
              <a:solidFill>
                <a:srgbClr val="6076B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57D9-8AC0-1F41-AA1E-8DD3BC9801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47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92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843280"/>
            <a:ext cx="3008313" cy="151892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843280"/>
            <a:ext cx="4995863" cy="52828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0D13-CE47-B04B-A021-4C8432DFAE40}" type="datetimeFigureOut">
              <a:rPr lang="en-US" smtClean="0">
                <a:solidFill>
                  <a:srgbClr val="6076B4">
                    <a:lumMod val="20000"/>
                    <a:lumOff val="80000"/>
                  </a:srgbClr>
                </a:solidFill>
              </a:rPr>
              <a:pPr/>
              <a:t>9/19/2013</a:t>
            </a:fld>
            <a:endParaRPr lang="en-US">
              <a:solidFill>
                <a:srgbClr val="6076B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57D9-8AC0-1F41-AA1E-8DD3BC9801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1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802639"/>
            <a:ext cx="5711824" cy="647065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625600"/>
            <a:ext cx="6054724" cy="40584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0D13-CE47-B04B-A021-4C8432DFAE40}" type="datetimeFigureOut">
              <a:rPr lang="en-US" smtClean="0">
                <a:solidFill>
                  <a:srgbClr val="6076B4">
                    <a:lumMod val="20000"/>
                    <a:lumOff val="80000"/>
                  </a:srgbClr>
                </a:solidFill>
              </a:rPr>
              <a:pPr/>
              <a:t>9/19/2013</a:t>
            </a:fld>
            <a:endParaRPr lang="en-US">
              <a:solidFill>
                <a:srgbClr val="6076B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57D9-8AC0-1F41-AA1E-8DD3BC9801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92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8229600" cy="807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0D13-CE47-B04B-A021-4C8432DFAE40}" type="datetimeFigureOut">
              <a:rPr lang="en-US" smtClean="0">
                <a:solidFill>
                  <a:srgbClr val="6076B4">
                    <a:lumMod val="20000"/>
                    <a:lumOff val="80000"/>
                  </a:srgbClr>
                </a:solidFill>
              </a:rPr>
              <a:pPr/>
              <a:t>9/19/2013</a:t>
            </a:fld>
            <a:endParaRPr lang="en-US">
              <a:solidFill>
                <a:srgbClr val="6076B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57D9-8AC0-1F41-AA1E-8DD3BC9801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4242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02640"/>
            <a:ext cx="2057400" cy="5323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02640"/>
            <a:ext cx="6019800" cy="53235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0D13-CE47-B04B-A021-4C8432DFAE40}" type="datetimeFigureOut">
              <a:rPr lang="en-US" smtClean="0">
                <a:solidFill>
                  <a:srgbClr val="6076B4">
                    <a:lumMod val="20000"/>
                    <a:lumOff val="80000"/>
                  </a:srgbClr>
                </a:solidFill>
              </a:rPr>
              <a:pPr/>
              <a:t>9/19/2013</a:t>
            </a:fld>
            <a:endParaRPr lang="en-US">
              <a:solidFill>
                <a:srgbClr val="6076B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57D9-8AC0-1F41-AA1E-8DD3BC9801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520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F4370D13-CE47-B04B-A021-4C8432DFAE40}" type="datetimeFigureOut">
              <a:rPr lang="en-US" smtClean="0">
                <a:solidFill>
                  <a:srgbClr val="6076B4">
                    <a:lumMod val="20000"/>
                    <a:lumOff val="80000"/>
                  </a:srgbClr>
                </a:solidFill>
              </a:rPr>
              <a:pPr/>
              <a:t>9/19/2013</a:t>
            </a:fld>
            <a:endParaRPr lang="en-US" dirty="0">
              <a:solidFill>
                <a:srgbClr val="6076B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8C57D9-8AC0-1F41-AA1E-8DD3BC9801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1362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0D13-CE47-B04B-A021-4C8432DFAE40}" type="datetimeFigureOut">
              <a:rPr lang="en-US" smtClean="0">
                <a:solidFill>
                  <a:srgbClr val="6076B4">
                    <a:lumMod val="20000"/>
                    <a:lumOff val="80000"/>
                  </a:srgbClr>
                </a:solidFill>
              </a:rPr>
              <a:pPr/>
              <a:t>9/19/2013</a:t>
            </a:fld>
            <a:endParaRPr lang="en-US">
              <a:solidFill>
                <a:srgbClr val="6076B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57D9-8AC0-1F41-AA1E-8DD3BC9801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221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kern="1200" dirty="0" smtClean="0">
                <a:solidFill>
                  <a:srgbClr val="00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rgbClr val="23427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0D13-CE47-B04B-A021-4C8432DFAE40}" type="datetimeFigureOut">
              <a:rPr lang="en-US" smtClean="0">
                <a:solidFill>
                  <a:srgbClr val="6076B4">
                    <a:lumMod val="20000"/>
                    <a:lumOff val="80000"/>
                  </a:srgbClr>
                </a:solidFill>
              </a:rPr>
              <a:pPr/>
              <a:t>9/19/2013</a:t>
            </a:fld>
            <a:endParaRPr lang="en-US">
              <a:solidFill>
                <a:srgbClr val="6076B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57D9-8AC0-1F41-AA1E-8DD3BC9801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7147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2320"/>
            <a:ext cx="8229600" cy="817880"/>
          </a:xfrm>
        </p:spPr>
        <p:txBody>
          <a:bodyPr/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0D13-CE47-B04B-A021-4C8432DFAE40}" type="datetimeFigureOut">
              <a:rPr lang="en-US" smtClean="0">
                <a:solidFill>
                  <a:srgbClr val="6076B4">
                    <a:lumMod val="20000"/>
                    <a:lumOff val="80000"/>
                  </a:srgbClr>
                </a:solidFill>
              </a:rPr>
              <a:pPr/>
              <a:t>9/19/2013</a:t>
            </a:fld>
            <a:endParaRPr lang="en-US">
              <a:solidFill>
                <a:srgbClr val="6076B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57D9-8AC0-1F41-AA1E-8DD3BC9801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441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8229600" cy="807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0D13-CE47-B04B-A021-4C8432DFAE40}" type="datetimeFigureOut">
              <a:rPr lang="en-US" smtClean="0">
                <a:solidFill>
                  <a:srgbClr val="6076B4">
                    <a:lumMod val="20000"/>
                    <a:lumOff val="80000"/>
                  </a:srgbClr>
                </a:solidFill>
              </a:rPr>
              <a:pPr/>
              <a:t>9/19/2013</a:t>
            </a:fld>
            <a:endParaRPr lang="en-US">
              <a:solidFill>
                <a:srgbClr val="6076B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57D9-8AC0-1F41-AA1E-8DD3BC9801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4904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2320"/>
            <a:ext cx="8229600" cy="81788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0D13-CE47-B04B-A021-4C8432DFAE40}" type="datetimeFigureOut">
              <a:rPr lang="en-US" smtClean="0">
                <a:solidFill>
                  <a:srgbClr val="6076B4">
                    <a:lumMod val="20000"/>
                    <a:lumOff val="80000"/>
                  </a:srgbClr>
                </a:solidFill>
              </a:rPr>
              <a:pPr/>
              <a:t>9/19/2013</a:t>
            </a:fld>
            <a:endParaRPr lang="en-US">
              <a:solidFill>
                <a:srgbClr val="6076B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57D9-8AC0-1F41-AA1E-8DD3BC9801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77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23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0D13-CE47-B04B-A021-4C8432DFAE40}" type="datetimeFigureOut">
              <a:rPr lang="en-US" smtClean="0">
                <a:solidFill>
                  <a:srgbClr val="6076B4">
                    <a:lumMod val="20000"/>
                    <a:lumOff val="80000"/>
                  </a:srgbClr>
                </a:solidFill>
              </a:rPr>
              <a:pPr/>
              <a:t>9/19/2013</a:t>
            </a:fld>
            <a:endParaRPr lang="en-US">
              <a:solidFill>
                <a:srgbClr val="6076B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57D9-8AC0-1F41-AA1E-8DD3BC9801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477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843280"/>
            <a:ext cx="3008313" cy="151892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843280"/>
            <a:ext cx="4995863" cy="52828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0D13-CE47-B04B-A021-4C8432DFAE40}" type="datetimeFigureOut">
              <a:rPr lang="en-US" smtClean="0">
                <a:solidFill>
                  <a:srgbClr val="6076B4">
                    <a:lumMod val="20000"/>
                    <a:lumOff val="80000"/>
                  </a:srgbClr>
                </a:solidFill>
              </a:rPr>
              <a:pPr/>
              <a:t>9/19/2013</a:t>
            </a:fld>
            <a:endParaRPr lang="en-US">
              <a:solidFill>
                <a:srgbClr val="6076B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57D9-8AC0-1F41-AA1E-8DD3BC9801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4589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802639"/>
            <a:ext cx="5711824" cy="647065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625600"/>
            <a:ext cx="6054724" cy="40584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0D13-CE47-B04B-A021-4C8432DFAE40}" type="datetimeFigureOut">
              <a:rPr lang="en-US" smtClean="0">
                <a:solidFill>
                  <a:srgbClr val="6076B4">
                    <a:lumMod val="20000"/>
                    <a:lumOff val="80000"/>
                  </a:srgbClr>
                </a:solidFill>
              </a:rPr>
              <a:pPr/>
              <a:t>9/19/2013</a:t>
            </a:fld>
            <a:endParaRPr lang="en-US">
              <a:solidFill>
                <a:srgbClr val="6076B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57D9-8AC0-1F41-AA1E-8DD3BC9801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349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8229600" cy="807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0D13-CE47-B04B-A021-4C8432DFAE40}" type="datetimeFigureOut">
              <a:rPr lang="en-US" smtClean="0">
                <a:solidFill>
                  <a:srgbClr val="6076B4">
                    <a:lumMod val="20000"/>
                    <a:lumOff val="80000"/>
                  </a:srgbClr>
                </a:solidFill>
              </a:rPr>
              <a:pPr/>
              <a:t>9/19/2013</a:t>
            </a:fld>
            <a:endParaRPr lang="en-US">
              <a:solidFill>
                <a:srgbClr val="6076B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57D9-8AC0-1F41-AA1E-8DD3BC9801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908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02640"/>
            <a:ext cx="2057400" cy="5323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02640"/>
            <a:ext cx="6019800" cy="53235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70D13-CE47-B04B-A021-4C8432DFAE40}" type="datetimeFigureOut">
              <a:rPr lang="en-US" smtClean="0">
                <a:solidFill>
                  <a:srgbClr val="6076B4">
                    <a:lumMod val="20000"/>
                    <a:lumOff val="80000"/>
                  </a:srgbClr>
                </a:solidFill>
              </a:rPr>
              <a:pPr/>
              <a:t>9/19/2013</a:t>
            </a:fld>
            <a:endParaRPr lang="en-US">
              <a:solidFill>
                <a:srgbClr val="6076B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C57D9-8AC0-1F41-AA1E-8DD3BC9801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26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70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07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6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5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26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C49F-32E1-4EB9-88ED-542CDBD32117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70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2C49F-32E1-4EB9-88ED-542CDBD32117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62B28-24D2-4810-AA87-F4376DAC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5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defRPr>
            </a:lvl1pPr>
          </a:lstStyle>
          <a:p>
            <a:pPr defTabSz="457200"/>
            <a:fld id="{F4370D13-CE47-B04B-A021-4C8432DFAE40}" type="datetimeFigureOut">
              <a:rPr lang="en-US" smtClean="0">
                <a:solidFill>
                  <a:srgbClr val="6076B4">
                    <a:lumMod val="20000"/>
                    <a:lumOff val="80000"/>
                  </a:srgbClr>
                </a:solidFill>
              </a:rPr>
              <a:pPr defTabSz="457200"/>
              <a:t>9/19/2013</a:t>
            </a:fld>
            <a:endParaRPr lang="en-US" dirty="0">
              <a:solidFill>
                <a:srgbClr val="6076B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rgbClr val="DFE4F0"/>
                </a:solidFill>
                <a:latin typeface="Century Gothic" pitchFamily="34" charset="0"/>
              </a:defRPr>
            </a:lvl1pPr>
          </a:lstStyle>
          <a:p>
            <a:pPr defTabSz="45720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rgbClr val="DFE4F0"/>
                </a:solidFill>
                <a:latin typeface="Century Gothic" pitchFamily="34" charset="0"/>
              </a:defRPr>
            </a:lvl1pPr>
          </a:lstStyle>
          <a:p>
            <a:pPr defTabSz="457200"/>
            <a:fld id="{4B8C57D9-8AC0-1F41-AA1E-8DD3BC9801B6}" type="slidenum">
              <a:rPr lang="en-US" smtClean="0"/>
              <a:pPr defTabSz="4572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61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3600" kern="1200">
          <a:solidFill>
            <a:srgbClr val="00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rgbClr val="000000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000000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rgbClr val="000000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00000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defRPr>
            </a:lvl1pPr>
          </a:lstStyle>
          <a:p>
            <a:pPr defTabSz="457200"/>
            <a:fld id="{F4370D13-CE47-B04B-A021-4C8432DFAE40}" type="datetimeFigureOut">
              <a:rPr lang="en-US" smtClean="0">
                <a:solidFill>
                  <a:srgbClr val="6076B4">
                    <a:lumMod val="20000"/>
                    <a:lumOff val="80000"/>
                  </a:srgbClr>
                </a:solidFill>
              </a:rPr>
              <a:pPr defTabSz="457200"/>
              <a:t>9/19/2013</a:t>
            </a:fld>
            <a:endParaRPr lang="en-US" dirty="0">
              <a:solidFill>
                <a:srgbClr val="6076B4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rgbClr val="DFE4F0"/>
                </a:solidFill>
                <a:latin typeface="Century Gothic" pitchFamily="34" charset="0"/>
              </a:defRPr>
            </a:lvl1pPr>
          </a:lstStyle>
          <a:p>
            <a:pPr defTabSz="45720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rgbClr val="DFE4F0"/>
                </a:solidFill>
                <a:latin typeface="Century Gothic" pitchFamily="34" charset="0"/>
              </a:defRPr>
            </a:lvl1pPr>
          </a:lstStyle>
          <a:p>
            <a:pPr defTabSz="457200"/>
            <a:fld id="{4B8C57D9-8AC0-1F41-AA1E-8DD3BC9801B6}" type="slidenum">
              <a:rPr lang="en-US" smtClean="0"/>
              <a:pPr defTabSz="4572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439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3600" kern="1200">
          <a:solidFill>
            <a:srgbClr val="000000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rgbClr val="000000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000000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rgbClr val="000000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00000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esources.arcgis.com/en/help/main/10.2/index.html#/How_features_are_represented_in_a_raster/009t00000006000000/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0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esources.arcgis.com/en/help/main/10.2/#/Raster_dataset_zones_and_regions/009t00000008000000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esources.arcgi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help.arcgis.com/en/arcgisdesktop/10.0/help/index.html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1.png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0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esources.arcgis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esources.arcgis.com/en/help/main/10.2/index.html#/What_is_the_ArcGIS_Spatial_Analyst_extension/005900000001000000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6.png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42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2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46.png"/><Relationship Id="rId4" Type="http://schemas.openxmlformats.org/officeDocument/2006/relationships/oleObject" Target="../embeddings/oleObject2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ee.utexas.edu/prof/maidment/giswr2013/Synopsis/Slope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9.png"/><Relationship Id="rId5" Type="http://schemas.openxmlformats.org/officeDocument/2006/relationships/oleObject" Target="../embeddings/oleObject26.bin"/><Relationship Id="rId4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tchment.crc.org.au/special_publications1.html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52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hyperlink" Target="http://www.neng.usu.edu/cee/faculty/dtarb/giswr/2013/Slope.pdf" TargetMode="Externa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6.png"/><Relationship Id="rId5" Type="http://schemas.openxmlformats.org/officeDocument/2006/relationships/image" Target="../media/image550.png"/><Relationship Id="rId4" Type="http://schemas.openxmlformats.org/officeDocument/2006/relationships/image" Target="../media/image540.png"/><Relationship Id="rId9" Type="http://schemas.openxmlformats.org/officeDocument/2006/relationships/image" Target="../media/image5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56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oleObject" Target="../embeddings/oleObject36.bin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6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62.wmf"/><Relationship Id="rId4" Type="http://schemas.openxmlformats.org/officeDocument/2006/relationships/image" Target="../media/image59.w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6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65.w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68.png"/><Relationship Id="rId4" Type="http://schemas.openxmlformats.org/officeDocument/2006/relationships/image" Target="../media/image67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69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72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hyperlink" Target="http://www.arcgis.com/features/maps/earth.html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elevation.arcgis.com/arcgis/services" TargetMode="External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://cybergis.cigi.uiuc.edu/" TargetMode="External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sandbox.cigi.illinois.edu/home/" TargetMode="Externa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hyperlink" Target="http://www.youtube.com/watch?v=hrJ_cZkG-Xs" TargetMode="External"/><Relationship Id="rId1" Type="http://schemas.openxmlformats.org/officeDocument/2006/relationships/slideLayout" Target="../slideLayouts/slideLayout2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novativegis.com/basis/mapanalysis/Topic15/Topic15.htm" TargetMode="External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3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resources.arcgis.com/en/help/main/10.1/index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78632" y="142875"/>
            <a:ext cx="818673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Spatial Analysis Using Grids </a:t>
            </a:r>
            <a:br>
              <a:rPr lang="en-US" dirty="0" smtClean="0"/>
            </a:br>
            <a:endParaRPr lang="en-US" sz="4000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1150" y="1538654"/>
            <a:ext cx="5981700" cy="5036771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dirty="0" smtClean="0"/>
              <a:t>Continuous surfaces or spatial fields representation of geographical information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dirty="0" smtClean="0"/>
              <a:t>Grid data structure for representing numerical and categorical data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dirty="0" smtClean="0"/>
              <a:t>Map algebra raster calculations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dirty="0" smtClean="0"/>
              <a:t>Interpolation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dirty="0" smtClean="0"/>
              <a:t>Calculate slope on a raster using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2400" dirty="0" smtClean="0"/>
              <a:t>ArcGIS method based in finite differences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2400" dirty="0" smtClean="0"/>
              <a:t>D8 steepest single flow direction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sz="2400" dirty="0" smtClean="0"/>
              <a:t>D</a:t>
            </a:r>
            <a:r>
              <a:rPr lang="en-US" sz="2400" dirty="0" smtClean="0">
                <a:sym typeface="Symbol" pitchFamily="18" charset="2"/>
              </a:rPr>
              <a:t> steepest outward slope on grid centered triangular facets</a:t>
            </a:r>
            <a:endParaRPr lang="en-US" sz="2400" dirty="0" smtClean="0"/>
          </a:p>
          <a:p>
            <a:pPr>
              <a:lnSpc>
                <a:spcPct val="80000"/>
              </a:lnSpc>
              <a:spcBef>
                <a:spcPct val="50000"/>
              </a:spcBef>
              <a:buFont typeface="Monotype Sorts" pitchFamily="2" charset="2"/>
              <a:buNone/>
            </a:pPr>
            <a:endParaRPr lang="en-US" sz="2400" dirty="0" smtClean="0"/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2400" dirty="0" smtClean="0">
              <a:sym typeface="Symbol" pitchFamily="18" charset="2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492375" y="717550"/>
            <a:ext cx="4159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en-US" sz="3600" b="1" dirty="0">
                <a:solidFill>
                  <a:srgbClr val="0000CC"/>
                </a:solidFill>
              </a:rPr>
              <a:t>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101547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Polygon as Zone of Grid Cells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28"/>
          <a:stretch/>
        </p:blipFill>
        <p:spPr>
          <a:xfrm>
            <a:off x="727364" y="2027668"/>
            <a:ext cx="3844636" cy="27937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43" r="48"/>
          <a:stretch/>
        </p:blipFill>
        <p:spPr>
          <a:xfrm>
            <a:off x="4793672" y="2027668"/>
            <a:ext cx="3629892" cy="27937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6327" y="5883564"/>
            <a:ext cx="8734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From: </a:t>
            </a:r>
            <a:r>
              <a:rPr lang="en-US" sz="1600" dirty="0">
                <a:hlinkClick r:id="rId3"/>
              </a:rPr>
              <a:t>http://resources.arcgis.com/en/help/main/10.2/index.html#/How_features_are_represented_in_a_raster/009t00000006000000</a:t>
            </a:r>
            <a:r>
              <a:rPr lang="en-US" sz="1600" dirty="0" smtClean="0">
                <a:hlinkClick r:id="rId3"/>
              </a:rPr>
              <a:t>/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78304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>
            <a:noAutofit/>
          </a:bodyPr>
          <a:lstStyle/>
          <a:p>
            <a:pPr eaLnBrk="1" hangingPunct="1"/>
            <a:r>
              <a:rPr lang="en-US" sz="4000" dirty="0" smtClean="0"/>
              <a:t>Raster and Vector are two methods of representing geographic data in GIS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Both represent different ways to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encode</a:t>
            </a:r>
            <a:r>
              <a:rPr lang="en-US" dirty="0"/>
              <a:t> and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generalize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geographic phenomena</a:t>
            </a:r>
          </a:p>
          <a:p>
            <a:pPr>
              <a:buFontTx/>
              <a:buChar char="•"/>
            </a:pPr>
            <a:r>
              <a:rPr lang="en-US" dirty="0"/>
              <a:t>Both can be used to code </a:t>
            </a:r>
            <a:r>
              <a:rPr lang="en-US" b="1" dirty="0">
                <a:solidFill>
                  <a:schemeClr val="accent1"/>
                </a:solidFill>
              </a:rPr>
              <a:t>both</a:t>
            </a:r>
            <a:r>
              <a:rPr lang="en-US" dirty="0"/>
              <a:t> fields and discrete objects</a:t>
            </a:r>
          </a:p>
          <a:p>
            <a:pPr>
              <a:buFontTx/>
              <a:buChar char="•"/>
            </a:pPr>
            <a:r>
              <a:rPr lang="en-US" dirty="0"/>
              <a:t>In practice a strong association between </a:t>
            </a:r>
            <a:r>
              <a:rPr lang="en-US" b="1" dirty="0">
                <a:solidFill>
                  <a:schemeClr val="accent1"/>
                </a:solidFill>
              </a:rPr>
              <a:t>raster and fields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chemeClr val="accent2"/>
                </a:solidFill>
              </a:rPr>
              <a:t>vector and discrete objects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92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2800" smtClean="0"/>
              <a:t>A </a:t>
            </a:r>
            <a:r>
              <a:rPr lang="en-US" sz="2800" b="1" smtClean="0"/>
              <a:t>grid</a:t>
            </a:r>
            <a:r>
              <a:rPr lang="en-US" sz="2800" smtClean="0"/>
              <a:t> defines geographic space as a mesh of identically-sized square cells. Each cell holds a numeric value that measures a geographic attribute (like elevation) for that unit of space.</a:t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22531" name="Picture 3" descr="grid0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1962150"/>
            <a:ext cx="5146675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 descr="Wide downward diagonal"/>
          <p:cNvSpPr>
            <a:spLocks noChangeArrowheads="1"/>
          </p:cNvSpPr>
          <p:nvPr/>
        </p:nvSpPr>
        <p:spPr bwMode="auto">
          <a:xfrm>
            <a:off x="5210884" y="4551188"/>
            <a:ext cx="285750" cy="259646"/>
          </a:xfrm>
          <a:prstGeom prst="rect">
            <a:avLst/>
          </a:prstGeom>
          <a:pattFill prst="wdDnDiag">
            <a:fgClr>
              <a:srgbClr val="FF6600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19846" y="188207"/>
            <a:ext cx="7772400" cy="731837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The grid data structure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566" y="1027287"/>
            <a:ext cx="4235450" cy="5650089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Grid size is defined by </a:t>
            </a:r>
            <a:r>
              <a:rPr lang="en-US" dirty="0" smtClean="0">
                <a:solidFill>
                  <a:schemeClr val="accent1"/>
                </a:solidFill>
              </a:rPr>
              <a:t>extent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1"/>
                </a:solidFill>
              </a:rPr>
              <a:t>spacing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1"/>
                </a:solidFill>
              </a:rPr>
              <a:t>no data value </a:t>
            </a:r>
            <a:r>
              <a:rPr lang="en-US" dirty="0" smtClean="0"/>
              <a:t>information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Number of rows, number of column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Cell sizes (X and Y) 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Top, left , bottom and right coordinates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Grid values 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Real (floating decimal point)</a:t>
            </a:r>
          </a:p>
          <a:p>
            <a:pPr lvl="1"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Integer (may have associated attribute table)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669546" y="2220561"/>
            <a:ext cx="2757488" cy="2614612"/>
            <a:chOff x="2008" y="1341"/>
            <a:chExt cx="1737" cy="1647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2016" y="1344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2015" y="1510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2014" y="1668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2009" y="1835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008" y="2001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2012" y="2154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2015" y="2321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2014" y="2487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2013" y="2653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2017" y="2802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2016" y="2976"/>
              <a:ext cx="1728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2021" y="1344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2187" y="1347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2349" y="1351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2529" y="1341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2695" y="1345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2862" y="1344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3041" y="1356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3207" y="1346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3374" y="1350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3554" y="1341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3734" y="1348"/>
              <a:ext cx="0" cy="163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7629880" y="228759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7642581" y="2634017"/>
            <a:ext cx="11826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/>
              <a:t>Number</a:t>
            </a:r>
          </a:p>
          <a:p>
            <a:pPr algn="ctr"/>
            <a:r>
              <a:rPr lang="en-US" dirty="0"/>
              <a:t>of </a:t>
            </a:r>
          </a:p>
          <a:p>
            <a:pPr algn="ctr"/>
            <a:r>
              <a:rPr lang="en-US" dirty="0"/>
              <a:t>rows</a:t>
            </a: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4767971" y="2033412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4680835" y="1553634"/>
            <a:ext cx="2689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Number of Columns</a:t>
            </a:r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4682246" y="4739923"/>
            <a:ext cx="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>
            <a:off x="4606046" y="4816123"/>
            <a:ext cx="152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4278665" y="4921957"/>
            <a:ext cx="904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(X,Y)</a:t>
            </a:r>
            <a:endParaRPr lang="en-US" dirty="0"/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>
            <a:off x="7518756" y="4807481"/>
            <a:ext cx="228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>
            <a:off x="7528281" y="4543956"/>
            <a:ext cx="228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 rot="-5400000">
            <a:off x="7012696" y="5043312"/>
            <a:ext cx="228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 rot="-5400000">
            <a:off x="7295271" y="5046487"/>
            <a:ext cx="228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>
            <a:off x="7130171" y="5035375"/>
            <a:ext cx="274638" cy="317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 rot="-5400000">
            <a:off x="7504468" y="4674131"/>
            <a:ext cx="25082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7516992" y="4892323"/>
            <a:ext cx="1239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</a:rPr>
              <a:t>Cell size</a:t>
            </a:r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5151266" y="4924777"/>
            <a:ext cx="198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FF6600"/>
                </a:solidFill>
              </a:rPr>
              <a:t>NODATA 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09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NODATA Cells</a:t>
            </a:r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2465388" y="1295400"/>
          <a:ext cx="4065587" cy="504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4" name="Document" r:id="rId3" imgW="1743456" imgH="2161032" progId="Word.Document.8">
                  <p:embed/>
                </p:oleObj>
              </mc:Choice>
              <mc:Fallback>
                <p:oleObj name="Document" r:id="rId3" imgW="1743456" imgH="216103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5388" y="1295400"/>
                        <a:ext cx="4065587" cy="5043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7092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Cell Networks</a:t>
            </a:r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864663"/>
              </p:ext>
            </p:extLst>
          </p:nvPr>
        </p:nvGraphicFramePr>
        <p:xfrm>
          <a:off x="999067" y="1868311"/>
          <a:ext cx="7134225" cy="316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9" name="Document" r:id="rId3" imgW="2532888" imgH="1124712" progId="Word.Document.8">
                  <p:embed/>
                </p:oleObj>
              </mc:Choice>
              <mc:Fallback>
                <p:oleObj name="Document" r:id="rId3" imgW="2532888" imgH="112471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9067" y="1868311"/>
                        <a:ext cx="7134225" cy="316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934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Floating Point Grids</a:t>
            </a:r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949769"/>
              </p:ext>
            </p:extLst>
          </p:nvPr>
        </p:nvGraphicFramePr>
        <p:xfrm>
          <a:off x="2667000" y="1529643"/>
          <a:ext cx="4191000" cy="402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7" name="Document" r:id="rId3" imgW="1716024" imgH="1648968" progId="Word.Document.8">
                  <p:embed/>
                </p:oleObj>
              </mc:Choice>
              <mc:Fallback>
                <p:oleObj name="Document" r:id="rId3" imgW="1716024" imgH="164896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529643"/>
                        <a:ext cx="4191000" cy="4027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81000" y="5715000"/>
            <a:ext cx="8201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Continuous data surfaces using floating point or decimal numbers</a:t>
            </a:r>
          </a:p>
        </p:txBody>
      </p:sp>
    </p:spTree>
    <p:extLst>
      <p:ext uri="{BB962C8B-B14F-4D97-AF65-F5344CB8AC3E}">
        <p14:creationId xmlns:p14="http://schemas.microsoft.com/office/powerpoint/2010/main" val="289586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Integer valued grids to represent zones</a:t>
            </a:r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645487"/>
              </p:ext>
            </p:extLst>
          </p:nvPr>
        </p:nvGraphicFramePr>
        <p:xfrm>
          <a:off x="2198511" y="1267176"/>
          <a:ext cx="5257800" cy="513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4" name="Document" r:id="rId3" imgW="1685544" imgH="1648968" progId="Word.Document.8">
                  <p:embed/>
                </p:oleObj>
              </mc:Choice>
              <mc:Fallback>
                <p:oleObj name="Document" r:id="rId3" imgW="1685544" imgH="164896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8511" y="1267176"/>
                        <a:ext cx="5257800" cy="513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744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001000" cy="1371600"/>
          </a:xfrm>
        </p:spPr>
        <p:txBody>
          <a:bodyPr/>
          <a:lstStyle/>
          <a:p>
            <a:pPr eaLnBrk="1" hangingPunct="1"/>
            <a:r>
              <a:rPr lang="en-US" sz="4000" smtClean="0"/>
              <a:t>Value attribute table for categorical (integer) grid data</a:t>
            </a:r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1219200" y="2514600"/>
          <a:ext cx="6935788" cy="316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0" name="Document" r:id="rId3" imgW="4114800" imgH="1877568" progId="Word.Document.8">
                  <p:embed/>
                </p:oleObj>
              </mc:Choice>
              <mc:Fallback>
                <p:oleObj name="Document" r:id="rId3" imgW="4114800" imgH="187756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514600"/>
                        <a:ext cx="6935788" cy="316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514600" y="5867400"/>
            <a:ext cx="4514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dirty="0">
                <a:solidFill>
                  <a:srgbClr val="FF3300"/>
                </a:solidFill>
              </a:rPr>
              <a:t>Attributes of grid zones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81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Raster Sampling</a:t>
            </a:r>
          </a:p>
        </p:txBody>
      </p:sp>
      <p:pic>
        <p:nvPicPr>
          <p:cNvPr id="33795" name="Picture 4" descr="rastersamp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9248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0" y="6096000"/>
            <a:ext cx="9093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000"/>
              <a:t>from Michael F. Goodchild. (1997) Rasters, </a:t>
            </a:r>
            <a:r>
              <a:rPr lang="en-US" sz="2000" i="1"/>
              <a:t>NCGIA Core Curriculum in GIScience</a:t>
            </a:r>
            <a:r>
              <a:rPr lang="en-US" sz="2000"/>
              <a:t>, http://www.ncgia.ucsb.edu/giscc/units/u055/u055.html, posted October 23, 1997 </a:t>
            </a:r>
          </a:p>
        </p:txBody>
      </p:sp>
    </p:spTree>
    <p:extLst>
      <p:ext uri="{BB962C8B-B14F-4D97-AF65-F5344CB8AC3E}">
        <p14:creationId xmlns:p14="http://schemas.microsoft.com/office/powerpoint/2010/main" val="300289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236" y="2255116"/>
            <a:ext cx="5067300" cy="4324350"/>
          </a:xfrm>
          <a:prstGeom prst="rect">
            <a:avLst/>
          </a:prstGeom>
        </p:spPr>
      </p:pic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7772400" cy="4114800"/>
          </a:xfrm>
        </p:spPr>
        <p:txBody>
          <a:bodyPr/>
          <a:lstStyle/>
          <a:p>
            <a:pPr lvl="0"/>
            <a:r>
              <a:rPr lang="en-US" sz="2000" u="sng" dirty="0">
                <a:hlinkClick r:id="rId3"/>
              </a:rPr>
              <a:t>http://resources.arcgis.com/en/help/main/10.2/#/Raster_dataset_zones_and_regions/009t00000008000000</a:t>
            </a:r>
            <a:r>
              <a:rPr lang="en-US" sz="2000" u="sng" dirty="0" smtClean="0">
                <a:hlinkClick r:id="rId3"/>
              </a:rPr>
              <a:t>/</a:t>
            </a:r>
            <a:r>
              <a:rPr lang="en-US" sz="2000" u="sng" dirty="0" smtClean="0"/>
              <a:t> </a:t>
            </a:r>
            <a:r>
              <a:rPr lang="en-US" sz="2000" dirty="0" smtClean="0"/>
              <a:t>Raster </a:t>
            </a:r>
            <a:r>
              <a:rPr lang="en-US" sz="2000" dirty="0"/>
              <a:t>and Images, starting from "Introduction/What is raster data" to end of " Fundamentals of raster </a:t>
            </a:r>
            <a:r>
              <a:rPr lang="en-US" sz="2000" dirty="0" smtClean="0"/>
              <a:t>data/</a:t>
            </a:r>
            <a:r>
              <a:rPr lang="en-US" sz="2000" dirty="0" err="1" smtClean="0"/>
              <a:t>Rasters</a:t>
            </a:r>
            <a:r>
              <a:rPr lang="en-US" sz="2000" dirty="0" smtClean="0"/>
              <a:t> with functions"</a:t>
            </a:r>
            <a:endParaRPr lang="en-US" sz="2000" dirty="0"/>
          </a:p>
          <a:p>
            <a:endParaRPr lang="en-US" sz="2000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19063"/>
            <a:ext cx="9144000" cy="71913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Readings – at </a:t>
            </a:r>
            <a:r>
              <a:rPr lang="en-US" sz="3200" b="1" dirty="0" smtClean="0">
                <a:hlinkClick r:id="rId4"/>
              </a:rPr>
              <a:t>http://resources.arcgis.com/en/help/</a:t>
            </a:r>
            <a:r>
              <a:rPr lang="en-US" sz="3200" b="1" dirty="0" smtClean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2890982" y="3241964"/>
            <a:ext cx="4457554" cy="25769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9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431925"/>
            <a:ext cx="8275637" cy="475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638175" y="163513"/>
            <a:ext cx="7772400" cy="1143000"/>
          </a:xfrm>
        </p:spPr>
        <p:txBody>
          <a:bodyPr/>
          <a:lstStyle/>
          <a:p>
            <a:r>
              <a:rPr lang="en-US" smtClean="0"/>
              <a:t>Cell size of raster data</a:t>
            </a:r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87313" y="6286500"/>
            <a:ext cx="88280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/>
              <a:t>From </a:t>
            </a:r>
            <a:r>
              <a:rPr lang="en-US" sz="1400">
                <a:hlinkClick r:id="rId3"/>
              </a:rPr>
              <a:t>http://help.arcgis.com/en/arcgisdesktop/10.0/help/index.html#/Cell_size_of_raster_data/009t00000004000000/</a:t>
            </a:r>
            <a:r>
              <a:rPr lang="en-US" sz="1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3692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Raster Generalization</a:t>
            </a:r>
          </a:p>
        </p:txBody>
      </p:sp>
      <p:grpSp>
        <p:nvGrpSpPr>
          <p:cNvPr id="35843" name="Group 18"/>
          <p:cNvGrpSpPr>
            <a:grpSpLocks/>
          </p:cNvGrpSpPr>
          <p:nvPr/>
        </p:nvGrpSpPr>
        <p:grpSpPr bwMode="auto">
          <a:xfrm>
            <a:off x="3429000" y="1371600"/>
            <a:ext cx="1981200" cy="1981200"/>
            <a:chOff x="576" y="1200"/>
            <a:chExt cx="1248" cy="1248"/>
          </a:xfrm>
        </p:grpSpPr>
        <p:grpSp>
          <p:nvGrpSpPr>
            <p:cNvPr id="35858" name="Group 9"/>
            <p:cNvGrpSpPr>
              <a:grpSpLocks/>
            </p:cNvGrpSpPr>
            <p:nvPr/>
          </p:nvGrpSpPr>
          <p:grpSpPr bwMode="auto">
            <a:xfrm>
              <a:off x="576" y="1200"/>
              <a:ext cx="1248" cy="1248"/>
              <a:chOff x="576" y="1200"/>
              <a:chExt cx="1248" cy="1248"/>
            </a:xfrm>
          </p:grpSpPr>
          <p:sp>
            <p:nvSpPr>
              <p:cNvPr id="35861" name="Freeform 7"/>
              <p:cNvSpPr>
                <a:spLocks/>
              </p:cNvSpPr>
              <p:nvPr/>
            </p:nvSpPr>
            <p:spPr bwMode="auto">
              <a:xfrm>
                <a:off x="576" y="1200"/>
                <a:ext cx="1248" cy="1248"/>
              </a:xfrm>
              <a:custGeom>
                <a:avLst/>
                <a:gdLst>
                  <a:gd name="T0" fmla="*/ 0 w 1248"/>
                  <a:gd name="T1" fmla="*/ 576 h 1248"/>
                  <a:gd name="T2" fmla="*/ 240 w 1248"/>
                  <a:gd name="T3" fmla="*/ 528 h 1248"/>
                  <a:gd name="T4" fmla="*/ 384 w 1248"/>
                  <a:gd name="T5" fmla="*/ 480 h 1248"/>
                  <a:gd name="T6" fmla="*/ 480 w 1248"/>
                  <a:gd name="T7" fmla="*/ 432 h 1248"/>
                  <a:gd name="T8" fmla="*/ 576 w 1248"/>
                  <a:gd name="T9" fmla="*/ 384 h 1248"/>
                  <a:gd name="T10" fmla="*/ 672 w 1248"/>
                  <a:gd name="T11" fmla="*/ 336 h 1248"/>
                  <a:gd name="T12" fmla="*/ 816 w 1248"/>
                  <a:gd name="T13" fmla="*/ 288 h 1248"/>
                  <a:gd name="T14" fmla="*/ 912 w 1248"/>
                  <a:gd name="T15" fmla="*/ 240 h 1248"/>
                  <a:gd name="T16" fmla="*/ 984 w 1248"/>
                  <a:gd name="T17" fmla="*/ 186 h 1248"/>
                  <a:gd name="T18" fmla="*/ 1026 w 1248"/>
                  <a:gd name="T19" fmla="*/ 126 h 1248"/>
                  <a:gd name="T20" fmla="*/ 1092 w 1248"/>
                  <a:gd name="T21" fmla="*/ 60 h 1248"/>
                  <a:gd name="T22" fmla="*/ 1152 w 1248"/>
                  <a:gd name="T23" fmla="*/ 0 h 1248"/>
                  <a:gd name="T24" fmla="*/ 1248 w 1248"/>
                  <a:gd name="T25" fmla="*/ 0 h 1248"/>
                  <a:gd name="T26" fmla="*/ 1248 w 1248"/>
                  <a:gd name="T27" fmla="*/ 1248 h 1248"/>
                  <a:gd name="T28" fmla="*/ 0 w 1248"/>
                  <a:gd name="T29" fmla="*/ 1248 h 124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48"/>
                  <a:gd name="T46" fmla="*/ 0 h 1248"/>
                  <a:gd name="T47" fmla="*/ 1248 w 1248"/>
                  <a:gd name="T48" fmla="*/ 1248 h 124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48" h="1248">
                    <a:moveTo>
                      <a:pt x="0" y="576"/>
                    </a:moveTo>
                    <a:lnTo>
                      <a:pt x="240" y="528"/>
                    </a:lnTo>
                    <a:lnTo>
                      <a:pt x="384" y="480"/>
                    </a:lnTo>
                    <a:lnTo>
                      <a:pt x="480" y="432"/>
                    </a:lnTo>
                    <a:lnTo>
                      <a:pt x="576" y="384"/>
                    </a:lnTo>
                    <a:lnTo>
                      <a:pt x="672" y="336"/>
                    </a:lnTo>
                    <a:lnTo>
                      <a:pt x="816" y="288"/>
                    </a:lnTo>
                    <a:lnTo>
                      <a:pt x="912" y="240"/>
                    </a:lnTo>
                    <a:lnTo>
                      <a:pt x="984" y="186"/>
                    </a:lnTo>
                    <a:lnTo>
                      <a:pt x="1026" y="126"/>
                    </a:lnTo>
                    <a:lnTo>
                      <a:pt x="1092" y="60"/>
                    </a:lnTo>
                    <a:lnTo>
                      <a:pt x="1152" y="0"/>
                    </a:lnTo>
                    <a:lnTo>
                      <a:pt x="1248" y="0"/>
                    </a:lnTo>
                    <a:lnTo>
                      <a:pt x="1248" y="1248"/>
                    </a:lnTo>
                    <a:lnTo>
                      <a:pt x="0" y="1248"/>
                    </a:lnTo>
                  </a:path>
                </a:pathLst>
              </a:cu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62" name="Rectangle 4"/>
              <p:cNvSpPr>
                <a:spLocks noChangeArrowheads="1"/>
              </p:cNvSpPr>
              <p:nvPr/>
            </p:nvSpPr>
            <p:spPr bwMode="auto">
              <a:xfrm>
                <a:off x="576" y="1200"/>
                <a:ext cx="1248" cy="12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3" name="Line 5"/>
              <p:cNvSpPr>
                <a:spLocks noChangeShapeType="1"/>
              </p:cNvSpPr>
              <p:nvPr/>
            </p:nvSpPr>
            <p:spPr bwMode="auto">
              <a:xfrm>
                <a:off x="1200" y="1200"/>
                <a:ext cx="0" cy="1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859" name="Line 6"/>
            <p:cNvSpPr>
              <a:spLocks noChangeShapeType="1"/>
            </p:cNvSpPr>
            <p:nvPr/>
          </p:nvSpPr>
          <p:spPr bwMode="auto">
            <a:xfrm rot="-5400000">
              <a:off x="1200" y="1200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0" name="Freeform 8"/>
            <p:cNvSpPr>
              <a:spLocks/>
            </p:cNvSpPr>
            <p:nvPr/>
          </p:nvSpPr>
          <p:spPr bwMode="auto">
            <a:xfrm>
              <a:off x="672" y="1968"/>
              <a:ext cx="384" cy="246"/>
            </a:xfrm>
            <a:custGeom>
              <a:avLst/>
              <a:gdLst>
                <a:gd name="T0" fmla="*/ 84 w 384"/>
                <a:gd name="T1" fmla="*/ 18 h 246"/>
                <a:gd name="T2" fmla="*/ 240 w 384"/>
                <a:gd name="T3" fmla="*/ 0 h 246"/>
                <a:gd name="T4" fmla="*/ 336 w 384"/>
                <a:gd name="T5" fmla="*/ 54 h 246"/>
                <a:gd name="T6" fmla="*/ 360 w 384"/>
                <a:gd name="T7" fmla="*/ 108 h 246"/>
                <a:gd name="T8" fmla="*/ 384 w 384"/>
                <a:gd name="T9" fmla="*/ 162 h 246"/>
                <a:gd name="T10" fmla="*/ 288 w 384"/>
                <a:gd name="T11" fmla="*/ 240 h 246"/>
                <a:gd name="T12" fmla="*/ 186 w 384"/>
                <a:gd name="T13" fmla="*/ 246 h 246"/>
                <a:gd name="T14" fmla="*/ 96 w 384"/>
                <a:gd name="T15" fmla="*/ 222 h 246"/>
                <a:gd name="T16" fmla="*/ 30 w 384"/>
                <a:gd name="T17" fmla="*/ 186 h 246"/>
                <a:gd name="T18" fmla="*/ 0 w 384"/>
                <a:gd name="T19" fmla="*/ 114 h 246"/>
                <a:gd name="T20" fmla="*/ 0 w 384"/>
                <a:gd name="T21" fmla="*/ 48 h 246"/>
                <a:gd name="T22" fmla="*/ 84 w 384"/>
                <a:gd name="T23" fmla="*/ 18 h 2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4"/>
                <a:gd name="T37" fmla="*/ 0 h 246"/>
                <a:gd name="T38" fmla="*/ 384 w 384"/>
                <a:gd name="T39" fmla="*/ 246 h 24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4" h="246">
                  <a:moveTo>
                    <a:pt x="84" y="18"/>
                  </a:moveTo>
                  <a:lnTo>
                    <a:pt x="240" y="0"/>
                  </a:lnTo>
                  <a:lnTo>
                    <a:pt x="336" y="54"/>
                  </a:lnTo>
                  <a:lnTo>
                    <a:pt x="360" y="108"/>
                  </a:lnTo>
                  <a:lnTo>
                    <a:pt x="384" y="162"/>
                  </a:lnTo>
                  <a:lnTo>
                    <a:pt x="288" y="240"/>
                  </a:lnTo>
                  <a:lnTo>
                    <a:pt x="186" y="246"/>
                  </a:lnTo>
                  <a:lnTo>
                    <a:pt x="96" y="222"/>
                  </a:lnTo>
                  <a:lnTo>
                    <a:pt x="30" y="186"/>
                  </a:lnTo>
                  <a:lnTo>
                    <a:pt x="0" y="114"/>
                  </a:lnTo>
                  <a:lnTo>
                    <a:pt x="0" y="48"/>
                  </a:lnTo>
                  <a:lnTo>
                    <a:pt x="84" y="1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844" name="Group 17"/>
          <p:cNvGrpSpPr>
            <a:grpSpLocks/>
          </p:cNvGrpSpPr>
          <p:nvPr/>
        </p:nvGrpSpPr>
        <p:grpSpPr bwMode="auto">
          <a:xfrm>
            <a:off x="1447800" y="4267200"/>
            <a:ext cx="1978025" cy="1978025"/>
            <a:chOff x="2976" y="1200"/>
            <a:chExt cx="1246" cy="1246"/>
          </a:xfrm>
        </p:grpSpPr>
        <p:sp>
          <p:nvSpPr>
            <p:cNvPr id="35854" name="Rectangle 12"/>
            <p:cNvSpPr>
              <a:spLocks noChangeAspect="1" noChangeArrowheads="1"/>
            </p:cNvSpPr>
            <p:nvPr/>
          </p:nvSpPr>
          <p:spPr bwMode="auto">
            <a:xfrm>
              <a:off x="2976" y="1200"/>
              <a:ext cx="622" cy="6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5" name="Rectangle 14"/>
            <p:cNvSpPr>
              <a:spLocks noChangeAspect="1" noChangeArrowheads="1"/>
            </p:cNvSpPr>
            <p:nvPr/>
          </p:nvSpPr>
          <p:spPr bwMode="auto">
            <a:xfrm>
              <a:off x="3600" y="1824"/>
              <a:ext cx="622" cy="622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6" name="Rectangle 15"/>
            <p:cNvSpPr>
              <a:spLocks noChangeAspect="1" noChangeArrowheads="1"/>
            </p:cNvSpPr>
            <p:nvPr/>
          </p:nvSpPr>
          <p:spPr bwMode="auto">
            <a:xfrm>
              <a:off x="3600" y="1200"/>
              <a:ext cx="622" cy="622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7" name="Rectangle 16"/>
            <p:cNvSpPr>
              <a:spLocks noChangeAspect="1" noChangeArrowheads="1"/>
            </p:cNvSpPr>
            <p:nvPr/>
          </p:nvSpPr>
          <p:spPr bwMode="auto">
            <a:xfrm>
              <a:off x="2976" y="1824"/>
              <a:ext cx="622" cy="622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845" name="Group 19"/>
          <p:cNvGrpSpPr>
            <a:grpSpLocks/>
          </p:cNvGrpSpPr>
          <p:nvPr/>
        </p:nvGrpSpPr>
        <p:grpSpPr bwMode="auto">
          <a:xfrm>
            <a:off x="5410200" y="4267200"/>
            <a:ext cx="1978025" cy="1978025"/>
            <a:chOff x="2976" y="1200"/>
            <a:chExt cx="1246" cy="1246"/>
          </a:xfrm>
        </p:grpSpPr>
        <p:sp>
          <p:nvSpPr>
            <p:cNvPr id="35850" name="Rectangle 20"/>
            <p:cNvSpPr>
              <a:spLocks noChangeAspect="1" noChangeArrowheads="1"/>
            </p:cNvSpPr>
            <p:nvPr/>
          </p:nvSpPr>
          <p:spPr bwMode="auto">
            <a:xfrm>
              <a:off x="2976" y="1200"/>
              <a:ext cx="622" cy="6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1" name="Rectangle 21"/>
            <p:cNvSpPr>
              <a:spLocks noChangeAspect="1" noChangeArrowheads="1"/>
            </p:cNvSpPr>
            <p:nvPr/>
          </p:nvSpPr>
          <p:spPr bwMode="auto">
            <a:xfrm>
              <a:off x="3600" y="1824"/>
              <a:ext cx="622" cy="622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2" name="Rectangle 22"/>
            <p:cNvSpPr>
              <a:spLocks noChangeAspect="1" noChangeArrowheads="1"/>
            </p:cNvSpPr>
            <p:nvPr/>
          </p:nvSpPr>
          <p:spPr bwMode="auto">
            <a:xfrm>
              <a:off x="3600" y="1200"/>
              <a:ext cx="622" cy="622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3" name="Rectangle 23"/>
            <p:cNvSpPr>
              <a:spLocks noChangeAspect="1" noChangeArrowheads="1"/>
            </p:cNvSpPr>
            <p:nvPr/>
          </p:nvSpPr>
          <p:spPr bwMode="auto">
            <a:xfrm>
              <a:off x="2976" y="1824"/>
              <a:ext cx="622" cy="6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46" name="Line 24"/>
          <p:cNvSpPr>
            <a:spLocks noChangeShapeType="1"/>
          </p:cNvSpPr>
          <p:nvPr/>
        </p:nvSpPr>
        <p:spPr bwMode="auto">
          <a:xfrm flipH="1">
            <a:off x="2743200" y="3429000"/>
            <a:ext cx="6096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7" name="Line 25"/>
          <p:cNvSpPr>
            <a:spLocks noChangeShapeType="1"/>
          </p:cNvSpPr>
          <p:nvPr/>
        </p:nvSpPr>
        <p:spPr bwMode="auto">
          <a:xfrm>
            <a:off x="5486400" y="3429000"/>
            <a:ext cx="6858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8" name="Text Box 26"/>
          <p:cNvSpPr txBox="1">
            <a:spLocks noChangeArrowheads="1"/>
          </p:cNvSpPr>
          <p:nvPr/>
        </p:nvSpPr>
        <p:spPr bwMode="auto">
          <a:xfrm>
            <a:off x="6019800" y="3429000"/>
            <a:ext cx="2330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Central point rule</a:t>
            </a:r>
          </a:p>
        </p:txBody>
      </p:sp>
      <p:sp>
        <p:nvSpPr>
          <p:cNvPr id="35849" name="Text Box 27"/>
          <p:cNvSpPr txBox="1">
            <a:spLocks noChangeArrowheads="1"/>
          </p:cNvSpPr>
          <p:nvPr/>
        </p:nvSpPr>
        <p:spPr bwMode="auto">
          <a:xfrm>
            <a:off x="457200" y="3429000"/>
            <a:ext cx="2365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Largest share rule</a:t>
            </a:r>
          </a:p>
        </p:txBody>
      </p:sp>
    </p:spTree>
    <p:extLst>
      <p:ext uri="{BB962C8B-B14F-4D97-AF65-F5344CB8AC3E}">
        <p14:creationId xmlns:p14="http://schemas.microsoft.com/office/powerpoint/2010/main" val="392781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7645" y="220663"/>
            <a:ext cx="7608711" cy="84455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Map Algebra/Raster Calculation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5956300" y="1939925"/>
            <a:ext cx="2911475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3600">
                <a:latin typeface="Arial" pitchFamily="34" charset="0"/>
              </a:rPr>
              <a:t>Precipitation</a:t>
            </a:r>
          </a:p>
          <a:p>
            <a:pPr algn="ctr"/>
            <a:r>
              <a:rPr lang="en-US" sz="3600">
                <a:latin typeface="Arial" pitchFamily="34" charset="0"/>
              </a:rPr>
              <a:t>-</a:t>
            </a:r>
          </a:p>
          <a:p>
            <a:pPr algn="ctr"/>
            <a:r>
              <a:rPr lang="en-US" sz="3600">
                <a:latin typeface="Arial" pitchFamily="34" charset="0"/>
              </a:rPr>
              <a:t>Losses (Evaporation, Infiltration)</a:t>
            </a:r>
          </a:p>
          <a:p>
            <a:pPr algn="ctr"/>
            <a:r>
              <a:rPr lang="en-US" sz="3600">
                <a:latin typeface="Arial" pitchFamily="34" charset="0"/>
              </a:rPr>
              <a:t>=</a:t>
            </a:r>
          </a:p>
          <a:p>
            <a:pPr algn="ctr"/>
            <a:r>
              <a:rPr lang="en-US" sz="3600">
                <a:latin typeface="Arial" pitchFamily="34" charset="0"/>
              </a:rPr>
              <a:t>Runoff</a:t>
            </a:r>
          </a:p>
        </p:txBody>
      </p:sp>
      <p:grpSp>
        <p:nvGrpSpPr>
          <p:cNvPr id="36868" name="Group 17"/>
          <p:cNvGrpSpPr>
            <a:grpSpLocks/>
          </p:cNvGrpSpPr>
          <p:nvPr/>
        </p:nvGrpSpPr>
        <p:grpSpPr bwMode="auto">
          <a:xfrm>
            <a:off x="3068638" y="2038350"/>
            <a:ext cx="2592387" cy="3738563"/>
            <a:chOff x="760413" y="1789113"/>
            <a:chExt cx="2592387" cy="3738562"/>
          </a:xfrm>
        </p:grpSpPr>
        <p:sp>
          <p:nvSpPr>
            <p:cNvPr id="36871" name="AutoShape 4"/>
            <p:cNvSpPr>
              <a:spLocks noChangeArrowheads="1"/>
            </p:cNvSpPr>
            <p:nvPr/>
          </p:nvSpPr>
          <p:spPr bwMode="auto">
            <a:xfrm>
              <a:off x="822325" y="5187950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FF99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36872" name="AutoShape 5"/>
            <p:cNvSpPr>
              <a:spLocks noChangeArrowheads="1"/>
            </p:cNvSpPr>
            <p:nvPr/>
          </p:nvSpPr>
          <p:spPr bwMode="auto">
            <a:xfrm>
              <a:off x="1774825" y="5187950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6873" name="AutoShape 6"/>
            <p:cNvSpPr>
              <a:spLocks noChangeArrowheads="1"/>
            </p:cNvSpPr>
            <p:nvPr/>
          </p:nvSpPr>
          <p:spPr bwMode="auto">
            <a:xfrm>
              <a:off x="1127125" y="4854575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6874" name="AutoShape 7"/>
            <p:cNvSpPr>
              <a:spLocks noChangeArrowheads="1"/>
            </p:cNvSpPr>
            <p:nvPr/>
          </p:nvSpPr>
          <p:spPr bwMode="auto">
            <a:xfrm>
              <a:off x="2079625" y="4854575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6875" name="AutoShape 8"/>
            <p:cNvSpPr>
              <a:spLocks noChangeArrowheads="1"/>
            </p:cNvSpPr>
            <p:nvPr/>
          </p:nvSpPr>
          <p:spPr bwMode="auto">
            <a:xfrm>
              <a:off x="760413" y="3656013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9966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6876" name="AutoShape 9"/>
            <p:cNvSpPr>
              <a:spLocks noChangeArrowheads="1"/>
            </p:cNvSpPr>
            <p:nvPr/>
          </p:nvSpPr>
          <p:spPr bwMode="auto">
            <a:xfrm>
              <a:off x="1712913" y="3656013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6877" name="AutoShape 10"/>
            <p:cNvSpPr>
              <a:spLocks noChangeArrowheads="1"/>
            </p:cNvSpPr>
            <p:nvPr/>
          </p:nvSpPr>
          <p:spPr bwMode="auto">
            <a:xfrm>
              <a:off x="1065213" y="3322638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6878" name="AutoShape 11"/>
            <p:cNvSpPr>
              <a:spLocks noChangeArrowheads="1"/>
            </p:cNvSpPr>
            <p:nvPr/>
          </p:nvSpPr>
          <p:spPr bwMode="auto">
            <a:xfrm>
              <a:off x="2017713" y="3322638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6879" name="AutoShape 12"/>
            <p:cNvSpPr>
              <a:spLocks noChangeArrowheads="1"/>
            </p:cNvSpPr>
            <p:nvPr/>
          </p:nvSpPr>
          <p:spPr bwMode="auto">
            <a:xfrm>
              <a:off x="790575" y="2122488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36880" name="AutoShape 13"/>
            <p:cNvSpPr>
              <a:spLocks noChangeArrowheads="1"/>
            </p:cNvSpPr>
            <p:nvPr/>
          </p:nvSpPr>
          <p:spPr bwMode="auto">
            <a:xfrm>
              <a:off x="1743075" y="2122488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36881" name="AutoShape 14"/>
            <p:cNvSpPr>
              <a:spLocks noChangeArrowheads="1"/>
            </p:cNvSpPr>
            <p:nvPr/>
          </p:nvSpPr>
          <p:spPr bwMode="auto">
            <a:xfrm>
              <a:off x="1095375" y="1789113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FF99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36882" name="AutoShape 15"/>
            <p:cNvSpPr>
              <a:spLocks noChangeArrowheads="1"/>
            </p:cNvSpPr>
            <p:nvPr/>
          </p:nvSpPr>
          <p:spPr bwMode="auto">
            <a:xfrm>
              <a:off x="2047875" y="1789113"/>
              <a:ext cx="1273175" cy="339725"/>
            </a:xfrm>
            <a:prstGeom prst="parallelogram">
              <a:avLst>
                <a:gd name="adj" fmla="val 93692"/>
              </a:avLst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36883" name="Text Box 16"/>
            <p:cNvSpPr txBox="1">
              <a:spLocks noChangeArrowheads="1"/>
            </p:cNvSpPr>
            <p:nvPr/>
          </p:nvSpPr>
          <p:spPr bwMode="auto">
            <a:xfrm>
              <a:off x="1787525" y="2489200"/>
              <a:ext cx="3365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3600">
                  <a:latin typeface="Arial" pitchFamily="34" charset="0"/>
                </a:rPr>
                <a:t>-</a:t>
              </a:r>
            </a:p>
          </p:txBody>
        </p:sp>
        <p:sp>
          <p:nvSpPr>
            <p:cNvPr id="36884" name="Text Box 17"/>
            <p:cNvSpPr txBox="1">
              <a:spLocks noChangeArrowheads="1"/>
            </p:cNvSpPr>
            <p:nvPr/>
          </p:nvSpPr>
          <p:spPr bwMode="auto">
            <a:xfrm>
              <a:off x="1949450" y="4173538"/>
              <a:ext cx="4508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3600">
                  <a:latin typeface="Arial" pitchFamily="34" charset="0"/>
                </a:rPr>
                <a:t>=</a:t>
              </a:r>
            </a:p>
          </p:txBody>
        </p:sp>
      </p:grpSp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306388" y="2181225"/>
            <a:ext cx="291147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/>
              <a:t>Cell by cell evaluation of mathematical functions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6302375" y="1111250"/>
            <a:ext cx="20701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u="sng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6578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260350"/>
            <a:ext cx="7772400" cy="330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smtClean="0">
                <a:solidFill>
                  <a:schemeClr val="accent2"/>
                </a:solidFill>
              </a:rPr>
              <a:t>Runoff generation processes</a:t>
            </a: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1973263" y="682625"/>
          <a:ext cx="5729287" cy="201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8" name="Bitmap Image" r:id="rId3" imgW="5219048" imgH="1828571" progId="Paint.Picture">
                  <p:embed/>
                </p:oleObj>
              </mc:Choice>
              <mc:Fallback>
                <p:oleObj name="Bitmap Image" r:id="rId3" imgW="5219048" imgH="182857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3263" y="682625"/>
                        <a:ext cx="5729287" cy="201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/>
          </p:cNvGraphicFramePr>
          <p:nvPr/>
        </p:nvGraphicFramePr>
        <p:xfrm>
          <a:off x="1970088" y="2640013"/>
          <a:ext cx="5753100" cy="197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9" name="Bitmap Image" r:id="rId5" imgW="5249008" imgH="1848108" progId="Paint.Picture">
                  <p:embed/>
                </p:oleObj>
              </mc:Choice>
              <mc:Fallback>
                <p:oleObj name="Bitmap Image" r:id="rId5" imgW="5249008" imgH="1848108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473"/>
                      <a:stretch>
                        <a:fillRect/>
                      </a:stretch>
                    </p:blipFill>
                    <p:spPr bwMode="auto">
                      <a:xfrm>
                        <a:off x="1970088" y="2640013"/>
                        <a:ext cx="5753100" cy="197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5"/>
          <p:cNvGraphicFramePr>
            <a:graphicFrameLocks/>
          </p:cNvGraphicFramePr>
          <p:nvPr/>
        </p:nvGraphicFramePr>
        <p:xfrm>
          <a:off x="1905000" y="4538663"/>
          <a:ext cx="5875338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0" name="Bitmap Image" r:id="rId7" imgW="5342857" imgH="2000000" progId="Paint.Picture">
                  <p:embed/>
                </p:oleObj>
              </mc:Choice>
              <mc:Fallback>
                <p:oleObj name="Bitmap Image" r:id="rId7" imgW="5342857" imgH="2000000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6857"/>
                      <a:stretch>
                        <a:fillRect/>
                      </a:stretch>
                    </p:blipFill>
                    <p:spPr bwMode="auto">
                      <a:xfrm>
                        <a:off x="1905000" y="4538663"/>
                        <a:ext cx="5875338" cy="204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2146300" y="773113"/>
            <a:ext cx="39354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Infiltration excess overland flow</a:t>
            </a:r>
          </a:p>
          <a:p>
            <a:r>
              <a:rPr lang="en-US" sz="2000"/>
              <a:t>aka Horton overland flow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2060575" y="2714625"/>
            <a:ext cx="39354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Partial area infiltration excess overland flow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2139950" y="4741863"/>
            <a:ext cx="3935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Saturation excess overland flow</a:t>
            </a:r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>
            <a:off x="2809875" y="5538788"/>
            <a:ext cx="0" cy="630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>
            <a:off x="4181475" y="5267325"/>
            <a:ext cx="0" cy="630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6296025" y="4624388"/>
            <a:ext cx="0" cy="630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2532063" y="5434013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P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3810000" y="528002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P</a:t>
            </a:r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5945188" y="4619625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P</a:t>
            </a:r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 flipH="1" flipV="1">
            <a:off x="4459288" y="5988050"/>
            <a:ext cx="822325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 flipH="1">
            <a:off x="3035300" y="6307138"/>
            <a:ext cx="725488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 flipH="1">
            <a:off x="3062288" y="5764213"/>
            <a:ext cx="782637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5346700" y="5851525"/>
            <a:ext cx="366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q</a:t>
            </a:r>
            <a:r>
              <a:rPr lang="en-US" sz="2000" baseline="-25000"/>
              <a:t>r</a:t>
            </a:r>
            <a:endParaRPr lang="en-US" sz="2000"/>
          </a:p>
        </p:txBody>
      </p:sp>
      <p:sp>
        <p:nvSpPr>
          <p:cNvPr id="37907" name="Text Box 19"/>
          <p:cNvSpPr txBox="1">
            <a:spLocks noChangeArrowheads="1"/>
          </p:cNvSpPr>
          <p:nvPr/>
        </p:nvSpPr>
        <p:spPr bwMode="auto">
          <a:xfrm>
            <a:off x="3856038" y="6070600"/>
            <a:ext cx="374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q</a:t>
            </a:r>
            <a:r>
              <a:rPr lang="en-US" sz="2000" baseline="-25000"/>
              <a:t>s</a:t>
            </a:r>
            <a:endParaRPr lang="en-US" sz="2000"/>
          </a:p>
        </p:txBody>
      </p:sp>
      <p:sp>
        <p:nvSpPr>
          <p:cNvPr id="37908" name="Text Box 20"/>
          <p:cNvSpPr txBox="1">
            <a:spLocks noChangeArrowheads="1"/>
          </p:cNvSpPr>
          <p:nvPr/>
        </p:nvSpPr>
        <p:spPr bwMode="auto">
          <a:xfrm>
            <a:off x="3311525" y="5421313"/>
            <a:ext cx="393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q</a:t>
            </a:r>
            <a:r>
              <a:rPr lang="en-US" sz="2000" baseline="-25000"/>
              <a:t>o</a:t>
            </a:r>
            <a:endParaRPr lang="en-US" sz="2000"/>
          </a:p>
        </p:txBody>
      </p:sp>
      <p:sp>
        <p:nvSpPr>
          <p:cNvPr id="37909" name="Line 21"/>
          <p:cNvSpPr>
            <a:spLocks noChangeShapeType="1"/>
          </p:cNvSpPr>
          <p:nvPr/>
        </p:nvSpPr>
        <p:spPr bwMode="auto">
          <a:xfrm>
            <a:off x="2776538" y="3570288"/>
            <a:ext cx="0" cy="630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0" name="Line 22"/>
          <p:cNvSpPr>
            <a:spLocks noChangeShapeType="1"/>
          </p:cNvSpPr>
          <p:nvPr/>
        </p:nvSpPr>
        <p:spPr bwMode="auto">
          <a:xfrm>
            <a:off x="4135438" y="3365500"/>
            <a:ext cx="0" cy="630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1" name="Line 23"/>
          <p:cNvSpPr>
            <a:spLocks noChangeShapeType="1"/>
          </p:cNvSpPr>
          <p:nvPr/>
        </p:nvSpPr>
        <p:spPr bwMode="auto">
          <a:xfrm>
            <a:off x="6249988" y="2801938"/>
            <a:ext cx="0" cy="630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2" name="Text Box 24"/>
          <p:cNvSpPr txBox="1">
            <a:spLocks noChangeArrowheads="1"/>
          </p:cNvSpPr>
          <p:nvPr/>
        </p:nvSpPr>
        <p:spPr bwMode="auto">
          <a:xfrm>
            <a:off x="2486025" y="3611563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P</a:t>
            </a:r>
          </a:p>
        </p:txBody>
      </p:sp>
      <p:sp>
        <p:nvSpPr>
          <p:cNvPr id="37913" name="Text Box 25"/>
          <p:cNvSpPr txBox="1">
            <a:spLocks noChangeArrowheads="1"/>
          </p:cNvSpPr>
          <p:nvPr/>
        </p:nvSpPr>
        <p:spPr bwMode="auto">
          <a:xfrm>
            <a:off x="3763963" y="3457575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P</a:t>
            </a:r>
          </a:p>
        </p:txBody>
      </p:sp>
      <p:sp>
        <p:nvSpPr>
          <p:cNvPr id="37914" name="Text Box 26"/>
          <p:cNvSpPr txBox="1">
            <a:spLocks noChangeArrowheads="1"/>
          </p:cNvSpPr>
          <p:nvPr/>
        </p:nvSpPr>
        <p:spPr bwMode="auto">
          <a:xfrm>
            <a:off x="5899150" y="279717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P</a:t>
            </a:r>
          </a:p>
        </p:txBody>
      </p:sp>
      <p:sp>
        <p:nvSpPr>
          <p:cNvPr id="37915" name="Line 27"/>
          <p:cNvSpPr>
            <a:spLocks noChangeShapeType="1"/>
          </p:cNvSpPr>
          <p:nvPr/>
        </p:nvSpPr>
        <p:spPr bwMode="auto">
          <a:xfrm flipH="1">
            <a:off x="3016250" y="3941763"/>
            <a:ext cx="782638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6" name="Text Box 28"/>
          <p:cNvSpPr txBox="1">
            <a:spLocks noChangeArrowheads="1"/>
          </p:cNvSpPr>
          <p:nvPr/>
        </p:nvSpPr>
        <p:spPr bwMode="auto">
          <a:xfrm>
            <a:off x="3265488" y="3598863"/>
            <a:ext cx="393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q</a:t>
            </a:r>
            <a:r>
              <a:rPr lang="en-US" sz="2000" baseline="-25000"/>
              <a:t>o</a:t>
            </a:r>
            <a:endParaRPr lang="en-US" sz="2000"/>
          </a:p>
        </p:txBody>
      </p:sp>
      <p:sp>
        <p:nvSpPr>
          <p:cNvPr id="37917" name="Line 29"/>
          <p:cNvSpPr>
            <a:spLocks noChangeShapeType="1"/>
          </p:cNvSpPr>
          <p:nvPr/>
        </p:nvSpPr>
        <p:spPr bwMode="auto">
          <a:xfrm>
            <a:off x="4130675" y="4127500"/>
            <a:ext cx="0" cy="365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8" name="Text Box 30"/>
          <p:cNvSpPr txBox="1">
            <a:spLocks noChangeArrowheads="1"/>
          </p:cNvSpPr>
          <p:nvPr/>
        </p:nvSpPr>
        <p:spPr bwMode="auto">
          <a:xfrm>
            <a:off x="4195763" y="4073525"/>
            <a:ext cx="268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f</a:t>
            </a:r>
          </a:p>
        </p:txBody>
      </p:sp>
      <p:sp>
        <p:nvSpPr>
          <p:cNvPr id="37919" name="Line 31"/>
          <p:cNvSpPr>
            <a:spLocks noChangeShapeType="1"/>
          </p:cNvSpPr>
          <p:nvPr/>
        </p:nvSpPr>
        <p:spPr bwMode="auto">
          <a:xfrm>
            <a:off x="2743200" y="1628775"/>
            <a:ext cx="0" cy="630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0" name="Line 32"/>
          <p:cNvSpPr>
            <a:spLocks noChangeShapeType="1"/>
          </p:cNvSpPr>
          <p:nvPr/>
        </p:nvSpPr>
        <p:spPr bwMode="auto">
          <a:xfrm>
            <a:off x="4102100" y="1423988"/>
            <a:ext cx="0" cy="630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1" name="Line 33"/>
          <p:cNvSpPr>
            <a:spLocks noChangeShapeType="1"/>
          </p:cNvSpPr>
          <p:nvPr/>
        </p:nvSpPr>
        <p:spPr bwMode="auto">
          <a:xfrm>
            <a:off x="5899150" y="849313"/>
            <a:ext cx="0" cy="376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2" name="Text Box 34"/>
          <p:cNvSpPr txBox="1">
            <a:spLocks noChangeArrowheads="1"/>
          </p:cNvSpPr>
          <p:nvPr/>
        </p:nvSpPr>
        <p:spPr bwMode="auto">
          <a:xfrm>
            <a:off x="2452688" y="1670050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P</a:t>
            </a:r>
          </a:p>
        </p:txBody>
      </p:sp>
      <p:sp>
        <p:nvSpPr>
          <p:cNvPr id="37923" name="Text Box 35"/>
          <p:cNvSpPr txBox="1">
            <a:spLocks noChangeArrowheads="1"/>
          </p:cNvSpPr>
          <p:nvPr/>
        </p:nvSpPr>
        <p:spPr bwMode="auto">
          <a:xfrm>
            <a:off x="3730625" y="1516063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P</a:t>
            </a:r>
          </a:p>
        </p:txBody>
      </p:sp>
      <p:sp>
        <p:nvSpPr>
          <p:cNvPr id="37924" name="Text Box 36"/>
          <p:cNvSpPr txBox="1">
            <a:spLocks noChangeArrowheads="1"/>
          </p:cNvSpPr>
          <p:nvPr/>
        </p:nvSpPr>
        <p:spPr bwMode="auto">
          <a:xfrm>
            <a:off x="5854700" y="73342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P</a:t>
            </a:r>
          </a:p>
        </p:txBody>
      </p:sp>
      <p:sp>
        <p:nvSpPr>
          <p:cNvPr id="37925" name="Line 37"/>
          <p:cNvSpPr>
            <a:spLocks noChangeShapeType="1"/>
          </p:cNvSpPr>
          <p:nvPr/>
        </p:nvSpPr>
        <p:spPr bwMode="auto">
          <a:xfrm flipH="1">
            <a:off x="2982913" y="2000250"/>
            <a:ext cx="782637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6" name="Text Box 38"/>
          <p:cNvSpPr txBox="1">
            <a:spLocks noChangeArrowheads="1"/>
          </p:cNvSpPr>
          <p:nvPr/>
        </p:nvSpPr>
        <p:spPr bwMode="auto">
          <a:xfrm>
            <a:off x="3232150" y="1657350"/>
            <a:ext cx="393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q</a:t>
            </a:r>
            <a:r>
              <a:rPr lang="en-US" sz="2000" baseline="-25000"/>
              <a:t>o</a:t>
            </a:r>
            <a:endParaRPr lang="en-US" sz="2000"/>
          </a:p>
        </p:txBody>
      </p:sp>
      <p:sp>
        <p:nvSpPr>
          <p:cNvPr id="37927" name="Line 39"/>
          <p:cNvSpPr>
            <a:spLocks noChangeShapeType="1"/>
          </p:cNvSpPr>
          <p:nvPr/>
        </p:nvSpPr>
        <p:spPr bwMode="auto">
          <a:xfrm>
            <a:off x="4097338" y="2185988"/>
            <a:ext cx="0" cy="365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28" name="Text Box 40"/>
          <p:cNvSpPr txBox="1">
            <a:spLocks noChangeArrowheads="1"/>
          </p:cNvSpPr>
          <p:nvPr/>
        </p:nvSpPr>
        <p:spPr bwMode="auto">
          <a:xfrm>
            <a:off x="4162425" y="2132013"/>
            <a:ext cx="268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f</a:t>
            </a:r>
          </a:p>
        </p:txBody>
      </p:sp>
      <p:sp>
        <p:nvSpPr>
          <p:cNvPr id="37929" name="Text Box 41"/>
          <p:cNvSpPr txBox="1">
            <a:spLocks noChangeArrowheads="1"/>
          </p:cNvSpPr>
          <p:nvPr/>
        </p:nvSpPr>
        <p:spPr bwMode="auto">
          <a:xfrm>
            <a:off x="5981700" y="1493838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/>
              <a:t>f</a:t>
            </a:r>
          </a:p>
        </p:txBody>
      </p:sp>
      <p:sp>
        <p:nvSpPr>
          <p:cNvPr id="37930" name="Line 42"/>
          <p:cNvSpPr>
            <a:spLocks noChangeShapeType="1"/>
          </p:cNvSpPr>
          <p:nvPr/>
        </p:nvSpPr>
        <p:spPr bwMode="auto">
          <a:xfrm>
            <a:off x="5892800" y="1385888"/>
            <a:ext cx="0" cy="64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4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52413"/>
            <a:ext cx="81153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</a:rPr>
              <a:t>Runoff generation at a point depends 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1438275"/>
            <a:ext cx="7772400" cy="3171825"/>
          </a:xfrm>
        </p:spPr>
        <p:txBody>
          <a:bodyPr/>
          <a:lstStyle/>
          <a:p>
            <a:pPr eaLnBrk="1" hangingPunct="1"/>
            <a:r>
              <a:rPr lang="en-US" smtClean="0"/>
              <a:t>Rainfall intensity or amount</a:t>
            </a:r>
          </a:p>
          <a:p>
            <a:pPr eaLnBrk="1" hangingPunct="1"/>
            <a:r>
              <a:rPr lang="en-US" smtClean="0"/>
              <a:t>Antecedent conditions</a:t>
            </a:r>
          </a:p>
          <a:p>
            <a:pPr eaLnBrk="1" hangingPunct="1"/>
            <a:r>
              <a:rPr lang="en-US" smtClean="0"/>
              <a:t>Soils and vegetation</a:t>
            </a:r>
          </a:p>
          <a:p>
            <a:pPr eaLnBrk="1" hangingPunct="1"/>
            <a:r>
              <a:rPr lang="en-US" smtClean="0"/>
              <a:t>Depth to water table (topography)</a:t>
            </a:r>
          </a:p>
          <a:p>
            <a:pPr eaLnBrk="1" hangingPunct="1"/>
            <a:r>
              <a:rPr lang="en-US" smtClean="0"/>
              <a:t>Time scale of interest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000125" y="4786313"/>
            <a:ext cx="69294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These vary spatially which suggests a spatial geographic approach to runoff estimation</a:t>
            </a:r>
          </a:p>
        </p:txBody>
      </p:sp>
    </p:spTree>
    <p:extLst>
      <p:ext uri="{BB962C8B-B14F-4D97-AF65-F5344CB8AC3E}">
        <p14:creationId xmlns:p14="http://schemas.microsoft.com/office/powerpoint/2010/main" val="151037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"/>
          <a:stretch>
            <a:fillRect/>
          </a:stretch>
        </p:blipFill>
        <p:spPr bwMode="auto">
          <a:xfrm>
            <a:off x="542925" y="4114800"/>
            <a:ext cx="505936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2981325"/>
            <a:ext cx="46196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643063"/>
            <a:ext cx="477202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accent2"/>
                </a:solidFill>
              </a:rPr>
              <a:t>Cell based discharge mapping flow accumulation of generated runoff</a:t>
            </a:r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81050"/>
            <a:ext cx="48672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5157788" y="1100138"/>
            <a:ext cx="3186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Radar Precipitation grid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5238750" y="1966913"/>
            <a:ext cx="3186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Soil and land use grid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5334000" y="2676525"/>
            <a:ext cx="318611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Runoff grid from raster calculator operations implementing runoff generation formula’s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5410200" y="5045075"/>
            <a:ext cx="31861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Accumulation of runoff within watersheds</a:t>
            </a:r>
          </a:p>
        </p:txBody>
      </p:sp>
    </p:spTree>
    <p:extLst>
      <p:ext uri="{BB962C8B-B14F-4D97-AF65-F5344CB8AC3E}">
        <p14:creationId xmlns:p14="http://schemas.microsoft.com/office/powerpoint/2010/main" val="207384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/>
              <a:t>Raster calculation – some subtleties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04800" y="6019800"/>
            <a:ext cx="29114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/>
              <a:t>Analysis extent</a:t>
            </a:r>
          </a:p>
        </p:txBody>
      </p:sp>
      <p:grpSp>
        <p:nvGrpSpPr>
          <p:cNvPr id="40964" name="Group 4"/>
          <p:cNvGrpSpPr>
            <a:grpSpLocks/>
          </p:cNvGrpSpPr>
          <p:nvPr/>
        </p:nvGrpSpPr>
        <p:grpSpPr bwMode="auto">
          <a:xfrm>
            <a:off x="762000" y="1066800"/>
            <a:ext cx="3657600" cy="1143000"/>
            <a:chOff x="2592" y="720"/>
            <a:chExt cx="2304" cy="720"/>
          </a:xfrm>
        </p:grpSpPr>
        <p:sp>
          <p:nvSpPr>
            <p:cNvPr id="40996" name="AutoShape 5"/>
            <p:cNvSpPr>
              <a:spLocks noChangeArrowheads="1"/>
            </p:cNvSpPr>
            <p:nvPr/>
          </p:nvSpPr>
          <p:spPr bwMode="auto">
            <a:xfrm>
              <a:off x="2592" y="120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FF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7" name="AutoShape 6"/>
            <p:cNvSpPr>
              <a:spLocks noChangeArrowheads="1"/>
            </p:cNvSpPr>
            <p:nvPr/>
          </p:nvSpPr>
          <p:spPr bwMode="auto">
            <a:xfrm>
              <a:off x="3168" y="120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8" name="AutoShape 7"/>
            <p:cNvSpPr>
              <a:spLocks noChangeArrowheads="1"/>
            </p:cNvSpPr>
            <p:nvPr/>
          </p:nvSpPr>
          <p:spPr bwMode="auto">
            <a:xfrm>
              <a:off x="3360" y="96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9" name="AutoShape 8"/>
            <p:cNvSpPr>
              <a:spLocks noChangeArrowheads="1"/>
            </p:cNvSpPr>
            <p:nvPr/>
          </p:nvSpPr>
          <p:spPr bwMode="auto">
            <a:xfrm>
              <a:off x="2784" y="96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0" name="AutoShape 9"/>
            <p:cNvSpPr>
              <a:spLocks noChangeArrowheads="1"/>
            </p:cNvSpPr>
            <p:nvPr/>
          </p:nvSpPr>
          <p:spPr bwMode="auto">
            <a:xfrm>
              <a:off x="3744" y="120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1" name="AutoShape 10"/>
            <p:cNvSpPr>
              <a:spLocks noChangeArrowheads="1"/>
            </p:cNvSpPr>
            <p:nvPr/>
          </p:nvSpPr>
          <p:spPr bwMode="auto">
            <a:xfrm>
              <a:off x="3936" y="96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2" name="AutoShape 11"/>
            <p:cNvSpPr>
              <a:spLocks noChangeArrowheads="1"/>
            </p:cNvSpPr>
            <p:nvPr/>
          </p:nvSpPr>
          <p:spPr bwMode="auto">
            <a:xfrm>
              <a:off x="3552" y="72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3" name="AutoShape 12"/>
            <p:cNvSpPr>
              <a:spLocks noChangeArrowheads="1"/>
            </p:cNvSpPr>
            <p:nvPr/>
          </p:nvSpPr>
          <p:spPr bwMode="auto">
            <a:xfrm>
              <a:off x="2976" y="72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4" name="AutoShape 13"/>
            <p:cNvSpPr>
              <a:spLocks noChangeArrowheads="1"/>
            </p:cNvSpPr>
            <p:nvPr/>
          </p:nvSpPr>
          <p:spPr bwMode="auto">
            <a:xfrm>
              <a:off x="4128" y="720"/>
              <a:ext cx="768" cy="240"/>
            </a:xfrm>
            <a:prstGeom prst="parallelogram">
              <a:avLst>
                <a:gd name="adj" fmla="val 800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65" name="Group 14"/>
          <p:cNvGrpSpPr>
            <a:grpSpLocks/>
          </p:cNvGrpSpPr>
          <p:nvPr/>
        </p:nvGrpSpPr>
        <p:grpSpPr bwMode="auto">
          <a:xfrm>
            <a:off x="533400" y="2819400"/>
            <a:ext cx="3657600" cy="1143000"/>
            <a:chOff x="2448" y="1920"/>
            <a:chExt cx="2304" cy="720"/>
          </a:xfrm>
        </p:grpSpPr>
        <p:sp>
          <p:nvSpPr>
            <p:cNvPr id="40992" name="AutoShape 15"/>
            <p:cNvSpPr>
              <a:spLocks noChangeAspect="1" noChangeArrowheads="1"/>
            </p:cNvSpPr>
            <p:nvPr/>
          </p:nvSpPr>
          <p:spPr bwMode="auto">
            <a:xfrm>
              <a:off x="2448" y="2280"/>
              <a:ext cx="1152" cy="360"/>
            </a:xfrm>
            <a:prstGeom prst="parallelogram">
              <a:avLst>
                <a:gd name="adj" fmla="val 8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3" name="AutoShape 16"/>
            <p:cNvSpPr>
              <a:spLocks noChangeAspect="1" noChangeArrowheads="1"/>
            </p:cNvSpPr>
            <p:nvPr/>
          </p:nvSpPr>
          <p:spPr bwMode="auto">
            <a:xfrm>
              <a:off x="3312" y="2280"/>
              <a:ext cx="1152" cy="360"/>
            </a:xfrm>
            <a:prstGeom prst="parallelogram">
              <a:avLst>
                <a:gd name="adj" fmla="val 8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4" name="AutoShape 17"/>
            <p:cNvSpPr>
              <a:spLocks noChangeAspect="1" noChangeArrowheads="1"/>
            </p:cNvSpPr>
            <p:nvPr/>
          </p:nvSpPr>
          <p:spPr bwMode="auto">
            <a:xfrm>
              <a:off x="3600" y="1920"/>
              <a:ext cx="1152" cy="360"/>
            </a:xfrm>
            <a:prstGeom prst="parallelogram">
              <a:avLst>
                <a:gd name="adj" fmla="val 80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5" name="AutoShape 18"/>
            <p:cNvSpPr>
              <a:spLocks noChangeAspect="1" noChangeArrowheads="1"/>
            </p:cNvSpPr>
            <p:nvPr/>
          </p:nvSpPr>
          <p:spPr bwMode="auto">
            <a:xfrm>
              <a:off x="2736" y="1920"/>
              <a:ext cx="1152" cy="360"/>
            </a:xfrm>
            <a:prstGeom prst="parallelogram">
              <a:avLst>
                <a:gd name="adj" fmla="val 80000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66" name="Text Box 19"/>
          <p:cNvSpPr txBox="1">
            <a:spLocks noChangeArrowheads="1"/>
          </p:cNvSpPr>
          <p:nvPr/>
        </p:nvSpPr>
        <p:spPr bwMode="auto">
          <a:xfrm>
            <a:off x="2286000" y="2209800"/>
            <a:ext cx="415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b="1"/>
              <a:t>+</a:t>
            </a:r>
          </a:p>
        </p:txBody>
      </p:sp>
      <p:sp>
        <p:nvSpPr>
          <p:cNvPr id="40967" name="Text Box 20"/>
          <p:cNvSpPr txBox="1">
            <a:spLocks noChangeArrowheads="1"/>
          </p:cNvSpPr>
          <p:nvPr/>
        </p:nvSpPr>
        <p:spPr bwMode="auto">
          <a:xfrm>
            <a:off x="2209800" y="3962400"/>
            <a:ext cx="415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b="1"/>
              <a:t>=</a:t>
            </a:r>
          </a:p>
        </p:txBody>
      </p:sp>
      <p:grpSp>
        <p:nvGrpSpPr>
          <p:cNvPr id="40968" name="Group 21"/>
          <p:cNvGrpSpPr>
            <a:grpSpLocks/>
          </p:cNvGrpSpPr>
          <p:nvPr/>
        </p:nvGrpSpPr>
        <p:grpSpPr bwMode="auto">
          <a:xfrm>
            <a:off x="363538" y="4572000"/>
            <a:ext cx="3675062" cy="1143000"/>
            <a:chOff x="2352" y="3216"/>
            <a:chExt cx="2315" cy="720"/>
          </a:xfrm>
        </p:grpSpPr>
        <p:sp>
          <p:nvSpPr>
            <p:cNvPr id="40975" name="AutoShape 22"/>
            <p:cNvSpPr>
              <a:spLocks noChangeAspect="1" noChangeArrowheads="1"/>
            </p:cNvSpPr>
            <p:nvPr/>
          </p:nvSpPr>
          <p:spPr bwMode="auto">
            <a:xfrm>
              <a:off x="2640" y="3398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6" name="AutoShape 23"/>
            <p:cNvSpPr>
              <a:spLocks noChangeAspect="1" noChangeArrowheads="1"/>
            </p:cNvSpPr>
            <p:nvPr/>
          </p:nvSpPr>
          <p:spPr bwMode="auto">
            <a:xfrm>
              <a:off x="3076" y="3398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7" name="AutoShape 24"/>
            <p:cNvSpPr>
              <a:spLocks noChangeAspect="1" noChangeArrowheads="1"/>
            </p:cNvSpPr>
            <p:nvPr/>
          </p:nvSpPr>
          <p:spPr bwMode="auto">
            <a:xfrm>
              <a:off x="3222" y="3216"/>
              <a:ext cx="581" cy="182"/>
            </a:xfrm>
            <a:prstGeom prst="parallelogram">
              <a:avLst>
                <a:gd name="adj" fmla="val 79808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8" name="AutoShape 25"/>
            <p:cNvSpPr>
              <a:spLocks noChangeAspect="1" noChangeArrowheads="1"/>
            </p:cNvSpPr>
            <p:nvPr/>
          </p:nvSpPr>
          <p:spPr bwMode="auto">
            <a:xfrm>
              <a:off x="2785" y="3216"/>
              <a:ext cx="582" cy="182"/>
            </a:xfrm>
            <a:prstGeom prst="parallelogram">
              <a:avLst>
                <a:gd name="adj" fmla="val 7994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9" name="AutoShape 26"/>
            <p:cNvSpPr>
              <a:spLocks noChangeAspect="1" noChangeArrowheads="1"/>
            </p:cNvSpPr>
            <p:nvPr/>
          </p:nvSpPr>
          <p:spPr bwMode="auto">
            <a:xfrm>
              <a:off x="3504" y="3398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0" name="AutoShape 27"/>
            <p:cNvSpPr>
              <a:spLocks noChangeAspect="1" noChangeArrowheads="1"/>
            </p:cNvSpPr>
            <p:nvPr/>
          </p:nvSpPr>
          <p:spPr bwMode="auto">
            <a:xfrm>
              <a:off x="3940" y="3398"/>
              <a:ext cx="582" cy="181"/>
            </a:xfrm>
            <a:prstGeom prst="parallelogram">
              <a:avLst>
                <a:gd name="adj" fmla="val 8038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1" name="AutoShape 28"/>
            <p:cNvSpPr>
              <a:spLocks noChangeAspect="1" noChangeArrowheads="1"/>
            </p:cNvSpPr>
            <p:nvPr/>
          </p:nvSpPr>
          <p:spPr bwMode="auto">
            <a:xfrm>
              <a:off x="4086" y="3216"/>
              <a:ext cx="581" cy="182"/>
            </a:xfrm>
            <a:prstGeom prst="parallelogram">
              <a:avLst>
                <a:gd name="adj" fmla="val 79808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2" name="AutoShape 29"/>
            <p:cNvSpPr>
              <a:spLocks noChangeAspect="1" noChangeArrowheads="1"/>
            </p:cNvSpPr>
            <p:nvPr/>
          </p:nvSpPr>
          <p:spPr bwMode="auto">
            <a:xfrm>
              <a:off x="3649" y="3216"/>
              <a:ext cx="582" cy="182"/>
            </a:xfrm>
            <a:prstGeom prst="parallelogram">
              <a:avLst>
                <a:gd name="adj" fmla="val 79945"/>
              </a:avLst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3" name="AutoShape 30"/>
            <p:cNvSpPr>
              <a:spLocks noChangeAspect="1" noChangeArrowheads="1"/>
            </p:cNvSpPr>
            <p:nvPr/>
          </p:nvSpPr>
          <p:spPr bwMode="auto">
            <a:xfrm>
              <a:off x="2352" y="3755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4" name="AutoShape 31"/>
            <p:cNvSpPr>
              <a:spLocks noChangeAspect="1" noChangeArrowheads="1"/>
            </p:cNvSpPr>
            <p:nvPr/>
          </p:nvSpPr>
          <p:spPr bwMode="auto">
            <a:xfrm>
              <a:off x="2788" y="3755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5" name="AutoShape 32"/>
            <p:cNvSpPr>
              <a:spLocks noChangeAspect="1" noChangeArrowheads="1"/>
            </p:cNvSpPr>
            <p:nvPr/>
          </p:nvSpPr>
          <p:spPr bwMode="auto">
            <a:xfrm>
              <a:off x="2934" y="3573"/>
              <a:ext cx="581" cy="182"/>
            </a:xfrm>
            <a:prstGeom prst="parallelogram">
              <a:avLst>
                <a:gd name="adj" fmla="val 79808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6" name="AutoShape 33"/>
            <p:cNvSpPr>
              <a:spLocks noChangeAspect="1" noChangeArrowheads="1"/>
            </p:cNvSpPr>
            <p:nvPr/>
          </p:nvSpPr>
          <p:spPr bwMode="auto">
            <a:xfrm>
              <a:off x="2497" y="3573"/>
              <a:ext cx="582" cy="182"/>
            </a:xfrm>
            <a:prstGeom prst="parallelogram">
              <a:avLst>
                <a:gd name="adj" fmla="val 79945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7" name="AutoShape 34"/>
            <p:cNvSpPr>
              <a:spLocks noChangeAspect="1" noChangeArrowheads="1"/>
            </p:cNvSpPr>
            <p:nvPr/>
          </p:nvSpPr>
          <p:spPr bwMode="auto">
            <a:xfrm>
              <a:off x="3216" y="3755"/>
              <a:ext cx="582" cy="181"/>
            </a:xfrm>
            <a:prstGeom prst="parallelogram">
              <a:avLst>
                <a:gd name="adj" fmla="val 8038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8" name="AutoShape 35"/>
            <p:cNvSpPr>
              <a:spLocks noChangeAspect="1" noChangeArrowheads="1"/>
            </p:cNvSpPr>
            <p:nvPr/>
          </p:nvSpPr>
          <p:spPr bwMode="auto">
            <a:xfrm>
              <a:off x="3652" y="3755"/>
              <a:ext cx="582" cy="181"/>
            </a:xfrm>
            <a:prstGeom prst="parallelogram">
              <a:avLst>
                <a:gd name="adj" fmla="val 8038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9" name="AutoShape 36"/>
            <p:cNvSpPr>
              <a:spLocks noChangeAspect="1" noChangeArrowheads="1"/>
            </p:cNvSpPr>
            <p:nvPr/>
          </p:nvSpPr>
          <p:spPr bwMode="auto">
            <a:xfrm>
              <a:off x="3798" y="3573"/>
              <a:ext cx="581" cy="182"/>
            </a:xfrm>
            <a:prstGeom prst="parallelogram">
              <a:avLst>
                <a:gd name="adj" fmla="val 7980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0" name="AutoShape 37"/>
            <p:cNvSpPr>
              <a:spLocks noChangeAspect="1" noChangeArrowheads="1"/>
            </p:cNvSpPr>
            <p:nvPr/>
          </p:nvSpPr>
          <p:spPr bwMode="auto">
            <a:xfrm>
              <a:off x="3361" y="3573"/>
              <a:ext cx="582" cy="182"/>
            </a:xfrm>
            <a:prstGeom prst="parallelogram">
              <a:avLst>
                <a:gd name="adj" fmla="val 79945"/>
              </a:avLst>
            </a:pr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1" name="Freeform 38"/>
            <p:cNvSpPr>
              <a:spLocks/>
            </p:cNvSpPr>
            <p:nvPr/>
          </p:nvSpPr>
          <p:spPr bwMode="auto">
            <a:xfrm>
              <a:off x="2352" y="3216"/>
              <a:ext cx="2304" cy="720"/>
            </a:xfrm>
            <a:custGeom>
              <a:avLst/>
              <a:gdLst>
                <a:gd name="T0" fmla="*/ 0 w 2304"/>
                <a:gd name="T1" fmla="*/ 720 h 720"/>
                <a:gd name="T2" fmla="*/ 432 w 2304"/>
                <a:gd name="T3" fmla="*/ 192 h 720"/>
                <a:gd name="T4" fmla="*/ 864 w 2304"/>
                <a:gd name="T5" fmla="*/ 192 h 720"/>
                <a:gd name="T6" fmla="*/ 1008 w 2304"/>
                <a:gd name="T7" fmla="*/ 0 h 720"/>
                <a:gd name="T8" fmla="*/ 2304 w 2304"/>
                <a:gd name="T9" fmla="*/ 0 h 720"/>
                <a:gd name="T10" fmla="*/ 2160 w 2304"/>
                <a:gd name="T11" fmla="*/ 192 h 720"/>
                <a:gd name="T12" fmla="*/ 1728 w 2304"/>
                <a:gd name="T13" fmla="*/ 192 h 720"/>
                <a:gd name="T14" fmla="*/ 1296 w 2304"/>
                <a:gd name="T15" fmla="*/ 720 h 720"/>
                <a:gd name="T16" fmla="*/ 0 w 2304"/>
                <a:gd name="T17" fmla="*/ 720 h 7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04"/>
                <a:gd name="T28" fmla="*/ 0 h 720"/>
                <a:gd name="T29" fmla="*/ 2304 w 2304"/>
                <a:gd name="T30" fmla="*/ 720 h 7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04" h="720">
                  <a:moveTo>
                    <a:pt x="0" y="720"/>
                  </a:moveTo>
                  <a:lnTo>
                    <a:pt x="432" y="192"/>
                  </a:lnTo>
                  <a:lnTo>
                    <a:pt x="864" y="192"/>
                  </a:lnTo>
                  <a:lnTo>
                    <a:pt x="1008" y="0"/>
                  </a:lnTo>
                  <a:lnTo>
                    <a:pt x="2304" y="0"/>
                  </a:lnTo>
                  <a:lnTo>
                    <a:pt x="2160" y="192"/>
                  </a:lnTo>
                  <a:lnTo>
                    <a:pt x="1728" y="192"/>
                  </a:lnTo>
                  <a:lnTo>
                    <a:pt x="1296" y="720"/>
                  </a:lnTo>
                  <a:lnTo>
                    <a:pt x="0" y="72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69" name="Line 39"/>
          <p:cNvSpPr>
            <a:spLocks noChangeShapeType="1"/>
          </p:cNvSpPr>
          <p:nvPr/>
        </p:nvSpPr>
        <p:spPr bwMode="auto">
          <a:xfrm>
            <a:off x="381000" y="60960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0" name="Line 40"/>
          <p:cNvSpPr>
            <a:spLocks noChangeShapeType="1"/>
          </p:cNvSpPr>
          <p:nvPr/>
        </p:nvSpPr>
        <p:spPr bwMode="auto">
          <a:xfrm flipV="1">
            <a:off x="3505200" y="5440363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1" name="Text Box 41"/>
          <p:cNvSpPr txBox="1">
            <a:spLocks noChangeArrowheads="1"/>
          </p:cNvSpPr>
          <p:nvPr/>
        </p:nvSpPr>
        <p:spPr bwMode="auto">
          <a:xfrm>
            <a:off x="3717925" y="5287963"/>
            <a:ext cx="32162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/>
              <a:t>Analysis cell size</a:t>
            </a:r>
          </a:p>
        </p:txBody>
      </p:sp>
      <p:sp>
        <p:nvSpPr>
          <p:cNvPr id="40972" name="Text Box 42"/>
          <p:cNvSpPr txBox="1">
            <a:spLocks noChangeArrowheads="1"/>
          </p:cNvSpPr>
          <p:nvPr/>
        </p:nvSpPr>
        <p:spPr bwMode="auto">
          <a:xfrm>
            <a:off x="4495800" y="4191000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/>
              <a:t>Analysis mask</a:t>
            </a:r>
          </a:p>
        </p:txBody>
      </p:sp>
      <p:sp>
        <p:nvSpPr>
          <p:cNvPr id="40973" name="Line 43"/>
          <p:cNvSpPr>
            <a:spLocks noChangeShapeType="1"/>
          </p:cNvSpPr>
          <p:nvPr/>
        </p:nvSpPr>
        <p:spPr bwMode="auto">
          <a:xfrm flipH="1">
            <a:off x="4038600" y="44958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4" name="Text Box 44"/>
          <p:cNvSpPr txBox="1">
            <a:spLocks noChangeArrowheads="1"/>
          </p:cNvSpPr>
          <p:nvPr/>
        </p:nvSpPr>
        <p:spPr bwMode="auto">
          <a:xfrm>
            <a:off x="4594225" y="1231900"/>
            <a:ext cx="416877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Resampling or interpolation (and reprojection) of inputs to target extent, cell size, and projection within region defined by analysis mask </a:t>
            </a:r>
          </a:p>
        </p:txBody>
      </p:sp>
    </p:spTree>
    <p:extLst>
      <p:ext uri="{BB962C8B-B14F-4D97-AF65-F5344CB8AC3E}">
        <p14:creationId xmlns:p14="http://schemas.microsoft.com/office/powerpoint/2010/main" val="340379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1925"/>
            <a:ext cx="7772400" cy="4095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smtClean="0"/>
              <a:t>Spatial Snowmelt Raster Calculation Example</a:t>
            </a:r>
          </a:p>
        </p:txBody>
      </p:sp>
      <p:graphicFrame>
        <p:nvGraphicFramePr>
          <p:cNvPr id="41987" name="Object 4"/>
          <p:cNvGraphicFramePr>
            <a:graphicFrameLocks noChangeAspect="1"/>
          </p:cNvGraphicFramePr>
          <p:nvPr/>
        </p:nvGraphicFramePr>
        <p:xfrm>
          <a:off x="0" y="766763"/>
          <a:ext cx="9144000" cy="597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2" name="Document" r:id="rId3" imgW="5637604" imgH="3687917" progId="Word.Document.8">
                  <p:embed/>
                </p:oleObj>
              </mc:Choice>
              <mc:Fallback>
                <p:oleObj name="Document" r:id="rId3" imgW="5637604" imgH="368791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66763"/>
                        <a:ext cx="9144000" cy="597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8" name="Rectangle 37"/>
          <p:cNvSpPr>
            <a:spLocks noChangeArrowheads="1"/>
          </p:cNvSpPr>
          <p:nvPr/>
        </p:nvSpPr>
        <p:spPr bwMode="auto">
          <a:xfrm>
            <a:off x="763588" y="1090613"/>
            <a:ext cx="7786687" cy="32861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989" name="Group 38"/>
          <p:cNvGrpSpPr>
            <a:grpSpLocks/>
          </p:cNvGrpSpPr>
          <p:nvPr/>
        </p:nvGrpSpPr>
        <p:grpSpPr bwMode="auto">
          <a:xfrm>
            <a:off x="919163" y="1419225"/>
            <a:ext cx="2936875" cy="2881313"/>
            <a:chOff x="288" y="1185"/>
            <a:chExt cx="2544" cy="2497"/>
          </a:xfrm>
        </p:grpSpPr>
        <p:graphicFrame>
          <p:nvGraphicFramePr>
            <p:cNvPr id="42003" name="Object 39"/>
            <p:cNvGraphicFramePr>
              <a:graphicFrameLocks noChangeAspect="1"/>
            </p:cNvGraphicFramePr>
            <p:nvPr/>
          </p:nvGraphicFramePr>
          <p:xfrm>
            <a:off x="288" y="1185"/>
            <a:ext cx="2544" cy="24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23" name="Bitmap Image" r:id="rId5" imgW="5619048" imgH="5514286" progId="Paint.Picture">
                    <p:embed/>
                  </p:oleObj>
                </mc:Choice>
                <mc:Fallback>
                  <p:oleObj name="Bitmap Image" r:id="rId5" imgW="5619048" imgH="5514286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" y="1185"/>
                          <a:ext cx="2544" cy="24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004" name="Text Box 40"/>
            <p:cNvSpPr txBox="1">
              <a:spLocks noChangeArrowheads="1"/>
            </p:cNvSpPr>
            <p:nvPr/>
          </p:nvSpPr>
          <p:spPr bwMode="auto">
            <a:xfrm>
              <a:off x="624" y="1536"/>
              <a:ext cx="379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40</a:t>
              </a:r>
            </a:p>
          </p:txBody>
        </p:sp>
        <p:sp>
          <p:nvSpPr>
            <p:cNvPr id="42005" name="Text Box 41"/>
            <p:cNvSpPr txBox="1">
              <a:spLocks noChangeArrowheads="1"/>
            </p:cNvSpPr>
            <p:nvPr/>
          </p:nvSpPr>
          <p:spPr bwMode="auto">
            <a:xfrm>
              <a:off x="1440" y="1536"/>
              <a:ext cx="380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50</a:t>
              </a:r>
            </a:p>
          </p:txBody>
        </p:sp>
        <p:sp>
          <p:nvSpPr>
            <p:cNvPr id="42006" name="Text Box 42"/>
            <p:cNvSpPr txBox="1">
              <a:spLocks noChangeArrowheads="1"/>
            </p:cNvSpPr>
            <p:nvPr/>
          </p:nvSpPr>
          <p:spPr bwMode="auto">
            <a:xfrm>
              <a:off x="2256" y="1536"/>
              <a:ext cx="388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55</a:t>
              </a:r>
            </a:p>
          </p:txBody>
        </p:sp>
        <p:sp>
          <p:nvSpPr>
            <p:cNvPr id="42007" name="Text Box 43"/>
            <p:cNvSpPr txBox="1">
              <a:spLocks noChangeArrowheads="1"/>
            </p:cNvSpPr>
            <p:nvPr/>
          </p:nvSpPr>
          <p:spPr bwMode="auto">
            <a:xfrm>
              <a:off x="2256" y="2303"/>
              <a:ext cx="379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43</a:t>
              </a:r>
            </a:p>
          </p:txBody>
        </p:sp>
        <p:sp>
          <p:nvSpPr>
            <p:cNvPr id="42008" name="Text Box 44"/>
            <p:cNvSpPr txBox="1">
              <a:spLocks noChangeArrowheads="1"/>
            </p:cNvSpPr>
            <p:nvPr/>
          </p:nvSpPr>
          <p:spPr bwMode="auto">
            <a:xfrm>
              <a:off x="1392" y="2303"/>
              <a:ext cx="380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47</a:t>
              </a:r>
            </a:p>
          </p:txBody>
        </p:sp>
        <p:sp>
          <p:nvSpPr>
            <p:cNvPr id="42009" name="Text Box 45"/>
            <p:cNvSpPr txBox="1">
              <a:spLocks noChangeArrowheads="1"/>
            </p:cNvSpPr>
            <p:nvPr/>
          </p:nvSpPr>
          <p:spPr bwMode="auto">
            <a:xfrm>
              <a:off x="2256" y="3119"/>
              <a:ext cx="379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41</a:t>
              </a:r>
            </a:p>
          </p:txBody>
        </p:sp>
        <p:sp>
          <p:nvSpPr>
            <p:cNvPr id="42010" name="Text Box 46"/>
            <p:cNvSpPr txBox="1">
              <a:spLocks noChangeArrowheads="1"/>
            </p:cNvSpPr>
            <p:nvPr/>
          </p:nvSpPr>
          <p:spPr bwMode="auto">
            <a:xfrm>
              <a:off x="1392" y="3119"/>
              <a:ext cx="380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44</a:t>
              </a:r>
            </a:p>
          </p:txBody>
        </p:sp>
        <p:sp>
          <p:nvSpPr>
            <p:cNvPr id="42011" name="Text Box 47"/>
            <p:cNvSpPr txBox="1">
              <a:spLocks noChangeArrowheads="1"/>
            </p:cNvSpPr>
            <p:nvPr/>
          </p:nvSpPr>
          <p:spPr bwMode="auto">
            <a:xfrm>
              <a:off x="624" y="3119"/>
              <a:ext cx="379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42</a:t>
              </a:r>
            </a:p>
          </p:txBody>
        </p:sp>
        <p:sp>
          <p:nvSpPr>
            <p:cNvPr id="42012" name="Text Box 48"/>
            <p:cNvSpPr txBox="1">
              <a:spLocks noChangeArrowheads="1"/>
            </p:cNvSpPr>
            <p:nvPr/>
          </p:nvSpPr>
          <p:spPr bwMode="auto">
            <a:xfrm>
              <a:off x="624" y="2303"/>
              <a:ext cx="379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42</a:t>
              </a:r>
            </a:p>
          </p:txBody>
        </p:sp>
      </p:grpSp>
      <p:sp>
        <p:nvSpPr>
          <p:cNvPr id="41990" name="Line 49"/>
          <p:cNvSpPr>
            <a:spLocks noChangeShapeType="1"/>
          </p:cNvSpPr>
          <p:nvPr/>
        </p:nvSpPr>
        <p:spPr bwMode="auto">
          <a:xfrm>
            <a:off x="1028700" y="1395413"/>
            <a:ext cx="906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1" name="Line 50"/>
          <p:cNvSpPr>
            <a:spLocks noChangeShapeType="1"/>
          </p:cNvSpPr>
          <p:nvPr/>
        </p:nvSpPr>
        <p:spPr bwMode="auto">
          <a:xfrm rot="-5400000">
            <a:off x="455613" y="1954213"/>
            <a:ext cx="927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2" name="Text Box 51"/>
          <p:cNvSpPr txBox="1">
            <a:spLocks noChangeArrowheads="1"/>
          </p:cNvSpPr>
          <p:nvPr/>
        </p:nvSpPr>
        <p:spPr bwMode="auto">
          <a:xfrm>
            <a:off x="1179513" y="1033463"/>
            <a:ext cx="819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100 m</a:t>
            </a:r>
          </a:p>
        </p:txBody>
      </p:sp>
      <p:sp>
        <p:nvSpPr>
          <p:cNvPr id="41993" name="Text Box 67"/>
          <p:cNvSpPr txBox="1">
            <a:spLocks noChangeArrowheads="1"/>
          </p:cNvSpPr>
          <p:nvPr/>
        </p:nvSpPr>
        <p:spPr bwMode="auto">
          <a:xfrm rot="-5400000">
            <a:off x="296069" y="1740694"/>
            <a:ext cx="819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100 m</a:t>
            </a:r>
          </a:p>
        </p:txBody>
      </p:sp>
      <p:graphicFrame>
        <p:nvGraphicFramePr>
          <p:cNvPr id="41994" name="Object 89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989513" y="1438275"/>
          <a:ext cx="2897187" cy="283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4" name="Bitmap Image" r:id="rId7" imgW="5630061" imgH="5504762" progId="Paint.Picture">
                  <p:embed/>
                </p:oleObj>
              </mc:Choice>
              <mc:Fallback>
                <p:oleObj name="Bitmap Image" r:id="rId7" imgW="5630061" imgH="550476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9513" y="1438275"/>
                        <a:ext cx="2897187" cy="283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5" name="Text Box 90"/>
          <p:cNvSpPr txBox="1">
            <a:spLocks noChangeArrowheads="1"/>
          </p:cNvSpPr>
          <p:nvPr/>
        </p:nvSpPr>
        <p:spPr bwMode="auto">
          <a:xfrm>
            <a:off x="5665788" y="199866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latin typeface="Arial" pitchFamily="34" charset="0"/>
              </a:rPr>
              <a:t>4</a:t>
            </a:r>
          </a:p>
        </p:txBody>
      </p:sp>
      <p:sp>
        <p:nvSpPr>
          <p:cNvPr id="41996" name="Text Box 91"/>
          <p:cNvSpPr txBox="1">
            <a:spLocks noChangeArrowheads="1"/>
          </p:cNvSpPr>
          <p:nvPr/>
        </p:nvSpPr>
        <p:spPr bwMode="auto">
          <a:xfrm>
            <a:off x="5645150" y="331311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latin typeface="Arial" pitchFamily="34" charset="0"/>
              </a:rPr>
              <a:t>2</a:t>
            </a:r>
          </a:p>
        </p:txBody>
      </p:sp>
      <p:sp>
        <p:nvSpPr>
          <p:cNvPr id="41997" name="Text Box 92"/>
          <p:cNvSpPr txBox="1">
            <a:spLocks noChangeArrowheads="1"/>
          </p:cNvSpPr>
          <p:nvPr/>
        </p:nvSpPr>
        <p:spPr bwMode="auto">
          <a:xfrm>
            <a:off x="7011988" y="3313113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latin typeface="Arial" pitchFamily="34" charset="0"/>
              </a:rPr>
              <a:t>4</a:t>
            </a:r>
          </a:p>
        </p:txBody>
      </p:sp>
      <p:sp>
        <p:nvSpPr>
          <p:cNvPr id="41998" name="Text Box 93"/>
          <p:cNvSpPr txBox="1">
            <a:spLocks noChangeArrowheads="1"/>
          </p:cNvSpPr>
          <p:nvPr/>
        </p:nvSpPr>
        <p:spPr bwMode="auto">
          <a:xfrm>
            <a:off x="7011988" y="20018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latin typeface="Arial" pitchFamily="34" charset="0"/>
              </a:rPr>
              <a:t>6</a:t>
            </a:r>
          </a:p>
        </p:txBody>
      </p:sp>
      <p:sp>
        <p:nvSpPr>
          <p:cNvPr id="41999" name="Line 94"/>
          <p:cNvSpPr>
            <a:spLocks noChangeShapeType="1"/>
          </p:cNvSpPr>
          <p:nvPr/>
        </p:nvSpPr>
        <p:spPr bwMode="auto">
          <a:xfrm>
            <a:off x="5099050" y="1397000"/>
            <a:ext cx="1365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0" name="Text Box 95"/>
          <p:cNvSpPr txBox="1">
            <a:spLocks noChangeArrowheads="1"/>
          </p:cNvSpPr>
          <p:nvPr/>
        </p:nvSpPr>
        <p:spPr bwMode="auto">
          <a:xfrm>
            <a:off x="5375275" y="1044575"/>
            <a:ext cx="81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150 m</a:t>
            </a:r>
          </a:p>
        </p:txBody>
      </p:sp>
      <p:sp>
        <p:nvSpPr>
          <p:cNvPr id="42001" name="Line 96"/>
          <p:cNvSpPr>
            <a:spLocks noChangeShapeType="1"/>
          </p:cNvSpPr>
          <p:nvPr/>
        </p:nvSpPr>
        <p:spPr bwMode="auto">
          <a:xfrm rot="-5400000">
            <a:off x="4328319" y="2170907"/>
            <a:ext cx="135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2" name="Text Box 97"/>
          <p:cNvSpPr txBox="1">
            <a:spLocks noChangeArrowheads="1"/>
          </p:cNvSpPr>
          <p:nvPr/>
        </p:nvSpPr>
        <p:spPr bwMode="auto">
          <a:xfrm rot="-5400000">
            <a:off x="4402932" y="1966118"/>
            <a:ext cx="81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150 m</a:t>
            </a:r>
          </a:p>
        </p:txBody>
      </p:sp>
    </p:spTree>
    <p:extLst>
      <p:ext uri="{BB962C8B-B14F-4D97-AF65-F5344CB8AC3E}">
        <p14:creationId xmlns:p14="http://schemas.microsoft.com/office/powerpoint/2010/main" val="407103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Experiment with this in ArcGIS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565422" y="2087912"/>
            <a:ext cx="286173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/>
              <a:t>temp.asc</a:t>
            </a:r>
            <a:endParaRPr lang="en-US" sz="2000" b="1" dirty="0" smtClean="0"/>
          </a:p>
          <a:p>
            <a:endParaRPr lang="en-US" sz="2000" dirty="0" smtClean="0"/>
          </a:p>
          <a:p>
            <a:r>
              <a:rPr lang="en-US" sz="2000" dirty="0" err="1" smtClean="0"/>
              <a:t>ncols</a:t>
            </a:r>
            <a:r>
              <a:rPr lang="en-US" sz="2000" dirty="0" smtClean="0"/>
              <a:t>         2</a:t>
            </a:r>
          </a:p>
          <a:p>
            <a:r>
              <a:rPr lang="en-US" sz="2000" dirty="0" err="1" smtClean="0"/>
              <a:t>nrows</a:t>
            </a:r>
            <a:r>
              <a:rPr lang="en-US" sz="2000" dirty="0" smtClean="0"/>
              <a:t>         2</a:t>
            </a:r>
          </a:p>
          <a:p>
            <a:r>
              <a:rPr lang="en-US" sz="2000" dirty="0" err="1" smtClean="0"/>
              <a:t>xllcorner</a:t>
            </a:r>
            <a:r>
              <a:rPr lang="en-US" sz="2000" dirty="0" smtClean="0"/>
              <a:t>     0</a:t>
            </a:r>
          </a:p>
          <a:p>
            <a:r>
              <a:rPr lang="en-US" sz="2000" dirty="0" err="1" smtClean="0"/>
              <a:t>yllcorner</a:t>
            </a:r>
            <a:r>
              <a:rPr lang="en-US" sz="2000" dirty="0" smtClean="0"/>
              <a:t>     0</a:t>
            </a:r>
          </a:p>
          <a:p>
            <a:r>
              <a:rPr lang="en-US" sz="2000" dirty="0" err="1" smtClean="0"/>
              <a:t>cellsize</a:t>
            </a:r>
            <a:r>
              <a:rPr lang="en-US" sz="2000" dirty="0" smtClean="0"/>
              <a:t>      150</a:t>
            </a:r>
          </a:p>
          <a:p>
            <a:r>
              <a:rPr lang="en-US" sz="2000" dirty="0" err="1" smtClean="0"/>
              <a:t>NODATA_value</a:t>
            </a:r>
            <a:r>
              <a:rPr lang="en-US" sz="2000" dirty="0" smtClean="0"/>
              <a:t>  -9999</a:t>
            </a:r>
          </a:p>
          <a:p>
            <a:r>
              <a:rPr lang="en-US" sz="2000" dirty="0" smtClean="0"/>
              <a:t>4 6</a:t>
            </a:r>
          </a:p>
          <a:p>
            <a:r>
              <a:rPr lang="en-US" sz="2000" dirty="0" smtClean="0"/>
              <a:t>2 4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863601" y="2076623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err="1" smtClean="0"/>
              <a:t>snow.asc</a:t>
            </a:r>
            <a:endParaRPr lang="en-US" sz="2000" b="1" dirty="0" smtClean="0"/>
          </a:p>
          <a:p>
            <a:endParaRPr lang="en-US" sz="2000" dirty="0"/>
          </a:p>
          <a:p>
            <a:r>
              <a:rPr lang="en-US" sz="2000" dirty="0" err="1" smtClean="0"/>
              <a:t>ncols</a:t>
            </a:r>
            <a:r>
              <a:rPr lang="en-US" sz="2000" dirty="0" smtClean="0"/>
              <a:t>         </a:t>
            </a:r>
            <a:r>
              <a:rPr lang="en-US" sz="2000" dirty="0"/>
              <a:t>3</a:t>
            </a:r>
          </a:p>
          <a:p>
            <a:r>
              <a:rPr lang="en-US" sz="2000" dirty="0" err="1"/>
              <a:t>nrows</a:t>
            </a:r>
            <a:r>
              <a:rPr lang="en-US" sz="2000" dirty="0"/>
              <a:t>         3</a:t>
            </a:r>
          </a:p>
          <a:p>
            <a:r>
              <a:rPr lang="en-US" sz="2000" dirty="0" err="1"/>
              <a:t>xllcorner</a:t>
            </a:r>
            <a:r>
              <a:rPr lang="en-US" sz="2000" dirty="0"/>
              <a:t>     0</a:t>
            </a:r>
          </a:p>
          <a:p>
            <a:r>
              <a:rPr lang="en-US" sz="2000" dirty="0" err="1"/>
              <a:t>yllcorner</a:t>
            </a:r>
            <a:r>
              <a:rPr lang="en-US" sz="2000" dirty="0"/>
              <a:t>     0</a:t>
            </a:r>
          </a:p>
          <a:p>
            <a:r>
              <a:rPr lang="en-US" sz="2000" dirty="0" err="1"/>
              <a:t>cellsize</a:t>
            </a:r>
            <a:r>
              <a:rPr lang="en-US" sz="2000" dirty="0"/>
              <a:t>      100</a:t>
            </a:r>
          </a:p>
          <a:p>
            <a:r>
              <a:rPr lang="en-US" sz="2000" dirty="0" err="1"/>
              <a:t>NODATA_value</a:t>
            </a:r>
            <a:r>
              <a:rPr lang="en-US" sz="2000" dirty="0"/>
              <a:t>  -9999</a:t>
            </a:r>
          </a:p>
          <a:p>
            <a:r>
              <a:rPr lang="en-US" sz="2000" dirty="0"/>
              <a:t>40 50 55</a:t>
            </a:r>
          </a:p>
          <a:p>
            <a:r>
              <a:rPr lang="en-US" sz="2000" dirty="0"/>
              <a:t>42 47 43</a:t>
            </a:r>
          </a:p>
          <a:p>
            <a:r>
              <a:rPr lang="en-US" sz="2000" dirty="0"/>
              <a:t>42 44 41</a:t>
            </a:r>
          </a:p>
        </p:txBody>
      </p:sp>
    </p:spTree>
    <p:extLst>
      <p:ext uri="{BB962C8B-B14F-4D97-AF65-F5344CB8AC3E}">
        <p14:creationId xmlns:p14="http://schemas.microsoft.com/office/powerpoint/2010/main" val="21934593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New depth calculation using Raster Calculator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524000"/>
            <a:ext cx="64770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FF3300"/>
                </a:solidFill>
              </a:rPr>
              <a:t>“snow100” - 0.5 * “temp150”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61302"/>
            <a:ext cx="8686800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761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755" y="2696428"/>
            <a:ext cx="6144490" cy="3979876"/>
          </a:xfrm>
          <a:prstGeom prst="rect">
            <a:avLst/>
          </a:prstGeom>
        </p:spPr>
      </p:pic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714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Readings – at </a:t>
            </a:r>
            <a:r>
              <a:rPr lang="en-US" sz="4000" dirty="0" smtClean="0">
                <a:hlinkClick r:id="rId3"/>
              </a:rPr>
              <a:t>http://resources.arcgis.com/</a:t>
            </a:r>
            <a:r>
              <a:rPr lang="en-US" sz="4000" dirty="0" smtClean="0"/>
              <a:t>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708025" y="1360488"/>
            <a:ext cx="7772400" cy="4114800"/>
          </a:xfrm>
        </p:spPr>
        <p:txBody>
          <a:bodyPr/>
          <a:lstStyle/>
          <a:p>
            <a:r>
              <a:rPr lang="en-US" sz="2000" dirty="0" smtClean="0"/>
              <a:t>What is the ArcGIS Spatial Analyst extension and Essential ArcGIS Spatial Analyst extension vocabulary </a:t>
            </a:r>
            <a:r>
              <a:rPr lang="en-US" sz="2000" dirty="0">
                <a:hlinkClick r:id="rId4"/>
              </a:rPr>
              <a:t>http://resources.arcgis.com/en/help/main/10.2/index.html#/What_is_the_ArcGIS_Spatial_Analyst_extension/005900000001000000</a:t>
            </a:r>
            <a:r>
              <a:rPr lang="en-US" sz="2000" dirty="0" smtClean="0">
                <a:hlinkClick r:id="rId4"/>
              </a:rPr>
              <a:t>/</a:t>
            </a:r>
            <a:r>
              <a:rPr lang="en-US" sz="2000" dirty="0" smtClean="0"/>
              <a:t>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499755" y="3491345"/>
            <a:ext cx="3452812" cy="4156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86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and Pixel Inspector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33204"/>
            <a:ext cx="7761111" cy="4445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4691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304800" y="1143000"/>
          <a:ext cx="5410200" cy="524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2" name="Bitmap Image" r:id="rId3" imgW="5409524" imgH="5250635" progId="Paint.Picture">
                  <p:embed/>
                </p:oleObj>
              </mc:Choice>
              <mc:Fallback>
                <p:oleObj name="Bitmap Image" r:id="rId3" imgW="5409524" imgH="525063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143000"/>
                        <a:ext cx="5410200" cy="524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715963"/>
          </a:xfrm>
        </p:spPr>
        <p:txBody>
          <a:bodyPr/>
          <a:lstStyle/>
          <a:p>
            <a:pPr eaLnBrk="1" hangingPunct="1"/>
            <a:r>
              <a:rPr lang="en-US" sz="4000" smtClean="0"/>
              <a:t>The Result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667000" y="31242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38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4191000" y="31242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52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2743200" y="47244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41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4267200" y="4724400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39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5943600" y="2362200"/>
            <a:ext cx="274320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5425" indent="-2254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>
                <a:latin typeface="Arial" pitchFamily="34" charset="0"/>
              </a:rPr>
              <a:t>Outputs are on 150 m grid.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>
                <a:solidFill>
                  <a:srgbClr val="FF3300"/>
                </a:solidFill>
                <a:latin typeface="Arial" pitchFamily="34" charset="0"/>
              </a:rPr>
              <a:t>How were values obtained ?</a:t>
            </a:r>
          </a:p>
        </p:txBody>
      </p:sp>
    </p:spTree>
    <p:extLst>
      <p:ext uri="{BB962C8B-B14F-4D97-AF65-F5344CB8AC3E}">
        <p14:creationId xmlns:p14="http://schemas.microsoft.com/office/powerpoint/2010/main" val="404158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820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Nearest Neighbor Resampling with Cellsize Maximum of Inputs</a:t>
            </a:r>
          </a:p>
        </p:txBody>
      </p:sp>
      <p:grpSp>
        <p:nvGrpSpPr>
          <p:cNvPr id="46083" name="Group 3"/>
          <p:cNvGrpSpPr>
            <a:grpSpLocks/>
          </p:cNvGrpSpPr>
          <p:nvPr/>
        </p:nvGrpSpPr>
        <p:grpSpPr bwMode="auto">
          <a:xfrm>
            <a:off x="381000" y="1535113"/>
            <a:ext cx="2881313" cy="2503487"/>
            <a:chOff x="249" y="574"/>
            <a:chExt cx="1815" cy="1577"/>
          </a:xfrm>
        </p:grpSpPr>
        <p:grpSp>
          <p:nvGrpSpPr>
            <p:cNvPr id="46126" name="Group 4"/>
            <p:cNvGrpSpPr>
              <a:grpSpLocks/>
            </p:cNvGrpSpPr>
            <p:nvPr/>
          </p:nvGrpSpPr>
          <p:grpSpPr bwMode="auto">
            <a:xfrm>
              <a:off x="457" y="574"/>
              <a:ext cx="1607" cy="1577"/>
              <a:chOff x="288" y="1185"/>
              <a:chExt cx="2544" cy="2497"/>
            </a:xfrm>
          </p:grpSpPr>
          <p:graphicFrame>
            <p:nvGraphicFramePr>
              <p:cNvPr id="46129" name="Object 5"/>
              <p:cNvGraphicFramePr>
                <a:graphicFrameLocks noChangeAspect="1"/>
              </p:cNvGraphicFramePr>
              <p:nvPr/>
            </p:nvGraphicFramePr>
            <p:xfrm>
              <a:off x="288" y="1185"/>
              <a:ext cx="2544" cy="24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070" name="Bitmap Image" r:id="rId3" imgW="5619048" imgH="5514286" progId="Paint.Picture">
                      <p:embed/>
                    </p:oleObj>
                  </mc:Choice>
                  <mc:Fallback>
                    <p:oleObj name="Bitmap Image" r:id="rId3" imgW="5619048" imgH="5514286" progId="Paint.Picture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8" y="1185"/>
                            <a:ext cx="2544" cy="249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6130" name="Text Box 6"/>
              <p:cNvSpPr txBox="1">
                <a:spLocks noChangeArrowheads="1"/>
              </p:cNvSpPr>
              <p:nvPr/>
            </p:nvSpPr>
            <p:spPr bwMode="auto">
              <a:xfrm>
                <a:off x="624" y="1537"/>
                <a:ext cx="437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Arial" pitchFamily="34" charset="0"/>
                  </a:rPr>
                  <a:t>40</a:t>
                </a:r>
              </a:p>
            </p:txBody>
          </p:sp>
          <p:sp>
            <p:nvSpPr>
              <p:cNvPr id="46131" name="Text Box 7"/>
              <p:cNvSpPr txBox="1">
                <a:spLocks noChangeArrowheads="1"/>
              </p:cNvSpPr>
              <p:nvPr/>
            </p:nvSpPr>
            <p:spPr bwMode="auto">
              <a:xfrm>
                <a:off x="1439" y="1537"/>
                <a:ext cx="437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Arial" pitchFamily="34" charset="0"/>
                  </a:rPr>
                  <a:t>50</a:t>
                </a:r>
              </a:p>
            </p:txBody>
          </p:sp>
          <p:sp>
            <p:nvSpPr>
              <p:cNvPr id="46132" name="Text Box 8"/>
              <p:cNvSpPr txBox="1">
                <a:spLocks noChangeArrowheads="1"/>
              </p:cNvSpPr>
              <p:nvPr/>
            </p:nvSpPr>
            <p:spPr bwMode="auto">
              <a:xfrm>
                <a:off x="2256" y="1537"/>
                <a:ext cx="437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Arial" pitchFamily="34" charset="0"/>
                  </a:rPr>
                  <a:t>55</a:t>
                </a:r>
              </a:p>
            </p:txBody>
          </p:sp>
          <p:sp>
            <p:nvSpPr>
              <p:cNvPr id="46133" name="Text Box 9"/>
              <p:cNvSpPr txBox="1">
                <a:spLocks noChangeArrowheads="1"/>
              </p:cNvSpPr>
              <p:nvPr/>
            </p:nvSpPr>
            <p:spPr bwMode="auto">
              <a:xfrm>
                <a:off x="2256" y="2303"/>
                <a:ext cx="437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Arial" pitchFamily="34" charset="0"/>
                  </a:rPr>
                  <a:t>43</a:t>
                </a:r>
              </a:p>
            </p:txBody>
          </p:sp>
          <p:sp>
            <p:nvSpPr>
              <p:cNvPr id="46134" name="Text Box 10"/>
              <p:cNvSpPr txBox="1">
                <a:spLocks noChangeArrowheads="1"/>
              </p:cNvSpPr>
              <p:nvPr/>
            </p:nvSpPr>
            <p:spPr bwMode="auto">
              <a:xfrm>
                <a:off x="1393" y="2303"/>
                <a:ext cx="437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Arial" pitchFamily="34" charset="0"/>
                  </a:rPr>
                  <a:t>47</a:t>
                </a:r>
              </a:p>
            </p:txBody>
          </p:sp>
          <p:sp>
            <p:nvSpPr>
              <p:cNvPr id="46135" name="Text Box 11"/>
              <p:cNvSpPr txBox="1">
                <a:spLocks noChangeArrowheads="1"/>
              </p:cNvSpPr>
              <p:nvPr/>
            </p:nvSpPr>
            <p:spPr bwMode="auto">
              <a:xfrm>
                <a:off x="2256" y="3121"/>
                <a:ext cx="437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Arial" pitchFamily="34" charset="0"/>
                  </a:rPr>
                  <a:t>41</a:t>
                </a:r>
              </a:p>
            </p:txBody>
          </p:sp>
          <p:sp>
            <p:nvSpPr>
              <p:cNvPr id="46136" name="Text Box 12"/>
              <p:cNvSpPr txBox="1">
                <a:spLocks noChangeArrowheads="1"/>
              </p:cNvSpPr>
              <p:nvPr/>
            </p:nvSpPr>
            <p:spPr bwMode="auto">
              <a:xfrm>
                <a:off x="1393" y="3121"/>
                <a:ext cx="437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Arial" pitchFamily="34" charset="0"/>
                  </a:rPr>
                  <a:t>44</a:t>
                </a:r>
              </a:p>
            </p:txBody>
          </p:sp>
          <p:sp>
            <p:nvSpPr>
              <p:cNvPr id="46137" name="Text Box 13"/>
              <p:cNvSpPr txBox="1">
                <a:spLocks noChangeArrowheads="1"/>
              </p:cNvSpPr>
              <p:nvPr/>
            </p:nvSpPr>
            <p:spPr bwMode="auto">
              <a:xfrm>
                <a:off x="624" y="3121"/>
                <a:ext cx="437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Arial" pitchFamily="34" charset="0"/>
                  </a:rPr>
                  <a:t>42</a:t>
                </a:r>
              </a:p>
            </p:txBody>
          </p:sp>
          <p:sp>
            <p:nvSpPr>
              <p:cNvPr id="46138" name="Text Box 14"/>
              <p:cNvSpPr txBox="1">
                <a:spLocks noChangeArrowheads="1"/>
              </p:cNvSpPr>
              <p:nvPr/>
            </p:nvSpPr>
            <p:spPr bwMode="auto">
              <a:xfrm>
                <a:off x="624" y="2303"/>
                <a:ext cx="437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Arial" pitchFamily="34" charset="0"/>
                  </a:rPr>
                  <a:t>42</a:t>
                </a:r>
              </a:p>
            </p:txBody>
          </p:sp>
        </p:grpSp>
        <p:sp>
          <p:nvSpPr>
            <p:cNvPr id="46127" name="Line 15"/>
            <p:cNvSpPr>
              <a:spLocks noChangeShapeType="1"/>
            </p:cNvSpPr>
            <p:nvPr/>
          </p:nvSpPr>
          <p:spPr bwMode="auto">
            <a:xfrm rot="-5400000">
              <a:off x="214" y="857"/>
              <a:ext cx="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8" name="Text Box 16"/>
            <p:cNvSpPr txBox="1">
              <a:spLocks noChangeArrowheads="1"/>
            </p:cNvSpPr>
            <p:nvPr/>
          </p:nvSpPr>
          <p:spPr bwMode="auto">
            <a:xfrm rot="-5400000">
              <a:off x="107" y="718"/>
              <a:ext cx="5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100 m</a:t>
              </a:r>
            </a:p>
          </p:txBody>
        </p:sp>
      </p:grpSp>
      <p:graphicFrame>
        <p:nvGraphicFramePr>
          <p:cNvPr id="46084" name="Object 17"/>
          <p:cNvGraphicFramePr>
            <a:graphicFrameLocks noChangeAspect="1"/>
          </p:cNvGraphicFramePr>
          <p:nvPr/>
        </p:nvGraphicFramePr>
        <p:xfrm>
          <a:off x="5486400" y="2667000"/>
          <a:ext cx="2590800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1" name="Bitmap Image" r:id="rId5" imgW="3292125" imgH="3260952" progId="Paint.Picture">
                  <p:embed/>
                </p:oleObj>
              </mc:Choice>
              <mc:Fallback>
                <p:oleObj name="Bitmap Image" r:id="rId5" imgW="3292125" imgH="3260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667000"/>
                        <a:ext cx="2590800" cy="256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085" name="Group 18"/>
          <p:cNvGrpSpPr>
            <a:grpSpLocks/>
          </p:cNvGrpSpPr>
          <p:nvPr/>
        </p:nvGrpSpPr>
        <p:grpSpPr bwMode="auto">
          <a:xfrm>
            <a:off x="304800" y="4194175"/>
            <a:ext cx="2971800" cy="2511425"/>
            <a:chOff x="192" y="2402"/>
            <a:chExt cx="1858" cy="1582"/>
          </a:xfrm>
        </p:grpSpPr>
        <p:graphicFrame>
          <p:nvGraphicFramePr>
            <p:cNvPr id="46119" name="Object 19"/>
            <p:cNvGraphicFramePr>
              <a:graphicFrameLocks noChangeAspect="1"/>
            </p:cNvGraphicFramePr>
            <p:nvPr/>
          </p:nvGraphicFramePr>
          <p:xfrm>
            <a:off x="432" y="2402"/>
            <a:ext cx="1618" cy="15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72" name="Bitmap Image" r:id="rId7" imgW="5630061" imgH="5504762" progId="Paint.Picture">
                    <p:embed/>
                  </p:oleObj>
                </mc:Choice>
                <mc:Fallback>
                  <p:oleObj name="Bitmap Image" r:id="rId7" imgW="5630061" imgH="5504762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2402"/>
                          <a:ext cx="1618" cy="15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120" name="Text Box 20"/>
            <p:cNvSpPr txBox="1">
              <a:spLocks noChangeArrowheads="1"/>
            </p:cNvSpPr>
            <p:nvPr/>
          </p:nvSpPr>
          <p:spPr bwMode="auto">
            <a:xfrm>
              <a:off x="829" y="274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latin typeface="Arial" pitchFamily="34" charset="0"/>
                </a:rPr>
                <a:t>4</a:t>
              </a:r>
            </a:p>
          </p:txBody>
        </p:sp>
        <p:sp>
          <p:nvSpPr>
            <p:cNvPr id="46121" name="Text Box 21"/>
            <p:cNvSpPr txBox="1">
              <a:spLocks noChangeArrowheads="1"/>
            </p:cNvSpPr>
            <p:nvPr/>
          </p:nvSpPr>
          <p:spPr bwMode="auto">
            <a:xfrm>
              <a:off x="798" y="344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latin typeface="Arial" pitchFamily="34" charset="0"/>
                </a:rPr>
                <a:t>2</a:t>
              </a:r>
            </a:p>
          </p:txBody>
        </p:sp>
        <p:sp>
          <p:nvSpPr>
            <p:cNvPr id="46122" name="Text Box 22"/>
            <p:cNvSpPr txBox="1">
              <a:spLocks noChangeArrowheads="1"/>
            </p:cNvSpPr>
            <p:nvPr/>
          </p:nvSpPr>
          <p:spPr bwMode="auto">
            <a:xfrm>
              <a:off x="1562" y="3448"/>
              <a:ext cx="2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latin typeface="Arial" pitchFamily="34" charset="0"/>
                </a:rPr>
                <a:t>4</a:t>
              </a:r>
            </a:p>
          </p:txBody>
        </p:sp>
        <p:sp>
          <p:nvSpPr>
            <p:cNvPr id="46123" name="Text Box 23"/>
            <p:cNvSpPr txBox="1">
              <a:spLocks noChangeArrowheads="1"/>
            </p:cNvSpPr>
            <p:nvPr/>
          </p:nvSpPr>
          <p:spPr bwMode="auto">
            <a:xfrm>
              <a:off x="1562" y="2715"/>
              <a:ext cx="2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latin typeface="Arial" pitchFamily="34" charset="0"/>
                </a:rPr>
                <a:t>6</a:t>
              </a:r>
            </a:p>
          </p:txBody>
        </p:sp>
        <p:sp>
          <p:nvSpPr>
            <p:cNvPr id="46124" name="Line 24"/>
            <p:cNvSpPr>
              <a:spLocks noChangeShapeType="1"/>
            </p:cNvSpPr>
            <p:nvPr/>
          </p:nvSpPr>
          <p:spPr bwMode="auto">
            <a:xfrm rot="-5400000">
              <a:off x="50" y="2791"/>
              <a:ext cx="7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5" name="Text Box 25"/>
            <p:cNvSpPr txBox="1">
              <a:spLocks noChangeArrowheads="1"/>
            </p:cNvSpPr>
            <p:nvPr/>
          </p:nvSpPr>
          <p:spPr bwMode="auto">
            <a:xfrm rot="-5400000">
              <a:off x="49" y="2687"/>
              <a:ext cx="516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150 m</a:t>
              </a:r>
            </a:p>
          </p:txBody>
        </p:sp>
      </p:grpSp>
      <p:sp>
        <p:nvSpPr>
          <p:cNvPr id="46086" name="Line 26"/>
          <p:cNvSpPr>
            <a:spLocks noChangeShapeType="1"/>
          </p:cNvSpPr>
          <p:nvPr/>
        </p:nvSpPr>
        <p:spPr bwMode="auto">
          <a:xfrm>
            <a:off x="793750" y="2819400"/>
            <a:ext cx="24066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7" name="Line 27"/>
          <p:cNvSpPr>
            <a:spLocks noChangeShapeType="1"/>
          </p:cNvSpPr>
          <p:nvPr/>
        </p:nvSpPr>
        <p:spPr bwMode="auto">
          <a:xfrm>
            <a:off x="2000250" y="16002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8" name="Oval 28"/>
          <p:cNvSpPr>
            <a:spLocks noChangeArrowheads="1"/>
          </p:cNvSpPr>
          <p:nvPr/>
        </p:nvSpPr>
        <p:spPr bwMode="auto">
          <a:xfrm>
            <a:off x="1327150" y="2117725"/>
            <a:ext cx="130175" cy="139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9" name="Oval 29"/>
          <p:cNvSpPr>
            <a:spLocks noChangeArrowheads="1"/>
          </p:cNvSpPr>
          <p:nvPr/>
        </p:nvSpPr>
        <p:spPr bwMode="auto">
          <a:xfrm>
            <a:off x="2527300" y="2125663"/>
            <a:ext cx="130175" cy="139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0" name="Oval 30"/>
          <p:cNvSpPr>
            <a:spLocks noChangeArrowheads="1"/>
          </p:cNvSpPr>
          <p:nvPr/>
        </p:nvSpPr>
        <p:spPr bwMode="auto">
          <a:xfrm>
            <a:off x="2514600" y="3305175"/>
            <a:ext cx="130175" cy="139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1" name="Oval 31"/>
          <p:cNvSpPr>
            <a:spLocks noChangeArrowheads="1"/>
          </p:cNvSpPr>
          <p:nvPr/>
        </p:nvSpPr>
        <p:spPr bwMode="auto">
          <a:xfrm>
            <a:off x="1320800" y="3344863"/>
            <a:ext cx="130175" cy="139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2" name="Text Box 32"/>
          <p:cNvSpPr txBox="1">
            <a:spLocks noChangeArrowheads="1"/>
          </p:cNvSpPr>
          <p:nvPr/>
        </p:nvSpPr>
        <p:spPr bwMode="auto">
          <a:xfrm>
            <a:off x="3698875" y="2189163"/>
            <a:ext cx="1562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40-0.5*4 = 38</a:t>
            </a:r>
          </a:p>
        </p:txBody>
      </p:sp>
      <p:sp>
        <p:nvSpPr>
          <p:cNvPr id="46093" name="Text Box 33"/>
          <p:cNvSpPr txBox="1">
            <a:spLocks noChangeArrowheads="1"/>
          </p:cNvSpPr>
          <p:nvPr/>
        </p:nvSpPr>
        <p:spPr bwMode="auto">
          <a:xfrm>
            <a:off x="3738563" y="2906713"/>
            <a:ext cx="1562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55-0.5*6 = 52</a:t>
            </a:r>
          </a:p>
        </p:txBody>
      </p:sp>
      <p:sp>
        <p:nvSpPr>
          <p:cNvPr id="46094" name="Text Box 34"/>
          <p:cNvSpPr txBox="1">
            <a:spLocks noChangeArrowheads="1"/>
          </p:cNvSpPr>
          <p:nvPr/>
        </p:nvSpPr>
        <p:spPr bwMode="auto">
          <a:xfrm>
            <a:off x="5948363" y="3163888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38</a:t>
            </a:r>
          </a:p>
        </p:txBody>
      </p:sp>
      <p:sp>
        <p:nvSpPr>
          <p:cNvPr id="46095" name="Text Box 35"/>
          <p:cNvSpPr txBox="1">
            <a:spLocks noChangeArrowheads="1"/>
          </p:cNvSpPr>
          <p:nvPr/>
        </p:nvSpPr>
        <p:spPr bwMode="auto">
          <a:xfrm>
            <a:off x="7180263" y="3171825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52</a:t>
            </a:r>
          </a:p>
        </p:txBody>
      </p:sp>
      <p:sp>
        <p:nvSpPr>
          <p:cNvPr id="46096" name="Text Box 36"/>
          <p:cNvSpPr txBox="1">
            <a:spLocks noChangeArrowheads="1"/>
          </p:cNvSpPr>
          <p:nvPr/>
        </p:nvSpPr>
        <p:spPr bwMode="auto">
          <a:xfrm>
            <a:off x="5995988" y="4392613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41</a:t>
            </a:r>
          </a:p>
        </p:txBody>
      </p:sp>
      <p:sp>
        <p:nvSpPr>
          <p:cNvPr id="46097" name="Text Box 37"/>
          <p:cNvSpPr txBox="1">
            <a:spLocks noChangeArrowheads="1"/>
          </p:cNvSpPr>
          <p:nvPr/>
        </p:nvSpPr>
        <p:spPr bwMode="auto">
          <a:xfrm>
            <a:off x="7196138" y="4402138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39</a:t>
            </a:r>
          </a:p>
        </p:txBody>
      </p:sp>
      <p:sp>
        <p:nvSpPr>
          <p:cNvPr id="46098" name="Text Box 38"/>
          <p:cNvSpPr txBox="1">
            <a:spLocks noChangeArrowheads="1"/>
          </p:cNvSpPr>
          <p:nvPr/>
        </p:nvSpPr>
        <p:spPr bwMode="auto">
          <a:xfrm>
            <a:off x="3736975" y="3605213"/>
            <a:ext cx="1562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42-0.5*2 = 41</a:t>
            </a:r>
          </a:p>
        </p:txBody>
      </p:sp>
      <p:sp>
        <p:nvSpPr>
          <p:cNvPr id="46099" name="Text Box 39"/>
          <p:cNvSpPr txBox="1">
            <a:spLocks noChangeArrowheads="1"/>
          </p:cNvSpPr>
          <p:nvPr/>
        </p:nvSpPr>
        <p:spPr bwMode="auto">
          <a:xfrm>
            <a:off x="3776663" y="4343400"/>
            <a:ext cx="1562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41-0.5*4 = 39</a:t>
            </a:r>
          </a:p>
        </p:txBody>
      </p:sp>
      <p:cxnSp>
        <p:nvCxnSpPr>
          <p:cNvPr id="46100" name="AutoShape 40"/>
          <p:cNvCxnSpPr>
            <a:cxnSpLocks noChangeShapeType="1"/>
            <a:stCxn id="46088" idx="6"/>
            <a:endCxn id="46092" idx="1"/>
          </p:cNvCxnSpPr>
          <p:nvPr/>
        </p:nvCxnSpPr>
        <p:spPr bwMode="auto">
          <a:xfrm>
            <a:off x="1457325" y="2187575"/>
            <a:ext cx="2241550" cy="185738"/>
          </a:xfrm>
          <a:prstGeom prst="bentConnector3">
            <a:avLst>
              <a:gd name="adj1" fmla="val 3944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1" name="AutoShape 41"/>
          <p:cNvCxnSpPr>
            <a:cxnSpLocks noChangeShapeType="1"/>
            <a:stCxn id="46094" idx="1"/>
            <a:endCxn id="46092" idx="3"/>
          </p:cNvCxnSpPr>
          <p:nvPr/>
        </p:nvCxnSpPr>
        <p:spPr bwMode="auto">
          <a:xfrm rot="10800000">
            <a:off x="5260975" y="2373313"/>
            <a:ext cx="687388" cy="974725"/>
          </a:xfrm>
          <a:prstGeom prst="bentConnector3">
            <a:avLst>
              <a:gd name="adj1" fmla="val 49884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2" name="AutoShape 42"/>
          <p:cNvCxnSpPr>
            <a:cxnSpLocks noChangeShapeType="1"/>
            <a:stCxn id="46120" idx="3"/>
            <a:endCxn id="46092" idx="1"/>
          </p:cNvCxnSpPr>
          <p:nvPr/>
        </p:nvCxnSpPr>
        <p:spPr bwMode="auto">
          <a:xfrm flipV="1">
            <a:off x="1679575" y="2373313"/>
            <a:ext cx="2019300" cy="2592387"/>
          </a:xfrm>
          <a:prstGeom prst="bentConnector3">
            <a:avLst>
              <a:gd name="adj1" fmla="val 8663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790575" y="1571625"/>
            <a:ext cx="4448175" cy="3898900"/>
            <a:chOff x="498" y="990"/>
            <a:chExt cx="2802" cy="2456"/>
          </a:xfrm>
        </p:grpSpPr>
        <p:sp>
          <p:nvSpPr>
            <p:cNvPr id="46116" name="Rectangle 43"/>
            <p:cNvSpPr>
              <a:spLocks noChangeArrowheads="1"/>
            </p:cNvSpPr>
            <p:nvPr/>
          </p:nvSpPr>
          <p:spPr bwMode="auto">
            <a:xfrm>
              <a:off x="510" y="990"/>
              <a:ext cx="504" cy="51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7" name="Rectangle 47"/>
            <p:cNvSpPr>
              <a:spLocks noChangeArrowheads="1"/>
            </p:cNvSpPr>
            <p:nvPr/>
          </p:nvSpPr>
          <p:spPr bwMode="auto">
            <a:xfrm>
              <a:off x="2322" y="1374"/>
              <a:ext cx="978" cy="24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8" name="Rectangle 55"/>
            <p:cNvSpPr>
              <a:spLocks noChangeArrowheads="1"/>
            </p:cNvSpPr>
            <p:nvPr/>
          </p:nvSpPr>
          <p:spPr bwMode="auto">
            <a:xfrm>
              <a:off x="498" y="2679"/>
              <a:ext cx="775" cy="76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12950" y="1571625"/>
            <a:ext cx="3244850" cy="3886200"/>
            <a:chOff x="1268" y="990"/>
            <a:chExt cx="2044" cy="2448"/>
          </a:xfrm>
        </p:grpSpPr>
        <p:sp>
          <p:nvSpPr>
            <p:cNvPr id="46113" name="Rectangle 44"/>
            <p:cNvSpPr>
              <a:spLocks noChangeArrowheads="1"/>
            </p:cNvSpPr>
            <p:nvPr/>
          </p:nvSpPr>
          <p:spPr bwMode="auto">
            <a:xfrm>
              <a:off x="1518" y="990"/>
              <a:ext cx="504" cy="516"/>
            </a:xfrm>
            <a:prstGeom prst="rect">
              <a:avLst/>
            </a:prstGeom>
            <a:noFill/>
            <a:ln w="28575">
              <a:solidFill>
                <a:srgbClr val="9933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4" name="Rectangle 48"/>
            <p:cNvSpPr>
              <a:spLocks noChangeArrowheads="1"/>
            </p:cNvSpPr>
            <p:nvPr/>
          </p:nvSpPr>
          <p:spPr bwMode="auto">
            <a:xfrm>
              <a:off x="2334" y="1824"/>
              <a:ext cx="978" cy="246"/>
            </a:xfrm>
            <a:prstGeom prst="rect">
              <a:avLst/>
            </a:prstGeom>
            <a:noFill/>
            <a:ln w="28575">
              <a:solidFill>
                <a:srgbClr val="9933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5" name="Rectangle 58"/>
            <p:cNvSpPr>
              <a:spLocks noChangeArrowheads="1"/>
            </p:cNvSpPr>
            <p:nvPr/>
          </p:nvSpPr>
          <p:spPr bwMode="auto">
            <a:xfrm>
              <a:off x="1268" y="2678"/>
              <a:ext cx="775" cy="760"/>
            </a:xfrm>
            <a:prstGeom prst="rect">
              <a:avLst/>
            </a:prstGeom>
            <a:noFill/>
            <a:ln w="28575">
              <a:solidFill>
                <a:srgbClr val="9933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61"/>
          <p:cNvGrpSpPr>
            <a:grpSpLocks/>
          </p:cNvGrpSpPr>
          <p:nvPr/>
        </p:nvGrpSpPr>
        <p:grpSpPr bwMode="auto">
          <a:xfrm>
            <a:off x="790575" y="3171825"/>
            <a:ext cx="4476750" cy="3487738"/>
            <a:chOff x="498" y="1998"/>
            <a:chExt cx="2820" cy="2197"/>
          </a:xfrm>
        </p:grpSpPr>
        <p:sp>
          <p:nvSpPr>
            <p:cNvPr id="46110" name="Rectangle 45"/>
            <p:cNvSpPr>
              <a:spLocks noChangeArrowheads="1"/>
            </p:cNvSpPr>
            <p:nvPr/>
          </p:nvSpPr>
          <p:spPr bwMode="auto">
            <a:xfrm>
              <a:off x="504" y="1998"/>
              <a:ext cx="504" cy="516"/>
            </a:xfrm>
            <a:prstGeom prst="rect">
              <a:avLst/>
            </a:prstGeom>
            <a:noFill/>
            <a:ln w="28575">
              <a:solidFill>
                <a:srgbClr val="66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1" name="Rectangle 49"/>
            <p:cNvSpPr>
              <a:spLocks noChangeArrowheads="1"/>
            </p:cNvSpPr>
            <p:nvPr/>
          </p:nvSpPr>
          <p:spPr bwMode="auto">
            <a:xfrm>
              <a:off x="2340" y="2244"/>
              <a:ext cx="978" cy="246"/>
            </a:xfrm>
            <a:prstGeom prst="rect">
              <a:avLst/>
            </a:prstGeom>
            <a:noFill/>
            <a:ln w="28575">
              <a:solidFill>
                <a:srgbClr val="66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2" name="Rectangle 56"/>
            <p:cNvSpPr>
              <a:spLocks noChangeArrowheads="1"/>
            </p:cNvSpPr>
            <p:nvPr/>
          </p:nvSpPr>
          <p:spPr bwMode="auto">
            <a:xfrm>
              <a:off x="498" y="3442"/>
              <a:ext cx="776" cy="753"/>
            </a:xfrm>
            <a:prstGeom prst="rect">
              <a:avLst/>
            </a:prstGeom>
            <a:noFill/>
            <a:ln w="28575">
              <a:solidFill>
                <a:srgbClr val="66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62"/>
          <p:cNvGrpSpPr>
            <a:grpSpLocks/>
          </p:cNvGrpSpPr>
          <p:nvPr/>
        </p:nvGrpSpPr>
        <p:grpSpPr bwMode="auto">
          <a:xfrm>
            <a:off x="2014538" y="3181350"/>
            <a:ext cx="3262312" cy="3467100"/>
            <a:chOff x="1269" y="2004"/>
            <a:chExt cx="2055" cy="2184"/>
          </a:xfrm>
        </p:grpSpPr>
        <p:sp>
          <p:nvSpPr>
            <p:cNvPr id="46107" name="Rectangle 46"/>
            <p:cNvSpPr>
              <a:spLocks noChangeArrowheads="1"/>
            </p:cNvSpPr>
            <p:nvPr/>
          </p:nvSpPr>
          <p:spPr bwMode="auto">
            <a:xfrm>
              <a:off x="1518" y="2004"/>
              <a:ext cx="504" cy="516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8" name="Rectangle 50"/>
            <p:cNvSpPr>
              <a:spLocks noChangeArrowheads="1"/>
            </p:cNvSpPr>
            <p:nvPr/>
          </p:nvSpPr>
          <p:spPr bwMode="auto">
            <a:xfrm>
              <a:off x="2346" y="2718"/>
              <a:ext cx="978" cy="246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9" name="Rectangle 57"/>
            <p:cNvSpPr>
              <a:spLocks noChangeArrowheads="1"/>
            </p:cNvSpPr>
            <p:nvPr/>
          </p:nvSpPr>
          <p:spPr bwMode="auto">
            <a:xfrm>
              <a:off x="1269" y="3441"/>
              <a:ext cx="775" cy="747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8341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06438" y="212725"/>
            <a:ext cx="7732712" cy="11223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Scale issues in interpretation of measurements and modeling results</a:t>
            </a:r>
          </a:p>
        </p:txBody>
      </p:sp>
      <p:pic>
        <p:nvPicPr>
          <p:cNvPr id="47107" name="Picture 3" descr="s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41" r="2504"/>
          <a:stretch>
            <a:fillRect/>
          </a:stretch>
        </p:blipFill>
        <p:spPr bwMode="auto">
          <a:xfrm>
            <a:off x="0" y="3170238"/>
            <a:ext cx="90836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763838" y="1717675"/>
            <a:ext cx="40528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The scale triplet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200"/>
              <a:t>From:  Blöschl, G., (1996), </a:t>
            </a:r>
            <a:r>
              <a:rPr lang="en-US" sz="1200" u="sng"/>
              <a:t>Scale and Scaling in Hydrology, Habilitationsschrift</a:t>
            </a:r>
            <a:r>
              <a:rPr lang="en-US" sz="1200"/>
              <a:t>, Weiner Mitteilungen Wasser Abwasser Gewasser, Wien, 346 p.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660400" y="2460625"/>
            <a:ext cx="1476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>
                <a:solidFill>
                  <a:srgbClr val="FF0000"/>
                </a:solidFill>
              </a:rPr>
              <a:t>a) Extent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3667125" y="2460625"/>
            <a:ext cx="1714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>
                <a:solidFill>
                  <a:srgbClr val="FF0000"/>
                </a:solidFill>
              </a:rPr>
              <a:t>b) Spacing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6688138" y="2462213"/>
            <a:ext cx="1676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>
                <a:solidFill>
                  <a:srgbClr val="FF0000"/>
                </a:solidFill>
              </a:rPr>
              <a:t>c) Support</a:t>
            </a:r>
          </a:p>
        </p:txBody>
      </p:sp>
    </p:spTree>
    <p:extLst>
      <p:ext uri="{BB962C8B-B14F-4D97-AF65-F5344CB8AC3E}">
        <p14:creationId xmlns:p14="http://schemas.microsoft.com/office/powerpoint/2010/main" val="140588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sc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88" y="0"/>
            <a:ext cx="6462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200"/>
              <a:t>From:  Blöschl, G., (1996), </a:t>
            </a:r>
            <a:r>
              <a:rPr lang="en-US" sz="1200" u="sng"/>
              <a:t>Scale and Scaling in Hydrology, Habilitationsschrift</a:t>
            </a:r>
            <a:r>
              <a:rPr lang="en-US" sz="1200"/>
              <a:t>, Weiner Mitteilungen Wasser Abwasser Gewasser, Wien, 346 p.</a:t>
            </a:r>
          </a:p>
        </p:txBody>
      </p:sp>
    </p:spTree>
    <p:extLst>
      <p:ext uri="{BB962C8B-B14F-4D97-AF65-F5344CB8AC3E}">
        <p14:creationId xmlns:p14="http://schemas.microsoft.com/office/powerpoint/2010/main" val="231301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/>
              <a:t>Interpolation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763000" cy="1066800"/>
          </a:xfrm>
        </p:spPr>
        <p:txBody>
          <a:bodyPr>
            <a:normAutofit fontScale="85000" lnSpcReduction="10000"/>
          </a:bodyPr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smtClean="0"/>
              <a:t>Estimate values between known values.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2800" smtClean="0">
                <a:solidFill>
                  <a:schemeClr val="accent2"/>
                </a:solidFill>
              </a:rPr>
              <a:t>A set of spatial analyst functions that predict values for a surface from a limited number of sample points creating a continuous raster.</a:t>
            </a:r>
          </a:p>
        </p:txBody>
      </p:sp>
      <p:grpSp>
        <p:nvGrpSpPr>
          <p:cNvPr id="54276" name="Group 4"/>
          <p:cNvGrpSpPr>
            <a:grpSpLocks/>
          </p:cNvGrpSpPr>
          <p:nvPr/>
        </p:nvGrpSpPr>
        <p:grpSpPr bwMode="auto">
          <a:xfrm>
            <a:off x="2971800" y="2438400"/>
            <a:ext cx="3276600" cy="3276600"/>
            <a:chOff x="816" y="2112"/>
            <a:chExt cx="1440" cy="1440"/>
          </a:xfrm>
        </p:grpSpPr>
        <p:sp>
          <p:nvSpPr>
            <p:cNvPr id="54320" name="Rectangle 5"/>
            <p:cNvSpPr>
              <a:spLocks noChangeArrowheads="1"/>
            </p:cNvSpPr>
            <p:nvPr/>
          </p:nvSpPr>
          <p:spPr bwMode="auto">
            <a:xfrm>
              <a:off x="816" y="211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21" name="Rectangle 6"/>
            <p:cNvSpPr>
              <a:spLocks noChangeArrowheads="1"/>
            </p:cNvSpPr>
            <p:nvPr/>
          </p:nvSpPr>
          <p:spPr bwMode="auto">
            <a:xfrm>
              <a:off x="1296" y="211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22" name="Rectangle 7"/>
            <p:cNvSpPr>
              <a:spLocks noChangeArrowheads="1"/>
            </p:cNvSpPr>
            <p:nvPr/>
          </p:nvSpPr>
          <p:spPr bwMode="auto">
            <a:xfrm>
              <a:off x="1776" y="211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23" name="Rectangle 8"/>
            <p:cNvSpPr>
              <a:spLocks noChangeArrowheads="1"/>
            </p:cNvSpPr>
            <p:nvPr/>
          </p:nvSpPr>
          <p:spPr bwMode="auto">
            <a:xfrm>
              <a:off x="1776" y="259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24" name="Rectangle 9"/>
            <p:cNvSpPr>
              <a:spLocks noChangeArrowheads="1"/>
            </p:cNvSpPr>
            <p:nvPr/>
          </p:nvSpPr>
          <p:spPr bwMode="auto">
            <a:xfrm>
              <a:off x="1296" y="259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25" name="Rectangle 10"/>
            <p:cNvSpPr>
              <a:spLocks noChangeArrowheads="1"/>
            </p:cNvSpPr>
            <p:nvPr/>
          </p:nvSpPr>
          <p:spPr bwMode="auto">
            <a:xfrm>
              <a:off x="816" y="259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26" name="Rectangle 11"/>
            <p:cNvSpPr>
              <a:spLocks noChangeArrowheads="1"/>
            </p:cNvSpPr>
            <p:nvPr/>
          </p:nvSpPr>
          <p:spPr bwMode="auto">
            <a:xfrm>
              <a:off x="816" y="307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27" name="Rectangle 12"/>
            <p:cNvSpPr>
              <a:spLocks noChangeArrowheads="1"/>
            </p:cNvSpPr>
            <p:nvPr/>
          </p:nvSpPr>
          <p:spPr bwMode="auto">
            <a:xfrm>
              <a:off x="1296" y="307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28" name="Rectangle 13"/>
            <p:cNvSpPr>
              <a:spLocks noChangeArrowheads="1"/>
            </p:cNvSpPr>
            <p:nvPr/>
          </p:nvSpPr>
          <p:spPr bwMode="auto">
            <a:xfrm>
              <a:off x="1776" y="307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277" name="Group 14"/>
          <p:cNvGrpSpPr>
            <a:grpSpLocks/>
          </p:cNvGrpSpPr>
          <p:nvPr/>
        </p:nvGrpSpPr>
        <p:grpSpPr bwMode="auto">
          <a:xfrm>
            <a:off x="3200400" y="2667000"/>
            <a:ext cx="2895600" cy="2895600"/>
            <a:chOff x="192" y="1824"/>
            <a:chExt cx="2016" cy="2016"/>
          </a:xfrm>
        </p:grpSpPr>
        <p:sp>
          <p:nvSpPr>
            <p:cNvPr id="54279" name="Rectangle 15"/>
            <p:cNvSpPr>
              <a:spLocks noChangeArrowheads="1"/>
            </p:cNvSpPr>
            <p:nvPr/>
          </p:nvSpPr>
          <p:spPr bwMode="auto">
            <a:xfrm>
              <a:off x="240" y="235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0" name="Rectangle 16"/>
            <p:cNvSpPr>
              <a:spLocks noChangeArrowheads="1"/>
            </p:cNvSpPr>
            <p:nvPr/>
          </p:nvSpPr>
          <p:spPr bwMode="auto">
            <a:xfrm>
              <a:off x="720" y="235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1" name="Rectangle 17"/>
            <p:cNvSpPr>
              <a:spLocks noChangeArrowheads="1"/>
            </p:cNvSpPr>
            <p:nvPr/>
          </p:nvSpPr>
          <p:spPr bwMode="auto">
            <a:xfrm>
              <a:off x="1200" y="235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2" name="Rectangle 18"/>
            <p:cNvSpPr>
              <a:spLocks noChangeArrowheads="1"/>
            </p:cNvSpPr>
            <p:nvPr/>
          </p:nvSpPr>
          <p:spPr bwMode="auto">
            <a:xfrm>
              <a:off x="1200" y="283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3" name="Rectangle 19"/>
            <p:cNvSpPr>
              <a:spLocks noChangeArrowheads="1"/>
            </p:cNvSpPr>
            <p:nvPr/>
          </p:nvSpPr>
          <p:spPr bwMode="auto">
            <a:xfrm>
              <a:off x="720" y="283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4" name="Rectangle 20"/>
            <p:cNvSpPr>
              <a:spLocks noChangeArrowheads="1"/>
            </p:cNvSpPr>
            <p:nvPr/>
          </p:nvSpPr>
          <p:spPr bwMode="auto">
            <a:xfrm>
              <a:off x="240" y="283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5" name="Rectangle 21"/>
            <p:cNvSpPr>
              <a:spLocks noChangeArrowheads="1"/>
            </p:cNvSpPr>
            <p:nvPr/>
          </p:nvSpPr>
          <p:spPr bwMode="auto">
            <a:xfrm>
              <a:off x="240" y="331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6" name="Rectangle 22"/>
            <p:cNvSpPr>
              <a:spLocks noChangeArrowheads="1"/>
            </p:cNvSpPr>
            <p:nvPr/>
          </p:nvSpPr>
          <p:spPr bwMode="auto">
            <a:xfrm>
              <a:off x="720" y="331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7" name="Rectangle 23"/>
            <p:cNvSpPr>
              <a:spLocks noChangeArrowheads="1"/>
            </p:cNvSpPr>
            <p:nvPr/>
          </p:nvSpPr>
          <p:spPr bwMode="auto">
            <a:xfrm>
              <a:off x="1200" y="331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8" name="Rectangle 24"/>
            <p:cNvSpPr>
              <a:spLocks noChangeArrowheads="1"/>
            </p:cNvSpPr>
            <p:nvPr/>
          </p:nvSpPr>
          <p:spPr bwMode="auto">
            <a:xfrm>
              <a:off x="1680" y="235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9" name="Rectangle 25"/>
            <p:cNvSpPr>
              <a:spLocks noChangeArrowheads="1"/>
            </p:cNvSpPr>
            <p:nvPr/>
          </p:nvSpPr>
          <p:spPr bwMode="auto">
            <a:xfrm>
              <a:off x="1680" y="283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0" name="Rectangle 26"/>
            <p:cNvSpPr>
              <a:spLocks noChangeArrowheads="1"/>
            </p:cNvSpPr>
            <p:nvPr/>
          </p:nvSpPr>
          <p:spPr bwMode="auto">
            <a:xfrm>
              <a:off x="1680" y="331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1" name="Rectangle 27"/>
            <p:cNvSpPr>
              <a:spLocks noChangeArrowheads="1"/>
            </p:cNvSpPr>
            <p:nvPr/>
          </p:nvSpPr>
          <p:spPr bwMode="auto">
            <a:xfrm>
              <a:off x="240" y="187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2" name="Rectangle 28"/>
            <p:cNvSpPr>
              <a:spLocks noChangeArrowheads="1"/>
            </p:cNvSpPr>
            <p:nvPr/>
          </p:nvSpPr>
          <p:spPr bwMode="auto">
            <a:xfrm>
              <a:off x="720" y="187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3" name="Rectangle 29"/>
            <p:cNvSpPr>
              <a:spLocks noChangeArrowheads="1"/>
            </p:cNvSpPr>
            <p:nvPr/>
          </p:nvSpPr>
          <p:spPr bwMode="auto">
            <a:xfrm>
              <a:off x="1200" y="187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4" name="Rectangle 30"/>
            <p:cNvSpPr>
              <a:spLocks noChangeArrowheads="1"/>
            </p:cNvSpPr>
            <p:nvPr/>
          </p:nvSpPr>
          <p:spPr bwMode="auto">
            <a:xfrm>
              <a:off x="1680" y="1872"/>
              <a:ext cx="48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5" name="Oval 31"/>
            <p:cNvSpPr>
              <a:spLocks noChangeArrowheads="1"/>
            </p:cNvSpPr>
            <p:nvPr/>
          </p:nvSpPr>
          <p:spPr bwMode="auto">
            <a:xfrm>
              <a:off x="672" y="18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6" name="Oval 32"/>
            <p:cNvSpPr>
              <a:spLocks noChangeArrowheads="1"/>
            </p:cNvSpPr>
            <p:nvPr/>
          </p:nvSpPr>
          <p:spPr bwMode="auto">
            <a:xfrm>
              <a:off x="1152" y="18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7" name="Oval 33"/>
            <p:cNvSpPr>
              <a:spLocks noChangeArrowheads="1"/>
            </p:cNvSpPr>
            <p:nvPr/>
          </p:nvSpPr>
          <p:spPr bwMode="auto">
            <a:xfrm>
              <a:off x="1632" y="18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8" name="Oval 34"/>
            <p:cNvSpPr>
              <a:spLocks noChangeArrowheads="1"/>
            </p:cNvSpPr>
            <p:nvPr/>
          </p:nvSpPr>
          <p:spPr bwMode="auto">
            <a:xfrm>
              <a:off x="2112" y="18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9" name="Oval 35"/>
            <p:cNvSpPr>
              <a:spLocks noChangeArrowheads="1"/>
            </p:cNvSpPr>
            <p:nvPr/>
          </p:nvSpPr>
          <p:spPr bwMode="auto">
            <a:xfrm>
              <a:off x="192" y="18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0" name="Oval 36"/>
            <p:cNvSpPr>
              <a:spLocks noChangeArrowheads="1"/>
            </p:cNvSpPr>
            <p:nvPr/>
          </p:nvSpPr>
          <p:spPr bwMode="auto">
            <a:xfrm>
              <a:off x="672" y="23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1" name="Oval 37"/>
            <p:cNvSpPr>
              <a:spLocks noChangeArrowheads="1"/>
            </p:cNvSpPr>
            <p:nvPr/>
          </p:nvSpPr>
          <p:spPr bwMode="auto">
            <a:xfrm>
              <a:off x="1152" y="23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2" name="Oval 38"/>
            <p:cNvSpPr>
              <a:spLocks noChangeArrowheads="1"/>
            </p:cNvSpPr>
            <p:nvPr/>
          </p:nvSpPr>
          <p:spPr bwMode="auto">
            <a:xfrm>
              <a:off x="1632" y="23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3" name="Oval 39"/>
            <p:cNvSpPr>
              <a:spLocks noChangeArrowheads="1"/>
            </p:cNvSpPr>
            <p:nvPr/>
          </p:nvSpPr>
          <p:spPr bwMode="auto">
            <a:xfrm>
              <a:off x="2112" y="23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4" name="Oval 40"/>
            <p:cNvSpPr>
              <a:spLocks noChangeArrowheads="1"/>
            </p:cNvSpPr>
            <p:nvPr/>
          </p:nvSpPr>
          <p:spPr bwMode="auto">
            <a:xfrm>
              <a:off x="192" y="23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5" name="Oval 41"/>
            <p:cNvSpPr>
              <a:spLocks noChangeArrowheads="1"/>
            </p:cNvSpPr>
            <p:nvPr/>
          </p:nvSpPr>
          <p:spPr bwMode="auto">
            <a:xfrm>
              <a:off x="672" y="278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6" name="Oval 42"/>
            <p:cNvSpPr>
              <a:spLocks noChangeArrowheads="1"/>
            </p:cNvSpPr>
            <p:nvPr/>
          </p:nvSpPr>
          <p:spPr bwMode="auto">
            <a:xfrm>
              <a:off x="1152" y="278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7" name="Oval 43"/>
            <p:cNvSpPr>
              <a:spLocks noChangeArrowheads="1"/>
            </p:cNvSpPr>
            <p:nvPr/>
          </p:nvSpPr>
          <p:spPr bwMode="auto">
            <a:xfrm>
              <a:off x="1632" y="278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8" name="Oval 44"/>
            <p:cNvSpPr>
              <a:spLocks noChangeArrowheads="1"/>
            </p:cNvSpPr>
            <p:nvPr/>
          </p:nvSpPr>
          <p:spPr bwMode="auto">
            <a:xfrm>
              <a:off x="2112" y="278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09" name="Oval 45"/>
            <p:cNvSpPr>
              <a:spLocks noChangeArrowheads="1"/>
            </p:cNvSpPr>
            <p:nvPr/>
          </p:nvSpPr>
          <p:spPr bwMode="auto">
            <a:xfrm>
              <a:off x="192" y="278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0" name="Oval 46"/>
            <p:cNvSpPr>
              <a:spLocks noChangeArrowheads="1"/>
            </p:cNvSpPr>
            <p:nvPr/>
          </p:nvSpPr>
          <p:spPr bwMode="auto">
            <a:xfrm>
              <a:off x="672" y="32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1" name="Oval 47"/>
            <p:cNvSpPr>
              <a:spLocks noChangeArrowheads="1"/>
            </p:cNvSpPr>
            <p:nvPr/>
          </p:nvSpPr>
          <p:spPr bwMode="auto">
            <a:xfrm>
              <a:off x="1152" y="32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2" name="Oval 48"/>
            <p:cNvSpPr>
              <a:spLocks noChangeArrowheads="1"/>
            </p:cNvSpPr>
            <p:nvPr/>
          </p:nvSpPr>
          <p:spPr bwMode="auto">
            <a:xfrm>
              <a:off x="1632" y="32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3" name="Oval 49"/>
            <p:cNvSpPr>
              <a:spLocks noChangeArrowheads="1"/>
            </p:cNvSpPr>
            <p:nvPr/>
          </p:nvSpPr>
          <p:spPr bwMode="auto">
            <a:xfrm>
              <a:off x="2112" y="32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4" name="Oval 50"/>
            <p:cNvSpPr>
              <a:spLocks noChangeArrowheads="1"/>
            </p:cNvSpPr>
            <p:nvPr/>
          </p:nvSpPr>
          <p:spPr bwMode="auto">
            <a:xfrm>
              <a:off x="192" y="32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5" name="Oval 51"/>
            <p:cNvSpPr>
              <a:spLocks noChangeArrowheads="1"/>
            </p:cNvSpPr>
            <p:nvPr/>
          </p:nvSpPr>
          <p:spPr bwMode="auto">
            <a:xfrm>
              <a:off x="672" y="37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6" name="Oval 52"/>
            <p:cNvSpPr>
              <a:spLocks noChangeArrowheads="1"/>
            </p:cNvSpPr>
            <p:nvPr/>
          </p:nvSpPr>
          <p:spPr bwMode="auto">
            <a:xfrm>
              <a:off x="1152" y="37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7" name="Oval 53"/>
            <p:cNvSpPr>
              <a:spLocks noChangeArrowheads="1"/>
            </p:cNvSpPr>
            <p:nvPr/>
          </p:nvSpPr>
          <p:spPr bwMode="auto">
            <a:xfrm>
              <a:off x="1632" y="37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8" name="Oval 54"/>
            <p:cNvSpPr>
              <a:spLocks noChangeArrowheads="1"/>
            </p:cNvSpPr>
            <p:nvPr/>
          </p:nvSpPr>
          <p:spPr bwMode="auto">
            <a:xfrm>
              <a:off x="2112" y="37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9" name="Oval 55"/>
            <p:cNvSpPr>
              <a:spLocks noChangeArrowheads="1"/>
            </p:cNvSpPr>
            <p:nvPr/>
          </p:nvSpPr>
          <p:spPr bwMode="auto">
            <a:xfrm>
              <a:off x="192" y="37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278" name="Rectangle 56"/>
          <p:cNvSpPr>
            <a:spLocks noChangeArrowheads="1"/>
          </p:cNvSpPr>
          <p:nvPr/>
        </p:nvSpPr>
        <p:spPr bwMode="auto">
          <a:xfrm>
            <a:off x="609600" y="5715000"/>
            <a:ext cx="7848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/>
              <a:t>Apparent improvement in resolution may not be justified</a:t>
            </a:r>
          </a:p>
        </p:txBody>
      </p:sp>
    </p:spTree>
    <p:extLst>
      <p:ext uri="{BB962C8B-B14F-4D97-AF65-F5344CB8AC3E}">
        <p14:creationId xmlns:p14="http://schemas.microsoft.com/office/powerpoint/2010/main" val="244112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3581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Interpolation methods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396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Nearest neighbor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Inverse distance weight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Bilinear interpolation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Kriging (best linear unbiased estimator)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Spline</a:t>
            </a:r>
          </a:p>
        </p:txBody>
      </p:sp>
      <p:graphicFrame>
        <p:nvGraphicFramePr>
          <p:cNvPr id="55300" name="Object 4"/>
          <p:cNvGraphicFramePr>
            <a:graphicFrameLocks noChangeAspect="1"/>
          </p:cNvGraphicFramePr>
          <p:nvPr/>
        </p:nvGraphicFramePr>
        <p:xfrm>
          <a:off x="4267200" y="2590800"/>
          <a:ext cx="142875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8" name="Equation" r:id="rId3" imgW="710891" imgH="431613" progId="Equation.3">
                  <p:embed/>
                </p:oleObj>
              </mc:Choice>
              <mc:Fallback>
                <p:oleObj name="Equation" r:id="rId3" imgW="710891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590800"/>
                        <a:ext cx="1428750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1" name="Object 5"/>
          <p:cNvGraphicFramePr>
            <a:graphicFrameLocks noChangeAspect="1"/>
          </p:cNvGraphicFramePr>
          <p:nvPr/>
        </p:nvGraphicFramePr>
        <p:xfrm>
          <a:off x="4230688" y="3886200"/>
          <a:ext cx="2474912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9" name="Equation" r:id="rId5" imgW="1231366" imgH="203112" progId="Equation.3">
                  <p:embed/>
                </p:oleObj>
              </mc:Choice>
              <mc:Fallback>
                <p:oleObj name="Equation" r:id="rId5" imgW="1231366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0688" y="3886200"/>
                        <a:ext cx="2474912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2" name="Object 6"/>
          <p:cNvGraphicFramePr>
            <a:graphicFrameLocks noChangeAspect="1"/>
          </p:cNvGraphicFramePr>
          <p:nvPr/>
        </p:nvGraphicFramePr>
        <p:xfrm>
          <a:off x="4191000" y="4724400"/>
          <a:ext cx="147955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0" name="Equation" r:id="rId7" imgW="736280" imgH="253890" progId="Equation.3">
                  <p:embed/>
                </p:oleObj>
              </mc:Choice>
              <mc:Fallback>
                <p:oleObj name="Equation" r:id="rId7" imgW="736280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724400"/>
                        <a:ext cx="1479550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3" name="Object 7"/>
          <p:cNvGraphicFramePr>
            <a:graphicFrameLocks noChangeAspect="1"/>
          </p:cNvGraphicFramePr>
          <p:nvPr/>
        </p:nvGraphicFramePr>
        <p:xfrm>
          <a:off x="4191000" y="5486400"/>
          <a:ext cx="1912938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1" name="Equation" r:id="rId9" imgW="952087" imgH="291973" progId="Equation.3">
                  <p:embed/>
                </p:oleObj>
              </mc:Choice>
              <mc:Fallback>
                <p:oleObj name="Equation" r:id="rId9" imgW="952087" imgH="29197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486400"/>
                        <a:ext cx="1912938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304" name="Group 8"/>
          <p:cNvGrpSpPr>
            <a:grpSpLocks/>
          </p:cNvGrpSpPr>
          <p:nvPr/>
        </p:nvGrpSpPr>
        <p:grpSpPr bwMode="auto">
          <a:xfrm>
            <a:off x="6172200" y="457200"/>
            <a:ext cx="2514600" cy="2514600"/>
            <a:chOff x="816" y="2112"/>
            <a:chExt cx="1440" cy="1440"/>
          </a:xfrm>
        </p:grpSpPr>
        <p:sp>
          <p:nvSpPr>
            <p:cNvPr id="55325" name="Rectangle 9"/>
            <p:cNvSpPr>
              <a:spLocks noChangeArrowheads="1"/>
            </p:cNvSpPr>
            <p:nvPr/>
          </p:nvSpPr>
          <p:spPr bwMode="auto">
            <a:xfrm>
              <a:off x="816" y="211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6" name="Rectangle 10"/>
            <p:cNvSpPr>
              <a:spLocks noChangeArrowheads="1"/>
            </p:cNvSpPr>
            <p:nvPr/>
          </p:nvSpPr>
          <p:spPr bwMode="auto">
            <a:xfrm>
              <a:off x="1296" y="211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7" name="Rectangle 11"/>
            <p:cNvSpPr>
              <a:spLocks noChangeArrowheads="1"/>
            </p:cNvSpPr>
            <p:nvPr/>
          </p:nvSpPr>
          <p:spPr bwMode="auto">
            <a:xfrm>
              <a:off x="1776" y="211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8" name="Rectangle 12"/>
            <p:cNvSpPr>
              <a:spLocks noChangeArrowheads="1"/>
            </p:cNvSpPr>
            <p:nvPr/>
          </p:nvSpPr>
          <p:spPr bwMode="auto">
            <a:xfrm>
              <a:off x="1776" y="259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9" name="Rectangle 13"/>
            <p:cNvSpPr>
              <a:spLocks noChangeArrowheads="1"/>
            </p:cNvSpPr>
            <p:nvPr/>
          </p:nvSpPr>
          <p:spPr bwMode="auto">
            <a:xfrm>
              <a:off x="1296" y="259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0" name="Rectangle 14"/>
            <p:cNvSpPr>
              <a:spLocks noChangeArrowheads="1"/>
            </p:cNvSpPr>
            <p:nvPr/>
          </p:nvSpPr>
          <p:spPr bwMode="auto">
            <a:xfrm>
              <a:off x="816" y="259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1" name="Rectangle 15"/>
            <p:cNvSpPr>
              <a:spLocks noChangeArrowheads="1"/>
            </p:cNvSpPr>
            <p:nvPr/>
          </p:nvSpPr>
          <p:spPr bwMode="auto">
            <a:xfrm>
              <a:off x="816" y="307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2" name="Rectangle 16"/>
            <p:cNvSpPr>
              <a:spLocks noChangeArrowheads="1"/>
            </p:cNvSpPr>
            <p:nvPr/>
          </p:nvSpPr>
          <p:spPr bwMode="auto">
            <a:xfrm>
              <a:off x="1296" y="307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3" name="Rectangle 17"/>
            <p:cNvSpPr>
              <a:spLocks noChangeArrowheads="1"/>
            </p:cNvSpPr>
            <p:nvPr/>
          </p:nvSpPr>
          <p:spPr bwMode="auto">
            <a:xfrm>
              <a:off x="1776" y="3072"/>
              <a:ext cx="480" cy="480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305" name="Rectangle 18"/>
          <p:cNvSpPr>
            <a:spLocks noChangeArrowheads="1"/>
          </p:cNvSpPr>
          <p:nvPr/>
        </p:nvSpPr>
        <p:spPr bwMode="auto">
          <a:xfrm>
            <a:off x="7010400" y="3810000"/>
            <a:ext cx="690563" cy="690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6" name="Oval 19"/>
          <p:cNvSpPr>
            <a:spLocks noChangeArrowheads="1"/>
          </p:cNvSpPr>
          <p:nvPr/>
        </p:nvSpPr>
        <p:spPr bwMode="auto">
          <a:xfrm>
            <a:off x="6629400" y="2438400"/>
            <a:ext cx="138113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7" name="Oval 20"/>
          <p:cNvSpPr>
            <a:spLocks noChangeArrowheads="1"/>
          </p:cNvSpPr>
          <p:nvPr/>
        </p:nvSpPr>
        <p:spPr bwMode="auto">
          <a:xfrm>
            <a:off x="8153400" y="609600"/>
            <a:ext cx="138113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8" name="Oval 21"/>
          <p:cNvSpPr>
            <a:spLocks noChangeArrowheads="1"/>
          </p:cNvSpPr>
          <p:nvPr/>
        </p:nvSpPr>
        <p:spPr bwMode="auto">
          <a:xfrm>
            <a:off x="5791200" y="533400"/>
            <a:ext cx="138113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9" name="Oval 22"/>
          <p:cNvSpPr>
            <a:spLocks noChangeArrowheads="1"/>
          </p:cNvSpPr>
          <p:nvPr/>
        </p:nvSpPr>
        <p:spPr bwMode="auto">
          <a:xfrm>
            <a:off x="7924800" y="2667000"/>
            <a:ext cx="138113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0" name="Oval 23"/>
          <p:cNvSpPr>
            <a:spLocks noChangeArrowheads="1"/>
          </p:cNvSpPr>
          <p:nvPr/>
        </p:nvSpPr>
        <p:spPr bwMode="auto">
          <a:xfrm>
            <a:off x="6781800" y="1066800"/>
            <a:ext cx="138113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1" name="Oval 24"/>
          <p:cNvSpPr>
            <a:spLocks noChangeArrowheads="1"/>
          </p:cNvSpPr>
          <p:nvPr/>
        </p:nvSpPr>
        <p:spPr bwMode="auto">
          <a:xfrm>
            <a:off x="8534400" y="1676400"/>
            <a:ext cx="138113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2" name="Oval 25"/>
          <p:cNvSpPr>
            <a:spLocks noChangeArrowheads="1"/>
          </p:cNvSpPr>
          <p:nvPr/>
        </p:nvSpPr>
        <p:spPr bwMode="auto">
          <a:xfrm>
            <a:off x="6942138" y="3741738"/>
            <a:ext cx="138112" cy="1381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3" name="Oval 26"/>
          <p:cNvSpPr>
            <a:spLocks noChangeArrowheads="1"/>
          </p:cNvSpPr>
          <p:nvPr/>
        </p:nvSpPr>
        <p:spPr bwMode="auto">
          <a:xfrm>
            <a:off x="6942138" y="4430713"/>
            <a:ext cx="138112" cy="1381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4" name="Oval 27"/>
          <p:cNvSpPr>
            <a:spLocks noChangeAspect="1" noChangeArrowheads="1"/>
          </p:cNvSpPr>
          <p:nvPr/>
        </p:nvSpPr>
        <p:spPr bwMode="auto">
          <a:xfrm>
            <a:off x="6573838" y="838200"/>
            <a:ext cx="55562" cy="555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5" name="Oval 28"/>
          <p:cNvSpPr>
            <a:spLocks noChangeAspect="1" noChangeArrowheads="1"/>
          </p:cNvSpPr>
          <p:nvPr/>
        </p:nvSpPr>
        <p:spPr bwMode="auto">
          <a:xfrm>
            <a:off x="7412038" y="838200"/>
            <a:ext cx="55562" cy="555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6" name="Oval 29"/>
          <p:cNvSpPr>
            <a:spLocks noChangeAspect="1" noChangeArrowheads="1"/>
          </p:cNvSpPr>
          <p:nvPr/>
        </p:nvSpPr>
        <p:spPr bwMode="auto">
          <a:xfrm>
            <a:off x="8250238" y="838200"/>
            <a:ext cx="55562" cy="555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7" name="Oval 30"/>
          <p:cNvSpPr>
            <a:spLocks noChangeAspect="1" noChangeArrowheads="1"/>
          </p:cNvSpPr>
          <p:nvPr/>
        </p:nvSpPr>
        <p:spPr bwMode="auto">
          <a:xfrm>
            <a:off x="6553200" y="1697038"/>
            <a:ext cx="55563" cy="55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8" name="Oval 31"/>
          <p:cNvSpPr>
            <a:spLocks noChangeAspect="1" noChangeArrowheads="1"/>
          </p:cNvSpPr>
          <p:nvPr/>
        </p:nvSpPr>
        <p:spPr bwMode="auto">
          <a:xfrm>
            <a:off x="7391400" y="1697038"/>
            <a:ext cx="55563" cy="55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9" name="Oval 32"/>
          <p:cNvSpPr>
            <a:spLocks noChangeAspect="1" noChangeArrowheads="1"/>
          </p:cNvSpPr>
          <p:nvPr/>
        </p:nvSpPr>
        <p:spPr bwMode="auto">
          <a:xfrm>
            <a:off x="8229600" y="1697038"/>
            <a:ext cx="55563" cy="55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0" name="Oval 33"/>
          <p:cNvSpPr>
            <a:spLocks noChangeAspect="1" noChangeArrowheads="1"/>
          </p:cNvSpPr>
          <p:nvPr/>
        </p:nvSpPr>
        <p:spPr bwMode="auto">
          <a:xfrm>
            <a:off x="6553200" y="2535238"/>
            <a:ext cx="55563" cy="55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1" name="Oval 34"/>
          <p:cNvSpPr>
            <a:spLocks noChangeAspect="1" noChangeArrowheads="1"/>
          </p:cNvSpPr>
          <p:nvPr/>
        </p:nvSpPr>
        <p:spPr bwMode="auto">
          <a:xfrm>
            <a:off x="7391400" y="2535238"/>
            <a:ext cx="55563" cy="55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2" name="Oval 35"/>
          <p:cNvSpPr>
            <a:spLocks noChangeAspect="1" noChangeArrowheads="1"/>
          </p:cNvSpPr>
          <p:nvPr/>
        </p:nvSpPr>
        <p:spPr bwMode="auto">
          <a:xfrm>
            <a:off x="8229600" y="2535238"/>
            <a:ext cx="55563" cy="555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3" name="Oval 36"/>
          <p:cNvSpPr>
            <a:spLocks noChangeArrowheads="1"/>
          </p:cNvSpPr>
          <p:nvPr/>
        </p:nvSpPr>
        <p:spPr bwMode="auto">
          <a:xfrm>
            <a:off x="7620000" y="3733800"/>
            <a:ext cx="138113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4" name="Oval 37"/>
          <p:cNvSpPr>
            <a:spLocks noChangeArrowheads="1"/>
          </p:cNvSpPr>
          <p:nvPr/>
        </p:nvSpPr>
        <p:spPr bwMode="auto">
          <a:xfrm>
            <a:off x="7620000" y="4422775"/>
            <a:ext cx="138113" cy="1381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8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635" y="2716984"/>
            <a:ext cx="5413904" cy="3948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0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Resample to get consistent cell size</a:t>
            </a:r>
            <a:endParaRPr lang="en-US" dirty="0"/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317" y="991305"/>
            <a:ext cx="5822540" cy="196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627053" y="3987004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294270" y="3979907"/>
            <a:ext cx="236793" cy="27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6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92018" y="5516367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196412" y="5538841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484824" y="396334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5</a:t>
            </a:r>
            <a:endParaRPr lang="en-US" sz="1800" b="1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630678" y="4811417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3</a:t>
            </a:r>
            <a:endParaRPr lang="en-US" sz="1800" b="1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475159" y="553765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3</a:t>
            </a:r>
            <a:endParaRPr lang="en-US" sz="1800" b="1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210909" y="4740449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5</a:t>
            </a:r>
            <a:endParaRPr lang="en-US" sz="1800" b="1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5412336" y="4770019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4</a:t>
            </a:r>
            <a:endParaRPr lang="en-US" sz="1800" b="1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</a:endParaRPr>
          </a:p>
        </p:txBody>
      </p:sp>
      <p:grpSp>
        <p:nvGrpSpPr>
          <p:cNvPr id="17" name="Group 14"/>
          <p:cNvGrpSpPr>
            <a:grpSpLocks/>
          </p:cNvGrpSpPr>
          <p:nvPr/>
        </p:nvGrpSpPr>
        <p:grpSpPr bwMode="auto">
          <a:xfrm>
            <a:off x="4397509" y="3700766"/>
            <a:ext cx="2434378" cy="2495152"/>
            <a:chOff x="500" y="1008"/>
            <a:chExt cx="1516" cy="1575"/>
          </a:xfrm>
        </p:grpSpPr>
        <p:sp>
          <p:nvSpPr>
            <p:cNvPr id="18" name="Line 15"/>
            <p:cNvSpPr>
              <a:spLocks noChangeShapeType="1"/>
            </p:cNvSpPr>
            <p:nvPr/>
          </p:nvSpPr>
          <p:spPr bwMode="auto">
            <a:xfrm>
              <a:off x="500" y="1776"/>
              <a:ext cx="15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1260" y="1008"/>
              <a:ext cx="0" cy="1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0" name="Oval 17"/>
            <p:cNvSpPr>
              <a:spLocks noChangeArrowheads="1"/>
            </p:cNvSpPr>
            <p:nvPr/>
          </p:nvSpPr>
          <p:spPr bwMode="auto">
            <a:xfrm>
              <a:off x="836" y="1334"/>
              <a:ext cx="82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1592" y="1339"/>
              <a:ext cx="82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2" name="Oval 19"/>
            <p:cNvSpPr>
              <a:spLocks noChangeArrowheads="1"/>
            </p:cNvSpPr>
            <p:nvPr/>
          </p:nvSpPr>
          <p:spPr bwMode="auto">
            <a:xfrm>
              <a:off x="1584" y="2082"/>
              <a:ext cx="82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3" name="Oval 20"/>
            <p:cNvSpPr>
              <a:spLocks noChangeArrowheads="1"/>
            </p:cNvSpPr>
            <p:nvPr/>
          </p:nvSpPr>
          <p:spPr bwMode="auto">
            <a:xfrm>
              <a:off x="832" y="2107"/>
              <a:ext cx="82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4886801" y="3945606"/>
            <a:ext cx="236793" cy="273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latin typeface="Arial" pitchFamily="34" charset="0"/>
              </a:rPr>
              <a:t>4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6097345" y="3966896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6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193241" y="3700766"/>
            <a:ext cx="829200" cy="2495318"/>
            <a:chOff x="5193241" y="3700766"/>
            <a:chExt cx="829200" cy="2495318"/>
          </a:xfrm>
        </p:grpSpPr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5193241" y="3700766"/>
              <a:ext cx="0" cy="249531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6022441" y="3700766"/>
              <a:ext cx="0" cy="249531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Line 26"/>
          <p:cNvSpPr>
            <a:spLocks noChangeShapeType="1"/>
          </p:cNvSpPr>
          <p:nvPr/>
        </p:nvSpPr>
        <p:spPr bwMode="auto">
          <a:xfrm>
            <a:off x="4353300" y="4517543"/>
            <a:ext cx="253881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>
            <a:off x="4353299" y="5354324"/>
            <a:ext cx="2538819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4865055" y="5186366"/>
            <a:ext cx="236793" cy="27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latin typeface="Arial" pitchFamily="34" charset="0"/>
              </a:rPr>
              <a:t>2</a:t>
            </a:r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6104594" y="5174538"/>
            <a:ext cx="236793" cy="27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latin typeface="Arial" pitchFamily="34" charset="0"/>
              </a:rPr>
              <a:t>4</a:t>
            </a: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158044" y="1648109"/>
            <a:ext cx="16412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</a:rPr>
              <a:t>Spacing &amp; Support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919111" y="1772356"/>
            <a:ext cx="970845" cy="304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477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888413" cy="71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Calculation with consistent 100 m cell size grid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5943600" y="2362200"/>
            <a:ext cx="2938463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5425" indent="-2254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Arial" pitchFamily="34" charset="0"/>
              </a:rPr>
              <a:t>Outputs are on 100 m grid as desired.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dirty="0">
                <a:solidFill>
                  <a:srgbClr val="FF3300"/>
                </a:solidFill>
                <a:latin typeface="Arial" pitchFamily="34" charset="0"/>
              </a:rPr>
              <a:t>How were these values obtained ?</a:t>
            </a:r>
          </a:p>
        </p:txBody>
      </p:sp>
      <p:grpSp>
        <p:nvGrpSpPr>
          <p:cNvPr id="51204" name="Group 4"/>
          <p:cNvGrpSpPr>
            <a:grpSpLocks/>
          </p:cNvGrpSpPr>
          <p:nvPr/>
        </p:nvGrpSpPr>
        <p:grpSpPr bwMode="auto">
          <a:xfrm>
            <a:off x="377825" y="1557338"/>
            <a:ext cx="5410200" cy="5249862"/>
            <a:chOff x="238" y="663"/>
            <a:chExt cx="3408" cy="3307"/>
          </a:xfrm>
        </p:grpSpPr>
        <p:graphicFrame>
          <p:nvGraphicFramePr>
            <p:cNvPr id="51206" name="Object 5"/>
            <p:cNvGraphicFramePr>
              <a:graphicFrameLocks noChangeAspect="1"/>
            </p:cNvGraphicFramePr>
            <p:nvPr/>
          </p:nvGraphicFramePr>
          <p:xfrm>
            <a:off x="238" y="663"/>
            <a:ext cx="3408" cy="33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095" name="Bitmap Image" r:id="rId3" imgW="5409524" imgH="5250635" progId="Paint.Picture">
                    <p:embed/>
                  </p:oleObj>
                </mc:Choice>
                <mc:Fallback>
                  <p:oleObj name="Bitmap Image" r:id="rId3" imgW="5409524" imgH="5250635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8" y="663"/>
                          <a:ext cx="3408" cy="33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207" name="Text Box 6"/>
            <p:cNvSpPr txBox="1">
              <a:spLocks noChangeArrowheads="1"/>
            </p:cNvSpPr>
            <p:nvPr/>
          </p:nvSpPr>
          <p:spPr bwMode="auto">
            <a:xfrm>
              <a:off x="1602" y="1748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38</a:t>
              </a:r>
            </a:p>
          </p:txBody>
        </p:sp>
        <p:sp>
          <p:nvSpPr>
            <p:cNvPr id="51208" name="Text Box 7"/>
            <p:cNvSpPr txBox="1">
              <a:spLocks noChangeArrowheads="1"/>
            </p:cNvSpPr>
            <p:nvPr/>
          </p:nvSpPr>
          <p:spPr bwMode="auto">
            <a:xfrm>
              <a:off x="2898" y="1742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52</a:t>
              </a:r>
            </a:p>
          </p:txBody>
        </p:sp>
        <p:sp>
          <p:nvSpPr>
            <p:cNvPr id="51209" name="Text Box 8"/>
            <p:cNvSpPr txBox="1">
              <a:spLocks noChangeArrowheads="1"/>
            </p:cNvSpPr>
            <p:nvPr/>
          </p:nvSpPr>
          <p:spPr bwMode="auto">
            <a:xfrm>
              <a:off x="1573" y="3041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41</a:t>
              </a:r>
            </a:p>
          </p:txBody>
        </p:sp>
        <p:sp>
          <p:nvSpPr>
            <p:cNvPr id="51210" name="Text Box 9"/>
            <p:cNvSpPr txBox="1">
              <a:spLocks noChangeArrowheads="1"/>
            </p:cNvSpPr>
            <p:nvPr/>
          </p:nvSpPr>
          <p:spPr bwMode="auto">
            <a:xfrm>
              <a:off x="2869" y="3060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39</a:t>
              </a:r>
            </a:p>
          </p:txBody>
        </p:sp>
        <p:sp>
          <p:nvSpPr>
            <p:cNvPr id="51211" name="Text Box 10"/>
            <p:cNvSpPr txBox="1">
              <a:spLocks noChangeArrowheads="1"/>
            </p:cNvSpPr>
            <p:nvPr/>
          </p:nvSpPr>
          <p:spPr bwMode="auto">
            <a:xfrm>
              <a:off x="2248" y="1734"/>
              <a:ext cx="39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47.5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51212" name="Text Box 11"/>
            <p:cNvSpPr txBox="1">
              <a:spLocks noChangeArrowheads="1"/>
            </p:cNvSpPr>
            <p:nvPr/>
          </p:nvSpPr>
          <p:spPr bwMode="auto">
            <a:xfrm>
              <a:off x="1605" y="2445"/>
              <a:ext cx="39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40.5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51213" name="Text Box 12"/>
            <p:cNvSpPr txBox="1">
              <a:spLocks noChangeArrowheads="1"/>
            </p:cNvSpPr>
            <p:nvPr/>
          </p:nvSpPr>
          <p:spPr bwMode="auto">
            <a:xfrm>
              <a:off x="2265" y="3066"/>
              <a:ext cx="39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42.5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51214" name="Text Box 13"/>
            <p:cNvSpPr txBox="1">
              <a:spLocks noChangeArrowheads="1"/>
            </p:cNvSpPr>
            <p:nvPr/>
          </p:nvSpPr>
          <p:spPr bwMode="auto">
            <a:xfrm>
              <a:off x="2913" y="2385"/>
              <a:ext cx="39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Arial" pitchFamily="34" charset="0"/>
                </a:rPr>
                <a:t>40.5</a:t>
              </a:r>
              <a:endParaRPr lang="en-US" sz="1800" dirty="0">
                <a:latin typeface="Arial" pitchFamily="34" charset="0"/>
              </a:endParaRPr>
            </a:p>
          </p:txBody>
        </p:sp>
        <p:sp>
          <p:nvSpPr>
            <p:cNvPr id="51215" name="Text Box 14"/>
            <p:cNvSpPr txBox="1">
              <a:spLocks noChangeArrowheads="1"/>
            </p:cNvSpPr>
            <p:nvPr/>
          </p:nvSpPr>
          <p:spPr bwMode="auto">
            <a:xfrm>
              <a:off x="2252" y="2410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45</a:t>
              </a:r>
            </a:p>
          </p:txBody>
        </p:sp>
      </p:grpSp>
      <p:sp>
        <p:nvSpPr>
          <p:cNvPr id="51205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1400175" y="927100"/>
            <a:ext cx="6477000" cy="6858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dirty="0" smtClean="0">
                <a:solidFill>
                  <a:srgbClr val="FF3300"/>
                </a:solidFill>
              </a:rPr>
              <a:t>“snow100” - 0.5 * “temp100”</a:t>
            </a:r>
          </a:p>
        </p:txBody>
      </p:sp>
    </p:spTree>
    <p:extLst>
      <p:ext uri="{BB962C8B-B14F-4D97-AF65-F5344CB8AC3E}">
        <p14:creationId xmlns:p14="http://schemas.microsoft.com/office/powerpoint/2010/main" val="90661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82" y="4177718"/>
            <a:ext cx="2645811" cy="2632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2227" name="Object 2"/>
          <p:cNvGraphicFramePr>
            <a:graphicFrameLocks noChangeAspect="1"/>
          </p:cNvGraphicFramePr>
          <p:nvPr/>
        </p:nvGraphicFramePr>
        <p:xfrm>
          <a:off x="5795963" y="2778125"/>
          <a:ext cx="2530475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6" name="Bitmap Image" r:id="rId4" imgW="3223539" imgH="3276884" progId="Paint.Picture">
                  <p:embed/>
                </p:oleObj>
              </mc:Choice>
              <mc:Fallback>
                <p:oleObj name="Bitmap Image" r:id="rId4" imgW="3223539" imgH="327688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2778125"/>
                        <a:ext cx="2530475" cy="257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8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82000" cy="990600"/>
          </a:xfrm>
        </p:spPr>
        <p:txBody>
          <a:bodyPr/>
          <a:lstStyle/>
          <a:p>
            <a:pPr eaLnBrk="1" hangingPunct="1"/>
            <a:r>
              <a:rPr lang="en-US" sz="3600" smtClean="0"/>
              <a:t>100 m cell size raster calculation</a:t>
            </a:r>
          </a:p>
        </p:txBody>
      </p:sp>
      <p:grpSp>
        <p:nvGrpSpPr>
          <p:cNvPr id="52229" name="Group 4"/>
          <p:cNvGrpSpPr>
            <a:grpSpLocks/>
          </p:cNvGrpSpPr>
          <p:nvPr/>
        </p:nvGrpSpPr>
        <p:grpSpPr bwMode="auto">
          <a:xfrm>
            <a:off x="381000" y="1535113"/>
            <a:ext cx="2881313" cy="2503487"/>
            <a:chOff x="249" y="574"/>
            <a:chExt cx="1815" cy="1577"/>
          </a:xfrm>
        </p:grpSpPr>
        <p:grpSp>
          <p:nvGrpSpPr>
            <p:cNvPr id="52280" name="Group 5"/>
            <p:cNvGrpSpPr>
              <a:grpSpLocks/>
            </p:cNvGrpSpPr>
            <p:nvPr/>
          </p:nvGrpSpPr>
          <p:grpSpPr bwMode="auto">
            <a:xfrm>
              <a:off x="457" y="574"/>
              <a:ext cx="1607" cy="1577"/>
              <a:chOff x="288" y="1185"/>
              <a:chExt cx="2544" cy="2497"/>
            </a:xfrm>
          </p:grpSpPr>
          <p:graphicFrame>
            <p:nvGraphicFramePr>
              <p:cNvPr id="52283" name="Object 6"/>
              <p:cNvGraphicFramePr>
                <a:graphicFrameLocks noChangeAspect="1"/>
              </p:cNvGraphicFramePr>
              <p:nvPr/>
            </p:nvGraphicFramePr>
            <p:xfrm>
              <a:off x="288" y="1185"/>
              <a:ext cx="2544" cy="24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7137" name="Bitmap Image" r:id="rId6" imgW="5619048" imgH="5514286" progId="Paint.Picture">
                      <p:embed/>
                    </p:oleObj>
                  </mc:Choice>
                  <mc:Fallback>
                    <p:oleObj name="Bitmap Image" r:id="rId6" imgW="5619048" imgH="5514286" progId="Paint.Picture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8" y="1185"/>
                            <a:ext cx="2544" cy="249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2284" name="Text Box 7"/>
              <p:cNvSpPr txBox="1">
                <a:spLocks noChangeArrowheads="1"/>
              </p:cNvSpPr>
              <p:nvPr/>
            </p:nvSpPr>
            <p:spPr bwMode="auto">
              <a:xfrm>
                <a:off x="624" y="1537"/>
                <a:ext cx="437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Arial" pitchFamily="34" charset="0"/>
                  </a:rPr>
                  <a:t>40</a:t>
                </a:r>
              </a:p>
            </p:txBody>
          </p:sp>
          <p:sp>
            <p:nvSpPr>
              <p:cNvPr id="52285" name="Text Box 8"/>
              <p:cNvSpPr txBox="1">
                <a:spLocks noChangeArrowheads="1"/>
              </p:cNvSpPr>
              <p:nvPr/>
            </p:nvSpPr>
            <p:spPr bwMode="auto">
              <a:xfrm>
                <a:off x="1439" y="1537"/>
                <a:ext cx="437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Arial" pitchFamily="34" charset="0"/>
                  </a:rPr>
                  <a:t>50</a:t>
                </a:r>
              </a:p>
            </p:txBody>
          </p:sp>
          <p:sp>
            <p:nvSpPr>
              <p:cNvPr id="52286" name="Text Box 9"/>
              <p:cNvSpPr txBox="1">
                <a:spLocks noChangeArrowheads="1"/>
              </p:cNvSpPr>
              <p:nvPr/>
            </p:nvSpPr>
            <p:spPr bwMode="auto">
              <a:xfrm>
                <a:off x="2256" y="1537"/>
                <a:ext cx="437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Arial" pitchFamily="34" charset="0"/>
                  </a:rPr>
                  <a:t>55</a:t>
                </a:r>
              </a:p>
            </p:txBody>
          </p:sp>
          <p:sp>
            <p:nvSpPr>
              <p:cNvPr id="52287" name="Text Box 10"/>
              <p:cNvSpPr txBox="1">
                <a:spLocks noChangeArrowheads="1"/>
              </p:cNvSpPr>
              <p:nvPr/>
            </p:nvSpPr>
            <p:spPr bwMode="auto">
              <a:xfrm>
                <a:off x="2256" y="2303"/>
                <a:ext cx="437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Arial" pitchFamily="34" charset="0"/>
                  </a:rPr>
                  <a:t>43</a:t>
                </a:r>
              </a:p>
            </p:txBody>
          </p:sp>
          <p:sp>
            <p:nvSpPr>
              <p:cNvPr id="52288" name="Text Box 11"/>
              <p:cNvSpPr txBox="1">
                <a:spLocks noChangeArrowheads="1"/>
              </p:cNvSpPr>
              <p:nvPr/>
            </p:nvSpPr>
            <p:spPr bwMode="auto">
              <a:xfrm>
                <a:off x="1393" y="2303"/>
                <a:ext cx="437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800" dirty="0" smtClean="0">
                    <a:latin typeface="Arial" pitchFamily="34" charset="0"/>
                  </a:rPr>
                  <a:t>47</a:t>
                </a:r>
                <a:endParaRPr lang="en-US" sz="1800" dirty="0">
                  <a:latin typeface="Arial" pitchFamily="34" charset="0"/>
                </a:endParaRPr>
              </a:p>
            </p:txBody>
          </p:sp>
          <p:sp>
            <p:nvSpPr>
              <p:cNvPr id="52289" name="Text Box 12"/>
              <p:cNvSpPr txBox="1">
                <a:spLocks noChangeArrowheads="1"/>
              </p:cNvSpPr>
              <p:nvPr/>
            </p:nvSpPr>
            <p:spPr bwMode="auto">
              <a:xfrm>
                <a:off x="2256" y="3121"/>
                <a:ext cx="437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Arial" pitchFamily="34" charset="0"/>
                  </a:rPr>
                  <a:t>41</a:t>
                </a:r>
              </a:p>
            </p:txBody>
          </p:sp>
          <p:sp>
            <p:nvSpPr>
              <p:cNvPr id="52290" name="Text Box 13"/>
              <p:cNvSpPr txBox="1">
                <a:spLocks noChangeArrowheads="1"/>
              </p:cNvSpPr>
              <p:nvPr/>
            </p:nvSpPr>
            <p:spPr bwMode="auto">
              <a:xfrm>
                <a:off x="1393" y="3121"/>
                <a:ext cx="437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Arial" pitchFamily="34" charset="0"/>
                  </a:rPr>
                  <a:t>44</a:t>
                </a:r>
              </a:p>
            </p:txBody>
          </p:sp>
          <p:sp>
            <p:nvSpPr>
              <p:cNvPr id="52291" name="Text Box 14"/>
              <p:cNvSpPr txBox="1">
                <a:spLocks noChangeArrowheads="1"/>
              </p:cNvSpPr>
              <p:nvPr/>
            </p:nvSpPr>
            <p:spPr bwMode="auto">
              <a:xfrm>
                <a:off x="624" y="3121"/>
                <a:ext cx="437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Arial" pitchFamily="34" charset="0"/>
                  </a:rPr>
                  <a:t>42</a:t>
                </a:r>
              </a:p>
            </p:txBody>
          </p:sp>
          <p:sp>
            <p:nvSpPr>
              <p:cNvPr id="52292" name="Text Box 15"/>
              <p:cNvSpPr txBox="1">
                <a:spLocks noChangeArrowheads="1"/>
              </p:cNvSpPr>
              <p:nvPr/>
            </p:nvSpPr>
            <p:spPr bwMode="auto">
              <a:xfrm>
                <a:off x="624" y="2303"/>
                <a:ext cx="437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Arial" pitchFamily="34" charset="0"/>
                  </a:rPr>
                  <a:t>42</a:t>
                </a:r>
              </a:p>
            </p:txBody>
          </p:sp>
        </p:grpSp>
        <p:sp>
          <p:nvSpPr>
            <p:cNvPr id="52281" name="Line 16"/>
            <p:cNvSpPr>
              <a:spLocks noChangeShapeType="1"/>
            </p:cNvSpPr>
            <p:nvPr/>
          </p:nvSpPr>
          <p:spPr bwMode="auto">
            <a:xfrm rot="-5400000">
              <a:off x="214" y="857"/>
              <a:ext cx="4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82" name="Text Box 17"/>
            <p:cNvSpPr txBox="1">
              <a:spLocks noChangeArrowheads="1"/>
            </p:cNvSpPr>
            <p:nvPr/>
          </p:nvSpPr>
          <p:spPr bwMode="auto">
            <a:xfrm rot="-5400000">
              <a:off x="107" y="718"/>
              <a:ext cx="5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800">
                  <a:latin typeface="Arial" pitchFamily="34" charset="0"/>
                </a:rPr>
                <a:t>100 m</a:t>
              </a:r>
            </a:p>
          </p:txBody>
        </p:sp>
      </p:grpSp>
      <p:sp>
        <p:nvSpPr>
          <p:cNvPr id="52230" name="Line 24"/>
          <p:cNvSpPr>
            <a:spLocks noChangeShapeType="1"/>
          </p:cNvSpPr>
          <p:nvPr/>
        </p:nvSpPr>
        <p:spPr bwMode="auto">
          <a:xfrm rot="-5400000">
            <a:off x="83344" y="4810919"/>
            <a:ext cx="1211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1" name="Text Box 25"/>
          <p:cNvSpPr txBox="1">
            <a:spLocks noChangeArrowheads="1"/>
          </p:cNvSpPr>
          <p:nvPr/>
        </p:nvSpPr>
        <p:spPr bwMode="auto">
          <a:xfrm rot="-5400000">
            <a:off x="78582" y="4645818"/>
            <a:ext cx="81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150 m</a:t>
            </a:r>
          </a:p>
        </p:txBody>
      </p:sp>
      <p:sp>
        <p:nvSpPr>
          <p:cNvPr id="52232" name="Text Box 32"/>
          <p:cNvSpPr txBox="1">
            <a:spLocks noChangeArrowheads="1"/>
          </p:cNvSpPr>
          <p:nvPr/>
        </p:nvSpPr>
        <p:spPr bwMode="auto">
          <a:xfrm>
            <a:off x="3678238" y="1562100"/>
            <a:ext cx="1562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40-0.5*4 = 38</a:t>
            </a:r>
          </a:p>
        </p:txBody>
      </p:sp>
      <p:sp>
        <p:nvSpPr>
          <p:cNvPr id="52233" name="Text Box 33"/>
          <p:cNvSpPr txBox="1">
            <a:spLocks noChangeArrowheads="1"/>
          </p:cNvSpPr>
          <p:nvPr/>
        </p:nvSpPr>
        <p:spPr bwMode="auto">
          <a:xfrm>
            <a:off x="3697288" y="2774950"/>
            <a:ext cx="17684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42-0.5*3 </a:t>
            </a:r>
            <a:r>
              <a:rPr lang="en-US" sz="1800" dirty="0">
                <a:latin typeface="Arial" pitchFamily="34" charset="0"/>
              </a:rPr>
              <a:t>= </a:t>
            </a:r>
            <a:r>
              <a:rPr lang="en-US" sz="1800" dirty="0" smtClean="0">
                <a:latin typeface="Arial" pitchFamily="34" charset="0"/>
              </a:rPr>
              <a:t>40.5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2234" name="Text Box 34"/>
          <p:cNvSpPr txBox="1">
            <a:spLocks noChangeArrowheads="1"/>
          </p:cNvSpPr>
          <p:nvPr/>
        </p:nvSpPr>
        <p:spPr bwMode="auto">
          <a:xfrm>
            <a:off x="6030913" y="3040063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38</a:t>
            </a:r>
          </a:p>
        </p:txBody>
      </p:sp>
      <p:sp>
        <p:nvSpPr>
          <p:cNvPr id="52235" name="Text Box 35"/>
          <p:cNvSpPr txBox="1">
            <a:spLocks noChangeArrowheads="1"/>
          </p:cNvSpPr>
          <p:nvPr/>
        </p:nvSpPr>
        <p:spPr bwMode="auto">
          <a:xfrm>
            <a:off x="7600950" y="3059113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52</a:t>
            </a:r>
          </a:p>
        </p:txBody>
      </p:sp>
      <p:sp>
        <p:nvSpPr>
          <p:cNvPr id="52236" name="Text Box 36"/>
          <p:cNvSpPr txBox="1">
            <a:spLocks noChangeArrowheads="1"/>
          </p:cNvSpPr>
          <p:nvPr/>
        </p:nvSpPr>
        <p:spPr bwMode="auto">
          <a:xfrm>
            <a:off x="6037263" y="4700588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41</a:t>
            </a:r>
          </a:p>
        </p:txBody>
      </p:sp>
      <p:sp>
        <p:nvSpPr>
          <p:cNvPr id="52237" name="Text Box 37"/>
          <p:cNvSpPr txBox="1">
            <a:spLocks noChangeArrowheads="1"/>
          </p:cNvSpPr>
          <p:nvPr/>
        </p:nvSpPr>
        <p:spPr bwMode="auto">
          <a:xfrm>
            <a:off x="7648575" y="4638675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39</a:t>
            </a:r>
          </a:p>
        </p:txBody>
      </p:sp>
      <p:sp>
        <p:nvSpPr>
          <p:cNvPr id="52238" name="Text Box 38"/>
          <p:cNvSpPr txBox="1">
            <a:spLocks noChangeArrowheads="1"/>
          </p:cNvSpPr>
          <p:nvPr/>
        </p:nvSpPr>
        <p:spPr bwMode="auto">
          <a:xfrm>
            <a:off x="3697288" y="3584575"/>
            <a:ext cx="17684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43-0.5*5 </a:t>
            </a:r>
            <a:r>
              <a:rPr lang="en-US" sz="1800" dirty="0">
                <a:latin typeface="Arial" pitchFamily="34" charset="0"/>
              </a:rPr>
              <a:t>= </a:t>
            </a:r>
            <a:r>
              <a:rPr lang="en-US" sz="1800" dirty="0" smtClean="0">
                <a:latin typeface="Arial" pitchFamily="34" charset="0"/>
              </a:rPr>
              <a:t>40.5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2239" name="Text Box 39"/>
          <p:cNvSpPr txBox="1">
            <a:spLocks noChangeArrowheads="1"/>
          </p:cNvSpPr>
          <p:nvPr/>
        </p:nvSpPr>
        <p:spPr bwMode="auto">
          <a:xfrm>
            <a:off x="3746500" y="4959350"/>
            <a:ext cx="1562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41-0.5*4 = 39</a:t>
            </a:r>
          </a:p>
        </p:txBody>
      </p:sp>
      <p:cxnSp>
        <p:nvCxnSpPr>
          <p:cNvPr id="52240" name="AutoShape 40"/>
          <p:cNvCxnSpPr>
            <a:cxnSpLocks noChangeShapeType="1"/>
            <a:stCxn id="52242" idx="0"/>
            <a:endCxn id="52247" idx="3"/>
          </p:cNvCxnSpPr>
          <p:nvPr/>
        </p:nvCxnSpPr>
        <p:spPr bwMode="auto">
          <a:xfrm rot="16200000" flipV="1">
            <a:off x="5859327" y="1762735"/>
            <a:ext cx="902772" cy="168998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41" name="AutoShape 41"/>
          <p:cNvCxnSpPr>
            <a:cxnSpLocks noChangeShapeType="1"/>
            <a:stCxn id="52260" idx="3"/>
            <a:endCxn id="52247" idx="1"/>
          </p:cNvCxnSpPr>
          <p:nvPr/>
        </p:nvCxnSpPr>
        <p:spPr bwMode="auto">
          <a:xfrm flipV="1">
            <a:off x="2162175" y="2156341"/>
            <a:ext cx="1535113" cy="252122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42" name="Text Box 42"/>
          <p:cNvSpPr txBox="1">
            <a:spLocks noChangeArrowheads="1"/>
          </p:cNvSpPr>
          <p:nvPr/>
        </p:nvSpPr>
        <p:spPr bwMode="auto">
          <a:xfrm>
            <a:off x="6838950" y="3059113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47.5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2243" name="Text Box 43"/>
          <p:cNvSpPr txBox="1">
            <a:spLocks noChangeArrowheads="1"/>
          </p:cNvSpPr>
          <p:nvPr/>
        </p:nvSpPr>
        <p:spPr bwMode="auto">
          <a:xfrm>
            <a:off x="6037263" y="3848100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40.5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2244" name="Text Box 44"/>
          <p:cNvSpPr txBox="1">
            <a:spLocks noChangeArrowheads="1"/>
          </p:cNvSpPr>
          <p:nvPr/>
        </p:nvSpPr>
        <p:spPr bwMode="auto">
          <a:xfrm>
            <a:off x="6867525" y="3857625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45</a:t>
            </a:r>
          </a:p>
        </p:txBody>
      </p:sp>
      <p:sp>
        <p:nvSpPr>
          <p:cNvPr id="52245" name="Text Box 45"/>
          <p:cNvSpPr txBox="1">
            <a:spLocks noChangeArrowheads="1"/>
          </p:cNvSpPr>
          <p:nvPr/>
        </p:nvSpPr>
        <p:spPr bwMode="auto">
          <a:xfrm>
            <a:off x="7646988" y="3867150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40.5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2246" name="Text Box 46"/>
          <p:cNvSpPr txBox="1">
            <a:spLocks noChangeArrowheads="1"/>
          </p:cNvSpPr>
          <p:nvPr/>
        </p:nvSpPr>
        <p:spPr bwMode="auto">
          <a:xfrm>
            <a:off x="6886575" y="4699000"/>
            <a:ext cx="6335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42.5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2247" name="Text Box 54"/>
          <p:cNvSpPr txBox="1">
            <a:spLocks noChangeArrowheads="1"/>
          </p:cNvSpPr>
          <p:nvPr/>
        </p:nvSpPr>
        <p:spPr bwMode="auto">
          <a:xfrm>
            <a:off x="3697288" y="1971675"/>
            <a:ext cx="17684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50-0.5*5 </a:t>
            </a:r>
            <a:r>
              <a:rPr lang="en-US" sz="1800" dirty="0">
                <a:latin typeface="Arial" pitchFamily="34" charset="0"/>
              </a:rPr>
              <a:t>= </a:t>
            </a:r>
            <a:r>
              <a:rPr lang="en-US" sz="1800" dirty="0" smtClean="0">
                <a:latin typeface="Arial" pitchFamily="34" charset="0"/>
              </a:rPr>
              <a:t>47.5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52248" name="Text Box 55"/>
          <p:cNvSpPr txBox="1">
            <a:spLocks noChangeArrowheads="1"/>
          </p:cNvSpPr>
          <p:nvPr/>
        </p:nvSpPr>
        <p:spPr bwMode="auto">
          <a:xfrm>
            <a:off x="3675063" y="2381250"/>
            <a:ext cx="1562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55-0.5*6 = 52</a:t>
            </a:r>
          </a:p>
        </p:txBody>
      </p:sp>
      <p:sp>
        <p:nvSpPr>
          <p:cNvPr id="52249" name="Text Box 56"/>
          <p:cNvSpPr txBox="1">
            <a:spLocks noChangeArrowheads="1"/>
          </p:cNvSpPr>
          <p:nvPr/>
        </p:nvSpPr>
        <p:spPr bwMode="auto">
          <a:xfrm>
            <a:off x="3695700" y="3176588"/>
            <a:ext cx="1562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47-0.5*4 = 45</a:t>
            </a:r>
          </a:p>
        </p:txBody>
      </p:sp>
      <p:sp>
        <p:nvSpPr>
          <p:cNvPr id="52250" name="Text Box 57"/>
          <p:cNvSpPr txBox="1">
            <a:spLocks noChangeArrowheads="1"/>
          </p:cNvSpPr>
          <p:nvPr/>
        </p:nvSpPr>
        <p:spPr bwMode="auto">
          <a:xfrm>
            <a:off x="3724275" y="3992563"/>
            <a:ext cx="1562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pitchFamily="34" charset="0"/>
              </a:rPr>
              <a:t>42-0.5*2 = 41</a:t>
            </a:r>
          </a:p>
        </p:txBody>
      </p:sp>
      <p:sp>
        <p:nvSpPr>
          <p:cNvPr id="52251" name="Text Box 58"/>
          <p:cNvSpPr txBox="1">
            <a:spLocks noChangeArrowheads="1"/>
          </p:cNvSpPr>
          <p:nvPr/>
        </p:nvSpPr>
        <p:spPr bwMode="auto">
          <a:xfrm>
            <a:off x="3743325" y="4473575"/>
            <a:ext cx="17684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pitchFamily="34" charset="0"/>
              </a:rPr>
              <a:t>44-0.5*3 </a:t>
            </a:r>
            <a:r>
              <a:rPr lang="en-US" sz="1800" dirty="0">
                <a:latin typeface="Arial" pitchFamily="34" charset="0"/>
              </a:rPr>
              <a:t>= </a:t>
            </a:r>
            <a:r>
              <a:rPr lang="en-US" sz="1800" dirty="0" smtClean="0">
                <a:latin typeface="Arial" pitchFamily="34" charset="0"/>
              </a:rPr>
              <a:t>42.5</a:t>
            </a:r>
            <a:endParaRPr lang="en-US" sz="1800" dirty="0">
              <a:latin typeface="Arial" pitchFamily="34" charset="0"/>
            </a:endParaRPr>
          </a:p>
        </p:txBody>
      </p:sp>
      <p:cxnSp>
        <p:nvCxnSpPr>
          <p:cNvPr id="52252" name="AutoShape 63"/>
          <p:cNvCxnSpPr>
            <a:cxnSpLocks noChangeShapeType="1"/>
            <a:stCxn id="52244" idx="1"/>
            <a:endCxn id="52249" idx="3"/>
          </p:cNvCxnSpPr>
          <p:nvPr/>
        </p:nvCxnSpPr>
        <p:spPr bwMode="auto">
          <a:xfrm rot="10800000">
            <a:off x="5257800" y="3360738"/>
            <a:ext cx="1609725" cy="681037"/>
          </a:xfrm>
          <a:prstGeom prst="bentConnector3">
            <a:avLst>
              <a:gd name="adj1" fmla="val 25736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55" name="AutoShape 66"/>
          <p:cNvCxnSpPr>
            <a:cxnSpLocks noChangeShapeType="1"/>
            <a:stCxn id="52264" idx="3"/>
            <a:endCxn id="52249" idx="1"/>
          </p:cNvCxnSpPr>
          <p:nvPr/>
        </p:nvCxnSpPr>
        <p:spPr bwMode="auto">
          <a:xfrm flipV="1">
            <a:off x="2163931" y="3359944"/>
            <a:ext cx="1531769" cy="212856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56" name="Text Box 72"/>
          <p:cNvSpPr txBox="1">
            <a:spLocks noChangeArrowheads="1"/>
          </p:cNvSpPr>
          <p:nvPr/>
        </p:nvSpPr>
        <p:spPr bwMode="auto">
          <a:xfrm>
            <a:off x="1000125" y="4495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52257" name="Text Box 73"/>
          <p:cNvSpPr txBox="1">
            <a:spLocks noChangeArrowheads="1"/>
          </p:cNvSpPr>
          <p:nvPr/>
        </p:nvSpPr>
        <p:spPr bwMode="auto">
          <a:xfrm>
            <a:off x="2351088" y="48736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latin typeface="Arial" pitchFamily="34" charset="0"/>
              </a:rPr>
              <a:t>6</a:t>
            </a:r>
          </a:p>
        </p:txBody>
      </p:sp>
      <p:sp>
        <p:nvSpPr>
          <p:cNvPr id="52258" name="Text Box 74"/>
          <p:cNvSpPr txBox="1">
            <a:spLocks noChangeArrowheads="1"/>
          </p:cNvSpPr>
          <p:nvPr/>
        </p:nvSpPr>
        <p:spPr bwMode="auto">
          <a:xfrm>
            <a:off x="1000125" y="6107113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52259" name="Text Box 75"/>
          <p:cNvSpPr txBox="1">
            <a:spLocks noChangeArrowheads="1"/>
          </p:cNvSpPr>
          <p:nvPr/>
        </p:nvSpPr>
        <p:spPr bwMode="auto">
          <a:xfrm>
            <a:off x="2570163" y="610870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52260" name="Text Box 76"/>
          <p:cNvSpPr txBox="1">
            <a:spLocks noChangeArrowheads="1"/>
          </p:cNvSpPr>
          <p:nvPr/>
        </p:nvSpPr>
        <p:spPr bwMode="auto">
          <a:xfrm>
            <a:off x="1851025" y="44942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5</a:t>
            </a:r>
            <a:endParaRPr lang="en-US" sz="1800" b="1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</a:endParaRPr>
          </a:p>
        </p:txBody>
      </p:sp>
      <p:sp>
        <p:nvSpPr>
          <p:cNvPr id="52261" name="Text Box 77"/>
          <p:cNvSpPr txBox="1">
            <a:spLocks noChangeArrowheads="1"/>
          </p:cNvSpPr>
          <p:nvPr/>
        </p:nvSpPr>
        <p:spPr bwMode="auto">
          <a:xfrm>
            <a:off x="1000125" y="5302250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3</a:t>
            </a:r>
            <a:endParaRPr lang="en-US" sz="1800" b="1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</a:endParaRPr>
          </a:p>
        </p:txBody>
      </p:sp>
      <p:sp>
        <p:nvSpPr>
          <p:cNvPr id="52262" name="Text Box 78"/>
          <p:cNvSpPr txBox="1">
            <a:spLocks noChangeArrowheads="1"/>
          </p:cNvSpPr>
          <p:nvPr/>
        </p:nvSpPr>
        <p:spPr bwMode="auto">
          <a:xfrm>
            <a:off x="1851025" y="61071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3</a:t>
            </a:r>
            <a:endParaRPr lang="en-US" sz="1800" b="1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</a:endParaRPr>
          </a:p>
        </p:txBody>
      </p:sp>
      <p:sp>
        <p:nvSpPr>
          <p:cNvPr id="52263" name="Text Box 79"/>
          <p:cNvSpPr txBox="1">
            <a:spLocks noChangeArrowheads="1"/>
          </p:cNvSpPr>
          <p:nvPr/>
        </p:nvSpPr>
        <p:spPr bwMode="auto">
          <a:xfrm>
            <a:off x="2570163" y="530383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52264" name="Text Box 80"/>
          <p:cNvSpPr txBox="1">
            <a:spLocks noChangeArrowheads="1"/>
          </p:cNvSpPr>
          <p:nvPr/>
        </p:nvSpPr>
        <p:spPr bwMode="auto">
          <a:xfrm>
            <a:off x="1851025" y="530383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4</a:t>
            </a:r>
          </a:p>
        </p:txBody>
      </p:sp>
      <p:grpSp>
        <p:nvGrpSpPr>
          <p:cNvPr id="52265" name="Group 81"/>
          <p:cNvGrpSpPr>
            <a:grpSpLocks/>
          </p:cNvGrpSpPr>
          <p:nvPr/>
        </p:nvGrpSpPr>
        <p:grpSpPr bwMode="auto">
          <a:xfrm>
            <a:off x="782638" y="4210050"/>
            <a:ext cx="2476500" cy="2447925"/>
            <a:chOff x="500" y="1008"/>
            <a:chExt cx="1516" cy="1488"/>
          </a:xfrm>
        </p:grpSpPr>
        <p:sp>
          <p:nvSpPr>
            <p:cNvPr id="52274" name="Line 82"/>
            <p:cNvSpPr>
              <a:spLocks noChangeShapeType="1"/>
            </p:cNvSpPr>
            <p:nvPr/>
          </p:nvSpPr>
          <p:spPr bwMode="auto">
            <a:xfrm>
              <a:off x="500" y="1776"/>
              <a:ext cx="15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5" name="Line 83"/>
            <p:cNvSpPr>
              <a:spLocks noChangeShapeType="1"/>
            </p:cNvSpPr>
            <p:nvPr/>
          </p:nvSpPr>
          <p:spPr bwMode="auto">
            <a:xfrm>
              <a:off x="1260" y="1008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76" name="Oval 84"/>
            <p:cNvSpPr>
              <a:spLocks noChangeArrowheads="1"/>
            </p:cNvSpPr>
            <p:nvPr/>
          </p:nvSpPr>
          <p:spPr bwMode="auto">
            <a:xfrm>
              <a:off x="836" y="1334"/>
              <a:ext cx="82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77" name="Oval 85"/>
            <p:cNvSpPr>
              <a:spLocks noChangeArrowheads="1"/>
            </p:cNvSpPr>
            <p:nvPr/>
          </p:nvSpPr>
          <p:spPr bwMode="auto">
            <a:xfrm>
              <a:off x="1592" y="1339"/>
              <a:ext cx="82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78" name="Oval 86"/>
            <p:cNvSpPr>
              <a:spLocks noChangeArrowheads="1"/>
            </p:cNvSpPr>
            <p:nvPr/>
          </p:nvSpPr>
          <p:spPr bwMode="auto">
            <a:xfrm>
              <a:off x="1584" y="2082"/>
              <a:ext cx="82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79" name="Oval 87"/>
            <p:cNvSpPr>
              <a:spLocks noChangeArrowheads="1"/>
            </p:cNvSpPr>
            <p:nvPr/>
          </p:nvSpPr>
          <p:spPr bwMode="auto">
            <a:xfrm>
              <a:off x="832" y="2107"/>
              <a:ext cx="82" cy="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266" name="Text Box 88"/>
          <p:cNvSpPr txBox="1">
            <a:spLocks noChangeArrowheads="1"/>
          </p:cNvSpPr>
          <p:nvPr/>
        </p:nvSpPr>
        <p:spPr bwMode="auto">
          <a:xfrm>
            <a:off x="1331913" y="48879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latin typeface="Arial" pitchFamily="34" charset="0"/>
              </a:rPr>
              <a:t>4</a:t>
            </a:r>
          </a:p>
        </p:txBody>
      </p:sp>
      <p:sp>
        <p:nvSpPr>
          <p:cNvPr id="52267" name="Text Box 89"/>
          <p:cNvSpPr txBox="1">
            <a:spLocks noChangeArrowheads="1"/>
          </p:cNvSpPr>
          <p:nvPr/>
        </p:nvSpPr>
        <p:spPr bwMode="auto">
          <a:xfrm>
            <a:off x="2570163" y="4494213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</a:rPr>
              <a:t>6</a:t>
            </a:r>
          </a:p>
        </p:txBody>
      </p:sp>
      <p:sp>
        <p:nvSpPr>
          <p:cNvPr id="52268" name="Line 90"/>
          <p:cNvSpPr>
            <a:spLocks noChangeShapeType="1"/>
          </p:cNvSpPr>
          <p:nvPr/>
        </p:nvSpPr>
        <p:spPr bwMode="auto">
          <a:xfrm>
            <a:off x="1585913" y="4235450"/>
            <a:ext cx="0" cy="24161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69" name="Line 91"/>
          <p:cNvSpPr>
            <a:spLocks noChangeShapeType="1"/>
          </p:cNvSpPr>
          <p:nvPr/>
        </p:nvSpPr>
        <p:spPr bwMode="auto">
          <a:xfrm>
            <a:off x="2435225" y="4235450"/>
            <a:ext cx="0" cy="24161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70" name="Line 92"/>
          <p:cNvSpPr>
            <a:spLocks noChangeShapeType="1"/>
          </p:cNvSpPr>
          <p:nvPr/>
        </p:nvSpPr>
        <p:spPr bwMode="auto">
          <a:xfrm>
            <a:off x="788988" y="5053487"/>
            <a:ext cx="2435225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71" name="Line 93"/>
          <p:cNvSpPr>
            <a:spLocks noChangeShapeType="1"/>
          </p:cNvSpPr>
          <p:nvPr/>
        </p:nvSpPr>
        <p:spPr bwMode="auto">
          <a:xfrm>
            <a:off x="795338" y="5920901"/>
            <a:ext cx="2433637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72" name="Text Box 94"/>
          <p:cNvSpPr txBox="1">
            <a:spLocks noChangeArrowheads="1"/>
          </p:cNvSpPr>
          <p:nvPr/>
        </p:nvSpPr>
        <p:spPr bwMode="auto">
          <a:xfrm>
            <a:off x="1358900" y="57038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latin typeface="Arial" pitchFamily="34" charset="0"/>
              </a:rPr>
              <a:t>2</a:t>
            </a:r>
          </a:p>
        </p:txBody>
      </p:sp>
      <p:sp>
        <p:nvSpPr>
          <p:cNvPr id="52273" name="Text Box 95"/>
          <p:cNvSpPr txBox="1">
            <a:spLocks noChangeArrowheads="1"/>
          </p:cNvSpPr>
          <p:nvPr/>
        </p:nvSpPr>
        <p:spPr bwMode="auto">
          <a:xfrm>
            <a:off x="2349500" y="5710238"/>
            <a:ext cx="3095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>
                <a:latin typeface="Arial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5923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657" y="158523"/>
            <a:ext cx="8229600" cy="1143000"/>
          </a:xfrm>
        </p:spPr>
        <p:txBody>
          <a:bodyPr/>
          <a:lstStyle/>
          <a:p>
            <a:r>
              <a:rPr lang="en-US" dirty="0" smtClean="0"/>
              <a:t>Slope Handout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95085" y="5866570"/>
            <a:ext cx="8200707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Determine the length, slope and azimuth of the line AB.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939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566" y="2352751"/>
            <a:ext cx="5369781" cy="339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117600" y="5637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15999" y="1477064"/>
            <a:ext cx="74506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www.caee.utexas.edu/prof/maidment/giswr2013/Synopsis/Slope.pdf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92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3154" y="519113"/>
            <a:ext cx="4930334" cy="909637"/>
          </a:xfrm>
        </p:spPr>
        <p:txBody>
          <a:bodyPr/>
          <a:lstStyle/>
          <a:p>
            <a:pPr eaLnBrk="1" hangingPunct="1"/>
            <a:r>
              <a:rPr lang="en-US" sz="1600" dirty="0" smtClean="0">
                <a:latin typeface="Arial" pitchFamily="34" charset="0"/>
              </a:rPr>
              <a:t>Nearest Neighbor “</a:t>
            </a:r>
            <a:r>
              <a:rPr lang="en-US" sz="1600" dirty="0" err="1" smtClean="0">
                <a:latin typeface="Arial" pitchFamily="34" charset="0"/>
              </a:rPr>
              <a:t>Thiessen</a:t>
            </a:r>
            <a:r>
              <a:rPr lang="en-US" sz="1600" dirty="0" smtClean="0">
                <a:latin typeface="Arial" pitchFamily="34" charset="0"/>
              </a:rPr>
              <a:t>” Polygon Interpolation</a:t>
            </a: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63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803401"/>
              </p:ext>
            </p:extLst>
          </p:nvPr>
        </p:nvGraphicFramePr>
        <p:xfrm>
          <a:off x="762000" y="1113193"/>
          <a:ext cx="3375025" cy="562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0" name="Bitmap Image" r:id="rId3" imgW="3048264" imgH="5082981" progId="Paint.Picture">
                  <p:embed/>
                </p:oleObj>
              </mc:Choice>
              <mc:Fallback>
                <p:oleObj name="Bitmap Image" r:id="rId3" imgW="3048264" imgH="50829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113193"/>
                        <a:ext cx="3375025" cy="562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125117"/>
              </p:ext>
            </p:extLst>
          </p:nvPr>
        </p:nvGraphicFramePr>
        <p:xfrm>
          <a:off x="5043488" y="1156055"/>
          <a:ext cx="2979737" cy="558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1" name="Bitmap Image" r:id="rId5" imgW="2979048" imgH="5585944" progId="Paint.Picture">
                  <p:embed/>
                </p:oleObj>
              </mc:Choice>
              <mc:Fallback>
                <p:oleObj name="Bitmap Image" r:id="rId5" imgW="2979048" imgH="558594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3488" y="1156055"/>
                        <a:ext cx="2979737" cy="558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4392436" y="402431"/>
            <a:ext cx="381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600" dirty="0">
                <a:latin typeface="Arial" pitchFamily="34" charset="0"/>
              </a:rPr>
              <a:t>Spline Interpolation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44889" y="99725"/>
            <a:ext cx="4854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Point to Raster Interpolation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4339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77825"/>
            <a:ext cx="7842250" cy="627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7"/>
          <p:cNvSpPr>
            <a:spLocks noChangeArrowheads="1"/>
          </p:cNvSpPr>
          <p:nvPr/>
        </p:nvSpPr>
        <p:spPr bwMode="auto">
          <a:xfrm>
            <a:off x="5868988" y="6553200"/>
            <a:ext cx="32750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/>
              <a:t>Grayson, R. and G. Blöschl, ed. (2000)</a:t>
            </a:r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0"/>
            <a:ext cx="7772400" cy="444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400" b="1" smtClean="0">
                <a:solidFill>
                  <a:srgbClr val="0000CC"/>
                </a:solidFill>
              </a:rPr>
              <a:t>Interpolation Comparison</a:t>
            </a:r>
          </a:p>
        </p:txBody>
      </p:sp>
    </p:spTree>
    <p:extLst>
      <p:ext uri="{BB962C8B-B14F-4D97-AF65-F5344CB8AC3E}">
        <p14:creationId xmlns:p14="http://schemas.microsoft.com/office/powerpoint/2010/main" val="183556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Further Reading</a:t>
            </a:r>
          </a:p>
        </p:txBody>
      </p:sp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67"/>
          <a:stretch>
            <a:fillRect/>
          </a:stretch>
        </p:blipFill>
        <p:spPr bwMode="auto">
          <a:xfrm>
            <a:off x="269875" y="1809750"/>
            <a:ext cx="2170113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Rectangle 5"/>
          <p:cNvSpPr>
            <a:spLocks noChangeArrowheads="1"/>
          </p:cNvSpPr>
          <p:nvPr/>
        </p:nvSpPr>
        <p:spPr bwMode="auto">
          <a:xfrm>
            <a:off x="2455863" y="1746250"/>
            <a:ext cx="6470650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/>
              <a:t>Grayson, R. and G. Blöschl, ed. (2000), </a:t>
            </a:r>
            <a:r>
              <a:rPr lang="en-US" sz="2800" u="sng"/>
              <a:t>Spatial Patterns in Catchment Hydrology: Observations and Modelling</a:t>
            </a:r>
            <a:r>
              <a:rPr lang="en-US" sz="2800"/>
              <a:t>, Cambridge University Press, Cambridge, 432 p.</a:t>
            </a:r>
          </a:p>
          <a:p>
            <a:endParaRPr lang="en-US" sz="2800"/>
          </a:p>
          <a:p>
            <a:r>
              <a:rPr lang="en-US" sz="2800"/>
              <a:t>Chapter 2.  Spatial Observations and Interpolation</a:t>
            </a:r>
          </a:p>
        </p:txBody>
      </p:sp>
      <p:sp>
        <p:nvSpPr>
          <p:cNvPr id="58373" name="Rectangle 6"/>
          <p:cNvSpPr>
            <a:spLocks noChangeArrowheads="1"/>
          </p:cNvSpPr>
          <p:nvPr/>
        </p:nvSpPr>
        <p:spPr bwMode="auto">
          <a:xfrm>
            <a:off x="788988" y="5602288"/>
            <a:ext cx="7621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hlinkClick r:id="rId3"/>
              </a:rPr>
              <a:t>http://www.catchment.crc.org.au/special_publications1.html</a:t>
            </a:r>
            <a:r>
              <a:rPr lang="en-US"/>
              <a:t> </a:t>
            </a:r>
          </a:p>
        </p:txBody>
      </p:sp>
      <p:sp>
        <p:nvSpPr>
          <p:cNvPr id="58374" name="Rectangle 7"/>
          <p:cNvSpPr>
            <a:spLocks noChangeArrowheads="1"/>
          </p:cNvSpPr>
          <p:nvPr/>
        </p:nvSpPr>
        <p:spPr bwMode="auto">
          <a:xfrm>
            <a:off x="2811463" y="5035550"/>
            <a:ext cx="3695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/>
              <a:t>Full text online at:</a:t>
            </a:r>
          </a:p>
        </p:txBody>
      </p:sp>
    </p:spTree>
    <p:extLst>
      <p:ext uri="{BB962C8B-B14F-4D97-AF65-F5344CB8AC3E}">
        <p14:creationId xmlns:p14="http://schemas.microsoft.com/office/powerpoint/2010/main" val="309056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79413" y="184150"/>
            <a:ext cx="8535987" cy="1143000"/>
          </a:xfrm>
        </p:spPr>
        <p:txBody>
          <a:bodyPr/>
          <a:lstStyle/>
          <a:p>
            <a:pPr eaLnBrk="1" hangingPunct="1"/>
            <a:r>
              <a:rPr lang="en-US" smtClean="0"/>
              <a:t>Spatial Surfaces used in Hydrology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238" y="5438775"/>
            <a:ext cx="7772400" cy="1143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mtClean="0"/>
              <a:t>Elevation Surface — the ground surface elevation at each point</a:t>
            </a:r>
          </a:p>
        </p:txBody>
      </p:sp>
      <p:graphicFrame>
        <p:nvGraphicFramePr>
          <p:cNvPr id="59396" name="Object 4"/>
          <p:cNvGraphicFramePr>
            <a:graphicFrameLocks noChangeAspect="1"/>
          </p:cNvGraphicFramePr>
          <p:nvPr/>
        </p:nvGraphicFramePr>
        <p:xfrm>
          <a:off x="1506538" y="1258888"/>
          <a:ext cx="5686425" cy="400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0" name="Document" r:id="rId3" imgW="4376420" imgH="3083560" progId="Word.Document.8">
                  <p:embed/>
                </p:oleObj>
              </mc:Choice>
              <mc:Fallback>
                <p:oleObj name="Document" r:id="rId3" imgW="4376420" imgH="30835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6538" y="1258888"/>
                        <a:ext cx="5686425" cy="400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833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0420" name="Picture 4" descr="wy_detail_25%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2486"/>
          <a:stretch>
            <a:fillRect/>
          </a:stretch>
        </p:blipFill>
        <p:spPr bwMode="auto">
          <a:xfrm>
            <a:off x="0" y="0"/>
            <a:ext cx="9144000" cy="597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838200" y="5715000"/>
            <a:ext cx="7624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latin typeface="Arial" pitchFamily="34" charset="0"/>
              </a:rPr>
              <a:t>3-D detail of the Tongue river at the WY/Mont border from LIDAR. </a:t>
            </a: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6384925" y="6240463"/>
            <a:ext cx="27590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>
                <a:latin typeface="Arial" pitchFamily="34" charset="0"/>
              </a:rPr>
              <a:t>Roberto Gutierrez</a:t>
            </a:r>
          </a:p>
          <a:p>
            <a:pPr algn="r"/>
            <a:r>
              <a:rPr lang="en-US" sz="1600">
                <a:latin typeface="Arial" pitchFamily="34" charset="0"/>
              </a:rPr>
              <a:t>University of Texas at Austin</a:t>
            </a:r>
          </a:p>
        </p:txBody>
      </p:sp>
    </p:spTree>
    <p:extLst>
      <p:ext uri="{BB962C8B-B14F-4D97-AF65-F5344CB8AC3E}">
        <p14:creationId xmlns:p14="http://schemas.microsoft.com/office/powerpoint/2010/main" val="288372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5562600" cy="901700"/>
          </a:xfrm>
          <a:noFill/>
        </p:spPr>
        <p:txBody>
          <a:bodyPr/>
          <a:lstStyle/>
          <a:p>
            <a:pPr eaLnBrk="1" hangingPunct="1"/>
            <a:r>
              <a:rPr lang="en-CA" dirty="0" smtClean="0"/>
              <a:t>Topographic Slope</a:t>
            </a:r>
          </a:p>
        </p:txBody>
      </p:sp>
      <p:grpSp>
        <p:nvGrpSpPr>
          <p:cNvPr id="61443" name="Group 3"/>
          <p:cNvGrpSpPr>
            <a:grpSpLocks/>
          </p:cNvGrpSpPr>
          <p:nvPr/>
        </p:nvGrpSpPr>
        <p:grpSpPr bwMode="auto">
          <a:xfrm>
            <a:off x="1781528" y="860425"/>
            <a:ext cx="5580944" cy="3609975"/>
            <a:chOff x="926" y="638"/>
            <a:chExt cx="3656" cy="2431"/>
          </a:xfrm>
        </p:grpSpPr>
        <p:pic>
          <p:nvPicPr>
            <p:cNvPr id="6144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" y="638"/>
              <a:ext cx="3656" cy="2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46" name="Line 5"/>
            <p:cNvSpPr>
              <a:spLocks noChangeShapeType="1"/>
            </p:cNvSpPr>
            <p:nvPr/>
          </p:nvSpPr>
          <p:spPr bwMode="auto">
            <a:xfrm flipH="1">
              <a:off x="3072" y="1632"/>
              <a:ext cx="224" cy="43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44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25425" y="4428769"/>
            <a:ext cx="8783638" cy="188912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Defined or represented by one of the following</a:t>
            </a:r>
          </a:p>
          <a:p>
            <a:pPr lvl="1" eaLnBrk="1" hangingPunct="1"/>
            <a:r>
              <a:rPr lang="en-US" sz="2400" dirty="0" smtClean="0"/>
              <a:t>Surface derivative </a:t>
            </a:r>
            <a:r>
              <a:rPr lang="en-US" sz="2400" dirty="0" smtClean="0">
                <a:sym typeface="Symbol" pitchFamily="18" charset="2"/>
              </a:rPr>
              <a:t>z   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(</a:t>
            </a:r>
            <a:r>
              <a:rPr lang="en-US" sz="2400" dirty="0" err="1" smtClean="0">
                <a:solidFill>
                  <a:schemeClr val="accent1"/>
                </a:solidFill>
                <a:sym typeface="Symbol" pitchFamily="18" charset="2"/>
              </a:rPr>
              <a:t>dz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/dx, </a:t>
            </a:r>
            <a:r>
              <a:rPr lang="en-US" sz="2400" dirty="0" err="1" smtClean="0">
                <a:solidFill>
                  <a:schemeClr val="accent1"/>
                </a:solidFill>
                <a:sym typeface="Symbol" pitchFamily="18" charset="2"/>
              </a:rPr>
              <a:t>dz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/</a:t>
            </a:r>
            <a:r>
              <a:rPr lang="en-US" sz="2400" dirty="0" err="1" smtClean="0">
                <a:solidFill>
                  <a:schemeClr val="accent1"/>
                </a:solidFill>
                <a:sym typeface="Symbol" pitchFamily="18" charset="2"/>
              </a:rPr>
              <a:t>dy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)</a:t>
            </a:r>
          </a:p>
          <a:p>
            <a:pPr lvl="1" eaLnBrk="1" hangingPunct="1"/>
            <a:r>
              <a:rPr lang="en-US" sz="2400" dirty="0" smtClean="0">
                <a:sym typeface="Symbol" pitchFamily="18" charset="2"/>
              </a:rPr>
              <a:t>Vector with x and y components  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(</a:t>
            </a:r>
            <a:r>
              <a:rPr lang="en-US" sz="2400" dirty="0" err="1" smtClean="0">
                <a:solidFill>
                  <a:schemeClr val="accent1"/>
                </a:solidFill>
                <a:sym typeface="Symbol" pitchFamily="18" charset="2"/>
              </a:rPr>
              <a:t>S</a:t>
            </a:r>
            <a:r>
              <a:rPr lang="en-US" sz="2400" baseline="-25000" dirty="0" err="1" smtClean="0">
                <a:solidFill>
                  <a:schemeClr val="accent1"/>
                </a:solidFill>
                <a:sym typeface="Symbol" pitchFamily="18" charset="2"/>
              </a:rPr>
              <a:t>x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, </a:t>
            </a:r>
            <a:r>
              <a:rPr lang="en-US" sz="2400" dirty="0" err="1" smtClean="0">
                <a:solidFill>
                  <a:schemeClr val="accent1"/>
                </a:solidFill>
                <a:sym typeface="Symbol" pitchFamily="18" charset="2"/>
              </a:rPr>
              <a:t>S</a:t>
            </a:r>
            <a:r>
              <a:rPr lang="en-US" sz="2400" baseline="-25000" dirty="0" err="1" smtClean="0">
                <a:solidFill>
                  <a:schemeClr val="accent1"/>
                </a:solidFill>
                <a:sym typeface="Symbol" pitchFamily="18" charset="2"/>
              </a:rPr>
              <a:t>y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)</a:t>
            </a:r>
          </a:p>
          <a:p>
            <a:pPr lvl="1" eaLnBrk="1" hangingPunct="1"/>
            <a:r>
              <a:rPr lang="en-US" sz="2400" dirty="0" smtClean="0">
                <a:sym typeface="Symbol" pitchFamily="18" charset="2"/>
              </a:rPr>
              <a:t>Vector with magnitude (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slope</a:t>
            </a:r>
            <a:r>
              <a:rPr lang="en-US" sz="2400" dirty="0" smtClean="0">
                <a:sym typeface="Symbol" pitchFamily="18" charset="2"/>
              </a:rPr>
              <a:t>) and direction (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aspect</a:t>
            </a:r>
            <a:r>
              <a:rPr lang="en-US" sz="2400" dirty="0" smtClean="0">
                <a:sym typeface="Symbol" pitchFamily="18" charset="2"/>
              </a:rPr>
              <a:t>)   </a:t>
            </a:r>
            <a:r>
              <a:rPr lang="en-US" sz="2400" dirty="0" smtClean="0">
                <a:solidFill>
                  <a:schemeClr val="accent1"/>
                </a:solidFill>
                <a:sym typeface="Symbol" pitchFamily="18" charset="2"/>
              </a:rPr>
              <a:t>(S, )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56617" y="6419334"/>
            <a:ext cx="6981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www.neng.usu.edu/cee/faculty/dtarb/giswr/2013/Slope.pdf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19593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5562600" cy="901700"/>
          </a:xfrm>
          <a:noFill/>
        </p:spPr>
        <p:txBody>
          <a:bodyPr/>
          <a:lstStyle/>
          <a:p>
            <a:pPr eaLnBrk="1" hangingPunct="1"/>
            <a:r>
              <a:rPr lang="en-CA" sz="4000" dirty="0" smtClean="0"/>
              <a:t>Slope and Aspect</a:t>
            </a:r>
          </a:p>
        </p:txBody>
      </p:sp>
      <p:pic>
        <p:nvPicPr>
          <p:cNvPr id="6246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177" y="992023"/>
            <a:ext cx="488791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Rectangle 10"/>
          <p:cNvSpPr>
            <a:spLocks noChangeArrowheads="1"/>
          </p:cNvSpPr>
          <p:nvPr/>
        </p:nvSpPr>
        <p:spPr bwMode="auto">
          <a:xfrm>
            <a:off x="4114800" y="251460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525032" y="4078123"/>
            <a:ext cx="4479930" cy="1927554"/>
            <a:chOff x="2660498" y="2121932"/>
            <a:chExt cx="4479930" cy="1927554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3200400" y="3657600"/>
              <a:ext cx="1905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3200400" y="2121932"/>
              <a:ext cx="0" cy="153566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3200400" y="2590800"/>
              <a:ext cx="1600200" cy="10668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200400" y="2590800"/>
              <a:ext cx="1600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3607555" y="2221468"/>
                  <a:ext cx="50584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7555" y="2221468"/>
                  <a:ext cx="505844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2660498" y="2939534"/>
                  <a:ext cx="50584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0498" y="2939534"/>
                  <a:ext cx="505844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65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3286085" y="2983468"/>
                  <a:ext cx="38241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 smtClean="0">
                            <a:latin typeface="Cambria Math"/>
                            <a:ea typeface="Cambria Math"/>
                          </a:rPr>
                          <m:t>𝛼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6085" y="2983468"/>
                  <a:ext cx="382412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4930628" y="2616368"/>
                  <a:ext cx="2209800" cy="6463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l-GR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a14:m>
                  <a:r>
                    <a:rPr lang="en-US" dirty="0" smtClean="0"/>
                    <a:t> = aspect clockwise from North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0628" y="2616368"/>
                  <a:ext cx="2209800" cy="64633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486" t="-4717" b="-1415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Arc 27"/>
            <p:cNvSpPr/>
            <p:nvPr/>
          </p:nvSpPr>
          <p:spPr>
            <a:xfrm>
              <a:off x="2819400" y="3233838"/>
              <a:ext cx="759438" cy="804762"/>
            </a:xfrm>
            <a:prstGeom prst="arc">
              <a:avLst>
                <a:gd name="adj1" fmla="val 16110820"/>
                <a:gd name="adj2" fmla="val 19676002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4562642" y="3680154"/>
                  <a:ext cx="36798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2642" y="3680154"/>
                  <a:ext cx="367986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2758470" y="2133600"/>
                  <a:ext cx="371384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8470" y="2133600"/>
                  <a:ext cx="371384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89697383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/>
        </p:nvCxnSpPr>
        <p:spPr>
          <a:xfrm flipV="1">
            <a:off x="2766995" y="4762243"/>
            <a:ext cx="0" cy="7667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271061" y="4652705"/>
            <a:ext cx="10886" cy="4929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766995" y="4652705"/>
            <a:ext cx="1514952" cy="109538"/>
          </a:xfrm>
          <a:prstGeom prst="line">
            <a:avLst/>
          </a:prstGeom>
          <a:ln w="571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994772" y="4266262"/>
            <a:ext cx="0" cy="1066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498838" y="4266262"/>
            <a:ext cx="25633" cy="533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994772" y="4266262"/>
            <a:ext cx="1529699" cy="0"/>
          </a:xfrm>
          <a:prstGeom prst="line">
            <a:avLst/>
          </a:prstGeom>
          <a:ln w="571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228248" y="3961462"/>
            <a:ext cx="0" cy="1066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732314" y="3809062"/>
            <a:ext cx="10886" cy="685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228248" y="3809062"/>
            <a:ext cx="1514952" cy="152400"/>
          </a:xfrm>
          <a:prstGeom prst="line">
            <a:avLst/>
          </a:prstGeom>
          <a:ln w="571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iamond 14"/>
          <p:cNvSpPr/>
          <p:nvPr/>
        </p:nvSpPr>
        <p:spPr>
          <a:xfrm>
            <a:off x="1990248" y="53330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Diamond 15"/>
          <p:cNvSpPr/>
          <p:nvPr/>
        </p:nvSpPr>
        <p:spPr>
          <a:xfrm>
            <a:off x="1228248" y="50282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Diamond 16"/>
          <p:cNvSpPr/>
          <p:nvPr/>
        </p:nvSpPr>
        <p:spPr>
          <a:xfrm>
            <a:off x="466248" y="47234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Diamond 17"/>
          <p:cNvSpPr/>
          <p:nvPr/>
        </p:nvSpPr>
        <p:spPr>
          <a:xfrm>
            <a:off x="2752248" y="50282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Diamond 18"/>
          <p:cNvSpPr/>
          <p:nvPr/>
        </p:nvSpPr>
        <p:spPr>
          <a:xfrm>
            <a:off x="1990248" y="47234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Diamond 19"/>
          <p:cNvSpPr/>
          <p:nvPr/>
        </p:nvSpPr>
        <p:spPr>
          <a:xfrm>
            <a:off x="1228248" y="44186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" name="Diamond 20"/>
          <p:cNvSpPr/>
          <p:nvPr/>
        </p:nvSpPr>
        <p:spPr>
          <a:xfrm>
            <a:off x="3505200" y="47234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Diamond 21"/>
          <p:cNvSpPr/>
          <p:nvPr/>
        </p:nvSpPr>
        <p:spPr>
          <a:xfrm>
            <a:off x="2743200" y="44186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Diamond 22"/>
          <p:cNvSpPr/>
          <p:nvPr/>
        </p:nvSpPr>
        <p:spPr>
          <a:xfrm>
            <a:off x="1981200" y="4113862"/>
            <a:ext cx="1524000" cy="6096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381000" y="4652705"/>
            <a:ext cx="685800" cy="24645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66248" y="4418662"/>
                <a:ext cx="375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48" y="4418662"/>
                <a:ext cx="375423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601063" y="3244164"/>
                <a:ext cx="760273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063" y="3244164"/>
                <a:ext cx="760273" cy="5648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144334" y="3587064"/>
                <a:ext cx="787010" cy="6170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334" y="3587064"/>
                <a:ext cx="787010" cy="61709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118002" y="4145969"/>
                <a:ext cx="739369" cy="60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002" y="4145969"/>
                <a:ext cx="739369" cy="60721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/>
          <p:nvPr/>
        </p:nvCxnSpPr>
        <p:spPr>
          <a:xfrm flipV="1">
            <a:off x="3245544" y="5246514"/>
            <a:ext cx="1513351" cy="6378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973471" y="5573330"/>
                <a:ext cx="5036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3471" y="5573330"/>
                <a:ext cx="503664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187245" y="1315598"/>
                <a:ext cx="3502882" cy="3235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∆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2∆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𝑔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2∆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i="0" dirty="0" smtClean="0">
                  <a:latin typeface="Cambria Math"/>
                  <a:ea typeface="Cambria Math"/>
                </a:endParaRPr>
              </a:p>
              <a:p>
                <a:endParaRPr lang="en-US" b="0" i="0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dz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dx</m:t>
                          </m:r>
                        </m:den>
                      </m:f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a</m:t>
                              </m:r>
                              <m: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d</m:t>
                              </m:r>
                              <m: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g</m:t>
                              </m:r>
                            </m:e>
                          </m:d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c</m:t>
                              </m:r>
                              <m: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f</m:t>
                              </m:r>
                              <m: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i</m:t>
                              </m:r>
                            </m:e>
                          </m:d>
                        </m:num>
                        <m:den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8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∆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Similarly</a:t>
                </a:r>
              </a:p>
              <a:p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/>
                            </a:rPr>
                            <m:t>dz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/>
                            </a:rPr>
                            <m:t>y</m:t>
                          </m:r>
                        </m:den>
                      </m:f>
                      <m:r>
                        <a:rPr lang="en-US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g</m:t>
                              </m:r>
                              <m:r>
                                <a:rPr lang="en-US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h</m:t>
                              </m:r>
                              <m:r>
                                <a:rPr lang="en-US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i</m:t>
                              </m:r>
                            </m:e>
                          </m:d>
                          <m:r>
                            <a:rPr lang="en-US">
                              <a:latin typeface="Cambria Math"/>
                              <a:ea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a</m:t>
                              </m:r>
                              <m:r>
                                <a:rPr lang="en-US">
                                  <a:latin typeface="Cambria Math"/>
                                  <a:ea typeface="Cambria Math"/>
                                </a:rPr>
                                <m:t>+2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b</m:t>
                              </m:r>
                              <m:r>
                                <a:rPr lang="en-US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c</m:t>
                              </m:r>
                            </m:e>
                          </m:d>
                        </m:num>
                        <m:den>
                          <m:r>
                            <a:rPr lang="en-US">
                              <a:latin typeface="Cambria Math"/>
                              <a:ea typeface="Cambria Math"/>
                            </a:rPr>
                            <m:t>8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∆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245" y="1315598"/>
                <a:ext cx="3502882" cy="3235245"/>
              </a:xfrm>
              <a:prstGeom prst="rect">
                <a:avLst/>
              </a:prstGeom>
              <a:blipFill rotWithShape="0">
                <a:blip r:embed="rId7"/>
                <a:stretch>
                  <a:fillRect l="-1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1977595" y="7967"/>
            <a:ext cx="5562600" cy="901700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000" smtClean="0"/>
              <a:t>ArcGIS “Slope” tool</a:t>
            </a:r>
            <a:endParaRPr lang="en-CA" sz="4000" dirty="0" smtClean="0"/>
          </a:p>
        </p:txBody>
      </p:sp>
      <p:grpSp>
        <p:nvGrpSpPr>
          <p:cNvPr id="37" name="Group 20"/>
          <p:cNvGrpSpPr>
            <a:grpSpLocks/>
          </p:cNvGrpSpPr>
          <p:nvPr/>
        </p:nvGrpSpPr>
        <p:grpSpPr bwMode="auto">
          <a:xfrm>
            <a:off x="653959" y="1086998"/>
            <a:ext cx="1371600" cy="1371600"/>
            <a:chOff x="336" y="2592"/>
            <a:chExt cx="864" cy="864"/>
          </a:xfrm>
        </p:grpSpPr>
        <p:sp>
          <p:nvSpPr>
            <p:cNvPr id="38" name="Rectangle 11"/>
            <p:cNvSpPr>
              <a:spLocks noChangeArrowheads="1"/>
            </p:cNvSpPr>
            <p:nvPr/>
          </p:nvSpPr>
          <p:spPr bwMode="auto">
            <a:xfrm>
              <a:off x="336" y="259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a</a:t>
              </a:r>
            </a:p>
          </p:txBody>
        </p:sp>
        <p:sp>
          <p:nvSpPr>
            <p:cNvPr id="39" name="Rectangle 12"/>
            <p:cNvSpPr>
              <a:spLocks noChangeArrowheads="1"/>
            </p:cNvSpPr>
            <p:nvPr/>
          </p:nvSpPr>
          <p:spPr bwMode="auto">
            <a:xfrm>
              <a:off x="624" y="259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46" name="Rectangle 13"/>
            <p:cNvSpPr>
              <a:spLocks noChangeArrowheads="1"/>
            </p:cNvSpPr>
            <p:nvPr/>
          </p:nvSpPr>
          <p:spPr bwMode="auto">
            <a:xfrm>
              <a:off x="912" y="2592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c</a:t>
              </a:r>
            </a:p>
          </p:txBody>
        </p:sp>
        <p:sp>
          <p:nvSpPr>
            <p:cNvPr id="49" name="Rectangle 14"/>
            <p:cNvSpPr>
              <a:spLocks noChangeArrowheads="1"/>
            </p:cNvSpPr>
            <p:nvPr/>
          </p:nvSpPr>
          <p:spPr bwMode="auto">
            <a:xfrm>
              <a:off x="336" y="2880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d</a:t>
              </a:r>
            </a:p>
          </p:txBody>
        </p:sp>
        <p:sp>
          <p:nvSpPr>
            <p:cNvPr id="50" name="Rectangle 15"/>
            <p:cNvSpPr>
              <a:spLocks noChangeArrowheads="1"/>
            </p:cNvSpPr>
            <p:nvPr/>
          </p:nvSpPr>
          <p:spPr bwMode="auto">
            <a:xfrm>
              <a:off x="624" y="2880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e</a:t>
              </a:r>
            </a:p>
          </p:txBody>
        </p:sp>
        <p:sp>
          <p:nvSpPr>
            <p:cNvPr id="51" name="Rectangle 16"/>
            <p:cNvSpPr>
              <a:spLocks noChangeArrowheads="1"/>
            </p:cNvSpPr>
            <p:nvPr/>
          </p:nvSpPr>
          <p:spPr bwMode="auto">
            <a:xfrm>
              <a:off x="912" y="2880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f</a:t>
              </a:r>
            </a:p>
          </p:txBody>
        </p:sp>
        <p:sp>
          <p:nvSpPr>
            <p:cNvPr id="52" name="Rectangle 17"/>
            <p:cNvSpPr>
              <a:spLocks noChangeArrowheads="1"/>
            </p:cNvSpPr>
            <p:nvPr/>
          </p:nvSpPr>
          <p:spPr bwMode="auto">
            <a:xfrm>
              <a:off x="336" y="3168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g</a:t>
              </a:r>
            </a:p>
          </p:txBody>
        </p:sp>
        <p:sp>
          <p:nvSpPr>
            <p:cNvPr id="53" name="Rectangle 18"/>
            <p:cNvSpPr>
              <a:spLocks noChangeArrowheads="1"/>
            </p:cNvSpPr>
            <p:nvPr/>
          </p:nvSpPr>
          <p:spPr bwMode="auto">
            <a:xfrm>
              <a:off x="624" y="3168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h</a:t>
              </a:r>
            </a:p>
          </p:txBody>
        </p:sp>
        <p:sp>
          <p:nvSpPr>
            <p:cNvPr id="54" name="Rectangle 19"/>
            <p:cNvSpPr>
              <a:spLocks noChangeArrowheads="1"/>
            </p:cNvSpPr>
            <p:nvPr/>
          </p:nvSpPr>
          <p:spPr bwMode="auto">
            <a:xfrm>
              <a:off x="912" y="3168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i</a:t>
              </a:r>
            </a:p>
          </p:txBody>
        </p:sp>
      </p:grpSp>
      <p:cxnSp>
        <p:nvCxnSpPr>
          <p:cNvPr id="55" name="Straight Arrow Connector 54"/>
          <p:cNvCxnSpPr/>
          <p:nvPr/>
        </p:nvCxnSpPr>
        <p:spPr>
          <a:xfrm flipV="1">
            <a:off x="466248" y="909668"/>
            <a:ext cx="1" cy="1777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66248" y="2698049"/>
            <a:ext cx="17350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182932" y="2382352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31621" y="725001"/>
            <a:ext cx="288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y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>
          <a:xfrm flipH="1" flipV="1">
            <a:off x="381000" y="5638132"/>
            <a:ext cx="2396074" cy="987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2777074" y="5581420"/>
            <a:ext cx="2410171" cy="1055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4943313" y="5652177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42146" y="5832304"/>
            <a:ext cx="288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42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ArcGIS Aspect – the steepest downslope direction</a:t>
            </a:r>
          </a:p>
        </p:txBody>
      </p:sp>
      <p:sp>
        <p:nvSpPr>
          <p:cNvPr id="63492" name="Line 5"/>
          <p:cNvSpPr>
            <a:spLocks noChangeShapeType="1"/>
          </p:cNvSpPr>
          <p:nvPr/>
        </p:nvSpPr>
        <p:spPr bwMode="auto">
          <a:xfrm flipV="1">
            <a:off x="3081866" y="2731911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3" name="Line 6"/>
          <p:cNvSpPr>
            <a:spLocks noChangeShapeType="1"/>
          </p:cNvSpPr>
          <p:nvPr/>
        </p:nvSpPr>
        <p:spPr bwMode="auto">
          <a:xfrm>
            <a:off x="3081866" y="4103511"/>
            <a:ext cx="190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4" name="Line 7"/>
          <p:cNvSpPr>
            <a:spLocks noChangeShapeType="1"/>
          </p:cNvSpPr>
          <p:nvPr/>
        </p:nvSpPr>
        <p:spPr bwMode="auto">
          <a:xfrm flipV="1">
            <a:off x="3081866" y="2731911"/>
            <a:ext cx="190500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349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7760572"/>
              </p:ext>
            </p:extLst>
          </p:nvPr>
        </p:nvGraphicFramePr>
        <p:xfrm>
          <a:off x="4224866" y="4103511"/>
          <a:ext cx="458788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5" name="Equation" r:id="rId3" imgW="228501" imgH="393529" progId="Equation.3">
                  <p:embed/>
                </p:oleObj>
              </mc:Choice>
              <mc:Fallback>
                <p:oleObj name="Equation" r:id="rId3" imgW="228501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4866" y="4103511"/>
                        <a:ext cx="458788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405037"/>
              </p:ext>
            </p:extLst>
          </p:nvPr>
        </p:nvGraphicFramePr>
        <p:xfrm>
          <a:off x="2623079" y="2881136"/>
          <a:ext cx="45878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6" name="Equation" r:id="rId5" imgW="228600" imgH="419100" progId="Equation.3">
                  <p:embed/>
                </p:oleObj>
              </mc:Choice>
              <mc:Fallback>
                <p:oleObj name="Equation" r:id="rId5" imgW="228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3079" y="2881136"/>
                        <a:ext cx="458787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7" name="Freeform 10"/>
          <p:cNvSpPr>
            <a:spLocks/>
          </p:cNvSpPr>
          <p:nvPr/>
        </p:nvSpPr>
        <p:spPr bwMode="auto">
          <a:xfrm>
            <a:off x="3081866" y="3112911"/>
            <a:ext cx="838200" cy="419100"/>
          </a:xfrm>
          <a:custGeom>
            <a:avLst/>
            <a:gdLst>
              <a:gd name="T0" fmla="*/ 0 w 288"/>
              <a:gd name="T1" fmla="*/ 0 h 144"/>
              <a:gd name="T2" fmla="*/ 2147483647 w 288"/>
              <a:gd name="T3" fmla="*/ 2147483647 h 144"/>
              <a:gd name="T4" fmla="*/ 2147483647 w 288"/>
              <a:gd name="T5" fmla="*/ 2147483647 h 144"/>
              <a:gd name="T6" fmla="*/ 0 60000 65536"/>
              <a:gd name="T7" fmla="*/ 0 60000 65536"/>
              <a:gd name="T8" fmla="*/ 0 60000 65536"/>
              <a:gd name="T9" fmla="*/ 0 w 288"/>
              <a:gd name="T10" fmla="*/ 0 h 144"/>
              <a:gd name="T11" fmla="*/ 288 w 28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44">
                <a:moveTo>
                  <a:pt x="0" y="0"/>
                </a:moveTo>
                <a:cubicBezTo>
                  <a:pt x="48" y="12"/>
                  <a:pt x="96" y="24"/>
                  <a:pt x="144" y="48"/>
                </a:cubicBezTo>
                <a:cubicBezTo>
                  <a:pt x="192" y="72"/>
                  <a:pt x="240" y="108"/>
                  <a:pt x="288" y="144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349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490435"/>
              </p:ext>
            </p:extLst>
          </p:nvPr>
        </p:nvGraphicFramePr>
        <p:xfrm>
          <a:off x="5088466" y="3074811"/>
          <a:ext cx="1731963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7" name="Equation" r:id="rId7" imgW="863225" imgH="457002" progId="Equation.3">
                  <p:embed/>
                </p:oleObj>
              </mc:Choice>
              <mc:Fallback>
                <p:oleObj name="Equation" r:id="rId7" imgW="863225" imgH="4570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8466" y="3074811"/>
                        <a:ext cx="1731963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287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1203325" y="5019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/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3248025" y="0"/>
            <a:ext cx="19891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/>
              <a:t>Example</a:t>
            </a:r>
            <a:endParaRPr lang="en-US"/>
          </a:p>
        </p:txBody>
      </p:sp>
      <p:grpSp>
        <p:nvGrpSpPr>
          <p:cNvPr id="64516" name="Group 4"/>
          <p:cNvGrpSpPr>
            <a:grpSpLocks/>
          </p:cNvGrpSpPr>
          <p:nvPr/>
        </p:nvGrpSpPr>
        <p:grpSpPr bwMode="auto">
          <a:xfrm>
            <a:off x="388938" y="190500"/>
            <a:ext cx="2603500" cy="3519488"/>
            <a:chOff x="2156" y="0"/>
            <a:chExt cx="1640" cy="2217"/>
          </a:xfrm>
        </p:grpSpPr>
        <p:grpSp>
          <p:nvGrpSpPr>
            <p:cNvPr id="64530" name="Group 5"/>
            <p:cNvGrpSpPr>
              <a:grpSpLocks/>
            </p:cNvGrpSpPr>
            <p:nvPr/>
          </p:nvGrpSpPr>
          <p:grpSpPr bwMode="auto">
            <a:xfrm>
              <a:off x="2170" y="0"/>
              <a:ext cx="538" cy="369"/>
              <a:chOff x="1440" y="928"/>
              <a:chExt cx="538" cy="369"/>
            </a:xfrm>
          </p:grpSpPr>
          <p:sp>
            <p:nvSpPr>
              <p:cNvPr id="64550" name="Line 6"/>
              <p:cNvSpPr>
                <a:spLocks noChangeShapeType="1"/>
              </p:cNvSpPr>
              <p:nvPr/>
            </p:nvSpPr>
            <p:spPr bwMode="auto">
              <a:xfrm>
                <a:off x="1441" y="1176"/>
                <a:ext cx="0" cy="1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1" name="Line 7"/>
              <p:cNvSpPr>
                <a:spLocks noChangeShapeType="1"/>
              </p:cNvSpPr>
              <p:nvPr/>
            </p:nvSpPr>
            <p:spPr bwMode="auto">
              <a:xfrm>
                <a:off x="1975" y="1174"/>
                <a:ext cx="3" cy="1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2" name="Line 8"/>
              <p:cNvSpPr>
                <a:spLocks noChangeShapeType="1"/>
              </p:cNvSpPr>
              <p:nvPr/>
            </p:nvSpPr>
            <p:spPr bwMode="auto">
              <a:xfrm>
                <a:off x="1858" y="1233"/>
                <a:ext cx="11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3" name="Text Box 9"/>
              <p:cNvSpPr txBox="1">
                <a:spLocks noChangeArrowheads="1"/>
              </p:cNvSpPr>
              <p:nvPr/>
            </p:nvSpPr>
            <p:spPr bwMode="auto">
              <a:xfrm>
                <a:off x="1602" y="928"/>
                <a:ext cx="34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2800"/>
                  <a:t>30</a:t>
                </a:r>
              </a:p>
            </p:txBody>
          </p:sp>
          <p:sp>
            <p:nvSpPr>
              <p:cNvPr id="64554" name="Line 10"/>
              <p:cNvSpPr>
                <a:spLocks noChangeShapeType="1"/>
              </p:cNvSpPr>
              <p:nvPr/>
            </p:nvSpPr>
            <p:spPr bwMode="auto">
              <a:xfrm flipH="1">
                <a:off x="1440" y="1233"/>
                <a:ext cx="11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4531" name="Group 11"/>
            <p:cNvGrpSpPr>
              <a:grpSpLocks/>
            </p:cNvGrpSpPr>
            <p:nvPr/>
          </p:nvGrpSpPr>
          <p:grpSpPr bwMode="auto">
            <a:xfrm>
              <a:off x="2165" y="436"/>
              <a:ext cx="1631" cy="1781"/>
              <a:chOff x="1877" y="1152"/>
              <a:chExt cx="775" cy="749"/>
            </a:xfrm>
          </p:grpSpPr>
          <p:sp>
            <p:nvSpPr>
              <p:cNvPr id="64541" name="Rectangle 12"/>
              <p:cNvSpPr>
                <a:spLocks noChangeArrowheads="1"/>
              </p:cNvSpPr>
              <p:nvPr/>
            </p:nvSpPr>
            <p:spPr bwMode="auto">
              <a:xfrm>
                <a:off x="1877" y="1152"/>
                <a:ext cx="259" cy="249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80</a:t>
                </a:r>
              </a:p>
            </p:txBody>
          </p:sp>
          <p:sp>
            <p:nvSpPr>
              <p:cNvPr id="64542" name="Rectangle 13"/>
              <p:cNvSpPr>
                <a:spLocks noChangeArrowheads="1"/>
              </p:cNvSpPr>
              <p:nvPr/>
            </p:nvSpPr>
            <p:spPr bwMode="auto">
              <a:xfrm>
                <a:off x="2136" y="1152"/>
                <a:ext cx="258" cy="249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74</a:t>
                </a:r>
              </a:p>
            </p:txBody>
          </p:sp>
          <p:sp>
            <p:nvSpPr>
              <p:cNvPr id="64543" name="Rectangle 14"/>
              <p:cNvSpPr>
                <a:spLocks noChangeArrowheads="1"/>
              </p:cNvSpPr>
              <p:nvPr/>
            </p:nvSpPr>
            <p:spPr bwMode="auto">
              <a:xfrm>
                <a:off x="2394" y="1152"/>
                <a:ext cx="258" cy="249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63</a:t>
                </a:r>
              </a:p>
            </p:txBody>
          </p:sp>
          <p:sp>
            <p:nvSpPr>
              <p:cNvPr id="64544" name="Rectangle 15"/>
              <p:cNvSpPr>
                <a:spLocks noChangeArrowheads="1"/>
              </p:cNvSpPr>
              <p:nvPr/>
            </p:nvSpPr>
            <p:spPr bwMode="auto">
              <a:xfrm>
                <a:off x="1877" y="1401"/>
                <a:ext cx="259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69</a:t>
                </a:r>
              </a:p>
            </p:txBody>
          </p:sp>
          <p:sp>
            <p:nvSpPr>
              <p:cNvPr id="64545" name="Rectangle 16"/>
              <p:cNvSpPr>
                <a:spLocks noChangeArrowheads="1"/>
              </p:cNvSpPr>
              <p:nvPr/>
            </p:nvSpPr>
            <p:spPr bwMode="auto">
              <a:xfrm>
                <a:off x="2136" y="1401"/>
                <a:ext cx="258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67</a:t>
                </a:r>
              </a:p>
            </p:txBody>
          </p:sp>
          <p:sp>
            <p:nvSpPr>
              <p:cNvPr id="64546" name="Rectangle 17"/>
              <p:cNvSpPr>
                <a:spLocks noChangeArrowheads="1"/>
              </p:cNvSpPr>
              <p:nvPr/>
            </p:nvSpPr>
            <p:spPr bwMode="auto">
              <a:xfrm>
                <a:off x="2394" y="1401"/>
                <a:ext cx="258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56</a:t>
                </a:r>
              </a:p>
            </p:txBody>
          </p:sp>
          <p:sp>
            <p:nvSpPr>
              <p:cNvPr id="64547" name="Rectangle 18"/>
              <p:cNvSpPr>
                <a:spLocks noChangeArrowheads="1"/>
              </p:cNvSpPr>
              <p:nvPr/>
            </p:nvSpPr>
            <p:spPr bwMode="auto">
              <a:xfrm>
                <a:off x="1877" y="1651"/>
                <a:ext cx="259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60</a:t>
                </a:r>
              </a:p>
            </p:txBody>
          </p:sp>
          <p:sp>
            <p:nvSpPr>
              <p:cNvPr id="64548" name="Rectangle 19"/>
              <p:cNvSpPr>
                <a:spLocks noChangeArrowheads="1"/>
              </p:cNvSpPr>
              <p:nvPr/>
            </p:nvSpPr>
            <p:spPr bwMode="auto">
              <a:xfrm>
                <a:off x="2136" y="1651"/>
                <a:ext cx="258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52</a:t>
                </a:r>
              </a:p>
            </p:txBody>
          </p:sp>
          <p:sp>
            <p:nvSpPr>
              <p:cNvPr id="64549" name="Rectangle 20"/>
              <p:cNvSpPr>
                <a:spLocks noChangeArrowheads="1"/>
              </p:cNvSpPr>
              <p:nvPr/>
            </p:nvSpPr>
            <p:spPr bwMode="auto">
              <a:xfrm>
                <a:off x="2394" y="1651"/>
                <a:ext cx="258" cy="250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48</a:t>
                </a:r>
              </a:p>
            </p:txBody>
          </p:sp>
        </p:grpSp>
        <p:sp>
          <p:nvSpPr>
            <p:cNvPr id="64532" name="Text Box 21"/>
            <p:cNvSpPr txBox="1">
              <a:spLocks noChangeArrowheads="1"/>
            </p:cNvSpPr>
            <p:nvPr/>
          </p:nvSpPr>
          <p:spPr bwMode="auto">
            <a:xfrm>
              <a:off x="2178" y="384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a</a:t>
              </a:r>
            </a:p>
          </p:txBody>
        </p:sp>
        <p:sp>
          <p:nvSpPr>
            <p:cNvPr id="64533" name="Text Box 22"/>
            <p:cNvSpPr txBox="1">
              <a:spLocks noChangeArrowheads="1"/>
            </p:cNvSpPr>
            <p:nvPr/>
          </p:nvSpPr>
          <p:spPr bwMode="auto">
            <a:xfrm>
              <a:off x="2707" y="399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b</a:t>
              </a:r>
            </a:p>
          </p:txBody>
        </p:sp>
        <p:sp>
          <p:nvSpPr>
            <p:cNvPr id="64534" name="Text Box 23"/>
            <p:cNvSpPr txBox="1">
              <a:spLocks noChangeArrowheads="1"/>
            </p:cNvSpPr>
            <p:nvPr/>
          </p:nvSpPr>
          <p:spPr bwMode="auto">
            <a:xfrm>
              <a:off x="3292" y="399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c</a:t>
              </a:r>
            </a:p>
          </p:txBody>
        </p:sp>
        <p:sp>
          <p:nvSpPr>
            <p:cNvPr id="64535" name="Text Box 24"/>
            <p:cNvSpPr txBox="1">
              <a:spLocks noChangeArrowheads="1"/>
            </p:cNvSpPr>
            <p:nvPr/>
          </p:nvSpPr>
          <p:spPr bwMode="auto">
            <a:xfrm>
              <a:off x="2156" y="981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d</a:t>
              </a:r>
            </a:p>
          </p:txBody>
        </p:sp>
        <p:sp>
          <p:nvSpPr>
            <p:cNvPr id="64536" name="Text Box 25"/>
            <p:cNvSpPr txBox="1">
              <a:spLocks noChangeArrowheads="1"/>
            </p:cNvSpPr>
            <p:nvPr/>
          </p:nvSpPr>
          <p:spPr bwMode="auto">
            <a:xfrm>
              <a:off x="2713" y="984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e</a:t>
              </a:r>
            </a:p>
          </p:txBody>
        </p:sp>
        <p:sp>
          <p:nvSpPr>
            <p:cNvPr id="64537" name="Text Box 26"/>
            <p:cNvSpPr txBox="1">
              <a:spLocks noChangeArrowheads="1"/>
            </p:cNvSpPr>
            <p:nvPr/>
          </p:nvSpPr>
          <p:spPr bwMode="auto">
            <a:xfrm>
              <a:off x="3270" y="996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f</a:t>
              </a:r>
            </a:p>
          </p:txBody>
        </p:sp>
        <p:sp>
          <p:nvSpPr>
            <p:cNvPr id="64538" name="Text Box 27"/>
            <p:cNvSpPr txBox="1">
              <a:spLocks noChangeArrowheads="1"/>
            </p:cNvSpPr>
            <p:nvPr/>
          </p:nvSpPr>
          <p:spPr bwMode="auto">
            <a:xfrm>
              <a:off x="2159" y="156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g</a:t>
              </a:r>
            </a:p>
          </p:txBody>
        </p:sp>
        <p:sp>
          <p:nvSpPr>
            <p:cNvPr id="64539" name="Text Box 28"/>
            <p:cNvSpPr txBox="1">
              <a:spLocks noChangeArrowheads="1"/>
            </p:cNvSpPr>
            <p:nvPr/>
          </p:nvSpPr>
          <p:spPr bwMode="auto">
            <a:xfrm>
              <a:off x="2688" y="1579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h</a:t>
              </a:r>
            </a:p>
          </p:txBody>
        </p:sp>
        <p:sp>
          <p:nvSpPr>
            <p:cNvPr id="64540" name="Text Box 29"/>
            <p:cNvSpPr txBox="1">
              <a:spLocks noChangeArrowheads="1"/>
            </p:cNvSpPr>
            <p:nvPr/>
          </p:nvSpPr>
          <p:spPr bwMode="auto">
            <a:xfrm>
              <a:off x="3273" y="1579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/>
                <a:t>i</a:t>
              </a:r>
            </a:p>
          </p:txBody>
        </p:sp>
      </p:grpSp>
      <p:graphicFrame>
        <p:nvGraphicFramePr>
          <p:cNvPr id="264222" name="Object 30"/>
          <p:cNvGraphicFramePr>
            <a:graphicFrameLocks noChangeAspect="1"/>
          </p:cNvGraphicFramePr>
          <p:nvPr/>
        </p:nvGraphicFramePr>
        <p:xfrm>
          <a:off x="3689350" y="730250"/>
          <a:ext cx="5226050" cy="214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2" name="Equation" r:id="rId3" imgW="2603500" imgH="1066800" progId="Equation.3">
                  <p:embed/>
                </p:oleObj>
              </mc:Choice>
              <mc:Fallback>
                <p:oleObj name="Equation" r:id="rId3" imgW="2603500" imgH="106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9350" y="730250"/>
                        <a:ext cx="5226050" cy="214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23" name="Object 31"/>
          <p:cNvGraphicFramePr>
            <a:graphicFrameLocks noChangeAspect="1"/>
          </p:cNvGraphicFramePr>
          <p:nvPr/>
        </p:nvGraphicFramePr>
        <p:xfrm>
          <a:off x="3684588" y="2936875"/>
          <a:ext cx="5226050" cy="214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3" name="Equation" r:id="rId5" imgW="2603500" imgH="1066800" progId="Equation.3">
                  <p:embed/>
                </p:oleObj>
              </mc:Choice>
              <mc:Fallback>
                <p:oleObj name="Equation" r:id="rId5" imgW="2603500" imgH="106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4588" y="2936875"/>
                        <a:ext cx="5226050" cy="214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24" name="Object 32"/>
          <p:cNvGraphicFramePr>
            <a:graphicFrameLocks noChangeAspect="1"/>
          </p:cNvGraphicFramePr>
          <p:nvPr/>
        </p:nvGraphicFramePr>
        <p:xfrm>
          <a:off x="273050" y="5222875"/>
          <a:ext cx="2447925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4" name="Equation" r:id="rId7" imgW="1219200" imgH="228600" progId="Equation.3">
                  <p:embed/>
                </p:oleObj>
              </mc:Choice>
              <mc:Fallback>
                <p:oleObj name="Equation" r:id="rId7" imgW="1219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5222875"/>
                        <a:ext cx="2447925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25" name="Object 33"/>
          <p:cNvGraphicFramePr>
            <a:graphicFrameLocks noChangeAspect="1"/>
          </p:cNvGraphicFramePr>
          <p:nvPr/>
        </p:nvGraphicFramePr>
        <p:xfrm>
          <a:off x="339725" y="5838825"/>
          <a:ext cx="4154488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5" name="Equation" r:id="rId9" imgW="2070100" imgH="431800" progId="Equation.3">
                  <p:embed/>
                </p:oleObj>
              </mc:Choice>
              <mc:Fallback>
                <p:oleObj name="Equation" r:id="rId9" imgW="2070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5838825"/>
                        <a:ext cx="4154488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26" name="Object 34"/>
          <p:cNvGraphicFramePr>
            <a:graphicFrameLocks noChangeAspect="1"/>
          </p:cNvGraphicFramePr>
          <p:nvPr/>
        </p:nvGraphicFramePr>
        <p:xfrm>
          <a:off x="5068888" y="5748338"/>
          <a:ext cx="1222375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6" name="Equation" r:id="rId11" imgW="609600" imgH="457200" progId="Equation.3">
                  <p:embed/>
                </p:oleObj>
              </mc:Choice>
              <mc:Fallback>
                <p:oleObj name="Equation" r:id="rId11" imgW="609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8888" y="5748338"/>
                        <a:ext cx="1222375" cy="91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1685925" y="498475"/>
            <a:ext cx="1873250" cy="3282950"/>
            <a:chOff x="1062" y="314"/>
            <a:chExt cx="1180" cy="2068"/>
          </a:xfrm>
        </p:grpSpPr>
        <p:sp>
          <p:nvSpPr>
            <p:cNvPr id="64526" name="Line 36"/>
            <p:cNvSpPr>
              <a:spLocks noChangeShapeType="1"/>
            </p:cNvSpPr>
            <p:nvPr/>
          </p:nvSpPr>
          <p:spPr bwMode="auto">
            <a:xfrm>
              <a:off x="1062" y="1465"/>
              <a:ext cx="571" cy="91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7" name="Line 37"/>
            <p:cNvSpPr>
              <a:spLocks noChangeShapeType="1"/>
            </p:cNvSpPr>
            <p:nvPr/>
          </p:nvSpPr>
          <p:spPr bwMode="auto">
            <a:xfrm flipV="1">
              <a:off x="1066" y="314"/>
              <a:ext cx="0" cy="114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8" name="Arc 38"/>
            <p:cNvSpPr>
              <a:spLocks/>
            </p:cNvSpPr>
            <p:nvPr/>
          </p:nvSpPr>
          <p:spPr bwMode="auto">
            <a:xfrm>
              <a:off x="1066" y="1027"/>
              <a:ext cx="417" cy="873"/>
            </a:xfrm>
            <a:custGeom>
              <a:avLst/>
              <a:gdLst>
                <a:gd name="T0" fmla="*/ 0 w 21600"/>
                <a:gd name="T1" fmla="*/ 0 h 37624"/>
                <a:gd name="T2" fmla="*/ 0 w 21600"/>
                <a:gd name="T3" fmla="*/ 0 h 37624"/>
                <a:gd name="T4" fmla="*/ 0 w 21600"/>
                <a:gd name="T5" fmla="*/ 0 h 37624"/>
                <a:gd name="T6" fmla="*/ 0 60000 65536"/>
                <a:gd name="T7" fmla="*/ 0 60000 65536"/>
                <a:gd name="T8" fmla="*/ 0 60000 65536"/>
                <a:gd name="T9" fmla="*/ 0 w 21600"/>
                <a:gd name="T10" fmla="*/ 0 h 37624"/>
                <a:gd name="T11" fmla="*/ 21600 w 21600"/>
                <a:gd name="T12" fmla="*/ 37624 h 37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7624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706"/>
                    <a:pt x="19014" y="33528"/>
                    <a:pt x="14484" y="37623"/>
                  </a:cubicBezTo>
                </a:path>
                <a:path w="21600" h="37624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7706"/>
                    <a:pt x="19014" y="33528"/>
                    <a:pt x="14484" y="37623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9" name="Text Box 39"/>
            <p:cNvSpPr txBox="1">
              <a:spLocks noChangeArrowheads="1"/>
            </p:cNvSpPr>
            <p:nvPr/>
          </p:nvSpPr>
          <p:spPr bwMode="auto">
            <a:xfrm>
              <a:off x="1495" y="1118"/>
              <a:ext cx="74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</a:rPr>
                <a:t>145.2</a:t>
              </a:r>
              <a:r>
                <a:rPr lang="en-US" baseline="30000">
                  <a:solidFill>
                    <a:srgbClr val="FF0000"/>
                  </a:solidFill>
                </a:rPr>
                <a:t>o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219075" y="4184650"/>
            <a:ext cx="3238500" cy="993775"/>
            <a:chOff x="138" y="2636"/>
            <a:chExt cx="2040" cy="626"/>
          </a:xfrm>
        </p:grpSpPr>
        <p:graphicFrame>
          <p:nvGraphicFramePr>
            <p:cNvPr id="64524" name="Object 41"/>
            <p:cNvGraphicFramePr>
              <a:graphicFrameLocks noChangeAspect="1"/>
            </p:cNvGraphicFramePr>
            <p:nvPr/>
          </p:nvGraphicFramePr>
          <p:xfrm>
            <a:off x="138" y="2636"/>
            <a:ext cx="2040" cy="6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27" name="Equation" r:id="rId13" imgW="1612900" imgH="495300" progId="Equation.3">
                    <p:embed/>
                  </p:oleObj>
                </mc:Choice>
                <mc:Fallback>
                  <p:oleObj name="Equation" r:id="rId13" imgW="1612900" imgH="495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" y="2636"/>
                          <a:ext cx="2040" cy="6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4525" name="Rectangle 42"/>
            <p:cNvSpPr>
              <a:spLocks noChangeArrowheads="1"/>
            </p:cNvSpPr>
            <p:nvPr/>
          </p:nvSpPr>
          <p:spPr bwMode="auto">
            <a:xfrm>
              <a:off x="757" y="2951"/>
              <a:ext cx="570" cy="311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854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3656"/>
          <p:cNvGrpSpPr>
            <a:grpSpLocks/>
          </p:cNvGrpSpPr>
          <p:nvPr/>
        </p:nvGrpSpPr>
        <p:grpSpPr bwMode="auto">
          <a:xfrm>
            <a:off x="168275" y="4648200"/>
            <a:ext cx="5699125" cy="2376488"/>
            <a:chOff x="305" y="-116"/>
            <a:chExt cx="5298" cy="5298"/>
          </a:xfrm>
        </p:grpSpPr>
        <p:graphicFrame>
          <p:nvGraphicFramePr>
            <p:cNvPr id="14364" name="Object 3657"/>
            <p:cNvGraphicFramePr>
              <a:graphicFrameLocks noChangeAspect="1"/>
            </p:cNvGraphicFramePr>
            <p:nvPr/>
          </p:nvGraphicFramePr>
          <p:xfrm>
            <a:off x="3613" y="319"/>
            <a:ext cx="1557" cy="7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4" name="Equation" r:id="rId4" imgW="1231366" imgH="558558" progId="Equation.3">
                    <p:embed/>
                  </p:oleObj>
                </mc:Choice>
                <mc:Fallback>
                  <p:oleObj name="Equation" r:id="rId4" imgW="1231366" imgH="55855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13" y="319"/>
                          <a:ext cx="1557" cy="7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65" name="AutoShape 3658"/>
            <p:cNvSpPr>
              <a:spLocks noChangeAspect="1" noChangeArrowheads="1" noTextEdit="1"/>
            </p:cNvSpPr>
            <p:nvPr/>
          </p:nvSpPr>
          <p:spPr bwMode="auto">
            <a:xfrm>
              <a:off x="689" y="666"/>
              <a:ext cx="4618" cy="3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366" name="Group 3659"/>
            <p:cNvGrpSpPr>
              <a:grpSpLocks/>
            </p:cNvGrpSpPr>
            <p:nvPr/>
          </p:nvGrpSpPr>
          <p:grpSpPr bwMode="auto">
            <a:xfrm>
              <a:off x="305" y="-116"/>
              <a:ext cx="5298" cy="5298"/>
              <a:chOff x="305" y="-116"/>
              <a:chExt cx="5298" cy="5298"/>
            </a:xfrm>
          </p:grpSpPr>
          <p:sp>
            <p:nvSpPr>
              <p:cNvPr id="17623" name="Rectangle 3660"/>
              <p:cNvSpPr>
                <a:spLocks noChangeArrowheads="1"/>
              </p:cNvSpPr>
              <p:nvPr/>
            </p:nvSpPr>
            <p:spPr bwMode="auto">
              <a:xfrm>
                <a:off x="305" y="-116"/>
                <a:ext cx="5298" cy="529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4" name="Freeform 3661"/>
              <p:cNvSpPr>
                <a:spLocks/>
              </p:cNvSpPr>
              <p:nvPr/>
            </p:nvSpPr>
            <p:spPr bwMode="auto">
              <a:xfrm>
                <a:off x="2417" y="730"/>
                <a:ext cx="2723" cy="1692"/>
              </a:xfrm>
              <a:custGeom>
                <a:avLst/>
                <a:gdLst>
                  <a:gd name="T0" fmla="*/ 27526 w 441"/>
                  <a:gd name="T1" fmla="*/ 1374231 h 274"/>
                  <a:gd name="T2" fmla="*/ 3895569 w 441"/>
                  <a:gd name="T3" fmla="*/ 2460254 h 274"/>
                  <a:gd name="T4" fmla="*/ 3957982 w 441"/>
                  <a:gd name="T5" fmla="*/ 1077557 h 274"/>
                  <a:gd name="T6" fmla="*/ 0 w 441"/>
                  <a:gd name="T7" fmla="*/ 0 h 274"/>
                  <a:gd name="T8" fmla="*/ 27526 w 441"/>
                  <a:gd name="T9" fmla="*/ 1374231 h 2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1"/>
                  <a:gd name="T16" fmla="*/ 0 h 274"/>
                  <a:gd name="T17" fmla="*/ 441 w 441"/>
                  <a:gd name="T18" fmla="*/ 274 h 2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1" h="274">
                    <a:moveTo>
                      <a:pt x="3" y="153"/>
                    </a:moveTo>
                    <a:lnTo>
                      <a:pt x="434" y="274"/>
                    </a:lnTo>
                    <a:lnTo>
                      <a:pt x="441" y="120"/>
                    </a:lnTo>
                    <a:lnTo>
                      <a:pt x="0" y="0"/>
                    </a:lnTo>
                    <a:lnTo>
                      <a:pt x="3" y="15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5" name="Line 3662"/>
              <p:cNvSpPr>
                <a:spLocks noChangeShapeType="1"/>
              </p:cNvSpPr>
              <p:nvPr/>
            </p:nvSpPr>
            <p:spPr bwMode="auto">
              <a:xfrm flipV="1">
                <a:off x="1095" y="1675"/>
                <a:ext cx="1340" cy="166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6" name="Freeform 3663"/>
              <p:cNvSpPr>
                <a:spLocks/>
              </p:cNvSpPr>
              <p:nvPr/>
            </p:nvSpPr>
            <p:spPr bwMode="auto">
              <a:xfrm>
                <a:off x="1046" y="730"/>
                <a:ext cx="4051" cy="3458"/>
              </a:xfrm>
              <a:custGeom>
                <a:avLst/>
                <a:gdLst>
                  <a:gd name="T0" fmla="*/ 1993666 w 656"/>
                  <a:gd name="T1" fmla="*/ 0 h 560"/>
                  <a:gd name="T2" fmla="*/ 0 w 656"/>
                  <a:gd name="T3" fmla="*/ 2378591 h 560"/>
                  <a:gd name="T4" fmla="*/ 71349 w 656"/>
                  <a:gd name="T5" fmla="*/ 3788961 h 560"/>
                  <a:gd name="T6" fmla="*/ 4140178 w 656"/>
                  <a:gd name="T7" fmla="*/ 5027716 h 560"/>
                  <a:gd name="T8" fmla="*/ 5891037 w 656"/>
                  <a:gd name="T9" fmla="*/ 2460034 h 5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6"/>
                  <a:gd name="T16" fmla="*/ 0 h 560"/>
                  <a:gd name="T17" fmla="*/ 656 w 656"/>
                  <a:gd name="T18" fmla="*/ 560 h 5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6" h="560">
                    <a:moveTo>
                      <a:pt x="222" y="0"/>
                    </a:moveTo>
                    <a:lnTo>
                      <a:pt x="0" y="265"/>
                    </a:lnTo>
                    <a:lnTo>
                      <a:pt x="8" y="422"/>
                    </a:lnTo>
                    <a:lnTo>
                      <a:pt x="461" y="560"/>
                    </a:lnTo>
                    <a:lnTo>
                      <a:pt x="656" y="27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7" name="Rectangle 3664"/>
              <p:cNvSpPr>
                <a:spLocks noChangeArrowheads="1"/>
              </p:cNvSpPr>
              <p:nvPr/>
            </p:nvSpPr>
            <p:spPr bwMode="auto">
              <a:xfrm rot="960000">
                <a:off x="2305" y="3837"/>
                <a:ext cx="88" cy="5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>
                    <a:solidFill>
                      <a:srgbClr val="000000"/>
                    </a:solidFill>
                    <a:latin typeface="Arial" pitchFamily="34" charset="0"/>
                  </a:rPr>
                  <a:t>x</a:t>
                </a:r>
                <a:endParaRPr lang="en-US" sz="1800"/>
              </a:p>
            </p:txBody>
          </p:sp>
          <p:sp>
            <p:nvSpPr>
              <p:cNvPr id="17628" name="Line 3665"/>
              <p:cNvSpPr>
                <a:spLocks noChangeShapeType="1"/>
              </p:cNvSpPr>
              <p:nvPr/>
            </p:nvSpPr>
            <p:spPr bwMode="auto">
              <a:xfrm>
                <a:off x="1052" y="3416"/>
                <a:ext cx="2803" cy="85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9" name="Freeform 3666"/>
              <p:cNvSpPr>
                <a:spLocks/>
              </p:cNvSpPr>
              <p:nvPr/>
            </p:nvSpPr>
            <p:spPr bwMode="auto">
              <a:xfrm>
                <a:off x="3781" y="4237"/>
                <a:ext cx="74" cy="31"/>
              </a:xfrm>
              <a:custGeom>
                <a:avLst/>
                <a:gdLst>
                  <a:gd name="T0" fmla="*/ 0 w 12"/>
                  <a:gd name="T1" fmla="*/ 36940 h 5"/>
                  <a:gd name="T2" fmla="*/ 106936 w 12"/>
                  <a:gd name="T3" fmla="*/ 45744 h 5"/>
                  <a:gd name="T4" fmla="*/ 8670 w 12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5"/>
                  <a:gd name="T11" fmla="*/ 12 w 12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5">
                    <a:moveTo>
                      <a:pt x="0" y="4"/>
                    </a:moveTo>
                    <a:lnTo>
                      <a:pt x="12" y="5"/>
                    </a:lnTo>
                    <a:lnTo>
                      <a:pt x="1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0" name="Rectangle 3667"/>
              <p:cNvSpPr>
                <a:spLocks noChangeArrowheads="1"/>
              </p:cNvSpPr>
              <p:nvPr/>
            </p:nvSpPr>
            <p:spPr bwMode="auto">
              <a:xfrm rot="-3360000">
                <a:off x="4612" y="3245"/>
                <a:ext cx="21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>
                    <a:solidFill>
                      <a:srgbClr val="000000"/>
                    </a:solidFill>
                    <a:latin typeface="Arial" pitchFamily="34" charset="0"/>
                  </a:rPr>
                  <a:t>y</a:t>
                </a:r>
                <a:endParaRPr lang="en-US" sz="1800"/>
              </a:p>
            </p:txBody>
          </p:sp>
          <p:sp>
            <p:nvSpPr>
              <p:cNvPr id="17631" name="Line 3668"/>
              <p:cNvSpPr>
                <a:spLocks noChangeShapeType="1"/>
              </p:cNvSpPr>
              <p:nvPr/>
            </p:nvSpPr>
            <p:spPr bwMode="auto">
              <a:xfrm flipV="1">
                <a:off x="3979" y="2471"/>
                <a:ext cx="1198" cy="176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2" name="Freeform 3669"/>
              <p:cNvSpPr>
                <a:spLocks/>
              </p:cNvSpPr>
              <p:nvPr/>
            </p:nvSpPr>
            <p:spPr bwMode="auto">
              <a:xfrm>
                <a:off x="5121" y="2471"/>
                <a:ext cx="56" cy="68"/>
              </a:xfrm>
              <a:custGeom>
                <a:avLst/>
                <a:gdLst>
                  <a:gd name="T0" fmla="*/ 37595 w 9"/>
                  <a:gd name="T1" fmla="*/ 99206 h 11"/>
                  <a:gd name="T2" fmla="*/ 83820 w 9"/>
                  <a:gd name="T3" fmla="*/ 0 h 11"/>
                  <a:gd name="T4" fmla="*/ 0 w 9"/>
                  <a:gd name="T5" fmla="*/ 81742 h 11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11"/>
                  <a:gd name="T11" fmla="*/ 9 w 9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11">
                    <a:moveTo>
                      <a:pt x="4" y="11"/>
                    </a:moveTo>
                    <a:lnTo>
                      <a:pt x="9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3" name="Rectangle 3670"/>
              <p:cNvSpPr>
                <a:spLocks noChangeArrowheads="1"/>
              </p:cNvSpPr>
              <p:nvPr/>
            </p:nvSpPr>
            <p:spPr bwMode="auto">
              <a:xfrm rot="5220000">
                <a:off x="332" y="3246"/>
                <a:ext cx="941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500">
                    <a:solidFill>
                      <a:srgbClr val="000000"/>
                    </a:solidFill>
                    <a:latin typeface="Arial" pitchFamily="34" charset="0"/>
                  </a:rPr>
                  <a:t>f(x,y)</a:t>
                </a:r>
                <a:endParaRPr lang="en-US" sz="1800"/>
              </a:p>
            </p:txBody>
          </p:sp>
          <p:sp>
            <p:nvSpPr>
              <p:cNvPr id="17634" name="Line 3671"/>
              <p:cNvSpPr>
                <a:spLocks noChangeShapeType="1"/>
              </p:cNvSpPr>
              <p:nvPr/>
            </p:nvSpPr>
            <p:spPr bwMode="auto">
              <a:xfrm flipH="1" flipV="1">
                <a:off x="935" y="2656"/>
                <a:ext cx="37" cy="70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5" name="Freeform 3672"/>
              <p:cNvSpPr>
                <a:spLocks/>
              </p:cNvSpPr>
              <p:nvPr/>
            </p:nvSpPr>
            <p:spPr bwMode="auto">
              <a:xfrm>
                <a:off x="922" y="2656"/>
                <a:ext cx="31" cy="75"/>
              </a:xfrm>
              <a:custGeom>
                <a:avLst/>
                <a:gdLst>
                  <a:gd name="T0" fmla="*/ 45744 w 5"/>
                  <a:gd name="T1" fmla="*/ 114494 h 12"/>
                  <a:gd name="T2" fmla="*/ 17645 w 5"/>
                  <a:gd name="T3" fmla="*/ 0 h 12"/>
                  <a:gd name="T4" fmla="*/ 0 w 5"/>
                  <a:gd name="T5" fmla="*/ 114494 h 12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2"/>
                  <a:gd name="T11" fmla="*/ 5 w 5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2">
                    <a:moveTo>
                      <a:pt x="5" y="12"/>
                    </a:moveTo>
                    <a:lnTo>
                      <a:pt x="2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6" name="Freeform 3673"/>
              <p:cNvSpPr>
                <a:spLocks/>
              </p:cNvSpPr>
              <p:nvPr/>
            </p:nvSpPr>
            <p:spPr bwMode="auto">
              <a:xfrm>
                <a:off x="2404" y="1675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7" name="Freeform 3674"/>
              <p:cNvSpPr>
                <a:spLocks/>
              </p:cNvSpPr>
              <p:nvPr/>
            </p:nvSpPr>
            <p:spPr bwMode="auto">
              <a:xfrm>
                <a:off x="2404" y="1675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8" name="Freeform 3675"/>
              <p:cNvSpPr>
                <a:spLocks/>
              </p:cNvSpPr>
              <p:nvPr/>
            </p:nvSpPr>
            <p:spPr bwMode="auto">
              <a:xfrm>
                <a:off x="2466" y="169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9" name="Freeform 3676"/>
              <p:cNvSpPr>
                <a:spLocks/>
              </p:cNvSpPr>
              <p:nvPr/>
            </p:nvSpPr>
            <p:spPr bwMode="auto">
              <a:xfrm>
                <a:off x="2466" y="1693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0" name="Freeform 3677"/>
              <p:cNvSpPr>
                <a:spLocks/>
              </p:cNvSpPr>
              <p:nvPr/>
            </p:nvSpPr>
            <p:spPr bwMode="auto">
              <a:xfrm>
                <a:off x="2534" y="1712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1" name="Freeform 3678"/>
              <p:cNvSpPr>
                <a:spLocks/>
              </p:cNvSpPr>
              <p:nvPr/>
            </p:nvSpPr>
            <p:spPr bwMode="auto">
              <a:xfrm>
                <a:off x="2534" y="1712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2" name="Freeform 3679"/>
              <p:cNvSpPr>
                <a:spLocks/>
              </p:cNvSpPr>
              <p:nvPr/>
            </p:nvSpPr>
            <p:spPr bwMode="auto">
              <a:xfrm>
                <a:off x="2373" y="1712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3" name="Freeform 3680"/>
              <p:cNvSpPr>
                <a:spLocks/>
              </p:cNvSpPr>
              <p:nvPr/>
            </p:nvSpPr>
            <p:spPr bwMode="auto">
              <a:xfrm>
                <a:off x="2373" y="1712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4" name="Freeform 3681"/>
              <p:cNvSpPr>
                <a:spLocks/>
              </p:cNvSpPr>
              <p:nvPr/>
            </p:nvSpPr>
            <p:spPr bwMode="auto">
              <a:xfrm>
                <a:off x="2596" y="173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5" name="Freeform 3682"/>
              <p:cNvSpPr>
                <a:spLocks/>
              </p:cNvSpPr>
              <p:nvPr/>
            </p:nvSpPr>
            <p:spPr bwMode="auto">
              <a:xfrm>
                <a:off x="2596" y="173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6" name="Freeform 3683"/>
              <p:cNvSpPr>
                <a:spLocks/>
              </p:cNvSpPr>
              <p:nvPr/>
            </p:nvSpPr>
            <p:spPr bwMode="auto">
              <a:xfrm>
                <a:off x="2435" y="173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7" name="Freeform 3684"/>
              <p:cNvSpPr>
                <a:spLocks/>
              </p:cNvSpPr>
              <p:nvPr/>
            </p:nvSpPr>
            <p:spPr bwMode="auto">
              <a:xfrm>
                <a:off x="2435" y="173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8" name="Freeform 3685"/>
              <p:cNvSpPr>
                <a:spLocks/>
              </p:cNvSpPr>
              <p:nvPr/>
            </p:nvSpPr>
            <p:spPr bwMode="auto">
              <a:xfrm>
                <a:off x="2664" y="1749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1 w 92"/>
                  <a:gd name="T3" fmla="*/ 55 h 55"/>
                  <a:gd name="T4" fmla="*/ 92 w 92"/>
                  <a:gd name="T5" fmla="*/ 18 h 55"/>
                  <a:gd name="T6" fmla="*/ 31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1" y="55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9" name="Freeform 3686"/>
              <p:cNvSpPr>
                <a:spLocks/>
              </p:cNvSpPr>
              <p:nvPr/>
            </p:nvSpPr>
            <p:spPr bwMode="auto">
              <a:xfrm>
                <a:off x="2664" y="1749"/>
                <a:ext cx="92" cy="55"/>
              </a:xfrm>
              <a:custGeom>
                <a:avLst/>
                <a:gdLst>
                  <a:gd name="T0" fmla="*/ 0 w 15"/>
                  <a:gd name="T1" fmla="*/ 51572 h 9"/>
                  <a:gd name="T2" fmla="*/ 86296 w 15"/>
                  <a:gd name="T3" fmla="*/ 76670 h 9"/>
                  <a:gd name="T4" fmla="*/ 130119 w 15"/>
                  <a:gd name="T5" fmla="*/ 25098 h 9"/>
                  <a:gd name="T6" fmla="*/ 43823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0" name="Freeform 3687"/>
              <p:cNvSpPr>
                <a:spLocks/>
              </p:cNvSpPr>
              <p:nvPr/>
            </p:nvSpPr>
            <p:spPr bwMode="auto">
              <a:xfrm>
                <a:off x="2503" y="1749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1" name="Freeform 3688"/>
              <p:cNvSpPr>
                <a:spLocks/>
              </p:cNvSpPr>
              <p:nvPr/>
            </p:nvSpPr>
            <p:spPr bwMode="auto">
              <a:xfrm>
                <a:off x="2503" y="1749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2" name="Freeform 3689"/>
              <p:cNvSpPr>
                <a:spLocks/>
              </p:cNvSpPr>
              <p:nvPr/>
            </p:nvSpPr>
            <p:spPr bwMode="auto">
              <a:xfrm>
                <a:off x="2336" y="174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3" name="Freeform 3690"/>
              <p:cNvSpPr>
                <a:spLocks/>
              </p:cNvSpPr>
              <p:nvPr/>
            </p:nvSpPr>
            <p:spPr bwMode="auto">
              <a:xfrm>
                <a:off x="2336" y="174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4" name="Freeform 3691"/>
              <p:cNvSpPr>
                <a:spLocks/>
              </p:cNvSpPr>
              <p:nvPr/>
            </p:nvSpPr>
            <p:spPr bwMode="auto">
              <a:xfrm>
                <a:off x="2725" y="176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5" name="Freeform 3692"/>
              <p:cNvSpPr>
                <a:spLocks/>
              </p:cNvSpPr>
              <p:nvPr/>
            </p:nvSpPr>
            <p:spPr bwMode="auto">
              <a:xfrm>
                <a:off x="2725" y="176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6" name="Freeform 3693"/>
              <p:cNvSpPr>
                <a:spLocks/>
              </p:cNvSpPr>
              <p:nvPr/>
            </p:nvSpPr>
            <p:spPr bwMode="auto">
              <a:xfrm>
                <a:off x="2565" y="176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7" name="Freeform 3694"/>
              <p:cNvSpPr>
                <a:spLocks/>
              </p:cNvSpPr>
              <p:nvPr/>
            </p:nvSpPr>
            <p:spPr bwMode="auto">
              <a:xfrm>
                <a:off x="2565" y="176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8" name="Freeform 3695"/>
              <p:cNvSpPr>
                <a:spLocks/>
              </p:cNvSpPr>
              <p:nvPr/>
            </p:nvSpPr>
            <p:spPr bwMode="auto">
              <a:xfrm>
                <a:off x="2404" y="1767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9" name="Freeform 3696"/>
              <p:cNvSpPr>
                <a:spLocks/>
              </p:cNvSpPr>
              <p:nvPr/>
            </p:nvSpPr>
            <p:spPr bwMode="auto">
              <a:xfrm>
                <a:off x="2404" y="176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0" name="Freeform 3697"/>
              <p:cNvSpPr>
                <a:spLocks/>
              </p:cNvSpPr>
              <p:nvPr/>
            </p:nvSpPr>
            <p:spPr bwMode="auto">
              <a:xfrm>
                <a:off x="2793" y="1786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2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1" name="Freeform 3698"/>
              <p:cNvSpPr>
                <a:spLocks/>
              </p:cNvSpPr>
              <p:nvPr/>
            </p:nvSpPr>
            <p:spPr bwMode="auto">
              <a:xfrm>
                <a:off x="2793" y="1786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16659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2" name="Freeform 3699"/>
              <p:cNvSpPr>
                <a:spLocks/>
              </p:cNvSpPr>
              <p:nvPr/>
            </p:nvSpPr>
            <p:spPr bwMode="auto">
              <a:xfrm>
                <a:off x="2633" y="1786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2 w 92"/>
                  <a:gd name="T3" fmla="*/ 55 h 55"/>
                  <a:gd name="T4" fmla="*/ 92 w 92"/>
                  <a:gd name="T5" fmla="*/ 18 h 55"/>
                  <a:gd name="T6" fmla="*/ 31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3" name="Freeform 3700"/>
              <p:cNvSpPr>
                <a:spLocks/>
              </p:cNvSpPr>
              <p:nvPr/>
            </p:nvSpPr>
            <p:spPr bwMode="auto">
              <a:xfrm>
                <a:off x="2633" y="1786"/>
                <a:ext cx="92" cy="55"/>
              </a:xfrm>
              <a:custGeom>
                <a:avLst/>
                <a:gdLst>
                  <a:gd name="T0" fmla="*/ 0 w 15"/>
                  <a:gd name="T1" fmla="*/ 51572 h 9"/>
                  <a:gd name="T2" fmla="*/ 86296 w 15"/>
                  <a:gd name="T3" fmla="*/ 76670 h 9"/>
                  <a:gd name="T4" fmla="*/ 130119 w 15"/>
                  <a:gd name="T5" fmla="*/ 25098 h 9"/>
                  <a:gd name="T6" fmla="*/ 43823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4" name="Freeform 3701"/>
              <p:cNvSpPr>
                <a:spLocks/>
              </p:cNvSpPr>
              <p:nvPr/>
            </p:nvSpPr>
            <p:spPr bwMode="auto">
              <a:xfrm>
                <a:off x="2466" y="178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5" name="Freeform 3702"/>
              <p:cNvSpPr>
                <a:spLocks/>
              </p:cNvSpPr>
              <p:nvPr/>
            </p:nvSpPr>
            <p:spPr bwMode="auto">
              <a:xfrm>
                <a:off x="2466" y="178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6" name="Freeform 3703"/>
              <p:cNvSpPr>
                <a:spLocks/>
              </p:cNvSpPr>
              <p:nvPr/>
            </p:nvSpPr>
            <p:spPr bwMode="auto">
              <a:xfrm>
                <a:off x="2306" y="1792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7" name="Freeform 3704"/>
              <p:cNvSpPr>
                <a:spLocks/>
              </p:cNvSpPr>
              <p:nvPr/>
            </p:nvSpPr>
            <p:spPr bwMode="auto">
              <a:xfrm>
                <a:off x="2306" y="1792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8" name="Freeform 3705"/>
              <p:cNvSpPr>
                <a:spLocks/>
              </p:cNvSpPr>
              <p:nvPr/>
            </p:nvSpPr>
            <p:spPr bwMode="auto">
              <a:xfrm>
                <a:off x="2855" y="179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9" name="Freeform 3706"/>
              <p:cNvSpPr>
                <a:spLocks/>
              </p:cNvSpPr>
              <p:nvPr/>
            </p:nvSpPr>
            <p:spPr bwMode="auto">
              <a:xfrm>
                <a:off x="2855" y="179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0" name="Freeform 3707"/>
              <p:cNvSpPr>
                <a:spLocks/>
              </p:cNvSpPr>
              <p:nvPr/>
            </p:nvSpPr>
            <p:spPr bwMode="auto">
              <a:xfrm>
                <a:off x="2695" y="1804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1" name="Freeform 3708"/>
              <p:cNvSpPr>
                <a:spLocks/>
              </p:cNvSpPr>
              <p:nvPr/>
            </p:nvSpPr>
            <p:spPr bwMode="auto">
              <a:xfrm>
                <a:off x="2695" y="1804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2" name="Freeform 3709"/>
              <p:cNvSpPr>
                <a:spLocks/>
              </p:cNvSpPr>
              <p:nvPr/>
            </p:nvSpPr>
            <p:spPr bwMode="auto">
              <a:xfrm>
                <a:off x="2534" y="1804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3" name="Freeform 3710"/>
              <p:cNvSpPr>
                <a:spLocks/>
              </p:cNvSpPr>
              <p:nvPr/>
            </p:nvSpPr>
            <p:spPr bwMode="auto">
              <a:xfrm>
                <a:off x="2534" y="180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4" name="Freeform 3711"/>
              <p:cNvSpPr>
                <a:spLocks/>
              </p:cNvSpPr>
              <p:nvPr/>
            </p:nvSpPr>
            <p:spPr bwMode="auto">
              <a:xfrm>
                <a:off x="2373" y="1811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5" name="Freeform 3712"/>
              <p:cNvSpPr>
                <a:spLocks/>
              </p:cNvSpPr>
              <p:nvPr/>
            </p:nvSpPr>
            <p:spPr bwMode="auto">
              <a:xfrm>
                <a:off x="2373" y="1811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6" name="Freeform 3713"/>
              <p:cNvSpPr>
                <a:spLocks/>
              </p:cNvSpPr>
              <p:nvPr/>
            </p:nvSpPr>
            <p:spPr bwMode="auto">
              <a:xfrm>
                <a:off x="2923" y="181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7" name="Freeform 3714"/>
              <p:cNvSpPr>
                <a:spLocks/>
              </p:cNvSpPr>
              <p:nvPr/>
            </p:nvSpPr>
            <p:spPr bwMode="auto">
              <a:xfrm>
                <a:off x="2923" y="181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8" name="Freeform 3715"/>
              <p:cNvSpPr>
                <a:spLocks/>
              </p:cNvSpPr>
              <p:nvPr/>
            </p:nvSpPr>
            <p:spPr bwMode="auto">
              <a:xfrm>
                <a:off x="2762" y="1823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9" name="Freeform 3716"/>
              <p:cNvSpPr>
                <a:spLocks/>
              </p:cNvSpPr>
              <p:nvPr/>
            </p:nvSpPr>
            <p:spPr bwMode="auto">
              <a:xfrm>
                <a:off x="2762" y="1823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0" name="Freeform 3717"/>
              <p:cNvSpPr>
                <a:spLocks/>
              </p:cNvSpPr>
              <p:nvPr/>
            </p:nvSpPr>
            <p:spPr bwMode="auto">
              <a:xfrm>
                <a:off x="2602" y="1823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1" name="Freeform 3718"/>
              <p:cNvSpPr>
                <a:spLocks/>
              </p:cNvSpPr>
              <p:nvPr/>
            </p:nvSpPr>
            <p:spPr bwMode="auto">
              <a:xfrm>
                <a:off x="2602" y="1823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2" name="Freeform 3719"/>
              <p:cNvSpPr>
                <a:spLocks/>
              </p:cNvSpPr>
              <p:nvPr/>
            </p:nvSpPr>
            <p:spPr bwMode="auto">
              <a:xfrm>
                <a:off x="2435" y="182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3" name="Freeform 3720"/>
              <p:cNvSpPr>
                <a:spLocks/>
              </p:cNvSpPr>
              <p:nvPr/>
            </p:nvSpPr>
            <p:spPr bwMode="auto">
              <a:xfrm>
                <a:off x="2435" y="182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4" name="Freeform 3721"/>
              <p:cNvSpPr>
                <a:spLocks/>
              </p:cNvSpPr>
              <p:nvPr/>
            </p:nvSpPr>
            <p:spPr bwMode="auto">
              <a:xfrm>
                <a:off x="2275" y="1829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5" name="Freeform 3722"/>
              <p:cNvSpPr>
                <a:spLocks/>
              </p:cNvSpPr>
              <p:nvPr/>
            </p:nvSpPr>
            <p:spPr bwMode="auto">
              <a:xfrm>
                <a:off x="2275" y="1829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6" name="Freeform 3723"/>
              <p:cNvSpPr>
                <a:spLocks/>
              </p:cNvSpPr>
              <p:nvPr/>
            </p:nvSpPr>
            <p:spPr bwMode="auto">
              <a:xfrm>
                <a:off x="2991" y="183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7" name="Freeform 3724"/>
              <p:cNvSpPr>
                <a:spLocks/>
              </p:cNvSpPr>
              <p:nvPr/>
            </p:nvSpPr>
            <p:spPr bwMode="auto">
              <a:xfrm>
                <a:off x="2991" y="1835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8" name="Freeform 3725"/>
              <p:cNvSpPr>
                <a:spLocks/>
              </p:cNvSpPr>
              <p:nvPr/>
            </p:nvSpPr>
            <p:spPr bwMode="auto">
              <a:xfrm>
                <a:off x="2824" y="184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9" name="Freeform 3726"/>
              <p:cNvSpPr>
                <a:spLocks/>
              </p:cNvSpPr>
              <p:nvPr/>
            </p:nvSpPr>
            <p:spPr bwMode="auto">
              <a:xfrm>
                <a:off x="2824" y="184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0" name="Freeform 3727"/>
              <p:cNvSpPr>
                <a:spLocks/>
              </p:cNvSpPr>
              <p:nvPr/>
            </p:nvSpPr>
            <p:spPr bwMode="auto">
              <a:xfrm>
                <a:off x="2664" y="1841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1" name="Freeform 3728"/>
              <p:cNvSpPr>
                <a:spLocks/>
              </p:cNvSpPr>
              <p:nvPr/>
            </p:nvSpPr>
            <p:spPr bwMode="auto">
              <a:xfrm>
                <a:off x="2664" y="1841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2" name="Freeform 3729"/>
              <p:cNvSpPr>
                <a:spLocks/>
              </p:cNvSpPr>
              <p:nvPr/>
            </p:nvSpPr>
            <p:spPr bwMode="auto">
              <a:xfrm>
                <a:off x="2503" y="184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2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3" name="Freeform 3730"/>
              <p:cNvSpPr>
                <a:spLocks/>
              </p:cNvSpPr>
              <p:nvPr/>
            </p:nvSpPr>
            <p:spPr bwMode="auto">
              <a:xfrm>
                <a:off x="2503" y="184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0969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4" name="Freeform 3731"/>
              <p:cNvSpPr>
                <a:spLocks/>
              </p:cNvSpPr>
              <p:nvPr/>
            </p:nvSpPr>
            <p:spPr bwMode="auto">
              <a:xfrm>
                <a:off x="2343" y="1848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1 w 92"/>
                  <a:gd name="T3" fmla="*/ 61 h 61"/>
                  <a:gd name="T4" fmla="*/ 92 w 92"/>
                  <a:gd name="T5" fmla="*/ 18 h 61"/>
                  <a:gd name="T6" fmla="*/ 30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2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5" name="Freeform 3732"/>
              <p:cNvSpPr>
                <a:spLocks/>
              </p:cNvSpPr>
              <p:nvPr/>
            </p:nvSpPr>
            <p:spPr bwMode="auto">
              <a:xfrm>
                <a:off x="2343" y="1848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86296 w 15"/>
                  <a:gd name="T3" fmla="*/ 84430 h 10"/>
                  <a:gd name="T4" fmla="*/ 130119 w 15"/>
                  <a:gd name="T5" fmla="*/ 24967 h 10"/>
                  <a:gd name="T6" fmla="*/ 43823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6" name="Freeform 3733"/>
              <p:cNvSpPr>
                <a:spLocks/>
              </p:cNvSpPr>
              <p:nvPr/>
            </p:nvSpPr>
            <p:spPr bwMode="auto">
              <a:xfrm>
                <a:off x="3053" y="185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7" name="Freeform 3734"/>
              <p:cNvSpPr>
                <a:spLocks/>
              </p:cNvSpPr>
              <p:nvPr/>
            </p:nvSpPr>
            <p:spPr bwMode="auto">
              <a:xfrm>
                <a:off x="3053" y="185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8" name="Freeform 3735"/>
              <p:cNvSpPr>
                <a:spLocks/>
              </p:cNvSpPr>
              <p:nvPr/>
            </p:nvSpPr>
            <p:spPr bwMode="auto">
              <a:xfrm>
                <a:off x="2892" y="186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9" name="Freeform 3736"/>
              <p:cNvSpPr>
                <a:spLocks/>
              </p:cNvSpPr>
              <p:nvPr/>
            </p:nvSpPr>
            <p:spPr bwMode="auto">
              <a:xfrm>
                <a:off x="2892" y="186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0" name="Freeform 3737"/>
              <p:cNvSpPr>
                <a:spLocks/>
              </p:cNvSpPr>
              <p:nvPr/>
            </p:nvSpPr>
            <p:spPr bwMode="auto">
              <a:xfrm>
                <a:off x="2732" y="1860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1 w 92"/>
                  <a:gd name="T3" fmla="*/ 62 h 62"/>
                  <a:gd name="T4" fmla="*/ 92 w 92"/>
                  <a:gd name="T5" fmla="*/ 18 h 62"/>
                  <a:gd name="T6" fmla="*/ 30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2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1" name="Freeform 3738"/>
              <p:cNvSpPr>
                <a:spLocks/>
              </p:cNvSpPr>
              <p:nvPr/>
            </p:nvSpPr>
            <p:spPr bwMode="auto">
              <a:xfrm>
                <a:off x="2732" y="1860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2" name="Freeform 3739"/>
              <p:cNvSpPr>
                <a:spLocks/>
              </p:cNvSpPr>
              <p:nvPr/>
            </p:nvSpPr>
            <p:spPr bwMode="auto">
              <a:xfrm>
                <a:off x="2565" y="186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7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3" name="Freeform 3740"/>
              <p:cNvSpPr>
                <a:spLocks/>
              </p:cNvSpPr>
              <p:nvPr/>
            </p:nvSpPr>
            <p:spPr bwMode="auto">
              <a:xfrm>
                <a:off x="2565" y="186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54252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4" name="Freeform 3741"/>
              <p:cNvSpPr>
                <a:spLocks/>
              </p:cNvSpPr>
              <p:nvPr/>
            </p:nvSpPr>
            <p:spPr bwMode="auto">
              <a:xfrm>
                <a:off x="2404" y="186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5" name="Freeform 3742"/>
              <p:cNvSpPr>
                <a:spLocks/>
              </p:cNvSpPr>
              <p:nvPr/>
            </p:nvSpPr>
            <p:spPr bwMode="auto">
              <a:xfrm>
                <a:off x="2404" y="186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6" name="Freeform 3743"/>
              <p:cNvSpPr>
                <a:spLocks/>
              </p:cNvSpPr>
              <p:nvPr/>
            </p:nvSpPr>
            <p:spPr bwMode="auto">
              <a:xfrm>
                <a:off x="2244" y="187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7" name="Freeform 3744"/>
              <p:cNvSpPr>
                <a:spLocks/>
              </p:cNvSpPr>
              <p:nvPr/>
            </p:nvSpPr>
            <p:spPr bwMode="auto">
              <a:xfrm>
                <a:off x="2244" y="187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0969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8" name="Freeform 3745"/>
              <p:cNvSpPr>
                <a:spLocks/>
              </p:cNvSpPr>
              <p:nvPr/>
            </p:nvSpPr>
            <p:spPr bwMode="auto">
              <a:xfrm>
                <a:off x="3121" y="1872"/>
                <a:ext cx="92" cy="62"/>
              </a:xfrm>
              <a:custGeom>
                <a:avLst/>
                <a:gdLst>
                  <a:gd name="T0" fmla="*/ 0 w 92"/>
                  <a:gd name="T1" fmla="*/ 44 h 62"/>
                  <a:gd name="T2" fmla="*/ 61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4"/>
                    </a:moveTo>
                    <a:lnTo>
                      <a:pt x="61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9" name="Freeform 3746"/>
              <p:cNvSpPr>
                <a:spLocks/>
              </p:cNvSpPr>
              <p:nvPr/>
            </p:nvSpPr>
            <p:spPr bwMode="auto">
              <a:xfrm>
                <a:off x="3121" y="1872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0" name="Freeform 3747"/>
              <p:cNvSpPr>
                <a:spLocks/>
              </p:cNvSpPr>
              <p:nvPr/>
            </p:nvSpPr>
            <p:spPr bwMode="auto">
              <a:xfrm>
                <a:off x="2960" y="1878"/>
                <a:ext cx="93" cy="56"/>
              </a:xfrm>
              <a:custGeom>
                <a:avLst/>
                <a:gdLst>
                  <a:gd name="T0" fmla="*/ 0 w 93"/>
                  <a:gd name="T1" fmla="*/ 38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8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1" name="Freeform 3748"/>
              <p:cNvSpPr>
                <a:spLocks/>
              </p:cNvSpPr>
              <p:nvPr/>
            </p:nvSpPr>
            <p:spPr bwMode="auto">
              <a:xfrm>
                <a:off x="2960" y="1878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2" name="Freeform 3749"/>
              <p:cNvSpPr>
                <a:spLocks/>
              </p:cNvSpPr>
              <p:nvPr/>
            </p:nvSpPr>
            <p:spPr bwMode="auto">
              <a:xfrm>
                <a:off x="2793" y="187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3" name="Freeform 3750"/>
              <p:cNvSpPr>
                <a:spLocks/>
              </p:cNvSpPr>
              <p:nvPr/>
            </p:nvSpPr>
            <p:spPr bwMode="auto">
              <a:xfrm>
                <a:off x="2793" y="187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4" name="Freeform 3751"/>
              <p:cNvSpPr>
                <a:spLocks/>
              </p:cNvSpPr>
              <p:nvPr/>
            </p:nvSpPr>
            <p:spPr bwMode="auto">
              <a:xfrm>
                <a:off x="2633" y="1885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5" name="Freeform 3752"/>
              <p:cNvSpPr>
                <a:spLocks/>
              </p:cNvSpPr>
              <p:nvPr/>
            </p:nvSpPr>
            <p:spPr bwMode="auto">
              <a:xfrm>
                <a:off x="2633" y="1885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6" name="Freeform 3753"/>
              <p:cNvSpPr>
                <a:spLocks/>
              </p:cNvSpPr>
              <p:nvPr/>
            </p:nvSpPr>
            <p:spPr bwMode="auto">
              <a:xfrm>
                <a:off x="2472" y="1885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2 w 93"/>
                  <a:gd name="T3" fmla="*/ 61 h 61"/>
                  <a:gd name="T4" fmla="*/ 93 w 93"/>
                  <a:gd name="T5" fmla="*/ 18 h 61"/>
                  <a:gd name="T6" fmla="*/ 31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7" name="Freeform 3754"/>
              <p:cNvSpPr>
                <a:spLocks/>
              </p:cNvSpPr>
              <p:nvPr/>
            </p:nvSpPr>
            <p:spPr bwMode="auto">
              <a:xfrm>
                <a:off x="2472" y="1885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91524 w 15"/>
                  <a:gd name="T3" fmla="*/ 84430 h 10"/>
                  <a:gd name="T4" fmla="*/ 137497 w 15"/>
                  <a:gd name="T5" fmla="*/ 24967 h 10"/>
                  <a:gd name="T6" fmla="*/ 45744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8" name="Freeform 3755"/>
              <p:cNvSpPr>
                <a:spLocks/>
              </p:cNvSpPr>
              <p:nvPr/>
            </p:nvSpPr>
            <p:spPr bwMode="auto">
              <a:xfrm>
                <a:off x="2306" y="1891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7 w 98"/>
                  <a:gd name="T3" fmla="*/ 55 h 55"/>
                  <a:gd name="T4" fmla="*/ 98 w 98"/>
                  <a:gd name="T5" fmla="*/ 18 h 55"/>
                  <a:gd name="T6" fmla="*/ 37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9" name="Freeform 3756"/>
              <p:cNvSpPr>
                <a:spLocks/>
              </p:cNvSpPr>
              <p:nvPr/>
            </p:nvSpPr>
            <p:spPr bwMode="auto">
              <a:xfrm>
                <a:off x="2306" y="1891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52148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0" name="Freeform 3757"/>
              <p:cNvSpPr>
                <a:spLocks/>
              </p:cNvSpPr>
              <p:nvPr/>
            </p:nvSpPr>
            <p:spPr bwMode="auto">
              <a:xfrm>
                <a:off x="3182" y="189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1" name="Freeform 3758"/>
              <p:cNvSpPr>
                <a:spLocks/>
              </p:cNvSpPr>
              <p:nvPr/>
            </p:nvSpPr>
            <p:spPr bwMode="auto">
              <a:xfrm>
                <a:off x="3182" y="189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2" name="Freeform 3759"/>
              <p:cNvSpPr>
                <a:spLocks/>
              </p:cNvSpPr>
              <p:nvPr/>
            </p:nvSpPr>
            <p:spPr bwMode="auto">
              <a:xfrm>
                <a:off x="3022" y="189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3" name="Freeform 3760"/>
              <p:cNvSpPr>
                <a:spLocks/>
              </p:cNvSpPr>
              <p:nvPr/>
            </p:nvSpPr>
            <p:spPr bwMode="auto">
              <a:xfrm>
                <a:off x="3022" y="189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4" name="Freeform 3761"/>
              <p:cNvSpPr>
                <a:spLocks/>
              </p:cNvSpPr>
              <p:nvPr/>
            </p:nvSpPr>
            <p:spPr bwMode="auto">
              <a:xfrm>
                <a:off x="2861" y="189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5" name="Freeform 3762"/>
              <p:cNvSpPr>
                <a:spLocks/>
              </p:cNvSpPr>
              <p:nvPr/>
            </p:nvSpPr>
            <p:spPr bwMode="auto">
              <a:xfrm>
                <a:off x="2861" y="189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6" name="Freeform 3763"/>
              <p:cNvSpPr>
                <a:spLocks/>
              </p:cNvSpPr>
              <p:nvPr/>
            </p:nvSpPr>
            <p:spPr bwMode="auto">
              <a:xfrm>
                <a:off x="2701" y="1903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9 h 56"/>
                  <a:gd name="T6" fmla="*/ 31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7" name="Freeform 3764"/>
              <p:cNvSpPr>
                <a:spLocks/>
              </p:cNvSpPr>
              <p:nvPr/>
            </p:nvSpPr>
            <p:spPr bwMode="auto">
              <a:xfrm>
                <a:off x="2701" y="1903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43823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8" name="Freeform 3765"/>
              <p:cNvSpPr>
                <a:spLocks/>
              </p:cNvSpPr>
              <p:nvPr/>
            </p:nvSpPr>
            <p:spPr bwMode="auto">
              <a:xfrm>
                <a:off x="2534" y="190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9" name="Freeform 3766"/>
              <p:cNvSpPr>
                <a:spLocks/>
              </p:cNvSpPr>
              <p:nvPr/>
            </p:nvSpPr>
            <p:spPr bwMode="auto">
              <a:xfrm>
                <a:off x="2534" y="190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0" name="Freeform 3767"/>
              <p:cNvSpPr>
                <a:spLocks/>
              </p:cNvSpPr>
              <p:nvPr/>
            </p:nvSpPr>
            <p:spPr bwMode="auto">
              <a:xfrm>
                <a:off x="2373" y="190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1" name="Freeform 3768"/>
              <p:cNvSpPr>
                <a:spLocks/>
              </p:cNvSpPr>
              <p:nvPr/>
            </p:nvSpPr>
            <p:spPr bwMode="auto">
              <a:xfrm>
                <a:off x="2373" y="190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2" name="Freeform 3769"/>
              <p:cNvSpPr>
                <a:spLocks/>
              </p:cNvSpPr>
              <p:nvPr/>
            </p:nvSpPr>
            <p:spPr bwMode="auto">
              <a:xfrm>
                <a:off x="2213" y="1909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3" name="Freeform 3770"/>
              <p:cNvSpPr>
                <a:spLocks/>
              </p:cNvSpPr>
              <p:nvPr/>
            </p:nvSpPr>
            <p:spPr bwMode="auto">
              <a:xfrm>
                <a:off x="2213" y="1909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4" name="Freeform 3771"/>
              <p:cNvSpPr>
                <a:spLocks/>
              </p:cNvSpPr>
              <p:nvPr/>
            </p:nvSpPr>
            <p:spPr bwMode="auto">
              <a:xfrm>
                <a:off x="3250" y="1909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5" name="Freeform 3772"/>
              <p:cNvSpPr>
                <a:spLocks/>
              </p:cNvSpPr>
              <p:nvPr/>
            </p:nvSpPr>
            <p:spPr bwMode="auto">
              <a:xfrm>
                <a:off x="3250" y="190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6" name="Freeform 3773"/>
              <p:cNvSpPr>
                <a:spLocks/>
              </p:cNvSpPr>
              <p:nvPr/>
            </p:nvSpPr>
            <p:spPr bwMode="auto">
              <a:xfrm>
                <a:off x="3090" y="1916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8 w 92"/>
                  <a:gd name="T3" fmla="*/ 55 h 55"/>
                  <a:gd name="T4" fmla="*/ 92 w 92"/>
                  <a:gd name="T5" fmla="*/ 18 h 55"/>
                  <a:gd name="T6" fmla="*/ 31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7" name="Freeform 3774"/>
              <p:cNvSpPr>
                <a:spLocks/>
              </p:cNvSpPr>
              <p:nvPr/>
            </p:nvSpPr>
            <p:spPr bwMode="auto">
              <a:xfrm>
                <a:off x="3090" y="1916"/>
                <a:ext cx="92" cy="55"/>
              </a:xfrm>
              <a:custGeom>
                <a:avLst/>
                <a:gdLst>
                  <a:gd name="T0" fmla="*/ 0 w 15"/>
                  <a:gd name="T1" fmla="*/ 51572 h 9"/>
                  <a:gd name="T2" fmla="*/ 94834 w 15"/>
                  <a:gd name="T3" fmla="*/ 76670 h 9"/>
                  <a:gd name="T4" fmla="*/ 130119 w 15"/>
                  <a:gd name="T5" fmla="*/ 25098 h 9"/>
                  <a:gd name="T6" fmla="*/ 43823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8" name="Freeform 3775"/>
              <p:cNvSpPr>
                <a:spLocks/>
              </p:cNvSpPr>
              <p:nvPr/>
            </p:nvSpPr>
            <p:spPr bwMode="auto">
              <a:xfrm>
                <a:off x="2929" y="1916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2 w 93"/>
                  <a:gd name="T3" fmla="*/ 61 h 61"/>
                  <a:gd name="T4" fmla="*/ 93 w 93"/>
                  <a:gd name="T5" fmla="*/ 18 h 61"/>
                  <a:gd name="T6" fmla="*/ 31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9" name="Freeform 3776"/>
              <p:cNvSpPr>
                <a:spLocks/>
              </p:cNvSpPr>
              <p:nvPr/>
            </p:nvSpPr>
            <p:spPr bwMode="auto">
              <a:xfrm>
                <a:off x="2929" y="1916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91524 w 15"/>
                  <a:gd name="T3" fmla="*/ 84430 h 10"/>
                  <a:gd name="T4" fmla="*/ 137497 w 15"/>
                  <a:gd name="T5" fmla="*/ 24967 h 10"/>
                  <a:gd name="T6" fmla="*/ 45744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0" name="Freeform 3777"/>
              <p:cNvSpPr>
                <a:spLocks/>
              </p:cNvSpPr>
              <p:nvPr/>
            </p:nvSpPr>
            <p:spPr bwMode="auto">
              <a:xfrm>
                <a:off x="2762" y="192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1" name="Freeform 3778"/>
              <p:cNvSpPr>
                <a:spLocks/>
              </p:cNvSpPr>
              <p:nvPr/>
            </p:nvSpPr>
            <p:spPr bwMode="auto">
              <a:xfrm>
                <a:off x="2762" y="1922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2" name="Freeform 3779"/>
              <p:cNvSpPr>
                <a:spLocks/>
              </p:cNvSpPr>
              <p:nvPr/>
            </p:nvSpPr>
            <p:spPr bwMode="auto">
              <a:xfrm>
                <a:off x="2602" y="1922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3" name="Freeform 3780"/>
              <p:cNvSpPr>
                <a:spLocks/>
              </p:cNvSpPr>
              <p:nvPr/>
            </p:nvSpPr>
            <p:spPr bwMode="auto">
              <a:xfrm>
                <a:off x="2602" y="1922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4" name="Freeform 3781"/>
              <p:cNvSpPr>
                <a:spLocks/>
              </p:cNvSpPr>
              <p:nvPr/>
            </p:nvSpPr>
            <p:spPr bwMode="auto">
              <a:xfrm>
                <a:off x="2441" y="1928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5" name="Freeform 3782"/>
              <p:cNvSpPr>
                <a:spLocks/>
              </p:cNvSpPr>
              <p:nvPr/>
            </p:nvSpPr>
            <p:spPr bwMode="auto">
              <a:xfrm>
                <a:off x="2441" y="1928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6" name="Freeform 3783"/>
              <p:cNvSpPr>
                <a:spLocks/>
              </p:cNvSpPr>
              <p:nvPr/>
            </p:nvSpPr>
            <p:spPr bwMode="auto">
              <a:xfrm>
                <a:off x="2275" y="1928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7" name="Freeform 3784"/>
              <p:cNvSpPr>
                <a:spLocks/>
              </p:cNvSpPr>
              <p:nvPr/>
            </p:nvSpPr>
            <p:spPr bwMode="auto">
              <a:xfrm>
                <a:off x="2275" y="1928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8" name="Freeform 3785"/>
              <p:cNvSpPr>
                <a:spLocks/>
              </p:cNvSpPr>
              <p:nvPr/>
            </p:nvSpPr>
            <p:spPr bwMode="auto">
              <a:xfrm>
                <a:off x="3318" y="1928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9" name="Freeform 3786"/>
              <p:cNvSpPr>
                <a:spLocks/>
              </p:cNvSpPr>
              <p:nvPr/>
            </p:nvSpPr>
            <p:spPr bwMode="auto">
              <a:xfrm>
                <a:off x="3318" y="1928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0" name="Freeform 3787"/>
              <p:cNvSpPr>
                <a:spLocks/>
              </p:cNvSpPr>
              <p:nvPr/>
            </p:nvSpPr>
            <p:spPr bwMode="auto">
              <a:xfrm>
                <a:off x="3158" y="1934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9 h 56"/>
                  <a:gd name="T6" fmla="*/ 24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1" name="Freeform 3788"/>
              <p:cNvSpPr>
                <a:spLocks/>
              </p:cNvSpPr>
              <p:nvPr/>
            </p:nvSpPr>
            <p:spPr bwMode="auto">
              <a:xfrm>
                <a:off x="3158" y="1934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35285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2" name="Freeform 3789"/>
              <p:cNvSpPr>
                <a:spLocks/>
              </p:cNvSpPr>
              <p:nvPr/>
            </p:nvSpPr>
            <p:spPr bwMode="auto">
              <a:xfrm>
                <a:off x="2991" y="193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3" name="Freeform 3790"/>
              <p:cNvSpPr>
                <a:spLocks/>
              </p:cNvSpPr>
              <p:nvPr/>
            </p:nvSpPr>
            <p:spPr bwMode="auto">
              <a:xfrm>
                <a:off x="2991" y="193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4" name="Freeform 3791"/>
              <p:cNvSpPr>
                <a:spLocks/>
              </p:cNvSpPr>
              <p:nvPr/>
            </p:nvSpPr>
            <p:spPr bwMode="auto">
              <a:xfrm>
                <a:off x="2830" y="194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5" name="Freeform 3792"/>
              <p:cNvSpPr>
                <a:spLocks/>
              </p:cNvSpPr>
              <p:nvPr/>
            </p:nvSpPr>
            <p:spPr bwMode="auto">
              <a:xfrm>
                <a:off x="2830" y="194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6" name="Freeform 3793"/>
              <p:cNvSpPr>
                <a:spLocks/>
              </p:cNvSpPr>
              <p:nvPr/>
            </p:nvSpPr>
            <p:spPr bwMode="auto">
              <a:xfrm>
                <a:off x="2670" y="1940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2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7" name="Freeform 3794"/>
              <p:cNvSpPr>
                <a:spLocks/>
              </p:cNvSpPr>
              <p:nvPr/>
            </p:nvSpPr>
            <p:spPr bwMode="auto">
              <a:xfrm>
                <a:off x="2670" y="1940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8" name="Freeform 3795"/>
              <p:cNvSpPr>
                <a:spLocks/>
              </p:cNvSpPr>
              <p:nvPr/>
            </p:nvSpPr>
            <p:spPr bwMode="auto">
              <a:xfrm>
                <a:off x="2503" y="194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9" name="Freeform 3796"/>
              <p:cNvSpPr>
                <a:spLocks/>
              </p:cNvSpPr>
              <p:nvPr/>
            </p:nvSpPr>
            <p:spPr bwMode="auto">
              <a:xfrm>
                <a:off x="2503" y="194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0" name="Freeform 3797"/>
              <p:cNvSpPr>
                <a:spLocks/>
              </p:cNvSpPr>
              <p:nvPr/>
            </p:nvSpPr>
            <p:spPr bwMode="auto">
              <a:xfrm>
                <a:off x="2343" y="1946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1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1" name="Freeform 3798"/>
              <p:cNvSpPr>
                <a:spLocks/>
              </p:cNvSpPr>
              <p:nvPr/>
            </p:nvSpPr>
            <p:spPr bwMode="auto">
              <a:xfrm>
                <a:off x="2343" y="1946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85946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2" name="Freeform 3799"/>
              <p:cNvSpPr>
                <a:spLocks/>
              </p:cNvSpPr>
              <p:nvPr/>
            </p:nvSpPr>
            <p:spPr bwMode="auto">
              <a:xfrm>
                <a:off x="3386" y="1946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2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3" name="Freeform 3800"/>
              <p:cNvSpPr>
                <a:spLocks/>
              </p:cNvSpPr>
              <p:nvPr/>
            </p:nvSpPr>
            <p:spPr bwMode="auto">
              <a:xfrm>
                <a:off x="3386" y="1946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4" name="Freeform 3801"/>
              <p:cNvSpPr>
                <a:spLocks/>
              </p:cNvSpPr>
              <p:nvPr/>
            </p:nvSpPr>
            <p:spPr bwMode="auto">
              <a:xfrm>
                <a:off x="2182" y="1946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2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5" name="Freeform 3802"/>
              <p:cNvSpPr>
                <a:spLocks/>
              </p:cNvSpPr>
              <p:nvPr/>
            </p:nvSpPr>
            <p:spPr bwMode="auto">
              <a:xfrm>
                <a:off x="2182" y="1946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6" name="Freeform 3803"/>
              <p:cNvSpPr>
                <a:spLocks/>
              </p:cNvSpPr>
              <p:nvPr/>
            </p:nvSpPr>
            <p:spPr bwMode="auto">
              <a:xfrm>
                <a:off x="3219" y="1953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7" name="Freeform 3804"/>
              <p:cNvSpPr>
                <a:spLocks/>
              </p:cNvSpPr>
              <p:nvPr/>
            </p:nvSpPr>
            <p:spPr bwMode="auto">
              <a:xfrm>
                <a:off x="3219" y="1953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8" name="Freeform 3805"/>
              <p:cNvSpPr>
                <a:spLocks/>
              </p:cNvSpPr>
              <p:nvPr/>
            </p:nvSpPr>
            <p:spPr bwMode="auto">
              <a:xfrm>
                <a:off x="3059" y="19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9" name="Freeform 3806"/>
              <p:cNvSpPr>
                <a:spLocks/>
              </p:cNvSpPr>
              <p:nvPr/>
            </p:nvSpPr>
            <p:spPr bwMode="auto">
              <a:xfrm>
                <a:off x="3059" y="195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0" name="Freeform 3807"/>
              <p:cNvSpPr>
                <a:spLocks/>
              </p:cNvSpPr>
              <p:nvPr/>
            </p:nvSpPr>
            <p:spPr bwMode="auto">
              <a:xfrm>
                <a:off x="2898" y="1959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1" name="Freeform 3808"/>
              <p:cNvSpPr>
                <a:spLocks/>
              </p:cNvSpPr>
              <p:nvPr/>
            </p:nvSpPr>
            <p:spPr bwMode="auto">
              <a:xfrm>
                <a:off x="2898" y="1959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2" name="Freeform 3809"/>
              <p:cNvSpPr>
                <a:spLocks/>
              </p:cNvSpPr>
              <p:nvPr/>
            </p:nvSpPr>
            <p:spPr bwMode="auto">
              <a:xfrm>
                <a:off x="2732" y="1959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3" name="Freeform 3810"/>
              <p:cNvSpPr>
                <a:spLocks/>
              </p:cNvSpPr>
              <p:nvPr/>
            </p:nvSpPr>
            <p:spPr bwMode="auto">
              <a:xfrm>
                <a:off x="2732" y="1959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4" name="Freeform 3811"/>
              <p:cNvSpPr>
                <a:spLocks/>
              </p:cNvSpPr>
              <p:nvPr/>
            </p:nvSpPr>
            <p:spPr bwMode="auto">
              <a:xfrm>
                <a:off x="2571" y="1965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2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5" name="Freeform 3812"/>
              <p:cNvSpPr>
                <a:spLocks/>
              </p:cNvSpPr>
              <p:nvPr/>
            </p:nvSpPr>
            <p:spPr bwMode="auto">
              <a:xfrm>
                <a:off x="2571" y="1965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0969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6" name="Freeform 3813"/>
              <p:cNvSpPr>
                <a:spLocks/>
              </p:cNvSpPr>
              <p:nvPr/>
            </p:nvSpPr>
            <p:spPr bwMode="auto">
              <a:xfrm>
                <a:off x="2404" y="1965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7" name="Freeform 3814"/>
              <p:cNvSpPr>
                <a:spLocks/>
              </p:cNvSpPr>
              <p:nvPr/>
            </p:nvSpPr>
            <p:spPr bwMode="auto">
              <a:xfrm>
                <a:off x="2404" y="1965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8" name="Freeform 3815"/>
              <p:cNvSpPr>
                <a:spLocks/>
              </p:cNvSpPr>
              <p:nvPr/>
            </p:nvSpPr>
            <p:spPr bwMode="auto">
              <a:xfrm>
                <a:off x="3448" y="196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9" name="Freeform 3816"/>
              <p:cNvSpPr>
                <a:spLocks/>
              </p:cNvSpPr>
              <p:nvPr/>
            </p:nvSpPr>
            <p:spPr bwMode="auto">
              <a:xfrm>
                <a:off x="3448" y="196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0" name="Freeform 3817"/>
              <p:cNvSpPr>
                <a:spLocks/>
              </p:cNvSpPr>
              <p:nvPr/>
            </p:nvSpPr>
            <p:spPr bwMode="auto">
              <a:xfrm>
                <a:off x="2244" y="196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1" name="Freeform 3818"/>
              <p:cNvSpPr>
                <a:spLocks/>
              </p:cNvSpPr>
              <p:nvPr/>
            </p:nvSpPr>
            <p:spPr bwMode="auto">
              <a:xfrm>
                <a:off x="2244" y="196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2" name="Freeform 3819"/>
              <p:cNvSpPr>
                <a:spLocks/>
              </p:cNvSpPr>
              <p:nvPr/>
            </p:nvSpPr>
            <p:spPr bwMode="auto">
              <a:xfrm>
                <a:off x="3287" y="197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3" name="Freeform 3820"/>
              <p:cNvSpPr>
                <a:spLocks/>
              </p:cNvSpPr>
              <p:nvPr/>
            </p:nvSpPr>
            <p:spPr bwMode="auto">
              <a:xfrm>
                <a:off x="3287" y="197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4" name="Freeform 3821"/>
              <p:cNvSpPr>
                <a:spLocks/>
              </p:cNvSpPr>
              <p:nvPr/>
            </p:nvSpPr>
            <p:spPr bwMode="auto">
              <a:xfrm>
                <a:off x="3127" y="1971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2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5" name="Freeform 3822"/>
              <p:cNvSpPr>
                <a:spLocks/>
              </p:cNvSpPr>
              <p:nvPr/>
            </p:nvSpPr>
            <p:spPr bwMode="auto">
              <a:xfrm>
                <a:off x="3127" y="1971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6" name="Freeform 3823"/>
              <p:cNvSpPr>
                <a:spLocks/>
              </p:cNvSpPr>
              <p:nvPr/>
            </p:nvSpPr>
            <p:spPr bwMode="auto">
              <a:xfrm>
                <a:off x="2960" y="197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7" name="Freeform 3824"/>
              <p:cNvSpPr>
                <a:spLocks/>
              </p:cNvSpPr>
              <p:nvPr/>
            </p:nvSpPr>
            <p:spPr bwMode="auto">
              <a:xfrm>
                <a:off x="2960" y="197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8" name="Freeform 3825"/>
              <p:cNvSpPr>
                <a:spLocks/>
              </p:cNvSpPr>
              <p:nvPr/>
            </p:nvSpPr>
            <p:spPr bwMode="auto">
              <a:xfrm>
                <a:off x="2800" y="1977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1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9" name="Freeform 3826"/>
              <p:cNvSpPr>
                <a:spLocks/>
              </p:cNvSpPr>
              <p:nvPr/>
            </p:nvSpPr>
            <p:spPr bwMode="auto">
              <a:xfrm>
                <a:off x="2800" y="197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85946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0" name="Freeform 3827"/>
              <p:cNvSpPr>
                <a:spLocks/>
              </p:cNvSpPr>
              <p:nvPr/>
            </p:nvSpPr>
            <p:spPr bwMode="auto">
              <a:xfrm>
                <a:off x="2633" y="198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7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1" name="Freeform 3828"/>
              <p:cNvSpPr>
                <a:spLocks/>
              </p:cNvSpPr>
              <p:nvPr/>
            </p:nvSpPr>
            <p:spPr bwMode="auto">
              <a:xfrm>
                <a:off x="2633" y="1983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54252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2" name="Freeform 3829"/>
              <p:cNvSpPr>
                <a:spLocks/>
              </p:cNvSpPr>
              <p:nvPr/>
            </p:nvSpPr>
            <p:spPr bwMode="auto">
              <a:xfrm>
                <a:off x="2472" y="198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3" name="Freeform 3830"/>
              <p:cNvSpPr>
                <a:spLocks/>
              </p:cNvSpPr>
              <p:nvPr/>
            </p:nvSpPr>
            <p:spPr bwMode="auto">
              <a:xfrm>
                <a:off x="2472" y="198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4" name="Freeform 3831"/>
              <p:cNvSpPr>
                <a:spLocks/>
              </p:cNvSpPr>
              <p:nvPr/>
            </p:nvSpPr>
            <p:spPr bwMode="auto">
              <a:xfrm>
                <a:off x="3516" y="198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5" name="Freeform 3832"/>
              <p:cNvSpPr>
                <a:spLocks/>
              </p:cNvSpPr>
              <p:nvPr/>
            </p:nvSpPr>
            <p:spPr bwMode="auto">
              <a:xfrm>
                <a:off x="3516" y="198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6" name="Freeform 3833"/>
              <p:cNvSpPr>
                <a:spLocks/>
              </p:cNvSpPr>
              <p:nvPr/>
            </p:nvSpPr>
            <p:spPr bwMode="auto">
              <a:xfrm>
                <a:off x="2312" y="1983"/>
                <a:ext cx="92" cy="62"/>
              </a:xfrm>
              <a:custGeom>
                <a:avLst/>
                <a:gdLst>
                  <a:gd name="T0" fmla="*/ 0 w 92"/>
                  <a:gd name="T1" fmla="*/ 44 h 62"/>
                  <a:gd name="T2" fmla="*/ 61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4"/>
                    </a:moveTo>
                    <a:lnTo>
                      <a:pt x="61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7" name="Freeform 3834"/>
              <p:cNvSpPr>
                <a:spLocks/>
              </p:cNvSpPr>
              <p:nvPr/>
            </p:nvSpPr>
            <p:spPr bwMode="auto">
              <a:xfrm>
                <a:off x="2312" y="1983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8" name="Freeform 3835"/>
              <p:cNvSpPr>
                <a:spLocks/>
              </p:cNvSpPr>
              <p:nvPr/>
            </p:nvSpPr>
            <p:spPr bwMode="auto">
              <a:xfrm>
                <a:off x="3355" y="1990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9" name="Freeform 3836"/>
              <p:cNvSpPr>
                <a:spLocks/>
              </p:cNvSpPr>
              <p:nvPr/>
            </p:nvSpPr>
            <p:spPr bwMode="auto">
              <a:xfrm>
                <a:off x="3355" y="1990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0" name="Freeform 3837"/>
              <p:cNvSpPr>
                <a:spLocks/>
              </p:cNvSpPr>
              <p:nvPr/>
            </p:nvSpPr>
            <p:spPr bwMode="auto">
              <a:xfrm>
                <a:off x="2145" y="199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7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1" name="Freeform 3838"/>
              <p:cNvSpPr>
                <a:spLocks/>
              </p:cNvSpPr>
              <p:nvPr/>
            </p:nvSpPr>
            <p:spPr bwMode="auto">
              <a:xfrm>
                <a:off x="2145" y="199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54252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2" name="Freeform 3839"/>
              <p:cNvSpPr>
                <a:spLocks/>
              </p:cNvSpPr>
              <p:nvPr/>
            </p:nvSpPr>
            <p:spPr bwMode="auto">
              <a:xfrm>
                <a:off x="3189" y="1990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3" name="Freeform 3840"/>
              <p:cNvSpPr>
                <a:spLocks/>
              </p:cNvSpPr>
              <p:nvPr/>
            </p:nvSpPr>
            <p:spPr bwMode="auto">
              <a:xfrm>
                <a:off x="3189" y="1990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4" name="Freeform 3841"/>
              <p:cNvSpPr>
                <a:spLocks/>
              </p:cNvSpPr>
              <p:nvPr/>
            </p:nvSpPr>
            <p:spPr bwMode="auto">
              <a:xfrm>
                <a:off x="3028" y="1996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5" name="Freeform 3842"/>
              <p:cNvSpPr>
                <a:spLocks/>
              </p:cNvSpPr>
              <p:nvPr/>
            </p:nvSpPr>
            <p:spPr bwMode="auto">
              <a:xfrm>
                <a:off x="3028" y="1996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6" name="Freeform 3843"/>
              <p:cNvSpPr>
                <a:spLocks/>
              </p:cNvSpPr>
              <p:nvPr/>
            </p:nvSpPr>
            <p:spPr bwMode="auto">
              <a:xfrm>
                <a:off x="2861" y="199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7" name="Freeform 3844"/>
              <p:cNvSpPr>
                <a:spLocks/>
              </p:cNvSpPr>
              <p:nvPr/>
            </p:nvSpPr>
            <p:spPr bwMode="auto">
              <a:xfrm>
                <a:off x="2861" y="199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8" name="Freeform 3845"/>
              <p:cNvSpPr>
                <a:spLocks/>
              </p:cNvSpPr>
              <p:nvPr/>
            </p:nvSpPr>
            <p:spPr bwMode="auto">
              <a:xfrm>
                <a:off x="2701" y="200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9" name="Freeform 3846"/>
              <p:cNvSpPr>
                <a:spLocks/>
              </p:cNvSpPr>
              <p:nvPr/>
            </p:nvSpPr>
            <p:spPr bwMode="auto">
              <a:xfrm>
                <a:off x="2701" y="200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0" name="Freeform 3847"/>
              <p:cNvSpPr>
                <a:spLocks/>
              </p:cNvSpPr>
              <p:nvPr/>
            </p:nvSpPr>
            <p:spPr bwMode="auto">
              <a:xfrm>
                <a:off x="2540" y="2002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1" name="Freeform 3848"/>
              <p:cNvSpPr>
                <a:spLocks/>
              </p:cNvSpPr>
              <p:nvPr/>
            </p:nvSpPr>
            <p:spPr bwMode="auto">
              <a:xfrm>
                <a:off x="2540" y="2002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2" name="Freeform 3849"/>
              <p:cNvSpPr>
                <a:spLocks/>
              </p:cNvSpPr>
              <p:nvPr/>
            </p:nvSpPr>
            <p:spPr bwMode="auto">
              <a:xfrm>
                <a:off x="3584" y="2002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1 w 92"/>
                  <a:gd name="T3" fmla="*/ 62 h 62"/>
                  <a:gd name="T4" fmla="*/ 92 w 92"/>
                  <a:gd name="T5" fmla="*/ 18 h 62"/>
                  <a:gd name="T6" fmla="*/ 31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3" name="Freeform 3850"/>
              <p:cNvSpPr>
                <a:spLocks/>
              </p:cNvSpPr>
              <p:nvPr/>
            </p:nvSpPr>
            <p:spPr bwMode="auto">
              <a:xfrm>
                <a:off x="3584" y="2002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4" name="Freeform 3851"/>
              <p:cNvSpPr>
                <a:spLocks/>
              </p:cNvSpPr>
              <p:nvPr/>
            </p:nvSpPr>
            <p:spPr bwMode="auto">
              <a:xfrm>
                <a:off x="2373" y="200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5" name="Freeform 3852"/>
              <p:cNvSpPr>
                <a:spLocks/>
              </p:cNvSpPr>
              <p:nvPr/>
            </p:nvSpPr>
            <p:spPr bwMode="auto">
              <a:xfrm>
                <a:off x="2373" y="200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6" name="Freeform 3853"/>
              <p:cNvSpPr>
                <a:spLocks/>
              </p:cNvSpPr>
              <p:nvPr/>
            </p:nvSpPr>
            <p:spPr bwMode="auto">
              <a:xfrm>
                <a:off x="3417" y="2008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7" name="Freeform 3854"/>
              <p:cNvSpPr>
                <a:spLocks/>
              </p:cNvSpPr>
              <p:nvPr/>
            </p:nvSpPr>
            <p:spPr bwMode="auto">
              <a:xfrm>
                <a:off x="3417" y="2008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8" name="Freeform 3855"/>
              <p:cNvSpPr>
                <a:spLocks/>
              </p:cNvSpPr>
              <p:nvPr/>
            </p:nvSpPr>
            <p:spPr bwMode="auto">
              <a:xfrm>
                <a:off x="2213" y="2008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9" name="Freeform 3856"/>
              <p:cNvSpPr>
                <a:spLocks/>
              </p:cNvSpPr>
              <p:nvPr/>
            </p:nvSpPr>
            <p:spPr bwMode="auto">
              <a:xfrm>
                <a:off x="2213" y="2008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0969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0" name="Freeform 3857"/>
              <p:cNvSpPr>
                <a:spLocks/>
              </p:cNvSpPr>
              <p:nvPr/>
            </p:nvSpPr>
            <p:spPr bwMode="auto">
              <a:xfrm>
                <a:off x="3256" y="200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1" name="Freeform 3858"/>
              <p:cNvSpPr>
                <a:spLocks/>
              </p:cNvSpPr>
              <p:nvPr/>
            </p:nvSpPr>
            <p:spPr bwMode="auto">
              <a:xfrm>
                <a:off x="3256" y="200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2" name="Freeform 3859"/>
              <p:cNvSpPr>
                <a:spLocks/>
              </p:cNvSpPr>
              <p:nvPr/>
            </p:nvSpPr>
            <p:spPr bwMode="auto">
              <a:xfrm>
                <a:off x="3096" y="2014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67" name="Group 3860"/>
            <p:cNvGrpSpPr>
              <a:grpSpLocks/>
            </p:cNvGrpSpPr>
            <p:nvPr/>
          </p:nvGrpSpPr>
          <p:grpSpPr bwMode="auto">
            <a:xfrm>
              <a:off x="2015" y="2014"/>
              <a:ext cx="2266" cy="223"/>
              <a:chOff x="2015" y="2014"/>
              <a:chExt cx="2266" cy="223"/>
            </a:xfrm>
          </p:grpSpPr>
          <p:sp>
            <p:nvSpPr>
              <p:cNvPr id="17423" name="Freeform 3861"/>
              <p:cNvSpPr>
                <a:spLocks/>
              </p:cNvSpPr>
              <p:nvPr/>
            </p:nvSpPr>
            <p:spPr bwMode="auto">
              <a:xfrm>
                <a:off x="3096" y="2014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4" name="Freeform 3862"/>
              <p:cNvSpPr>
                <a:spLocks/>
              </p:cNvSpPr>
              <p:nvPr/>
            </p:nvSpPr>
            <p:spPr bwMode="auto">
              <a:xfrm>
                <a:off x="2929" y="2014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5" name="Freeform 3863"/>
              <p:cNvSpPr>
                <a:spLocks/>
              </p:cNvSpPr>
              <p:nvPr/>
            </p:nvSpPr>
            <p:spPr bwMode="auto">
              <a:xfrm>
                <a:off x="2929" y="201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6" name="Freeform 3864"/>
              <p:cNvSpPr>
                <a:spLocks/>
              </p:cNvSpPr>
              <p:nvPr/>
            </p:nvSpPr>
            <p:spPr bwMode="auto">
              <a:xfrm>
                <a:off x="2769" y="2020"/>
                <a:ext cx="92" cy="56"/>
              </a:xfrm>
              <a:custGeom>
                <a:avLst/>
                <a:gdLst>
                  <a:gd name="T0" fmla="*/ 0 w 92"/>
                  <a:gd name="T1" fmla="*/ 38 h 56"/>
                  <a:gd name="T2" fmla="*/ 61 w 92"/>
                  <a:gd name="T3" fmla="*/ 56 h 56"/>
                  <a:gd name="T4" fmla="*/ 92 w 92"/>
                  <a:gd name="T5" fmla="*/ 19 h 56"/>
                  <a:gd name="T6" fmla="*/ 31 w 92"/>
                  <a:gd name="T7" fmla="*/ 0 h 56"/>
                  <a:gd name="T8" fmla="*/ 0 w 92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8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7" name="Freeform 3865"/>
              <p:cNvSpPr>
                <a:spLocks/>
              </p:cNvSpPr>
              <p:nvPr/>
            </p:nvSpPr>
            <p:spPr bwMode="auto">
              <a:xfrm>
                <a:off x="2769" y="2020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43823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8" name="Freeform 3866"/>
              <p:cNvSpPr>
                <a:spLocks/>
              </p:cNvSpPr>
              <p:nvPr/>
            </p:nvSpPr>
            <p:spPr bwMode="auto">
              <a:xfrm>
                <a:off x="2602" y="202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9" name="Freeform 3867"/>
              <p:cNvSpPr>
                <a:spLocks/>
              </p:cNvSpPr>
              <p:nvPr/>
            </p:nvSpPr>
            <p:spPr bwMode="auto">
              <a:xfrm>
                <a:off x="2602" y="202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0" name="Freeform 3868"/>
              <p:cNvSpPr>
                <a:spLocks/>
              </p:cNvSpPr>
              <p:nvPr/>
            </p:nvSpPr>
            <p:spPr bwMode="auto">
              <a:xfrm>
                <a:off x="3645" y="202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1" name="Freeform 3869"/>
              <p:cNvSpPr>
                <a:spLocks/>
              </p:cNvSpPr>
              <p:nvPr/>
            </p:nvSpPr>
            <p:spPr bwMode="auto">
              <a:xfrm>
                <a:off x="3645" y="202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2" name="Freeform 3870"/>
              <p:cNvSpPr>
                <a:spLocks/>
              </p:cNvSpPr>
              <p:nvPr/>
            </p:nvSpPr>
            <p:spPr bwMode="auto">
              <a:xfrm>
                <a:off x="2441" y="2027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3" name="Freeform 3871"/>
              <p:cNvSpPr>
                <a:spLocks/>
              </p:cNvSpPr>
              <p:nvPr/>
            </p:nvSpPr>
            <p:spPr bwMode="auto">
              <a:xfrm>
                <a:off x="2441" y="2027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4" name="Freeform 3872"/>
              <p:cNvSpPr>
                <a:spLocks/>
              </p:cNvSpPr>
              <p:nvPr/>
            </p:nvSpPr>
            <p:spPr bwMode="auto">
              <a:xfrm>
                <a:off x="3485" y="2027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5" name="Freeform 3873"/>
              <p:cNvSpPr>
                <a:spLocks/>
              </p:cNvSpPr>
              <p:nvPr/>
            </p:nvSpPr>
            <p:spPr bwMode="auto">
              <a:xfrm>
                <a:off x="3485" y="2027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6" name="Freeform 3874"/>
              <p:cNvSpPr>
                <a:spLocks/>
              </p:cNvSpPr>
              <p:nvPr/>
            </p:nvSpPr>
            <p:spPr bwMode="auto">
              <a:xfrm>
                <a:off x="2275" y="2027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7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7" name="Freeform 3875"/>
              <p:cNvSpPr>
                <a:spLocks/>
              </p:cNvSpPr>
              <p:nvPr/>
            </p:nvSpPr>
            <p:spPr bwMode="auto">
              <a:xfrm>
                <a:off x="2275" y="2027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52148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8" name="Freeform 3876"/>
              <p:cNvSpPr>
                <a:spLocks/>
              </p:cNvSpPr>
              <p:nvPr/>
            </p:nvSpPr>
            <p:spPr bwMode="auto">
              <a:xfrm>
                <a:off x="3324" y="2027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2 w 93"/>
                  <a:gd name="T3" fmla="*/ 61 h 61"/>
                  <a:gd name="T4" fmla="*/ 93 w 93"/>
                  <a:gd name="T5" fmla="*/ 18 h 61"/>
                  <a:gd name="T6" fmla="*/ 31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9" name="Freeform 3877"/>
              <p:cNvSpPr>
                <a:spLocks/>
              </p:cNvSpPr>
              <p:nvPr/>
            </p:nvSpPr>
            <p:spPr bwMode="auto">
              <a:xfrm>
                <a:off x="3324" y="2027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91524 w 15"/>
                  <a:gd name="T3" fmla="*/ 84430 h 10"/>
                  <a:gd name="T4" fmla="*/ 137497 w 15"/>
                  <a:gd name="T5" fmla="*/ 24967 h 10"/>
                  <a:gd name="T6" fmla="*/ 45744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0" name="Freeform 3878"/>
              <p:cNvSpPr>
                <a:spLocks/>
              </p:cNvSpPr>
              <p:nvPr/>
            </p:nvSpPr>
            <p:spPr bwMode="auto">
              <a:xfrm>
                <a:off x="2114" y="202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1" name="Freeform 3879"/>
              <p:cNvSpPr>
                <a:spLocks/>
              </p:cNvSpPr>
              <p:nvPr/>
            </p:nvSpPr>
            <p:spPr bwMode="auto">
              <a:xfrm>
                <a:off x="2114" y="202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2" name="Freeform 3880"/>
              <p:cNvSpPr>
                <a:spLocks/>
              </p:cNvSpPr>
              <p:nvPr/>
            </p:nvSpPr>
            <p:spPr bwMode="auto">
              <a:xfrm>
                <a:off x="3158" y="2033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3" name="Freeform 3881"/>
              <p:cNvSpPr>
                <a:spLocks/>
              </p:cNvSpPr>
              <p:nvPr/>
            </p:nvSpPr>
            <p:spPr bwMode="auto">
              <a:xfrm>
                <a:off x="3158" y="2033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4" name="Freeform 3882"/>
              <p:cNvSpPr>
                <a:spLocks/>
              </p:cNvSpPr>
              <p:nvPr/>
            </p:nvSpPr>
            <p:spPr bwMode="auto">
              <a:xfrm>
                <a:off x="2997" y="203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5" name="Freeform 3883"/>
              <p:cNvSpPr>
                <a:spLocks/>
              </p:cNvSpPr>
              <p:nvPr/>
            </p:nvSpPr>
            <p:spPr bwMode="auto">
              <a:xfrm>
                <a:off x="2997" y="203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6" name="Freeform 3884"/>
              <p:cNvSpPr>
                <a:spLocks/>
              </p:cNvSpPr>
              <p:nvPr/>
            </p:nvSpPr>
            <p:spPr bwMode="auto">
              <a:xfrm>
                <a:off x="2830" y="203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7" name="Freeform 3885"/>
              <p:cNvSpPr>
                <a:spLocks/>
              </p:cNvSpPr>
              <p:nvPr/>
            </p:nvSpPr>
            <p:spPr bwMode="auto">
              <a:xfrm>
                <a:off x="2830" y="203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8" name="Freeform 3886"/>
              <p:cNvSpPr>
                <a:spLocks/>
              </p:cNvSpPr>
              <p:nvPr/>
            </p:nvSpPr>
            <p:spPr bwMode="auto">
              <a:xfrm>
                <a:off x="2670" y="203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9" name="Freeform 3887"/>
              <p:cNvSpPr>
                <a:spLocks/>
              </p:cNvSpPr>
              <p:nvPr/>
            </p:nvSpPr>
            <p:spPr bwMode="auto">
              <a:xfrm>
                <a:off x="2670" y="203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0" name="Freeform 3888"/>
              <p:cNvSpPr>
                <a:spLocks/>
              </p:cNvSpPr>
              <p:nvPr/>
            </p:nvSpPr>
            <p:spPr bwMode="auto">
              <a:xfrm>
                <a:off x="3713" y="2045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1" name="Freeform 3889"/>
              <p:cNvSpPr>
                <a:spLocks/>
              </p:cNvSpPr>
              <p:nvPr/>
            </p:nvSpPr>
            <p:spPr bwMode="auto">
              <a:xfrm>
                <a:off x="3713" y="2045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2" name="Freeform 3890"/>
              <p:cNvSpPr>
                <a:spLocks/>
              </p:cNvSpPr>
              <p:nvPr/>
            </p:nvSpPr>
            <p:spPr bwMode="auto">
              <a:xfrm>
                <a:off x="2509" y="2045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3" name="Freeform 3891"/>
              <p:cNvSpPr>
                <a:spLocks/>
              </p:cNvSpPr>
              <p:nvPr/>
            </p:nvSpPr>
            <p:spPr bwMode="auto">
              <a:xfrm>
                <a:off x="2509" y="2045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4" name="Freeform 3892"/>
              <p:cNvSpPr>
                <a:spLocks/>
              </p:cNvSpPr>
              <p:nvPr/>
            </p:nvSpPr>
            <p:spPr bwMode="auto">
              <a:xfrm>
                <a:off x="3553" y="2045"/>
                <a:ext cx="92" cy="62"/>
              </a:xfrm>
              <a:custGeom>
                <a:avLst/>
                <a:gdLst>
                  <a:gd name="T0" fmla="*/ 0 w 92"/>
                  <a:gd name="T1" fmla="*/ 37 h 62"/>
                  <a:gd name="T2" fmla="*/ 68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5" name="Freeform 3893"/>
              <p:cNvSpPr>
                <a:spLocks/>
              </p:cNvSpPr>
              <p:nvPr/>
            </p:nvSpPr>
            <p:spPr bwMode="auto">
              <a:xfrm>
                <a:off x="3553" y="2045"/>
                <a:ext cx="92" cy="62"/>
              </a:xfrm>
              <a:custGeom>
                <a:avLst/>
                <a:gdLst>
                  <a:gd name="T0" fmla="*/ 0 w 15"/>
                  <a:gd name="T1" fmla="*/ 54585 h 10"/>
                  <a:gd name="T2" fmla="*/ 94834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6" name="Freeform 3894"/>
              <p:cNvSpPr>
                <a:spLocks/>
              </p:cNvSpPr>
              <p:nvPr/>
            </p:nvSpPr>
            <p:spPr bwMode="auto">
              <a:xfrm>
                <a:off x="2343" y="2045"/>
                <a:ext cx="98" cy="62"/>
              </a:xfrm>
              <a:custGeom>
                <a:avLst/>
                <a:gdLst>
                  <a:gd name="T0" fmla="*/ 0 w 98"/>
                  <a:gd name="T1" fmla="*/ 37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7" name="Freeform 3895"/>
              <p:cNvSpPr>
                <a:spLocks/>
              </p:cNvSpPr>
              <p:nvPr/>
            </p:nvSpPr>
            <p:spPr bwMode="auto">
              <a:xfrm>
                <a:off x="2343" y="2045"/>
                <a:ext cx="98" cy="62"/>
              </a:xfrm>
              <a:custGeom>
                <a:avLst/>
                <a:gdLst>
                  <a:gd name="T0" fmla="*/ 0 w 16"/>
                  <a:gd name="T1" fmla="*/ 54585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8" name="Freeform 3896"/>
              <p:cNvSpPr>
                <a:spLocks/>
              </p:cNvSpPr>
              <p:nvPr/>
            </p:nvSpPr>
            <p:spPr bwMode="auto">
              <a:xfrm>
                <a:off x="3386" y="204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9" name="Freeform 3897"/>
              <p:cNvSpPr>
                <a:spLocks/>
              </p:cNvSpPr>
              <p:nvPr/>
            </p:nvSpPr>
            <p:spPr bwMode="auto">
              <a:xfrm>
                <a:off x="3386" y="204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0" name="Freeform 3898"/>
              <p:cNvSpPr>
                <a:spLocks/>
              </p:cNvSpPr>
              <p:nvPr/>
            </p:nvSpPr>
            <p:spPr bwMode="auto">
              <a:xfrm>
                <a:off x="2182" y="204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1" name="Freeform 3899"/>
              <p:cNvSpPr>
                <a:spLocks/>
              </p:cNvSpPr>
              <p:nvPr/>
            </p:nvSpPr>
            <p:spPr bwMode="auto">
              <a:xfrm>
                <a:off x="2182" y="2045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2" name="Freeform 3900"/>
              <p:cNvSpPr>
                <a:spLocks/>
              </p:cNvSpPr>
              <p:nvPr/>
            </p:nvSpPr>
            <p:spPr bwMode="auto">
              <a:xfrm>
                <a:off x="3226" y="2051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3" name="Freeform 3901"/>
              <p:cNvSpPr>
                <a:spLocks/>
              </p:cNvSpPr>
              <p:nvPr/>
            </p:nvSpPr>
            <p:spPr bwMode="auto">
              <a:xfrm>
                <a:off x="3226" y="2051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4" name="Freeform 3902"/>
              <p:cNvSpPr>
                <a:spLocks/>
              </p:cNvSpPr>
              <p:nvPr/>
            </p:nvSpPr>
            <p:spPr bwMode="auto">
              <a:xfrm>
                <a:off x="3065" y="2051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2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5" name="Freeform 3903"/>
              <p:cNvSpPr>
                <a:spLocks/>
              </p:cNvSpPr>
              <p:nvPr/>
            </p:nvSpPr>
            <p:spPr bwMode="auto">
              <a:xfrm>
                <a:off x="3065" y="2051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6" name="Freeform 3904"/>
              <p:cNvSpPr>
                <a:spLocks/>
              </p:cNvSpPr>
              <p:nvPr/>
            </p:nvSpPr>
            <p:spPr bwMode="auto">
              <a:xfrm>
                <a:off x="2898" y="205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7" name="Freeform 3905"/>
              <p:cNvSpPr>
                <a:spLocks/>
              </p:cNvSpPr>
              <p:nvPr/>
            </p:nvSpPr>
            <p:spPr bwMode="auto">
              <a:xfrm>
                <a:off x="2898" y="205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8" name="Freeform 3906"/>
              <p:cNvSpPr>
                <a:spLocks/>
              </p:cNvSpPr>
              <p:nvPr/>
            </p:nvSpPr>
            <p:spPr bwMode="auto">
              <a:xfrm>
                <a:off x="2738" y="2058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2 w 92"/>
                  <a:gd name="T3" fmla="*/ 61 h 61"/>
                  <a:gd name="T4" fmla="*/ 92 w 92"/>
                  <a:gd name="T5" fmla="*/ 18 h 61"/>
                  <a:gd name="T6" fmla="*/ 31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9" name="Freeform 3907"/>
              <p:cNvSpPr>
                <a:spLocks/>
              </p:cNvSpPr>
              <p:nvPr/>
            </p:nvSpPr>
            <p:spPr bwMode="auto">
              <a:xfrm>
                <a:off x="2738" y="2058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86296 w 15"/>
                  <a:gd name="T3" fmla="*/ 84430 h 10"/>
                  <a:gd name="T4" fmla="*/ 130119 w 15"/>
                  <a:gd name="T5" fmla="*/ 24967 h 10"/>
                  <a:gd name="T6" fmla="*/ 43823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0" name="Freeform 3908"/>
              <p:cNvSpPr>
                <a:spLocks/>
              </p:cNvSpPr>
              <p:nvPr/>
            </p:nvSpPr>
            <p:spPr bwMode="auto">
              <a:xfrm>
                <a:off x="3781" y="2064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1" name="Freeform 3909"/>
              <p:cNvSpPr>
                <a:spLocks/>
              </p:cNvSpPr>
              <p:nvPr/>
            </p:nvSpPr>
            <p:spPr bwMode="auto">
              <a:xfrm>
                <a:off x="3781" y="2064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2" name="Freeform 3910"/>
              <p:cNvSpPr>
                <a:spLocks/>
              </p:cNvSpPr>
              <p:nvPr/>
            </p:nvSpPr>
            <p:spPr bwMode="auto">
              <a:xfrm>
                <a:off x="2571" y="2064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3" name="Freeform 3911"/>
              <p:cNvSpPr>
                <a:spLocks/>
              </p:cNvSpPr>
              <p:nvPr/>
            </p:nvSpPr>
            <p:spPr bwMode="auto">
              <a:xfrm>
                <a:off x="2571" y="2064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4" name="Freeform 3912"/>
              <p:cNvSpPr>
                <a:spLocks/>
              </p:cNvSpPr>
              <p:nvPr/>
            </p:nvSpPr>
            <p:spPr bwMode="auto">
              <a:xfrm>
                <a:off x="3621" y="2064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2 w 92"/>
                  <a:gd name="T3" fmla="*/ 61 h 61"/>
                  <a:gd name="T4" fmla="*/ 92 w 92"/>
                  <a:gd name="T5" fmla="*/ 18 h 61"/>
                  <a:gd name="T6" fmla="*/ 24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2" y="18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5" name="Freeform 3913"/>
              <p:cNvSpPr>
                <a:spLocks/>
              </p:cNvSpPr>
              <p:nvPr/>
            </p:nvSpPr>
            <p:spPr bwMode="auto">
              <a:xfrm>
                <a:off x="3621" y="2064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86296 w 15"/>
                  <a:gd name="T3" fmla="*/ 84430 h 10"/>
                  <a:gd name="T4" fmla="*/ 130119 w 15"/>
                  <a:gd name="T5" fmla="*/ 24967 h 10"/>
                  <a:gd name="T6" fmla="*/ 35285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6" name="Freeform 3914"/>
              <p:cNvSpPr>
                <a:spLocks/>
              </p:cNvSpPr>
              <p:nvPr/>
            </p:nvSpPr>
            <p:spPr bwMode="auto">
              <a:xfrm>
                <a:off x="2411" y="2064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1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7" name="Freeform 3915"/>
              <p:cNvSpPr>
                <a:spLocks/>
              </p:cNvSpPr>
              <p:nvPr/>
            </p:nvSpPr>
            <p:spPr bwMode="auto">
              <a:xfrm>
                <a:off x="2411" y="2064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85946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8" name="Freeform 3916"/>
              <p:cNvSpPr>
                <a:spLocks/>
              </p:cNvSpPr>
              <p:nvPr/>
            </p:nvSpPr>
            <p:spPr bwMode="auto">
              <a:xfrm>
                <a:off x="3454" y="206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9" name="Freeform 3917"/>
              <p:cNvSpPr>
                <a:spLocks/>
              </p:cNvSpPr>
              <p:nvPr/>
            </p:nvSpPr>
            <p:spPr bwMode="auto">
              <a:xfrm>
                <a:off x="3454" y="206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0" name="Freeform 3918"/>
              <p:cNvSpPr>
                <a:spLocks/>
              </p:cNvSpPr>
              <p:nvPr/>
            </p:nvSpPr>
            <p:spPr bwMode="auto">
              <a:xfrm>
                <a:off x="2244" y="206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1" name="Freeform 3919"/>
              <p:cNvSpPr>
                <a:spLocks/>
              </p:cNvSpPr>
              <p:nvPr/>
            </p:nvSpPr>
            <p:spPr bwMode="auto">
              <a:xfrm>
                <a:off x="2244" y="206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2" name="Freeform 3920"/>
              <p:cNvSpPr>
                <a:spLocks/>
              </p:cNvSpPr>
              <p:nvPr/>
            </p:nvSpPr>
            <p:spPr bwMode="auto">
              <a:xfrm>
                <a:off x="3294" y="2070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1 w 92"/>
                  <a:gd name="T3" fmla="*/ 55 h 55"/>
                  <a:gd name="T4" fmla="*/ 92 w 92"/>
                  <a:gd name="T5" fmla="*/ 18 h 55"/>
                  <a:gd name="T6" fmla="*/ 30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1" y="55"/>
                    </a:lnTo>
                    <a:lnTo>
                      <a:pt x="92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3" name="Freeform 3921"/>
              <p:cNvSpPr>
                <a:spLocks/>
              </p:cNvSpPr>
              <p:nvPr/>
            </p:nvSpPr>
            <p:spPr bwMode="auto">
              <a:xfrm>
                <a:off x="3294" y="2070"/>
                <a:ext cx="92" cy="55"/>
              </a:xfrm>
              <a:custGeom>
                <a:avLst/>
                <a:gdLst>
                  <a:gd name="T0" fmla="*/ 0 w 15"/>
                  <a:gd name="T1" fmla="*/ 51572 h 9"/>
                  <a:gd name="T2" fmla="*/ 86296 w 15"/>
                  <a:gd name="T3" fmla="*/ 76670 h 9"/>
                  <a:gd name="T4" fmla="*/ 130119 w 15"/>
                  <a:gd name="T5" fmla="*/ 25098 h 9"/>
                  <a:gd name="T6" fmla="*/ 43823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4" name="Freeform 3922"/>
              <p:cNvSpPr>
                <a:spLocks/>
              </p:cNvSpPr>
              <p:nvPr/>
            </p:nvSpPr>
            <p:spPr bwMode="auto">
              <a:xfrm>
                <a:off x="2083" y="207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2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5" name="Freeform 3923"/>
              <p:cNvSpPr>
                <a:spLocks/>
              </p:cNvSpPr>
              <p:nvPr/>
            </p:nvSpPr>
            <p:spPr bwMode="auto">
              <a:xfrm>
                <a:off x="2083" y="207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0969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6" name="Freeform 3924"/>
              <p:cNvSpPr>
                <a:spLocks/>
              </p:cNvSpPr>
              <p:nvPr/>
            </p:nvSpPr>
            <p:spPr bwMode="auto">
              <a:xfrm>
                <a:off x="3127" y="207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7" name="Freeform 3925"/>
              <p:cNvSpPr>
                <a:spLocks/>
              </p:cNvSpPr>
              <p:nvPr/>
            </p:nvSpPr>
            <p:spPr bwMode="auto">
              <a:xfrm>
                <a:off x="3127" y="207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8" name="Freeform 3926"/>
              <p:cNvSpPr>
                <a:spLocks/>
              </p:cNvSpPr>
              <p:nvPr/>
            </p:nvSpPr>
            <p:spPr bwMode="auto">
              <a:xfrm>
                <a:off x="2966" y="207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9" name="Freeform 3927"/>
              <p:cNvSpPr>
                <a:spLocks/>
              </p:cNvSpPr>
              <p:nvPr/>
            </p:nvSpPr>
            <p:spPr bwMode="auto">
              <a:xfrm>
                <a:off x="2966" y="207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0" name="Freeform 3928"/>
              <p:cNvSpPr>
                <a:spLocks/>
              </p:cNvSpPr>
              <p:nvPr/>
            </p:nvSpPr>
            <p:spPr bwMode="auto">
              <a:xfrm>
                <a:off x="2800" y="2076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1" name="Freeform 3929"/>
              <p:cNvSpPr>
                <a:spLocks/>
              </p:cNvSpPr>
              <p:nvPr/>
            </p:nvSpPr>
            <p:spPr bwMode="auto">
              <a:xfrm>
                <a:off x="2800" y="2076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2" name="Freeform 3930"/>
              <p:cNvSpPr>
                <a:spLocks/>
              </p:cNvSpPr>
              <p:nvPr/>
            </p:nvSpPr>
            <p:spPr bwMode="auto">
              <a:xfrm>
                <a:off x="3849" y="2082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8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3" name="Freeform 3931"/>
              <p:cNvSpPr>
                <a:spLocks/>
              </p:cNvSpPr>
              <p:nvPr/>
            </p:nvSpPr>
            <p:spPr bwMode="auto">
              <a:xfrm>
                <a:off x="3849" y="2082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100558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4" name="Freeform 3932"/>
              <p:cNvSpPr>
                <a:spLocks/>
              </p:cNvSpPr>
              <p:nvPr/>
            </p:nvSpPr>
            <p:spPr bwMode="auto">
              <a:xfrm>
                <a:off x="2639" y="208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5" name="Freeform 3933"/>
              <p:cNvSpPr>
                <a:spLocks/>
              </p:cNvSpPr>
              <p:nvPr/>
            </p:nvSpPr>
            <p:spPr bwMode="auto">
              <a:xfrm>
                <a:off x="2639" y="208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6" name="Freeform 3934"/>
              <p:cNvSpPr>
                <a:spLocks/>
              </p:cNvSpPr>
              <p:nvPr/>
            </p:nvSpPr>
            <p:spPr bwMode="auto">
              <a:xfrm>
                <a:off x="3683" y="2082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7" name="Freeform 3935"/>
              <p:cNvSpPr>
                <a:spLocks/>
              </p:cNvSpPr>
              <p:nvPr/>
            </p:nvSpPr>
            <p:spPr bwMode="auto">
              <a:xfrm>
                <a:off x="3683" y="2082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8" name="Freeform 3936"/>
              <p:cNvSpPr>
                <a:spLocks/>
              </p:cNvSpPr>
              <p:nvPr/>
            </p:nvSpPr>
            <p:spPr bwMode="auto">
              <a:xfrm>
                <a:off x="2472" y="208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9" name="Freeform 3937"/>
              <p:cNvSpPr>
                <a:spLocks/>
              </p:cNvSpPr>
              <p:nvPr/>
            </p:nvSpPr>
            <p:spPr bwMode="auto">
              <a:xfrm>
                <a:off x="2472" y="208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0" name="Freeform 3938"/>
              <p:cNvSpPr>
                <a:spLocks/>
              </p:cNvSpPr>
              <p:nvPr/>
            </p:nvSpPr>
            <p:spPr bwMode="auto">
              <a:xfrm>
                <a:off x="3522" y="208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1" name="Freeform 3939"/>
              <p:cNvSpPr>
                <a:spLocks/>
              </p:cNvSpPr>
              <p:nvPr/>
            </p:nvSpPr>
            <p:spPr bwMode="auto">
              <a:xfrm>
                <a:off x="3522" y="208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2" name="Freeform 3940"/>
              <p:cNvSpPr>
                <a:spLocks/>
              </p:cNvSpPr>
              <p:nvPr/>
            </p:nvSpPr>
            <p:spPr bwMode="auto">
              <a:xfrm>
                <a:off x="2312" y="208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3" name="Freeform 3941"/>
              <p:cNvSpPr>
                <a:spLocks/>
              </p:cNvSpPr>
              <p:nvPr/>
            </p:nvSpPr>
            <p:spPr bwMode="auto">
              <a:xfrm>
                <a:off x="2312" y="208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4" name="Freeform 3942"/>
              <p:cNvSpPr>
                <a:spLocks/>
              </p:cNvSpPr>
              <p:nvPr/>
            </p:nvSpPr>
            <p:spPr bwMode="auto">
              <a:xfrm>
                <a:off x="3355" y="2088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5" name="Freeform 3943"/>
              <p:cNvSpPr>
                <a:spLocks/>
              </p:cNvSpPr>
              <p:nvPr/>
            </p:nvSpPr>
            <p:spPr bwMode="auto">
              <a:xfrm>
                <a:off x="3355" y="2088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6" name="Freeform 3944"/>
              <p:cNvSpPr>
                <a:spLocks/>
              </p:cNvSpPr>
              <p:nvPr/>
            </p:nvSpPr>
            <p:spPr bwMode="auto">
              <a:xfrm>
                <a:off x="2145" y="2088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7" name="Freeform 3945"/>
              <p:cNvSpPr>
                <a:spLocks/>
              </p:cNvSpPr>
              <p:nvPr/>
            </p:nvSpPr>
            <p:spPr bwMode="auto">
              <a:xfrm>
                <a:off x="2145" y="2088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8" name="Freeform 3946"/>
              <p:cNvSpPr>
                <a:spLocks/>
              </p:cNvSpPr>
              <p:nvPr/>
            </p:nvSpPr>
            <p:spPr bwMode="auto">
              <a:xfrm>
                <a:off x="3195" y="208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9" name="Freeform 3947"/>
              <p:cNvSpPr>
                <a:spLocks/>
              </p:cNvSpPr>
              <p:nvPr/>
            </p:nvSpPr>
            <p:spPr bwMode="auto">
              <a:xfrm>
                <a:off x="3195" y="208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0" name="Freeform 3948"/>
              <p:cNvSpPr>
                <a:spLocks/>
              </p:cNvSpPr>
              <p:nvPr/>
            </p:nvSpPr>
            <p:spPr bwMode="auto">
              <a:xfrm>
                <a:off x="3034" y="2095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1" name="Freeform 3949"/>
              <p:cNvSpPr>
                <a:spLocks/>
              </p:cNvSpPr>
              <p:nvPr/>
            </p:nvSpPr>
            <p:spPr bwMode="auto">
              <a:xfrm>
                <a:off x="3034" y="2095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2" name="Freeform 3950"/>
              <p:cNvSpPr>
                <a:spLocks/>
              </p:cNvSpPr>
              <p:nvPr/>
            </p:nvSpPr>
            <p:spPr bwMode="auto">
              <a:xfrm>
                <a:off x="2867" y="209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3" name="Freeform 3951"/>
              <p:cNvSpPr>
                <a:spLocks/>
              </p:cNvSpPr>
              <p:nvPr/>
            </p:nvSpPr>
            <p:spPr bwMode="auto">
              <a:xfrm>
                <a:off x="2867" y="2095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4" name="Freeform 3952"/>
              <p:cNvSpPr>
                <a:spLocks/>
              </p:cNvSpPr>
              <p:nvPr/>
            </p:nvSpPr>
            <p:spPr bwMode="auto">
              <a:xfrm>
                <a:off x="3917" y="2101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25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5" name="Freeform 3953"/>
              <p:cNvSpPr>
                <a:spLocks/>
              </p:cNvSpPr>
              <p:nvPr/>
            </p:nvSpPr>
            <p:spPr bwMode="auto">
              <a:xfrm>
                <a:off x="3917" y="2101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36940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6" name="Freeform 3954"/>
              <p:cNvSpPr>
                <a:spLocks/>
              </p:cNvSpPr>
              <p:nvPr/>
            </p:nvSpPr>
            <p:spPr bwMode="auto">
              <a:xfrm>
                <a:off x="2707" y="2101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7" name="Freeform 3955"/>
              <p:cNvSpPr>
                <a:spLocks/>
              </p:cNvSpPr>
              <p:nvPr/>
            </p:nvSpPr>
            <p:spPr bwMode="auto">
              <a:xfrm>
                <a:off x="2707" y="2101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8" name="Freeform 3956"/>
              <p:cNvSpPr>
                <a:spLocks/>
              </p:cNvSpPr>
              <p:nvPr/>
            </p:nvSpPr>
            <p:spPr bwMode="auto">
              <a:xfrm>
                <a:off x="3750" y="210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9" name="Freeform 3957"/>
              <p:cNvSpPr>
                <a:spLocks/>
              </p:cNvSpPr>
              <p:nvPr/>
            </p:nvSpPr>
            <p:spPr bwMode="auto">
              <a:xfrm>
                <a:off x="3750" y="210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0" name="Freeform 3958"/>
              <p:cNvSpPr>
                <a:spLocks/>
              </p:cNvSpPr>
              <p:nvPr/>
            </p:nvSpPr>
            <p:spPr bwMode="auto">
              <a:xfrm>
                <a:off x="2540" y="210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1" name="Freeform 3959"/>
              <p:cNvSpPr>
                <a:spLocks/>
              </p:cNvSpPr>
              <p:nvPr/>
            </p:nvSpPr>
            <p:spPr bwMode="auto">
              <a:xfrm>
                <a:off x="2540" y="210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2" name="Freeform 3960"/>
              <p:cNvSpPr>
                <a:spLocks/>
              </p:cNvSpPr>
              <p:nvPr/>
            </p:nvSpPr>
            <p:spPr bwMode="auto">
              <a:xfrm>
                <a:off x="3590" y="2107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8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3" name="Freeform 3961"/>
              <p:cNvSpPr>
                <a:spLocks/>
              </p:cNvSpPr>
              <p:nvPr/>
            </p:nvSpPr>
            <p:spPr bwMode="auto">
              <a:xfrm>
                <a:off x="3590" y="2107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4" name="Freeform 3962"/>
              <p:cNvSpPr>
                <a:spLocks/>
              </p:cNvSpPr>
              <p:nvPr/>
            </p:nvSpPr>
            <p:spPr bwMode="auto">
              <a:xfrm>
                <a:off x="2380" y="2107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8 h 56"/>
                  <a:gd name="T6" fmla="*/ 31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5" name="Freeform 3963"/>
              <p:cNvSpPr>
                <a:spLocks/>
              </p:cNvSpPr>
              <p:nvPr/>
            </p:nvSpPr>
            <p:spPr bwMode="auto">
              <a:xfrm>
                <a:off x="2380" y="2107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43823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6" name="Freeform 3964"/>
              <p:cNvSpPr>
                <a:spLocks/>
              </p:cNvSpPr>
              <p:nvPr/>
            </p:nvSpPr>
            <p:spPr bwMode="auto">
              <a:xfrm>
                <a:off x="3423" y="2107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7" name="Freeform 3965"/>
              <p:cNvSpPr>
                <a:spLocks/>
              </p:cNvSpPr>
              <p:nvPr/>
            </p:nvSpPr>
            <p:spPr bwMode="auto">
              <a:xfrm>
                <a:off x="3423" y="2107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8" name="Freeform 3966"/>
              <p:cNvSpPr>
                <a:spLocks/>
              </p:cNvSpPr>
              <p:nvPr/>
            </p:nvSpPr>
            <p:spPr bwMode="auto">
              <a:xfrm>
                <a:off x="2213" y="210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9" name="Freeform 3967"/>
              <p:cNvSpPr>
                <a:spLocks/>
              </p:cNvSpPr>
              <p:nvPr/>
            </p:nvSpPr>
            <p:spPr bwMode="auto">
              <a:xfrm>
                <a:off x="2213" y="210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0" name="Freeform 3968"/>
              <p:cNvSpPr>
                <a:spLocks/>
              </p:cNvSpPr>
              <p:nvPr/>
            </p:nvSpPr>
            <p:spPr bwMode="auto">
              <a:xfrm>
                <a:off x="3263" y="2107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1 w 92"/>
                  <a:gd name="T3" fmla="*/ 62 h 62"/>
                  <a:gd name="T4" fmla="*/ 92 w 92"/>
                  <a:gd name="T5" fmla="*/ 18 h 62"/>
                  <a:gd name="T6" fmla="*/ 31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1" name="Freeform 3969"/>
              <p:cNvSpPr>
                <a:spLocks/>
              </p:cNvSpPr>
              <p:nvPr/>
            </p:nvSpPr>
            <p:spPr bwMode="auto">
              <a:xfrm>
                <a:off x="3263" y="2107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2" name="Freeform 3970"/>
              <p:cNvSpPr>
                <a:spLocks/>
              </p:cNvSpPr>
              <p:nvPr/>
            </p:nvSpPr>
            <p:spPr bwMode="auto">
              <a:xfrm>
                <a:off x="2052" y="2107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3" name="Freeform 3971"/>
              <p:cNvSpPr>
                <a:spLocks/>
              </p:cNvSpPr>
              <p:nvPr/>
            </p:nvSpPr>
            <p:spPr bwMode="auto">
              <a:xfrm>
                <a:off x="2052" y="2107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4" name="Freeform 3972"/>
              <p:cNvSpPr>
                <a:spLocks/>
              </p:cNvSpPr>
              <p:nvPr/>
            </p:nvSpPr>
            <p:spPr bwMode="auto">
              <a:xfrm>
                <a:off x="3096" y="211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5" name="Freeform 3973"/>
              <p:cNvSpPr>
                <a:spLocks/>
              </p:cNvSpPr>
              <p:nvPr/>
            </p:nvSpPr>
            <p:spPr bwMode="auto">
              <a:xfrm>
                <a:off x="3096" y="2113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6" name="Freeform 3974"/>
              <p:cNvSpPr>
                <a:spLocks/>
              </p:cNvSpPr>
              <p:nvPr/>
            </p:nvSpPr>
            <p:spPr bwMode="auto">
              <a:xfrm>
                <a:off x="2935" y="211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7" name="Freeform 3975"/>
              <p:cNvSpPr>
                <a:spLocks/>
              </p:cNvSpPr>
              <p:nvPr/>
            </p:nvSpPr>
            <p:spPr bwMode="auto">
              <a:xfrm>
                <a:off x="2935" y="211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8" name="Freeform 3976"/>
              <p:cNvSpPr>
                <a:spLocks/>
              </p:cNvSpPr>
              <p:nvPr/>
            </p:nvSpPr>
            <p:spPr bwMode="auto">
              <a:xfrm>
                <a:off x="3979" y="211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9" name="Freeform 3977"/>
              <p:cNvSpPr>
                <a:spLocks/>
              </p:cNvSpPr>
              <p:nvPr/>
            </p:nvSpPr>
            <p:spPr bwMode="auto">
              <a:xfrm>
                <a:off x="3979" y="211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0" name="Freeform 3978"/>
              <p:cNvSpPr>
                <a:spLocks/>
              </p:cNvSpPr>
              <p:nvPr/>
            </p:nvSpPr>
            <p:spPr bwMode="auto">
              <a:xfrm>
                <a:off x="2769" y="2119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1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1" name="Freeform 3979"/>
              <p:cNvSpPr>
                <a:spLocks/>
              </p:cNvSpPr>
              <p:nvPr/>
            </p:nvSpPr>
            <p:spPr bwMode="auto">
              <a:xfrm>
                <a:off x="2769" y="2119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2" name="Freeform 3980"/>
              <p:cNvSpPr>
                <a:spLocks/>
              </p:cNvSpPr>
              <p:nvPr/>
            </p:nvSpPr>
            <p:spPr bwMode="auto">
              <a:xfrm>
                <a:off x="3818" y="2119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3" name="Freeform 3981"/>
              <p:cNvSpPr>
                <a:spLocks/>
              </p:cNvSpPr>
              <p:nvPr/>
            </p:nvSpPr>
            <p:spPr bwMode="auto">
              <a:xfrm>
                <a:off x="3818" y="211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4" name="Freeform 3982"/>
              <p:cNvSpPr>
                <a:spLocks/>
              </p:cNvSpPr>
              <p:nvPr/>
            </p:nvSpPr>
            <p:spPr bwMode="auto">
              <a:xfrm>
                <a:off x="2608" y="2119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5" name="Freeform 3983"/>
              <p:cNvSpPr>
                <a:spLocks/>
              </p:cNvSpPr>
              <p:nvPr/>
            </p:nvSpPr>
            <p:spPr bwMode="auto">
              <a:xfrm>
                <a:off x="2608" y="211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6" name="Freeform 3984"/>
              <p:cNvSpPr>
                <a:spLocks/>
              </p:cNvSpPr>
              <p:nvPr/>
            </p:nvSpPr>
            <p:spPr bwMode="auto">
              <a:xfrm>
                <a:off x="3652" y="2125"/>
                <a:ext cx="98" cy="56"/>
              </a:xfrm>
              <a:custGeom>
                <a:avLst/>
                <a:gdLst>
                  <a:gd name="T0" fmla="*/ 0 w 98"/>
                  <a:gd name="T1" fmla="*/ 38 h 56"/>
                  <a:gd name="T2" fmla="*/ 68 w 98"/>
                  <a:gd name="T3" fmla="*/ 56 h 56"/>
                  <a:gd name="T4" fmla="*/ 98 w 98"/>
                  <a:gd name="T5" fmla="*/ 19 h 56"/>
                  <a:gd name="T6" fmla="*/ 31 w 98"/>
                  <a:gd name="T7" fmla="*/ 0 h 56"/>
                  <a:gd name="T8" fmla="*/ 0 w 98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7" name="Freeform 3985"/>
              <p:cNvSpPr>
                <a:spLocks/>
              </p:cNvSpPr>
              <p:nvPr/>
            </p:nvSpPr>
            <p:spPr bwMode="auto">
              <a:xfrm>
                <a:off x="3652" y="2125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8" name="Freeform 3986"/>
              <p:cNvSpPr>
                <a:spLocks/>
              </p:cNvSpPr>
              <p:nvPr/>
            </p:nvSpPr>
            <p:spPr bwMode="auto">
              <a:xfrm>
                <a:off x="2441" y="2125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9" name="Freeform 3987"/>
              <p:cNvSpPr>
                <a:spLocks/>
              </p:cNvSpPr>
              <p:nvPr/>
            </p:nvSpPr>
            <p:spPr bwMode="auto">
              <a:xfrm>
                <a:off x="2441" y="2125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0" name="Freeform 3988"/>
              <p:cNvSpPr>
                <a:spLocks/>
              </p:cNvSpPr>
              <p:nvPr/>
            </p:nvSpPr>
            <p:spPr bwMode="auto">
              <a:xfrm>
                <a:off x="3491" y="212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1" name="Freeform 3989"/>
              <p:cNvSpPr>
                <a:spLocks/>
              </p:cNvSpPr>
              <p:nvPr/>
            </p:nvSpPr>
            <p:spPr bwMode="auto">
              <a:xfrm>
                <a:off x="3491" y="212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2" name="Freeform 3990"/>
              <p:cNvSpPr>
                <a:spLocks/>
              </p:cNvSpPr>
              <p:nvPr/>
            </p:nvSpPr>
            <p:spPr bwMode="auto">
              <a:xfrm>
                <a:off x="2281" y="212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3" name="Freeform 3991"/>
              <p:cNvSpPr>
                <a:spLocks/>
              </p:cNvSpPr>
              <p:nvPr/>
            </p:nvSpPr>
            <p:spPr bwMode="auto">
              <a:xfrm>
                <a:off x="2281" y="212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4" name="Freeform 3992"/>
              <p:cNvSpPr>
                <a:spLocks/>
              </p:cNvSpPr>
              <p:nvPr/>
            </p:nvSpPr>
            <p:spPr bwMode="auto">
              <a:xfrm>
                <a:off x="3324" y="212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5" name="Freeform 3993"/>
              <p:cNvSpPr>
                <a:spLocks/>
              </p:cNvSpPr>
              <p:nvPr/>
            </p:nvSpPr>
            <p:spPr bwMode="auto">
              <a:xfrm>
                <a:off x="3324" y="212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6" name="Freeform 3994"/>
              <p:cNvSpPr>
                <a:spLocks/>
              </p:cNvSpPr>
              <p:nvPr/>
            </p:nvSpPr>
            <p:spPr bwMode="auto">
              <a:xfrm>
                <a:off x="2114" y="212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7" name="Freeform 3995"/>
              <p:cNvSpPr>
                <a:spLocks/>
              </p:cNvSpPr>
              <p:nvPr/>
            </p:nvSpPr>
            <p:spPr bwMode="auto">
              <a:xfrm>
                <a:off x="2114" y="212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8" name="Freeform 3996"/>
              <p:cNvSpPr>
                <a:spLocks/>
              </p:cNvSpPr>
              <p:nvPr/>
            </p:nvSpPr>
            <p:spPr bwMode="auto">
              <a:xfrm>
                <a:off x="3164" y="213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9" name="Freeform 3997"/>
              <p:cNvSpPr>
                <a:spLocks/>
              </p:cNvSpPr>
              <p:nvPr/>
            </p:nvSpPr>
            <p:spPr bwMode="auto">
              <a:xfrm>
                <a:off x="3164" y="2132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0" name="Freeform 3998"/>
              <p:cNvSpPr>
                <a:spLocks/>
              </p:cNvSpPr>
              <p:nvPr/>
            </p:nvSpPr>
            <p:spPr bwMode="auto">
              <a:xfrm>
                <a:off x="2997" y="2132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7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1" name="Freeform 3999"/>
              <p:cNvSpPr>
                <a:spLocks/>
              </p:cNvSpPr>
              <p:nvPr/>
            </p:nvSpPr>
            <p:spPr bwMode="auto">
              <a:xfrm>
                <a:off x="2997" y="2132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54252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2" name="Freeform 4000"/>
              <p:cNvSpPr>
                <a:spLocks/>
              </p:cNvSpPr>
              <p:nvPr/>
            </p:nvSpPr>
            <p:spPr bwMode="auto">
              <a:xfrm>
                <a:off x="4047" y="213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3" name="Freeform 4001"/>
              <p:cNvSpPr>
                <a:spLocks/>
              </p:cNvSpPr>
              <p:nvPr/>
            </p:nvSpPr>
            <p:spPr bwMode="auto">
              <a:xfrm>
                <a:off x="4047" y="213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4" name="Freeform 4002"/>
              <p:cNvSpPr>
                <a:spLocks/>
              </p:cNvSpPr>
              <p:nvPr/>
            </p:nvSpPr>
            <p:spPr bwMode="auto">
              <a:xfrm>
                <a:off x="2837" y="2138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0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5" name="Freeform 4003"/>
              <p:cNvSpPr>
                <a:spLocks/>
              </p:cNvSpPr>
              <p:nvPr/>
            </p:nvSpPr>
            <p:spPr bwMode="auto">
              <a:xfrm>
                <a:off x="2837" y="2138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6" name="Freeform 4004"/>
              <p:cNvSpPr>
                <a:spLocks/>
              </p:cNvSpPr>
              <p:nvPr/>
            </p:nvSpPr>
            <p:spPr bwMode="auto">
              <a:xfrm>
                <a:off x="3886" y="2138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7" name="Freeform 4005"/>
              <p:cNvSpPr>
                <a:spLocks/>
              </p:cNvSpPr>
              <p:nvPr/>
            </p:nvSpPr>
            <p:spPr bwMode="auto">
              <a:xfrm>
                <a:off x="3886" y="2138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8" name="Freeform 4006"/>
              <p:cNvSpPr>
                <a:spLocks/>
              </p:cNvSpPr>
              <p:nvPr/>
            </p:nvSpPr>
            <p:spPr bwMode="auto">
              <a:xfrm>
                <a:off x="2670" y="213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9" name="Freeform 4007"/>
              <p:cNvSpPr>
                <a:spLocks/>
              </p:cNvSpPr>
              <p:nvPr/>
            </p:nvSpPr>
            <p:spPr bwMode="auto">
              <a:xfrm>
                <a:off x="2670" y="213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0" name="Freeform 4008"/>
              <p:cNvSpPr>
                <a:spLocks/>
              </p:cNvSpPr>
              <p:nvPr/>
            </p:nvSpPr>
            <p:spPr bwMode="auto">
              <a:xfrm>
                <a:off x="3720" y="2144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1" name="Freeform 4009"/>
              <p:cNvSpPr>
                <a:spLocks/>
              </p:cNvSpPr>
              <p:nvPr/>
            </p:nvSpPr>
            <p:spPr bwMode="auto">
              <a:xfrm>
                <a:off x="3720" y="2144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2" name="Freeform 4010"/>
              <p:cNvSpPr>
                <a:spLocks/>
              </p:cNvSpPr>
              <p:nvPr/>
            </p:nvSpPr>
            <p:spPr bwMode="auto">
              <a:xfrm>
                <a:off x="2509" y="2144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3" name="Freeform 4011"/>
              <p:cNvSpPr>
                <a:spLocks/>
              </p:cNvSpPr>
              <p:nvPr/>
            </p:nvSpPr>
            <p:spPr bwMode="auto">
              <a:xfrm>
                <a:off x="2509" y="2144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4" name="Freeform 4012"/>
              <p:cNvSpPr>
                <a:spLocks/>
              </p:cNvSpPr>
              <p:nvPr/>
            </p:nvSpPr>
            <p:spPr bwMode="auto">
              <a:xfrm>
                <a:off x="3559" y="2144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5" name="Freeform 4013"/>
              <p:cNvSpPr>
                <a:spLocks/>
              </p:cNvSpPr>
              <p:nvPr/>
            </p:nvSpPr>
            <p:spPr bwMode="auto">
              <a:xfrm>
                <a:off x="3559" y="2144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6" name="Freeform 4014"/>
              <p:cNvSpPr>
                <a:spLocks/>
              </p:cNvSpPr>
              <p:nvPr/>
            </p:nvSpPr>
            <p:spPr bwMode="auto">
              <a:xfrm>
                <a:off x="2343" y="2144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7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7" name="Freeform 4015"/>
              <p:cNvSpPr>
                <a:spLocks/>
              </p:cNvSpPr>
              <p:nvPr/>
            </p:nvSpPr>
            <p:spPr bwMode="auto">
              <a:xfrm>
                <a:off x="2343" y="2144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8" name="Freeform 4016"/>
              <p:cNvSpPr>
                <a:spLocks/>
              </p:cNvSpPr>
              <p:nvPr/>
            </p:nvSpPr>
            <p:spPr bwMode="auto">
              <a:xfrm>
                <a:off x="3392" y="214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9" name="Freeform 4017"/>
              <p:cNvSpPr>
                <a:spLocks/>
              </p:cNvSpPr>
              <p:nvPr/>
            </p:nvSpPr>
            <p:spPr bwMode="auto">
              <a:xfrm>
                <a:off x="3392" y="214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0" name="Freeform 4018"/>
              <p:cNvSpPr>
                <a:spLocks/>
              </p:cNvSpPr>
              <p:nvPr/>
            </p:nvSpPr>
            <p:spPr bwMode="auto">
              <a:xfrm>
                <a:off x="2182" y="215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1" name="Freeform 4019"/>
              <p:cNvSpPr>
                <a:spLocks/>
              </p:cNvSpPr>
              <p:nvPr/>
            </p:nvSpPr>
            <p:spPr bwMode="auto">
              <a:xfrm>
                <a:off x="2182" y="215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0969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2" name="Freeform 4020"/>
              <p:cNvSpPr>
                <a:spLocks/>
              </p:cNvSpPr>
              <p:nvPr/>
            </p:nvSpPr>
            <p:spPr bwMode="auto">
              <a:xfrm>
                <a:off x="3232" y="2150"/>
                <a:ext cx="92" cy="62"/>
              </a:xfrm>
              <a:custGeom>
                <a:avLst/>
                <a:gdLst>
                  <a:gd name="T0" fmla="*/ 0 w 92"/>
                  <a:gd name="T1" fmla="*/ 37 h 62"/>
                  <a:gd name="T2" fmla="*/ 68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3" name="Freeform 4021"/>
              <p:cNvSpPr>
                <a:spLocks/>
              </p:cNvSpPr>
              <p:nvPr/>
            </p:nvSpPr>
            <p:spPr bwMode="auto">
              <a:xfrm>
                <a:off x="3232" y="2150"/>
                <a:ext cx="92" cy="62"/>
              </a:xfrm>
              <a:custGeom>
                <a:avLst/>
                <a:gdLst>
                  <a:gd name="T0" fmla="*/ 0 w 15"/>
                  <a:gd name="T1" fmla="*/ 54585 h 10"/>
                  <a:gd name="T2" fmla="*/ 94834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4" name="Freeform 4022"/>
              <p:cNvSpPr>
                <a:spLocks/>
              </p:cNvSpPr>
              <p:nvPr/>
            </p:nvSpPr>
            <p:spPr bwMode="auto">
              <a:xfrm>
                <a:off x="2015" y="215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5" name="Freeform 4023"/>
              <p:cNvSpPr>
                <a:spLocks/>
              </p:cNvSpPr>
              <p:nvPr/>
            </p:nvSpPr>
            <p:spPr bwMode="auto">
              <a:xfrm>
                <a:off x="2015" y="215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6" name="Freeform 4024"/>
              <p:cNvSpPr>
                <a:spLocks/>
              </p:cNvSpPr>
              <p:nvPr/>
            </p:nvSpPr>
            <p:spPr bwMode="auto">
              <a:xfrm>
                <a:off x="3065" y="215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7" name="Freeform 4025"/>
              <p:cNvSpPr>
                <a:spLocks/>
              </p:cNvSpPr>
              <p:nvPr/>
            </p:nvSpPr>
            <p:spPr bwMode="auto">
              <a:xfrm>
                <a:off x="3065" y="215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8" name="Freeform 4026"/>
              <p:cNvSpPr>
                <a:spLocks/>
              </p:cNvSpPr>
              <p:nvPr/>
            </p:nvSpPr>
            <p:spPr bwMode="auto">
              <a:xfrm>
                <a:off x="4115" y="215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9" name="Freeform 4027"/>
              <p:cNvSpPr>
                <a:spLocks/>
              </p:cNvSpPr>
              <p:nvPr/>
            </p:nvSpPr>
            <p:spPr bwMode="auto">
              <a:xfrm>
                <a:off x="4115" y="215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0" name="Freeform 4028"/>
              <p:cNvSpPr>
                <a:spLocks/>
              </p:cNvSpPr>
              <p:nvPr/>
            </p:nvSpPr>
            <p:spPr bwMode="auto">
              <a:xfrm>
                <a:off x="2905" y="2156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9 h 56"/>
                  <a:gd name="T6" fmla="*/ 30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1" name="Freeform 4029"/>
              <p:cNvSpPr>
                <a:spLocks/>
              </p:cNvSpPr>
              <p:nvPr/>
            </p:nvSpPr>
            <p:spPr bwMode="auto">
              <a:xfrm>
                <a:off x="2905" y="2156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43823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2" name="Freeform 4030"/>
              <p:cNvSpPr>
                <a:spLocks/>
              </p:cNvSpPr>
              <p:nvPr/>
            </p:nvSpPr>
            <p:spPr bwMode="auto">
              <a:xfrm>
                <a:off x="3954" y="2156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3" name="Freeform 4031"/>
              <p:cNvSpPr>
                <a:spLocks/>
              </p:cNvSpPr>
              <p:nvPr/>
            </p:nvSpPr>
            <p:spPr bwMode="auto">
              <a:xfrm>
                <a:off x="3954" y="2156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4" name="Freeform 4032"/>
              <p:cNvSpPr>
                <a:spLocks/>
              </p:cNvSpPr>
              <p:nvPr/>
            </p:nvSpPr>
            <p:spPr bwMode="auto">
              <a:xfrm>
                <a:off x="2738" y="215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5" name="Freeform 4033"/>
              <p:cNvSpPr>
                <a:spLocks/>
              </p:cNvSpPr>
              <p:nvPr/>
            </p:nvSpPr>
            <p:spPr bwMode="auto">
              <a:xfrm>
                <a:off x="2738" y="215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6" name="Freeform 4034"/>
              <p:cNvSpPr>
                <a:spLocks/>
              </p:cNvSpPr>
              <p:nvPr/>
            </p:nvSpPr>
            <p:spPr bwMode="auto">
              <a:xfrm>
                <a:off x="3787" y="2163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7" name="Freeform 4035"/>
              <p:cNvSpPr>
                <a:spLocks/>
              </p:cNvSpPr>
              <p:nvPr/>
            </p:nvSpPr>
            <p:spPr bwMode="auto">
              <a:xfrm>
                <a:off x="3787" y="2163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8" name="Freeform 4036"/>
              <p:cNvSpPr>
                <a:spLocks/>
              </p:cNvSpPr>
              <p:nvPr/>
            </p:nvSpPr>
            <p:spPr bwMode="auto">
              <a:xfrm>
                <a:off x="2577" y="2163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2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9" name="Freeform 4037"/>
              <p:cNvSpPr>
                <a:spLocks/>
              </p:cNvSpPr>
              <p:nvPr/>
            </p:nvSpPr>
            <p:spPr bwMode="auto">
              <a:xfrm>
                <a:off x="2577" y="2163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91524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0" name="Freeform 4038"/>
              <p:cNvSpPr>
                <a:spLocks/>
              </p:cNvSpPr>
              <p:nvPr/>
            </p:nvSpPr>
            <p:spPr bwMode="auto">
              <a:xfrm>
                <a:off x="3627" y="2163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2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1" name="Freeform 4039"/>
              <p:cNvSpPr>
                <a:spLocks/>
              </p:cNvSpPr>
              <p:nvPr/>
            </p:nvSpPr>
            <p:spPr bwMode="auto">
              <a:xfrm>
                <a:off x="3627" y="2163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91524 w 15"/>
                  <a:gd name="T3" fmla="*/ 84430 h 10"/>
                  <a:gd name="T4" fmla="*/ 137497 w 15"/>
                  <a:gd name="T5" fmla="*/ 24967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2" name="Freeform 4040"/>
              <p:cNvSpPr>
                <a:spLocks/>
              </p:cNvSpPr>
              <p:nvPr/>
            </p:nvSpPr>
            <p:spPr bwMode="auto">
              <a:xfrm>
                <a:off x="2411" y="2163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3" name="Freeform 4041"/>
              <p:cNvSpPr>
                <a:spLocks/>
              </p:cNvSpPr>
              <p:nvPr/>
            </p:nvSpPr>
            <p:spPr bwMode="auto">
              <a:xfrm>
                <a:off x="2411" y="2163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4" name="Freeform 4042"/>
              <p:cNvSpPr>
                <a:spLocks/>
              </p:cNvSpPr>
              <p:nvPr/>
            </p:nvSpPr>
            <p:spPr bwMode="auto">
              <a:xfrm>
                <a:off x="3460" y="2169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5" name="Freeform 4043"/>
              <p:cNvSpPr>
                <a:spLocks/>
              </p:cNvSpPr>
              <p:nvPr/>
            </p:nvSpPr>
            <p:spPr bwMode="auto">
              <a:xfrm>
                <a:off x="3460" y="2169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6" name="Freeform 4044"/>
              <p:cNvSpPr>
                <a:spLocks/>
              </p:cNvSpPr>
              <p:nvPr/>
            </p:nvSpPr>
            <p:spPr bwMode="auto">
              <a:xfrm>
                <a:off x="2244" y="2169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7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7" name="Freeform 4045"/>
              <p:cNvSpPr>
                <a:spLocks/>
              </p:cNvSpPr>
              <p:nvPr/>
            </p:nvSpPr>
            <p:spPr bwMode="auto">
              <a:xfrm>
                <a:off x="2244" y="2169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54252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8" name="Freeform 4046"/>
              <p:cNvSpPr>
                <a:spLocks/>
              </p:cNvSpPr>
              <p:nvPr/>
            </p:nvSpPr>
            <p:spPr bwMode="auto">
              <a:xfrm>
                <a:off x="3300" y="2169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1 w 92"/>
                  <a:gd name="T3" fmla="*/ 61 h 61"/>
                  <a:gd name="T4" fmla="*/ 92 w 92"/>
                  <a:gd name="T5" fmla="*/ 18 h 61"/>
                  <a:gd name="T6" fmla="*/ 24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2" y="18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9" name="Freeform 4047"/>
              <p:cNvSpPr>
                <a:spLocks/>
              </p:cNvSpPr>
              <p:nvPr/>
            </p:nvSpPr>
            <p:spPr bwMode="auto">
              <a:xfrm>
                <a:off x="3300" y="2169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86296 w 15"/>
                  <a:gd name="T3" fmla="*/ 84430 h 10"/>
                  <a:gd name="T4" fmla="*/ 130119 w 15"/>
                  <a:gd name="T5" fmla="*/ 24967 h 10"/>
                  <a:gd name="T6" fmla="*/ 35285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0" name="Freeform 4048"/>
              <p:cNvSpPr>
                <a:spLocks/>
              </p:cNvSpPr>
              <p:nvPr/>
            </p:nvSpPr>
            <p:spPr bwMode="auto">
              <a:xfrm>
                <a:off x="2083" y="216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1" name="Freeform 4049"/>
              <p:cNvSpPr>
                <a:spLocks/>
              </p:cNvSpPr>
              <p:nvPr/>
            </p:nvSpPr>
            <p:spPr bwMode="auto">
              <a:xfrm>
                <a:off x="2083" y="216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2" name="Freeform 4050"/>
              <p:cNvSpPr>
                <a:spLocks/>
              </p:cNvSpPr>
              <p:nvPr/>
            </p:nvSpPr>
            <p:spPr bwMode="auto">
              <a:xfrm>
                <a:off x="3133" y="216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3" name="Freeform 4051"/>
              <p:cNvSpPr>
                <a:spLocks/>
              </p:cNvSpPr>
              <p:nvPr/>
            </p:nvSpPr>
            <p:spPr bwMode="auto">
              <a:xfrm>
                <a:off x="3133" y="216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4" name="Freeform 4052"/>
              <p:cNvSpPr>
                <a:spLocks/>
              </p:cNvSpPr>
              <p:nvPr/>
            </p:nvSpPr>
            <p:spPr bwMode="auto">
              <a:xfrm>
                <a:off x="4183" y="2175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5" name="Freeform 4053"/>
              <p:cNvSpPr>
                <a:spLocks/>
              </p:cNvSpPr>
              <p:nvPr/>
            </p:nvSpPr>
            <p:spPr bwMode="auto">
              <a:xfrm>
                <a:off x="4183" y="2175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6" name="Freeform 4054"/>
              <p:cNvSpPr>
                <a:spLocks/>
              </p:cNvSpPr>
              <p:nvPr/>
            </p:nvSpPr>
            <p:spPr bwMode="auto">
              <a:xfrm>
                <a:off x="2966" y="2175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7" name="Freeform 4055"/>
              <p:cNvSpPr>
                <a:spLocks/>
              </p:cNvSpPr>
              <p:nvPr/>
            </p:nvSpPr>
            <p:spPr bwMode="auto">
              <a:xfrm>
                <a:off x="2966" y="2175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8" name="Freeform 4056"/>
              <p:cNvSpPr>
                <a:spLocks/>
              </p:cNvSpPr>
              <p:nvPr/>
            </p:nvSpPr>
            <p:spPr bwMode="auto">
              <a:xfrm>
                <a:off x="4022" y="217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9" name="Freeform 4057"/>
              <p:cNvSpPr>
                <a:spLocks/>
              </p:cNvSpPr>
              <p:nvPr/>
            </p:nvSpPr>
            <p:spPr bwMode="auto">
              <a:xfrm>
                <a:off x="4022" y="2175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0" name="Freeform 4058"/>
              <p:cNvSpPr>
                <a:spLocks/>
              </p:cNvSpPr>
              <p:nvPr/>
            </p:nvSpPr>
            <p:spPr bwMode="auto">
              <a:xfrm>
                <a:off x="2806" y="217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1" name="Freeform 4059"/>
              <p:cNvSpPr>
                <a:spLocks/>
              </p:cNvSpPr>
              <p:nvPr/>
            </p:nvSpPr>
            <p:spPr bwMode="auto">
              <a:xfrm>
                <a:off x="2806" y="217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2" name="Freeform 4060"/>
              <p:cNvSpPr>
                <a:spLocks/>
              </p:cNvSpPr>
              <p:nvPr/>
            </p:nvSpPr>
            <p:spPr bwMode="auto">
              <a:xfrm>
                <a:off x="3855" y="218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68" name="Group 4061"/>
            <p:cNvGrpSpPr>
              <a:grpSpLocks/>
            </p:cNvGrpSpPr>
            <p:nvPr/>
          </p:nvGrpSpPr>
          <p:grpSpPr bwMode="auto">
            <a:xfrm>
              <a:off x="1917" y="2181"/>
              <a:ext cx="2834" cy="185"/>
              <a:chOff x="1917" y="2181"/>
              <a:chExt cx="2834" cy="185"/>
            </a:xfrm>
          </p:grpSpPr>
          <p:sp>
            <p:nvSpPr>
              <p:cNvPr id="17223" name="Freeform 4062"/>
              <p:cNvSpPr>
                <a:spLocks/>
              </p:cNvSpPr>
              <p:nvPr/>
            </p:nvSpPr>
            <p:spPr bwMode="auto">
              <a:xfrm>
                <a:off x="3855" y="218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4" name="Freeform 4063"/>
              <p:cNvSpPr>
                <a:spLocks/>
              </p:cNvSpPr>
              <p:nvPr/>
            </p:nvSpPr>
            <p:spPr bwMode="auto">
              <a:xfrm>
                <a:off x="2639" y="218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5" name="Freeform 4064"/>
              <p:cNvSpPr>
                <a:spLocks/>
              </p:cNvSpPr>
              <p:nvPr/>
            </p:nvSpPr>
            <p:spPr bwMode="auto">
              <a:xfrm>
                <a:off x="2639" y="218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6" name="Freeform 4065"/>
              <p:cNvSpPr>
                <a:spLocks/>
              </p:cNvSpPr>
              <p:nvPr/>
            </p:nvSpPr>
            <p:spPr bwMode="auto">
              <a:xfrm>
                <a:off x="3689" y="2181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7" name="Freeform 4066"/>
              <p:cNvSpPr>
                <a:spLocks/>
              </p:cNvSpPr>
              <p:nvPr/>
            </p:nvSpPr>
            <p:spPr bwMode="auto">
              <a:xfrm>
                <a:off x="3689" y="2181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8" name="Freeform 4067"/>
              <p:cNvSpPr>
                <a:spLocks/>
              </p:cNvSpPr>
              <p:nvPr/>
            </p:nvSpPr>
            <p:spPr bwMode="auto">
              <a:xfrm>
                <a:off x="2478" y="218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9" name="Freeform 4068"/>
              <p:cNvSpPr>
                <a:spLocks/>
              </p:cNvSpPr>
              <p:nvPr/>
            </p:nvSpPr>
            <p:spPr bwMode="auto">
              <a:xfrm>
                <a:off x="2478" y="218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0" name="Freeform 4069"/>
              <p:cNvSpPr>
                <a:spLocks/>
              </p:cNvSpPr>
              <p:nvPr/>
            </p:nvSpPr>
            <p:spPr bwMode="auto">
              <a:xfrm>
                <a:off x="3528" y="218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1" name="Freeform 4070"/>
              <p:cNvSpPr>
                <a:spLocks/>
              </p:cNvSpPr>
              <p:nvPr/>
            </p:nvSpPr>
            <p:spPr bwMode="auto">
              <a:xfrm>
                <a:off x="3528" y="218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2" name="Freeform 4071"/>
              <p:cNvSpPr>
                <a:spLocks/>
              </p:cNvSpPr>
              <p:nvPr/>
            </p:nvSpPr>
            <p:spPr bwMode="auto">
              <a:xfrm>
                <a:off x="2312" y="218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3" name="Freeform 4072"/>
              <p:cNvSpPr>
                <a:spLocks/>
              </p:cNvSpPr>
              <p:nvPr/>
            </p:nvSpPr>
            <p:spPr bwMode="auto">
              <a:xfrm>
                <a:off x="2312" y="218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4" name="Freeform 4073"/>
              <p:cNvSpPr>
                <a:spLocks/>
              </p:cNvSpPr>
              <p:nvPr/>
            </p:nvSpPr>
            <p:spPr bwMode="auto">
              <a:xfrm>
                <a:off x="3361" y="218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5" name="Freeform 4074"/>
              <p:cNvSpPr>
                <a:spLocks/>
              </p:cNvSpPr>
              <p:nvPr/>
            </p:nvSpPr>
            <p:spPr bwMode="auto">
              <a:xfrm>
                <a:off x="3361" y="218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6" name="Freeform 4075"/>
              <p:cNvSpPr>
                <a:spLocks/>
              </p:cNvSpPr>
              <p:nvPr/>
            </p:nvSpPr>
            <p:spPr bwMode="auto">
              <a:xfrm>
                <a:off x="2151" y="2187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7" name="Freeform 4076"/>
              <p:cNvSpPr>
                <a:spLocks/>
              </p:cNvSpPr>
              <p:nvPr/>
            </p:nvSpPr>
            <p:spPr bwMode="auto">
              <a:xfrm>
                <a:off x="2151" y="2187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8" name="Freeform 4077"/>
              <p:cNvSpPr>
                <a:spLocks/>
              </p:cNvSpPr>
              <p:nvPr/>
            </p:nvSpPr>
            <p:spPr bwMode="auto">
              <a:xfrm>
                <a:off x="3201" y="218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9" name="Freeform 4078"/>
              <p:cNvSpPr>
                <a:spLocks/>
              </p:cNvSpPr>
              <p:nvPr/>
            </p:nvSpPr>
            <p:spPr bwMode="auto">
              <a:xfrm>
                <a:off x="3201" y="218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0" name="Freeform 4079"/>
              <p:cNvSpPr>
                <a:spLocks/>
              </p:cNvSpPr>
              <p:nvPr/>
            </p:nvSpPr>
            <p:spPr bwMode="auto">
              <a:xfrm>
                <a:off x="1984" y="219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1" name="Freeform 4080"/>
              <p:cNvSpPr>
                <a:spLocks/>
              </p:cNvSpPr>
              <p:nvPr/>
            </p:nvSpPr>
            <p:spPr bwMode="auto">
              <a:xfrm>
                <a:off x="1984" y="2193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2" name="Freeform 4081"/>
              <p:cNvSpPr>
                <a:spLocks/>
              </p:cNvSpPr>
              <p:nvPr/>
            </p:nvSpPr>
            <p:spPr bwMode="auto">
              <a:xfrm>
                <a:off x="4251" y="2193"/>
                <a:ext cx="98" cy="62"/>
              </a:xfrm>
              <a:custGeom>
                <a:avLst/>
                <a:gdLst>
                  <a:gd name="T0" fmla="*/ 0 w 98"/>
                  <a:gd name="T1" fmla="*/ 37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3" name="Freeform 4082"/>
              <p:cNvSpPr>
                <a:spLocks/>
              </p:cNvSpPr>
              <p:nvPr/>
            </p:nvSpPr>
            <p:spPr bwMode="auto">
              <a:xfrm>
                <a:off x="4251" y="2193"/>
                <a:ext cx="98" cy="62"/>
              </a:xfrm>
              <a:custGeom>
                <a:avLst/>
                <a:gdLst>
                  <a:gd name="T0" fmla="*/ 0 w 16"/>
                  <a:gd name="T1" fmla="*/ 54585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4" name="Freeform 4083"/>
              <p:cNvSpPr>
                <a:spLocks/>
              </p:cNvSpPr>
              <p:nvPr/>
            </p:nvSpPr>
            <p:spPr bwMode="auto">
              <a:xfrm>
                <a:off x="3034" y="219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5" name="Freeform 4084"/>
              <p:cNvSpPr>
                <a:spLocks/>
              </p:cNvSpPr>
              <p:nvPr/>
            </p:nvSpPr>
            <p:spPr bwMode="auto">
              <a:xfrm>
                <a:off x="3034" y="219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6" name="Freeform 4085"/>
              <p:cNvSpPr>
                <a:spLocks/>
              </p:cNvSpPr>
              <p:nvPr/>
            </p:nvSpPr>
            <p:spPr bwMode="auto">
              <a:xfrm>
                <a:off x="4084" y="219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7" name="Freeform 4086"/>
              <p:cNvSpPr>
                <a:spLocks/>
              </p:cNvSpPr>
              <p:nvPr/>
            </p:nvSpPr>
            <p:spPr bwMode="auto">
              <a:xfrm>
                <a:off x="4084" y="219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8" name="Freeform 4087"/>
              <p:cNvSpPr>
                <a:spLocks/>
              </p:cNvSpPr>
              <p:nvPr/>
            </p:nvSpPr>
            <p:spPr bwMode="auto">
              <a:xfrm>
                <a:off x="2874" y="2193"/>
                <a:ext cx="92" cy="62"/>
              </a:xfrm>
              <a:custGeom>
                <a:avLst/>
                <a:gdLst>
                  <a:gd name="T0" fmla="*/ 0 w 92"/>
                  <a:gd name="T1" fmla="*/ 44 h 62"/>
                  <a:gd name="T2" fmla="*/ 61 w 92"/>
                  <a:gd name="T3" fmla="*/ 62 h 62"/>
                  <a:gd name="T4" fmla="*/ 92 w 92"/>
                  <a:gd name="T5" fmla="*/ 19 h 62"/>
                  <a:gd name="T6" fmla="*/ 31 w 92"/>
                  <a:gd name="T7" fmla="*/ 0 h 62"/>
                  <a:gd name="T8" fmla="*/ 0 w 92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4"/>
                    </a:moveTo>
                    <a:lnTo>
                      <a:pt x="61" y="62"/>
                    </a:lnTo>
                    <a:lnTo>
                      <a:pt x="92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9" name="Freeform 4088"/>
              <p:cNvSpPr>
                <a:spLocks/>
              </p:cNvSpPr>
              <p:nvPr/>
            </p:nvSpPr>
            <p:spPr bwMode="auto">
              <a:xfrm>
                <a:off x="2874" y="2193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86296 w 15"/>
                  <a:gd name="T3" fmla="*/ 91524 h 10"/>
                  <a:gd name="T4" fmla="*/ 130119 w 15"/>
                  <a:gd name="T5" fmla="*/ 28136 h 10"/>
                  <a:gd name="T6" fmla="*/ 43823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0" name="Freeform 4089"/>
              <p:cNvSpPr>
                <a:spLocks/>
              </p:cNvSpPr>
              <p:nvPr/>
            </p:nvSpPr>
            <p:spPr bwMode="auto">
              <a:xfrm>
                <a:off x="3923" y="220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1" name="Freeform 4090"/>
              <p:cNvSpPr>
                <a:spLocks/>
              </p:cNvSpPr>
              <p:nvPr/>
            </p:nvSpPr>
            <p:spPr bwMode="auto">
              <a:xfrm>
                <a:off x="3923" y="220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2" name="Freeform 4091"/>
              <p:cNvSpPr>
                <a:spLocks/>
              </p:cNvSpPr>
              <p:nvPr/>
            </p:nvSpPr>
            <p:spPr bwMode="auto">
              <a:xfrm>
                <a:off x="2707" y="220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3" name="Freeform 4092"/>
              <p:cNvSpPr>
                <a:spLocks/>
              </p:cNvSpPr>
              <p:nvPr/>
            </p:nvSpPr>
            <p:spPr bwMode="auto">
              <a:xfrm>
                <a:off x="2707" y="220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4" name="Freeform 4093"/>
              <p:cNvSpPr>
                <a:spLocks/>
              </p:cNvSpPr>
              <p:nvPr/>
            </p:nvSpPr>
            <p:spPr bwMode="auto">
              <a:xfrm>
                <a:off x="3757" y="2200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5" name="Freeform 4094"/>
              <p:cNvSpPr>
                <a:spLocks/>
              </p:cNvSpPr>
              <p:nvPr/>
            </p:nvSpPr>
            <p:spPr bwMode="auto">
              <a:xfrm>
                <a:off x="3757" y="2200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6" name="Freeform 4095"/>
              <p:cNvSpPr>
                <a:spLocks/>
              </p:cNvSpPr>
              <p:nvPr/>
            </p:nvSpPr>
            <p:spPr bwMode="auto">
              <a:xfrm>
                <a:off x="2540" y="220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7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7" name="Freeform 4096"/>
              <p:cNvSpPr>
                <a:spLocks/>
              </p:cNvSpPr>
              <p:nvPr/>
            </p:nvSpPr>
            <p:spPr bwMode="auto">
              <a:xfrm>
                <a:off x="2540" y="220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54252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8" name="Freeform 4097"/>
              <p:cNvSpPr>
                <a:spLocks/>
              </p:cNvSpPr>
              <p:nvPr/>
            </p:nvSpPr>
            <p:spPr bwMode="auto">
              <a:xfrm>
                <a:off x="3596" y="2206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9" name="Freeform 4098"/>
              <p:cNvSpPr>
                <a:spLocks/>
              </p:cNvSpPr>
              <p:nvPr/>
            </p:nvSpPr>
            <p:spPr bwMode="auto">
              <a:xfrm>
                <a:off x="3596" y="2206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100558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0" name="Freeform 4099"/>
              <p:cNvSpPr>
                <a:spLocks/>
              </p:cNvSpPr>
              <p:nvPr/>
            </p:nvSpPr>
            <p:spPr bwMode="auto">
              <a:xfrm>
                <a:off x="2380" y="2206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1" name="Freeform 4100"/>
              <p:cNvSpPr>
                <a:spLocks/>
              </p:cNvSpPr>
              <p:nvPr/>
            </p:nvSpPr>
            <p:spPr bwMode="auto">
              <a:xfrm>
                <a:off x="2380" y="2206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2" name="Freeform 4101"/>
              <p:cNvSpPr>
                <a:spLocks/>
              </p:cNvSpPr>
              <p:nvPr/>
            </p:nvSpPr>
            <p:spPr bwMode="auto">
              <a:xfrm>
                <a:off x="3429" y="2206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3" name="Freeform 4102"/>
              <p:cNvSpPr>
                <a:spLocks/>
              </p:cNvSpPr>
              <p:nvPr/>
            </p:nvSpPr>
            <p:spPr bwMode="auto">
              <a:xfrm>
                <a:off x="3429" y="2206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4" name="Freeform 4103"/>
              <p:cNvSpPr>
                <a:spLocks/>
              </p:cNvSpPr>
              <p:nvPr/>
            </p:nvSpPr>
            <p:spPr bwMode="auto">
              <a:xfrm>
                <a:off x="2213" y="2206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5" name="Freeform 4104"/>
              <p:cNvSpPr>
                <a:spLocks/>
              </p:cNvSpPr>
              <p:nvPr/>
            </p:nvSpPr>
            <p:spPr bwMode="auto">
              <a:xfrm>
                <a:off x="2213" y="2206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6" name="Freeform 4105"/>
              <p:cNvSpPr>
                <a:spLocks/>
              </p:cNvSpPr>
              <p:nvPr/>
            </p:nvSpPr>
            <p:spPr bwMode="auto">
              <a:xfrm>
                <a:off x="3269" y="2212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2 w 92"/>
                  <a:gd name="T3" fmla="*/ 55 h 55"/>
                  <a:gd name="T4" fmla="*/ 92 w 92"/>
                  <a:gd name="T5" fmla="*/ 18 h 55"/>
                  <a:gd name="T6" fmla="*/ 31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2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7" name="Freeform 4106"/>
              <p:cNvSpPr>
                <a:spLocks/>
              </p:cNvSpPr>
              <p:nvPr/>
            </p:nvSpPr>
            <p:spPr bwMode="auto">
              <a:xfrm>
                <a:off x="3269" y="2212"/>
                <a:ext cx="92" cy="55"/>
              </a:xfrm>
              <a:custGeom>
                <a:avLst/>
                <a:gdLst>
                  <a:gd name="T0" fmla="*/ 0 w 15"/>
                  <a:gd name="T1" fmla="*/ 51572 h 9"/>
                  <a:gd name="T2" fmla="*/ 86296 w 15"/>
                  <a:gd name="T3" fmla="*/ 76670 h 9"/>
                  <a:gd name="T4" fmla="*/ 130119 w 15"/>
                  <a:gd name="T5" fmla="*/ 25098 h 9"/>
                  <a:gd name="T6" fmla="*/ 43823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8" name="Freeform 4107"/>
              <p:cNvSpPr>
                <a:spLocks/>
              </p:cNvSpPr>
              <p:nvPr/>
            </p:nvSpPr>
            <p:spPr bwMode="auto">
              <a:xfrm>
                <a:off x="2052" y="221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2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2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9" name="Freeform 4108"/>
              <p:cNvSpPr>
                <a:spLocks/>
              </p:cNvSpPr>
              <p:nvPr/>
            </p:nvSpPr>
            <p:spPr bwMode="auto">
              <a:xfrm>
                <a:off x="2052" y="2212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0969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0" name="Freeform 4109"/>
              <p:cNvSpPr>
                <a:spLocks/>
              </p:cNvSpPr>
              <p:nvPr/>
            </p:nvSpPr>
            <p:spPr bwMode="auto">
              <a:xfrm>
                <a:off x="4319" y="2212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1" name="Freeform 4110"/>
              <p:cNvSpPr>
                <a:spLocks/>
              </p:cNvSpPr>
              <p:nvPr/>
            </p:nvSpPr>
            <p:spPr bwMode="auto">
              <a:xfrm>
                <a:off x="4319" y="2212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2" name="Freeform 4111"/>
              <p:cNvSpPr>
                <a:spLocks/>
              </p:cNvSpPr>
              <p:nvPr/>
            </p:nvSpPr>
            <p:spPr bwMode="auto">
              <a:xfrm>
                <a:off x="3102" y="221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3" name="Freeform 4112"/>
              <p:cNvSpPr>
                <a:spLocks/>
              </p:cNvSpPr>
              <p:nvPr/>
            </p:nvSpPr>
            <p:spPr bwMode="auto">
              <a:xfrm>
                <a:off x="3102" y="221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4" name="Freeform 4113"/>
              <p:cNvSpPr>
                <a:spLocks/>
              </p:cNvSpPr>
              <p:nvPr/>
            </p:nvSpPr>
            <p:spPr bwMode="auto">
              <a:xfrm>
                <a:off x="4152" y="221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5" name="Freeform 4114"/>
              <p:cNvSpPr>
                <a:spLocks/>
              </p:cNvSpPr>
              <p:nvPr/>
            </p:nvSpPr>
            <p:spPr bwMode="auto">
              <a:xfrm>
                <a:off x="4152" y="221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6" name="Freeform 4115"/>
              <p:cNvSpPr>
                <a:spLocks/>
              </p:cNvSpPr>
              <p:nvPr/>
            </p:nvSpPr>
            <p:spPr bwMode="auto">
              <a:xfrm>
                <a:off x="2935" y="221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7" name="Freeform 4116"/>
              <p:cNvSpPr>
                <a:spLocks/>
              </p:cNvSpPr>
              <p:nvPr/>
            </p:nvSpPr>
            <p:spPr bwMode="auto">
              <a:xfrm>
                <a:off x="2935" y="221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8" name="Freeform 4117"/>
              <p:cNvSpPr>
                <a:spLocks/>
              </p:cNvSpPr>
              <p:nvPr/>
            </p:nvSpPr>
            <p:spPr bwMode="auto">
              <a:xfrm>
                <a:off x="3991" y="2218"/>
                <a:ext cx="93" cy="62"/>
              </a:xfrm>
              <a:custGeom>
                <a:avLst/>
                <a:gdLst>
                  <a:gd name="T0" fmla="*/ 0 w 93"/>
                  <a:gd name="T1" fmla="*/ 37 h 62"/>
                  <a:gd name="T2" fmla="*/ 68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9" name="Freeform 4118"/>
              <p:cNvSpPr>
                <a:spLocks/>
              </p:cNvSpPr>
              <p:nvPr/>
            </p:nvSpPr>
            <p:spPr bwMode="auto">
              <a:xfrm>
                <a:off x="3991" y="2218"/>
                <a:ext cx="93" cy="62"/>
              </a:xfrm>
              <a:custGeom>
                <a:avLst/>
                <a:gdLst>
                  <a:gd name="T0" fmla="*/ 0 w 15"/>
                  <a:gd name="T1" fmla="*/ 54585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0" name="Freeform 4119"/>
              <p:cNvSpPr>
                <a:spLocks/>
              </p:cNvSpPr>
              <p:nvPr/>
            </p:nvSpPr>
            <p:spPr bwMode="auto">
              <a:xfrm>
                <a:off x="2775" y="2218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1" name="Freeform 4120"/>
              <p:cNvSpPr>
                <a:spLocks/>
              </p:cNvSpPr>
              <p:nvPr/>
            </p:nvSpPr>
            <p:spPr bwMode="auto">
              <a:xfrm>
                <a:off x="2775" y="2218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2" name="Freeform 4121"/>
              <p:cNvSpPr>
                <a:spLocks/>
              </p:cNvSpPr>
              <p:nvPr/>
            </p:nvSpPr>
            <p:spPr bwMode="auto">
              <a:xfrm>
                <a:off x="3825" y="221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3" name="Freeform 4122"/>
              <p:cNvSpPr>
                <a:spLocks/>
              </p:cNvSpPr>
              <p:nvPr/>
            </p:nvSpPr>
            <p:spPr bwMode="auto">
              <a:xfrm>
                <a:off x="3825" y="221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4" name="Freeform 4123"/>
              <p:cNvSpPr>
                <a:spLocks/>
              </p:cNvSpPr>
              <p:nvPr/>
            </p:nvSpPr>
            <p:spPr bwMode="auto">
              <a:xfrm>
                <a:off x="2608" y="221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5" name="Freeform 4124"/>
              <p:cNvSpPr>
                <a:spLocks/>
              </p:cNvSpPr>
              <p:nvPr/>
            </p:nvSpPr>
            <p:spPr bwMode="auto">
              <a:xfrm>
                <a:off x="2608" y="221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6" name="Freeform 4125"/>
              <p:cNvSpPr>
                <a:spLocks/>
              </p:cNvSpPr>
              <p:nvPr/>
            </p:nvSpPr>
            <p:spPr bwMode="auto">
              <a:xfrm>
                <a:off x="3664" y="2224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25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7" name="Freeform 4126"/>
              <p:cNvSpPr>
                <a:spLocks/>
              </p:cNvSpPr>
              <p:nvPr/>
            </p:nvSpPr>
            <p:spPr bwMode="auto">
              <a:xfrm>
                <a:off x="3664" y="2224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36940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8" name="Freeform 4127"/>
              <p:cNvSpPr>
                <a:spLocks/>
              </p:cNvSpPr>
              <p:nvPr/>
            </p:nvSpPr>
            <p:spPr bwMode="auto">
              <a:xfrm>
                <a:off x="2448" y="2224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9 h 56"/>
                  <a:gd name="T6" fmla="*/ 30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9" name="Freeform 4128"/>
              <p:cNvSpPr>
                <a:spLocks/>
              </p:cNvSpPr>
              <p:nvPr/>
            </p:nvSpPr>
            <p:spPr bwMode="auto">
              <a:xfrm>
                <a:off x="2448" y="2224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43823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0" name="Freeform 4129"/>
              <p:cNvSpPr>
                <a:spLocks/>
              </p:cNvSpPr>
              <p:nvPr/>
            </p:nvSpPr>
            <p:spPr bwMode="auto">
              <a:xfrm>
                <a:off x="3497" y="222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1" name="Freeform 4130"/>
              <p:cNvSpPr>
                <a:spLocks/>
              </p:cNvSpPr>
              <p:nvPr/>
            </p:nvSpPr>
            <p:spPr bwMode="auto">
              <a:xfrm>
                <a:off x="3497" y="222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2" name="Freeform 4131"/>
              <p:cNvSpPr>
                <a:spLocks/>
              </p:cNvSpPr>
              <p:nvPr/>
            </p:nvSpPr>
            <p:spPr bwMode="auto">
              <a:xfrm>
                <a:off x="2281" y="222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3" name="Freeform 4132"/>
              <p:cNvSpPr>
                <a:spLocks/>
              </p:cNvSpPr>
              <p:nvPr/>
            </p:nvSpPr>
            <p:spPr bwMode="auto">
              <a:xfrm>
                <a:off x="2281" y="222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4" name="Freeform 4133"/>
              <p:cNvSpPr>
                <a:spLocks/>
              </p:cNvSpPr>
              <p:nvPr/>
            </p:nvSpPr>
            <p:spPr bwMode="auto">
              <a:xfrm>
                <a:off x="3331" y="2230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5" name="Freeform 4134"/>
              <p:cNvSpPr>
                <a:spLocks/>
              </p:cNvSpPr>
              <p:nvPr/>
            </p:nvSpPr>
            <p:spPr bwMode="auto">
              <a:xfrm>
                <a:off x="3331" y="2230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6" name="Freeform 4135"/>
              <p:cNvSpPr>
                <a:spLocks/>
              </p:cNvSpPr>
              <p:nvPr/>
            </p:nvSpPr>
            <p:spPr bwMode="auto">
              <a:xfrm>
                <a:off x="2114" y="223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7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7" name="Freeform 4136"/>
              <p:cNvSpPr>
                <a:spLocks/>
              </p:cNvSpPr>
              <p:nvPr/>
            </p:nvSpPr>
            <p:spPr bwMode="auto">
              <a:xfrm>
                <a:off x="2114" y="223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54252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8" name="Freeform 4137"/>
              <p:cNvSpPr>
                <a:spLocks/>
              </p:cNvSpPr>
              <p:nvPr/>
            </p:nvSpPr>
            <p:spPr bwMode="auto">
              <a:xfrm>
                <a:off x="4386" y="2230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8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9" name="Freeform 4138"/>
              <p:cNvSpPr>
                <a:spLocks/>
              </p:cNvSpPr>
              <p:nvPr/>
            </p:nvSpPr>
            <p:spPr bwMode="auto">
              <a:xfrm>
                <a:off x="4386" y="2230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0" name="Freeform 4139"/>
              <p:cNvSpPr>
                <a:spLocks/>
              </p:cNvSpPr>
              <p:nvPr/>
            </p:nvSpPr>
            <p:spPr bwMode="auto">
              <a:xfrm>
                <a:off x="3170" y="223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1" name="Freeform 4140"/>
              <p:cNvSpPr>
                <a:spLocks/>
              </p:cNvSpPr>
              <p:nvPr/>
            </p:nvSpPr>
            <p:spPr bwMode="auto">
              <a:xfrm>
                <a:off x="3170" y="223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2" name="Freeform 4141"/>
              <p:cNvSpPr>
                <a:spLocks/>
              </p:cNvSpPr>
              <p:nvPr/>
            </p:nvSpPr>
            <p:spPr bwMode="auto">
              <a:xfrm>
                <a:off x="1954" y="2230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1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1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3" name="Freeform 4142"/>
              <p:cNvSpPr>
                <a:spLocks/>
              </p:cNvSpPr>
              <p:nvPr/>
            </p:nvSpPr>
            <p:spPr bwMode="auto">
              <a:xfrm>
                <a:off x="1954" y="2230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85946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4" name="Freeform 4143"/>
              <p:cNvSpPr>
                <a:spLocks/>
              </p:cNvSpPr>
              <p:nvPr/>
            </p:nvSpPr>
            <p:spPr bwMode="auto">
              <a:xfrm>
                <a:off x="4220" y="223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5" name="Freeform 4144"/>
              <p:cNvSpPr>
                <a:spLocks/>
              </p:cNvSpPr>
              <p:nvPr/>
            </p:nvSpPr>
            <p:spPr bwMode="auto">
              <a:xfrm>
                <a:off x="4220" y="223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6" name="Freeform 4145"/>
              <p:cNvSpPr>
                <a:spLocks/>
              </p:cNvSpPr>
              <p:nvPr/>
            </p:nvSpPr>
            <p:spPr bwMode="auto">
              <a:xfrm>
                <a:off x="3003" y="2237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7" name="Freeform 4146"/>
              <p:cNvSpPr>
                <a:spLocks/>
              </p:cNvSpPr>
              <p:nvPr/>
            </p:nvSpPr>
            <p:spPr bwMode="auto">
              <a:xfrm>
                <a:off x="3003" y="2237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8" name="Freeform 4147"/>
              <p:cNvSpPr>
                <a:spLocks/>
              </p:cNvSpPr>
              <p:nvPr/>
            </p:nvSpPr>
            <p:spPr bwMode="auto">
              <a:xfrm>
                <a:off x="4059" y="2237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8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9" name="Freeform 4148"/>
              <p:cNvSpPr>
                <a:spLocks/>
              </p:cNvSpPr>
              <p:nvPr/>
            </p:nvSpPr>
            <p:spPr bwMode="auto">
              <a:xfrm>
                <a:off x="4059" y="2237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100558 w 15"/>
                  <a:gd name="T3" fmla="*/ 84430 h 10"/>
                  <a:gd name="T4" fmla="*/ 137497 w 15"/>
                  <a:gd name="T5" fmla="*/ 24967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0" name="Freeform 4149"/>
              <p:cNvSpPr>
                <a:spLocks/>
              </p:cNvSpPr>
              <p:nvPr/>
            </p:nvSpPr>
            <p:spPr bwMode="auto">
              <a:xfrm>
                <a:off x="2837" y="2237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7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1" name="Freeform 4150"/>
              <p:cNvSpPr>
                <a:spLocks/>
              </p:cNvSpPr>
              <p:nvPr/>
            </p:nvSpPr>
            <p:spPr bwMode="auto">
              <a:xfrm>
                <a:off x="2837" y="2237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52148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2" name="Freeform 4151"/>
              <p:cNvSpPr>
                <a:spLocks/>
              </p:cNvSpPr>
              <p:nvPr/>
            </p:nvSpPr>
            <p:spPr bwMode="auto">
              <a:xfrm>
                <a:off x="3892" y="223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3" name="Freeform 4152"/>
              <p:cNvSpPr>
                <a:spLocks/>
              </p:cNvSpPr>
              <p:nvPr/>
            </p:nvSpPr>
            <p:spPr bwMode="auto">
              <a:xfrm>
                <a:off x="3892" y="223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4" name="Freeform 4153"/>
              <p:cNvSpPr>
                <a:spLocks/>
              </p:cNvSpPr>
              <p:nvPr/>
            </p:nvSpPr>
            <p:spPr bwMode="auto">
              <a:xfrm>
                <a:off x="2676" y="223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5" name="Freeform 4154"/>
              <p:cNvSpPr>
                <a:spLocks/>
              </p:cNvSpPr>
              <p:nvPr/>
            </p:nvSpPr>
            <p:spPr bwMode="auto">
              <a:xfrm>
                <a:off x="2676" y="223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6" name="Freeform 4155"/>
              <p:cNvSpPr>
                <a:spLocks/>
              </p:cNvSpPr>
              <p:nvPr/>
            </p:nvSpPr>
            <p:spPr bwMode="auto">
              <a:xfrm>
                <a:off x="3726" y="2243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7" name="Freeform 4156"/>
              <p:cNvSpPr>
                <a:spLocks/>
              </p:cNvSpPr>
              <p:nvPr/>
            </p:nvSpPr>
            <p:spPr bwMode="auto">
              <a:xfrm>
                <a:off x="3726" y="2243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8" name="Freeform 4157"/>
              <p:cNvSpPr>
                <a:spLocks/>
              </p:cNvSpPr>
              <p:nvPr/>
            </p:nvSpPr>
            <p:spPr bwMode="auto">
              <a:xfrm>
                <a:off x="2509" y="2243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9" name="Freeform 4158"/>
              <p:cNvSpPr>
                <a:spLocks/>
              </p:cNvSpPr>
              <p:nvPr/>
            </p:nvSpPr>
            <p:spPr bwMode="auto">
              <a:xfrm>
                <a:off x="2509" y="2243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0" name="Freeform 4159"/>
              <p:cNvSpPr>
                <a:spLocks/>
              </p:cNvSpPr>
              <p:nvPr/>
            </p:nvSpPr>
            <p:spPr bwMode="auto">
              <a:xfrm>
                <a:off x="3565" y="224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1" name="Freeform 4160"/>
              <p:cNvSpPr>
                <a:spLocks/>
              </p:cNvSpPr>
              <p:nvPr/>
            </p:nvSpPr>
            <p:spPr bwMode="auto">
              <a:xfrm>
                <a:off x="3565" y="224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2" name="Freeform 4161"/>
              <p:cNvSpPr>
                <a:spLocks/>
              </p:cNvSpPr>
              <p:nvPr/>
            </p:nvSpPr>
            <p:spPr bwMode="auto">
              <a:xfrm>
                <a:off x="2349" y="224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3" name="Freeform 4162"/>
              <p:cNvSpPr>
                <a:spLocks/>
              </p:cNvSpPr>
              <p:nvPr/>
            </p:nvSpPr>
            <p:spPr bwMode="auto">
              <a:xfrm>
                <a:off x="2349" y="224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4" name="Freeform 4163"/>
              <p:cNvSpPr>
                <a:spLocks/>
              </p:cNvSpPr>
              <p:nvPr/>
            </p:nvSpPr>
            <p:spPr bwMode="auto">
              <a:xfrm>
                <a:off x="3398" y="224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5" name="Freeform 4164"/>
              <p:cNvSpPr>
                <a:spLocks/>
              </p:cNvSpPr>
              <p:nvPr/>
            </p:nvSpPr>
            <p:spPr bwMode="auto">
              <a:xfrm>
                <a:off x="3398" y="224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6" name="Freeform 4165"/>
              <p:cNvSpPr>
                <a:spLocks/>
              </p:cNvSpPr>
              <p:nvPr/>
            </p:nvSpPr>
            <p:spPr bwMode="auto">
              <a:xfrm>
                <a:off x="2182" y="224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7" name="Freeform 4166"/>
              <p:cNvSpPr>
                <a:spLocks/>
              </p:cNvSpPr>
              <p:nvPr/>
            </p:nvSpPr>
            <p:spPr bwMode="auto">
              <a:xfrm>
                <a:off x="2182" y="224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8" name="Freeform 4167"/>
              <p:cNvSpPr>
                <a:spLocks/>
              </p:cNvSpPr>
              <p:nvPr/>
            </p:nvSpPr>
            <p:spPr bwMode="auto">
              <a:xfrm>
                <a:off x="4454" y="2249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8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9" name="Freeform 4168"/>
              <p:cNvSpPr>
                <a:spLocks/>
              </p:cNvSpPr>
              <p:nvPr/>
            </p:nvSpPr>
            <p:spPr bwMode="auto">
              <a:xfrm>
                <a:off x="4454" y="2249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0" name="Freeform 4169"/>
              <p:cNvSpPr>
                <a:spLocks/>
              </p:cNvSpPr>
              <p:nvPr/>
            </p:nvSpPr>
            <p:spPr bwMode="auto">
              <a:xfrm>
                <a:off x="3238" y="2249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1" name="Freeform 4170"/>
              <p:cNvSpPr>
                <a:spLocks/>
              </p:cNvSpPr>
              <p:nvPr/>
            </p:nvSpPr>
            <p:spPr bwMode="auto">
              <a:xfrm>
                <a:off x="3238" y="2249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2" name="Freeform 4171"/>
              <p:cNvSpPr>
                <a:spLocks/>
              </p:cNvSpPr>
              <p:nvPr/>
            </p:nvSpPr>
            <p:spPr bwMode="auto">
              <a:xfrm>
                <a:off x="2015" y="224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3" name="Freeform 4172"/>
              <p:cNvSpPr>
                <a:spLocks/>
              </p:cNvSpPr>
              <p:nvPr/>
            </p:nvSpPr>
            <p:spPr bwMode="auto">
              <a:xfrm>
                <a:off x="2015" y="224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4" name="Freeform 4173"/>
              <p:cNvSpPr>
                <a:spLocks/>
              </p:cNvSpPr>
              <p:nvPr/>
            </p:nvSpPr>
            <p:spPr bwMode="auto">
              <a:xfrm>
                <a:off x="4288" y="2255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1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5" name="Freeform 4174"/>
              <p:cNvSpPr>
                <a:spLocks/>
              </p:cNvSpPr>
              <p:nvPr/>
            </p:nvSpPr>
            <p:spPr bwMode="auto">
              <a:xfrm>
                <a:off x="4288" y="2255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6" name="Freeform 4175"/>
              <p:cNvSpPr>
                <a:spLocks/>
              </p:cNvSpPr>
              <p:nvPr/>
            </p:nvSpPr>
            <p:spPr bwMode="auto">
              <a:xfrm>
                <a:off x="3071" y="2255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7" name="Freeform 4176"/>
              <p:cNvSpPr>
                <a:spLocks/>
              </p:cNvSpPr>
              <p:nvPr/>
            </p:nvSpPr>
            <p:spPr bwMode="auto">
              <a:xfrm>
                <a:off x="3071" y="2255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8" name="Freeform 4177"/>
              <p:cNvSpPr>
                <a:spLocks/>
              </p:cNvSpPr>
              <p:nvPr/>
            </p:nvSpPr>
            <p:spPr bwMode="auto">
              <a:xfrm>
                <a:off x="4127" y="225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9" name="Freeform 4178"/>
              <p:cNvSpPr>
                <a:spLocks/>
              </p:cNvSpPr>
              <p:nvPr/>
            </p:nvSpPr>
            <p:spPr bwMode="auto">
              <a:xfrm>
                <a:off x="4127" y="2255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0" name="Freeform 4179"/>
              <p:cNvSpPr>
                <a:spLocks/>
              </p:cNvSpPr>
              <p:nvPr/>
            </p:nvSpPr>
            <p:spPr bwMode="auto">
              <a:xfrm>
                <a:off x="2905" y="2255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1" name="Freeform 4180"/>
              <p:cNvSpPr>
                <a:spLocks/>
              </p:cNvSpPr>
              <p:nvPr/>
            </p:nvSpPr>
            <p:spPr bwMode="auto">
              <a:xfrm>
                <a:off x="2905" y="2255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2" name="Freeform 4181"/>
              <p:cNvSpPr>
                <a:spLocks/>
              </p:cNvSpPr>
              <p:nvPr/>
            </p:nvSpPr>
            <p:spPr bwMode="auto">
              <a:xfrm>
                <a:off x="3960" y="225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3" name="Freeform 4182"/>
              <p:cNvSpPr>
                <a:spLocks/>
              </p:cNvSpPr>
              <p:nvPr/>
            </p:nvSpPr>
            <p:spPr bwMode="auto">
              <a:xfrm>
                <a:off x="3960" y="225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4" name="Freeform 4183"/>
              <p:cNvSpPr>
                <a:spLocks/>
              </p:cNvSpPr>
              <p:nvPr/>
            </p:nvSpPr>
            <p:spPr bwMode="auto">
              <a:xfrm>
                <a:off x="2744" y="225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25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5" name="Freeform 4184"/>
              <p:cNvSpPr>
                <a:spLocks/>
              </p:cNvSpPr>
              <p:nvPr/>
            </p:nvSpPr>
            <p:spPr bwMode="auto">
              <a:xfrm>
                <a:off x="2744" y="2255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36940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6" name="Freeform 4185"/>
              <p:cNvSpPr>
                <a:spLocks/>
              </p:cNvSpPr>
              <p:nvPr/>
            </p:nvSpPr>
            <p:spPr bwMode="auto">
              <a:xfrm>
                <a:off x="3794" y="2261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7" name="Freeform 4186"/>
              <p:cNvSpPr>
                <a:spLocks/>
              </p:cNvSpPr>
              <p:nvPr/>
            </p:nvSpPr>
            <p:spPr bwMode="auto">
              <a:xfrm>
                <a:off x="3794" y="2261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8" name="Freeform 4187"/>
              <p:cNvSpPr>
                <a:spLocks/>
              </p:cNvSpPr>
              <p:nvPr/>
            </p:nvSpPr>
            <p:spPr bwMode="auto">
              <a:xfrm>
                <a:off x="2577" y="2261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9" name="Freeform 4188"/>
              <p:cNvSpPr>
                <a:spLocks/>
              </p:cNvSpPr>
              <p:nvPr/>
            </p:nvSpPr>
            <p:spPr bwMode="auto">
              <a:xfrm>
                <a:off x="2577" y="226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0" name="Freeform 4189"/>
              <p:cNvSpPr>
                <a:spLocks/>
              </p:cNvSpPr>
              <p:nvPr/>
            </p:nvSpPr>
            <p:spPr bwMode="auto">
              <a:xfrm>
                <a:off x="3633" y="2261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8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1" name="Freeform 4190"/>
              <p:cNvSpPr>
                <a:spLocks/>
              </p:cNvSpPr>
              <p:nvPr/>
            </p:nvSpPr>
            <p:spPr bwMode="auto">
              <a:xfrm>
                <a:off x="3633" y="2261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2" name="Freeform 4191"/>
              <p:cNvSpPr>
                <a:spLocks/>
              </p:cNvSpPr>
              <p:nvPr/>
            </p:nvSpPr>
            <p:spPr bwMode="auto">
              <a:xfrm>
                <a:off x="2411" y="2261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7 w 98"/>
                  <a:gd name="T3" fmla="*/ 62 h 62"/>
                  <a:gd name="T4" fmla="*/ 98 w 98"/>
                  <a:gd name="T5" fmla="*/ 19 h 62"/>
                  <a:gd name="T6" fmla="*/ 37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3" name="Freeform 4192"/>
              <p:cNvSpPr>
                <a:spLocks/>
              </p:cNvSpPr>
              <p:nvPr/>
            </p:nvSpPr>
            <p:spPr bwMode="auto">
              <a:xfrm>
                <a:off x="2411" y="2261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4" name="Freeform 4193"/>
              <p:cNvSpPr>
                <a:spLocks/>
              </p:cNvSpPr>
              <p:nvPr/>
            </p:nvSpPr>
            <p:spPr bwMode="auto">
              <a:xfrm>
                <a:off x="3466" y="2267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5" name="Freeform 4194"/>
              <p:cNvSpPr>
                <a:spLocks/>
              </p:cNvSpPr>
              <p:nvPr/>
            </p:nvSpPr>
            <p:spPr bwMode="auto">
              <a:xfrm>
                <a:off x="3466" y="226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6" name="Freeform 4195"/>
              <p:cNvSpPr>
                <a:spLocks/>
              </p:cNvSpPr>
              <p:nvPr/>
            </p:nvSpPr>
            <p:spPr bwMode="auto">
              <a:xfrm>
                <a:off x="2250" y="2267"/>
                <a:ext cx="99" cy="62"/>
              </a:xfrm>
              <a:custGeom>
                <a:avLst/>
                <a:gdLst>
                  <a:gd name="T0" fmla="*/ 0 w 99"/>
                  <a:gd name="T1" fmla="*/ 38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8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7" name="Freeform 4196"/>
              <p:cNvSpPr>
                <a:spLocks/>
              </p:cNvSpPr>
              <p:nvPr/>
            </p:nvSpPr>
            <p:spPr bwMode="auto">
              <a:xfrm>
                <a:off x="2250" y="2267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8" name="Freeform 4197"/>
              <p:cNvSpPr>
                <a:spLocks/>
              </p:cNvSpPr>
              <p:nvPr/>
            </p:nvSpPr>
            <p:spPr bwMode="auto">
              <a:xfrm>
                <a:off x="4522" y="2267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9" name="Freeform 4198"/>
              <p:cNvSpPr>
                <a:spLocks/>
              </p:cNvSpPr>
              <p:nvPr/>
            </p:nvSpPr>
            <p:spPr bwMode="auto">
              <a:xfrm>
                <a:off x="4522" y="2267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0" name="Freeform 4199"/>
              <p:cNvSpPr>
                <a:spLocks/>
              </p:cNvSpPr>
              <p:nvPr/>
            </p:nvSpPr>
            <p:spPr bwMode="auto">
              <a:xfrm>
                <a:off x="3300" y="2267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1" name="Freeform 4200"/>
              <p:cNvSpPr>
                <a:spLocks/>
              </p:cNvSpPr>
              <p:nvPr/>
            </p:nvSpPr>
            <p:spPr bwMode="auto">
              <a:xfrm>
                <a:off x="3300" y="226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2" name="Freeform 4201"/>
              <p:cNvSpPr>
                <a:spLocks/>
              </p:cNvSpPr>
              <p:nvPr/>
            </p:nvSpPr>
            <p:spPr bwMode="auto">
              <a:xfrm>
                <a:off x="2083" y="2267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3" name="Freeform 4202"/>
              <p:cNvSpPr>
                <a:spLocks/>
              </p:cNvSpPr>
              <p:nvPr/>
            </p:nvSpPr>
            <p:spPr bwMode="auto">
              <a:xfrm>
                <a:off x="2083" y="226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4" name="Freeform 4203"/>
              <p:cNvSpPr>
                <a:spLocks/>
              </p:cNvSpPr>
              <p:nvPr/>
            </p:nvSpPr>
            <p:spPr bwMode="auto">
              <a:xfrm>
                <a:off x="4356" y="2274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7 w 98"/>
                  <a:gd name="T3" fmla="*/ 55 h 55"/>
                  <a:gd name="T4" fmla="*/ 98 w 98"/>
                  <a:gd name="T5" fmla="*/ 18 h 55"/>
                  <a:gd name="T6" fmla="*/ 30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5" name="Freeform 4204"/>
              <p:cNvSpPr>
                <a:spLocks/>
              </p:cNvSpPr>
              <p:nvPr/>
            </p:nvSpPr>
            <p:spPr bwMode="auto">
              <a:xfrm>
                <a:off x="4356" y="2274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6" name="Freeform 4205"/>
              <p:cNvSpPr>
                <a:spLocks/>
              </p:cNvSpPr>
              <p:nvPr/>
            </p:nvSpPr>
            <p:spPr bwMode="auto">
              <a:xfrm>
                <a:off x="3139" y="2274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7" name="Freeform 4206"/>
              <p:cNvSpPr>
                <a:spLocks/>
              </p:cNvSpPr>
              <p:nvPr/>
            </p:nvSpPr>
            <p:spPr bwMode="auto">
              <a:xfrm>
                <a:off x="3139" y="2274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8" name="Freeform 4207"/>
              <p:cNvSpPr>
                <a:spLocks/>
              </p:cNvSpPr>
              <p:nvPr/>
            </p:nvSpPr>
            <p:spPr bwMode="auto">
              <a:xfrm>
                <a:off x="1917" y="2274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7 w 98"/>
                  <a:gd name="T3" fmla="*/ 55 h 55"/>
                  <a:gd name="T4" fmla="*/ 98 w 98"/>
                  <a:gd name="T5" fmla="*/ 18 h 55"/>
                  <a:gd name="T6" fmla="*/ 37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9" name="Freeform 4208"/>
              <p:cNvSpPr>
                <a:spLocks/>
              </p:cNvSpPr>
              <p:nvPr/>
            </p:nvSpPr>
            <p:spPr bwMode="auto">
              <a:xfrm>
                <a:off x="1917" y="2274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52148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0" name="Freeform 4209"/>
              <p:cNvSpPr>
                <a:spLocks/>
              </p:cNvSpPr>
              <p:nvPr/>
            </p:nvSpPr>
            <p:spPr bwMode="auto">
              <a:xfrm>
                <a:off x="4189" y="227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1" name="Freeform 4210"/>
              <p:cNvSpPr>
                <a:spLocks/>
              </p:cNvSpPr>
              <p:nvPr/>
            </p:nvSpPr>
            <p:spPr bwMode="auto">
              <a:xfrm>
                <a:off x="4189" y="227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2" name="Freeform 4211"/>
              <p:cNvSpPr>
                <a:spLocks/>
              </p:cNvSpPr>
              <p:nvPr/>
            </p:nvSpPr>
            <p:spPr bwMode="auto">
              <a:xfrm>
                <a:off x="2972" y="227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3" name="Freeform 4212"/>
              <p:cNvSpPr>
                <a:spLocks/>
              </p:cNvSpPr>
              <p:nvPr/>
            </p:nvSpPr>
            <p:spPr bwMode="auto">
              <a:xfrm>
                <a:off x="2972" y="227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4" name="Freeform 4213"/>
              <p:cNvSpPr>
                <a:spLocks/>
              </p:cNvSpPr>
              <p:nvPr/>
            </p:nvSpPr>
            <p:spPr bwMode="auto">
              <a:xfrm>
                <a:off x="4028" y="228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5" name="Freeform 4214"/>
              <p:cNvSpPr>
                <a:spLocks/>
              </p:cNvSpPr>
              <p:nvPr/>
            </p:nvSpPr>
            <p:spPr bwMode="auto">
              <a:xfrm>
                <a:off x="4028" y="228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6" name="Freeform 4215"/>
              <p:cNvSpPr>
                <a:spLocks/>
              </p:cNvSpPr>
              <p:nvPr/>
            </p:nvSpPr>
            <p:spPr bwMode="auto">
              <a:xfrm>
                <a:off x="2806" y="228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7" name="Freeform 4216"/>
              <p:cNvSpPr>
                <a:spLocks/>
              </p:cNvSpPr>
              <p:nvPr/>
            </p:nvSpPr>
            <p:spPr bwMode="auto">
              <a:xfrm>
                <a:off x="2806" y="228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8" name="Freeform 4217"/>
              <p:cNvSpPr>
                <a:spLocks/>
              </p:cNvSpPr>
              <p:nvPr/>
            </p:nvSpPr>
            <p:spPr bwMode="auto">
              <a:xfrm>
                <a:off x="3862" y="2280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9" name="Freeform 4218"/>
              <p:cNvSpPr>
                <a:spLocks/>
              </p:cNvSpPr>
              <p:nvPr/>
            </p:nvSpPr>
            <p:spPr bwMode="auto">
              <a:xfrm>
                <a:off x="3862" y="2280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0" name="Freeform 4219"/>
              <p:cNvSpPr>
                <a:spLocks/>
              </p:cNvSpPr>
              <p:nvPr/>
            </p:nvSpPr>
            <p:spPr bwMode="auto">
              <a:xfrm>
                <a:off x="2645" y="228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1" name="Freeform 4220"/>
              <p:cNvSpPr>
                <a:spLocks/>
              </p:cNvSpPr>
              <p:nvPr/>
            </p:nvSpPr>
            <p:spPr bwMode="auto">
              <a:xfrm>
                <a:off x="2645" y="228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2" name="Freeform 4221"/>
              <p:cNvSpPr>
                <a:spLocks/>
              </p:cNvSpPr>
              <p:nvPr/>
            </p:nvSpPr>
            <p:spPr bwMode="auto">
              <a:xfrm>
                <a:off x="3701" y="2280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25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25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3" name="Freeform 4222"/>
              <p:cNvSpPr>
                <a:spLocks/>
              </p:cNvSpPr>
              <p:nvPr/>
            </p:nvSpPr>
            <p:spPr bwMode="auto">
              <a:xfrm>
                <a:off x="3701" y="2280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36940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4" name="Freeform 4223"/>
              <p:cNvSpPr>
                <a:spLocks/>
              </p:cNvSpPr>
              <p:nvPr/>
            </p:nvSpPr>
            <p:spPr bwMode="auto">
              <a:xfrm>
                <a:off x="2478" y="228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5" name="Freeform 4224"/>
              <p:cNvSpPr>
                <a:spLocks/>
              </p:cNvSpPr>
              <p:nvPr/>
            </p:nvSpPr>
            <p:spPr bwMode="auto">
              <a:xfrm>
                <a:off x="2478" y="228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6" name="Freeform 4225"/>
              <p:cNvSpPr>
                <a:spLocks/>
              </p:cNvSpPr>
              <p:nvPr/>
            </p:nvSpPr>
            <p:spPr bwMode="auto">
              <a:xfrm>
                <a:off x="3534" y="2286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7" name="Freeform 4226"/>
              <p:cNvSpPr>
                <a:spLocks/>
              </p:cNvSpPr>
              <p:nvPr/>
            </p:nvSpPr>
            <p:spPr bwMode="auto">
              <a:xfrm>
                <a:off x="3534" y="228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8" name="Freeform 4227"/>
              <p:cNvSpPr>
                <a:spLocks/>
              </p:cNvSpPr>
              <p:nvPr/>
            </p:nvSpPr>
            <p:spPr bwMode="auto">
              <a:xfrm>
                <a:off x="2312" y="228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9" name="Freeform 4228"/>
              <p:cNvSpPr>
                <a:spLocks/>
              </p:cNvSpPr>
              <p:nvPr/>
            </p:nvSpPr>
            <p:spPr bwMode="auto">
              <a:xfrm>
                <a:off x="2312" y="228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0" name="Freeform 4229"/>
              <p:cNvSpPr>
                <a:spLocks/>
              </p:cNvSpPr>
              <p:nvPr/>
            </p:nvSpPr>
            <p:spPr bwMode="auto">
              <a:xfrm>
                <a:off x="4590" y="2286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1" name="Freeform 4230"/>
              <p:cNvSpPr>
                <a:spLocks/>
              </p:cNvSpPr>
              <p:nvPr/>
            </p:nvSpPr>
            <p:spPr bwMode="auto">
              <a:xfrm>
                <a:off x="4590" y="2286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2" name="Freeform 4231"/>
              <p:cNvSpPr>
                <a:spLocks/>
              </p:cNvSpPr>
              <p:nvPr/>
            </p:nvSpPr>
            <p:spPr bwMode="auto">
              <a:xfrm>
                <a:off x="3368" y="2286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3" name="Freeform 4232"/>
              <p:cNvSpPr>
                <a:spLocks/>
              </p:cNvSpPr>
              <p:nvPr/>
            </p:nvSpPr>
            <p:spPr bwMode="auto">
              <a:xfrm>
                <a:off x="3368" y="2286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4" name="Freeform 4233"/>
              <p:cNvSpPr>
                <a:spLocks/>
              </p:cNvSpPr>
              <p:nvPr/>
            </p:nvSpPr>
            <p:spPr bwMode="auto">
              <a:xfrm>
                <a:off x="2151" y="228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5" name="Freeform 4234"/>
              <p:cNvSpPr>
                <a:spLocks/>
              </p:cNvSpPr>
              <p:nvPr/>
            </p:nvSpPr>
            <p:spPr bwMode="auto">
              <a:xfrm>
                <a:off x="2151" y="228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6" name="Freeform 4235"/>
              <p:cNvSpPr>
                <a:spLocks/>
              </p:cNvSpPr>
              <p:nvPr/>
            </p:nvSpPr>
            <p:spPr bwMode="auto">
              <a:xfrm>
                <a:off x="4423" y="229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7" name="Freeform 4236"/>
              <p:cNvSpPr>
                <a:spLocks/>
              </p:cNvSpPr>
              <p:nvPr/>
            </p:nvSpPr>
            <p:spPr bwMode="auto">
              <a:xfrm>
                <a:off x="4423" y="229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8" name="Freeform 4237"/>
              <p:cNvSpPr>
                <a:spLocks/>
              </p:cNvSpPr>
              <p:nvPr/>
            </p:nvSpPr>
            <p:spPr bwMode="auto">
              <a:xfrm>
                <a:off x="3207" y="2292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9" name="Freeform 4238"/>
              <p:cNvSpPr>
                <a:spLocks/>
              </p:cNvSpPr>
              <p:nvPr/>
            </p:nvSpPr>
            <p:spPr bwMode="auto">
              <a:xfrm>
                <a:off x="3207" y="2292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0" name="Freeform 4239"/>
              <p:cNvSpPr>
                <a:spLocks/>
              </p:cNvSpPr>
              <p:nvPr/>
            </p:nvSpPr>
            <p:spPr bwMode="auto">
              <a:xfrm>
                <a:off x="1984" y="2292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1" name="Freeform 4240"/>
              <p:cNvSpPr>
                <a:spLocks/>
              </p:cNvSpPr>
              <p:nvPr/>
            </p:nvSpPr>
            <p:spPr bwMode="auto">
              <a:xfrm>
                <a:off x="1984" y="2292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2" name="Freeform 4241"/>
              <p:cNvSpPr>
                <a:spLocks/>
              </p:cNvSpPr>
              <p:nvPr/>
            </p:nvSpPr>
            <p:spPr bwMode="auto">
              <a:xfrm>
                <a:off x="4257" y="229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3" name="Freeform 4242"/>
              <p:cNvSpPr>
                <a:spLocks/>
              </p:cNvSpPr>
              <p:nvPr/>
            </p:nvSpPr>
            <p:spPr bwMode="auto">
              <a:xfrm>
                <a:off x="4257" y="229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4" name="Freeform 4243"/>
              <p:cNvSpPr>
                <a:spLocks/>
              </p:cNvSpPr>
              <p:nvPr/>
            </p:nvSpPr>
            <p:spPr bwMode="auto">
              <a:xfrm>
                <a:off x="3040" y="229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5" name="Freeform 4244"/>
              <p:cNvSpPr>
                <a:spLocks/>
              </p:cNvSpPr>
              <p:nvPr/>
            </p:nvSpPr>
            <p:spPr bwMode="auto">
              <a:xfrm>
                <a:off x="3040" y="229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6" name="Freeform 4245"/>
              <p:cNvSpPr>
                <a:spLocks/>
              </p:cNvSpPr>
              <p:nvPr/>
            </p:nvSpPr>
            <p:spPr bwMode="auto">
              <a:xfrm>
                <a:off x="4096" y="2298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8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7" name="Freeform 4246"/>
              <p:cNvSpPr>
                <a:spLocks/>
              </p:cNvSpPr>
              <p:nvPr/>
            </p:nvSpPr>
            <p:spPr bwMode="auto">
              <a:xfrm>
                <a:off x="4096" y="2298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100558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8" name="Freeform 4247"/>
              <p:cNvSpPr>
                <a:spLocks/>
              </p:cNvSpPr>
              <p:nvPr/>
            </p:nvSpPr>
            <p:spPr bwMode="auto">
              <a:xfrm>
                <a:off x="2874" y="2298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1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9" name="Freeform 4248"/>
              <p:cNvSpPr>
                <a:spLocks/>
              </p:cNvSpPr>
              <p:nvPr/>
            </p:nvSpPr>
            <p:spPr bwMode="auto">
              <a:xfrm>
                <a:off x="2874" y="2298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0" name="Freeform 4249"/>
              <p:cNvSpPr>
                <a:spLocks/>
              </p:cNvSpPr>
              <p:nvPr/>
            </p:nvSpPr>
            <p:spPr bwMode="auto">
              <a:xfrm>
                <a:off x="3930" y="2298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1" name="Freeform 4250"/>
              <p:cNvSpPr>
                <a:spLocks/>
              </p:cNvSpPr>
              <p:nvPr/>
            </p:nvSpPr>
            <p:spPr bwMode="auto">
              <a:xfrm>
                <a:off x="3930" y="229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2" name="Freeform 4251"/>
              <p:cNvSpPr>
                <a:spLocks/>
              </p:cNvSpPr>
              <p:nvPr/>
            </p:nvSpPr>
            <p:spPr bwMode="auto">
              <a:xfrm>
                <a:off x="2707" y="229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3" name="Freeform 4252"/>
              <p:cNvSpPr>
                <a:spLocks/>
              </p:cNvSpPr>
              <p:nvPr/>
            </p:nvSpPr>
            <p:spPr bwMode="auto">
              <a:xfrm>
                <a:off x="2707" y="229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4" name="Freeform 4253"/>
              <p:cNvSpPr>
                <a:spLocks/>
              </p:cNvSpPr>
              <p:nvPr/>
            </p:nvSpPr>
            <p:spPr bwMode="auto">
              <a:xfrm>
                <a:off x="3763" y="2305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5" name="Freeform 4254"/>
              <p:cNvSpPr>
                <a:spLocks/>
              </p:cNvSpPr>
              <p:nvPr/>
            </p:nvSpPr>
            <p:spPr bwMode="auto">
              <a:xfrm>
                <a:off x="3763" y="2305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6" name="Freeform 4255"/>
              <p:cNvSpPr>
                <a:spLocks/>
              </p:cNvSpPr>
              <p:nvPr/>
            </p:nvSpPr>
            <p:spPr bwMode="auto">
              <a:xfrm>
                <a:off x="2546" y="2305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7" name="Freeform 4256"/>
              <p:cNvSpPr>
                <a:spLocks/>
              </p:cNvSpPr>
              <p:nvPr/>
            </p:nvSpPr>
            <p:spPr bwMode="auto">
              <a:xfrm>
                <a:off x="2546" y="2305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8" name="Freeform 4257"/>
              <p:cNvSpPr>
                <a:spLocks/>
              </p:cNvSpPr>
              <p:nvPr/>
            </p:nvSpPr>
            <p:spPr bwMode="auto">
              <a:xfrm>
                <a:off x="3602" y="230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9" name="Freeform 4258"/>
              <p:cNvSpPr>
                <a:spLocks/>
              </p:cNvSpPr>
              <p:nvPr/>
            </p:nvSpPr>
            <p:spPr bwMode="auto">
              <a:xfrm>
                <a:off x="3602" y="2305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0" name="Freeform 4259"/>
              <p:cNvSpPr>
                <a:spLocks/>
              </p:cNvSpPr>
              <p:nvPr/>
            </p:nvSpPr>
            <p:spPr bwMode="auto">
              <a:xfrm>
                <a:off x="2380" y="2305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1" name="Freeform 4260"/>
              <p:cNvSpPr>
                <a:spLocks/>
              </p:cNvSpPr>
              <p:nvPr/>
            </p:nvSpPr>
            <p:spPr bwMode="auto">
              <a:xfrm>
                <a:off x="2380" y="2305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2" name="Freeform 4261"/>
              <p:cNvSpPr>
                <a:spLocks/>
              </p:cNvSpPr>
              <p:nvPr/>
            </p:nvSpPr>
            <p:spPr bwMode="auto">
              <a:xfrm>
                <a:off x="4658" y="2305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8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69" name="Group 4262"/>
            <p:cNvGrpSpPr>
              <a:grpSpLocks/>
            </p:cNvGrpSpPr>
            <p:nvPr/>
          </p:nvGrpSpPr>
          <p:grpSpPr bwMode="auto">
            <a:xfrm>
              <a:off x="1818" y="2305"/>
              <a:ext cx="3279" cy="166"/>
              <a:chOff x="1818" y="2305"/>
              <a:chExt cx="3279" cy="166"/>
            </a:xfrm>
          </p:grpSpPr>
          <p:sp>
            <p:nvSpPr>
              <p:cNvPr id="17023" name="Freeform 4263"/>
              <p:cNvSpPr>
                <a:spLocks/>
              </p:cNvSpPr>
              <p:nvPr/>
            </p:nvSpPr>
            <p:spPr bwMode="auto">
              <a:xfrm>
                <a:off x="4658" y="2305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100558 w 15"/>
                  <a:gd name="T3" fmla="*/ 84430 h 10"/>
                  <a:gd name="T4" fmla="*/ 137497 w 15"/>
                  <a:gd name="T5" fmla="*/ 24967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4" name="Freeform 4264"/>
              <p:cNvSpPr>
                <a:spLocks/>
              </p:cNvSpPr>
              <p:nvPr/>
            </p:nvSpPr>
            <p:spPr bwMode="auto">
              <a:xfrm>
                <a:off x="3436" y="2305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5" name="Freeform 4265"/>
              <p:cNvSpPr>
                <a:spLocks/>
              </p:cNvSpPr>
              <p:nvPr/>
            </p:nvSpPr>
            <p:spPr bwMode="auto">
              <a:xfrm>
                <a:off x="3436" y="2305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6" name="Freeform 4266"/>
              <p:cNvSpPr>
                <a:spLocks/>
              </p:cNvSpPr>
              <p:nvPr/>
            </p:nvSpPr>
            <p:spPr bwMode="auto">
              <a:xfrm>
                <a:off x="2213" y="230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24 h 61"/>
                  <a:gd name="T6" fmla="*/ 37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24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7" name="Freeform 4267"/>
              <p:cNvSpPr>
                <a:spLocks/>
              </p:cNvSpPr>
              <p:nvPr/>
            </p:nvSpPr>
            <p:spPr bwMode="auto">
              <a:xfrm>
                <a:off x="2213" y="2305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33154 h 10"/>
                  <a:gd name="T6" fmla="*/ 54252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8" name="Freeform 4268"/>
              <p:cNvSpPr>
                <a:spLocks/>
              </p:cNvSpPr>
              <p:nvPr/>
            </p:nvSpPr>
            <p:spPr bwMode="auto">
              <a:xfrm>
                <a:off x="4491" y="2311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9" name="Freeform 4269"/>
              <p:cNvSpPr>
                <a:spLocks/>
              </p:cNvSpPr>
              <p:nvPr/>
            </p:nvSpPr>
            <p:spPr bwMode="auto">
              <a:xfrm>
                <a:off x="4491" y="2311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0" name="Freeform 4270"/>
              <p:cNvSpPr>
                <a:spLocks/>
              </p:cNvSpPr>
              <p:nvPr/>
            </p:nvSpPr>
            <p:spPr bwMode="auto">
              <a:xfrm>
                <a:off x="3269" y="2311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1" name="Freeform 4271"/>
              <p:cNvSpPr>
                <a:spLocks/>
              </p:cNvSpPr>
              <p:nvPr/>
            </p:nvSpPr>
            <p:spPr bwMode="auto">
              <a:xfrm>
                <a:off x="3269" y="2311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2" name="Freeform 4272"/>
              <p:cNvSpPr>
                <a:spLocks/>
              </p:cNvSpPr>
              <p:nvPr/>
            </p:nvSpPr>
            <p:spPr bwMode="auto">
              <a:xfrm>
                <a:off x="2052" y="2311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2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3" name="Freeform 4273"/>
              <p:cNvSpPr>
                <a:spLocks/>
              </p:cNvSpPr>
              <p:nvPr/>
            </p:nvSpPr>
            <p:spPr bwMode="auto">
              <a:xfrm>
                <a:off x="2052" y="2311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0969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4" name="Freeform 4274"/>
              <p:cNvSpPr>
                <a:spLocks/>
              </p:cNvSpPr>
              <p:nvPr/>
            </p:nvSpPr>
            <p:spPr bwMode="auto">
              <a:xfrm>
                <a:off x="4325" y="2311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5" name="Freeform 4275"/>
              <p:cNvSpPr>
                <a:spLocks/>
              </p:cNvSpPr>
              <p:nvPr/>
            </p:nvSpPr>
            <p:spPr bwMode="auto">
              <a:xfrm>
                <a:off x="4325" y="2311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6" name="Freeform 4276"/>
              <p:cNvSpPr>
                <a:spLocks/>
              </p:cNvSpPr>
              <p:nvPr/>
            </p:nvSpPr>
            <p:spPr bwMode="auto">
              <a:xfrm>
                <a:off x="3108" y="2311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2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7" name="Freeform 4277"/>
              <p:cNvSpPr>
                <a:spLocks/>
              </p:cNvSpPr>
              <p:nvPr/>
            </p:nvSpPr>
            <p:spPr bwMode="auto">
              <a:xfrm>
                <a:off x="3108" y="2311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0969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8" name="Freeform 4278"/>
              <p:cNvSpPr>
                <a:spLocks/>
              </p:cNvSpPr>
              <p:nvPr/>
            </p:nvSpPr>
            <p:spPr bwMode="auto">
              <a:xfrm>
                <a:off x="1886" y="2311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9" name="Freeform 4279"/>
              <p:cNvSpPr>
                <a:spLocks/>
              </p:cNvSpPr>
              <p:nvPr/>
            </p:nvSpPr>
            <p:spPr bwMode="auto">
              <a:xfrm>
                <a:off x="1886" y="2311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0" name="Freeform 4280"/>
              <p:cNvSpPr>
                <a:spLocks/>
              </p:cNvSpPr>
              <p:nvPr/>
            </p:nvSpPr>
            <p:spPr bwMode="auto">
              <a:xfrm>
                <a:off x="4164" y="2317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25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1" name="Freeform 4281"/>
              <p:cNvSpPr>
                <a:spLocks/>
              </p:cNvSpPr>
              <p:nvPr/>
            </p:nvSpPr>
            <p:spPr bwMode="auto">
              <a:xfrm>
                <a:off x="4164" y="2317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100558 w 15"/>
                  <a:gd name="T3" fmla="*/ 76670 h 9"/>
                  <a:gd name="T4" fmla="*/ 137497 w 15"/>
                  <a:gd name="T5" fmla="*/ 25098 h 9"/>
                  <a:gd name="T6" fmla="*/ 36940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2" name="Freeform 4282"/>
              <p:cNvSpPr>
                <a:spLocks/>
              </p:cNvSpPr>
              <p:nvPr/>
            </p:nvSpPr>
            <p:spPr bwMode="auto">
              <a:xfrm>
                <a:off x="2942" y="2317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7 w 98"/>
                  <a:gd name="T3" fmla="*/ 55 h 55"/>
                  <a:gd name="T4" fmla="*/ 98 w 98"/>
                  <a:gd name="T5" fmla="*/ 18 h 55"/>
                  <a:gd name="T6" fmla="*/ 30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3" name="Freeform 4283"/>
              <p:cNvSpPr>
                <a:spLocks/>
              </p:cNvSpPr>
              <p:nvPr/>
            </p:nvSpPr>
            <p:spPr bwMode="auto">
              <a:xfrm>
                <a:off x="2942" y="2317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4" name="Freeform 4284"/>
              <p:cNvSpPr>
                <a:spLocks/>
              </p:cNvSpPr>
              <p:nvPr/>
            </p:nvSpPr>
            <p:spPr bwMode="auto">
              <a:xfrm>
                <a:off x="3997" y="231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5" name="Freeform 4285"/>
              <p:cNvSpPr>
                <a:spLocks/>
              </p:cNvSpPr>
              <p:nvPr/>
            </p:nvSpPr>
            <p:spPr bwMode="auto">
              <a:xfrm>
                <a:off x="3997" y="231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6" name="Freeform 4286"/>
              <p:cNvSpPr>
                <a:spLocks/>
              </p:cNvSpPr>
              <p:nvPr/>
            </p:nvSpPr>
            <p:spPr bwMode="auto">
              <a:xfrm>
                <a:off x="2775" y="231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7" name="Freeform 4287"/>
              <p:cNvSpPr>
                <a:spLocks/>
              </p:cNvSpPr>
              <p:nvPr/>
            </p:nvSpPr>
            <p:spPr bwMode="auto">
              <a:xfrm>
                <a:off x="2775" y="231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8" name="Freeform 4288"/>
              <p:cNvSpPr>
                <a:spLocks/>
              </p:cNvSpPr>
              <p:nvPr/>
            </p:nvSpPr>
            <p:spPr bwMode="auto">
              <a:xfrm>
                <a:off x="3831" y="232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9" name="Freeform 4289"/>
              <p:cNvSpPr>
                <a:spLocks/>
              </p:cNvSpPr>
              <p:nvPr/>
            </p:nvSpPr>
            <p:spPr bwMode="auto">
              <a:xfrm>
                <a:off x="3831" y="2323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0" name="Freeform 4290"/>
              <p:cNvSpPr>
                <a:spLocks/>
              </p:cNvSpPr>
              <p:nvPr/>
            </p:nvSpPr>
            <p:spPr bwMode="auto">
              <a:xfrm>
                <a:off x="2614" y="2323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2 w 93"/>
                  <a:gd name="T3" fmla="*/ 56 h 56"/>
                  <a:gd name="T4" fmla="*/ 93 w 93"/>
                  <a:gd name="T5" fmla="*/ 19 h 56"/>
                  <a:gd name="T6" fmla="*/ 31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1" name="Freeform 4291"/>
              <p:cNvSpPr>
                <a:spLocks/>
              </p:cNvSpPr>
              <p:nvPr/>
            </p:nvSpPr>
            <p:spPr bwMode="auto">
              <a:xfrm>
                <a:off x="2614" y="2323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91524 w 15"/>
                  <a:gd name="T3" fmla="*/ 83820 h 9"/>
                  <a:gd name="T4" fmla="*/ 137497 w 15"/>
                  <a:gd name="T5" fmla="*/ 28417 h 9"/>
                  <a:gd name="T6" fmla="*/ 45744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2" name="Freeform 4292"/>
              <p:cNvSpPr>
                <a:spLocks/>
              </p:cNvSpPr>
              <p:nvPr/>
            </p:nvSpPr>
            <p:spPr bwMode="auto">
              <a:xfrm>
                <a:off x="3670" y="2323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9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3" name="Freeform 4293"/>
              <p:cNvSpPr>
                <a:spLocks/>
              </p:cNvSpPr>
              <p:nvPr/>
            </p:nvSpPr>
            <p:spPr bwMode="auto">
              <a:xfrm>
                <a:off x="3670" y="2323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4" name="Freeform 4294"/>
              <p:cNvSpPr>
                <a:spLocks/>
              </p:cNvSpPr>
              <p:nvPr/>
            </p:nvSpPr>
            <p:spPr bwMode="auto">
              <a:xfrm>
                <a:off x="2448" y="2323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5" name="Freeform 4295"/>
              <p:cNvSpPr>
                <a:spLocks/>
              </p:cNvSpPr>
              <p:nvPr/>
            </p:nvSpPr>
            <p:spPr bwMode="auto">
              <a:xfrm>
                <a:off x="2448" y="2323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6" name="Freeform 4296"/>
              <p:cNvSpPr>
                <a:spLocks/>
              </p:cNvSpPr>
              <p:nvPr/>
            </p:nvSpPr>
            <p:spPr bwMode="auto">
              <a:xfrm>
                <a:off x="4726" y="2323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25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25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7" name="Freeform 4297"/>
              <p:cNvSpPr>
                <a:spLocks/>
              </p:cNvSpPr>
              <p:nvPr/>
            </p:nvSpPr>
            <p:spPr bwMode="auto">
              <a:xfrm>
                <a:off x="4726" y="2323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36940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8" name="Freeform 4298"/>
              <p:cNvSpPr>
                <a:spLocks/>
              </p:cNvSpPr>
              <p:nvPr/>
            </p:nvSpPr>
            <p:spPr bwMode="auto">
              <a:xfrm>
                <a:off x="3503" y="232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9" name="Freeform 4299"/>
              <p:cNvSpPr>
                <a:spLocks/>
              </p:cNvSpPr>
              <p:nvPr/>
            </p:nvSpPr>
            <p:spPr bwMode="auto">
              <a:xfrm>
                <a:off x="3503" y="232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0" name="Freeform 4300"/>
              <p:cNvSpPr>
                <a:spLocks/>
              </p:cNvSpPr>
              <p:nvPr/>
            </p:nvSpPr>
            <p:spPr bwMode="auto">
              <a:xfrm>
                <a:off x="2281" y="232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1" name="Freeform 4301"/>
              <p:cNvSpPr>
                <a:spLocks/>
              </p:cNvSpPr>
              <p:nvPr/>
            </p:nvSpPr>
            <p:spPr bwMode="auto">
              <a:xfrm>
                <a:off x="2281" y="232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2" name="Freeform 4302"/>
              <p:cNvSpPr>
                <a:spLocks/>
              </p:cNvSpPr>
              <p:nvPr/>
            </p:nvSpPr>
            <p:spPr bwMode="auto">
              <a:xfrm>
                <a:off x="4559" y="232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3" name="Freeform 4303"/>
              <p:cNvSpPr>
                <a:spLocks/>
              </p:cNvSpPr>
              <p:nvPr/>
            </p:nvSpPr>
            <p:spPr bwMode="auto">
              <a:xfrm>
                <a:off x="4559" y="232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4" name="Freeform 4304"/>
              <p:cNvSpPr>
                <a:spLocks/>
              </p:cNvSpPr>
              <p:nvPr/>
            </p:nvSpPr>
            <p:spPr bwMode="auto">
              <a:xfrm>
                <a:off x="3337" y="232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5" name="Freeform 4305"/>
              <p:cNvSpPr>
                <a:spLocks/>
              </p:cNvSpPr>
              <p:nvPr/>
            </p:nvSpPr>
            <p:spPr bwMode="auto">
              <a:xfrm>
                <a:off x="3337" y="232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6" name="Freeform 4306"/>
              <p:cNvSpPr>
                <a:spLocks/>
              </p:cNvSpPr>
              <p:nvPr/>
            </p:nvSpPr>
            <p:spPr bwMode="auto">
              <a:xfrm>
                <a:off x="2114" y="232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7" name="Freeform 4307"/>
              <p:cNvSpPr>
                <a:spLocks/>
              </p:cNvSpPr>
              <p:nvPr/>
            </p:nvSpPr>
            <p:spPr bwMode="auto">
              <a:xfrm>
                <a:off x="2114" y="232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8" name="Freeform 4308"/>
              <p:cNvSpPr>
                <a:spLocks/>
              </p:cNvSpPr>
              <p:nvPr/>
            </p:nvSpPr>
            <p:spPr bwMode="auto">
              <a:xfrm>
                <a:off x="4393" y="2329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9" name="Freeform 4309"/>
              <p:cNvSpPr>
                <a:spLocks/>
              </p:cNvSpPr>
              <p:nvPr/>
            </p:nvSpPr>
            <p:spPr bwMode="auto">
              <a:xfrm>
                <a:off x="4393" y="2329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0" name="Freeform 4310"/>
              <p:cNvSpPr>
                <a:spLocks/>
              </p:cNvSpPr>
              <p:nvPr/>
            </p:nvSpPr>
            <p:spPr bwMode="auto">
              <a:xfrm>
                <a:off x="3170" y="232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1" name="Freeform 4311"/>
              <p:cNvSpPr>
                <a:spLocks/>
              </p:cNvSpPr>
              <p:nvPr/>
            </p:nvSpPr>
            <p:spPr bwMode="auto">
              <a:xfrm>
                <a:off x="3170" y="232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2" name="Freeform 4312"/>
              <p:cNvSpPr>
                <a:spLocks/>
              </p:cNvSpPr>
              <p:nvPr/>
            </p:nvSpPr>
            <p:spPr bwMode="auto">
              <a:xfrm>
                <a:off x="1954" y="2329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1 w 98"/>
                  <a:gd name="T3" fmla="*/ 62 h 62"/>
                  <a:gd name="T4" fmla="*/ 98 w 98"/>
                  <a:gd name="T5" fmla="*/ 25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3" name="Freeform 4313"/>
              <p:cNvSpPr>
                <a:spLocks/>
              </p:cNvSpPr>
              <p:nvPr/>
            </p:nvSpPr>
            <p:spPr bwMode="auto">
              <a:xfrm>
                <a:off x="1954" y="2329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85946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4" name="Freeform 4314"/>
              <p:cNvSpPr>
                <a:spLocks/>
              </p:cNvSpPr>
              <p:nvPr/>
            </p:nvSpPr>
            <p:spPr bwMode="auto">
              <a:xfrm>
                <a:off x="4232" y="2335"/>
                <a:ext cx="93" cy="62"/>
              </a:xfrm>
              <a:custGeom>
                <a:avLst/>
                <a:gdLst>
                  <a:gd name="T0" fmla="*/ 0 w 93"/>
                  <a:gd name="T1" fmla="*/ 37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5" name="Freeform 4315"/>
              <p:cNvSpPr>
                <a:spLocks/>
              </p:cNvSpPr>
              <p:nvPr/>
            </p:nvSpPr>
            <p:spPr bwMode="auto">
              <a:xfrm>
                <a:off x="4232" y="2335"/>
                <a:ext cx="93" cy="62"/>
              </a:xfrm>
              <a:custGeom>
                <a:avLst/>
                <a:gdLst>
                  <a:gd name="T0" fmla="*/ 0 w 15"/>
                  <a:gd name="T1" fmla="*/ 54585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6" name="Freeform 4316"/>
              <p:cNvSpPr>
                <a:spLocks/>
              </p:cNvSpPr>
              <p:nvPr/>
            </p:nvSpPr>
            <p:spPr bwMode="auto">
              <a:xfrm>
                <a:off x="3009" y="2335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7" name="Freeform 4317"/>
              <p:cNvSpPr>
                <a:spLocks/>
              </p:cNvSpPr>
              <p:nvPr/>
            </p:nvSpPr>
            <p:spPr bwMode="auto">
              <a:xfrm>
                <a:off x="3009" y="2335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8" name="Freeform 4318"/>
              <p:cNvSpPr>
                <a:spLocks/>
              </p:cNvSpPr>
              <p:nvPr/>
            </p:nvSpPr>
            <p:spPr bwMode="auto">
              <a:xfrm>
                <a:off x="4065" y="233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9" name="Freeform 4319"/>
              <p:cNvSpPr>
                <a:spLocks/>
              </p:cNvSpPr>
              <p:nvPr/>
            </p:nvSpPr>
            <p:spPr bwMode="auto">
              <a:xfrm>
                <a:off x="4065" y="233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0" name="Freeform 4320"/>
              <p:cNvSpPr>
                <a:spLocks/>
              </p:cNvSpPr>
              <p:nvPr/>
            </p:nvSpPr>
            <p:spPr bwMode="auto">
              <a:xfrm>
                <a:off x="2843" y="233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1" name="Freeform 4321"/>
              <p:cNvSpPr>
                <a:spLocks/>
              </p:cNvSpPr>
              <p:nvPr/>
            </p:nvSpPr>
            <p:spPr bwMode="auto">
              <a:xfrm>
                <a:off x="2843" y="233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2" name="Freeform 4322"/>
              <p:cNvSpPr>
                <a:spLocks/>
              </p:cNvSpPr>
              <p:nvPr/>
            </p:nvSpPr>
            <p:spPr bwMode="auto">
              <a:xfrm>
                <a:off x="3899" y="2342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3" name="Freeform 4323"/>
              <p:cNvSpPr>
                <a:spLocks/>
              </p:cNvSpPr>
              <p:nvPr/>
            </p:nvSpPr>
            <p:spPr bwMode="auto">
              <a:xfrm>
                <a:off x="3899" y="2342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4" name="Freeform 4324"/>
              <p:cNvSpPr>
                <a:spLocks/>
              </p:cNvSpPr>
              <p:nvPr/>
            </p:nvSpPr>
            <p:spPr bwMode="auto">
              <a:xfrm>
                <a:off x="2676" y="234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5" name="Freeform 4325"/>
              <p:cNvSpPr>
                <a:spLocks/>
              </p:cNvSpPr>
              <p:nvPr/>
            </p:nvSpPr>
            <p:spPr bwMode="auto">
              <a:xfrm>
                <a:off x="2676" y="2342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6" name="Freeform 4326"/>
              <p:cNvSpPr>
                <a:spLocks/>
              </p:cNvSpPr>
              <p:nvPr/>
            </p:nvSpPr>
            <p:spPr bwMode="auto">
              <a:xfrm>
                <a:off x="3738" y="2342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2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7" name="Freeform 4327"/>
              <p:cNvSpPr>
                <a:spLocks/>
              </p:cNvSpPr>
              <p:nvPr/>
            </p:nvSpPr>
            <p:spPr bwMode="auto">
              <a:xfrm>
                <a:off x="3738" y="2342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91524 w 15"/>
                  <a:gd name="T3" fmla="*/ 84430 h 10"/>
                  <a:gd name="T4" fmla="*/ 137497 w 15"/>
                  <a:gd name="T5" fmla="*/ 24967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8" name="Freeform 4328"/>
              <p:cNvSpPr>
                <a:spLocks/>
              </p:cNvSpPr>
              <p:nvPr/>
            </p:nvSpPr>
            <p:spPr bwMode="auto">
              <a:xfrm>
                <a:off x="2516" y="2342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1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9" name="Freeform 4329"/>
              <p:cNvSpPr>
                <a:spLocks/>
              </p:cNvSpPr>
              <p:nvPr/>
            </p:nvSpPr>
            <p:spPr bwMode="auto">
              <a:xfrm>
                <a:off x="2516" y="2342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85946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0" name="Freeform 4330"/>
              <p:cNvSpPr>
                <a:spLocks/>
              </p:cNvSpPr>
              <p:nvPr/>
            </p:nvSpPr>
            <p:spPr bwMode="auto">
              <a:xfrm>
                <a:off x="4794" y="2348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25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1" name="Freeform 4331"/>
              <p:cNvSpPr>
                <a:spLocks/>
              </p:cNvSpPr>
              <p:nvPr/>
            </p:nvSpPr>
            <p:spPr bwMode="auto">
              <a:xfrm>
                <a:off x="4794" y="2348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100558 w 15"/>
                  <a:gd name="T3" fmla="*/ 76670 h 9"/>
                  <a:gd name="T4" fmla="*/ 137497 w 15"/>
                  <a:gd name="T5" fmla="*/ 25098 h 9"/>
                  <a:gd name="T6" fmla="*/ 36940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2" name="Freeform 4332"/>
              <p:cNvSpPr>
                <a:spLocks/>
              </p:cNvSpPr>
              <p:nvPr/>
            </p:nvSpPr>
            <p:spPr bwMode="auto">
              <a:xfrm>
                <a:off x="3571" y="234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3" name="Freeform 4333"/>
              <p:cNvSpPr>
                <a:spLocks/>
              </p:cNvSpPr>
              <p:nvPr/>
            </p:nvSpPr>
            <p:spPr bwMode="auto">
              <a:xfrm>
                <a:off x="3571" y="234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4" name="Freeform 4334"/>
              <p:cNvSpPr>
                <a:spLocks/>
              </p:cNvSpPr>
              <p:nvPr/>
            </p:nvSpPr>
            <p:spPr bwMode="auto">
              <a:xfrm>
                <a:off x="2349" y="234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5" name="Freeform 4335"/>
              <p:cNvSpPr>
                <a:spLocks/>
              </p:cNvSpPr>
              <p:nvPr/>
            </p:nvSpPr>
            <p:spPr bwMode="auto">
              <a:xfrm>
                <a:off x="2349" y="234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6" name="Freeform 4336"/>
              <p:cNvSpPr>
                <a:spLocks/>
              </p:cNvSpPr>
              <p:nvPr/>
            </p:nvSpPr>
            <p:spPr bwMode="auto">
              <a:xfrm>
                <a:off x="4627" y="234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7" name="Freeform 4337"/>
              <p:cNvSpPr>
                <a:spLocks/>
              </p:cNvSpPr>
              <p:nvPr/>
            </p:nvSpPr>
            <p:spPr bwMode="auto">
              <a:xfrm>
                <a:off x="4627" y="234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8" name="Freeform 4338"/>
              <p:cNvSpPr>
                <a:spLocks/>
              </p:cNvSpPr>
              <p:nvPr/>
            </p:nvSpPr>
            <p:spPr bwMode="auto">
              <a:xfrm>
                <a:off x="3405" y="234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9" name="Freeform 4339"/>
              <p:cNvSpPr>
                <a:spLocks/>
              </p:cNvSpPr>
              <p:nvPr/>
            </p:nvSpPr>
            <p:spPr bwMode="auto">
              <a:xfrm>
                <a:off x="3405" y="234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0" name="Freeform 4340"/>
              <p:cNvSpPr>
                <a:spLocks/>
              </p:cNvSpPr>
              <p:nvPr/>
            </p:nvSpPr>
            <p:spPr bwMode="auto">
              <a:xfrm>
                <a:off x="2182" y="234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1" name="Freeform 4341"/>
              <p:cNvSpPr>
                <a:spLocks/>
              </p:cNvSpPr>
              <p:nvPr/>
            </p:nvSpPr>
            <p:spPr bwMode="auto">
              <a:xfrm>
                <a:off x="2182" y="234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2" name="Freeform 4342"/>
              <p:cNvSpPr>
                <a:spLocks/>
              </p:cNvSpPr>
              <p:nvPr/>
            </p:nvSpPr>
            <p:spPr bwMode="auto">
              <a:xfrm>
                <a:off x="4461" y="234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24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3" name="Freeform 4343"/>
              <p:cNvSpPr>
                <a:spLocks/>
              </p:cNvSpPr>
              <p:nvPr/>
            </p:nvSpPr>
            <p:spPr bwMode="auto">
              <a:xfrm>
                <a:off x="4461" y="234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4" name="Freeform 4344"/>
              <p:cNvSpPr>
                <a:spLocks/>
              </p:cNvSpPr>
              <p:nvPr/>
            </p:nvSpPr>
            <p:spPr bwMode="auto">
              <a:xfrm>
                <a:off x="3238" y="234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4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5" name="Freeform 4345"/>
              <p:cNvSpPr>
                <a:spLocks/>
              </p:cNvSpPr>
              <p:nvPr/>
            </p:nvSpPr>
            <p:spPr bwMode="auto">
              <a:xfrm>
                <a:off x="3238" y="234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6" name="Freeform 4346"/>
              <p:cNvSpPr>
                <a:spLocks/>
              </p:cNvSpPr>
              <p:nvPr/>
            </p:nvSpPr>
            <p:spPr bwMode="auto">
              <a:xfrm>
                <a:off x="2015" y="2354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7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7" name="Freeform 4347"/>
              <p:cNvSpPr>
                <a:spLocks/>
              </p:cNvSpPr>
              <p:nvPr/>
            </p:nvSpPr>
            <p:spPr bwMode="auto">
              <a:xfrm>
                <a:off x="2015" y="2354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54252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8" name="Freeform 4348"/>
              <p:cNvSpPr>
                <a:spLocks/>
              </p:cNvSpPr>
              <p:nvPr/>
            </p:nvSpPr>
            <p:spPr bwMode="auto">
              <a:xfrm>
                <a:off x="4300" y="2354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8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9" name="Freeform 4349"/>
              <p:cNvSpPr>
                <a:spLocks/>
              </p:cNvSpPr>
              <p:nvPr/>
            </p:nvSpPr>
            <p:spPr bwMode="auto">
              <a:xfrm>
                <a:off x="4300" y="2354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0" name="Freeform 4350"/>
              <p:cNvSpPr>
                <a:spLocks/>
              </p:cNvSpPr>
              <p:nvPr/>
            </p:nvSpPr>
            <p:spPr bwMode="auto">
              <a:xfrm>
                <a:off x="3077" y="2354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2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1" name="Freeform 4351"/>
              <p:cNvSpPr>
                <a:spLocks/>
              </p:cNvSpPr>
              <p:nvPr/>
            </p:nvSpPr>
            <p:spPr bwMode="auto">
              <a:xfrm>
                <a:off x="3077" y="2354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2" name="Freeform 4352"/>
              <p:cNvSpPr>
                <a:spLocks/>
              </p:cNvSpPr>
              <p:nvPr/>
            </p:nvSpPr>
            <p:spPr bwMode="auto">
              <a:xfrm>
                <a:off x="1855" y="235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3" name="Freeform 4353"/>
              <p:cNvSpPr>
                <a:spLocks/>
              </p:cNvSpPr>
              <p:nvPr/>
            </p:nvSpPr>
            <p:spPr bwMode="auto">
              <a:xfrm>
                <a:off x="1855" y="235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4" name="Freeform 4354"/>
              <p:cNvSpPr>
                <a:spLocks/>
              </p:cNvSpPr>
              <p:nvPr/>
            </p:nvSpPr>
            <p:spPr bwMode="auto">
              <a:xfrm>
                <a:off x="4133" y="235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5" name="Freeform 4355"/>
              <p:cNvSpPr>
                <a:spLocks/>
              </p:cNvSpPr>
              <p:nvPr/>
            </p:nvSpPr>
            <p:spPr bwMode="auto">
              <a:xfrm>
                <a:off x="4133" y="235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6" name="Freeform 4356"/>
              <p:cNvSpPr>
                <a:spLocks/>
              </p:cNvSpPr>
              <p:nvPr/>
            </p:nvSpPr>
            <p:spPr bwMode="auto">
              <a:xfrm>
                <a:off x="2911" y="2354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7" name="Freeform 4357"/>
              <p:cNvSpPr>
                <a:spLocks/>
              </p:cNvSpPr>
              <p:nvPr/>
            </p:nvSpPr>
            <p:spPr bwMode="auto">
              <a:xfrm>
                <a:off x="2911" y="2354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8" name="Freeform 4358"/>
              <p:cNvSpPr>
                <a:spLocks/>
              </p:cNvSpPr>
              <p:nvPr/>
            </p:nvSpPr>
            <p:spPr bwMode="auto">
              <a:xfrm>
                <a:off x="3967" y="2360"/>
                <a:ext cx="98" cy="62"/>
              </a:xfrm>
              <a:custGeom>
                <a:avLst/>
                <a:gdLst>
                  <a:gd name="T0" fmla="*/ 0 w 98"/>
                  <a:gd name="T1" fmla="*/ 37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37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9" name="Freeform 4359"/>
              <p:cNvSpPr>
                <a:spLocks/>
              </p:cNvSpPr>
              <p:nvPr/>
            </p:nvSpPr>
            <p:spPr bwMode="auto">
              <a:xfrm>
                <a:off x="3967" y="2360"/>
                <a:ext cx="98" cy="62"/>
              </a:xfrm>
              <a:custGeom>
                <a:avLst/>
                <a:gdLst>
                  <a:gd name="T0" fmla="*/ 0 w 16"/>
                  <a:gd name="T1" fmla="*/ 54585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0" name="Freeform 4360"/>
              <p:cNvSpPr>
                <a:spLocks/>
              </p:cNvSpPr>
              <p:nvPr/>
            </p:nvSpPr>
            <p:spPr bwMode="auto">
              <a:xfrm>
                <a:off x="2744" y="2360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1" name="Freeform 4361"/>
              <p:cNvSpPr>
                <a:spLocks/>
              </p:cNvSpPr>
              <p:nvPr/>
            </p:nvSpPr>
            <p:spPr bwMode="auto">
              <a:xfrm>
                <a:off x="2744" y="2360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2" name="Freeform 4362"/>
              <p:cNvSpPr>
                <a:spLocks/>
              </p:cNvSpPr>
              <p:nvPr/>
            </p:nvSpPr>
            <p:spPr bwMode="auto">
              <a:xfrm>
                <a:off x="3800" y="236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3" name="Freeform 4363"/>
              <p:cNvSpPr>
                <a:spLocks/>
              </p:cNvSpPr>
              <p:nvPr/>
            </p:nvSpPr>
            <p:spPr bwMode="auto">
              <a:xfrm>
                <a:off x="3800" y="236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4" name="Freeform 4364"/>
              <p:cNvSpPr>
                <a:spLocks/>
              </p:cNvSpPr>
              <p:nvPr/>
            </p:nvSpPr>
            <p:spPr bwMode="auto">
              <a:xfrm>
                <a:off x="2577" y="236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5" name="Freeform 4365"/>
              <p:cNvSpPr>
                <a:spLocks/>
              </p:cNvSpPr>
              <p:nvPr/>
            </p:nvSpPr>
            <p:spPr bwMode="auto">
              <a:xfrm>
                <a:off x="2577" y="236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6" name="Freeform 4366"/>
              <p:cNvSpPr>
                <a:spLocks/>
              </p:cNvSpPr>
              <p:nvPr/>
            </p:nvSpPr>
            <p:spPr bwMode="auto">
              <a:xfrm>
                <a:off x="4862" y="2366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8 w 92"/>
                  <a:gd name="T3" fmla="*/ 56 h 56"/>
                  <a:gd name="T4" fmla="*/ 92 w 92"/>
                  <a:gd name="T5" fmla="*/ 19 h 56"/>
                  <a:gd name="T6" fmla="*/ 25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2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7" name="Freeform 4367"/>
              <p:cNvSpPr>
                <a:spLocks/>
              </p:cNvSpPr>
              <p:nvPr/>
            </p:nvSpPr>
            <p:spPr bwMode="auto">
              <a:xfrm>
                <a:off x="4862" y="2366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94834 w 15"/>
                  <a:gd name="T3" fmla="*/ 83820 h 9"/>
                  <a:gd name="T4" fmla="*/ 130119 w 15"/>
                  <a:gd name="T5" fmla="*/ 28417 h 9"/>
                  <a:gd name="T6" fmla="*/ 35285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8" name="Freeform 4368"/>
              <p:cNvSpPr>
                <a:spLocks/>
              </p:cNvSpPr>
              <p:nvPr/>
            </p:nvSpPr>
            <p:spPr bwMode="auto">
              <a:xfrm>
                <a:off x="3639" y="236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9" name="Freeform 4369"/>
              <p:cNvSpPr>
                <a:spLocks/>
              </p:cNvSpPr>
              <p:nvPr/>
            </p:nvSpPr>
            <p:spPr bwMode="auto">
              <a:xfrm>
                <a:off x="3639" y="236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0" name="Freeform 4370"/>
              <p:cNvSpPr>
                <a:spLocks/>
              </p:cNvSpPr>
              <p:nvPr/>
            </p:nvSpPr>
            <p:spPr bwMode="auto">
              <a:xfrm>
                <a:off x="2417" y="2366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1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1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1" name="Freeform 4371"/>
              <p:cNvSpPr>
                <a:spLocks/>
              </p:cNvSpPr>
              <p:nvPr/>
            </p:nvSpPr>
            <p:spPr bwMode="auto">
              <a:xfrm>
                <a:off x="2417" y="236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2" name="Freeform 4372"/>
              <p:cNvSpPr>
                <a:spLocks/>
              </p:cNvSpPr>
              <p:nvPr/>
            </p:nvSpPr>
            <p:spPr bwMode="auto">
              <a:xfrm>
                <a:off x="4695" y="236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3" name="Freeform 4373"/>
              <p:cNvSpPr>
                <a:spLocks/>
              </p:cNvSpPr>
              <p:nvPr/>
            </p:nvSpPr>
            <p:spPr bwMode="auto">
              <a:xfrm>
                <a:off x="4695" y="236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4" name="Freeform 4374"/>
              <p:cNvSpPr>
                <a:spLocks/>
              </p:cNvSpPr>
              <p:nvPr/>
            </p:nvSpPr>
            <p:spPr bwMode="auto">
              <a:xfrm>
                <a:off x="3473" y="2366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5" name="Freeform 4375"/>
              <p:cNvSpPr>
                <a:spLocks/>
              </p:cNvSpPr>
              <p:nvPr/>
            </p:nvSpPr>
            <p:spPr bwMode="auto">
              <a:xfrm>
                <a:off x="3473" y="2366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6" name="Freeform 4376"/>
              <p:cNvSpPr>
                <a:spLocks/>
              </p:cNvSpPr>
              <p:nvPr/>
            </p:nvSpPr>
            <p:spPr bwMode="auto">
              <a:xfrm>
                <a:off x="2250" y="236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7" name="Freeform 4377"/>
              <p:cNvSpPr>
                <a:spLocks/>
              </p:cNvSpPr>
              <p:nvPr/>
            </p:nvSpPr>
            <p:spPr bwMode="auto">
              <a:xfrm>
                <a:off x="2250" y="236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8" name="Freeform 4378"/>
              <p:cNvSpPr>
                <a:spLocks/>
              </p:cNvSpPr>
              <p:nvPr/>
            </p:nvSpPr>
            <p:spPr bwMode="auto">
              <a:xfrm>
                <a:off x="4528" y="2372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9" name="Freeform 4379"/>
              <p:cNvSpPr>
                <a:spLocks/>
              </p:cNvSpPr>
              <p:nvPr/>
            </p:nvSpPr>
            <p:spPr bwMode="auto">
              <a:xfrm>
                <a:off x="4528" y="237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0" name="Freeform 4380"/>
              <p:cNvSpPr>
                <a:spLocks/>
              </p:cNvSpPr>
              <p:nvPr/>
            </p:nvSpPr>
            <p:spPr bwMode="auto">
              <a:xfrm>
                <a:off x="3306" y="2372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1" name="Freeform 4381"/>
              <p:cNvSpPr>
                <a:spLocks/>
              </p:cNvSpPr>
              <p:nvPr/>
            </p:nvSpPr>
            <p:spPr bwMode="auto">
              <a:xfrm>
                <a:off x="3306" y="237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2" name="Freeform 4382"/>
              <p:cNvSpPr>
                <a:spLocks/>
              </p:cNvSpPr>
              <p:nvPr/>
            </p:nvSpPr>
            <p:spPr bwMode="auto">
              <a:xfrm>
                <a:off x="2083" y="2372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3" name="Freeform 4383"/>
              <p:cNvSpPr>
                <a:spLocks/>
              </p:cNvSpPr>
              <p:nvPr/>
            </p:nvSpPr>
            <p:spPr bwMode="auto">
              <a:xfrm>
                <a:off x="2083" y="237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4" name="Freeform 4384"/>
              <p:cNvSpPr>
                <a:spLocks/>
              </p:cNvSpPr>
              <p:nvPr/>
            </p:nvSpPr>
            <p:spPr bwMode="auto">
              <a:xfrm>
                <a:off x="4368" y="2372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5" name="Freeform 4385"/>
              <p:cNvSpPr>
                <a:spLocks/>
              </p:cNvSpPr>
              <p:nvPr/>
            </p:nvSpPr>
            <p:spPr bwMode="auto">
              <a:xfrm>
                <a:off x="4368" y="2372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6" name="Freeform 4386"/>
              <p:cNvSpPr>
                <a:spLocks/>
              </p:cNvSpPr>
              <p:nvPr/>
            </p:nvSpPr>
            <p:spPr bwMode="auto">
              <a:xfrm>
                <a:off x="3139" y="2372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7" name="Freeform 4387"/>
              <p:cNvSpPr>
                <a:spLocks/>
              </p:cNvSpPr>
              <p:nvPr/>
            </p:nvSpPr>
            <p:spPr bwMode="auto">
              <a:xfrm>
                <a:off x="3139" y="237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8" name="Freeform 4388"/>
              <p:cNvSpPr>
                <a:spLocks/>
              </p:cNvSpPr>
              <p:nvPr/>
            </p:nvSpPr>
            <p:spPr bwMode="auto">
              <a:xfrm>
                <a:off x="1917" y="2372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7 w 98"/>
                  <a:gd name="T3" fmla="*/ 62 h 62"/>
                  <a:gd name="T4" fmla="*/ 98 w 98"/>
                  <a:gd name="T5" fmla="*/ 19 h 62"/>
                  <a:gd name="T6" fmla="*/ 37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9" name="Freeform 4389"/>
              <p:cNvSpPr>
                <a:spLocks/>
              </p:cNvSpPr>
              <p:nvPr/>
            </p:nvSpPr>
            <p:spPr bwMode="auto">
              <a:xfrm>
                <a:off x="1917" y="2372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0" name="Freeform 4390"/>
              <p:cNvSpPr>
                <a:spLocks/>
              </p:cNvSpPr>
              <p:nvPr/>
            </p:nvSpPr>
            <p:spPr bwMode="auto">
              <a:xfrm>
                <a:off x="4201" y="2372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1" name="Freeform 4391"/>
              <p:cNvSpPr>
                <a:spLocks/>
              </p:cNvSpPr>
              <p:nvPr/>
            </p:nvSpPr>
            <p:spPr bwMode="auto">
              <a:xfrm>
                <a:off x="4201" y="237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2" name="Freeform 4392"/>
              <p:cNvSpPr>
                <a:spLocks/>
              </p:cNvSpPr>
              <p:nvPr/>
            </p:nvSpPr>
            <p:spPr bwMode="auto">
              <a:xfrm>
                <a:off x="2979" y="2372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25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3" name="Freeform 4393"/>
              <p:cNvSpPr>
                <a:spLocks/>
              </p:cNvSpPr>
              <p:nvPr/>
            </p:nvSpPr>
            <p:spPr bwMode="auto">
              <a:xfrm>
                <a:off x="2979" y="2372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4" name="Freeform 4394"/>
              <p:cNvSpPr>
                <a:spLocks/>
              </p:cNvSpPr>
              <p:nvPr/>
            </p:nvSpPr>
            <p:spPr bwMode="auto">
              <a:xfrm>
                <a:off x="4034" y="237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5" name="Freeform 4395"/>
              <p:cNvSpPr>
                <a:spLocks/>
              </p:cNvSpPr>
              <p:nvPr/>
            </p:nvSpPr>
            <p:spPr bwMode="auto">
              <a:xfrm>
                <a:off x="4034" y="237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6" name="Freeform 4396"/>
              <p:cNvSpPr>
                <a:spLocks/>
              </p:cNvSpPr>
              <p:nvPr/>
            </p:nvSpPr>
            <p:spPr bwMode="auto">
              <a:xfrm>
                <a:off x="2812" y="237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7" name="Freeform 4397"/>
              <p:cNvSpPr>
                <a:spLocks/>
              </p:cNvSpPr>
              <p:nvPr/>
            </p:nvSpPr>
            <p:spPr bwMode="auto">
              <a:xfrm>
                <a:off x="2812" y="237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8" name="Freeform 4398"/>
              <p:cNvSpPr>
                <a:spLocks/>
              </p:cNvSpPr>
              <p:nvPr/>
            </p:nvSpPr>
            <p:spPr bwMode="auto">
              <a:xfrm>
                <a:off x="3868" y="237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9" name="Freeform 4399"/>
              <p:cNvSpPr>
                <a:spLocks/>
              </p:cNvSpPr>
              <p:nvPr/>
            </p:nvSpPr>
            <p:spPr bwMode="auto">
              <a:xfrm>
                <a:off x="3868" y="237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0" name="Freeform 4400"/>
              <p:cNvSpPr>
                <a:spLocks/>
              </p:cNvSpPr>
              <p:nvPr/>
            </p:nvSpPr>
            <p:spPr bwMode="auto">
              <a:xfrm>
                <a:off x="2645" y="237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1" name="Freeform 4401"/>
              <p:cNvSpPr>
                <a:spLocks/>
              </p:cNvSpPr>
              <p:nvPr/>
            </p:nvSpPr>
            <p:spPr bwMode="auto">
              <a:xfrm>
                <a:off x="2645" y="237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2" name="Freeform 4402"/>
              <p:cNvSpPr>
                <a:spLocks/>
              </p:cNvSpPr>
              <p:nvPr/>
            </p:nvSpPr>
            <p:spPr bwMode="auto">
              <a:xfrm>
                <a:off x="4930" y="2385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24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3" name="Freeform 4403"/>
              <p:cNvSpPr>
                <a:spLocks/>
              </p:cNvSpPr>
              <p:nvPr/>
            </p:nvSpPr>
            <p:spPr bwMode="auto">
              <a:xfrm>
                <a:off x="4930" y="2385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36717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4" name="Freeform 4404"/>
              <p:cNvSpPr>
                <a:spLocks/>
              </p:cNvSpPr>
              <p:nvPr/>
            </p:nvSpPr>
            <p:spPr bwMode="auto">
              <a:xfrm>
                <a:off x="3707" y="2385"/>
                <a:ext cx="93" cy="62"/>
              </a:xfrm>
              <a:custGeom>
                <a:avLst/>
                <a:gdLst>
                  <a:gd name="T0" fmla="*/ 0 w 93"/>
                  <a:gd name="T1" fmla="*/ 37 h 62"/>
                  <a:gd name="T2" fmla="*/ 68 w 93"/>
                  <a:gd name="T3" fmla="*/ 62 h 62"/>
                  <a:gd name="T4" fmla="*/ 93 w 93"/>
                  <a:gd name="T5" fmla="*/ 18 h 62"/>
                  <a:gd name="T6" fmla="*/ 31 w 93"/>
                  <a:gd name="T7" fmla="*/ 0 h 62"/>
                  <a:gd name="T8" fmla="*/ 0 w 93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5" name="Freeform 4405"/>
              <p:cNvSpPr>
                <a:spLocks/>
              </p:cNvSpPr>
              <p:nvPr/>
            </p:nvSpPr>
            <p:spPr bwMode="auto">
              <a:xfrm>
                <a:off x="3707" y="2385"/>
                <a:ext cx="93" cy="62"/>
              </a:xfrm>
              <a:custGeom>
                <a:avLst/>
                <a:gdLst>
                  <a:gd name="T0" fmla="*/ 0 w 15"/>
                  <a:gd name="T1" fmla="*/ 54585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45744 w 15"/>
                  <a:gd name="T7" fmla="*/ 0 h 10"/>
                  <a:gd name="T8" fmla="*/ 0 w 15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6" name="Freeform 4406"/>
              <p:cNvSpPr>
                <a:spLocks/>
              </p:cNvSpPr>
              <p:nvPr/>
            </p:nvSpPr>
            <p:spPr bwMode="auto">
              <a:xfrm>
                <a:off x="2478" y="238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8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8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7" name="Freeform 4407"/>
              <p:cNvSpPr>
                <a:spLocks/>
              </p:cNvSpPr>
              <p:nvPr/>
            </p:nvSpPr>
            <p:spPr bwMode="auto">
              <a:xfrm>
                <a:off x="2478" y="238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8" name="Freeform 4408"/>
              <p:cNvSpPr>
                <a:spLocks/>
              </p:cNvSpPr>
              <p:nvPr/>
            </p:nvSpPr>
            <p:spPr bwMode="auto">
              <a:xfrm>
                <a:off x="4763" y="238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9" name="Freeform 4409"/>
              <p:cNvSpPr>
                <a:spLocks/>
              </p:cNvSpPr>
              <p:nvPr/>
            </p:nvSpPr>
            <p:spPr bwMode="auto">
              <a:xfrm>
                <a:off x="4763" y="238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0" name="Freeform 4410"/>
              <p:cNvSpPr>
                <a:spLocks/>
              </p:cNvSpPr>
              <p:nvPr/>
            </p:nvSpPr>
            <p:spPr bwMode="auto">
              <a:xfrm>
                <a:off x="3541" y="2385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1" name="Freeform 4411"/>
              <p:cNvSpPr>
                <a:spLocks/>
              </p:cNvSpPr>
              <p:nvPr/>
            </p:nvSpPr>
            <p:spPr bwMode="auto">
              <a:xfrm>
                <a:off x="3541" y="2385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2" name="Freeform 4412"/>
              <p:cNvSpPr>
                <a:spLocks/>
              </p:cNvSpPr>
              <p:nvPr/>
            </p:nvSpPr>
            <p:spPr bwMode="auto">
              <a:xfrm>
                <a:off x="2318" y="238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3" name="Freeform 4413"/>
              <p:cNvSpPr>
                <a:spLocks/>
              </p:cNvSpPr>
              <p:nvPr/>
            </p:nvSpPr>
            <p:spPr bwMode="auto">
              <a:xfrm>
                <a:off x="2318" y="238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4" name="Freeform 4414"/>
              <p:cNvSpPr>
                <a:spLocks/>
              </p:cNvSpPr>
              <p:nvPr/>
            </p:nvSpPr>
            <p:spPr bwMode="auto">
              <a:xfrm>
                <a:off x="4596" y="239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5" name="Freeform 4415"/>
              <p:cNvSpPr>
                <a:spLocks/>
              </p:cNvSpPr>
              <p:nvPr/>
            </p:nvSpPr>
            <p:spPr bwMode="auto">
              <a:xfrm>
                <a:off x="4596" y="239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6" name="Freeform 4416"/>
              <p:cNvSpPr>
                <a:spLocks/>
              </p:cNvSpPr>
              <p:nvPr/>
            </p:nvSpPr>
            <p:spPr bwMode="auto">
              <a:xfrm>
                <a:off x="3374" y="239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7" name="Freeform 4417"/>
              <p:cNvSpPr>
                <a:spLocks/>
              </p:cNvSpPr>
              <p:nvPr/>
            </p:nvSpPr>
            <p:spPr bwMode="auto">
              <a:xfrm>
                <a:off x="3374" y="239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8" name="Freeform 4418"/>
              <p:cNvSpPr>
                <a:spLocks/>
              </p:cNvSpPr>
              <p:nvPr/>
            </p:nvSpPr>
            <p:spPr bwMode="auto">
              <a:xfrm>
                <a:off x="2151" y="2391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9" name="Freeform 4419"/>
              <p:cNvSpPr>
                <a:spLocks/>
              </p:cNvSpPr>
              <p:nvPr/>
            </p:nvSpPr>
            <p:spPr bwMode="auto">
              <a:xfrm>
                <a:off x="2151" y="2391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0" name="Freeform 4420"/>
              <p:cNvSpPr>
                <a:spLocks/>
              </p:cNvSpPr>
              <p:nvPr/>
            </p:nvSpPr>
            <p:spPr bwMode="auto">
              <a:xfrm>
                <a:off x="4436" y="2391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8 w 92"/>
                  <a:gd name="T3" fmla="*/ 62 h 62"/>
                  <a:gd name="T4" fmla="*/ 92 w 92"/>
                  <a:gd name="T5" fmla="*/ 19 h 62"/>
                  <a:gd name="T6" fmla="*/ 25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1" name="Freeform 4421"/>
              <p:cNvSpPr>
                <a:spLocks/>
              </p:cNvSpPr>
              <p:nvPr/>
            </p:nvSpPr>
            <p:spPr bwMode="auto">
              <a:xfrm>
                <a:off x="4436" y="2391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94834 w 15"/>
                  <a:gd name="T3" fmla="*/ 91524 h 10"/>
                  <a:gd name="T4" fmla="*/ 130119 w 15"/>
                  <a:gd name="T5" fmla="*/ 28136 h 10"/>
                  <a:gd name="T6" fmla="*/ 35285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2" name="Freeform 4422"/>
              <p:cNvSpPr>
                <a:spLocks/>
              </p:cNvSpPr>
              <p:nvPr/>
            </p:nvSpPr>
            <p:spPr bwMode="auto">
              <a:xfrm>
                <a:off x="3207" y="239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3" name="Freeform 4423"/>
              <p:cNvSpPr>
                <a:spLocks/>
              </p:cNvSpPr>
              <p:nvPr/>
            </p:nvSpPr>
            <p:spPr bwMode="auto">
              <a:xfrm>
                <a:off x="3207" y="239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4" name="Freeform 4424"/>
              <p:cNvSpPr>
                <a:spLocks/>
              </p:cNvSpPr>
              <p:nvPr/>
            </p:nvSpPr>
            <p:spPr bwMode="auto">
              <a:xfrm>
                <a:off x="1984" y="239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5" name="Freeform 4425"/>
              <p:cNvSpPr>
                <a:spLocks/>
              </p:cNvSpPr>
              <p:nvPr/>
            </p:nvSpPr>
            <p:spPr bwMode="auto">
              <a:xfrm>
                <a:off x="1984" y="239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6" name="Freeform 4426"/>
              <p:cNvSpPr>
                <a:spLocks/>
              </p:cNvSpPr>
              <p:nvPr/>
            </p:nvSpPr>
            <p:spPr bwMode="auto">
              <a:xfrm>
                <a:off x="4269" y="239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7" name="Freeform 4427"/>
              <p:cNvSpPr>
                <a:spLocks/>
              </p:cNvSpPr>
              <p:nvPr/>
            </p:nvSpPr>
            <p:spPr bwMode="auto">
              <a:xfrm>
                <a:off x="4269" y="239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8" name="Freeform 4428"/>
              <p:cNvSpPr>
                <a:spLocks/>
              </p:cNvSpPr>
              <p:nvPr/>
            </p:nvSpPr>
            <p:spPr bwMode="auto">
              <a:xfrm>
                <a:off x="3047" y="2397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1 w 92"/>
                  <a:gd name="T3" fmla="*/ 56 h 56"/>
                  <a:gd name="T4" fmla="*/ 92 w 92"/>
                  <a:gd name="T5" fmla="*/ 19 h 56"/>
                  <a:gd name="T6" fmla="*/ 30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1" y="56"/>
                    </a:lnTo>
                    <a:lnTo>
                      <a:pt x="92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9" name="Freeform 4429"/>
              <p:cNvSpPr>
                <a:spLocks/>
              </p:cNvSpPr>
              <p:nvPr/>
            </p:nvSpPr>
            <p:spPr bwMode="auto">
              <a:xfrm>
                <a:off x="3047" y="2397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86296 w 15"/>
                  <a:gd name="T3" fmla="*/ 83820 h 9"/>
                  <a:gd name="T4" fmla="*/ 130119 w 15"/>
                  <a:gd name="T5" fmla="*/ 28417 h 9"/>
                  <a:gd name="T6" fmla="*/ 43823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0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0" name="Freeform 4430"/>
              <p:cNvSpPr>
                <a:spLocks/>
              </p:cNvSpPr>
              <p:nvPr/>
            </p:nvSpPr>
            <p:spPr bwMode="auto">
              <a:xfrm>
                <a:off x="1818" y="2397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7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1" name="Freeform 4431"/>
              <p:cNvSpPr>
                <a:spLocks/>
              </p:cNvSpPr>
              <p:nvPr/>
            </p:nvSpPr>
            <p:spPr bwMode="auto">
              <a:xfrm>
                <a:off x="1818" y="2397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54252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2" name="Freeform 4432"/>
              <p:cNvSpPr>
                <a:spLocks/>
              </p:cNvSpPr>
              <p:nvPr/>
            </p:nvSpPr>
            <p:spPr bwMode="auto">
              <a:xfrm>
                <a:off x="4102" y="239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3" name="Freeform 4433"/>
              <p:cNvSpPr>
                <a:spLocks/>
              </p:cNvSpPr>
              <p:nvPr/>
            </p:nvSpPr>
            <p:spPr bwMode="auto">
              <a:xfrm>
                <a:off x="4102" y="239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4" name="Freeform 4434"/>
              <p:cNvSpPr>
                <a:spLocks/>
              </p:cNvSpPr>
              <p:nvPr/>
            </p:nvSpPr>
            <p:spPr bwMode="auto">
              <a:xfrm>
                <a:off x="2880" y="239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5" name="Freeform 4435"/>
              <p:cNvSpPr>
                <a:spLocks/>
              </p:cNvSpPr>
              <p:nvPr/>
            </p:nvSpPr>
            <p:spPr bwMode="auto">
              <a:xfrm>
                <a:off x="2880" y="239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6" name="Freeform 4436"/>
              <p:cNvSpPr>
                <a:spLocks/>
              </p:cNvSpPr>
              <p:nvPr/>
            </p:nvSpPr>
            <p:spPr bwMode="auto">
              <a:xfrm>
                <a:off x="3936" y="2397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25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7" name="Freeform 4437"/>
              <p:cNvSpPr>
                <a:spLocks/>
              </p:cNvSpPr>
              <p:nvPr/>
            </p:nvSpPr>
            <p:spPr bwMode="auto">
              <a:xfrm>
                <a:off x="3936" y="239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8" name="Freeform 4438"/>
              <p:cNvSpPr>
                <a:spLocks/>
              </p:cNvSpPr>
              <p:nvPr/>
            </p:nvSpPr>
            <p:spPr bwMode="auto">
              <a:xfrm>
                <a:off x="2713" y="239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9" name="Freeform 4439"/>
              <p:cNvSpPr>
                <a:spLocks/>
              </p:cNvSpPr>
              <p:nvPr/>
            </p:nvSpPr>
            <p:spPr bwMode="auto">
              <a:xfrm>
                <a:off x="2713" y="239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0" name="Freeform 4440"/>
              <p:cNvSpPr>
                <a:spLocks/>
              </p:cNvSpPr>
              <p:nvPr/>
            </p:nvSpPr>
            <p:spPr bwMode="auto">
              <a:xfrm>
                <a:off x="4998" y="240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1" name="Freeform 4441"/>
              <p:cNvSpPr>
                <a:spLocks/>
              </p:cNvSpPr>
              <p:nvPr/>
            </p:nvSpPr>
            <p:spPr bwMode="auto">
              <a:xfrm>
                <a:off x="4998" y="240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2" name="Freeform 4442"/>
              <p:cNvSpPr>
                <a:spLocks/>
              </p:cNvSpPr>
              <p:nvPr/>
            </p:nvSpPr>
            <p:spPr bwMode="auto">
              <a:xfrm>
                <a:off x="3775" y="2403"/>
                <a:ext cx="93" cy="62"/>
              </a:xfrm>
              <a:custGeom>
                <a:avLst/>
                <a:gdLst>
                  <a:gd name="T0" fmla="*/ 0 w 93"/>
                  <a:gd name="T1" fmla="*/ 44 h 62"/>
                  <a:gd name="T2" fmla="*/ 62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3" name="Freeform 4443"/>
              <p:cNvSpPr>
                <a:spLocks/>
              </p:cNvSpPr>
              <p:nvPr/>
            </p:nvSpPr>
            <p:spPr bwMode="auto">
              <a:xfrm>
                <a:off x="3775" y="2403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91524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0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4" name="Freeform 4444"/>
              <p:cNvSpPr>
                <a:spLocks/>
              </p:cNvSpPr>
              <p:nvPr/>
            </p:nvSpPr>
            <p:spPr bwMode="auto">
              <a:xfrm>
                <a:off x="2546" y="240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5" name="Freeform 4445"/>
              <p:cNvSpPr>
                <a:spLocks/>
              </p:cNvSpPr>
              <p:nvPr/>
            </p:nvSpPr>
            <p:spPr bwMode="auto">
              <a:xfrm>
                <a:off x="2546" y="240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6" name="Freeform 4446"/>
              <p:cNvSpPr>
                <a:spLocks/>
              </p:cNvSpPr>
              <p:nvPr/>
            </p:nvSpPr>
            <p:spPr bwMode="auto">
              <a:xfrm>
                <a:off x="4831" y="240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7" name="Freeform 4447"/>
              <p:cNvSpPr>
                <a:spLocks/>
              </p:cNvSpPr>
              <p:nvPr/>
            </p:nvSpPr>
            <p:spPr bwMode="auto">
              <a:xfrm>
                <a:off x="4831" y="240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8" name="Freeform 4448"/>
              <p:cNvSpPr>
                <a:spLocks/>
              </p:cNvSpPr>
              <p:nvPr/>
            </p:nvSpPr>
            <p:spPr bwMode="auto">
              <a:xfrm>
                <a:off x="3608" y="240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9" name="Freeform 4449"/>
              <p:cNvSpPr>
                <a:spLocks/>
              </p:cNvSpPr>
              <p:nvPr/>
            </p:nvSpPr>
            <p:spPr bwMode="auto">
              <a:xfrm>
                <a:off x="3608" y="240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0" name="Freeform 4450"/>
              <p:cNvSpPr>
                <a:spLocks/>
              </p:cNvSpPr>
              <p:nvPr/>
            </p:nvSpPr>
            <p:spPr bwMode="auto">
              <a:xfrm>
                <a:off x="2380" y="2403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25 h 62"/>
                  <a:gd name="T6" fmla="*/ 37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25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1" name="Freeform 4451"/>
              <p:cNvSpPr>
                <a:spLocks/>
              </p:cNvSpPr>
              <p:nvPr/>
            </p:nvSpPr>
            <p:spPr bwMode="auto">
              <a:xfrm>
                <a:off x="2380" y="2403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36940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2" name="Freeform 4452"/>
              <p:cNvSpPr>
                <a:spLocks/>
              </p:cNvSpPr>
              <p:nvPr/>
            </p:nvSpPr>
            <p:spPr bwMode="auto">
              <a:xfrm>
                <a:off x="4664" y="2410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3" name="Freeform 4453"/>
              <p:cNvSpPr>
                <a:spLocks/>
              </p:cNvSpPr>
              <p:nvPr/>
            </p:nvSpPr>
            <p:spPr bwMode="auto">
              <a:xfrm>
                <a:off x="4664" y="2410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4" name="Freeform 4454"/>
              <p:cNvSpPr>
                <a:spLocks/>
              </p:cNvSpPr>
              <p:nvPr/>
            </p:nvSpPr>
            <p:spPr bwMode="auto">
              <a:xfrm>
                <a:off x="3442" y="2410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5" name="Freeform 4455"/>
              <p:cNvSpPr>
                <a:spLocks/>
              </p:cNvSpPr>
              <p:nvPr/>
            </p:nvSpPr>
            <p:spPr bwMode="auto">
              <a:xfrm>
                <a:off x="3442" y="2410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6" name="Freeform 4456"/>
              <p:cNvSpPr>
                <a:spLocks/>
              </p:cNvSpPr>
              <p:nvPr/>
            </p:nvSpPr>
            <p:spPr bwMode="auto">
              <a:xfrm>
                <a:off x="2219" y="241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2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7" name="Freeform 4457"/>
              <p:cNvSpPr>
                <a:spLocks/>
              </p:cNvSpPr>
              <p:nvPr/>
            </p:nvSpPr>
            <p:spPr bwMode="auto">
              <a:xfrm>
                <a:off x="2219" y="241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0969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8" name="Freeform 4458"/>
              <p:cNvSpPr>
                <a:spLocks/>
              </p:cNvSpPr>
              <p:nvPr/>
            </p:nvSpPr>
            <p:spPr bwMode="auto">
              <a:xfrm>
                <a:off x="4504" y="2410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8 w 92"/>
                  <a:gd name="T3" fmla="*/ 61 h 61"/>
                  <a:gd name="T4" fmla="*/ 92 w 92"/>
                  <a:gd name="T5" fmla="*/ 18 h 61"/>
                  <a:gd name="T6" fmla="*/ 24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2" y="18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9" name="Freeform 4459"/>
              <p:cNvSpPr>
                <a:spLocks/>
              </p:cNvSpPr>
              <p:nvPr/>
            </p:nvSpPr>
            <p:spPr bwMode="auto">
              <a:xfrm>
                <a:off x="4504" y="2410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94834 w 15"/>
                  <a:gd name="T3" fmla="*/ 84430 h 10"/>
                  <a:gd name="T4" fmla="*/ 130119 w 15"/>
                  <a:gd name="T5" fmla="*/ 24967 h 10"/>
                  <a:gd name="T6" fmla="*/ 35285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0" name="Freeform 4460"/>
              <p:cNvSpPr>
                <a:spLocks/>
              </p:cNvSpPr>
              <p:nvPr/>
            </p:nvSpPr>
            <p:spPr bwMode="auto">
              <a:xfrm>
                <a:off x="3275" y="241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1" name="Freeform 4461"/>
              <p:cNvSpPr>
                <a:spLocks/>
              </p:cNvSpPr>
              <p:nvPr/>
            </p:nvSpPr>
            <p:spPr bwMode="auto">
              <a:xfrm>
                <a:off x="3275" y="241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2" name="Freeform 4462"/>
              <p:cNvSpPr>
                <a:spLocks/>
              </p:cNvSpPr>
              <p:nvPr/>
            </p:nvSpPr>
            <p:spPr bwMode="auto">
              <a:xfrm>
                <a:off x="2052" y="241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2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0" name="Group 4463"/>
            <p:cNvGrpSpPr>
              <a:grpSpLocks/>
            </p:cNvGrpSpPr>
            <p:nvPr/>
          </p:nvGrpSpPr>
          <p:grpSpPr bwMode="auto">
            <a:xfrm>
              <a:off x="1750" y="2410"/>
              <a:ext cx="3316" cy="166"/>
              <a:chOff x="1750" y="2410"/>
              <a:chExt cx="3316" cy="166"/>
            </a:xfrm>
          </p:grpSpPr>
          <p:sp>
            <p:nvSpPr>
              <p:cNvPr id="16823" name="Freeform 4464"/>
              <p:cNvSpPr>
                <a:spLocks/>
              </p:cNvSpPr>
              <p:nvPr/>
            </p:nvSpPr>
            <p:spPr bwMode="auto">
              <a:xfrm>
                <a:off x="2052" y="241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0969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4" name="Freeform 4465"/>
              <p:cNvSpPr>
                <a:spLocks/>
              </p:cNvSpPr>
              <p:nvPr/>
            </p:nvSpPr>
            <p:spPr bwMode="auto">
              <a:xfrm>
                <a:off x="4337" y="2416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5" name="Freeform 4466"/>
              <p:cNvSpPr>
                <a:spLocks/>
              </p:cNvSpPr>
              <p:nvPr/>
            </p:nvSpPr>
            <p:spPr bwMode="auto">
              <a:xfrm>
                <a:off x="4337" y="2416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6" name="Freeform 4467"/>
              <p:cNvSpPr>
                <a:spLocks/>
              </p:cNvSpPr>
              <p:nvPr/>
            </p:nvSpPr>
            <p:spPr bwMode="auto">
              <a:xfrm>
                <a:off x="3108" y="2416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7" name="Freeform 4468"/>
              <p:cNvSpPr>
                <a:spLocks/>
              </p:cNvSpPr>
              <p:nvPr/>
            </p:nvSpPr>
            <p:spPr bwMode="auto">
              <a:xfrm>
                <a:off x="3108" y="2416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8" name="Freeform 4469"/>
              <p:cNvSpPr>
                <a:spLocks/>
              </p:cNvSpPr>
              <p:nvPr/>
            </p:nvSpPr>
            <p:spPr bwMode="auto">
              <a:xfrm>
                <a:off x="1886" y="2416"/>
                <a:ext cx="98" cy="61"/>
              </a:xfrm>
              <a:custGeom>
                <a:avLst/>
                <a:gdLst>
                  <a:gd name="T0" fmla="*/ 0 w 98"/>
                  <a:gd name="T1" fmla="*/ 37 h 61"/>
                  <a:gd name="T2" fmla="*/ 68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9" name="Freeform 4470"/>
              <p:cNvSpPr>
                <a:spLocks/>
              </p:cNvSpPr>
              <p:nvPr/>
            </p:nvSpPr>
            <p:spPr bwMode="auto">
              <a:xfrm>
                <a:off x="1886" y="2416"/>
                <a:ext cx="98" cy="61"/>
              </a:xfrm>
              <a:custGeom>
                <a:avLst/>
                <a:gdLst>
                  <a:gd name="T0" fmla="*/ 0 w 16"/>
                  <a:gd name="T1" fmla="*/ 5131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0" name="Freeform 4471"/>
              <p:cNvSpPr>
                <a:spLocks/>
              </p:cNvSpPr>
              <p:nvPr/>
            </p:nvSpPr>
            <p:spPr bwMode="auto">
              <a:xfrm>
                <a:off x="4170" y="2416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1" name="Freeform 4472"/>
              <p:cNvSpPr>
                <a:spLocks/>
              </p:cNvSpPr>
              <p:nvPr/>
            </p:nvSpPr>
            <p:spPr bwMode="auto">
              <a:xfrm>
                <a:off x="4170" y="2416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2" name="Freeform 4473"/>
              <p:cNvSpPr>
                <a:spLocks/>
              </p:cNvSpPr>
              <p:nvPr/>
            </p:nvSpPr>
            <p:spPr bwMode="auto">
              <a:xfrm>
                <a:off x="2948" y="2416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1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3" name="Freeform 4474"/>
              <p:cNvSpPr>
                <a:spLocks/>
              </p:cNvSpPr>
              <p:nvPr/>
            </p:nvSpPr>
            <p:spPr bwMode="auto">
              <a:xfrm>
                <a:off x="2948" y="2416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0969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4" name="Freeform 4475"/>
              <p:cNvSpPr>
                <a:spLocks/>
              </p:cNvSpPr>
              <p:nvPr/>
            </p:nvSpPr>
            <p:spPr bwMode="auto">
              <a:xfrm>
                <a:off x="4004" y="2422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0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5" name="Freeform 4476"/>
              <p:cNvSpPr>
                <a:spLocks/>
              </p:cNvSpPr>
              <p:nvPr/>
            </p:nvSpPr>
            <p:spPr bwMode="auto">
              <a:xfrm>
                <a:off x="4004" y="2422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6" name="Freeform 4477"/>
              <p:cNvSpPr>
                <a:spLocks/>
              </p:cNvSpPr>
              <p:nvPr/>
            </p:nvSpPr>
            <p:spPr bwMode="auto">
              <a:xfrm>
                <a:off x="2781" y="242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7" name="Freeform 4478"/>
              <p:cNvSpPr>
                <a:spLocks/>
              </p:cNvSpPr>
              <p:nvPr/>
            </p:nvSpPr>
            <p:spPr bwMode="auto">
              <a:xfrm>
                <a:off x="2781" y="2422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8" name="Freeform 4479"/>
              <p:cNvSpPr>
                <a:spLocks/>
              </p:cNvSpPr>
              <p:nvPr/>
            </p:nvSpPr>
            <p:spPr bwMode="auto">
              <a:xfrm>
                <a:off x="3837" y="242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9" name="Freeform 4480"/>
              <p:cNvSpPr>
                <a:spLocks/>
              </p:cNvSpPr>
              <p:nvPr/>
            </p:nvSpPr>
            <p:spPr bwMode="auto">
              <a:xfrm>
                <a:off x="3837" y="242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0" name="Freeform 4481"/>
              <p:cNvSpPr>
                <a:spLocks/>
              </p:cNvSpPr>
              <p:nvPr/>
            </p:nvSpPr>
            <p:spPr bwMode="auto">
              <a:xfrm>
                <a:off x="2614" y="242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1" name="Freeform 4482"/>
              <p:cNvSpPr>
                <a:spLocks/>
              </p:cNvSpPr>
              <p:nvPr/>
            </p:nvSpPr>
            <p:spPr bwMode="auto">
              <a:xfrm>
                <a:off x="2614" y="242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2" name="Freeform 4483"/>
              <p:cNvSpPr>
                <a:spLocks/>
              </p:cNvSpPr>
              <p:nvPr/>
            </p:nvSpPr>
            <p:spPr bwMode="auto">
              <a:xfrm>
                <a:off x="4899" y="242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3" name="Freeform 4484"/>
              <p:cNvSpPr>
                <a:spLocks/>
              </p:cNvSpPr>
              <p:nvPr/>
            </p:nvSpPr>
            <p:spPr bwMode="auto">
              <a:xfrm>
                <a:off x="4899" y="242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4" name="Freeform 4485"/>
              <p:cNvSpPr>
                <a:spLocks/>
              </p:cNvSpPr>
              <p:nvPr/>
            </p:nvSpPr>
            <p:spPr bwMode="auto">
              <a:xfrm>
                <a:off x="3676" y="242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5" name="Freeform 4486"/>
              <p:cNvSpPr>
                <a:spLocks/>
              </p:cNvSpPr>
              <p:nvPr/>
            </p:nvSpPr>
            <p:spPr bwMode="auto">
              <a:xfrm>
                <a:off x="3676" y="242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6" name="Freeform 4487"/>
              <p:cNvSpPr>
                <a:spLocks/>
              </p:cNvSpPr>
              <p:nvPr/>
            </p:nvSpPr>
            <p:spPr bwMode="auto">
              <a:xfrm>
                <a:off x="2448" y="2428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7" name="Freeform 4488"/>
              <p:cNvSpPr>
                <a:spLocks/>
              </p:cNvSpPr>
              <p:nvPr/>
            </p:nvSpPr>
            <p:spPr bwMode="auto">
              <a:xfrm>
                <a:off x="2448" y="2428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8" name="Freeform 4489"/>
              <p:cNvSpPr>
                <a:spLocks/>
              </p:cNvSpPr>
              <p:nvPr/>
            </p:nvSpPr>
            <p:spPr bwMode="auto">
              <a:xfrm>
                <a:off x="4732" y="242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9" name="Freeform 4490"/>
              <p:cNvSpPr>
                <a:spLocks/>
              </p:cNvSpPr>
              <p:nvPr/>
            </p:nvSpPr>
            <p:spPr bwMode="auto">
              <a:xfrm>
                <a:off x="4732" y="242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0" name="Freeform 4491"/>
              <p:cNvSpPr>
                <a:spLocks/>
              </p:cNvSpPr>
              <p:nvPr/>
            </p:nvSpPr>
            <p:spPr bwMode="auto">
              <a:xfrm>
                <a:off x="3510" y="242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1" name="Freeform 4492"/>
              <p:cNvSpPr>
                <a:spLocks/>
              </p:cNvSpPr>
              <p:nvPr/>
            </p:nvSpPr>
            <p:spPr bwMode="auto">
              <a:xfrm>
                <a:off x="3510" y="242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2" name="Freeform 4493"/>
              <p:cNvSpPr>
                <a:spLocks/>
              </p:cNvSpPr>
              <p:nvPr/>
            </p:nvSpPr>
            <p:spPr bwMode="auto">
              <a:xfrm>
                <a:off x="2281" y="242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3" name="Freeform 4494"/>
              <p:cNvSpPr>
                <a:spLocks/>
              </p:cNvSpPr>
              <p:nvPr/>
            </p:nvSpPr>
            <p:spPr bwMode="auto">
              <a:xfrm>
                <a:off x="2281" y="242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4" name="Freeform 4495"/>
              <p:cNvSpPr>
                <a:spLocks/>
              </p:cNvSpPr>
              <p:nvPr/>
            </p:nvSpPr>
            <p:spPr bwMode="auto">
              <a:xfrm>
                <a:off x="4572" y="2428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8 w 92"/>
                  <a:gd name="T3" fmla="*/ 62 h 62"/>
                  <a:gd name="T4" fmla="*/ 92 w 92"/>
                  <a:gd name="T5" fmla="*/ 19 h 62"/>
                  <a:gd name="T6" fmla="*/ 24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5" name="Freeform 4496"/>
              <p:cNvSpPr>
                <a:spLocks/>
              </p:cNvSpPr>
              <p:nvPr/>
            </p:nvSpPr>
            <p:spPr bwMode="auto">
              <a:xfrm>
                <a:off x="4572" y="2428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94834 w 15"/>
                  <a:gd name="T3" fmla="*/ 91524 h 10"/>
                  <a:gd name="T4" fmla="*/ 130119 w 15"/>
                  <a:gd name="T5" fmla="*/ 28136 h 10"/>
                  <a:gd name="T6" fmla="*/ 35285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6" name="Freeform 4497"/>
              <p:cNvSpPr>
                <a:spLocks/>
              </p:cNvSpPr>
              <p:nvPr/>
            </p:nvSpPr>
            <p:spPr bwMode="auto">
              <a:xfrm>
                <a:off x="3343" y="242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7" name="Freeform 4498"/>
              <p:cNvSpPr>
                <a:spLocks/>
              </p:cNvSpPr>
              <p:nvPr/>
            </p:nvSpPr>
            <p:spPr bwMode="auto">
              <a:xfrm>
                <a:off x="3343" y="242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8" name="Freeform 4499"/>
              <p:cNvSpPr>
                <a:spLocks/>
              </p:cNvSpPr>
              <p:nvPr/>
            </p:nvSpPr>
            <p:spPr bwMode="auto">
              <a:xfrm>
                <a:off x="2114" y="2428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25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9" name="Freeform 4500"/>
              <p:cNvSpPr>
                <a:spLocks/>
              </p:cNvSpPr>
              <p:nvPr/>
            </p:nvSpPr>
            <p:spPr bwMode="auto">
              <a:xfrm>
                <a:off x="2114" y="2428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36940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0" name="Freeform 4501"/>
              <p:cNvSpPr>
                <a:spLocks/>
              </p:cNvSpPr>
              <p:nvPr/>
            </p:nvSpPr>
            <p:spPr bwMode="auto">
              <a:xfrm>
                <a:off x="4405" y="2434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1" name="Freeform 4502"/>
              <p:cNvSpPr>
                <a:spLocks/>
              </p:cNvSpPr>
              <p:nvPr/>
            </p:nvSpPr>
            <p:spPr bwMode="auto">
              <a:xfrm>
                <a:off x="4405" y="2434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2" name="Freeform 4503"/>
              <p:cNvSpPr>
                <a:spLocks/>
              </p:cNvSpPr>
              <p:nvPr/>
            </p:nvSpPr>
            <p:spPr bwMode="auto">
              <a:xfrm>
                <a:off x="3176" y="2434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3" name="Freeform 4504"/>
              <p:cNvSpPr>
                <a:spLocks/>
              </p:cNvSpPr>
              <p:nvPr/>
            </p:nvSpPr>
            <p:spPr bwMode="auto">
              <a:xfrm>
                <a:off x="3176" y="2434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4" name="Freeform 4505"/>
              <p:cNvSpPr>
                <a:spLocks/>
              </p:cNvSpPr>
              <p:nvPr/>
            </p:nvSpPr>
            <p:spPr bwMode="auto">
              <a:xfrm>
                <a:off x="1954" y="2434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1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5" name="Freeform 4506"/>
              <p:cNvSpPr>
                <a:spLocks/>
              </p:cNvSpPr>
              <p:nvPr/>
            </p:nvSpPr>
            <p:spPr bwMode="auto">
              <a:xfrm>
                <a:off x="1954" y="2434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85946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6" name="Freeform 4507"/>
              <p:cNvSpPr>
                <a:spLocks/>
              </p:cNvSpPr>
              <p:nvPr/>
            </p:nvSpPr>
            <p:spPr bwMode="auto">
              <a:xfrm>
                <a:off x="4238" y="243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7" name="Freeform 4508"/>
              <p:cNvSpPr>
                <a:spLocks/>
              </p:cNvSpPr>
              <p:nvPr/>
            </p:nvSpPr>
            <p:spPr bwMode="auto">
              <a:xfrm>
                <a:off x="4238" y="243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8" name="Freeform 4509"/>
              <p:cNvSpPr>
                <a:spLocks/>
              </p:cNvSpPr>
              <p:nvPr/>
            </p:nvSpPr>
            <p:spPr bwMode="auto">
              <a:xfrm>
                <a:off x="3009" y="243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8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8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9" name="Freeform 4510"/>
              <p:cNvSpPr>
                <a:spLocks/>
              </p:cNvSpPr>
              <p:nvPr/>
            </p:nvSpPr>
            <p:spPr bwMode="auto">
              <a:xfrm>
                <a:off x="3009" y="243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0" name="Freeform 4511"/>
              <p:cNvSpPr>
                <a:spLocks/>
              </p:cNvSpPr>
              <p:nvPr/>
            </p:nvSpPr>
            <p:spPr bwMode="auto">
              <a:xfrm>
                <a:off x="1787" y="243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1" name="Freeform 4512"/>
              <p:cNvSpPr>
                <a:spLocks/>
              </p:cNvSpPr>
              <p:nvPr/>
            </p:nvSpPr>
            <p:spPr bwMode="auto">
              <a:xfrm>
                <a:off x="1787" y="243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2" name="Freeform 4513"/>
              <p:cNvSpPr>
                <a:spLocks/>
              </p:cNvSpPr>
              <p:nvPr/>
            </p:nvSpPr>
            <p:spPr bwMode="auto">
              <a:xfrm>
                <a:off x="4072" y="2440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3" name="Freeform 4514"/>
              <p:cNvSpPr>
                <a:spLocks/>
              </p:cNvSpPr>
              <p:nvPr/>
            </p:nvSpPr>
            <p:spPr bwMode="auto">
              <a:xfrm>
                <a:off x="4072" y="2440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4" name="Freeform 4515"/>
              <p:cNvSpPr>
                <a:spLocks/>
              </p:cNvSpPr>
              <p:nvPr/>
            </p:nvSpPr>
            <p:spPr bwMode="auto">
              <a:xfrm>
                <a:off x="2849" y="2440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5" name="Freeform 4516"/>
              <p:cNvSpPr>
                <a:spLocks/>
              </p:cNvSpPr>
              <p:nvPr/>
            </p:nvSpPr>
            <p:spPr bwMode="auto">
              <a:xfrm>
                <a:off x="2849" y="2440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6" name="Freeform 4517"/>
              <p:cNvSpPr>
                <a:spLocks/>
              </p:cNvSpPr>
              <p:nvPr/>
            </p:nvSpPr>
            <p:spPr bwMode="auto">
              <a:xfrm>
                <a:off x="3905" y="244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7" name="Freeform 4518"/>
              <p:cNvSpPr>
                <a:spLocks/>
              </p:cNvSpPr>
              <p:nvPr/>
            </p:nvSpPr>
            <p:spPr bwMode="auto">
              <a:xfrm>
                <a:off x="3905" y="244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8" name="Freeform 4519"/>
              <p:cNvSpPr>
                <a:spLocks/>
              </p:cNvSpPr>
              <p:nvPr/>
            </p:nvSpPr>
            <p:spPr bwMode="auto">
              <a:xfrm>
                <a:off x="2682" y="244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9" name="Freeform 4520"/>
              <p:cNvSpPr>
                <a:spLocks/>
              </p:cNvSpPr>
              <p:nvPr/>
            </p:nvSpPr>
            <p:spPr bwMode="auto">
              <a:xfrm>
                <a:off x="2682" y="244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0" name="Freeform 4521"/>
              <p:cNvSpPr>
                <a:spLocks/>
              </p:cNvSpPr>
              <p:nvPr/>
            </p:nvSpPr>
            <p:spPr bwMode="auto">
              <a:xfrm>
                <a:off x="4967" y="2447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1" name="Freeform 4522"/>
              <p:cNvSpPr>
                <a:spLocks/>
              </p:cNvSpPr>
              <p:nvPr/>
            </p:nvSpPr>
            <p:spPr bwMode="auto">
              <a:xfrm>
                <a:off x="4967" y="2447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2" name="Freeform 4523"/>
              <p:cNvSpPr>
                <a:spLocks/>
              </p:cNvSpPr>
              <p:nvPr/>
            </p:nvSpPr>
            <p:spPr bwMode="auto">
              <a:xfrm>
                <a:off x="3744" y="2447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31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3" name="Freeform 4524"/>
              <p:cNvSpPr>
                <a:spLocks/>
              </p:cNvSpPr>
              <p:nvPr/>
            </p:nvSpPr>
            <p:spPr bwMode="auto">
              <a:xfrm>
                <a:off x="3744" y="2447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100558 w 15"/>
                  <a:gd name="T3" fmla="*/ 76670 h 9"/>
                  <a:gd name="T4" fmla="*/ 137497 w 15"/>
                  <a:gd name="T5" fmla="*/ 25098 h 9"/>
                  <a:gd name="T6" fmla="*/ 45744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4" name="Freeform 4525"/>
              <p:cNvSpPr>
                <a:spLocks/>
              </p:cNvSpPr>
              <p:nvPr/>
            </p:nvSpPr>
            <p:spPr bwMode="auto">
              <a:xfrm>
                <a:off x="2516" y="2447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7 w 98"/>
                  <a:gd name="T3" fmla="*/ 55 h 55"/>
                  <a:gd name="T4" fmla="*/ 98 w 98"/>
                  <a:gd name="T5" fmla="*/ 18 h 55"/>
                  <a:gd name="T6" fmla="*/ 30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5" name="Freeform 4526"/>
              <p:cNvSpPr>
                <a:spLocks/>
              </p:cNvSpPr>
              <p:nvPr/>
            </p:nvSpPr>
            <p:spPr bwMode="auto">
              <a:xfrm>
                <a:off x="2516" y="2447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6" name="Freeform 4527"/>
              <p:cNvSpPr>
                <a:spLocks/>
              </p:cNvSpPr>
              <p:nvPr/>
            </p:nvSpPr>
            <p:spPr bwMode="auto">
              <a:xfrm>
                <a:off x="4806" y="2447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8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7" name="Freeform 4528"/>
              <p:cNvSpPr>
                <a:spLocks/>
              </p:cNvSpPr>
              <p:nvPr/>
            </p:nvSpPr>
            <p:spPr bwMode="auto">
              <a:xfrm>
                <a:off x="4806" y="2447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100558 w 15"/>
                  <a:gd name="T3" fmla="*/ 84430 h 10"/>
                  <a:gd name="T4" fmla="*/ 137497 w 15"/>
                  <a:gd name="T5" fmla="*/ 24967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8" name="Freeform 4529"/>
              <p:cNvSpPr>
                <a:spLocks/>
              </p:cNvSpPr>
              <p:nvPr/>
            </p:nvSpPr>
            <p:spPr bwMode="auto">
              <a:xfrm>
                <a:off x="3578" y="2447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9" name="Freeform 4530"/>
              <p:cNvSpPr>
                <a:spLocks/>
              </p:cNvSpPr>
              <p:nvPr/>
            </p:nvSpPr>
            <p:spPr bwMode="auto">
              <a:xfrm>
                <a:off x="3578" y="2447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0" name="Freeform 4531"/>
              <p:cNvSpPr>
                <a:spLocks/>
              </p:cNvSpPr>
              <p:nvPr/>
            </p:nvSpPr>
            <p:spPr bwMode="auto">
              <a:xfrm>
                <a:off x="2349" y="244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1" name="Freeform 4532"/>
              <p:cNvSpPr>
                <a:spLocks/>
              </p:cNvSpPr>
              <p:nvPr/>
            </p:nvSpPr>
            <p:spPr bwMode="auto">
              <a:xfrm>
                <a:off x="2349" y="244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2" name="Freeform 4533"/>
              <p:cNvSpPr>
                <a:spLocks/>
              </p:cNvSpPr>
              <p:nvPr/>
            </p:nvSpPr>
            <p:spPr bwMode="auto">
              <a:xfrm>
                <a:off x="4640" y="2447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8 w 92"/>
                  <a:gd name="T3" fmla="*/ 61 h 61"/>
                  <a:gd name="T4" fmla="*/ 92 w 92"/>
                  <a:gd name="T5" fmla="*/ 24 h 61"/>
                  <a:gd name="T6" fmla="*/ 24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2" y="24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3" name="Freeform 4534"/>
              <p:cNvSpPr>
                <a:spLocks/>
              </p:cNvSpPr>
              <p:nvPr/>
            </p:nvSpPr>
            <p:spPr bwMode="auto">
              <a:xfrm>
                <a:off x="4640" y="2447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94834 w 15"/>
                  <a:gd name="T3" fmla="*/ 84430 h 10"/>
                  <a:gd name="T4" fmla="*/ 130119 w 15"/>
                  <a:gd name="T5" fmla="*/ 33154 h 10"/>
                  <a:gd name="T6" fmla="*/ 35285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4" name="Freeform 4535"/>
              <p:cNvSpPr>
                <a:spLocks/>
              </p:cNvSpPr>
              <p:nvPr/>
            </p:nvSpPr>
            <p:spPr bwMode="auto">
              <a:xfrm>
                <a:off x="3411" y="244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24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5" name="Freeform 4536"/>
              <p:cNvSpPr>
                <a:spLocks/>
              </p:cNvSpPr>
              <p:nvPr/>
            </p:nvSpPr>
            <p:spPr bwMode="auto">
              <a:xfrm>
                <a:off x="3411" y="244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33154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6" name="Freeform 4537"/>
              <p:cNvSpPr>
                <a:spLocks/>
              </p:cNvSpPr>
              <p:nvPr/>
            </p:nvSpPr>
            <p:spPr bwMode="auto">
              <a:xfrm>
                <a:off x="2182" y="2453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7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7" name="Freeform 4538"/>
              <p:cNvSpPr>
                <a:spLocks/>
              </p:cNvSpPr>
              <p:nvPr/>
            </p:nvSpPr>
            <p:spPr bwMode="auto">
              <a:xfrm>
                <a:off x="2182" y="2453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54252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8" name="Freeform 4539"/>
              <p:cNvSpPr>
                <a:spLocks/>
              </p:cNvSpPr>
              <p:nvPr/>
            </p:nvSpPr>
            <p:spPr bwMode="auto">
              <a:xfrm>
                <a:off x="4473" y="24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9" name="Freeform 4540"/>
              <p:cNvSpPr>
                <a:spLocks/>
              </p:cNvSpPr>
              <p:nvPr/>
            </p:nvSpPr>
            <p:spPr bwMode="auto">
              <a:xfrm>
                <a:off x="4473" y="245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0" name="Freeform 4541"/>
              <p:cNvSpPr>
                <a:spLocks/>
              </p:cNvSpPr>
              <p:nvPr/>
            </p:nvSpPr>
            <p:spPr bwMode="auto">
              <a:xfrm>
                <a:off x="3244" y="24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1" name="Freeform 4542"/>
              <p:cNvSpPr>
                <a:spLocks/>
              </p:cNvSpPr>
              <p:nvPr/>
            </p:nvSpPr>
            <p:spPr bwMode="auto">
              <a:xfrm>
                <a:off x="3244" y="245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2" name="Freeform 4543"/>
              <p:cNvSpPr>
                <a:spLocks/>
              </p:cNvSpPr>
              <p:nvPr/>
            </p:nvSpPr>
            <p:spPr bwMode="auto">
              <a:xfrm>
                <a:off x="2015" y="24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7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3" name="Freeform 4544"/>
              <p:cNvSpPr>
                <a:spLocks/>
              </p:cNvSpPr>
              <p:nvPr/>
            </p:nvSpPr>
            <p:spPr bwMode="auto">
              <a:xfrm>
                <a:off x="2015" y="245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54252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4" name="Freeform 4545"/>
              <p:cNvSpPr>
                <a:spLocks/>
              </p:cNvSpPr>
              <p:nvPr/>
            </p:nvSpPr>
            <p:spPr bwMode="auto">
              <a:xfrm>
                <a:off x="4306" y="24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5" name="Freeform 4546"/>
              <p:cNvSpPr>
                <a:spLocks/>
              </p:cNvSpPr>
              <p:nvPr/>
            </p:nvSpPr>
            <p:spPr bwMode="auto">
              <a:xfrm>
                <a:off x="4306" y="245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6" name="Freeform 4547"/>
              <p:cNvSpPr>
                <a:spLocks/>
              </p:cNvSpPr>
              <p:nvPr/>
            </p:nvSpPr>
            <p:spPr bwMode="auto">
              <a:xfrm>
                <a:off x="3077" y="245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7" name="Freeform 4548"/>
              <p:cNvSpPr>
                <a:spLocks/>
              </p:cNvSpPr>
              <p:nvPr/>
            </p:nvSpPr>
            <p:spPr bwMode="auto">
              <a:xfrm>
                <a:off x="3077" y="245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8" name="Freeform 4549"/>
              <p:cNvSpPr>
                <a:spLocks/>
              </p:cNvSpPr>
              <p:nvPr/>
            </p:nvSpPr>
            <p:spPr bwMode="auto">
              <a:xfrm>
                <a:off x="1849" y="2453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24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9" name="Freeform 4550"/>
              <p:cNvSpPr>
                <a:spLocks/>
              </p:cNvSpPr>
              <p:nvPr/>
            </p:nvSpPr>
            <p:spPr bwMode="auto">
              <a:xfrm>
                <a:off x="1849" y="2453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33154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0" name="Freeform 4551"/>
              <p:cNvSpPr>
                <a:spLocks/>
              </p:cNvSpPr>
              <p:nvPr/>
            </p:nvSpPr>
            <p:spPr bwMode="auto">
              <a:xfrm>
                <a:off x="4139" y="2459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1" name="Freeform 4552"/>
              <p:cNvSpPr>
                <a:spLocks/>
              </p:cNvSpPr>
              <p:nvPr/>
            </p:nvSpPr>
            <p:spPr bwMode="auto">
              <a:xfrm>
                <a:off x="4139" y="2459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2" name="Freeform 4553"/>
              <p:cNvSpPr>
                <a:spLocks/>
              </p:cNvSpPr>
              <p:nvPr/>
            </p:nvSpPr>
            <p:spPr bwMode="auto">
              <a:xfrm>
                <a:off x="2911" y="2459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7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3" name="Freeform 4554"/>
              <p:cNvSpPr>
                <a:spLocks/>
              </p:cNvSpPr>
              <p:nvPr/>
            </p:nvSpPr>
            <p:spPr bwMode="auto">
              <a:xfrm>
                <a:off x="2911" y="2459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4" name="Freeform 4555"/>
              <p:cNvSpPr>
                <a:spLocks/>
              </p:cNvSpPr>
              <p:nvPr/>
            </p:nvSpPr>
            <p:spPr bwMode="auto">
              <a:xfrm>
                <a:off x="3973" y="245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5" name="Freeform 4556"/>
              <p:cNvSpPr>
                <a:spLocks/>
              </p:cNvSpPr>
              <p:nvPr/>
            </p:nvSpPr>
            <p:spPr bwMode="auto">
              <a:xfrm>
                <a:off x="3973" y="245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6" name="Freeform 4557"/>
              <p:cNvSpPr>
                <a:spLocks/>
              </p:cNvSpPr>
              <p:nvPr/>
            </p:nvSpPr>
            <p:spPr bwMode="auto">
              <a:xfrm>
                <a:off x="2750" y="245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7" name="Freeform 4558"/>
              <p:cNvSpPr>
                <a:spLocks/>
              </p:cNvSpPr>
              <p:nvPr/>
            </p:nvSpPr>
            <p:spPr bwMode="auto">
              <a:xfrm>
                <a:off x="2750" y="245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8" name="Freeform 4559"/>
              <p:cNvSpPr>
                <a:spLocks/>
              </p:cNvSpPr>
              <p:nvPr/>
            </p:nvSpPr>
            <p:spPr bwMode="auto">
              <a:xfrm>
                <a:off x="3812" y="2465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8 w 93"/>
                  <a:gd name="T3" fmla="*/ 56 h 56"/>
                  <a:gd name="T4" fmla="*/ 93 w 93"/>
                  <a:gd name="T5" fmla="*/ 19 h 56"/>
                  <a:gd name="T6" fmla="*/ 25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9" name="Freeform 4560"/>
              <p:cNvSpPr>
                <a:spLocks/>
              </p:cNvSpPr>
              <p:nvPr/>
            </p:nvSpPr>
            <p:spPr bwMode="auto">
              <a:xfrm>
                <a:off x="3812" y="2465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100558 w 15"/>
                  <a:gd name="T3" fmla="*/ 83820 h 9"/>
                  <a:gd name="T4" fmla="*/ 137497 w 15"/>
                  <a:gd name="T5" fmla="*/ 28417 h 9"/>
                  <a:gd name="T6" fmla="*/ 36940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0" name="Freeform 4561"/>
              <p:cNvSpPr>
                <a:spLocks/>
              </p:cNvSpPr>
              <p:nvPr/>
            </p:nvSpPr>
            <p:spPr bwMode="auto">
              <a:xfrm>
                <a:off x="2583" y="2465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1" name="Freeform 4562"/>
              <p:cNvSpPr>
                <a:spLocks/>
              </p:cNvSpPr>
              <p:nvPr/>
            </p:nvSpPr>
            <p:spPr bwMode="auto">
              <a:xfrm>
                <a:off x="2583" y="2465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2" name="Freeform 4563"/>
              <p:cNvSpPr>
                <a:spLocks/>
              </p:cNvSpPr>
              <p:nvPr/>
            </p:nvSpPr>
            <p:spPr bwMode="auto">
              <a:xfrm>
                <a:off x="4874" y="2465"/>
                <a:ext cx="93" cy="62"/>
              </a:xfrm>
              <a:custGeom>
                <a:avLst/>
                <a:gdLst>
                  <a:gd name="T0" fmla="*/ 0 w 93"/>
                  <a:gd name="T1" fmla="*/ 43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3" name="Freeform 4564"/>
              <p:cNvSpPr>
                <a:spLocks/>
              </p:cNvSpPr>
              <p:nvPr/>
            </p:nvSpPr>
            <p:spPr bwMode="auto">
              <a:xfrm>
                <a:off x="4874" y="2465"/>
                <a:ext cx="93" cy="62"/>
              </a:xfrm>
              <a:custGeom>
                <a:avLst/>
                <a:gdLst>
                  <a:gd name="T0" fmla="*/ 0 w 15"/>
                  <a:gd name="T1" fmla="*/ 63618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4" name="Freeform 4565"/>
              <p:cNvSpPr>
                <a:spLocks/>
              </p:cNvSpPr>
              <p:nvPr/>
            </p:nvSpPr>
            <p:spPr bwMode="auto">
              <a:xfrm>
                <a:off x="3645" y="246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5" name="Freeform 4566"/>
              <p:cNvSpPr>
                <a:spLocks/>
              </p:cNvSpPr>
              <p:nvPr/>
            </p:nvSpPr>
            <p:spPr bwMode="auto">
              <a:xfrm>
                <a:off x="3645" y="246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6" name="Freeform 4567"/>
              <p:cNvSpPr>
                <a:spLocks/>
              </p:cNvSpPr>
              <p:nvPr/>
            </p:nvSpPr>
            <p:spPr bwMode="auto">
              <a:xfrm>
                <a:off x="2417" y="246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7" name="Freeform 4568"/>
              <p:cNvSpPr>
                <a:spLocks/>
              </p:cNvSpPr>
              <p:nvPr/>
            </p:nvSpPr>
            <p:spPr bwMode="auto">
              <a:xfrm>
                <a:off x="2417" y="246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8" name="Freeform 4569"/>
              <p:cNvSpPr>
                <a:spLocks/>
              </p:cNvSpPr>
              <p:nvPr/>
            </p:nvSpPr>
            <p:spPr bwMode="auto">
              <a:xfrm>
                <a:off x="4708" y="2471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24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9" name="Freeform 4570"/>
              <p:cNvSpPr>
                <a:spLocks/>
              </p:cNvSpPr>
              <p:nvPr/>
            </p:nvSpPr>
            <p:spPr bwMode="auto">
              <a:xfrm>
                <a:off x="4708" y="2471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3515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0" name="Freeform 4571"/>
              <p:cNvSpPr>
                <a:spLocks/>
              </p:cNvSpPr>
              <p:nvPr/>
            </p:nvSpPr>
            <p:spPr bwMode="auto">
              <a:xfrm>
                <a:off x="3479" y="2471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1" name="Freeform 4572"/>
              <p:cNvSpPr>
                <a:spLocks/>
              </p:cNvSpPr>
              <p:nvPr/>
            </p:nvSpPr>
            <p:spPr bwMode="auto">
              <a:xfrm>
                <a:off x="3479" y="2471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2" name="Freeform 4573"/>
              <p:cNvSpPr>
                <a:spLocks/>
              </p:cNvSpPr>
              <p:nvPr/>
            </p:nvSpPr>
            <p:spPr bwMode="auto">
              <a:xfrm>
                <a:off x="2250" y="2471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3" name="Freeform 4574"/>
              <p:cNvSpPr>
                <a:spLocks/>
              </p:cNvSpPr>
              <p:nvPr/>
            </p:nvSpPr>
            <p:spPr bwMode="auto">
              <a:xfrm>
                <a:off x="2250" y="2471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4" name="Freeform 4575"/>
              <p:cNvSpPr>
                <a:spLocks/>
              </p:cNvSpPr>
              <p:nvPr/>
            </p:nvSpPr>
            <p:spPr bwMode="auto">
              <a:xfrm>
                <a:off x="4541" y="247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5" name="Freeform 4576"/>
              <p:cNvSpPr>
                <a:spLocks/>
              </p:cNvSpPr>
              <p:nvPr/>
            </p:nvSpPr>
            <p:spPr bwMode="auto">
              <a:xfrm>
                <a:off x="4541" y="247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6" name="Freeform 4577"/>
              <p:cNvSpPr>
                <a:spLocks/>
              </p:cNvSpPr>
              <p:nvPr/>
            </p:nvSpPr>
            <p:spPr bwMode="auto">
              <a:xfrm>
                <a:off x="3312" y="2471"/>
                <a:ext cx="99" cy="56"/>
              </a:xfrm>
              <a:custGeom>
                <a:avLst/>
                <a:gdLst>
                  <a:gd name="T0" fmla="*/ 0 w 99"/>
                  <a:gd name="T1" fmla="*/ 43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43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43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7" name="Freeform 4578"/>
              <p:cNvSpPr>
                <a:spLocks/>
              </p:cNvSpPr>
              <p:nvPr/>
            </p:nvSpPr>
            <p:spPr bwMode="auto">
              <a:xfrm>
                <a:off x="3312" y="2471"/>
                <a:ext cx="99" cy="56"/>
              </a:xfrm>
              <a:custGeom>
                <a:avLst/>
                <a:gdLst>
                  <a:gd name="T0" fmla="*/ 0 w 16"/>
                  <a:gd name="T1" fmla="*/ 66012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6601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8" name="Freeform 4579"/>
              <p:cNvSpPr>
                <a:spLocks/>
              </p:cNvSpPr>
              <p:nvPr/>
            </p:nvSpPr>
            <p:spPr bwMode="auto">
              <a:xfrm>
                <a:off x="2083" y="247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9" name="Freeform 4580"/>
              <p:cNvSpPr>
                <a:spLocks/>
              </p:cNvSpPr>
              <p:nvPr/>
            </p:nvSpPr>
            <p:spPr bwMode="auto">
              <a:xfrm>
                <a:off x="2083" y="247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0" name="Freeform 4581"/>
              <p:cNvSpPr>
                <a:spLocks/>
              </p:cNvSpPr>
              <p:nvPr/>
            </p:nvSpPr>
            <p:spPr bwMode="auto">
              <a:xfrm>
                <a:off x="4374" y="247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1" name="Freeform 4582"/>
              <p:cNvSpPr>
                <a:spLocks/>
              </p:cNvSpPr>
              <p:nvPr/>
            </p:nvSpPr>
            <p:spPr bwMode="auto">
              <a:xfrm>
                <a:off x="4374" y="247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2" name="Freeform 4583"/>
              <p:cNvSpPr>
                <a:spLocks/>
              </p:cNvSpPr>
              <p:nvPr/>
            </p:nvSpPr>
            <p:spPr bwMode="auto">
              <a:xfrm>
                <a:off x="3145" y="247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3" name="Freeform 4584"/>
              <p:cNvSpPr>
                <a:spLocks/>
              </p:cNvSpPr>
              <p:nvPr/>
            </p:nvSpPr>
            <p:spPr bwMode="auto">
              <a:xfrm>
                <a:off x="3145" y="247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4" name="Freeform 4585"/>
              <p:cNvSpPr>
                <a:spLocks/>
              </p:cNvSpPr>
              <p:nvPr/>
            </p:nvSpPr>
            <p:spPr bwMode="auto">
              <a:xfrm>
                <a:off x="1917" y="2477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7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5" name="Freeform 4586"/>
              <p:cNvSpPr>
                <a:spLocks/>
              </p:cNvSpPr>
              <p:nvPr/>
            </p:nvSpPr>
            <p:spPr bwMode="auto">
              <a:xfrm>
                <a:off x="1917" y="2477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52148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6" name="Freeform 4587"/>
              <p:cNvSpPr>
                <a:spLocks/>
              </p:cNvSpPr>
              <p:nvPr/>
            </p:nvSpPr>
            <p:spPr bwMode="auto">
              <a:xfrm>
                <a:off x="4207" y="2477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7" name="Freeform 4588"/>
              <p:cNvSpPr>
                <a:spLocks/>
              </p:cNvSpPr>
              <p:nvPr/>
            </p:nvSpPr>
            <p:spPr bwMode="auto">
              <a:xfrm>
                <a:off x="4207" y="2477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8" name="Freeform 4589"/>
              <p:cNvSpPr>
                <a:spLocks/>
              </p:cNvSpPr>
              <p:nvPr/>
            </p:nvSpPr>
            <p:spPr bwMode="auto">
              <a:xfrm>
                <a:off x="2979" y="2477"/>
                <a:ext cx="98" cy="56"/>
              </a:xfrm>
              <a:custGeom>
                <a:avLst/>
                <a:gdLst>
                  <a:gd name="T0" fmla="*/ 0 w 98"/>
                  <a:gd name="T1" fmla="*/ 44 h 56"/>
                  <a:gd name="T2" fmla="*/ 68 w 98"/>
                  <a:gd name="T3" fmla="*/ 56 h 56"/>
                  <a:gd name="T4" fmla="*/ 98 w 98"/>
                  <a:gd name="T5" fmla="*/ 19 h 56"/>
                  <a:gd name="T6" fmla="*/ 30 w 98"/>
                  <a:gd name="T7" fmla="*/ 0 h 56"/>
                  <a:gd name="T8" fmla="*/ 0 w 98"/>
                  <a:gd name="T9" fmla="*/ 44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44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9" name="Freeform 4590"/>
              <p:cNvSpPr>
                <a:spLocks/>
              </p:cNvSpPr>
              <p:nvPr/>
            </p:nvSpPr>
            <p:spPr bwMode="auto">
              <a:xfrm>
                <a:off x="2979" y="2477"/>
                <a:ext cx="98" cy="56"/>
              </a:xfrm>
              <a:custGeom>
                <a:avLst/>
                <a:gdLst>
                  <a:gd name="T0" fmla="*/ 0 w 16"/>
                  <a:gd name="T1" fmla="*/ 66012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6601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0" name="Freeform 4591"/>
              <p:cNvSpPr>
                <a:spLocks/>
              </p:cNvSpPr>
              <p:nvPr/>
            </p:nvSpPr>
            <p:spPr bwMode="auto">
              <a:xfrm>
                <a:off x="1750" y="2477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1" name="Freeform 4592"/>
              <p:cNvSpPr>
                <a:spLocks/>
              </p:cNvSpPr>
              <p:nvPr/>
            </p:nvSpPr>
            <p:spPr bwMode="auto">
              <a:xfrm>
                <a:off x="1750" y="247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2" name="Freeform 4593"/>
              <p:cNvSpPr>
                <a:spLocks/>
              </p:cNvSpPr>
              <p:nvPr/>
            </p:nvSpPr>
            <p:spPr bwMode="auto">
              <a:xfrm>
                <a:off x="4041" y="2477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3" name="Freeform 4594"/>
              <p:cNvSpPr>
                <a:spLocks/>
              </p:cNvSpPr>
              <p:nvPr/>
            </p:nvSpPr>
            <p:spPr bwMode="auto">
              <a:xfrm>
                <a:off x="4041" y="247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4" name="Freeform 4595"/>
              <p:cNvSpPr>
                <a:spLocks/>
              </p:cNvSpPr>
              <p:nvPr/>
            </p:nvSpPr>
            <p:spPr bwMode="auto">
              <a:xfrm>
                <a:off x="2812" y="2477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7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5" name="Freeform 4596"/>
              <p:cNvSpPr>
                <a:spLocks/>
              </p:cNvSpPr>
              <p:nvPr/>
            </p:nvSpPr>
            <p:spPr bwMode="auto">
              <a:xfrm>
                <a:off x="2812" y="247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6" name="Freeform 4597"/>
              <p:cNvSpPr>
                <a:spLocks/>
              </p:cNvSpPr>
              <p:nvPr/>
            </p:nvSpPr>
            <p:spPr bwMode="auto">
              <a:xfrm>
                <a:off x="3880" y="2484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25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7" name="Freeform 4598"/>
              <p:cNvSpPr>
                <a:spLocks/>
              </p:cNvSpPr>
              <p:nvPr/>
            </p:nvSpPr>
            <p:spPr bwMode="auto">
              <a:xfrm>
                <a:off x="3880" y="2484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100558 w 15"/>
                  <a:gd name="T3" fmla="*/ 76670 h 9"/>
                  <a:gd name="T4" fmla="*/ 137497 w 15"/>
                  <a:gd name="T5" fmla="*/ 25098 h 9"/>
                  <a:gd name="T6" fmla="*/ 36940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8" name="Freeform 4599"/>
              <p:cNvSpPr>
                <a:spLocks/>
              </p:cNvSpPr>
              <p:nvPr/>
            </p:nvSpPr>
            <p:spPr bwMode="auto">
              <a:xfrm>
                <a:off x="2651" y="248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2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2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9" name="Freeform 4600"/>
              <p:cNvSpPr>
                <a:spLocks/>
              </p:cNvSpPr>
              <p:nvPr/>
            </p:nvSpPr>
            <p:spPr bwMode="auto">
              <a:xfrm>
                <a:off x="2651" y="248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0969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0" name="Freeform 4601"/>
              <p:cNvSpPr>
                <a:spLocks/>
              </p:cNvSpPr>
              <p:nvPr/>
            </p:nvSpPr>
            <p:spPr bwMode="auto">
              <a:xfrm>
                <a:off x="4942" y="2484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8 w 93"/>
                  <a:gd name="T3" fmla="*/ 61 h 61"/>
                  <a:gd name="T4" fmla="*/ 93 w 93"/>
                  <a:gd name="T5" fmla="*/ 18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1" name="Freeform 4602"/>
              <p:cNvSpPr>
                <a:spLocks/>
              </p:cNvSpPr>
              <p:nvPr/>
            </p:nvSpPr>
            <p:spPr bwMode="auto">
              <a:xfrm>
                <a:off x="4942" y="2484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100558 w 15"/>
                  <a:gd name="T3" fmla="*/ 84430 h 10"/>
                  <a:gd name="T4" fmla="*/ 137497 w 15"/>
                  <a:gd name="T5" fmla="*/ 24967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2" name="Freeform 4603"/>
              <p:cNvSpPr>
                <a:spLocks/>
              </p:cNvSpPr>
              <p:nvPr/>
            </p:nvSpPr>
            <p:spPr bwMode="auto">
              <a:xfrm>
                <a:off x="3713" y="2484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3" name="Freeform 4604"/>
              <p:cNvSpPr>
                <a:spLocks/>
              </p:cNvSpPr>
              <p:nvPr/>
            </p:nvSpPr>
            <p:spPr bwMode="auto">
              <a:xfrm>
                <a:off x="3713" y="2484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4" name="Freeform 4605"/>
              <p:cNvSpPr>
                <a:spLocks/>
              </p:cNvSpPr>
              <p:nvPr/>
            </p:nvSpPr>
            <p:spPr bwMode="auto">
              <a:xfrm>
                <a:off x="2485" y="2484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1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1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5" name="Freeform 4606"/>
              <p:cNvSpPr>
                <a:spLocks/>
              </p:cNvSpPr>
              <p:nvPr/>
            </p:nvSpPr>
            <p:spPr bwMode="auto">
              <a:xfrm>
                <a:off x="2485" y="2484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85946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6" name="Freeform 4607"/>
              <p:cNvSpPr>
                <a:spLocks/>
              </p:cNvSpPr>
              <p:nvPr/>
            </p:nvSpPr>
            <p:spPr bwMode="auto">
              <a:xfrm>
                <a:off x="4775" y="2490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7" name="Freeform 4608"/>
              <p:cNvSpPr>
                <a:spLocks/>
              </p:cNvSpPr>
              <p:nvPr/>
            </p:nvSpPr>
            <p:spPr bwMode="auto">
              <a:xfrm>
                <a:off x="4775" y="2490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8" name="Freeform 4609"/>
              <p:cNvSpPr>
                <a:spLocks/>
              </p:cNvSpPr>
              <p:nvPr/>
            </p:nvSpPr>
            <p:spPr bwMode="auto">
              <a:xfrm>
                <a:off x="3547" y="2490"/>
                <a:ext cx="98" cy="55"/>
              </a:xfrm>
              <a:custGeom>
                <a:avLst/>
                <a:gdLst>
                  <a:gd name="T0" fmla="*/ 0 w 98"/>
                  <a:gd name="T1" fmla="*/ 37 h 55"/>
                  <a:gd name="T2" fmla="*/ 68 w 98"/>
                  <a:gd name="T3" fmla="*/ 55 h 55"/>
                  <a:gd name="T4" fmla="*/ 98 w 98"/>
                  <a:gd name="T5" fmla="*/ 18 h 55"/>
                  <a:gd name="T6" fmla="*/ 31 w 98"/>
                  <a:gd name="T7" fmla="*/ 0 h 55"/>
                  <a:gd name="T8" fmla="*/ 0 w 98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5"/>
                  <a:gd name="T17" fmla="*/ 98 w 98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9" name="Freeform 4610"/>
              <p:cNvSpPr>
                <a:spLocks/>
              </p:cNvSpPr>
              <p:nvPr/>
            </p:nvSpPr>
            <p:spPr bwMode="auto">
              <a:xfrm>
                <a:off x="3547" y="2490"/>
                <a:ext cx="98" cy="55"/>
              </a:xfrm>
              <a:custGeom>
                <a:avLst/>
                <a:gdLst>
                  <a:gd name="T0" fmla="*/ 0 w 16"/>
                  <a:gd name="T1" fmla="*/ 51572 h 9"/>
                  <a:gd name="T2" fmla="*/ 94203 w 16"/>
                  <a:gd name="T3" fmla="*/ 76670 h 9"/>
                  <a:gd name="T4" fmla="*/ 137868 w 16"/>
                  <a:gd name="T5" fmla="*/ 25098 h 9"/>
                  <a:gd name="T6" fmla="*/ 43671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0" name="Freeform 4611"/>
              <p:cNvSpPr>
                <a:spLocks/>
              </p:cNvSpPr>
              <p:nvPr/>
            </p:nvSpPr>
            <p:spPr bwMode="auto">
              <a:xfrm>
                <a:off x="2318" y="249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1" name="Freeform 4612"/>
              <p:cNvSpPr>
                <a:spLocks/>
              </p:cNvSpPr>
              <p:nvPr/>
            </p:nvSpPr>
            <p:spPr bwMode="auto">
              <a:xfrm>
                <a:off x="2318" y="249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2" name="Freeform 4613"/>
              <p:cNvSpPr>
                <a:spLocks/>
              </p:cNvSpPr>
              <p:nvPr/>
            </p:nvSpPr>
            <p:spPr bwMode="auto">
              <a:xfrm>
                <a:off x="4609" y="249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3" name="Freeform 4614"/>
              <p:cNvSpPr>
                <a:spLocks/>
              </p:cNvSpPr>
              <p:nvPr/>
            </p:nvSpPr>
            <p:spPr bwMode="auto">
              <a:xfrm>
                <a:off x="4609" y="249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4" name="Freeform 4615"/>
              <p:cNvSpPr>
                <a:spLocks/>
              </p:cNvSpPr>
              <p:nvPr/>
            </p:nvSpPr>
            <p:spPr bwMode="auto">
              <a:xfrm>
                <a:off x="3380" y="2490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5" name="Freeform 4616"/>
              <p:cNvSpPr>
                <a:spLocks/>
              </p:cNvSpPr>
              <p:nvPr/>
            </p:nvSpPr>
            <p:spPr bwMode="auto">
              <a:xfrm>
                <a:off x="3380" y="2490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6" name="Freeform 4617"/>
              <p:cNvSpPr>
                <a:spLocks/>
              </p:cNvSpPr>
              <p:nvPr/>
            </p:nvSpPr>
            <p:spPr bwMode="auto">
              <a:xfrm>
                <a:off x="2151" y="249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7" name="Freeform 4618"/>
              <p:cNvSpPr>
                <a:spLocks/>
              </p:cNvSpPr>
              <p:nvPr/>
            </p:nvSpPr>
            <p:spPr bwMode="auto">
              <a:xfrm>
                <a:off x="2151" y="249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8" name="Freeform 4619"/>
              <p:cNvSpPr>
                <a:spLocks/>
              </p:cNvSpPr>
              <p:nvPr/>
            </p:nvSpPr>
            <p:spPr bwMode="auto">
              <a:xfrm>
                <a:off x="4442" y="249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9" name="Freeform 4620"/>
              <p:cNvSpPr>
                <a:spLocks/>
              </p:cNvSpPr>
              <p:nvPr/>
            </p:nvSpPr>
            <p:spPr bwMode="auto">
              <a:xfrm>
                <a:off x="4442" y="249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0" name="Freeform 4621"/>
              <p:cNvSpPr>
                <a:spLocks/>
              </p:cNvSpPr>
              <p:nvPr/>
            </p:nvSpPr>
            <p:spPr bwMode="auto">
              <a:xfrm>
                <a:off x="3213" y="249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1" name="Freeform 4622"/>
              <p:cNvSpPr>
                <a:spLocks/>
              </p:cNvSpPr>
              <p:nvPr/>
            </p:nvSpPr>
            <p:spPr bwMode="auto">
              <a:xfrm>
                <a:off x="3213" y="249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2" name="Freeform 4623"/>
              <p:cNvSpPr>
                <a:spLocks/>
              </p:cNvSpPr>
              <p:nvPr/>
            </p:nvSpPr>
            <p:spPr bwMode="auto">
              <a:xfrm>
                <a:off x="1984" y="2496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3" name="Freeform 4624"/>
              <p:cNvSpPr>
                <a:spLocks/>
              </p:cNvSpPr>
              <p:nvPr/>
            </p:nvSpPr>
            <p:spPr bwMode="auto">
              <a:xfrm>
                <a:off x="1984" y="249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4" name="Freeform 4625"/>
              <p:cNvSpPr>
                <a:spLocks/>
              </p:cNvSpPr>
              <p:nvPr/>
            </p:nvSpPr>
            <p:spPr bwMode="auto">
              <a:xfrm>
                <a:off x="4275" y="249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5" name="Freeform 4626"/>
              <p:cNvSpPr>
                <a:spLocks/>
              </p:cNvSpPr>
              <p:nvPr/>
            </p:nvSpPr>
            <p:spPr bwMode="auto">
              <a:xfrm>
                <a:off x="4275" y="249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6" name="Freeform 4627"/>
              <p:cNvSpPr>
                <a:spLocks/>
              </p:cNvSpPr>
              <p:nvPr/>
            </p:nvSpPr>
            <p:spPr bwMode="auto">
              <a:xfrm>
                <a:off x="3047" y="2496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8 h 56"/>
                  <a:gd name="T6" fmla="*/ 30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7" name="Freeform 4628"/>
              <p:cNvSpPr>
                <a:spLocks/>
              </p:cNvSpPr>
              <p:nvPr/>
            </p:nvSpPr>
            <p:spPr bwMode="auto">
              <a:xfrm>
                <a:off x="3047" y="2496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8" name="Freeform 4629"/>
              <p:cNvSpPr>
                <a:spLocks/>
              </p:cNvSpPr>
              <p:nvPr/>
            </p:nvSpPr>
            <p:spPr bwMode="auto">
              <a:xfrm>
                <a:off x="1818" y="249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9" name="Freeform 4630"/>
              <p:cNvSpPr>
                <a:spLocks/>
              </p:cNvSpPr>
              <p:nvPr/>
            </p:nvSpPr>
            <p:spPr bwMode="auto">
              <a:xfrm>
                <a:off x="1818" y="249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0" name="Freeform 4631"/>
              <p:cNvSpPr>
                <a:spLocks/>
              </p:cNvSpPr>
              <p:nvPr/>
            </p:nvSpPr>
            <p:spPr bwMode="auto">
              <a:xfrm>
                <a:off x="4109" y="2496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1" name="Freeform 4632"/>
              <p:cNvSpPr>
                <a:spLocks/>
              </p:cNvSpPr>
              <p:nvPr/>
            </p:nvSpPr>
            <p:spPr bwMode="auto">
              <a:xfrm>
                <a:off x="4109" y="2496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2" name="Freeform 4633"/>
              <p:cNvSpPr>
                <a:spLocks/>
              </p:cNvSpPr>
              <p:nvPr/>
            </p:nvSpPr>
            <p:spPr bwMode="auto">
              <a:xfrm>
                <a:off x="2880" y="250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3" name="Freeform 4634"/>
              <p:cNvSpPr>
                <a:spLocks/>
              </p:cNvSpPr>
              <p:nvPr/>
            </p:nvSpPr>
            <p:spPr bwMode="auto">
              <a:xfrm>
                <a:off x="2880" y="250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4" name="Freeform 4635"/>
              <p:cNvSpPr>
                <a:spLocks/>
              </p:cNvSpPr>
              <p:nvPr/>
            </p:nvSpPr>
            <p:spPr bwMode="auto">
              <a:xfrm>
                <a:off x="3948" y="2502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8 w 93"/>
                  <a:gd name="T3" fmla="*/ 56 h 56"/>
                  <a:gd name="T4" fmla="*/ 93 w 93"/>
                  <a:gd name="T5" fmla="*/ 19 h 56"/>
                  <a:gd name="T6" fmla="*/ 25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5" name="Freeform 4636"/>
              <p:cNvSpPr>
                <a:spLocks/>
              </p:cNvSpPr>
              <p:nvPr/>
            </p:nvSpPr>
            <p:spPr bwMode="auto">
              <a:xfrm>
                <a:off x="3948" y="2502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100558 w 15"/>
                  <a:gd name="T3" fmla="*/ 83820 h 9"/>
                  <a:gd name="T4" fmla="*/ 137497 w 15"/>
                  <a:gd name="T5" fmla="*/ 28417 h 9"/>
                  <a:gd name="T6" fmla="*/ 36940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6" name="Freeform 4637"/>
              <p:cNvSpPr>
                <a:spLocks/>
              </p:cNvSpPr>
              <p:nvPr/>
            </p:nvSpPr>
            <p:spPr bwMode="auto">
              <a:xfrm>
                <a:off x="2713" y="250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7" name="Freeform 4638"/>
              <p:cNvSpPr>
                <a:spLocks/>
              </p:cNvSpPr>
              <p:nvPr/>
            </p:nvSpPr>
            <p:spPr bwMode="auto">
              <a:xfrm>
                <a:off x="2713" y="250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8" name="Freeform 4639"/>
              <p:cNvSpPr>
                <a:spLocks/>
              </p:cNvSpPr>
              <p:nvPr/>
            </p:nvSpPr>
            <p:spPr bwMode="auto">
              <a:xfrm>
                <a:off x="3781" y="2502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9" name="Freeform 4640"/>
              <p:cNvSpPr>
                <a:spLocks/>
              </p:cNvSpPr>
              <p:nvPr/>
            </p:nvSpPr>
            <p:spPr bwMode="auto">
              <a:xfrm>
                <a:off x="3781" y="2502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0" name="Freeform 4641"/>
              <p:cNvSpPr>
                <a:spLocks/>
              </p:cNvSpPr>
              <p:nvPr/>
            </p:nvSpPr>
            <p:spPr bwMode="auto">
              <a:xfrm>
                <a:off x="2546" y="2502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25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1" name="Freeform 4642"/>
              <p:cNvSpPr>
                <a:spLocks/>
              </p:cNvSpPr>
              <p:nvPr/>
            </p:nvSpPr>
            <p:spPr bwMode="auto">
              <a:xfrm>
                <a:off x="2546" y="2502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36940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2" name="Freeform 4643"/>
              <p:cNvSpPr>
                <a:spLocks/>
              </p:cNvSpPr>
              <p:nvPr/>
            </p:nvSpPr>
            <p:spPr bwMode="auto">
              <a:xfrm>
                <a:off x="4843" y="250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3" name="Freeform 4644"/>
              <p:cNvSpPr>
                <a:spLocks/>
              </p:cNvSpPr>
              <p:nvPr/>
            </p:nvSpPr>
            <p:spPr bwMode="auto">
              <a:xfrm>
                <a:off x="4843" y="250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4" name="Freeform 4645"/>
              <p:cNvSpPr>
                <a:spLocks/>
              </p:cNvSpPr>
              <p:nvPr/>
            </p:nvSpPr>
            <p:spPr bwMode="auto">
              <a:xfrm>
                <a:off x="3615" y="2508"/>
                <a:ext cx="98" cy="50"/>
              </a:xfrm>
              <a:custGeom>
                <a:avLst/>
                <a:gdLst>
                  <a:gd name="T0" fmla="*/ 0 w 98"/>
                  <a:gd name="T1" fmla="*/ 37 h 50"/>
                  <a:gd name="T2" fmla="*/ 68 w 98"/>
                  <a:gd name="T3" fmla="*/ 50 h 50"/>
                  <a:gd name="T4" fmla="*/ 98 w 98"/>
                  <a:gd name="T5" fmla="*/ 19 h 50"/>
                  <a:gd name="T6" fmla="*/ 30 w 98"/>
                  <a:gd name="T7" fmla="*/ 0 h 50"/>
                  <a:gd name="T8" fmla="*/ 0 w 98"/>
                  <a:gd name="T9" fmla="*/ 37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0"/>
                  <a:gd name="T17" fmla="*/ 98 w 98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0">
                    <a:moveTo>
                      <a:pt x="0" y="37"/>
                    </a:moveTo>
                    <a:lnTo>
                      <a:pt x="68" y="50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5" name="Freeform 4646"/>
              <p:cNvSpPr>
                <a:spLocks/>
              </p:cNvSpPr>
              <p:nvPr/>
            </p:nvSpPr>
            <p:spPr bwMode="auto">
              <a:xfrm>
                <a:off x="3615" y="2508"/>
                <a:ext cx="98" cy="50"/>
              </a:xfrm>
              <a:custGeom>
                <a:avLst/>
                <a:gdLst>
                  <a:gd name="T0" fmla="*/ 0 w 16"/>
                  <a:gd name="T1" fmla="*/ 56406 h 8"/>
                  <a:gd name="T2" fmla="*/ 94203 w 16"/>
                  <a:gd name="T3" fmla="*/ 76175 h 8"/>
                  <a:gd name="T4" fmla="*/ 137868 w 16"/>
                  <a:gd name="T5" fmla="*/ 29063 h 8"/>
                  <a:gd name="T6" fmla="*/ 43671 w 16"/>
                  <a:gd name="T7" fmla="*/ 0 h 8"/>
                  <a:gd name="T8" fmla="*/ 0 w 16"/>
                  <a:gd name="T9" fmla="*/ 5640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6" name="Freeform 4647"/>
              <p:cNvSpPr>
                <a:spLocks/>
              </p:cNvSpPr>
              <p:nvPr/>
            </p:nvSpPr>
            <p:spPr bwMode="auto">
              <a:xfrm>
                <a:off x="2386" y="250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7" name="Freeform 4648"/>
              <p:cNvSpPr>
                <a:spLocks/>
              </p:cNvSpPr>
              <p:nvPr/>
            </p:nvSpPr>
            <p:spPr bwMode="auto">
              <a:xfrm>
                <a:off x="2386" y="250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8" name="Freeform 4649"/>
              <p:cNvSpPr>
                <a:spLocks/>
              </p:cNvSpPr>
              <p:nvPr/>
            </p:nvSpPr>
            <p:spPr bwMode="auto">
              <a:xfrm>
                <a:off x="4677" y="2508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9" name="Freeform 4650"/>
              <p:cNvSpPr>
                <a:spLocks/>
              </p:cNvSpPr>
              <p:nvPr/>
            </p:nvSpPr>
            <p:spPr bwMode="auto">
              <a:xfrm>
                <a:off x="4677" y="250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0" name="Freeform 4651"/>
              <p:cNvSpPr>
                <a:spLocks/>
              </p:cNvSpPr>
              <p:nvPr/>
            </p:nvSpPr>
            <p:spPr bwMode="auto">
              <a:xfrm>
                <a:off x="3448" y="2508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1" name="Freeform 4652"/>
              <p:cNvSpPr>
                <a:spLocks/>
              </p:cNvSpPr>
              <p:nvPr/>
            </p:nvSpPr>
            <p:spPr bwMode="auto">
              <a:xfrm>
                <a:off x="3448" y="2508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2" name="Freeform 4653"/>
              <p:cNvSpPr>
                <a:spLocks/>
              </p:cNvSpPr>
              <p:nvPr/>
            </p:nvSpPr>
            <p:spPr bwMode="auto">
              <a:xfrm>
                <a:off x="2219" y="250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2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2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3" name="Freeform 4654"/>
              <p:cNvSpPr>
                <a:spLocks/>
              </p:cNvSpPr>
              <p:nvPr/>
            </p:nvSpPr>
            <p:spPr bwMode="auto">
              <a:xfrm>
                <a:off x="2219" y="250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4" name="Freeform 4655"/>
              <p:cNvSpPr>
                <a:spLocks/>
              </p:cNvSpPr>
              <p:nvPr/>
            </p:nvSpPr>
            <p:spPr bwMode="auto">
              <a:xfrm>
                <a:off x="4510" y="2514"/>
                <a:ext cx="99" cy="62"/>
              </a:xfrm>
              <a:custGeom>
                <a:avLst/>
                <a:gdLst>
                  <a:gd name="T0" fmla="*/ 0 w 99"/>
                  <a:gd name="T1" fmla="*/ 38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8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5" name="Freeform 4656"/>
              <p:cNvSpPr>
                <a:spLocks/>
              </p:cNvSpPr>
              <p:nvPr/>
            </p:nvSpPr>
            <p:spPr bwMode="auto">
              <a:xfrm>
                <a:off x="4510" y="2514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6" name="Freeform 4657"/>
              <p:cNvSpPr>
                <a:spLocks/>
              </p:cNvSpPr>
              <p:nvPr/>
            </p:nvSpPr>
            <p:spPr bwMode="auto">
              <a:xfrm>
                <a:off x="3281" y="2514"/>
                <a:ext cx="99" cy="50"/>
              </a:xfrm>
              <a:custGeom>
                <a:avLst/>
                <a:gdLst>
                  <a:gd name="T0" fmla="*/ 0 w 99"/>
                  <a:gd name="T1" fmla="*/ 38 h 50"/>
                  <a:gd name="T2" fmla="*/ 68 w 99"/>
                  <a:gd name="T3" fmla="*/ 50 h 50"/>
                  <a:gd name="T4" fmla="*/ 99 w 99"/>
                  <a:gd name="T5" fmla="*/ 13 h 50"/>
                  <a:gd name="T6" fmla="*/ 31 w 99"/>
                  <a:gd name="T7" fmla="*/ 0 h 50"/>
                  <a:gd name="T8" fmla="*/ 0 w 99"/>
                  <a:gd name="T9" fmla="*/ 38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38"/>
                    </a:moveTo>
                    <a:lnTo>
                      <a:pt x="68" y="50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7" name="Freeform 4658"/>
              <p:cNvSpPr>
                <a:spLocks/>
              </p:cNvSpPr>
              <p:nvPr/>
            </p:nvSpPr>
            <p:spPr bwMode="auto">
              <a:xfrm>
                <a:off x="3281" y="2514"/>
                <a:ext cx="99" cy="50"/>
              </a:xfrm>
              <a:custGeom>
                <a:avLst/>
                <a:gdLst>
                  <a:gd name="T0" fmla="*/ 0 w 16"/>
                  <a:gd name="T1" fmla="*/ 56406 h 8"/>
                  <a:gd name="T2" fmla="*/ 99730 w 16"/>
                  <a:gd name="T3" fmla="*/ 76175 h 8"/>
                  <a:gd name="T4" fmla="*/ 145214 w 16"/>
                  <a:gd name="T5" fmla="*/ 19769 h 8"/>
                  <a:gd name="T6" fmla="*/ 45484 w 16"/>
                  <a:gd name="T7" fmla="*/ 0 h 8"/>
                  <a:gd name="T8" fmla="*/ 0 w 16"/>
                  <a:gd name="T9" fmla="*/ 5640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8" name="Freeform 4659"/>
              <p:cNvSpPr>
                <a:spLocks/>
              </p:cNvSpPr>
              <p:nvPr/>
            </p:nvSpPr>
            <p:spPr bwMode="auto">
              <a:xfrm>
                <a:off x="2052" y="2514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9" name="Freeform 4660"/>
              <p:cNvSpPr>
                <a:spLocks/>
              </p:cNvSpPr>
              <p:nvPr/>
            </p:nvSpPr>
            <p:spPr bwMode="auto">
              <a:xfrm>
                <a:off x="2052" y="251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0" name="Freeform 4661"/>
              <p:cNvSpPr>
                <a:spLocks/>
              </p:cNvSpPr>
              <p:nvPr/>
            </p:nvSpPr>
            <p:spPr bwMode="auto">
              <a:xfrm>
                <a:off x="4343" y="2514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1" name="Freeform 4662"/>
              <p:cNvSpPr>
                <a:spLocks/>
              </p:cNvSpPr>
              <p:nvPr/>
            </p:nvSpPr>
            <p:spPr bwMode="auto">
              <a:xfrm>
                <a:off x="4343" y="251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2" name="Freeform 4663"/>
              <p:cNvSpPr>
                <a:spLocks/>
              </p:cNvSpPr>
              <p:nvPr/>
            </p:nvSpPr>
            <p:spPr bwMode="auto">
              <a:xfrm>
                <a:off x="3114" y="2514"/>
                <a:ext cx="99" cy="56"/>
              </a:xfrm>
              <a:custGeom>
                <a:avLst/>
                <a:gdLst>
                  <a:gd name="T0" fmla="*/ 0 w 99"/>
                  <a:gd name="T1" fmla="*/ 38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8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8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1" name="Group 4664"/>
            <p:cNvGrpSpPr>
              <a:grpSpLocks/>
            </p:cNvGrpSpPr>
            <p:nvPr/>
          </p:nvGrpSpPr>
          <p:grpSpPr bwMode="auto">
            <a:xfrm>
              <a:off x="1651" y="2514"/>
              <a:ext cx="3359" cy="167"/>
              <a:chOff x="1651" y="2514"/>
              <a:chExt cx="3359" cy="167"/>
            </a:xfrm>
          </p:grpSpPr>
          <p:sp>
            <p:nvSpPr>
              <p:cNvPr id="16623" name="Freeform 4665"/>
              <p:cNvSpPr>
                <a:spLocks/>
              </p:cNvSpPr>
              <p:nvPr/>
            </p:nvSpPr>
            <p:spPr bwMode="auto">
              <a:xfrm>
                <a:off x="3114" y="2514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4" name="Freeform 4666"/>
              <p:cNvSpPr>
                <a:spLocks/>
              </p:cNvSpPr>
              <p:nvPr/>
            </p:nvSpPr>
            <p:spPr bwMode="auto">
              <a:xfrm>
                <a:off x="1886" y="2514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5" name="Freeform 4667"/>
              <p:cNvSpPr>
                <a:spLocks/>
              </p:cNvSpPr>
              <p:nvPr/>
            </p:nvSpPr>
            <p:spPr bwMode="auto">
              <a:xfrm>
                <a:off x="1886" y="2514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6" name="Freeform 4668"/>
              <p:cNvSpPr>
                <a:spLocks/>
              </p:cNvSpPr>
              <p:nvPr/>
            </p:nvSpPr>
            <p:spPr bwMode="auto">
              <a:xfrm>
                <a:off x="4176" y="2514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75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75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7" name="Freeform 4669"/>
              <p:cNvSpPr>
                <a:spLocks/>
              </p:cNvSpPr>
              <p:nvPr/>
            </p:nvSpPr>
            <p:spPr bwMode="auto">
              <a:xfrm>
                <a:off x="4176" y="251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8" name="Freeform 4670"/>
              <p:cNvSpPr>
                <a:spLocks/>
              </p:cNvSpPr>
              <p:nvPr/>
            </p:nvSpPr>
            <p:spPr bwMode="auto">
              <a:xfrm>
                <a:off x="2948" y="2521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2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9" name="Freeform 4671"/>
              <p:cNvSpPr>
                <a:spLocks/>
              </p:cNvSpPr>
              <p:nvPr/>
            </p:nvSpPr>
            <p:spPr bwMode="auto">
              <a:xfrm>
                <a:off x="2948" y="2521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16770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0" name="Freeform 4672"/>
              <p:cNvSpPr>
                <a:spLocks/>
              </p:cNvSpPr>
              <p:nvPr/>
            </p:nvSpPr>
            <p:spPr bwMode="auto">
              <a:xfrm>
                <a:off x="1719" y="2521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1" name="Freeform 4673"/>
              <p:cNvSpPr>
                <a:spLocks/>
              </p:cNvSpPr>
              <p:nvPr/>
            </p:nvSpPr>
            <p:spPr bwMode="auto">
              <a:xfrm>
                <a:off x="1719" y="2521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2" name="Freeform 4674"/>
              <p:cNvSpPr>
                <a:spLocks/>
              </p:cNvSpPr>
              <p:nvPr/>
            </p:nvSpPr>
            <p:spPr bwMode="auto">
              <a:xfrm>
                <a:off x="4016" y="2521"/>
                <a:ext cx="93" cy="55"/>
              </a:xfrm>
              <a:custGeom>
                <a:avLst/>
                <a:gdLst>
                  <a:gd name="T0" fmla="*/ 0 w 93"/>
                  <a:gd name="T1" fmla="*/ 37 h 55"/>
                  <a:gd name="T2" fmla="*/ 68 w 93"/>
                  <a:gd name="T3" fmla="*/ 55 h 55"/>
                  <a:gd name="T4" fmla="*/ 93 w 93"/>
                  <a:gd name="T5" fmla="*/ 18 h 55"/>
                  <a:gd name="T6" fmla="*/ 25 w 93"/>
                  <a:gd name="T7" fmla="*/ 0 h 55"/>
                  <a:gd name="T8" fmla="*/ 0 w 93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5"/>
                  <a:gd name="T17" fmla="*/ 93 w 93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3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3" name="Freeform 4675"/>
              <p:cNvSpPr>
                <a:spLocks/>
              </p:cNvSpPr>
              <p:nvPr/>
            </p:nvSpPr>
            <p:spPr bwMode="auto">
              <a:xfrm>
                <a:off x="4016" y="2521"/>
                <a:ext cx="93" cy="55"/>
              </a:xfrm>
              <a:custGeom>
                <a:avLst/>
                <a:gdLst>
                  <a:gd name="T0" fmla="*/ 0 w 15"/>
                  <a:gd name="T1" fmla="*/ 51572 h 9"/>
                  <a:gd name="T2" fmla="*/ 100558 w 15"/>
                  <a:gd name="T3" fmla="*/ 76670 h 9"/>
                  <a:gd name="T4" fmla="*/ 137497 w 15"/>
                  <a:gd name="T5" fmla="*/ 25098 h 9"/>
                  <a:gd name="T6" fmla="*/ 36940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4" name="Freeform 4676"/>
              <p:cNvSpPr>
                <a:spLocks/>
              </p:cNvSpPr>
              <p:nvPr/>
            </p:nvSpPr>
            <p:spPr bwMode="auto">
              <a:xfrm>
                <a:off x="2781" y="2521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5" name="Freeform 4677"/>
              <p:cNvSpPr>
                <a:spLocks/>
              </p:cNvSpPr>
              <p:nvPr/>
            </p:nvSpPr>
            <p:spPr bwMode="auto">
              <a:xfrm>
                <a:off x="2781" y="2521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6" name="Freeform 4678"/>
              <p:cNvSpPr>
                <a:spLocks/>
              </p:cNvSpPr>
              <p:nvPr/>
            </p:nvSpPr>
            <p:spPr bwMode="auto">
              <a:xfrm>
                <a:off x="3849" y="2521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7" name="Freeform 4679"/>
              <p:cNvSpPr>
                <a:spLocks/>
              </p:cNvSpPr>
              <p:nvPr/>
            </p:nvSpPr>
            <p:spPr bwMode="auto">
              <a:xfrm>
                <a:off x="3849" y="2521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8" name="Freeform 4680"/>
              <p:cNvSpPr>
                <a:spLocks/>
              </p:cNvSpPr>
              <p:nvPr/>
            </p:nvSpPr>
            <p:spPr bwMode="auto">
              <a:xfrm>
                <a:off x="2614" y="2527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7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9" name="Freeform 4681"/>
              <p:cNvSpPr>
                <a:spLocks/>
              </p:cNvSpPr>
              <p:nvPr/>
            </p:nvSpPr>
            <p:spPr bwMode="auto">
              <a:xfrm>
                <a:off x="2614" y="2527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54252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0" name="Freeform 4682"/>
              <p:cNvSpPr>
                <a:spLocks/>
              </p:cNvSpPr>
              <p:nvPr/>
            </p:nvSpPr>
            <p:spPr bwMode="auto">
              <a:xfrm>
                <a:off x="4911" y="252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1" name="Freeform 4683"/>
              <p:cNvSpPr>
                <a:spLocks/>
              </p:cNvSpPr>
              <p:nvPr/>
            </p:nvSpPr>
            <p:spPr bwMode="auto">
              <a:xfrm>
                <a:off x="4911" y="252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2" name="Freeform 4684"/>
              <p:cNvSpPr>
                <a:spLocks/>
              </p:cNvSpPr>
              <p:nvPr/>
            </p:nvSpPr>
            <p:spPr bwMode="auto">
              <a:xfrm>
                <a:off x="3683" y="2527"/>
                <a:ext cx="98" cy="49"/>
              </a:xfrm>
              <a:custGeom>
                <a:avLst/>
                <a:gdLst>
                  <a:gd name="T0" fmla="*/ 0 w 98"/>
                  <a:gd name="T1" fmla="*/ 31 h 49"/>
                  <a:gd name="T2" fmla="*/ 67 w 98"/>
                  <a:gd name="T3" fmla="*/ 49 h 49"/>
                  <a:gd name="T4" fmla="*/ 98 w 98"/>
                  <a:gd name="T5" fmla="*/ 12 h 49"/>
                  <a:gd name="T6" fmla="*/ 30 w 98"/>
                  <a:gd name="T7" fmla="*/ 0 h 49"/>
                  <a:gd name="T8" fmla="*/ 0 w 98"/>
                  <a:gd name="T9" fmla="*/ 31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9"/>
                  <a:gd name="T17" fmla="*/ 98 w 98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9">
                    <a:moveTo>
                      <a:pt x="0" y="31"/>
                    </a:moveTo>
                    <a:lnTo>
                      <a:pt x="67" y="49"/>
                    </a:lnTo>
                    <a:lnTo>
                      <a:pt x="98" y="12"/>
                    </a:lnTo>
                    <a:lnTo>
                      <a:pt x="30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3" name="Freeform 4685"/>
              <p:cNvSpPr>
                <a:spLocks/>
              </p:cNvSpPr>
              <p:nvPr/>
            </p:nvSpPr>
            <p:spPr bwMode="auto">
              <a:xfrm>
                <a:off x="3683" y="2527"/>
                <a:ext cx="98" cy="49"/>
              </a:xfrm>
              <a:custGeom>
                <a:avLst/>
                <a:gdLst>
                  <a:gd name="T0" fmla="*/ 0 w 16"/>
                  <a:gd name="T1" fmla="*/ 43671 h 8"/>
                  <a:gd name="T2" fmla="*/ 94203 w 16"/>
                  <a:gd name="T3" fmla="*/ 68919 h 8"/>
                  <a:gd name="T4" fmla="*/ 137868 w 16"/>
                  <a:gd name="T5" fmla="*/ 16770 h 8"/>
                  <a:gd name="T6" fmla="*/ 43671 w 16"/>
                  <a:gd name="T7" fmla="*/ 0 h 8"/>
                  <a:gd name="T8" fmla="*/ 0 w 16"/>
                  <a:gd name="T9" fmla="*/ 4367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5"/>
                    </a:moveTo>
                    <a:lnTo>
                      <a:pt x="11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4" name="Freeform 4686"/>
              <p:cNvSpPr>
                <a:spLocks/>
              </p:cNvSpPr>
              <p:nvPr/>
            </p:nvSpPr>
            <p:spPr bwMode="auto">
              <a:xfrm>
                <a:off x="2448" y="2527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7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5" name="Freeform 4687"/>
              <p:cNvSpPr>
                <a:spLocks/>
              </p:cNvSpPr>
              <p:nvPr/>
            </p:nvSpPr>
            <p:spPr bwMode="auto">
              <a:xfrm>
                <a:off x="2448" y="252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6" name="Freeform 4688"/>
              <p:cNvSpPr>
                <a:spLocks/>
              </p:cNvSpPr>
              <p:nvPr/>
            </p:nvSpPr>
            <p:spPr bwMode="auto">
              <a:xfrm>
                <a:off x="4745" y="2527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25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7" name="Freeform 4689"/>
              <p:cNvSpPr>
                <a:spLocks/>
              </p:cNvSpPr>
              <p:nvPr/>
            </p:nvSpPr>
            <p:spPr bwMode="auto">
              <a:xfrm>
                <a:off x="4745" y="252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8" name="Freeform 4690"/>
              <p:cNvSpPr>
                <a:spLocks/>
              </p:cNvSpPr>
              <p:nvPr/>
            </p:nvSpPr>
            <p:spPr bwMode="auto">
              <a:xfrm>
                <a:off x="3516" y="2527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8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9" name="Freeform 4691"/>
              <p:cNvSpPr>
                <a:spLocks/>
              </p:cNvSpPr>
              <p:nvPr/>
            </p:nvSpPr>
            <p:spPr bwMode="auto">
              <a:xfrm>
                <a:off x="3516" y="2527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25284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0" name="Freeform 4692"/>
              <p:cNvSpPr>
                <a:spLocks/>
              </p:cNvSpPr>
              <p:nvPr/>
            </p:nvSpPr>
            <p:spPr bwMode="auto">
              <a:xfrm>
                <a:off x="2281" y="2533"/>
                <a:ext cx="105" cy="56"/>
              </a:xfrm>
              <a:custGeom>
                <a:avLst/>
                <a:gdLst>
                  <a:gd name="T0" fmla="*/ 0 w 105"/>
                  <a:gd name="T1" fmla="*/ 37 h 56"/>
                  <a:gd name="T2" fmla="*/ 68 w 105"/>
                  <a:gd name="T3" fmla="*/ 56 h 56"/>
                  <a:gd name="T4" fmla="*/ 105 w 105"/>
                  <a:gd name="T5" fmla="*/ 19 h 56"/>
                  <a:gd name="T6" fmla="*/ 37 w 105"/>
                  <a:gd name="T7" fmla="*/ 0 h 56"/>
                  <a:gd name="T8" fmla="*/ 0 w 105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6"/>
                  <a:gd name="T17" fmla="*/ 105 w 10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6">
                    <a:moveTo>
                      <a:pt x="0" y="37"/>
                    </a:moveTo>
                    <a:lnTo>
                      <a:pt x="68" y="56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1" name="Freeform 4693"/>
              <p:cNvSpPr>
                <a:spLocks/>
              </p:cNvSpPr>
              <p:nvPr/>
            </p:nvSpPr>
            <p:spPr bwMode="auto">
              <a:xfrm>
                <a:off x="2281" y="2533"/>
                <a:ext cx="105" cy="56"/>
              </a:xfrm>
              <a:custGeom>
                <a:avLst/>
                <a:gdLst>
                  <a:gd name="T0" fmla="*/ 0 w 17"/>
                  <a:gd name="T1" fmla="*/ 55403 h 9"/>
                  <a:gd name="T2" fmla="*/ 98959 w 17"/>
                  <a:gd name="T3" fmla="*/ 83820 h 9"/>
                  <a:gd name="T4" fmla="*/ 152936 w 17"/>
                  <a:gd name="T5" fmla="*/ 28417 h 9"/>
                  <a:gd name="T6" fmla="*/ 53945 w 17"/>
                  <a:gd name="T7" fmla="*/ 0 h 9"/>
                  <a:gd name="T8" fmla="*/ 0 w 17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2" name="Freeform 4694"/>
              <p:cNvSpPr>
                <a:spLocks/>
              </p:cNvSpPr>
              <p:nvPr/>
            </p:nvSpPr>
            <p:spPr bwMode="auto">
              <a:xfrm>
                <a:off x="4578" y="253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3" name="Freeform 4695"/>
              <p:cNvSpPr>
                <a:spLocks/>
              </p:cNvSpPr>
              <p:nvPr/>
            </p:nvSpPr>
            <p:spPr bwMode="auto">
              <a:xfrm>
                <a:off x="4578" y="253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4" name="Freeform 4696"/>
              <p:cNvSpPr>
                <a:spLocks/>
              </p:cNvSpPr>
              <p:nvPr/>
            </p:nvSpPr>
            <p:spPr bwMode="auto">
              <a:xfrm>
                <a:off x="3349" y="2527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8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5" name="Freeform 4697"/>
              <p:cNvSpPr>
                <a:spLocks/>
              </p:cNvSpPr>
              <p:nvPr/>
            </p:nvSpPr>
            <p:spPr bwMode="auto">
              <a:xfrm>
                <a:off x="3349" y="2527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25284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6" name="Freeform 4698"/>
              <p:cNvSpPr>
                <a:spLocks/>
              </p:cNvSpPr>
              <p:nvPr/>
            </p:nvSpPr>
            <p:spPr bwMode="auto">
              <a:xfrm>
                <a:off x="2120" y="253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7" name="Freeform 4699"/>
              <p:cNvSpPr>
                <a:spLocks/>
              </p:cNvSpPr>
              <p:nvPr/>
            </p:nvSpPr>
            <p:spPr bwMode="auto">
              <a:xfrm>
                <a:off x="2120" y="253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8" name="Freeform 4700"/>
              <p:cNvSpPr>
                <a:spLocks/>
              </p:cNvSpPr>
              <p:nvPr/>
            </p:nvSpPr>
            <p:spPr bwMode="auto">
              <a:xfrm>
                <a:off x="4411" y="253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9" name="Freeform 4701"/>
              <p:cNvSpPr>
                <a:spLocks/>
              </p:cNvSpPr>
              <p:nvPr/>
            </p:nvSpPr>
            <p:spPr bwMode="auto">
              <a:xfrm>
                <a:off x="4411" y="253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0" name="Freeform 4702"/>
              <p:cNvSpPr>
                <a:spLocks/>
              </p:cNvSpPr>
              <p:nvPr/>
            </p:nvSpPr>
            <p:spPr bwMode="auto">
              <a:xfrm>
                <a:off x="3182" y="2533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9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1" name="Freeform 4703"/>
              <p:cNvSpPr>
                <a:spLocks/>
              </p:cNvSpPr>
              <p:nvPr/>
            </p:nvSpPr>
            <p:spPr bwMode="auto">
              <a:xfrm>
                <a:off x="3182" y="2533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25284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2" name="Freeform 4704"/>
              <p:cNvSpPr>
                <a:spLocks/>
              </p:cNvSpPr>
              <p:nvPr/>
            </p:nvSpPr>
            <p:spPr bwMode="auto">
              <a:xfrm>
                <a:off x="1954" y="2533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1 w 98"/>
                  <a:gd name="T3" fmla="*/ 62 h 62"/>
                  <a:gd name="T4" fmla="*/ 98 w 98"/>
                  <a:gd name="T5" fmla="*/ 25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3" name="Freeform 4705"/>
              <p:cNvSpPr>
                <a:spLocks/>
              </p:cNvSpPr>
              <p:nvPr/>
            </p:nvSpPr>
            <p:spPr bwMode="auto">
              <a:xfrm>
                <a:off x="1954" y="2533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85946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4" name="Freeform 4706"/>
              <p:cNvSpPr>
                <a:spLocks/>
              </p:cNvSpPr>
              <p:nvPr/>
            </p:nvSpPr>
            <p:spPr bwMode="auto">
              <a:xfrm>
                <a:off x="4251" y="2539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8 w 92"/>
                  <a:gd name="T3" fmla="*/ 56 h 56"/>
                  <a:gd name="T4" fmla="*/ 92 w 92"/>
                  <a:gd name="T5" fmla="*/ 19 h 56"/>
                  <a:gd name="T6" fmla="*/ 24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2" y="19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5" name="Freeform 4707"/>
              <p:cNvSpPr>
                <a:spLocks/>
              </p:cNvSpPr>
              <p:nvPr/>
            </p:nvSpPr>
            <p:spPr bwMode="auto">
              <a:xfrm>
                <a:off x="4251" y="2539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94834 w 15"/>
                  <a:gd name="T3" fmla="*/ 83820 h 9"/>
                  <a:gd name="T4" fmla="*/ 130119 w 15"/>
                  <a:gd name="T5" fmla="*/ 28417 h 9"/>
                  <a:gd name="T6" fmla="*/ 35285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6" name="Freeform 4708"/>
              <p:cNvSpPr>
                <a:spLocks/>
              </p:cNvSpPr>
              <p:nvPr/>
            </p:nvSpPr>
            <p:spPr bwMode="auto">
              <a:xfrm>
                <a:off x="3016" y="2533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31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7" name="Freeform 4709"/>
              <p:cNvSpPr>
                <a:spLocks/>
              </p:cNvSpPr>
              <p:nvPr/>
            </p:nvSpPr>
            <p:spPr bwMode="auto">
              <a:xfrm>
                <a:off x="3016" y="2533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4367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8" name="Freeform 4710"/>
              <p:cNvSpPr>
                <a:spLocks/>
              </p:cNvSpPr>
              <p:nvPr/>
            </p:nvSpPr>
            <p:spPr bwMode="auto">
              <a:xfrm>
                <a:off x="1787" y="253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2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2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9" name="Freeform 4711"/>
              <p:cNvSpPr>
                <a:spLocks/>
              </p:cNvSpPr>
              <p:nvPr/>
            </p:nvSpPr>
            <p:spPr bwMode="auto">
              <a:xfrm>
                <a:off x="1787" y="253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0969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0" name="Freeform 4712"/>
              <p:cNvSpPr>
                <a:spLocks/>
              </p:cNvSpPr>
              <p:nvPr/>
            </p:nvSpPr>
            <p:spPr bwMode="auto">
              <a:xfrm>
                <a:off x="4084" y="2539"/>
                <a:ext cx="92" cy="56"/>
              </a:xfrm>
              <a:custGeom>
                <a:avLst/>
                <a:gdLst>
                  <a:gd name="T0" fmla="*/ 0 w 92"/>
                  <a:gd name="T1" fmla="*/ 37 h 56"/>
                  <a:gd name="T2" fmla="*/ 68 w 92"/>
                  <a:gd name="T3" fmla="*/ 56 h 56"/>
                  <a:gd name="T4" fmla="*/ 92 w 92"/>
                  <a:gd name="T5" fmla="*/ 19 h 56"/>
                  <a:gd name="T6" fmla="*/ 25 w 92"/>
                  <a:gd name="T7" fmla="*/ 0 h 56"/>
                  <a:gd name="T8" fmla="*/ 0 w 92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6"/>
                  <a:gd name="T17" fmla="*/ 92 w 9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2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1" name="Freeform 4713"/>
              <p:cNvSpPr>
                <a:spLocks/>
              </p:cNvSpPr>
              <p:nvPr/>
            </p:nvSpPr>
            <p:spPr bwMode="auto">
              <a:xfrm>
                <a:off x="4084" y="2539"/>
                <a:ext cx="92" cy="56"/>
              </a:xfrm>
              <a:custGeom>
                <a:avLst/>
                <a:gdLst>
                  <a:gd name="T0" fmla="*/ 0 w 15"/>
                  <a:gd name="T1" fmla="*/ 55403 h 9"/>
                  <a:gd name="T2" fmla="*/ 94834 w 15"/>
                  <a:gd name="T3" fmla="*/ 83820 h 9"/>
                  <a:gd name="T4" fmla="*/ 130119 w 15"/>
                  <a:gd name="T5" fmla="*/ 28417 h 9"/>
                  <a:gd name="T6" fmla="*/ 35285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2" name="Freeform 4714"/>
              <p:cNvSpPr>
                <a:spLocks/>
              </p:cNvSpPr>
              <p:nvPr/>
            </p:nvSpPr>
            <p:spPr bwMode="auto">
              <a:xfrm>
                <a:off x="2849" y="253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3" name="Freeform 4715"/>
              <p:cNvSpPr>
                <a:spLocks/>
              </p:cNvSpPr>
              <p:nvPr/>
            </p:nvSpPr>
            <p:spPr bwMode="auto">
              <a:xfrm>
                <a:off x="2849" y="253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4" name="Freeform 4716"/>
              <p:cNvSpPr>
                <a:spLocks/>
              </p:cNvSpPr>
              <p:nvPr/>
            </p:nvSpPr>
            <p:spPr bwMode="auto">
              <a:xfrm>
                <a:off x="3917" y="2539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5" name="Freeform 4717"/>
              <p:cNvSpPr>
                <a:spLocks/>
              </p:cNvSpPr>
              <p:nvPr/>
            </p:nvSpPr>
            <p:spPr bwMode="auto">
              <a:xfrm>
                <a:off x="3917" y="2539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6" name="Freeform 4718"/>
              <p:cNvSpPr>
                <a:spLocks/>
              </p:cNvSpPr>
              <p:nvPr/>
            </p:nvSpPr>
            <p:spPr bwMode="auto">
              <a:xfrm>
                <a:off x="2682" y="2545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7" name="Freeform 4719"/>
              <p:cNvSpPr>
                <a:spLocks/>
              </p:cNvSpPr>
              <p:nvPr/>
            </p:nvSpPr>
            <p:spPr bwMode="auto">
              <a:xfrm>
                <a:off x="2682" y="2545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8" name="Freeform 4720"/>
              <p:cNvSpPr>
                <a:spLocks/>
              </p:cNvSpPr>
              <p:nvPr/>
            </p:nvSpPr>
            <p:spPr bwMode="auto">
              <a:xfrm>
                <a:off x="3750" y="2539"/>
                <a:ext cx="99" cy="50"/>
              </a:xfrm>
              <a:custGeom>
                <a:avLst/>
                <a:gdLst>
                  <a:gd name="T0" fmla="*/ 0 w 99"/>
                  <a:gd name="T1" fmla="*/ 37 h 50"/>
                  <a:gd name="T2" fmla="*/ 68 w 99"/>
                  <a:gd name="T3" fmla="*/ 50 h 50"/>
                  <a:gd name="T4" fmla="*/ 99 w 99"/>
                  <a:gd name="T5" fmla="*/ 19 h 50"/>
                  <a:gd name="T6" fmla="*/ 31 w 99"/>
                  <a:gd name="T7" fmla="*/ 0 h 50"/>
                  <a:gd name="T8" fmla="*/ 0 w 99"/>
                  <a:gd name="T9" fmla="*/ 37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37"/>
                    </a:moveTo>
                    <a:lnTo>
                      <a:pt x="68" y="50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9" name="Freeform 4721"/>
              <p:cNvSpPr>
                <a:spLocks/>
              </p:cNvSpPr>
              <p:nvPr/>
            </p:nvSpPr>
            <p:spPr bwMode="auto">
              <a:xfrm>
                <a:off x="3750" y="2539"/>
                <a:ext cx="99" cy="50"/>
              </a:xfrm>
              <a:custGeom>
                <a:avLst/>
                <a:gdLst>
                  <a:gd name="T0" fmla="*/ 0 w 16"/>
                  <a:gd name="T1" fmla="*/ 56406 h 8"/>
                  <a:gd name="T2" fmla="*/ 99730 w 16"/>
                  <a:gd name="T3" fmla="*/ 76175 h 8"/>
                  <a:gd name="T4" fmla="*/ 145214 w 16"/>
                  <a:gd name="T5" fmla="*/ 29063 h 8"/>
                  <a:gd name="T6" fmla="*/ 45484 w 16"/>
                  <a:gd name="T7" fmla="*/ 0 h 8"/>
                  <a:gd name="T8" fmla="*/ 0 w 16"/>
                  <a:gd name="T9" fmla="*/ 5640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0" name="Freeform 4722"/>
              <p:cNvSpPr>
                <a:spLocks/>
              </p:cNvSpPr>
              <p:nvPr/>
            </p:nvSpPr>
            <p:spPr bwMode="auto">
              <a:xfrm>
                <a:off x="2516" y="2545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7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1" name="Freeform 4723"/>
              <p:cNvSpPr>
                <a:spLocks/>
              </p:cNvSpPr>
              <p:nvPr/>
            </p:nvSpPr>
            <p:spPr bwMode="auto">
              <a:xfrm>
                <a:off x="2516" y="2545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2" name="Freeform 4724"/>
              <p:cNvSpPr>
                <a:spLocks/>
              </p:cNvSpPr>
              <p:nvPr/>
            </p:nvSpPr>
            <p:spPr bwMode="auto">
              <a:xfrm>
                <a:off x="4812" y="2552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3" name="Freeform 4725"/>
              <p:cNvSpPr>
                <a:spLocks/>
              </p:cNvSpPr>
              <p:nvPr/>
            </p:nvSpPr>
            <p:spPr bwMode="auto">
              <a:xfrm>
                <a:off x="4812" y="2552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4" name="Freeform 4726"/>
              <p:cNvSpPr>
                <a:spLocks/>
              </p:cNvSpPr>
              <p:nvPr/>
            </p:nvSpPr>
            <p:spPr bwMode="auto">
              <a:xfrm>
                <a:off x="3584" y="2545"/>
                <a:ext cx="99" cy="44"/>
              </a:xfrm>
              <a:custGeom>
                <a:avLst/>
                <a:gdLst>
                  <a:gd name="T0" fmla="*/ 0 w 99"/>
                  <a:gd name="T1" fmla="*/ 31 h 44"/>
                  <a:gd name="T2" fmla="*/ 68 w 99"/>
                  <a:gd name="T3" fmla="*/ 44 h 44"/>
                  <a:gd name="T4" fmla="*/ 99 w 99"/>
                  <a:gd name="T5" fmla="*/ 13 h 44"/>
                  <a:gd name="T6" fmla="*/ 31 w 99"/>
                  <a:gd name="T7" fmla="*/ 0 h 44"/>
                  <a:gd name="T8" fmla="*/ 0 w 99"/>
                  <a:gd name="T9" fmla="*/ 31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31"/>
                    </a:moveTo>
                    <a:lnTo>
                      <a:pt x="68" y="44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5" name="Freeform 4727"/>
              <p:cNvSpPr>
                <a:spLocks/>
              </p:cNvSpPr>
              <p:nvPr/>
            </p:nvSpPr>
            <p:spPr bwMode="auto">
              <a:xfrm>
                <a:off x="3584" y="2545"/>
                <a:ext cx="99" cy="44"/>
              </a:xfrm>
              <a:custGeom>
                <a:avLst/>
                <a:gdLst>
                  <a:gd name="T0" fmla="*/ 0 w 16"/>
                  <a:gd name="T1" fmla="*/ 48438 h 7"/>
                  <a:gd name="T2" fmla="*/ 99730 w 16"/>
                  <a:gd name="T3" fmla="*/ 68785 h 7"/>
                  <a:gd name="T4" fmla="*/ 145214 w 16"/>
                  <a:gd name="T5" fmla="*/ 20347 h 7"/>
                  <a:gd name="T6" fmla="*/ 45484 w 16"/>
                  <a:gd name="T7" fmla="*/ 0 h 7"/>
                  <a:gd name="T8" fmla="*/ 0 w 16"/>
                  <a:gd name="T9" fmla="*/ 48438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5"/>
                    </a:moveTo>
                    <a:lnTo>
                      <a:pt x="11" y="7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6" name="Freeform 4728"/>
              <p:cNvSpPr>
                <a:spLocks/>
              </p:cNvSpPr>
              <p:nvPr/>
            </p:nvSpPr>
            <p:spPr bwMode="auto">
              <a:xfrm>
                <a:off x="2349" y="2552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7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7" name="Freeform 4729"/>
              <p:cNvSpPr>
                <a:spLocks/>
              </p:cNvSpPr>
              <p:nvPr/>
            </p:nvSpPr>
            <p:spPr bwMode="auto">
              <a:xfrm>
                <a:off x="2349" y="2552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54252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8" name="Freeform 4730"/>
              <p:cNvSpPr>
                <a:spLocks/>
              </p:cNvSpPr>
              <p:nvPr/>
            </p:nvSpPr>
            <p:spPr bwMode="auto">
              <a:xfrm>
                <a:off x="4646" y="2552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74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74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9" name="Freeform 4731"/>
              <p:cNvSpPr>
                <a:spLocks/>
              </p:cNvSpPr>
              <p:nvPr/>
            </p:nvSpPr>
            <p:spPr bwMode="auto">
              <a:xfrm>
                <a:off x="4646" y="2552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108498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0" name="Freeform 4732"/>
              <p:cNvSpPr>
                <a:spLocks/>
              </p:cNvSpPr>
              <p:nvPr/>
            </p:nvSpPr>
            <p:spPr bwMode="auto">
              <a:xfrm>
                <a:off x="3417" y="2545"/>
                <a:ext cx="99" cy="44"/>
              </a:xfrm>
              <a:custGeom>
                <a:avLst/>
                <a:gdLst>
                  <a:gd name="T0" fmla="*/ 0 w 99"/>
                  <a:gd name="T1" fmla="*/ 31 h 44"/>
                  <a:gd name="T2" fmla="*/ 68 w 99"/>
                  <a:gd name="T3" fmla="*/ 44 h 44"/>
                  <a:gd name="T4" fmla="*/ 99 w 99"/>
                  <a:gd name="T5" fmla="*/ 19 h 44"/>
                  <a:gd name="T6" fmla="*/ 31 w 99"/>
                  <a:gd name="T7" fmla="*/ 0 h 44"/>
                  <a:gd name="T8" fmla="*/ 0 w 99"/>
                  <a:gd name="T9" fmla="*/ 31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31"/>
                    </a:moveTo>
                    <a:lnTo>
                      <a:pt x="68" y="44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1" name="Freeform 4733"/>
              <p:cNvSpPr>
                <a:spLocks/>
              </p:cNvSpPr>
              <p:nvPr/>
            </p:nvSpPr>
            <p:spPr bwMode="auto">
              <a:xfrm>
                <a:off x="3417" y="2545"/>
                <a:ext cx="99" cy="44"/>
              </a:xfrm>
              <a:custGeom>
                <a:avLst/>
                <a:gdLst>
                  <a:gd name="T0" fmla="*/ 0 w 16"/>
                  <a:gd name="T1" fmla="*/ 48438 h 7"/>
                  <a:gd name="T2" fmla="*/ 99730 w 16"/>
                  <a:gd name="T3" fmla="*/ 68785 h 7"/>
                  <a:gd name="T4" fmla="*/ 145214 w 16"/>
                  <a:gd name="T5" fmla="*/ 29555 h 7"/>
                  <a:gd name="T6" fmla="*/ 45484 w 16"/>
                  <a:gd name="T7" fmla="*/ 0 h 7"/>
                  <a:gd name="T8" fmla="*/ 0 w 16"/>
                  <a:gd name="T9" fmla="*/ 48438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5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2" name="Freeform 4734"/>
              <p:cNvSpPr>
                <a:spLocks/>
              </p:cNvSpPr>
              <p:nvPr/>
            </p:nvSpPr>
            <p:spPr bwMode="auto">
              <a:xfrm>
                <a:off x="2182" y="2552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7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3" name="Freeform 4735"/>
              <p:cNvSpPr>
                <a:spLocks/>
              </p:cNvSpPr>
              <p:nvPr/>
            </p:nvSpPr>
            <p:spPr bwMode="auto">
              <a:xfrm>
                <a:off x="2182" y="2552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54252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4" name="Freeform 4736"/>
              <p:cNvSpPr>
                <a:spLocks/>
              </p:cNvSpPr>
              <p:nvPr/>
            </p:nvSpPr>
            <p:spPr bwMode="auto">
              <a:xfrm>
                <a:off x="4485" y="2552"/>
                <a:ext cx="93" cy="61"/>
              </a:xfrm>
              <a:custGeom>
                <a:avLst/>
                <a:gdLst>
                  <a:gd name="T0" fmla="*/ 0 w 93"/>
                  <a:gd name="T1" fmla="*/ 43 h 61"/>
                  <a:gd name="T2" fmla="*/ 68 w 93"/>
                  <a:gd name="T3" fmla="*/ 61 h 61"/>
                  <a:gd name="T4" fmla="*/ 93 w 93"/>
                  <a:gd name="T5" fmla="*/ 24 h 61"/>
                  <a:gd name="T6" fmla="*/ 25 w 93"/>
                  <a:gd name="T7" fmla="*/ 0 h 61"/>
                  <a:gd name="T8" fmla="*/ 0 w 93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1"/>
                  <a:gd name="T17" fmla="*/ 93 w 93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3" y="24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5" name="Freeform 4737"/>
              <p:cNvSpPr>
                <a:spLocks/>
              </p:cNvSpPr>
              <p:nvPr/>
            </p:nvSpPr>
            <p:spPr bwMode="auto">
              <a:xfrm>
                <a:off x="4485" y="2552"/>
                <a:ext cx="93" cy="61"/>
              </a:xfrm>
              <a:custGeom>
                <a:avLst/>
                <a:gdLst>
                  <a:gd name="T0" fmla="*/ 0 w 15"/>
                  <a:gd name="T1" fmla="*/ 59463 h 10"/>
                  <a:gd name="T2" fmla="*/ 100558 w 15"/>
                  <a:gd name="T3" fmla="*/ 84430 h 10"/>
                  <a:gd name="T4" fmla="*/ 137497 w 15"/>
                  <a:gd name="T5" fmla="*/ 33154 h 10"/>
                  <a:gd name="T6" fmla="*/ 36940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6" name="Freeform 4738"/>
              <p:cNvSpPr>
                <a:spLocks/>
              </p:cNvSpPr>
              <p:nvPr/>
            </p:nvSpPr>
            <p:spPr bwMode="auto">
              <a:xfrm>
                <a:off x="3250" y="2552"/>
                <a:ext cx="99" cy="37"/>
              </a:xfrm>
              <a:custGeom>
                <a:avLst/>
                <a:gdLst>
                  <a:gd name="T0" fmla="*/ 0 w 99"/>
                  <a:gd name="T1" fmla="*/ 30 h 37"/>
                  <a:gd name="T2" fmla="*/ 68 w 99"/>
                  <a:gd name="T3" fmla="*/ 37 h 37"/>
                  <a:gd name="T4" fmla="*/ 99 w 99"/>
                  <a:gd name="T5" fmla="*/ 12 h 37"/>
                  <a:gd name="T6" fmla="*/ 31 w 99"/>
                  <a:gd name="T7" fmla="*/ 0 h 37"/>
                  <a:gd name="T8" fmla="*/ 0 w 99"/>
                  <a:gd name="T9" fmla="*/ 3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0"/>
                    </a:moveTo>
                    <a:lnTo>
                      <a:pt x="68" y="37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7" name="Freeform 4739"/>
              <p:cNvSpPr>
                <a:spLocks/>
              </p:cNvSpPr>
              <p:nvPr/>
            </p:nvSpPr>
            <p:spPr bwMode="auto">
              <a:xfrm>
                <a:off x="3250" y="2552"/>
                <a:ext cx="99" cy="37"/>
              </a:xfrm>
              <a:custGeom>
                <a:avLst/>
                <a:gdLst>
                  <a:gd name="T0" fmla="*/ 0 w 16"/>
                  <a:gd name="T1" fmla="*/ 44795 h 6"/>
                  <a:gd name="T2" fmla="*/ 99730 w 16"/>
                  <a:gd name="T3" fmla="*/ 53465 h 6"/>
                  <a:gd name="T4" fmla="*/ 145214 w 16"/>
                  <a:gd name="T5" fmla="*/ 17341 h 6"/>
                  <a:gd name="T6" fmla="*/ 45484 w 16"/>
                  <a:gd name="T7" fmla="*/ 0 h 6"/>
                  <a:gd name="T8" fmla="*/ 0 w 16"/>
                  <a:gd name="T9" fmla="*/ 4479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5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8" name="Freeform 4740"/>
              <p:cNvSpPr>
                <a:spLocks/>
              </p:cNvSpPr>
              <p:nvPr/>
            </p:nvSpPr>
            <p:spPr bwMode="auto">
              <a:xfrm>
                <a:off x="2015" y="2558"/>
                <a:ext cx="105" cy="55"/>
              </a:xfrm>
              <a:custGeom>
                <a:avLst/>
                <a:gdLst>
                  <a:gd name="T0" fmla="*/ 0 w 105"/>
                  <a:gd name="T1" fmla="*/ 37 h 55"/>
                  <a:gd name="T2" fmla="*/ 68 w 105"/>
                  <a:gd name="T3" fmla="*/ 55 h 55"/>
                  <a:gd name="T4" fmla="*/ 105 w 105"/>
                  <a:gd name="T5" fmla="*/ 18 h 55"/>
                  <a:gd name="T6" fmla="*/ 37 w 105"/>
                  <a:gd name="T7" fmla="*/ 0 h 55"/>
                  <a:gd name="T8" fmla="*/ 0 w 105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37"/>
                    </a:moveTo>
                    <a:lnTo>
                      <a:pt x="68" y="55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9" name="Freeform 4741"/>
              <p:cNvSpPr>
                <a:spLocks/>
              </p:cNvSpPr>
              <p:nvPr/>
            </p:nvSpPr>
            <p:spPr bwMode="auto">
              <a:xfrm>
                <a:off x="2015" y="2558"/>
                <a:ext cx="105" cy="55"/>
              </a:xfrm>
              <a:custGeom>
                <a:avLst/>
                <a:gdLst>
                  <a:gd name="T0" fmla="*/ 0 w 17"/>
                  <a:gd name="T1" fmla="*/ 51572 h 9"/>
                  <a:gd name="T2" fmla="*/ 98959 w 17"/>
                  <a:gd name="T3" fmla="*/ 76670 h 9"/>
                  <a:gd name="T4" fmla="*/ 152936 w 17"/>
                  <a:gd name="T5" fmla="*/ 25098 h 9"/>
                  <a:gd name="T6" fmla="*/ 53945 w 17"/>
                  <a:gd name="T7" fmla="*/ 0 h 9"/>
                  <a:gd name="T8" fmla="*/ 0 w 17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0" name="Freeform 4742"/>
              <p:cNvSpPr>
                <a:spLocks/>
              </p:cNvSpPr>
              <p:nvPr/>
            </p:nvSpPr>
            <p:spPr bwMode="auto">
              <a:xfrm>
                <a:off x="4319" y="2558"/>
                <a:ext cx="92" cy="55"/>
              </a:xfrm>
              <a:custGeom>
                <a:avLst/>
                <a:gdLst>
                  <a:gd name="T0" fmla="*/ 0 w 92"/>
                  <a:gd name="T1" fmla="*/ 37 h 55"/>
                  <a:gd name="T2" fmla="*/ 67 w 92"/>
                  <a:gd name="T3" fmla="*/ 55 h 55"/>
                  <a:gd name="T4" fmla="*/ 92 w 92"/>
                  <a:gd name="T5" fmla="*/ 18 h 55"/>
                  <a:gd name="T6" fmla="*/ 24 w 92"/>
                  <a:gd name="T7" fmla="*/ 0 h 55"/>
                  <a:gd name="T8" fmla="*/ 0 w 92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55"/>
                  <a:gd name="T17" fmla="*/ 92 w 9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55">
                    <a:moveTo>
                      <a:pt x="0" y="37"/>
                    </a:moveTo>
                    <a:lnTo>
                      <a:pt x="67" y="55"/>
                    </a:lnTo>
                    <a:lnTo>
                      <a:pt x="92" y="18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1" name="Freeform 4743"/>
              <p:cNvSpPr>
                <a:spLocks/>
              </p:cNvSpPr>
              <p:nvPr/>
            </p:nvSpPr>
            <p:spPr bwMode="auto">
              <a:xfrm>
                <a:off x="4319" y="2558"/>
                <a:ext cx="92" cy="55"/>
              </a:xfrm>
              <a:custGeom>
                <a:avLst/>
                <a:gdLst>
                  <a:gd name="T0" fmla="*/ 0 w 15"/>
                  <a:gd name="T1" fmla="*/ 51572 h 9"/>
                  <a:gd name="T2" fmla="*/ 94834 w 15"/>
                  <a:gd name="T3" fmla="*/ 76670 h 9"/>
                  <a:gd name="T4" fmla="*/ 130119 w 15"/>
                  <a:gd name="T5" fmla="*/ 25098 h 9"/>
                  <a:gd name="T6" fmla="*/ 35285 w 15"/>
                  <a:gd name="T7" fmla="*/ 0 h 9"/>
                  <a:gd name="T8" fmla="*/ 0 w 15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2" name="Freeform 4744"/>
              <p:cNvSpPr>
                <a:spLocks/>
              </p:cNvSpPr>
              <p:nvPr/>
            </p:nvSpPr>
            <p:spPr bwMode="auto">
              <a:xfrm>
                <a:off x="3084" y="2552"/>
                <a:ext cx="98" cy="43"/>
              </a:xfrm>
              <a:custGeom>
                <a:avLst/>
                <a:gdLst>
                  <a:gd name="T0" fmla="*/ 0 w 98"/>
                  <a:gd name="T1" fmla="*/ 37 h 43"/>
                  <a:gd name="T2" fmla="*/ 68 w 98"/>
                  <a:gd name="T3" fmla="*/ 43 h 43"/>
                  <a:gd name="T4" fmla="*/ 98 w 98"/>
                  <a:gd name="T5" fmla="*/ 18 h 43"/>
                  <a:gd name="T6" fmla="*/ 30 w 98"/>
                  <a:gd name="T7" fmla="*/ 0 h 43"/>
                  <a:gd name="T8" fmla="*/ 0 w 98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3"/>
                  <a:gd name="T17" fmla="*/ 98 w 98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3" name="Freeform 4745"/>
              <p:cNvSpPr>
                <a:spLocks/>
              </p:cNvSpPr>
              <p:nvPr/>
            </p:nvSpPr>
            <p:spPr bwMode="auto">
              <a:xfrm>
                <a:off x="3084" y="2552"/>
                <a:ext cx="98" cy="43"/>
              </a:xfrm>
              <a:custGeom>
                <a:avLst/>
                <a:gdLst>
                  <a:gd name="T0" fmla="*/ 0 w 16"/>
                  <a:gd name="T1" fmla="*/ 52601 h 7"/>
                  <a:gd name="T2" fmla="*/ 94203 w 16"/>
                  <a:gd name="T3" fmla="*/ 61207 h 7"/>
                  <a:gd name="T4" fmla="*/ 137868 w 16"/>
                  <a:gd name="T5" fmla="*/ 25732 h 7"/>
                  <a:gd name="T6" fmla="*/ 43671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4" name="Freeform 4746"/>
              <p:cNvSpPr>
                <a:spLocks/>
              </p:cNvSpPr>
              <p:nvPr/>
            </p:nvSpPr>
            <p:spPr bwMode="auto">
              <a:xfrm>
                <a:off x="1849" y="2558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5" name="Freeform 4747"/>
              <p:cNvSpPr>
                <a:spLocks/>
              </p:cNvSpPr>
              <p:nvPr/>
            </p:nvSpPr>
            <p:spPr bwMode="auto">
              <a:xfrm>
                <a:off x="1849" y="2558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6" name="Freeform 4748"/>
              <p:cNvSpPr>
                <a:spLocks/>
              </p:cNvSpPr>
              <p:nvPr/>
            </p:nvSpPr>
            <p:spPr bwMode="auto">
              <a:xfrm>
                <a:off x="4152" y="255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24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7" name="Freeform 4749"/>
              <p:cNvSpPr>
                <a:spLocks/>
              </p:cNvSpPr>
              <p:nvPr/>
            </p:nvSpPr>
            <p:spPr bwMode="auto">
              <a:xfrm>
                <a:off x="4152" y="255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36717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8" name="Freeform 4750"/>
              <p:cNvSpPr>
                <a:spLocks/>
              </p:cNvSpPr>
              <p:nvPr/>
            </p:nvSpPr>
            <p:spPr bwMode="auto">
              <a:xfrm>
                <a:off x="2917" y="2558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8 w 99"/>
                  <a:gd name="T3" fmla="*/ 43 h 43"/>
                  <a:gd name="T4" fmla="*/ 99 w 99"/>
                  <a:gd name="T5" fmla="*/ 12 h 43"/>
                  <a:gd name="T6" fmla="*/ 31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9" name="Freeform 4751"/>
              <p:cNvSpPr>
                <a:spLocks/>
              </p:cNvSpPr>
              <p:nvPr/>
            </p:nvSpPr>
            <p:spPr bwMode="auto">
              <a:xfrm>
                <a:off x="2917" y="2558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9730 w 16"/>
                  <a:gd name="T3" fmla="*/ 61207 h 7"/>
                  <a:gd name="T4" fmla="*/ 145214 w 16"/>
                  <a:gd name="T5" fmla="*/ 17169 h 7"/>
                  <a:gd name="T6" fmla="*/ 45484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0" name="Freeform 4752"/>
              <p:cNvSpPr>
                <a:spLocks/>
              </p:cNvSpPr>
              <p:nvPr/>
            </p:nvSpPr>
            <p:spPr bwMode="auto">
              <a:xfrm>
                <a:off x="1682" y="2564"/>
                <a:ext cx="105" cy="55"/>
              </a:xfrm>
              <a:custGeom>
                <a:avLst/>
                <a:gdLst>
                  <a:gd name="T0" fmla="*/ 0 w 105"/>
                  <a:gd name="T1" fmla="*/ 37 h 55"/>
                  <a:gd name="T2" fmla="*/ 68 w 105"/>
                  <a:gd name="T3" fmla="*/ 55 h 55"/>
                  <a:gd name="T4" fmla="*/ 105 w 105"/>
                  <a:gd name="T5" fmla="*/ 18 h 55"/>
                  <a:gd name="T6" fmla="*/ 37 w 105"/>
                  <a:gd name="T7" fmla="*/ 0 h 55"/>
                  <a:gd name="T8" fmla="*/ 0 w 105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37"/>
                    </a:moveTo>
                    <a:lnTo>
                      <a:pt x="68" y="55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1" name="Freeform 4753"/>
              <p:cNvSpPr>
                <a:spLocks/>
              </p:cNvSpPr>
              <p:nvPr/>
            </p:nvSpPr>
            <p:spPr bwMode="auto">
              <a:xfrm>
                <a:off x="1682" y="2564"/>
                <a:ext cx="105" cy="55"/>
              </a:xfrm>
              <a:custGeom>
                <a:avLst/>
                <a:gdLst>
                  <a:gd name="T0" fmla="*/ 0 w 17"/>
                  <a:gd name="T1" fmla="*/ 51572 h 9"/>
                  <a:gd name="T2" fmla="*/ 98959 w 17"/>
                  <a:gd name="T3" fmla="*/ 76670 h 9"/>
                  <a:gd name="T4" fmla="*/ 152936 w 17"/>
                  <a:gd name="T5" fmla="*/ 25098 h 9"/>
                  <a:gd name="T6" fmla="*/ 53945 w 17"/>
                  <a:gd name="T7" fmla="*/ 0 h 9"/>
                  <a:gd name="T8" fmla="*/ 0 w 17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2" name="Freeform 4754"/>
              <p:cNvSpPr>
                <a:spLocks/>
              </p:cNvSpPr>
              <p:nvPr/>
            </p:nvSpPr>
            <p:spPr bwMode="auto">
              <a:xfrm>
                <a:off x="3985" y="2558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3" name="Freeform 4755"/>
              <p:cNvSpPr>
                <a:spLocks/>
              </p:cNvSpPr>
              <p:nvPr/>
            </p:nvSpPr>
            <p:spPr bwMode="auto">
              <a:xfrm>
                <a:off x="3985" y="2558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4" name="Freeform 4756"/>
              <p:cNvSpPr>
                <a:spLocks/>
              </p:cNvSpPr>
              <p:nvPr/>
            </p:nvSpPr>
            <p:spPr bwMode="auto">
              <a:xfrm>
                <a:off x="2750" y="2564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2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5" name="Freeform 4757"/>
              <p:cNvSpPr>
                <a:spLocks/>
              </p:cNvSpPr>
              <p:nvPr/>
            </p:nvSpPr>
            <p:spPr bwMode="auto">
              <a:xfrm>
                <a:off x="2750" y="2564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16770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6" name="Freeform 4758"/>
              <p:cNvSpPr>
                <a:spLocks/>
              </p:cNvSpPr>
              <p:nvPr/>
            </p:nvSpPr>
            <p:spPr bwMode="auto">
              <a:xfrm>
                <a:off x="3818" y="2558"/>
                <a:ext cx="99" cy="49"/>
              </a:xfrm>
              <a:custGeom>
                <a:avLst/>
                <a:gdLst>
                  <a:gd name="T0" fmla="*/ 0 w 99"/>
                  <a:gd name="T1" fmla="*/ 31 h 49"/>
                  <a:gd name="T2" fmla="*/ 68 w 99"/>
                  <a:gd name="T3" fmla="*/ 49 h 49"/>
                  <a:gd name="T4" fmla="*/ 99 w 99"/>
                  <a:gd name="T5" fmla="*/ 18 h 49"/>
                  <a:gd name="T6" fmla="*/ 31 w 99"/>
                  <a:gd name="T7" fmla="*/ 0 h 49"/>
                  <a:gd name="T8" fmla="*/ 0 w 99"/>
                  <a:gd name="T9" fmla="*/ 31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1"/>
                    </a:moveTo>
                    <a:lnTo>
                      <a:pt x="68" y="49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7" name="Freeform 4759"/>
              <p:cNvSpPr>
                <a:spLocks/>
              </p:cNvSpPr>
              <p:nvPr/>
            </p:nvSpPr>
            <p:spPr bwMode="auto">
              <a:xfrm>
                <a:off x="3818" y="2558"/>
                <a:ext cx="99" cy="49"/>
              </a:xfrm>
              <a:custGeom>
                <a:avLst/>
                <a:gdLst>
                  <a:gd name="T0" fmla="*/ 0 w 16"/>
                  <a:gd name="T1" fmla="*/ 43671 h 8"/>
                  <a:gd name="T2" fmla="*/ 99730 w 16"/>
                  <a:gd name="T3" fmla="*/ 68919 h 8"/>
                  <a:gd name="T4" fmla="*/ 145214 w 16"/>
                  <a:gd name="T5" fmla="*/ 25284 h 8"/>
                  <a:gd name="T6" fmla="*/ 45484 w 16"/>
                  <a:gd name="T7" fmla="*/ 0 h 8"/>
                  <a:gd name="T8" fmla="*/ 0 w 16"/>
                  <a:gd name="T9" fmla="*/ 4367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5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8" name="Freeform 4760"/>
              <p:cNvSpPr>
                <a:spLocks/>
              </p:cNvSpPr>
              <p:nvPr/>
            </p:nvSpPr>
            <p:spPr bwMode="auto">
              <a:xfrm>
                <a:off x="2583" y="2564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9" name="Freeform 4761"/>
              <p:cNvSpPr>
                <a:spLocks/>
              </p:cNvSpPr>
              <p:nvPr/>
            </p:nvSpPr>
            <p:spPr bwMode="auto">
              <a:xfrm>
                <a:off x="2583" y="2564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0" name="Freeform 4762"/>
              <p:cNvSpPr>
                <a:spLocks/>
              </p:cNvSpPr>
              <p:nvPr/>
            </p:nvSpPr>
            <p:spPr bwMode="auto">
              <a:xfrm>
                <a:off x="4880" y="257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1" name="Freeform 4763"/>
              <p:cNvSpPr>
                <a:spLocks/>
              </p:cNvSpPr>
              <p:nvPr/>
            </p:nvSpPr>
            <p:spPr bwMode="auto">
              <a:xfrm>
                <a:off x="4880" y="257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2" name="Freeform 4764"/>
              <p:cNvSpPr>
                <a:spLocks/>
              </p:cNvSpPr>
              <p:nvPr/>
            </p:nvSpPr>
            <p:spPr bwMode="auto">
              <a:xfrm>
                <a:off x="3652" y="2558"/>
                <a:ext cx="98" cy="43"/>
              </a:xfrm>
              <a:custGeom>
                <a:avLst/>
                <a:gdLst>
                  <a:gd name="T0" fmla="*/ 0 w 98"/>
                  <a:gd name="T1" fmla="*/ 31 h 43"/>
                  <a:gd name="T2" fmla="*/ 68 w 98"/>
                  <a:gd name="T3" fmla="*/ 43 h 43"/>
                  <a:gd name="T4" fmla="*/ 98 w 98"/>
                  <a:gd name="T5" fmla="*/ 18 h 43"/>
                  <a:gd name="T6" fmla="*/ 31 w 98"/>
                  <a:gd name="T7" fmla="*/ 0 h 43"/>
                  <a:gd name="T8" fmla="*/ 0 w 98"/>
                  <a:gd name="T9" fmla="*/ 31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3"/>
                  <a:gd name="T17" fmla="*/ 98 w 98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3">
                    <a:moveTo>
                      <a:pt x="0" y="31"/>
                    </a:moveTo>
                    <a:lnTo>
                      <a:pt x="68" y="43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3" name="Freeform 4765"/>
              <p:cNvSpPr>
                <a:spLocks/>
              </p:cNvSpPr>
              <p:nvPr/>
            </p:nvSpPr>
            <p:spPr bwMode="auto">
              <a:xfrm>
                <a:off x="3652" y="2558"/>
                <a:ext cx="98" cy="43"/>
              </a:xfrm>
              <a:custGeom>
                <a:avLst/>
                <a:gdLst>
                  <a:gd name="T0" fmla="*/ 0 w 16"/>
                  <a:gd name="T1" fmla="*/ 44038 h 7"/>
                  <a:gd name="T2" fmla="*/ 94203 w 16"/>
                  <a:gd name="T3" fmla="*/ 61207 h 7"/>
                  <a:gd name="T4" fmla="*/ 137868 w 16"/>
                  <a:gd name="T5" fmla="*/ 25732 h 7"/>
                  <a:gd name="T6" fmla="*/ 43671 w 16"/>
                  <a:gd name="T7" fmla="*/ 0 h 7"/>
                  <a:gd name="T8" fmla="*/ 0 w 16"/>
                  <a:gd name="T9" fmla="*/ 44038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5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4" name="Freeform 4766"/>
              <p:cNvSpPr>
                <a:spLocks/>
              </p:cNvSpPr>
              <p:nvPr/>
            </p:nvSpPr>
            <p:spPr bwMode="auto">
              <a:xfrm>
                <a:off x="2417" y="257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5" name="Freeform 4767"/>
              <p:cNvSpPr>
                <a:spLocks/>
              </p:cNvSpPr>
              <p:nvPr/>
            </p:nvSpPr>
            <p:spPr bwMode="auto">
              <a:xfrm>
                <a:off x="2417" y="257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6" name="Freeform 4768"/>
              <p:cNvSpPr>
                <a:spLocks/>
              </p:cNvSpPr>
              <p:nvPr/>
            </p:nvSpPr>
            <p:spPr bwMode="auto">
              <a:xfrm>
                <a:off x="4720" y="2570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8 w 92"/>
                  <a:gd name="T3" fmla="*/ 62 h 62"/>
                  <a:gd name="T4" fmla="*/ 92 w 92"/>
                  <a:gd name="T5" fmla="*/ 19 h 62"/>
                  <a:gd name="T6" fmla="*/ 25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7" name="Freeform 4769"/>
              <p:cNvSpPr>
                <a:spLocks/>
              </p:cNvSpPr>
              <p:nvPr/>
            </p:nvSpPr>
            <p:spPr bwMode="auto">
              <a:xfrm>
                <a:off x="4720" y="2570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94834 w 15"/>
                  <a:gd name="T3" fmla="*/ 91524 h 10"/>
                  <a:gd name="T4" fmla="*/ 130119 w 15"/>
                  <a:gd name="T5" fmla="*/ 28136 h 10"/>
                  <a:gd name="T6" fmla="*/ 35285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8" name="Freeform 4770"/>
              <p:cNvSpPr>
                <a:spLocks/>
              </p:cNvSpPr>
              <p:nvPr/>
            </p:nvSpPr>
            <p:spPr bwMode="auto">
              <a:xfrm>
                <a:off x="3485" y="2564"/>
                <a:ext cx="99" cy="31"/>
              </a:xfrm>
              <a:custGeom>
                <a:avLst/>
                <a:gdLst>
                  <a:gd name="T0" fmla="*/ 0 w 99"/>
                  <a:gd name="T1" fmla="*/ 25 h 31"/>
                  <a:gd name="T2" fmla="*/ 68 w 99"/>
                  <a:gd name="T3" fmla="*/ 31 h 31"/>
                  <a:gd name="T4" fmla="*/ 99 w 99"/>
                  <a:gd name="T5" fmla="*/ 12 h 31"/>
                  <a:gd name="T6" fmla="*/ 31 w 99"/>
                  <a:gd name="T7" fmla="*/ 0 h 31"/>
                  <a:gd name="T8" fmla="*/ 0 w 99"/>
                  <a:gd name="T9" fmla="*/ 25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25"/>
                    </a:moveTo>
                    <a:lnTo>
                      <a:pt x="68" y="31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9" name="Freeform 4771"/>
              <p:cNvSpPr>
                <a:spLocks/>
              </p:cNvSpPr>
              <p:nvPr/>
            </p:nvSpPr>
            <p:spPr bwMode="auto">
              <a:xfrm>
                <a:off x="3485" y="2564"/>
                <a:ext cx="99" cy="31"/>
              </a:xfrm>
              <a:custGeom>
                <a:avLst/>
                <a:gdLst>
                  <a:gd name="T0" fmla="*/ 0 w 16"/>
                  <a:gd name="T1" fmla="*/ 36940 h 5"/>
                  <a:gd name="T2" fmla="*/ 99730 w 16"/>
                  <a:gd name="T3" fmla="*/ 45744 h 5"/>
                  <a:gd name="T4" fmla="*/ 145214 w 16"/>
                  <a:gd name="T5" fmla="*/ 17645 h 5"/>
                  <a:gd name="T6" fmla="*/ 45484 w 16"/>
                  <a:gd name="T7" fmla="*/ 0 h 5"/>
                  <a:gd name="T8" fmla="*/ 0 w 16"/>
                  <a:gd name="T9" fmla="*/ 3694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4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0" name="Freeform 4772"/>
              <p:cNvSpPr>
                <a:spLocks/>
              </p:cNvSpPr>
              <p:nvPr/>
            </p:nvSpPr>
            <p:spPr bwMode="auto">
              <a:xfrm>
                <a:off x="2250" y="257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1" name="Freeform 4773"/>
              <p:cNvSpPr>
                <a:spLocks/>
              </p:cNvSpPr>
              <p:nvPr/>
            </p:nvSpPr>
            <p:spPr bwMode="auto">
              <a:xfrm>
                <a:off x="2250" y="257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2" name="Freeform 4774"/>
              <p:cNvSpPr>
                <a:spLocks/>
              </p:cNvSpPr>
              <p:nvPr/>
            </p:nvSpPr>
            <p:spPr bwMode="auto">
              <a:xfrm>
                <a:off x="4553" y="2576"/>
                <a:ext cx="93" cy="56"/>
              </a:xfrm>
              <a:custGeom>
                <a:avLst/>
                <a:gdLst>
                  <a:gd name="T0" fmla="*/ 0 w 93"/>
                  <a:gd name="T1" fmla="*/ 37 h 56"/>
                  <a:gd name="T2" fmla="*/ 68 w 93"/>
                  <a:gd name="T3" fmla="*/ 56 h 56"/>
                  <a:gd name="T4" fmla="*/ 93 w 93"/>
                  <a:gd name="T5" fmla="*/ 19 h 56"/>
                  <a:gd name="T6" fmla="*/ 25 w 93"/>
                  <a:gd name="T7" fmla="*/ 0 h 56"/>
                  <a:gd name="T8" fmla="*/ 0 w 93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56"/>
                  <a:gd name="T17" fmla="*/ 93 w 93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3" name="Freeform 4775"/>
              <p:cNvSpPr>
                <a:spLocks/>
              </p:cNvSpPr>
              <p:nvPr/>
            </p:nvSpPr>
            <p:spPr bwMode="auto">
              <a:xfrm>
                <a:off x="4553" y="2576"/>
                <a:ext cx="93" cy="56"/>
              </a:xfrm>
              <a:custGeom>
                <a:avLst/>
                <a:gdLst>
                  <a:gd name="T0" fmla="*/ 0 w 15"/>
                  <a:gd name="T1" fmla="*/ 55403 h 9"/>
                  <a:gd name="T2" fmla="*/ 100558 w 15"/>
                  <a:gd name="T3" fmla="*/ 83820 h 9"/>
                  <a:gd name="T4" fmla="*/ 137497 w 15"/>
                  <a:gd name="T5" fmla="*/ 28417 h 9"/>
                  <a:gd name="T6" fmla="*/ 36940 w 15"/>
                  <a:gd name="T7" fmla="*/ 0 h 9"/>
                  <a:gd name="T8" fmla="*/ 0 w 15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6"/>
                    </a:moveTo>
                    <a:lnTo>
                      <a:pt x="11" y="9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4" name="Freeform 4776"/>
              <p:cNvSpPr>
                <a:spLocks/>
              </p:cNvSpPr>
              <p:nvPr/>
            </p:nvSpPr>
            <p:spPr bwMode="auto">
              <a:xfrm>
                <a:off x="3318" y="2564"/>
                <a:ext cx="99" cy="31"/>
              </a:xfrm>
              <a:custGeom>
                <a:avLst/>
                <a:gdLst>
                  <a:gd name="T0" fmla="*/ 0 w 99"/>
                  <a:gd name="T1" fmla="*/ 25 h 31"/>
                  <a:gd name="T2" fmla="*/ 68 w 99"/>
                  <a:gd name="T3" fmla="*/ 31 h 31"/>
                  <a:gd name="T4" fmla="*/ 99 w 99"/>
                  <a:gd name="T5" fmla="*/ 12 h 31"/>
                  <a:gd name="T6" fmla="*/ 31 w 99"/>
                  <a:gd name="T7" fmla="*/ 0 h 31"/>
                  <a:gd name="T8" fmla="*/ 0 w 99"/>
                  <a:gd name="T9" fmla="*/ 25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25"/>
                    </a:moveTo>
                    <a:lnTo>
                      <a:pt x="68" y="31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5" name="Freeform 4777"/>
              <p:cNvSpPr>
                <a:spLocks/>
              </p:cNvSpPr>
              <p:nvPr/>
            </p:nvSpPr>
            <p:spPr bwMode="auto">
              <a:xfrm>
                <a:off x="3318" y="2564"/>
                <a:ext cx="99" cy="31"/>
              </a:xfrm>
              <a:custGeom>
                <a:avLst/>
                <a:gdLst>
                  <a:gd name="T0" fmla="*/ 0 w 16"/>
                  <a:gd name="T1" fmla="*/ 36940 h 5"/>
                  <a:gd name="T2" fmla="*/ 99730 w 16"/>
                  <a:gd name="T3" fmla="*/ 45744 h 5"/>
                  <a:gd name="T4" fmla="*/ 145214 w 16"/>
                  <a:gd name="T5" fmla="*/ 17645 h 5"/>
                  <a:gd name="T6" fmla="*/ 45484 w 16"/>
                  <a:gd name="T7" fmla="*/ 0 h 5"/>
                  <a:gd name="T8" fmla="*/ 0 w 16"/>
                  <a:gd name="T9" fmla="*/ 3694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4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6" name="Freeform 4778"/>
              <p:cNvSpPr>
                <a:spLocks/>
              </p:cNvSpPr>
              <p:nvPr/>
            </p:nvSpPr>
            <p:spPr bwMode="auto">
              <a:xfrm>
                <a:off x="2083" y="2576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7" name="Freeform 4779"/>
              <p:cNvSpPr>
                <a:spLocks/>
              </p:cNvSpPr>
              <p:nvPr/>
            </p:nvSpPr>
            <p:spPr bwMode="auto">
              <a:xfrm>
                <a:off x="2083" y="257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8" name="Freeform 4780"/>
              <p:cNvSpPr>
                <a:spLocks/>
              </p:cNvSpPr>
              <p:nvPr/>
            </p:nvSpPr>
            <p:spPr bwMode="auto">
              <a:xfrm>
                <a:off x="4386" y="2576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25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9" name="Freeform 4781"/>
              <p:cNvSpPr>
                <a:spLocks/>
              </p:cNvSpPr>
              <p:nvPr/>
            </p:nvSpPr>
            <p:spPr bwMode="auto">
              <a:xfrm>
                <a:off x="4386" y="257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36717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0" name="Freeform 4782"/>
              <p:cNvSpPr>
                <a:spLocks/>
              </p:cNvSpPr>
              <p:nvPr/>
            </p:nvSpPr>
            <p:spPr bwMode="auto">
              <a:xfrm>
                <a:off x="3152" y="2570"/>
                <a:ext cx="98" cy="31"/>
              </a:xfrm>
              <a:custGeom>
                <a:avLst/>
                <a:gdLst>
                  <a:gd name="T0" fmla="*/ 0 w 98"/>
                  <a:gd name="T1" fmla="*/ 25 h 31"/>
                  <a:gd name="T2" fmla="*/ 67 w 98"/>
                  <a:gd name="T3" fmla="*/ 31 h 31"/>
                  <a:gd name="T4" fmla="*/ 98 w 98"/>
                  <a:gd name="T5" fmla="*/ 12 h 31"/>
                  <a:gd name="T6" fmla="*/ 30 w 98"/>
                  <a:gd name="T7" fmla="*/ 0 h 31"/>
                  <a:gd name="T8" fmla="*/ 0 w 98"/>
                  <a:gd name="T9" fmla="*/ 25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1"/>
                  <a:gd name="T17" fmla="*/ 98 w 98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1">
                    <a:moveTo>
                      <a:pt x="0" y="25"/>
                    </a:moveTo>
                    <a:lnTo>
                      <a:pt x="67" y="31"/>
                    </a:lnTo>
                    <a:lnTo>
                      <a:pt x="98" y="12"/>
                    </a:lnTo>
                    <a:lnTo>
                      <a:pt x="3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1" name="Freeform 4783"/>
              <p:cNvSpPr>
                <a:spLocks/>
              </p:cNvSpPr>
              <p:nvPr/>
            </p:nvSpPr>
            <p:spPr bwMode="auto">
              <a:xfrm>
                <a:off x="3152" y="2570"/>
                <a:ext cx="98" cy="31"/>
              </a:xfrm>
              <a:custGeom>
                <a:avLst/>
                <a:gdLst>
                  <a:gd name="T0" fmla="*/ 0 w 16"/>
                  <a:gd name="T1" fmla="*/ 36940 h 5"/>
                  <a:gd name="T2" fmla="*/ 94203 w 16"/>
                  <a:gd name="T3" fmla="*/ 45744 h 5"/>
                  <a:gd name="T4" fmla="*/ 137868 w 16"/>
                  <a:gd name="T5" fmla="*/ 17645 h 5"/>
                  <a:gd name="T6" fmla="*/ 43671 w 16"/>
                  <a:gd name="T7" fmla="*/ 0 h 5"/>
                  <a:gd name="T8" fmla="*/ 0 w 16"/>
                  <a:gd name="T9" fmla="*/ 3694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4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2" name="Freeform 4784"/>
              <p:cNvSpPr>
                <a:spLocks/>
              </p:cNvSpPr>
              <p:nvPr/>
            </p:nvSpPr>
            <p:spPr bwMode="auto">
              <a:xfrm>
                <a:off x="1917" y="2576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9 h 62"/>
                  <a:gd name="T6" fmla="*/ 37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3" name="Freeform 4785"/>
              <p:cNvSpPr>
                <a:spLocks/>
              </p:cNvSpPr>
              <p:nvPr/>
            </p:nvSpPr>
            <p:spPr bwMode="auto">
              <a:xfrm>
                <a:off x="1917" y="2576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52148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4" name="Freeform 4786"/>
              <p:cNvSpPr>
                <a:spLocks/>
              </p:cNvSpPr>
              <p:nvPr/>
            </p:nvSpPr>
            <p:spPr bwMode="auto">
              <a:xfrm>
                <a:off x="4220" y="257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5" name="Freeform 4787"/>
              <p:cNvSpPr>
                <a:spLocks/>
              </p:cNvSpPr>
              <p:nvPr/>
            </p:nvSpPr>
            <p:spPr bwMode="auto">
              <a:xfrm>
                <a:off x="4220" y="257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6" name="Freeform 4788"/>
              <p:cNvSpPr>
                <a:spLocks/>
              </p:cNvSpPr>
              <p:nvPr/>
            </p:nvSpPr>
            <p:spPr bwMode="auto">
              <a:xfrm>
                <a:off x="2985" y="2570"/>
                <a:ext cx="99" cy="37"/>
              </a:xfrm>
              <a:custGeom>
                <a:avLst/>
                <a:gdLst>
                  <a:gd name="T0" fmla="*/ 0 w 99"/>
                  <a:gd name="T1" fmla="*/ 31 h 37"/>
                  <a:gd name="T2" fmla="*/ 68 w 99"/>
                  <a:gd name="T3" fmla="*/ 37 h 37"/>
                  <a:gd name="T4" fmla="*/ 99 w 99"/>
                  <a:gd name="T5" fmla="*/ 19 h 37"/>
                  <a:gd name="T6" fmla="*/ 31 w 99"/>
                  <a:gd name="T7" fmla="*/ 0 h 37"/>
                  <a:gd name="T8" fmla="*/ 0 w 99"/>
                  <a:gd name="T9" fmla="*/ 3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1"/>
                    </a:moveTo>
                    <a:lnTo>
                      <a:pt x="68" y="37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7" name="Freeform 4789"/>
              <p:cNvSpPr>
                <a:spLocks/>
              </p:cNvSpPr>
              <p:nvPr/>
            </p:nvSpPr>
            <p:spPr bwMode="auto">
              <a:xfrm>
                <a:off x="2985" y="2570"/>
                <a:ext cx="99" cy="37"/>
              </a:xfrm>
              <a:custGeom>
                <a:avLst/>
                <a:gdLst>
                  <a:gd name="T0" fmla="*/ 0 w 16"/>
                  <a:gd name="T1" fmla="*/ 44795 h 6"/>
                  <a:gd name="T2" fmla="*/ 99730 w 16"/>
                  <a:gd name="T3" fmla="*/ 53465 h 6"/>
                  <a:gd name="T4" fmla="*/ 145214 w 16"/>
                  <a:gd name="T5" fmla="*/ 27417 h 6"/>
                  <a:gd name="T6" fmla="*/ 45484 w 16"/>
                  <a:gd name="T7" fmla="*/ 0 h 6"/>
                  <a:gd name="T8" fmla="*/ 0 w 16"/>
                  <a:gd name="T9" fmla="*/ 4479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5"/>
                    </a:moveTo>
                    <a:lnTo>
                      <a:pt x="11" y="6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8" name="Freeform 4790"/>
              <p:cNvSpPr>
                <a:spLocks/>
              </p:cNvSpPr>
              <p:nvPr/>
            </p:nvSpPr>
            <p:spPr bwMode="auto">
              <a:xfrm>
                <a:off x="1750" y="2582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9" name="Freeform 4791"/>
              <p:cNvSpPr>
                <a:spLocks/>
              </p:cNvSpPr>
              <p:nvPr/>
            </p:nvSpPr>
            <p:spPr bwMode="auto">
              <a:xfrm>
                <a:off x="1750" y="2582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0" name="Freeform 4792"/>
              <p:cNvSpPr>
                <a:spLocks/>
              </p:cNvSpPr>
              <p:nvPr/>
            </p:nvSpPr>
            <p:spPr bwMode="auto">
              <a:xfrm>
                <a:off x="4053" y="2576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1" name="Freeform 4793"/>
              <p:cNvSpPr>
                <a:spLocks/>
              </p:cNvSpPr>
              <p:nvPr/>
            </p:nvSpPr>
            <p:spPr bwMode="auto">
              <a:xfrm>
                <a:off x="4053" y="2576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2" name="Freeform 4794"/>
              <p:cNvSpPr>
                <a:spLocks/>
              </p:cNvSpPr>
              <p:nvPr/>
            </p:nvSpPr>
            <p:spPr bwMode="auto">
              <a:xfrm>
                <a:off x="2818" y="2576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8 w 99"/>
                  <a:gd name="T3" fmla="*/ 43 h 43"/>
                  <a:gd name="T4" fmla="*/ 99 w 99"/>
                  <a:gd name="T5" fmla="*/ 19 h 43"/>
                  <a:gd name="T6" fmla="*/ 31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3" name="Freeform 4795"/>
              <p:cNvSpPr>
                <a:spLocks/>
              </p:cNvSpPr>
              <p:nvPr/>
            </p:nvSpPr>
            <p:spPr bwMode="auto">
              <a:xfrm>
                <a:off x="2818" y="2576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9730 w 16"/>
                  <a:gd name="T3" fmla="*/ 61207 h 7"/>
                  <a:gd name="T4" fmla="*/ 145214 w 16"/>
                  <a:gd name="T5" fmla="*/ 25732 h 7"/>
                  <a:gd name="T6" fmla="*/ 45484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4" name="Freeform 4796"/>
              <p:cNvSpPr>
                <a:spLocks/>
              </p:cNvSpPr>
              <p:nvPr/>
            </p:nvSpPr>
            <p:spPr bwMode="auto">
              <a:xfrm>
                <a:off x="3886" y="2576"/>
                <a:ext cx="99" cy="50"/>
              </a:xfrm>
              <a:custGeom>
                <a:avLst/>
                <a:gdLst>
                  <a:gd name="T0" fmla="*/ 0 w 99"/>
                  <a:gd name="T1" fmla="*/ 31 h 50"/>
                  <a:gd name="T2" fmla="*/ 68 w 99"/>
                  <a:gd name="T3" fmla="*/ 50 h 50"/>
                  <a:gd name="T4" fmla="*/ 99 w 99"/>
                  <a:gd name="T5" fmla="*/ 19 h 50"/>
                  <a:gd name="T6" fmla="*/ 31 w 99"/>
                  <a:gd name="T7" fmla="*/ 0 h 50"/>
                  <a:gd name="T8" fmla="*/ 0 w 99"/>
                  <a:gd name="T9" fmla="*/ 31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31"/>
                    </a:moveTo>
                    <a:lnTo>
                      <a:pt x="68" y="50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5" name="Freeform 4797"/>
              <p:cNvSpPr>
                <a:spLocks/>
              </p:cNvSpPr>
              <p:nvPr/>
            </p:nvSpPr>
            <p:spPr bwMode="auto">
              <a:xfrm>
                <a:off x="3886" y="2576"/>
                <a:ext cx="99" cy="50"/>
              </a:xfrm>
              <a:custGeom>
                <a:avLst/>
                <a:gdLst>
                  <a:gd name="T0" fmla="*/ 0 w 16"/>
                  <a:gd name="T1" fmla="*/ 47344 h 8"/>
                  <a:gd name="T2" fmla="*/ 99730 w 16"/>
                  <a:gd name="T3" fmla="*/ 76175 h 8"/>
                  <a:gd name="T4" fmla="*/ 145214 w 16"/>
                  <a:gd name="T5" fmla="*/ 29063 h 8"/>
                  <a:gd name="T6" fmla="*/ 45484 w 16"/>
                  <a:gd name="T7" fmla="*/ 0 h 8"/>
                  <a:gd name="T8" fmla="*/ 0 w 16"/>
                  <a:gd name="T9" fmla="*/ 4734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5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6" name="Freeform 4798"/>
              <p:cNvSpPr>
                <a:spLocks/>
              </p:cNvSpPr>
              <p:nvPr/>
            </p:nvSpPr>
            <p:spPr bwMode="auto">
              <a:xfrm>
                <a:off x="2651" y="2582"/>
                <a:ext cx="99" cy="44"/>
              </a:xfrm>
              <a:custGeom>
                <a:avLst/>
                <a:gdLst>
                  <a:gd name="T0" fmla="*/ 0 w 99"/>
                  <a:gd name="T1" fmla="*/ 37 h 44"/>
                  <a:gd name="T2" fmla="*/ 68 w 99"/>
                  <a:gd name="T3" fmla="*/ 44 h 44"/>
                  <a:gd name="T4" fmla="*/ 99 w 99"/>
                  <a:gd name="T5" fmla="*/ 19 h 44"/>
                  <a:gd name="T6" fmla="*/ 31 w 99"/>
                  <a:gd name="T7" fmla="*/ 0 h 44"/>
                  <a:gd name="T8" fmla="*/ 0 w 99"/>
                  <a:gd name="T9" fmla="*/ 37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37"/>
                    </a:moveTo>
                    <a:lnTo>
                      <a:pt x="68" y="44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7" name="Freeform 4799"/>
              <p:cNvSpPr>
                <a:spLocks/>
              </p:cNvSpPr>
              <p:nvPr/>
            </p:nvSpPr>
            <p:spPr bwMode="auto">
              <a:xfrm>
                <a:off x="2651" y="2582"/>
                <a:ext cx="99" cy="44"/>
              </a:xfrm>
              <a:custGeom>
                <a:avLst/>
                <a:gdLst>
                  <a:gd name="T0" fmla="*/ 0 w 16"/>
                  <a:gd name="T1" fmla="*/ 59343 h 7"/>
                  <a:gd name="T2" fmla="*/ 99730 w 16"/>
                  <a:gd name="T3" fmla="*/ 68785 h 7"/>
                  <a:gd name="T4" fmla="*/ 145214 w 16"/>
                  <a:gd name="T5" fmla="*/ 29555 h 7"/>
                  <a:gd name="T6" fmla="*/ 45484 w 16"/>
                  <a:gd name="T7" fmla="*/ 0 h 7"/>
                  <a:gd name="T8" fmla="*/ 0 w 16"/>
                  <a:gd name="T9" fmla="*/ 5934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8" name="Freeform 4800"/>
              <p:cNvSpPr>
                <a:spLocks/>
              </p:cNvSpPr>
              <p:nvPr/>
            </p:nvSpPr>
            <p:spPr bwMode="auto">
              <a:xfrm>
                <a:off x="3720" y="2576"/>
                <a:ext cx="98" cy="37"/>
              </a:xfrm>
              <a:custGeom>
                <a:avLst/>
                <a:gdLst>
                  <a:gd name="T0" fmla="*/ 0 w 98"/>
                  <a:gd name="T1" fmla="*/ 25 h 37"/>
                  <a:gd name="T2" fmla="*/ 67 w 98"/>
                  <a:gd name="T3" fmla="*/ 37 h 37"/>
                  <a:gd name="T4" fmla="*/ 98 w 98"/>
                  <a:gd name="T5" fmla="*/ 13 h 37"/>
                  <a:gd name="T6" fmla="*/ 30 w 98"/>
                  <a:gd name="T7" fmla="*/ 0 h 37"/>
                  <a:gd name="T8" fmla="*/ 0 w 98"/>
                  <a:gd name="T9" fmla="*/ 25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"/>
                  <a:gd name="T17" fmla="*/ 98 w 9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">
                    <a:moveTo>
                      <a:pt x="0" y="25"/>
                    </a:moveTo>
                    <a:lnTo>
                      <a:pt x="67" y="37"/>
                    </a:lnTo>
                    <a:lnTo>
                      <a:pt x="98" y="13"/>
                    </a:lnTo>
                    <a:lnTo>
                      <a:pt x="3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9" name="Freeform 4801"/>
              <p:cNvSpPr>
                <a:spLocks/>
              </p:cNvSpPr>
              <p:nvPr/>
            </p:nvSpPr>
            <p:spPr bwMode="auto">
              <a:xfrm>
                <a:off x="3720" y="2576"/>
                <a:ext cx="98" cy="37"/>
              </a:xfrm>
              <a:custGeom>
                <a:avLst/>
                <a:gdLst>
                  <a:gd name="T0" fmla="*/ 0 w 16"/>
                  <a:gd name="T1" fmla="*/ 36124 h 6"/>
                  <a:gd name="T2" fmla="*/ 94203 w 16"/>
                  <a:gd name="T3" fmla="*/ 53465 h 6"/>
                  <a:gd name="T4" fmla="*/ 137868 w 16"/>
                  <a:gd name="T5" fmla="*/ 17341 h 6"/>
                  <a:gd name="T6" fmla="*/ 43671 w 16"/>
                  <a:gd name="T7" fmla="*/ 0 h 6"/>
                  <a:gd name="T8" fmla="*/ 0 w 16"/>
                  <a:gd name="T9" fmla="*/ 3612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4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0" name="Freeform 4802"/>
              <p:cNvSpPr>
                <a:spLocks/>
              </p:cNvSpPr>
              <p:nvPr/>
            </p:nvSpPr>
            <p:spPr bwMode="auto">
              <a:xfrm>
                <a:off x="2485" y="2589"/>
                <a:ext cx="98" cy="49"/>
              </a:xfrm>
              <a:custGeom>
                <a:avLst/>
                <a:gdLst>
                  <a:gd name="T0" fmla="*/ 0 w 98"/>
                  <a:gd name="T1" fmla="*/ 37 h 49"/>
                  <a:gd name="T2" fmla="*/ 68 w 98"/>
                  <a:gd name="T3" fmla="*/ 49 h 49"/>
                  <a:gd name="T4" fmla="*/ 98 w 98"/>
                  <a:gd name="T5" fmla="*/ 18 h 49"/>
                  <a:gd name="T6" fmla="*/ 31 w 98"/>
                  <a:gd name="T7" fmla="*/ 0 h 49"/>
                  <a:gd name="T8" fmla="*/ 0 w 98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9"/>
                  <a:gd name="T17" fmla="*/ 98 w 98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1" name="Freeform 4803"/>
              <p:cNvSpPr>
                <a:spLocks/>
              </p:cNvSpPr>
              <p:nvPr/>
            </p:nvSpPr>
            <p:spPr bwMode="auto">
              <a:xfrm>
                <a:off x="2485" y="2589"/>
                <a:ext cx="98" cy="49"/>
              </a:xfrm>
              <a:custGeom>
                <a:avLst/>
                <a:gdLst>
                  <a:gd name="T0" fmla="*/ 0 w 16"/>
                  <a:gd name="T1" fmla="*/ 52148 h 8"/>
                  <a:gd name="T2" fmla="*/ 94203 w 16"/>
                  <a:gd name="T3" fmla="*/ 68919 h 8"/>
                  <a:gd name="T4" fmla="*/ 137868 w 16"/>
                  <a:gd name="T5" fmla="*/ 25284 h 8"/>
                  <a:gd name="T6" fmla="*/ 43671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2" name="Freeform 4804"/>
              <p:cNvSpPr>
                <a:spLocks/>
              </p:cNvSpPr>
              <p:nvPr/>
            </p:nvSpPr>
            <p:spPr bwMode="auto">
              <a:xfrm>
                <a:off x="4788" y="2589"/>
                <a:ext cx="92" cy="61"/>
              </a:xfrm>
              <a:custGeom>
                <a:avLst/>
                <a:gdLst>
                  <a:gd name="T0" fmla="*/ 0 w 92"/>
                  <a:gd name="T1" fmla="*/ 43 h 61"/>
                  <a:gd name="T2" fmla="*/ 68 w 92"/>
                  <a:gd name="T3" fmla="*/ 61 h 61"/>
                  <a:gd name="T4" fmla="*/ 92 w 92"/>
                  <a:gd name="T5" fmla="*/ 24 h 61"/>
                  <a:gd name="T6" fmla="*/ 24 w 92"/>
                  <a:gd name="T7" fmla="*/ 0 h 61"/>
                  <a:gd name="T8" fmla="*/ 0 w 92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1"/>
                  <a:gd name="T17" fmla="*/ 92 w 92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2" y="24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3" name="Freeform 4805"/>
              <p:cNvSpPr>
                <a:spLocks/>
              </p:cNvSpPr>
              <p:nvPr/>
            </p:nvSpPr>
            <p:spPr bwMode="auto">
              <a:xfrm>
                <a:off x="4788" y="2589"/>
                <a:ext cx="92" cy="61"/>
              </a:xfrm>
              <a:custGeom>
                <a:avLst/>
                <a:gdLst>
                  <a:gd name="T0" fmla="*/ 0 w 15"/>
                  <a:gd name="T1" fmla="*/ 59463 h 10"/>
                  <a:gd name="T2" fmla="*/ 94834 w 15"/>
                  <a:gd name="T3" fmla="*/ 84430 h 10"/>
                  <a:gd name="T4" fmla="*/ 130119 w 15"/>
                  <a:gd name="T5" fmla="*/ 33154 h 10"/>
                  <a:gd name="T6" fmla="*/ 35285 w 15"/>
                  <a:gd name="T7" fmla="*/ 0 h 10"/>
                  <a:gd name="T8" fmla="*/ 0 w 15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4" name="Freeform 4806"/>
              <p:cNvSpPr>
                <a:spLocks/>
              </p:cNvSpPr>
              <p:nvPr/>
            </p:nvSpPr>
            <p:spPr bwMode="auto">
              <a:xfrm>
                <a:off x="3553" y="2576"/>
                <a:ext cx="99" cy="31"/>
              </a:xfrm>
              <a:custGeom>
                <a:avLst/>
                <a:gdLst>
                  <a:gd name="T0" fmla="*/ 0 w 99"/>
                  <a:gd name="T1" fmla="*/ 19 h 31"/>
                  <a:gd name="T2" fmla="*/ 68 w 99"/>
                  <a:gd name="T3" fmla="*/ 31 h 31"/>
                  <a:gd name="T4" fmla="*/ 99 w 99"/>
                  <a:gd name="T5" fmla="*/ 13 h 31"/>
                  <a:gd name="T6" fmla="*/ 31 w 99"/>
                  <a:gd name="T7" fmla="*/ 0 h 31"/>
                  <a:gd name="T8" fmla="*/ 0 w 99"/>
                  <a:gd name="T9" fmla="*/ 19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19"/>
                    </a:moveTo>
                    <a:lnTo>
                      <a:pt x="68" y="31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5" name="Freeform 4807"/>
              <p:cNvSpPr>
                <a:spLocks/>
              </p:cNvSpPr>
              <p:nvPr/>
            </p:nvSpPr>
            <p:spPr bwMode="auto">
              <a:xfrm>
                <a:off x="3553" y="2576"/>
                <a:ext cx="99" cy="31"/>
              </a:xfrm>
              <a:custGeom>
                <a:avLst/>
                <a:gdLst>
                  <a:gd name="T0" fmla="*/ 0 w 16"/>
                  <a:gd name="T1" fmla="*/ 28136 h 5"/>
                  <a:gd name="T2" fmla="*/ 99730 w 16"/>
                  <a:gd name="T3" fmla="*/ 45744 h 5"/>
                  <a:gd name="T4" fmla="*/ 145214 w 16"/>
                  <a:gd name="T5" fmla="*/ 17645 h 5"/>
                  <a:gd name="T6" fmla="*/ 45484 w 16"/>
                  <a:gd name="T7" fmla="*/ 0 h 5"/>
                  <a:gd name="T8" fmla="*/ 0 w 16"/>
                  <a:gd name="T9" fmla="*/ 28136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3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6" name="Freeform 4808"/>
              <p:cNvSpPr>
                <a:spLocks/>
              </p:cNvSpPr>
              <p:nvPr/>
            </p:nvSpPr>
            <p:spPr bwMode="auto">
              <a:xfrm>
                <a:off x="2318" y="2589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7" name="Freeform 4809"/>
              <p:cNvSpPr>
                <a:spLocks/>
              </p:cNvSpPr>
              <p:nvPr/>
            </p:nvSpPr>
            <p:spPr bwMode="auto">
              <a:xfrm>
                <a:off x="2318" y="2589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8" name="Freeform 4810"/>
              <p:cNvSpPr>
                <a:spLocks/>
              </p:cNvSpPr>
              <p:nvPr/>
            </p:nvSpPr>
            <p:spPr bwMode="auto">
              <a:xfrm>
                <a:off x="4621" y="2595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25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9" name="Freeform 4811"/>
              <p:cNvSpPr>
                <a:spLocks/>
              </p:cNvSpPr>
              <p:nvPr/>
            </p:nvSpPr>
            <p:spPr bwMode="auto">
              <a:xfrm>
                <a:off x="4621" y="2595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36717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0" name="Freeform 4812"/>
              <p:cNvSpPr>
                <a:spLocks/>
              </p:cNvSpPr>
              <p:nvPr/>
            </p:nvSpPr>
            <p:spPr bwMode="auto">
              <a:xfrm>
                <a:off x="3386" y="2576"/>
                <a:ext cx="99" cy="19"/>
              </a:xfrm>
              <a:custGeom>
                <a:avLst/>
                <a:gdLst>
                  <a:gd name="T0" fmla="*/ 0 w 99"/>
                  <a:gd name="T1" fmla="*/ 19 h 19"/>
                  <a:gd name="T2" fmla="*/ 68 w 99"/>
                  <a:gd name="T3" fmla="*/ 19 h 19"/>
                  <a:gd name="T4" fmla="*/ 99 w 99"/>
                  <a:gd name="T5" fmla="*/ 13 h 19"/>
                  <a:gd name="T6" fmla="*/ 31 w 99"/>
                  <a:gd name="T7" fmla="*/ 0 h 19"/>
                  <a:gd name="T8" fmla="*/ 0 w 99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"/>
                  <a:gd name="T17" fmla="*/ 99 w 9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">
                    <a:moveTo>
                      <a:pt x="0" y="19"/>
                    </a:moveTo>
                    <a:lnTo>
                      <a:pt x="68" y="19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1" name="Freeform 4813"/>
              <p:cNvSpPr>
                <a:spLocks/>
              </p:cNvSpPr>
              <p:nvPr/>
            </p:nvSpPr>
            <p:spPr bwMode="auto">
              <a:xfrm>
                <a:off x="3386" y="2576"/>
                <a:ext cx="99" cy="19"/>
              </a:xfrm>
              <a:custGeom>
                <a:avLst/>
                <a:gdLst>
                  <a:gd name="T0" fmla="*/ 0 w 16"/>
                  <a:gd name="T1" fmla="*/ 30482 h 3"/>
                  <a:gd name="T2" fmla="*/ 99730 w 16"/>
                  <a:gd name="T3" fmla="*/ 30482 h 3"/>
                  <a:gd name="T4" fmla="*/ 145214 w 16"/>
                  <a:gd name="T5" fmla="*/ 20818 h 3"/>
                  <a:gd name="T6" fmla="*/ 45484 w 16"/>
                  <a:gd name="T7" fmla="*/ 0 h 3"/>
                  <a:gd name="T8" fmla="*/ 0 w 16"/>
                  <a:gd name="T9" fmla="*/ 3048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3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2" name="Freeform 4814"/>
              <p:cNvSpPr>
                <a:spLocks/>
              </p:cNvSpPr>
              <p:nvPr/>
            </p:nvSpPr>
            <p:spPr bwMode="auto">
              <a:xfrm>
                <a:off x="2151" y="2595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3" name="Freeform 4815"/>
              <p:cNvSpPr>
                <a:spLocks/>
              </p:cNvSpPr>
              <p:nvPr/>
            </p:nvSpPr>
            <p:spPr bwMode="auto">
              <a:xfrm>
                <a:off x="2151" y="2595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4" name="Freeform 4816"/>
              <p:cNvSpPr>
                <a:spLocks/>
              </p:cNvSpPr>
              <p:nvPr/>
            </p:nvSpPr>
            <p:spPr bwMode="auto">
              <a:xfrm>
                <a:off x="4454" y="259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5" name="Freeform 4817"/>
              <p:cNvSpPr>
                <a:spLocks/>
              </p:cNvSpPr>
              <p:nvPr/>
            </p:nvSpPr>
            <p:spPr bwMode="auto">
              <a:xfrm>
                <a:off x="4454" y="2595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6" name="Freeform 4818"/>
              <p:cNvSpPr>
                <a:spLocks/>
              </p:cNvSpPr>
              <p:nvPr/>
            </p:nvSpPr>
            <p:spPr bwMode="auto">
              <a:xfrm>
                <a:off x="3219" y="2582"/>
                <a:ext cx="99" cy="19"/>
              </a:xfrm>
              <a:custGeom>
                <a:avLst/>
                <a:gdLst>
                  <a:gd name="T0" fmla="*/ 0 w 99"/>
                  <a:gd name="T1" fmla="*/ 19 h 19"/>
                  <a:gd name="T2" fmla="*/ 68 w 99"/>
                  <a:gd name="T3" fmla="*/ 13 h 19"/>
                  <a:gd name="T4" fmla="*/ 99 w 99"/>
                  <a:gd name="T5" fmla="*/ 7 h 19"/>
                  <a:gd name="T6" fmla="*/ 31 w 99"/>
                  <a:gd name="T7" fmla="*/ 0 h 19"/>
                  <a:gd name="T8" fmla="*/ 0 w 99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"/>
                  <a:gd name="T17" fmla="*/ 99 w 9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">
                    <a:moveTo>
                      <a:pt x="0" y="19"/>
                    </a:moveTo>
                    <a:lnTo>
                      <a:pt x="68" y="13"/>
                    </a:lnTo>
                    <a:lnTo>
                      <a:pt x="99" y="7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7" name="Freeform 4819"/>
              <p:cNvSpPr>
                <a:spLocks/>
              </p:cNvSpPr>
              <p:nvPr/>
            </p:nvSpPr>
            <p:spPr bwMode="auto">
              <a:xfrm>
                <a:off x="3219" y="2582"/>
                <a:ext cx="99" cy="19"/>
              </a:xfrm>
              <a:custGeom>
                <a:avLst/>
                <a:gdLst>
                  <a:gd name="T0" fmla="*/ 0 w 16"/>
                  <a:gd name="T1" fmla="*/ 30482 h 3"/>
                  <a:gd name="T2" fmla="*/ 99730 w 16"/>
                  <a:gd name="T3" fmla="*/ 20818 h 3"/>
                  <a:gd name="T4" fmla="*/ 145214 w 16"/>
                  <a:gd name="T5" fmla="*/ 9665 h 3"/>
                  <a:gd name="T6" fmla="*/ 45484 w 16"/>
                  <a:gd name="T7" fmla="*/ 0 h 3"/>
                  <a:gd name="T8" fmla="*/ 0 w 16"/>
                  <a:gd name="T9" fmla="*/ 3048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2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8" name="Freeform 4820"/>
              <p:cNvSpPr>
                <a:spLocks/>
              </p:cNvSpPr>
              <p:nvPr/>
            </p:nvSpPr>
            <p:spPr bwMode="auto">
              <a:xfrm>
                <a:off x="1984" y="259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9" name="Freeform 4821"/>
              <p:cNvSpPr>
                <a:spLocks/>
              </p:cNvSpPr>
              <p:nvPr/>
            </p:nvSpPr>
            <p:spPr bwMode="auto">
              <a:xfrm>
                <a:off x="1984" y="2595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0" name="Freeform 4822"/>
              <p:cNvSpPr>
                <a:spLocks/>
              </p:cNvSpPr>
              <p:nvPr/>
            </p:nvSpPr>
            <p:spPr bwMode="auto">
              <a:xfrm>
                <a:off x="4288" y="2595"/>
                <a:ext cx="98" cy="61"/>
              </a:xfrm>
              <a:custGeom>
                <a:avLst/>
                <a:gdLst>
                  <a:gd name="T0" fmla="*/ 0 w 98"/>
                  <a:gd name="T1" fmla="*/ 37 h 61"/>
                  <a:gd name="T2" fmla="*/ 68 w 98"/>
                  <a:gd name="T3" fmla="*/ 61 h 61"/>
                  <a:gd name="T4" fmla="*/ 98 w 98"/>
                  <a:gd name="T5" fmla="*/ 18 h 61"/>
                  <a:gd name="T6" fmla="*/ 31 w 98"/>
                  <a:gd name="T7" fmla="*/ 0 h 61"/>
                  <a:gd name="T8" fmla="*/ 0 w 98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1" name="Freeform 4823"/>
              <p:cNvSpPr>
                <a:spLocks/>
              </p:cNvSpPr>
              <p:nvPr/>
            </p:nvSpPr>
            <p:spPr bwMode="auto">
              <a:xfrm>
                <a:off x="4288" y="2595"/>
                <a:ext cx="98" cy="61"/>
              </a:xfrm>
              <a:custGeom>
                <a:avLst/>
                <a:gdLst>
                  <a:gd name="T0" fmla="*/ 0 w 16"/>
                  <a:gd name="T1" fmla="*/ 5131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2" name="Freeform 4824"/>
              <p:cNvSpPr>
                <a:spLocks/>
              </p:cNvSpPr>
              <p:nvPr/>
            </p:nvSpPr>
            <p:spPr bwMode="auto">
              <a:xfrm>
                <a:off x="3053" y="2589"/>
                <a:ext cx="99" cy="18"/>
              </a:xfrm>
              <a:custGeom>
                <a:avLst/>
                <a:gdLst>
                  <a:gd name="T0" fmla="*/ 0 w 99"/>
                  <a:gd name="T1" fmla="*/ 18 h 18"/>
                  <a:gd name="T2" fmla="*/ 68 w 99"/>
                  <a:gd name="T3" fmla="*/ 12 h 18"/>
                  <a:gd name="T4" fmla="*/ 99 w 99"/>
                  <a:gd name="T5" fmla="*/ 6 h 18"/>
                  <a:gd name="T6" fmla="*/ 31 w 99"/>
                  <a:gd name="T7" fmla="*/ 0 h 18"/>
                  <a:gd name="T8" fmla="*/ 0 w 99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"/>
                  <a:gd name="T17" fmla="*/ 99 w 99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">
                    <a:moveTo>
                      <a:pt x="0" y="18"/>
                    </a:moveTo>
                    <a:lnTo>
                      <a:pt x="68" y="12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3" name="Freeform 4825"/>
              <p:cNvSpPr>
                <a:spLocks/>
              </p:cNvSpPr>
              <p:nvPr/>
            </p:nvSpPr>
            <p:spPr bwMode="auto">
              <a:xfrm>
                <a:off x="3053" y="2589"/>
                <a:ext cx="99" cy="18"/>
              </a:xfrm>
              <a:custGeom>
                <a:avLst/>
                <a:gdLst>
                  <a:gd name="T0" fmla="*/ 0 w 16"/>
                  <a:gd name="T1" fmla="*/ 23328 h 3"/>
                  <a:gd name="T2" fmla="*/ 99730 w 16"/>
                  <a:gd name="T3" fmla="*/ 15552 h 3"/>
                  <a:gd name="T4" fmla="*/ 145214 w 16"/>
                  <a:gd name="T5" fmla="*/ 7776 h 3"/>
                  <a:gd name="T6" fmla="*/ 45484 w 16"/>
                  <a:gd name="T7" fmla="*/ 0 h 3"/>
                  <a:gd name="T8" fmla="*/ 0 w 16"/>
                  <a:gd name="T9" fmla="*/ 2332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2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4" name="Freeform 4826"/>
              <p:cNvSpPr>
                <a:spLocks/>
              </p:cNvSpPr>
              <p:nvPr/>
            </p:nvSpPr>
            <p:spPr bwMode="auto">
              <a:xfrm>
                <a:off x="1818" y="260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5" name="Freeform 4827"/>
              <p:cNvSpPr>
                <a:spLocks/>
              </p:cNvSpPr>
              <p:nvPr/>
            </p:nvSpPr>
            <p:spPr bwMode="auto">
              <a:xfrm>
                <a:off x="1818" y="260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6" name="Freeform 4828"/>
              <p:cNvSpPr>
                <a:spLocks/>
              </p:cNvSpPr>
              <p:nvPr/>
            </p:nvSpPr>
            <p:spPr bwMode="auto">
              <a:xfrm>
                <a:off x="4121" y="2595"/>
                <a:ext cx="99" cy="55"/>
              </a:xfrm>
              <a:custGeom>
                <a:avLst/>
                <a:gdLst>
                  <a:gd name="T0" fmla="*/ 0 w 99"/>
                  <a:gd name="T1" fmla="*/ 37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7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7" name="Freeform 4829"/>
              <p:cNvSpPr>
                <a:spLocks/>
              </p:cNvSpPr>
              <p:nvPr/>
            </p:nvSpPr>
            <p:spPr bwMode="auto">
              <a:xfrm>
                <a:off x="4121" y="2595"/>
                <a:ext cx="99" cy="55"/>
              </a:xfrm>
              <a:custGeom>
                <a:avLst/>
                <a:gdLst>
                  <a:gd name="T0" fmla="*/ 0 w 16"/>
                  <a:gd name="T1" fmla="*/ 5157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8" name="Freeform 4830"/>
              <p:cNvSpPr>
                <a:spLocks/>
              </p:cNvSpPr>
              <p:nvPr/>
            </p:nvSpPr>
            <p:spPr bwMode="auto">
              <a:xfrm>
                <a:off x="2886" y="2595"/>
                <a:ext cx="99" cy="24"/>
              </a:xfrm>
              <a:custGeom>
                <a:avLst/>
                <a:gdLst>
                  <a:gd name="T0" fmla="*/ 0 w 99"/>
                  <a:gd name="T1" fmla="*/ 24 h 24"/>
                  <a:gd name="T2" fmla="*/ 68 w 99"/>
                  <a:gd name="T3" fmla="*/ 18 h 24"/>
                  <a:gd name="T4" fmla="*/ 99 w 99"/>
                  <a:gd name="T5" fmla="*/ 6 h 24"/>
                  <a:gd name="T6" fmla="*/ 31 w 99"/>
                  <a:gd name="T7" fmla="*/ 0 h 24"/>
                  <a:gd name="T8" fmla="*/ 0 w 99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4"/>
                  <a:gd name="T17" fmla="*/ 99 w 9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4">
                    <a:moveTo>
                      <a:pt x="0" y="24"/>
                    </a:moveTo>
                    <a:lnTo>
                      <a:pt x="68" y="18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9" name="Freeform 4831"/>
              <p:cNvSpPr>
                <a:spLocks/>
              </p:cNvSpPr>
              <p:nvPr/>
            </p:nvSpPr>
            <p:spPr bwMode="auto">
              <a:xfrm>
                <a:off x="2886" y="2595"/>
                <a:ext cx="99" cy="24"/>
              </a:xfrm>
              <a:custGeom>
                <a:avLst/>
                <a:gdLst>
                  <a:gd name="T0" fmla="*/ 0 w 16"/>
                  <a:gd name="T1" fmla="*/ 31104 h 4"/>
                  <a:gd name="T2" fmla="*/ 99730 w 16"/>
                  <a:gd name="T3" fmla="*/ 23328 h 4"/>
                  <a:gd name="T4" fmla="*/ 145214 w 16"/>
                  <a:gd name="T5" fmla="*/ 7776 h 4"/>
                  <a:gd name="T6" fmla="*/ 45484 w 16"/>
                  <a:gd name="T7" fmla="*/ 0 h 4"/>
                  <a:gd name="T8" fmla="*/ 0 w 16"/>
                  <a:gd name="T9" fmla="*/ 3110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1" y="3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0" name="Freeform 4832"/>
              <p:cNvSpPr>
                <a:spLocks/>
              </p:cNvSpPr>
              <p:nvPr/>
            </p:nvSpPr>
            <p:spPr bwMode="auto">
              <a:xfrm>
                <a:off x="1651" y="260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1" name="Freeform 4833"/>
              <p:cNvSpPr>
                <a:spLocks/>
              </p:cNvSpPr>
              <p:nvPr/>
            </p:nvSpPr>
            <p:spPr bwMode="auto">
              <a:xfrm>
                <a:off x="1651" y="260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2" name="Freeform 4834"/>
              <p:cNvSpPr>
                <a:spLocks/>
              </p:cNvSpPr>
              <p:nvPr/>
            </p:nvSpPr>
            <p:spPr bwMode="auto">
              <a:xfrm>
                <a:off x="3954" y="2595"/>
                <a:ext cx="99" cy="49"/>
              </a:xfrm>
              <a:custGeom>
                <a:avLst/>
                <a:gdLst>
                  <a:gd name="T0" fmla="*/ 0 w 99"/>
                  <a:gd name="T1" fmla="*/ 31 h 49"/>
                  <a:gd name="T2" fmla="*/ 68 w 99"/>
                  <a:gd name="T3" fmla="*/ 49 h 49"/>
                  <a:gd name="T4" fmla="*/ 99 w 99"/>
                  <a:gd name="T5" fmla="*/ 18 h 49"/>
                  <a:gd name="T6" fmla="*/ 31 w 99"/>
                  <a:gd name="T7" fmla="*/ 0 h 49"/>
                  <a:gd name="T8" fmla="*/ 0 w 99"/>
                  <a:gd name="T9" fmla="*/ 31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1"/>
                    </a:moveTo>
                    <a:lnTo>
                      <a:pt x="68" y="49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3" name="Freeform 4835"/>
              <p:cNvSpPr>
                <a:spLocks/>
              </p:cNvSpPr>
              <p:nvPr/>
            </p:nvSpPr>
            <p:spPr bwMode="auto">
              <a:xfrm>
                <a:off x="3954" y="2595"/>
                <a:ext cx="99" cy="49"/>
              </a:xfrm>
              <a:custGeom>
                <a:avLst/>
                <a:gdLst>
                  <a:gd name="T0" fmla="*/ 0 w 16"/>
                  <a:gd name="T1" fmla="*/ 43671 h 8"/>
                  <a:gd name="T2" fmla="*/ 99730 w 16"/>
                  <a:gd name="T3" fmla="*/ 68919 h 8"/>
                  <a:gd name="T4" fmla="*/ 145214 w 16"/>
                  <a:gd name="T5" fmla="*/ 25284 h 8"/>
                  <a:gd name="T6" fmla="*/ 45484 w 16"/>
                  <a:gd name="T7" fmla="*/ 0 h 8"/>
                  <a:gd name="T8" fmla="*/ 0 w 16"/>
                  <a:gd name="T9" fmla="*/ 4367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5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4" name="Freeform 4836"/>
              <p:cNvSpPr>
                <a:spLocks/>
              </p:cNvSpPr>
              <p:nvPr/>
            </p:nvSpPr>
            <p:spPr bwMode="auto">
              <a:xfrm>
                <a:off x="2719" y="2601"/>
                <a:ext cx="99" cy="31"/>
              </a:xfrm>
              <a:custGeom>
                <a:avLst/>
                <a:gdLst>
                  <a:gd name="T0" fmla="*/ 0 w 99"/>
                  <a:gd name="T1" fmla="*/ 25 h 31"/>
                  <a:gd name="T2" fmla="*/ 68 w 99"/>
                  <a:gd name="T3" fmla="*/ 31 h 31"/>
                  <a:gd name="T4" fmla="*/ 99 w 99"/>
                  <a:gd name="T5" fmla="*/ 12 h 31"/>
                  <a:gd name="T6" fmla="*/ 31 w 99"/>
                  <a:gd name="T7" fmla="*/ 0 h 31"/>
                  <a:gd name="T8" fmla="*/ 0 w 99"/>
                  <a:gd name="T9" fmla="*/ 25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25"/>
                    </a:moveTo>
                    <a:lnTo>
                      <a:pt x="68" y="31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5" name="Freeform 4837"/>
              <p:cNvSpPr>
                <a:spLocks/>
              </p:cNvSpPr>
              <p:nvPr/>
            </p:nvSpPr>
            <p:spPr bwMode="auto">
              <a:xfrm>
                <a:off x="2719" y="2601"/>
                <a:ext cx="99" cy="31"/>
              </a:xfrm>
              <a:custGeom>
                <a:avLst/>
                <a:gdLst>
                  <a:gd name="T0" fmla="*/ 0 w 16"/>
                  <a:gd name="T1" fmla="*/ 36940 h 5"/>
                  <a:gd name="T2" fmla="*/ 99730 w 16"/>
                  <a:gd name="T3" fmla="*/ 45744 h 5"/>
                  <a:gd name="T4" fmla="*/ 145214 w 16"/>
                  <a:gd name="T5" fmla="*/ 17645 h 5"/>
                  <a:gd name="T6" fmla="*/ 45484 w 16"/>
                  <a:gd name="T7" fmla="*/ 0 h 5"/>
                  <a:gd name="T8" fmla="*/ 0 w 16"/>
                  <a:gd name="T9" fmla="*/ 3694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4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6" name="Freeform 4838"/>
              <p:cNvSpPr>
                <a:spLocks/>
              </p:cNvSpPr>
              <p:nvPr/>
            </p:nvSpPr>
            <p:spPr bwMode="auto">
              <a:xfrm>
                <a:off x="3787" y="2589"/>
                <a:ext cx="99" cy="43"/>
              </a:xfrm>
              <a:custGeom>
                <a:avLst/>
                <a:gdLst>
                  <a:gd name="T0" fmla="*/ 0 w 99"/>
                  <a:gd name="T1" fmla="*/ 24 h 43"/>
                  <a:gd name="T2" fmla="*/ 68 w 99"/>
                  <a:gd name="T3" fmla="*/ 43 h 43"/>
                  <a:gd name="T4" fmla="*/ 99 w 99"/>
                  <a:gd name="T5" fmla="*/ 18 h 43"/>
                  <a:gd name="T6" fmla="*/ 31 w 99"/>
                  <a:gd name="T7" fmla="*/ 0 h 43"/>
                  <a:gd name="T8" fmla="*/ 0 w 99"/>
                  <a:gd name="T9" fmla="*/ 24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24"/>
                    </a:moveTo>
                    <a:lnTo>
                      <a:pt x="68" y="43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7" name="Freeform 4839"/>
              <p:cNvSpPr>
                <a:spLocks/>
              </p:cNvSpPr>
              <p:nvPr/>
            </p:nvSpPr>
            <p:spPr bwMode="auto">
              <a:xfrm>
                <a:off x="3787" y="2589"/>
                <a:ext cx="99" cy="43"/>
              </a:xfrm>
              <a:custGeom>
                <a:avLst/>
                <a:gdLst>
                  <a:gd name="T0" fmla="*/ 0 w 16"/>
                  <a:gd name="T1" fmla="*/ 35696 h 7"/>
                  <a:gd name="T2" fmla="*/ 99730 w 16"/>
                  <a:gd name="T3" fmla="*/ 61207 h 7"/>
                  <a:gd name="T4" fmla="*/ 145214 w 16"/>
                  <a:gd name="T5" fmla="*/ 25732 h 7"/>
                  <a:gd name="T6" fmla="*/ 45484 w 16"/>
                  <a:gd name="T7" fmla="*/ 0 h 7"/>
                  <a:gd name="T8" fmla="*/ 0 w 16"/>
                  <a:gd name="T9" fmla="*/ 3569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4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8" name="Freeform 4840"/>
              <p:cNvSpPr>
                <a:spLocks/>
              </p:cNvSpPr>
              <p:nvPr/>
            </p:nvSpPr>
            <p:spPr bwMode="auto">
              <a:xfrm>
                <a:off x="2553" y="2607"/>
                <a:ext cx="98" cy="37"/>
              </a:xfrm>
              <a:custGeom>
                <a:avLst/>
                <a:gdLst>
                  <a:gd name="T0" fmla="*/ 0 w 98"/>
                  <a:gd name="T1" fmla="*/ 31 h 37"/>
                  <a:gd name="T2" fmla="*/ 67 w 98"/>
                  <a:gd name="T3" fmla="*/ 37 h 37"/>
                  <a:gd name="T4" fmla="*/ 98 w 98"/>
                  <a:gd name="T5" fmla="*/ 12 h 37"/>
                  <a:gd name="T6" fmla="*/ 30 w 98"/>
                  <a:gd name="T7" fmla="*/ 0 h 37"/>
                  <a:gd name="T8" fmla="*/ 0 w 98"/>
                  <a:gd name="T9" fmla="*/ 3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"/>
                  <a:gd name="T17" fmla="*/ 98 w 9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">
                    <a:moveTo>
                      <a:pt x="0" y="31"/>
                    </a:moveTo>
                    <a:lnTo>
                      <a:pt x="67" y="37"/>
                    </a:lnTo>
                    <a:lnTo>
                      <a:pt x="98" y="12"/>
                    </a:lnTo>
                    <a:lnTo>
                      <a:pt x="30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9" name="Freeform 4841"/>
              <p:cNvSpPr>
                <a:spLocks/>
              </p:cNvSpPr>
              <p:nvPr/>
            </p:nvSpPr>
            <p:spPr bwMode="auto">
              <a:xfrm>
                <a:off x="2553" y="2607"/>
                <a:ext cx="98" cy="37"/>
              </a:xfrm>
              <a:custGeom>
                <a:avLst/>
                <a:gdLst>
                  <a:gd name="T0" fmla="*/ 0 w 16"/>
                  <a:gd name="T1" fmla="*/ 44795 h 6"/>
                  <a:gd name="T2" fmla="*/ 94203 w 16"/>
                  <a:gd name="T3" fmla="*/ 53465 h 6"/>
                  <a:gd name="T4" fmla="*/ 137868 w 16"/>
                  <a:gd name="T5" fmla="*/ 17341 h 6"/>
                  <a:gd name="T6" fmla="*/ 43671 w 16"/>
                  <a:gd name="T7" fmla="*/ 0 h 6"/>
                  <a:gd name="T8" fmla="*/ 0 w 16"/>
                  <a:gd name="T9" fmla="*/ 4479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5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0" name="Freeform 4842"/>
              <p:cNvSpPr>
                <a:spLocks/>
              </p:cNvSpPr>
              <p:nvPr/>
            </p:nvSpPr>
            <p:spPr bwMode="auto">
              <a:xfrm>
                <a:off x="4856" y="2613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8 w 98"/>
                  <a:gd name="T3" fmla="*/ 56 h 56"/>
                  <a:gd name="T4" fmla="*/ 98 w 98"/>
                  <a:gd name="T5" fmla="*/ 19 h 56"/>
                  <a:gd name="T6" fmla="*/ 24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8" y="19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1" name="Freeform 4843"/>
              <p:cNvSpPr>
                <a:spLocks/>
              </p:cNvSpPr>
              <p:nvPr/>
            </p:nvSpPr>
            <p:spPr bwMode="auto">
              <a:xfrm>
                <a:off x="4856" y="2613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35151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2" name="Freeform 4844"/>
              <p:cNvSpPr>
                <a:spLocks/>
              </p:cNvSpPr>
              <p:nvPr/>
            </p:nvSpPr>
            <p:spPr bwMode="auto">
              <a:xfrm>
                <a:off x="3621" y="2589"/>
                <a:ext cx="99" cy="24"/>
              </a:xfrm>
              <a:custGeom>
                <a:avLst/>
                <a:gdLst>
                  <a:gd name="T0" fmla="*/ 0 w 99"/>
                  <a:gd name="T1" fmla="*/ 18 h 24"/>
                  <a:gd name="T2" fmla="*/ 68 w 99"/>
                  <a:gd name="T3" fmla="*/ 24 h 24"/>
                  <a:gd name="T4" fmla="*/ 99 w 99"/>
                  <a:gd name="T5" fmla="*/ 12 h 24"/>
                  <a:gd name="T6" fmla="*/ 31 w 99"/>
                  <a:gd name="T7" fmla="*/ 0 h 24"/>
                  <a:gd name="T8" fmla="*/ 0 w 99"/>
                  <a:gd name="T9" fmla="*/ 18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4"/>
                  <a:gd name="T17" fmla="*/ 99 w 9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4">
                    <a:moveTo>
                      <a:pt x="0" y="18"/>
                    </a:moveTo>
                    <a:lnTo>
                      <a:pt x="68" y="24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3" name="Freeform 4845"/>
              <p:cNvSpPr>
                <a:spLocks/>
              </p:cNvSpPr>
              <p:nvPr/>
            </p:nvSpPr>
            <p:spPr bwMode="auto">
              <a:xfrm>
                <a:off x="3621" y="2589"/>
                <a:ext cx="99" cy="24"/>
              </a:xfrm>
              <a:custGeom>
                <a:avLst/>
                <a:gdLst>
                  <a:gd name="T0" fmla="*/ 0 w 16"/>
                  <a:gd name="T1" fmla="*/ 23328 h 4"/>
                  <a:gd name="T2" fmla="*/ 99730 w 16"/>
                  <a:gd name="T3" fmla="*/ 31104 h 4"/>
                  <a:gd name="T4" fmla="*/ 145214 w 16"/>
                  <a:gd name="T5" fmla="*/ 15552 h 4"/>
                  <a:gd name="T6" fmla="*/ 45484 w 16"/>
                  <a:gd name="T7" fmla="*/ 0 h 4"/>
                  <a:gd name="T8" fmla="*/ 0 w 16"/>
                  <a:gd name="T9" fmla="*/ 2332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3"/>
                    </a:moveTo>
                    <a:lnTo>
                      <a:pt x="11" y="4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4" name="Freeform 4846"/>
              <p:cNvSpPr>
                <a:spLocks/>
              </p:cNvSpPr>
              <p:nvPr/>
            </p:nvSpPr>
            <p:spPr bwMode="auto">
              <a:xfrm>
                <a:off x="2386" y="2607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9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5" name="Freeform 4847"/>
              <p:cNvSpPr>
                <a:spLocks/>
              </p:cNvSpPr>
              <p:nvPr/>
            </p:nvSpPr>
            <p:spPr bwMode="auto">
              <a:xfrm>
                <a:off x="2386" y="2607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25284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6" name="Freeform 4848"/>
              <p:cNvSpPr>
                <a:spLocks/>
              </p:cNvSpPr>
              <p:nvPr/>
            </p:nvSpPr>
            <p:spPr bwMode="auto">
              <a:xfrm>
                <a:off x="4689" y="261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7" name="Freeform 4849"/>
              <p:cNvSpPr>
                <a:spLocks/>
              </p:cNvSpPr>
              <p:nvPr/>
            </p:nvSpPr>
            <p:spPr bwMode="auto">
              <a:xfrm>
                <a:off x="4689" y="261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8" name="Freeform 4850"/>
              <p:cNvSpPr>
                <a:spLocks/>
              </p:cNvSpPr>
              <p:nvPr/>
            </p:nvSpPr>
            <p:spPr bwMode="auto">
              <a:xfrm>
                <a:off x="3454" y="2589"/>
                <a:ext cx="99" cy="12"/>
              </a:xfrm>
              <a:custGeom>
                <a:avLst/>
                <a:gdLst>
                  <a:gd name="T0" fmla="*/ 0 w 99"/>
                  <a:gd name="T1" fmla="*/ 6 h 12"/>
                  <a:gd name="T2" fmla="*/ 68 w 99"/>
                  <a:gd name="T3" fmla="*/ 12 h 12"/>
                  <a:gd name="T4" fmla="*/ 99 w 99"/>
                  <a:gd name="T5" fmla="*/ 6 h 12"/>
                  <a:gd name="T6" fmla="*/ 31 w 99"/>
                  <a:gd name="T7" fmla="*/ 0 h 12"/>
                  <a:gd name="T8" fmla="*/ 0 w 99"/>
                  <a:gd name="T9" fmla="*/ 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"/>
                  <a:gd name="T17" fmla="*/ 99 w 9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">
                    <a:moveTo>
                      <a:pt x="0" y="6"/>
                    </a:moveTo>
                    <a:lnTo>
                      <a:pt x="68" y="12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9" name="Freeform 4851"/>
              <p:cNvSpPr>
                <a:spLocks/>
              </p:cNvSpPr>
              <p:nvPr/>
            </p:nvSpPr>
            <p:spPr bwMode="auto">
              <a:xfrm>
                <a:off x="3454" y="2589"/>
                <a:ext cx="99" cy="12"/>
              </a:xfrm>
              <a:custGeom>
                <a:avLst/>
                <a:gdLst>
                  <a:gd name="T0" fmla="*/ 0 w 16"/>
                  <a:gd name="T1" fmla="*/ 7776 h 2"/>
                  <a:gd name="T2" fmla="*/ 99730 w 16"/>
                  <a:gd name="T3" fmla="*/ 15552 h 2"/>
                  <a:gd name="T4" fmla="*/ 145214 w 16"/>
                  <a:gd name="T5" fmla="*/ 7776 h 2"/>
                  <a:gd name="T6" fmla="*/ 45484 w 16"/>
                  <a:gd name="T7" fmla="*/ 0 h 2"/>
                  <a:gd name="T8" fmla="*/ 0 w 16"/>
                  <a:gd name="T9" fmla="*/ 777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1"/>
                    </a:moveTo>
                    <a:lnTo>
                      <a:pt x="11" y="2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0" name="Freeform 4852"/>
              <p:cNvSpPr>
                <a:spLocks/>
              </p:cNvSpPr>
              <p:nvPr/>
            </p:nvSpPr>
            <p:spPr bwMode="auto">
              <a:xfrm>
                <a:off x="2219" y="2613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1" name="Freeform 4853"/>
              <p:cNvSpPr>
                <a:spLocks/>
              </p:cNvSpPr>
              <p:nvPr/>
            </p:nvSpPr>
            <p:spPr bwMode="auto">
              <a:xfrm>
                <a:off x="2219" y="2613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2" name="Freeform 4854"/>
              <p:cNvSpPr>
                <a:spLocks/>
              </p:cNvSpPr>
              <p:nvPr/>
            </p:nvSpPr>
            <p:spPr bwMode="auto">
              <a:xfrm>
                <a:off x="4522" y="261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3" name="Freeform 4855"/>
              <p:cNvSpPr>
                <a:spLocks/>
              </p:cNvSpPr>
              <p:nvPr/>
            </p:nvSpPr>
            <p:spPr bwMode="auto">
              <a:xfrm>
                <a:off x="4522" y="261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4" name="Freeform 4856"/>
              <p:cNvSpPr>
                <a:spLocks/>
              </p:cNvSpPr>
              <p:nvPr/>
            </p:nvSpPr>
            <p:spPr bwMode="auto">
              <a:xfrm>
                <a:off x="3287" y="2589"/>
                <a:ext cx="99" cy="6"/>
              </a:xfrm>
              <a:custGeom>
                <a:avLst/>
                <a:gdLst>
                  <a:gd name="T0" fmla="*/ 0 w 99"/>
                  <a:gd name="T1" fmla="*/ 6 h 6"/>
                  <a:gd name="T2" fmla="*/ 68 w 99"/>
                  <a:gd name="T3" fmla="*/ 0 h 6"/>
                  <a:gd name="T4" fmla="*/ 99 w 99"/>
                  <a:gd name="T5" fmla="*/ 6 h 6"/>
                  <a:gd name="T6" fmla="*/ 31 w 99"/>
                  <a:gd name="T7" fmla="*/ 0 h 6"/>
                  <a:gd name="T8" fmla="*/ 0 w 99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"/>
                  <a:gd name="T17" fmla="*/ 99 w 99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">
                    <a:moveTo>
                      <a:pt x="0" y="6"/>
                    </a:moveTo>
                    <a:lnTo>
                      <a:pt x="68" y="0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5" name="Freeform 4857"/>
              <p:cNvSpPr>
                <a:spLocks/>
              </p:cNvSpPr>
              <p:nvPr/>
            </p:nvSpPr>
            <p:spPr bwMode="auto">
              <a:xfrm>
                <a:off x="3287" y="2589"/>
                <a:ext cx="99" cy="6"/>
              </a:xfrm>
              <a:custGeom>
                <a:avLst/>
                <a:gdLst>
                  <a:gd name="T0" fmla="*/ 0 w 16"/>
                  <a:gd name="T1" fmla="*/ 7776 h 1"/>
                  <a:gd name="T2" fmla="*/ 99730 w 16"/>
                  <a:gd name="T3" fmla="*/ 0 h 1"/>
                  <a:gd name="T4" fmla="*/ 145214 w 16"/>
                  <a:gd name="T5" fmla="*/ 7776 h 1"/>
                  <a:gd name="T6" fmla="*/ 45484 w 16"/>
                  <a:gd name="T7" fmla="*/ 0 h 1"/>
                  <a:gd name="T8" fmla="*/ 0 w 16"/>
                  <a:gd name="T9" fmla="*/ 7776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"/>
                  <a:gd name="T17" fmla="*/ 16 w 16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">
                    <a:moveTo>
                      <a:pt x="0" y="1"/>
                    </a:moveTo>
                    <a:lnTo>
                      <a:pt x="11" y="0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6" name="Freeform 4858"/>
              <p:cNvSpPr>
                <a:spLocks/>
              </p:cNvSpPr>
              <p:nvPr/>
            </p:nvSpPr>
            <p:spPr bwMode="auto">
              <a:xfrm>
                <a:off x="2052" y="261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7" name="Freeform 4859"/>
              <p:cNvSpPr>
                <a:spLocks/>
              </p:cNvSpPr>
              <p:nvPr/>
            </p:nvSpPr>
            <p:spPr bwMode="auto">
              <a:xfrm>
                <a:off x="2052" y="261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8" name="Freeform 4860"/>
              <p:cNvSpPr>
                <a:spLocks/>
              </p:cNvSpPr>
              <p:nvPr/>
            </p:nvSpPr>
            <p:spPr bwMode="auto">
              <a:xfrm>
                <a:off x="4356" y="2613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25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9" name="Freeform 4861"/>
              <p:cNvSpPr>
                <a:spLocks/>
              </p:cNvSpPr>
              <p:nvPr/>
            </p:nvSpPr>
            <p:spPr bwMode="auto">
              <a:xfrm>
                <a:off x="4356" y="2613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36940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0" name="Freeform 4862"/>
              <p:cNvSpPr>
                <a:spLocks/>
              </p:cNvSpPr>
              <p:nvPr/>
            </p:nvSpPr>
            <p:spPr bwMode="auto">
              <a:xfrm>
                <a:off x="3121" y="2589"/>
                <a:ext cx="98" cy="12"/>
              </a:xfrm>
              <a:custGeom>
                <a:avLst/>
                <a:gdLst>
                  <a:gd name="T0" fmla="*/ 0 w 98"/>
                  <a:gd name="T1" fmla="*/ 12 h 12"/>
                  <a:gd name="T2" fmla="*/ 68 w 98"/>
                  <a:gd name="T3" fmla="*/ 0 h 12"/>
                  <a:gd name="T4" fmla="*/ 98 w 98"/>
                  <a:gd name="T5" fmla="*/ 12 h 12"/>
                  <a:gd name="T6" fmla="*/ 31 w 98"/>
                  <a:gd name="T7" fmla="*/ 6 h 12"/>
                  <a:gd name="T8" fmla="*/ 0 w 98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2"/>
                  <a:gd name="T17" fmla="*/ 98 w 98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2">
                    <a:moveTo>
                      <a:pt x="0" y="12"/>
                    </a:moveTo>
                    <a:lnTo>
                      <a:pt x="68" y="0"/>
                    </a:lnTo>
                    <a:lnTo>
                      <a:pt x="98" y="12"/>
                    </a:lnTo>
                    <a:lnTo>
                      <a:pt x="31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1" name="Freeform 4863"/>
              <p:cNvSpPr>
                <a:spLocks/>
              </p:cNvSpPr>
              <p:nvPr/>
            </p:nvSpPr>
            <p:spPr bwMode="auto">
              <a:xfrm>
                <a:off x="3121" y="2589"/>
                <a:ext cx="98" cy="12"/>
              </a:xfrm>
              <a:custGeom>
                <a:avLst/>
                <a:gdLst>
                  <a:gd name="T0" fmla="*/ 0 w 16"/>
                  <a:gd name="T1" fmla="*/ 15552 h 2"/>
                  <a:gd name="T2" fmla="*/ 94203 w 16"/>
                  <a:gd name="T3" fmla="*/ 0 h 2"/>
                  <a:gd name="T4" fmla="*/ 137868 w 16"/>
                  <a:gd name="T5" fmla="*/ 15552 h 2"/>
                  <a:gd name="T6" fmla="*/ 43671 w 16"/>
                  <a:gd name="T7" fmla="*/ 7776 h 2"/>
                  <a:gd name="T8" fmla="*/ 0 w 16"/>
                  <a:gd name="T9" fmla="*/ 1555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2"/>
                    </a:moveTo>
                    <a:lnTo>
                      <a:pt x="11" y="0"/>
                    </a:lnTo>
                    <a:lnTo>
                      <a:pt x="16" y="2"/>
                    </a:lnTo>
                    <a:lnTo>
                      <a:pt x="5" y="1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2" name="Freeform 4864"/>
              <p:cNvSpPr>
                <a:spLocks/>
              </p:cNvSpPr>
              <p:nvPr/>
            </p:nvSpPr>
            <p:spPr bwMode="auto">
              <a:xfrm>
                <a:off x="1886" y="2619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2" name="Group 4865"/>
            <p:cNvGrpSpPr>
              <a:grpSpLocks/>
            </p:cNvGrpSpPr>
            <p:nvPr/>
          </p:nvGrpSpPr>
          <p:grpSpPr bwMode="auto">
            <a:xfrm>
              <a:off x="1583" y="2397"/>
              <a:ext cx="3341" cy="383"/>
              <a:chOff x="1583" y="2397"/>
              <a:chExt cx="3341" cy="383"/>
            </a:xfrm>
          </p:grpSpPr>
          <p:sp>
            <p:nvSpPr>
              <p:cNvPr id="16423" name="Freeform 4866"/>
              <p:cNvSpPr>
                <a:spLocks/>
              </p:cNvSpPr>
              <p:nvPr/>
            </p:nvSpPr>
            <p:spPr bwMode="auto">
              <a:xfrm>
                <a:off x="1886" y="2619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4" name="Freeform 4867"/>
              <p:cNvSpPr>
                <a:spLocks/>
              </p:cNvSpPr>
              <p:nvPr/>
            </p:nvSpPr>
            <p:spPr bwMode="auto">
              <a:xfrm>
                <a:off x="4189" y="2613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5" name="Freeform 4868"/>
              <p:cNvSpPr>
                <a:spLocks/>
              </p:cNvSpPr>
              <p:nvPr/>
            </p:nvSpPr>
            <p:spPr bwMode="auto">
              <a:xfrm>
                <a:off x="4189" y="2613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6" name="Freeform 4869"/>
              <p:cNvSpPr>
                <a:spLocks/>
              </p:cNvSpPr>
              <p:nvPr/>
            </p:nvSpPr>
            <p:spPr bwMode="auto">
              <a:xfrm>
                <a:off x="2954" y="2601"/>
                <a:ext cx="99" cy="12"/>
              </a:xfrm>
              <a:custGeom>
                <a:avLst/>
                <a:gdLst>
                  <a:gd name="T0" fmla="*/ 0 w 99"/>
                  <a:gd name="T1" fmla="*/ 12 h 12"/>
                  <a:gd name="T2" fmla="*/ 68 w 99"/>
                  <a:gd name="T3" fmla="*/ 0 h 12"/>
                  <a:gd name="T4" fmla="*/ 99 w 99"/>
                  <a:gd name="T5" fmla="*/ 6 h 12"/>
                  <a:gd name="T6" fmla="*/ 31 w 99"/>
                  <a:gd name="T7" fmla="*/ 0 h 12"/>
                  <a:gd name="T8" fmla="*/ 0 w 99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"/>
                  <a:gd name="T17" fmla="*/ 99 w 9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">
                    <a:moveTo>
                      <a:pt x="0" y="12"/>
                    </a:moveTo>
                    <a:lnTo>
                      <a:pt x="68" y="0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7" name="Freeform 4870"/>
              <p:cNvSpPr>
                <a:spLocks/>
              </p:cNvSpPr>
              <p:nvPr/>
            </p:nvSpPr>
            <p:spPr bwMode="auto">
              <a:xfrm>
                <a:off x="2954" y="2601"/>
                <a:ext cx="99" cy="12"/>
              </a:xfrm>
              <a:custGeom>
                <a:avLst/>
                <a:gdLst>
                  <a:gd name="T0" fmla="*/ 0 w 16"/>
                  <a:gd name="T1" fmla="*/ 15552 h 2"/>
                  <a:gd name="T2" fmla="*/ 99730 w 16"/>
                  <a:gd name="T3" fmla="*/ 0 h 2"/>
                  <a:gd name="T4" fmla="*/ 145214 w 16"/>
                  <a:gd name="T5" fmla="*/ 7776 h 2"/>
                  <a:gd name="T6" fmla="*/ 45484 w 16"/>
                  <a:gd name="T7" fmla="*/ 0 h 2"/>
                  <a:gd name="T8" fmla="*/ 0 w 16"/>
                  <a:gd name="T9" fmla="*/ 1555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2"/>
                    </a:moveTo>
                    <a:lnTo>
                      <a:pt x="11" y="0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8" name="Freeform 4871"/>
              <p:cNvSpPr>
                <a:spLocks/>
              </p:cNvSpPr>
              <p:nvPr/>
            </p:nvSpPr>
            <p:spPr bwMode="auto">
              <a:xfrm>
                <a:off x="1719" y="2619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25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9" name="Freeform 4872"/>
              <p:cNvSpPr>
                <a:spLocks/>
              </p:cNvSpPr>
              <p:nvPr/>
            </p:nvSpPr>
            <p:spPr bwMode="auto">
              <a:xfrm>
                <a:off x="1719" y="261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0" name="Freeform 4873"/>
              <p:cNvSpPr>
                <a:spLocks/>
              </p:cNvSpPr>
              <p:nvPr/>
            </p:nvSpPr>
            <p:spPr bwMode="auto">
              <a:xfrm>
                <a:off x="4022" y="2613"/>
                <a:ext cx="99" cy="50"/>
              </a:xfrm>
              <a:custGeom>
                <a:avLst/>
                <a:gdLst>
                  <a:gd name="T0" fmla="*/ 0 w 99"/>
                  <a:gd name="T1" fmla="*/ 31 h 50"/>
                  <a:gd name="T2" fmla="*/ 68 w 99"/>
                  <a:gd name="T3" fmla="*/ 50 h 50"/>
                  <a:gd name="T4" fmla="*/ 99 w 99"/>
                  <a:gd name="T5" fmla="*/ 19 h 50"/>
                  <a:gd name="T6" fmla="*/ 31 w 99"/>
                  <a:gd name="T7" fmla="*/ 0 h 50"/>
                  <a:gd name="T8" fmla="*/ 0 w 99"/>
                  <a:gd name="T9" fmla="*/ 31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31"/>
                    </a:moveTo>
                    <a:lnTo>
                      <a:pt x="68" y="50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1" name="Freeform 4874"/>
              <p:cNvSpPr>
                <a:spLocks/>
              </p:cNvSpPr>
              <p:nvPr/>
            </p:nvSpPr>
            <p:spPr bwMode="auto">
              <a:xfrm>
                <a:off x="4022" y="2613"/>
                <a:ext cx="99" cy="50"/>
              </a:xfrm>
              <a:custGeom>
                <a:avLst/>
                <a:gdLst>
                  <a:gd name="T0" fmla="*/ 0 w 16"/>
                  <a:gd name="T1" fmla="*/ 47344 h 8"/>
                  <a:gd name="T2" fmla="*/ 99730 w 16"/>
                  <a:gd name="T3" fmla="*/ 76175 h 8"/>
                  <a:gd name="T4" fmla="*/ 145214 w 16"/>
                  <a:gd name="T5" fmla="*/ 29063 h 8"/>
                  <a:gd name="T6" fmla="*/ 45484 w 16"/>
                  <a:gd name="T7" fmla="*/ 0 h 8"/>
                  <a:gd name="T8" fmla="*/ 0 w 16"/>
                  <a:gd name="T9" fmla="*/ 4734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5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2" name="Freeform 4875"/>
              <p:cNvSpPr>
                <a:spLocks/>
              </p:cNvSpPr>
              <p:nvPr/>
            </p:nvSpPr>
            <p:spPr bwMode="auto">
              <a:xfrm>
                <a:off x="2787" y="2613"/>
                <a:ext cx="99" cy="19"/>
              </a:xfrm>
              <a:custGeom>
                <a:avLst/>
                <a:gdLst>
                  <a:gd name="T0" fmla="*/ 0 w 99"/>
                  <a:gd name="T1" fmla="*/ 19 h 19"/>
                  <a:gd name="T2" fmla="*/ 68 w 99"/>
                  <a:gd name="T3" fmla="*/ 6 h 19"/>
                  <a:gd name="T4" fmla="*/ 99 w 99"/>
                  <a:gd name="T5" fmla="*/ 6 h 19"/>
                  <a:gd name="T6" fmla="*/ 31 w 99"/>
                  <a:gd name="T7" fmla="*/ 0 h 19"/>
                  <a:gd name="T8" fmla="*/ 0 w 99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"/>
                  <a:gd name="T17" fmla="*/ 99 w 9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">
                    <a:moveTo>
                      <a:pt x="0" y="19"/>
                    </a:moveTo>
                    <a:lnTo>
                      <a:pt x="68" y="6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3" name="Freeform 4876"/>
              <p:cNvSpPr>
                <a:spLocks/>
              </p:cNvSpPr>
              <p:nvPr/>
            </p:nvSpPr>
            <p:spPr bwMode="auto">
              <a:xfrm>
                <a:off x="2787" y="2613"/>
                <a:ext cx="99" cy="19"/>
              </a:xfrm>
              <a:custGeom>
                <a:avLst/>
                <a:gdLst>
                  <a:gd name="T0" fmla="*/ 0 w 16"/>
                  <a:gd name="T1" fmla="*/ 30482 h 3"/>
                  <a:gd name="T2" fmla="*/ 99730 w 16"/>
                  <a:gd name="T3" fmla="*/ 9665 h 3"/>
                  <a:gd name="T4" fmla="*/ 145214 w 16"/>
                  <a:gd name="T5" fmla="*/ 9665 h 3"/>
                  <a:gd name="T6" fmla="*/ 45484 w 16"/>
                  <a:gd name="T7" fmla="*/ 0 h 3"/>
                  <a:gd name="T8" fmla="*/ 0 w 16"/>
                  <a:gd name="T9" fmla="*/ 3048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1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4" name="Freeform 4877"/>
              <p:cNvSpPr>
                <a:spLocks/>
              </p:cNvSpPr>
              <p:nvPr/>
            </p:nvSpPr>
            <p:spPr bwMode="auto">
              <a:xfrm>
                <a:off x="3855" y="2607"/>
                <a:ext cx="99" cy="43"/>
              </a:xfrm>
              <a:custGeom>
                <a:avLst/>
                <a:gdLst>
                  <a:gd name="T0" fmla="*/ 0 w 99"/>
                  <a:gd name="T1" fmla="*/ 25 h 43"/>
                  <a:gd name="T2" fmla="*/ 68 w 99"/>
                  <a:gd name="T3" fmla="*/ 43 h 43"/>
                  <a:gd name="T4" fmla="*/ 99 w 99"/>
                  <a:gd name="T5" fmla="*/ 19 h 43"/>
                  <a:gd name="T6" fmla="*/ 31 w 99"/>
                  <a:gd name="T7" fmla="*/ 0 h 43"/>
                  <a:gd name="T8" fmla="*/ 0 w 99"/>
                  <a:gd name="T9" fmla="*/ 25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25"/>
                    </a:moveTo>
                    <a:lnTo>
                      <a:pt x="68" y="43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5" name="Freeform 4878"/>
              <p:cNvSpPr>
                <a:spLocks/>
              </p:cNvSpPr>
              <p:nvPr/>
            </p:nvSpPr>
            <p:spPr bwMode="auto">
              <a:xfrm>
                <a:off x="3855" y="2607"/>
                <a:ext cx="99" cy="43"/>
              </a:xfrm>
              <a:custGeom>
                <a:avLst/>
                <a:gdLst>
                  <a:gd name="T0" fmla="*/ 0 w 16"/>
                  <a:gd name="T1" fmla="*/ 35696 h 7"/>
                  <a:gd name="T2" fmla="*/ 99730 w 16"/>
                  <a:gd name="T3" fmla="*/ 61207 h 7"/>
                  <a:gd name="T4" fmla="*/ 145214 w 16"/>
                  <a:gd name="T5" fmla="*/ 25732 h 7"/>
                  <a:gd name="T6" fmla="*/ 45484 w 16"/>
                  <a:gd name="T7" fmla="*/ 0 h 7"/>
                  <a:gd name="T8" fmla="*/ 0 w 16"/>
                  <a:gd name="T9" fmla="*/ 3569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4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6" name="Freeform 4879"/>
              <p:cNvSpPr>
                <a:spLocks/>
              </p:cNvSpPr>
              <p:nvPr/>
            </p:nvSpPr>
            <p:spPr bwMode="auto">
              <a:xfrm>
                <a:off x="2620" y="2619"/>
                <a:ext cx="99" cy="25"/>
              </a:xfrm>
              <a:custGeom>
                <a:avLst/>
                <a:gdLst>
                  <a:gd name="T0" fmla="*/ 0 w 99"/>
                  <a:gd name="T1" fmla="*/ 25 h 25"/>
                  <a:gd name="T2" fmla="*/ 68 w 99"/>
                  <a:gd name="T3" fmla="*/ 25 h 25"/>
                  <a:gd name="T4" fmla="*/ 99 w 99"/>
                  <a:gd name="T5" fmla="*/ 7 h 25"/>
                  <a:gd name="T6" fmla="*/ 31 w 99"/>
                  <a:gd name="T7" fmla="*/ 0 h 25"/>
                  <a:gd name="T8" fmla="*/ 0 w 99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25"/>
                    </a:moveTo>
                    <a:lnTo>
                      <a:pt x="68" y="25"/>
                    </a:lnTo>
                    <a:lnTo>
                      <a:pt x="99" y="7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7" name="Freeform 4880"/>
              <p:cNvSpPr>
                <a:spLocks/>
              </p:cNvSpPr>
              <p:nvPr/>
            </p:nvSpPr>
            <p:spPr bwMode="auto">
              <a:xfrm>
                <a:off x="2620" y="2619"/>
                <a:ext cx="99" cy="25"/>
              </a:xfrm>
              <a:custGeom>
                <a:avLst/>
                <a:gdLst>
                  <a:gd name="T0" fmla="*/ 0 w 16"/>
                  <a:gd name="T1" fmla="*/ 38088 h 4"/>
                  <a:gd name="T2" fmla="*/ 99730 w 16"/>
                  <a:gd name="T3" fmla="*/ 38088 h 4"/>
                  <a:gd name="T4" fmla="*/ 145214 w 16"/>
                  <a:gd name="T5" fmla="*/ 9025 h 4"/>
                  <a:gd name="T6" fmla="*/ 45484 w 16"/>
                  <a:gd name="T7" fmla="*/ 0 h 4"/>
                  <a:gd name="T8" fmla="*/ 0 w 16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1" y="4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8" name="Freeform 4881"/>
              <p:cNvSpPr>
                <a:spLocks/>
              </p:cNvSpPr>
              <p:nvPr/>
            </p:nvSpPr>
            <p:spPr bwMode="auto">
              <a:xfrm>
                <a:off x="3689" y="2601"/>
                <a:ext cx="98" cy="25"/>
              </a:xfrm>
              <a:custGeom>
                <a:avLst/>
                <a:gdLst>
                  <a:gd name="T0" fmla="*/ 0 w 98"/>
                  <a:gd name="T1" fmla="*/ 12 h 25"/>
                  <a:gd name="T2" fmla="*/ 68 w 98"/>
                  <a:gd name="T3" fmla="*/ 25 h 25"/>
                  <a:gd name="T4" fmla="*/ 98 w 98"/>
                  <a:gd name="T5" fmla="*/ 12 h 25"/>
                  <a:gd name="T6" fmla="*/ 31 w 98"/>
                  <a:gd name="T7" fmla="*/ 0 h 25"/>
                  <a:gd name="T8" fmla="*/ 0 w 98"/>
                  <a:gd name="T9" fmla="*/ 12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5"/>
                  <a:gd name="T17" fmla="*/ 98 w 9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5">
                    <a:moveTo>
                      <a:pt x="0" y="12"/>
                    </a:moveTo>
                    <a:lnTo>
                      <a:pt x="68" y="25"/>
                    </a:lnTo>
                    <a:lnTo>
                      <a:pt x="98" y="12"/>
                    </a:lnTo>
                    <a:lnTo>
                      <a:pt x="31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9" name="Freeform 4882"/>
              <p:cNvSpPr>
                <a:spLocks/>
              </p:cNvSpPr>
              <p:nvPr/>
            </p:nvSpPr>
            <p:spPr bwMode="auto">
              <a:xfrm>
                <a:off x="3689" y="2601"/>
                <a:ext cx="98" cy="25"/>
              </a:xfrm>
              <a:custGeom>
                <a:avLst/>
                <a:gdLst>
                  <a:gd name="T0" fmla="*/ 0 w 16"/>
                  <a:gd name="T1" fmla="*/ 19769 h 4"/>
                  <a:gd name="T2" fmla="*/ 94203 w 16"/>
                  <a:gd name="T3" fmla="*/ 38088 h 4"/>
                  <a:gd name="T4" fmla="*/ 137868 w 16"/>
                  <a:gd name="T5" fmla="*/ 19769 h 4"/>
                  <a:gd name="T6" fmla="*/ 43671 w 16"/>
                  <a:gd name="T7" fmla="*/ 0 h 4"/>
                  <a:gd name="T8" fmla="*/ 0 w 16"/>
                  <a:gd name="T9" fmla="*/ 19769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2"/>
                    </a:moveTo>
                    <a:lnTo>
                      <a:pt x="11" y="4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0" name="Freeform 4883"/>
              <p:cNvSpPr>
                <a:spLocks/>
              </p:cNvSpPr>
              <p:nvPr/>
            </p:nvSpPr>
            <p:spPr bwMode="auto">
              <a:xfrm>
                <a:off x="2454" y="2626"/>
                <a:ext cx="99" cy="37"/>
              </a:xfrm>
              <a:custGeom>
                <a:avLst/>
                <a:gdLst>
                  <a:gd name="T0" fmla="*/ 0 w 99"/>
                  <a:gd name="T1" fmla="*/ 30 h 37"/>
                  <a:gd name="T2" fmla="*/ 68 w 99"/>
                  <a:gd name="T3" fmla="*/ 37 h 37"/>
                  <a:gd name="T4" fmla="*/ 99 w 99"/>
                  <a:gd name="T5" fmla="*/ 12 h 37"/>
                  <a:gd name="T6" fmla="*/ 31 w 99"/>
                  <a:gd name="T7" fmla="*/ 0 h 37"/>
                  <a:gd name="T8" fmla="*/ 0 w 99"/>
                  <a:gd name="T9" fmla="*/ 3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0"/>
                    </a:moveTo>
                    <a:lnTo>
                      <a:pt x="68" y="37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1" name="Freeform 4884"/>
              <p:cNvSpPr>
                <a:spLocks/>
              </p:cNvSpPr>
              <p:nvPr/>
            </p:nvSpPr>
            <p:spPr bwMode="auto">
              <a:xfrm>
                <a:off x="2454" y="2626"/>
                <a:ext cx="99" cy="37"/>
              </a:xfrm>
              <a:custGeom>
                <a:avLst/>
                <a:gdLst>
                  <a:gd name="T0" fmla="*/ 0 w 16"/>
                  <a:gd name="T1" fmla="*/ 44795 h 6"/>
                  <a:gd name="T2" fmla="*/ 99730 w 16"/>
                  <a:gd name="T3" fmla="*/ 53465 h 6"/>
                  <a:gd name="T4" fmla="*/ 145214 w 16"/>
                  <a:gd name="T5" fmla="*/ 17341 h 6"/>
                  <a:gd name="T6" fmla="*/ 45484 w 16"/>
                  <a:gd name="T7" fmla="*/ 0 h 6"/>
                  <a:gd name="T8" fmla="*/ 0 w 16"/>
                  <a:gd name="T9" fmla="*/ 4479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5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2" name="Freeform 4885"/>
              <p:cNvSpPr>
                <a:spLocks/>
              </p:cNvSpPr>
              <p:nvPr/>
            </p:nvSpPr>
            <p:spPr bwMode="auto">
              <a:xfrm>
                <a:off x="4757" y="263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3" name="Freeform 4886"/>
              <p:cNvSpPr>
                <a:spLocks/>
              </p:cNvSpPr>
              <p:nvPr/>
            </p:nvSpPr>
            <p:spPr bwMode="auto">
              <a:xfrm>
                <a:off x="4757" y="263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4" name="Freeform 4887"/>
              <p:cNvSpPr>
                <a:spLocks/>
              </p:cNvSpPr>
              <p:nvPr/>
            </p:nvSpPr>
            <p:spPr bwMode="auto">
              <a:xfrm>
                <a:off x="3522" y="2595"/>
                <a:ext cx="99" cy="12"/>
              </a:xfrm>
              <a:custGeom>
                <a:avLst/>
                <a:gdLst>
                  <a:gd name="T0" fmla="*/ 0 w 99"/>
                  <a:gd name="T1" fmla="*/ 6 h 12"/>
                  <a:gd name="T2" fmla="*/ 68 w 99"/>
                  <a:gd name="T3" fmla="*/ 6 h 12"/>
                  <a:gd name="T4" fmla="*/ 99 w 99"/>
                  <a:gd name="T5" fmla="*/ 12 h 12"/>
                  <a:gd name="T6" fmla="*/ 31 w 99"/>
                  <a:gd name="T7" fmla="*/ 0 h 12"/>
                  <a:gd name="T8" fmla="*/ 0 w 99"/>
                  <a:gd name="T9" fmla="*/ 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"/>
                  <a:gd name="T17" fmla="*/ 99 w 9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">
                    <a:moveTo>
                      <a:pt x="0" y="6"/>
                    </a:moveTo>
                    <a:lnTo>
                      <a:pt x="68" y="6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5" name="Freeform 4888"/>
              <p:cNvSpPr>
                <a:spLocks/>
              </p:cNvSpPr>
              <p:nvPr/>
            </p:nvSpPr>
            <p:spPr bwMode="auto">
              <a:xfrm>
                <a:off x="3522" y="2595"/>
                <a:ext cx="99" cy="12"/>
              </a:xfrm>
              <a:custGeom>
                <a:avLst/>
                <a:gdLst>
                  <a:gd name="T0" fmla="*/ 0 w 16"/>
                  <a:gd name="T1" fmla="*/ 7776 h 2"/>
                  <a:gd name="T2" fmla="*/ 99730 w 16"/>
                  <a:gd name="T3" fmla="*/ 7776 h 2"/>
                  <a:gd name="T4" fmla="*/ 145214 w 16"/>
                  <a:gd name="T5" fmla="*/ 15552 h 2"/>
                  <a:gd name="T6" fmla="*/ 45484 w 16"/>
                  <a:gd name="T7" fmla="*/ 0 h 2"/>
                  <a:gd name="T8" fmla="*/ 0 w 16"/>
                  <a:gd name="T9" fmla="*/ 777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1"/>
                    </a:moveTo>
                    <a:lnTo>
                      <a:pt x="11" y="1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6" name="Freeform 4889"/>
              <p:cNvSpPr>
                <a:spLocks/>
              </p:cNvSpPr>
              <p:nvPr/>
            </p:nvSpPr>
            <p:spPr bwMode="auto">
              <a:xfrm>
                <a:off x="2287" y="2632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2 w 99"/>
                  <a:gd name="T3" fmla="*/ 49 h 49"/>
                  <a:gd name="T4" fmla="*/ 99 w 99"/>
                  <a:gd name="T5" fmla="*/ 12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2" y="49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7" name="Freeform 4890"/>
              <p:cNvSpPr>
                <a:spLocks/>
              </p:cNvSpPr>
              <p:nvPr/>
            </p:nvSpPr>
            <p:spPr bwMode="auto">
              <a:xfrm>
                <a:off x="2287" y="2632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0969 w 16"/>
                  <a:gd name="T3" fmla="*/ 68919 h 8"/>
                  <a:gd name="T4" fmla="*/ 145214 w 16"/>
                  <a:gd name="T5" fmla="*/ 16770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0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8" name="Freeform 4891"/>
              <p:cNvSpPr>
                <a:spLocks/>
              </p:cNvSpPr>
              <p:nvPr/>
            </p:nvSpPr>
            <p:spPr bwMode="auto">
              <a:xfrm>
                <a:off x="4590" y="263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4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9" name="Freeform 4892"/>
              <p:cNvSpPr>
                <a:spLocks/>
              </p:cNvSpPr>
              <p:nvPr/>
            </p:nvSpPr>
            <p:spPr bwMode="auto">
              <a:xfrm>
                <a:off x="4590" y="263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0" name="Freeform 4893"/>
              <p:cNvSpPr>
                <a:spLocks/>
              </p:cNvSpPr>
              <p:nvPr/>
            </p:nvSpPr>
            <p:spPr bwMode="auto">
              <a:xfrm>
                <a:off x="3355" y="2582"/>
                <a:ext cx="99" cy="13"/>
              </a:xfrm>
              <a:custGeom>
                <a:avLst/>
                <a:gdLst>
                  <a:gd name="T0" fmla="*/ 0 w 99"/>
                  <a:gd name="T1" fmla="*/ 7 h 13"/>
                  <a:gd name="T2" fmla="*/ 68 w 99"/>
                  <a:gd name="T3" fmla="*/ 0 h 13"/>
                  <a:gd name="T4" fmla="*/ 99 w 99"/>
                  <a:gd name="T5" fmla="*/ 13 h 13"/>
                  <a:gd name="T6" fmla="*/ 31 w 99"/>
                  <a:gd name="T7" fmla="*/ 13 h 13"/>
                  <a:gd name="T8" fmla="*/ 0 w 99"/>
                  <a:gd name="T9" fmla="*/ 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"/>
                  <a:gd name="T17" fmla="*/ 99 w 99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">
                    <a:moveTo>
                      <a:pt x="0" y="7"/>
                    </a:moveTo>
                    <a:lnTo>
                      <a:pt x="68" y="0"/>
                    </a:lnTo>
                    <a:lnTo>
                      <a:pt x="99" y="13"/>
                    </a:lnTo>
                    <a:lnTo>
                      <a:pt x="31" y="1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1" name="Freeform 4894"/>
              <p:cNvSpPr>
                <a:spLocks/>
              </p:cNvSpPr>
              <p:nvPr/>
            </p:nvSpPr>
            <p:spPr bwMode="auto">
              <a:xfrm>
                <a:off x="3355" y="2582"/>
                <a:ext cx="99" cy="13"/>
              </a:xfrm>
              <a:custGeom>
                <a:avLst/>
                <a:gdLst>
                  <a:gd name="T0" fmla="*/ 0 w 16"/>
                  <a:gd name="T1" fmla="*/ 12337 h 2"/>
                  <a:gd name="T2" fmla="*/ 99730 w 16"/>
                  <a:gd name="T3" fmla="*/ 0 h 2"/>
                  <a:gd name="T4" fmla="*/ 145214 w 16"/>
                  <a:gd name="T5" fmla="*/ 23069 h 2"/>
                  <a:gd name="T6" fmla="*/ 45484 w 16"/>
                  <a:gd name="T7" fmla="*/ 23069 h 2"/>
                  <a:gd name="T8" fmla="*/ 0 w 16"/>
                  <a:gd name="T9" fmla="*/ 1233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1"/>
                    </a:moveTo>
                    <a:lnTo>
                      <a:pt x="11" y="0"/>
                    </a:lnTo>
                    <a:lnTo>
                      <a:pt x="16" y="2"/>
                    </a:lnTo>
                    <a:lnTo>
                      <a:pt x="5" y="2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2" name="Freeform 4895"/>
              <p:cNvSpPr>
                <a:spLocks/>
              </p:cNvSpPr>
              <p:nvPr/>
            </p:nvSpPr>
            <p:spPr bwMode="auto">
              <a:xfrm>
                <a:off x="2120" y="2638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2 w 99"/>
                  <a:gd name="T3" fmla="*/ 49 h 49"/>
                  <a:gd name="T4" fmla="*/ 99 w 99"/>
                  <a:gd name="T5" fmla="*/ 12 h 49"/>
                  <a:gd name="T6" fmla="*/ 31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2" y="49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3" name="Freeform 4896"/>
              <p:cNvSpPr>
                <a:spLocks/>
              </p:cNvSpPr>
              <p:nvPr/>
            </p:nvSpPr>
            <p:spPr bwMode="auto">
              <a:xfrm>
                <a:off x="2120" y="2638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0969 w 16"/>
                  <a:gd name="T3" fmla="*/ 68919 h 8"/>
                  <a:gd name="T4" fmla="*/ 145214 w 16"/>
                  <a:gd name="T5" fmla="*/ 16770 h 8"/>
                  <a:gd name="T6" fmla="*/ 45484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0" y="8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4" name="Freeform 4897"/>
              <p:cNvSpPr>
                <a:spLocks/>
              </p:cNvSpPr>
              <p:nvPr/>
            </p:nvSpPr>
            <p:spPr bwMode="auto">
              <a:xfrm>
                <a:off x="4423" y="2638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18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5" name="Freeform 4898"/>
              <p:cNvSpPr>
                <a:spLocks/>
              </p:cNvSpPr>
              <p:nvPr/>
            </p:nvSpPr>
            <p:spPr bwMode="auto">
              <a:xfrm>
                <a:off x="4423" y="2638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6" name="Freeform 4899"/>
              <p:cNvSpPr>
                <a:spLocks/>
              </p:cNvSpPr>
              <p:nvPr/>
            </p:nvSpPr>
            <p:spPr bwMode="auto">
              <a:xfrm>
                <a:off x="3189" y="2576"/>
                <a:ext cx="98" cy="25"/>
              </a:xfrm>
              <a:custGeom>
                <a:avLst/>
                <a:gdLst>
                  <a:gd name="T0" fmla="*/ 0 w 98"/>
                  <a:gd name="T1" fmla="*/ 13 h 25"/>
                  <a:gd name="T2" fmla="*/ 67 w 98"/>
                  <a:gd name="T3" fmla="*/ 0 h 25"/>
                  <a:gd name="T4" fmla="*/ 98 w 98"/>
                  <a:gd name="T5" fmla="*/ 19 h 25"/>
                  <a:gd name="T6" fmla="*/ 30 w 98"/>
                  <a:gd name="T7" fmla="*/ 25 h 25"/>
                  <a:gd name="T8" fmla="*/ 0 w 98"/>
                  <a:gd name="T9" fmla="*/ 13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5"/>
                  <a:gd name="T17" fmla="*/ 98 w 9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5">
                    <a:moveTo>
                      <a:pt x="0" y="13"/>
                    </a:moveTo>
                    <a:lnTo>
                      <a:pt x="67" y="0"/>
                    </a:lnTo>
                    <a:lnTo>
                      <a:pt x="98" y="19"/>
                    </a:lnTo>
                    <a:lnTo>
                      <a:pt x="30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7" name="Freeform 4900"/>
              <p:cNvSpPr>
                <a:spLocks/>
              </p:cNvSpPr>
              <p:nvPr/>
            </p:nvSpPr>
            <p:spPr bwMode="auto">
              <a:xfrm>
                <a:off x="3189" y="2576"/>
                <a:ext cx="98" cy="25"/>
              </a:xfrm>
              <a:custGeom>
                <a:avLst/>
                <a:gdLst>
                  <a:gd name="T0" fmla="*/ 0 w 16"/>
                  <a:gd name="T1" fmla="*/ 19769 h 4"/>
                  <a:gd name="T2" fmla="*/ 94203 w 16"/>
                  <a:gd name="T3" fmla="*/ 0 h 4"/>
                  <a:gd name="T4" fmla="*/ 137868 w 16"/>
                  <a:gd name="T5" fmla="*/ 29063 h 4"/>
                  <a:gd name="T6" fmla="*/ 43671 w 16"/>
                  <a:gd name="T7" fmla="*/ 38088 h 4"/>
                  <a:gd name="T8" fmla="*/ 0 w 16"/>
                  <a:gd name="T9" fmla="*/ 19769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2"/>
                    </a:moveTo>
                    <a:lnTo>
                      <a:pt x="11" y="0"/>
                    </a:lnTo>
                    <a:lnTo>
                      <a:pt x="16" y="3"/>
                    </a:lnTo>
                    <a:lnTo>
                      <a:pt x="5" y="4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8" name="Freeform 4901"/>
              <p:cNvSpPr>
                <a:spLocks/>
              </p:cNvSpPr>
              <p:nvPr/>
            </p:nvSpPr>
            <p:spPr bwMode="auto">
              <a:xfrm>
                <a:off x="1954" y="263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1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1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9" name="Freeform 4902"/>
              <p:cNvSpPr>
                <a:spLocks/>
              </p:cNvSpPr>
              <p:nvPr/>
            </p:nvSpPr>
            <p:spPr bwMode="auto">
              <a:xfrm>
                <a:off x="1954" y="263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85946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0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0" name="Freeform 4903"/>
              <p:cNvSpPr>
                <a:spLocks/>
              </p:cNvSpPr>
              <p:nvPr/>
            </p:nvSpPr>
            <p:spPr bwMode="auto">
              <a:xfrm>
                <a:off x="4257" y="263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4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1" name="Freeform 4904"/>
              <p:cNvSpPr>
                <a:spLocks/>
              </p:cNvSpPr>
              <p:nvPr/>
            </p:nvSpPr>
            <p:spPr bwMode="auto">
              <a:xfrm>
                <a:off x="4257" y="263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2" name="Freeform 4905"/>
              <p:cNvSpPr>
                <a:spLocks/>
              </p:cNvSpPr>
              <p:nvPr/>
            </p:nvSpPr>
            <p:spPr bwMode="auto">
              <a:xfrm>
                <a:off x="3022" y="2582"/>
                <a:ext cx="99" cy="25"/>
              </a:xfrm>
              <a:custGeom>
                <a:avLst/>
                <a:gdLst>
                  <a:gd name="T0" fmla="*/ 0 w 99"/>
                  <a:gd name="T1" fmla="*/ 19 h 25"/>
                  <a:gd name="T2" fmla="*/ 68 w 99"/>
                  <a:gd name="T3" fmla="*/ 0 h 25"/>
                  <a:gd name="T4" fmla="*/ 99 w 99"/>
                  <a:gd name="T5" fmla="*/ 19 h 25"/>
                  <a:gd name="T6" fmla="*/ 31 w 99"/>
                  <a:gd name="T7" fmla="*/ 25 h 25"/>
                  <a:gd name="T8" fmla="*/ 0 w 99"/>
                  <a:gd name="T9" fmla="*/ 19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19"/>
                    </a:moveTo>
                    <a:lnTo>
                      <a:pt x="68" y="0"/>
                    </a:lnTo>
                    <a:lnTo>
                      <a:pt x="99" y="19"/>
                    </a:lnTo>
                    <a:lnTo>
                      <a:pt x="31" y="25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3" name="Freeform 4906"/>
              <p:cNvSpPr>
                <a:spLocks/>
              </p:cNvSpPr>
              <p:nvPr/>
            </p:nvSpPr>
            <p:spPr bwMode="auto">
              <a:xfrm>
                <a:off x="3022" y="2582"/>
                <a:ext cx="99" cy="25"/>
              </a:xfrm>
              <a:custGeom>
                <a:avLst/>
                <a:gdLst>
                  <a:gd name="T0" fmla="*/ 0 w 16"/>
                  <a:gd name="T1" fmla="*/ 29063 h 4"/>
                  <a:gd name="T2" fmla="*/ 99730 w 16"/>
                  <a:gd name="T3" fmla="*/ 0 h 4"/>
                  <a:gd name="T4" fmla="*/ 145214 w 16"/>
                  <a:gd name="T5" fmla="*/ 29063 h 4"/>
                  <a:gd name="T6" fmla="*/ 45484 w 16"/>
                  <a:gd name="T7" fmla="*/ 38088 h 4"/>
                  <a:gd name="T8" fmla="*/ 0 w 16"/>
                  <a:gd name="T9" fmla="*/ 29063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3"/>
                    </a:moveTo>
                    <a:lnTo>
                      <a:pt x="11" y="0"/>
                    </a:lnTo>
                    <a:lnTo>
                      <a:pt x="16" y="3"/>
                    </a:lnTo>
                    <a:lnTo>
                      <a:pt x="5" y="4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4" name="Freeform 4907"/>
              <p:cNvSpPr>
                <a:spLocks/>
              </p:cNvSpPr>
              <p:nvPr/>
            </p:nvSpPr>
            <p:spPr bwMode="auto">
              <a:xfrm>
                <a:off x="1787" y="2644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5" name="Freeform 4908"/>
              <p:cNvSpPr>
                <a:spLocks/>
              </p:cNvSpPr>
              <p:nvPr/>
            </p:nvSpPr>
            <p:spPr bwMode="auto">
              <a:xfrm>
                <a:off x="1787" y="2644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0969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6" name="Freeform 4909"/>
              <p:cNvSpPr>
                <a:spLocks/>
              </p:cNvSpPr>
              <p:nvPr/>
            </p:nvSpPr>
            <p:spPr bwMode="auto">
              <a:xfrm>
                <a:off x="4090" y="2632"/>
                <a:ext cx="99" cy="55"/>
              </a:xfrm>
              <a:custGeom>
                <a:avLst/>
                <a:gdLst>
                  <a:gd name="T0" fmla="*/ 0 w 99"/>
                  <a:gd name="T1" fmla="*/ 31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31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1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7" name="Freeform 4910"/>
              <p:cNvSpPr>
                <a:spLocks/>
              </p:cNvSpPr>
              <p:nvPr/>
            </p:nvSpPr>
            <p:spPr bwMode="auto">
              <a:xfrm>
                <a:off x="4090" y="2632"/>
                <a:ext cx="99" cy="55"/>
              </a:xfrm>
              <a:custGeom>
                <a:avLst/>
                <a:gdLst>
                  <a:gd name="T0" fmla="*/ 0 w 16"/>
                  <a:gd name="T1" fmla="*/ 43132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4313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5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8" name="Freeform 4911"/>
              <p:cNvSpPr>
                <a:spLocks/>
              </p:cNvSpPr>
              <p:nvPr/>
            </p:nvSpPr>
            <p:spPr bwMode="auto">
              <a:xfrm>
                <a:off x="2855" y="2601"/>
                <a:ext cx="99" cy="18"/>
              </a:xfrm>
              <a:custGeom>
                <a:avLst/>
                <a:gdLst>
                  <a:gd name="T0" fmla="*/ 0 w 99"/>
                  <a:gd name="T1" fmla="*/ 18 h 18"/>
                  <a:gd name="T2" fmla="*/ 68 w 99"/>
                  <a:gd name="T3" fmla="*/ 0 h 18"/>
                  <a:gd name="T4" fmla="*/ 99 w 99"/>
                  <a:gd name="T5" fmla="*/ 12 h 18"/>
                  <a:gd name="T6" fmla="*/ 31 w 99"/>
                  <a:gd name="T7" fmla="*/ 18 h 18"/>
                  <a:gd name="T8" fmla="*/ 0 w 99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"/>
                  <a:gd name="T17" fmla="*/ 99 w 99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">
                    <a:moveTo>
                      <a:pt x="0" y="18"/>
                    </a:moveTo>
                    <a:lnTo>
                      <a:pt x="68" y="0"/>
                    </a:lnTo>
                    <a:lnTo>
                      <a:pt x="99" y="12"/>
                    </a:lnTo>
                    <a:lnTo>
                      <a:pt x="31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9" name="Freeform 4912"/>
              <p:cNvSpPr>
                <a:spLocks/>
              </p:cNvSpPr>
              <p:nvPr/>
            </p:nvSpPr>
            <p:spPr bwMode="auto">
              <a:xfrm>
                <a:off x="2855" y="2601"/>
                <a:ext cx="99" cy="18"/>
              </a:xfrm>
              <a:custGeom>
                <a:avLst/>
                <a:gdLst>
                  <a:gd name="T0" fmla="*/ 0 w 16"/>
                  <a:gd name="T1" fmla="*/ 23328 h 3"/>
                  <a:gd name="T2" fmla="*/ 99730 w 16"/>
                  <a:gd name="T3" fmla="*/ 0 h 3"/>
                  <a:gd name="T4" fmla="*/ 145214 w 16"/>
                  <a:gd name="T5" fmla="*/ 15552 h 3"/>
                  <a:gd name="T6" fmla="*/ 45484 w 16"/>
                  <a:gd name="T7" fmla="*/ 23328 h 3"/>
                  <a:gd name="T8" fmla="*/ 0 w 16"/>
                  <a:gd name="T9" fmla="*/ 2332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0"/>
                    </a:lnTo>
                    <a:lnTo>
                      <a:pt x="16" y="2"/>
                    </a:lnTo>
                    <a:lnTo>
                      <a:pt x="5" y="3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0" name="Freeform 4913"/>
              <p:cNvSpPr>
                <a:spLocks/>
              </p:cNvSpPr>
              <p:nvPr/>
            </p:nvSpPr>
            <p:spPr bwMode="auto">
              <a:xfrm>
                <a:off x="1614" y="264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1" name="Freeform 4914"/>
              <p:cNvSpPr>
                <a:spLocks/>
              </p:cNvSpPr>
              <p:nvPr/>
            </p:nvSpPr>
            <p:spPr bwMode="auto">
              <a:xfrm>
                <a:off x="1614" y="2644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2" name="Freeform 4915"/>
              <p:cNvSpPr>
                <a:spLocks/>
              </p:cNvSpPr>
              <p:nvPr/>
            </p:nvSpPr>
            <p:spPr bwMode="auto">
              <a:xfrm>
                <a:off x="3923" y="2626"/>
                <a:ext cx="99" cy="43"/>
              </a:xfrm>
              <a:custGeom>
                <a:avLst/>
                <a:gdLst>
                  <a:gd name="T0" fmla="*/ 0 w 99"/>
                  <a:gd name="T1" fmla="*/ 24 h 43"/>
                  <a:gd name="T2" fmla="*/ 68 w 99"/>
                  <a:gd name="T3" fmla="*/ 43 h 43"/>
                  <a:gd name="T4" fmla="*/ 99 w 99"/>
                  <a:gd name="T5" fmla="*/ 18 h 43"/>
                  <a:gd name="T6" fmla="*/ 31 w 99"/>
                  <a:gd name="T7" fmla="*/ 0 h 43"/>
                  <a:gd name="T8" fmla="*/ 0 w 99"/>
                  <a:gd name="T9" fmla="*/ 24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24"/>
                    </a:moveTo>
                    <a:lnTo>
                      <a:pt x="68" y="43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3" name="Freeform 4916"/>
              <p:cNvSpPr>
                <a:spLocks/>
              </p:cNvSpPr>
              <p:nvPr/>
            </p:nvSpPr>
            <p:spPr bwMode="auto">
              <a:xfrm>
                <a:off x="3923" y="2626"/>
                <a:ext cx="99" cy="43"/>
              </a:xfrm>
              <a:custGeom>
                <a:avLst/>
                <a:gdLst>
                  <a:gd name="T0" fmla="*/ 0 w 16"/>
                  <a:gd name="T1" fmla="*/ 35696 h 7"/>
                  <a:gd name="T2" fmla="*/ 99730 w 16"/>
                  <a:gd name="T3" fmla="*/ 61207 h 7"/>
                  <a:gd name="T4" fmla="*/ 145214 w 16"/>
                  <a:gd name="T5" fmla="*/ 25732 h 7"/>
                  <a:gd name="T6" fmla="*/ 45484 w 16"/>
                  <a:gd name="T7" fmla="*/ 0 h 7"/>
                  <a:gd name="T8" fmla="*/ 0 w 16"/>
                  <a:gd name="T9" fmla="*/ 3569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4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4" name="Freeform 4917"/>
              <p:cNvSpPr>
                <a:spLocks/>
              </p:cNvSpPr>
              <p:nvPr/>
            </p:nvSpPr>
            <p:spPr bwMode="auto">
              <a:xfrm>
                <a:off x="2688" y="2626"/>
                <a:ext cx="99" cy="18"/>
              </a:xfrm>
              <a:custGeom>
                <a:avLst/>
                <a:gdLst>
                  <a:gd name="T0" fmla="*/ 0 w 99"/>
                  <a:gd name="T1" fmla="*/ 18 h 18"/>
                  <a:gd name="T2" fmla="*/ 62 w 99"/>
                  <a:gd name="T3" fmla="*/ 0 h 18"/>
                  <a:gd name="T4" fmla="*/ 99 w 99"/>
                  <a:gd name="T5" fmla="*/ 6 h 18"/>
                  <a:gd name="T6" fmla="*/ 31 w 99"/>
                  <a:gd name="T7" fmla="*/ 0 h 18"/>
                  <a:gd name="T8" fmla="*/ 0 w 99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"/>
                  <a:gd name="T17" fmla="*/ 99 w 99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">
                    <a:moveTo>
                      <a:pt x="0" y="18"/>
                    </a:moveTo>
                    <a:lnTo>
                      <a:pt x="62" y="0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5" name="Freeform 4918"/>
              <p:cNvSpPr>
                <a:spLocks/>
              </p:cNvSpPr>
              <p:nvPr/>
            </p:nvSpPr>
            <p:spPr bwMode="auto">
              <a:xfrm>
                <a:off x="2688" y="2626"/>
                <a:ext cx="99" cy="18"/>
              </a:xfrm>
              <a:custGeom>
                <a:avLst/>
                <a:gdLst>
                  <a:gd name="T0" fmla="*/ 0 w 16"/>
                  <a:gd name="T1" fmla="*/ 23328 h 3"/>
                  <a:gd name="T2" fmla="*/ 90969 w 16"/>
                  <a:gd name="T3" fmla="*/ 0 h 3"/>
                  <a:gd name="T4" fmla="*/ 145214 w 16"/>
                  <a:gd name="T5" fmla="*/ 7776 h 3"/>
                  <a:gd name="T6" fmla="*/ 45484 w 16"/>
                  <a:gd name="T7" fmla="*/ 0 h 3"/>
                  <a:gd name="T8" fmla="*/ 0 w 16"/>
                  <a:gd name="T9" fmla="*/ 2332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0" y="0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6" name="Freeform 4919"/>
              <p:cNvSpPr>
                <a:spLocks/>
              </p:cNvSpPr>
              <p:nvPr/>
            </p:nvSpPr>
            <p:spPr bwMode="auto">
              <a:xfrm>
                <a:off x="3757" y="2613"/>
                <a:ext cx="98" cy="31"/>
              </a:xfrm>
              <a:custGeom>
                <a:avLst/>
                <a:gdLst>
                  <a:gd name="T0" fmla="*/ 0 w 98"/>
                  <a:gd name="T1" fmla="*/ 13 h 31"/>
                  <a:gd name="T2" fmla="*/ 68 w 98"/>
                  <a:gd name="T3" fmla="*/ 31 h 31"/>
                  <a:gd name="T4" fmla="*/ 98 w 98"/>
                  <a:gd name="T5" fmla="*/ 19 h 31"/>
                  <a:gd name="T6" fmla="*/ 30 w 98"/>
                  <a:gd name="T7" fmla="*/ 0 h 31"/>
                  <a:gd name="T8" fmla="*/ 0 w 98"/>
                  <a:gd name="T9" fmla="*/ 1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1"/>
                  <a:gd name="T17" fmla="*/ 98 w 98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1">
                    <a:moveTo>
                      <a:pt x="0" y="13"/>
                    </a:moveTo>
                    <a:lnTo>
                      <a:pt x="68" y="31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7" name="Freeform 4920"/>
              <p:cNvSpPr>
                <a:spLocks/>
              </p:cNvSpPr>
              <p:nvPr/>
            </p:nvSpPr>
            <p:spPr bwMode="auto">
              <a:xfrm>
                <a:off x="3757" y="2613"/>
                <a:ext cx="98" cy="31"/>
              </a:xfrm>
              <a:custGeom>
                <a:avLst/>
                <a:gdLst>
                  <a:gd name="T0" fmla="*/ 0 w 16"/>
                  <a:gd name="T1" fmla="*/ 17645 h 5"/>
                  <a:gd name="T2" fmla="*/ 94203 w 16"/>
                  <a:gd name="T3" fmla="*/ 45744 h 5"/>
                  <a:gd name="T4" fmla="*/ 137868 w 16"/>
                  <a:gd name="T5" fmla="*/ 28136 h 5"/>
                  <a:gd name="T6" fmla="*/ 43671 w 16"/>
                  <a:gd name="T7" fmla="*/ 0 h 5"/>
                  <a:gd name="T8" fmla="*/ 0 w 16"/>
                  <a:gd name="T9" fmla="*/ 1764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2"/>
                    </a:moveTo>
                    <a:lnTo>
                      <a:pt x="11" y="5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8" name="Freeform 4921"/>
              <p:cNvSpPr>
                <a:spLocks/>
              </p:cNvSpPr>
              <p:nvPr/>
            </p:nvSpPr>
            <p:spPr bwMode="auto">
              <a:xfrm>
                <a:off x="2522" y="2638"/>
                <a:ext cx="98" cy="25"/>
              </a:xfrm>
              <a:custGeom>
                <a:avLst/>
                <a:gdLst>
                  <a:gd name="T0" fmla="*/ 0 w 98"/>
                  <a:gd name="T1" fmla="*/ 25 h 25"/>
                  <a:gd name="T2" fmla="*/ 61 w 98"/>
                  <a:gd name="T3" fmla="*/ 18 h 25"/>
                  <a:gd name="T4" fmla="*/ 98 w 98"/>
                  <a:gd name="T5" fmla="*/ 6 h 25"/>
                  <a:gd name="T6" fmla="*/ 31 w 98"/>
                  <a:gd name="T7" fmla="*/ 0 h 25"/>
                  <a:gd name="T8" fmla="*/ 0 w 98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5"/>
                  <a:gd name="T17" fmla="*/ 98 w 98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5">
                    <a:moveTo>
                      <a:pt x="0" y="25"/>
                    </a:moveTo>
                    <a:lnTo>
                      <a:pt x="61" y="18"/>
                    </a:lnTo>
                    <a:lnTo>
                      <a:pt x="98" y="6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9" name="Freeform 4922"/>
              <p:cNvSpPr>
                <a:spLocks/>
              </p:cNvSpPr>
              <p:nvPr/>
            </p:nvSpPr>
            <p:spPr bwMode="auto">
              <a:xfrm>
                <a:off x="2522" y="2638"/>
                <a:ext cx="98" cy="25"/>
              </a:xfrm>
              <a:custGeom>
                <a:avLst/>
                <a:gdLst>
                  <a:gd name="T0" fmla="*/ 0 w 16"/>
                  <a:gd name="T1" fmla="*/ 38088 h 4"/>
                  <a:gd name="T2" fmla="*/ 85946 w 16"/>
                  <a:gd name="T3" fmla="*/ 29063 h 4"/>
                  <a:gd name="T4" fmla="*/ 137868 w 16"/>
                  <a:gd name="T5" fmla="*/ 9025 h 4"/>
                  <a:gd name="T6" fmla="*/ 43671 w 16"/>
                  <a:gd name="T7" fmla="*/ 0 h 4"/>
                  <a:gd name="T8" fmla="*/ 0 w 16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0" y="3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0" name="Freeform 4923"/>
              <p:cNvSpPr>
                <a:spLocks/>
              </p:cNvSpPr>
              <p:nvPr/>
            </p:nvSpPr>
            <p:spPr bwMode="auto">
              <a:xfrm>
                <a:off x="4825" y="265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1" name="Freeform 4924"/>
              <p:cNvSpPr>
                <a:spLocks/>
              </p:cNvSpPr>
              <p:nvPr/>
            </p:nvSpPr>
            <p:spPr bwMode="auto">
              <a:xfrm>
                <a:off x="4825" y="265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2" name="Freeform 4925"/>
              <p:cNvSpPr>
                <a:spLocks/>
              </p:cNvSpPr>
              <p:nvPr/>
            </p:nvSpPr>
            <p:spPr bwMode="auto">
              <a:xfrm>
                <a:off x="3590" y="2601"/>
                <a:ext cx="99" cy="12"/>
              </a:xfrm>
              <a:custGeom>
                <a:avLst/>
                <a:gdLst>
                  <a:gd name="T0" fmla="*/ 0 w 99"/>
                  <a:gd name="T1" fmla="*/ 0 h 12"/>
                  <a:gd name="T2" fmla="*/ 68 w 99"/>
                  <a:gd name="T3" fmla="*/ 12 h 12"/>
                  <a:gd name="T4" fmla="*/ 99 w 99"/>
                  <a:gd name="T5" fmla="*/ 12 h 12"/>
                  <a:gd name="T6" fmla="*/ 31 w 99"/>
                  <a:gd name="T7" fmla="*/ 6 h 12"/>
                  <a:gd name="T8" fmla="*/ 0 w 9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"/>
                  <a:gd name="T17" fmla="*/ 99 w 9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">
                    <a:moveTo>
                      <a:pt x="0" y="0"/>
                    </a:moveTo>
                    <a:lnTo>
                      <a:pt x="68" y="12"/>
                    </a:lnTo>
                    <a:lnTo>
                      <a:pt x="99" y="12"/>
                    </a:lnTo>
                    <a:lnTo>
                      <a:pt x="31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3" name="Freeform 4926"/>
              <p:cNvSpPr>
                <a:spLocks/>
              </p:cNvSpPr>
              <p:nvPr/>
            </p:nvSpPr>
            <p:spPr bwMode="auto">
              <a:xfrm>
                <a:off x="3590" y="2601"/>
                <a:ext cx="99" cy="12"/>
              </a:xfrm>
              <a:custGeom>
                <a:avLst/>
                <a:gdLst>
                  <a:gd name="T0" fmla="*/ 0 w 16"/>
                  <a:gd name="T1" fmla="*/ 0 h 2"/>
                  <a:gd name="T2" fmla="*/ 99730 w 16"/>
                  <a:gd name="T3" fmla="*/ 15552 h 2"/>
                  <a:gd name="T4" fmla="*/ 145214 w 16"/>
                  <a:gd name="T5" fmla="*/ 15552 h 2"/>
                  <a:gd name="T6" fmla="*/ 45484 w 16"/>
                  <a:gd name="T7" fmla="*/ 7776 h 2"/>
                  <a:gd name="T8" fmla="*/ 0 w 16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0"/>
                    </a:moveTo>
                    <a:lnTo>
                      <a:pt x="11" y="2"/>
                    </a:lnTo>
                    <a:lnTo>
                      <a:pt x="16" y="2"/>
                    </a:lnTo>
                    <a:lnTo>
                      <a:pt x="5" y="1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4" name="Freeform 4927"/>
              <p:cNvSpPr>
                <a:spLocks/>
              </p:cNvSpPr>
              <p:nvPr/>
            </p:nvSpPr>
            <p:spPr bwMode="auto">
              <a:xfrm>
                <a:off x="2349" y="2644"/>
                <a:ext cx="105" cy="37"/>
              </a:xfrm>
              <a:custGeom>
                <a:avLst/>
                <a:gdLst>
                  <a:gd name="T0" fmla="*/ 0 w 105"/>
                  <a:gd name="T1" fmla="*/ 37 h 37"/>
                  <a:gd name="T2" fmla="*/ 68 w 105"/>
                  <a:gd name="T3" fmla="*/ 37 h 37"/>
                  <a:gd name="T4" fmla="*/ 105 w 105"/>
                  <a:gd name="T5" fmla="*/ 12 h 37"/>
                  <a:gd name="T6" fmla="*/ 37 w 105"/>
                  <a:gd name="T7" fmla="*/ 0 h 37"/>
                  <a:gd name="T8" fmla="*/ 0 w 105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7"/>
                  <a:gd name="T17" fmla="*/ 105 w 10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7">
                    <a:moveTo>
                      <a:pt x="0" y="37"/>
                    </a:moveTo>
                    <a:lnTo>
                      <a:pt x="68" y="37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5" name="Freeform 4928"/>
              <p:cNvSpPr>
                <a:spLocks/>
              </p:cNvSpPr>
              <p:nvPr/>
            </p:nvSpPr>
            <p:spPr bwMode="auto">
              <a:xfrm>
                <a:off x="2349" y="2644"/>
                <a:ext cx="105" cy="37"/>
              </a:xfrm>
              <a:custGeom>
                <a:avLst/>
                <a:gdLst>
                  <a:gd name="T0" fmla="*/ 0 w 17"/>
                  <a:gd name="T1" fmla="*/ 53465 h 6"/>
                  <a:gd name="T2" fmla="*/ 98959 w 17"/>
                  <a:gd name="T3" fmla="*/ 53465 h 6"/>
                  <a:gd name="T4" fmla="*/ 152936 w 17"/>
                  <a:gd name="T5" fmla="*/ 17341 h 6"/>
                  <a:gd name="T6" fmla="*/ 53945 w 17"/>
                  <a:gd name="T7" fmla="*/ 0 h 6"/>
                  <a:gd name="T8" fmla="*/ 0 w 17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"/>
                  <a:gd name="T17" fmla="*/ 17 w 1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">
                    <a:moveTo>
                      <a:pt x="0" y="6"/>
                    </a:moveTo>
                    <a:lnTo>
                      <a:pt x="11" y="6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6" name="Freeform 4929"/>
              <p:cNvSpPr>
                <a:spLocks/>
              </p:cNvSpPr>
              <p:nvPr/>
            </p:nvSpPr>
            <p:spPr bwMode="auto">
              <a:xfrm>
                <a:off x="4658" y="2656"/>
                <a:ext cx="99" cy="62"/>
              </a:xfrm>
              <a:custGeom>
                <a:avLst/>
                <a:gdLst>
                  <a:gd name="T0" fmla="*/ 0 w 99"/>
                  <a:gd name="T1" fmla="*/ 38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8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7" name="Freeform 4930"/>
              <p:cNvSpPr>
                <a:spLocks/>
              </p:cNvSpPr>
              <p:nvPr/>
            </p:nvSpPr>
            <p:spPr bwMode="auto">
              <a:xfrm>
                <a:off x="4658" y="265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8" name="Freeform 4931"/>
              <p:cNvSpPr>
                <a:spLocks/>
              </p:cNvSpPr>
              <p:nvPr/>
            </p:nvSpPr>
            <p:spPr bwMode="auto">
              <a:xfrm>
                <a:off x="3423" y="2576"/>
                <a:ext cx="99" cy="25"/>
              </a:xfrm>
              <a:custGeom>
                <a:avLst/>
                <a:gdLst>
                  <a:gd name="T0" fmla="*/ 0 w 99"/>
                  <a:gd name="T1" fmla="*/ 6 h 25"/>
                  <a:gd name="T2" fmla="*/ 68 w 99"/>
                  <a:gd name="T3" fmla="*/ 0 h 25"/>
                  <a:gd name="T4" fmla="*/ 99 w 99"/>
                  <a:gd name="T5" fmla="*/ 25 h 25"/>
                  <a:gd name="T6" fmla="*/ 31 w 99"/>
                  <a:gd name="T7" fmla="*/ 19 h 25"/>
                  <a:gd name="T8" fmla="*/ 0 w 99"/>
                  <a:gd name="T9" fmla="*/ 6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6"/>
                    </a:moveTo>
                    <a:lnTo>
                      <a:pt x="68" y="0"/>
                    </a:lnTo>
                    <a:lnTo>
                      <a:pt x="99" y="25"/>
                    </a:lnTo>
                    <a:lnTo>
                      <a:pt x="31" y="1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9" name="Freeform 4932"/>
              <p:cNvSpPr>
                <a:spLocks/>
              </p:cNvSpPr>
              <p:nvPr/>
            </p:nvSpPr>
            <p:spPr bwMode="auto">
              <a:xfrm>
                <a:off x="3423" y="2576"/>
                <a:ext cx="99" cy="25"/>
              </a:xfrm>
              <a:custGeom>
                <a:avLst/>
                <a:gdLst>
                  <a:gd name="T0" fmla="*/ 0 w 16"/>
                  <a:gd name="T1" fmla="*/ 9025 h 4"/>
                  <a:gd name="T2" fmla="*/ 99730 w 16"/>
                  <a:gd name="T3" fmla="*/ 0 h 4"/>
                  <a:gd name="T4" fmla="*/ 145214 w 16"/>
                  <a:gd name="T5" fmla="*/ 38088 h 4"/>
                  <a:gd name="T6" fmla="*/ 45484 w 16"/>
                  <a:gd name="T7" fmla="*/ 29063 h 4"/>
                  <a:gd name="T8" fmla="*/ 0 w 16"/>
                  <a:gd name="T9" fmla="*/ 9025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1"/>
                    </a:moveTo>
                    <a:lnTo>
                      <a:pt x="11" y="0"/>
                    </a:lnTo>
                    <a:lnTo>
                      <a:pt x="16" y="4"/>
                    </a:lnTo>
                    <a:lnTo>
                      <a:pt x="5" y="3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0" name="Freeform 4933"/>
              <p:cNvSpPr>
                <a:spLocks/>
              </p:cNvSpPr>
              <p:nvPr/>
            </p:nvSpPr>
            <p:spPr bwMode="auto">
              <a:xfrm>
                <a:off x="2182" y="2650"/>
                <a:ext cx="105" cy="50"/>
              </a:xfrm>
              <a:custGeom>
                <a:avLst/>
                <a:gdLst>
                  <a:gd name="T0" fmla="*/ 0 w 105"/>
                  <a:gd name="T1" fmla="*/ 37 h 50"/>
                  <a:gd name="T2" fmla="*/ 68 w 105"/>
                  <a:gd name="T3" fmla="*/ 50 h 50"/>
                  <a:gd name="T4" fmla="*/ 105 w 105"/>
                  <a:gd name="T5" fmla="*/ 19 h 50"/>
                  <a:gd name="T6" fmla="*/ 37 w 105"/>
                  <a:gd name="T7" fmla="*/ 0 h 50"/>
                  <a:gd name="T8" fmla="*/ 0 w 105"/>
                  <a:gd name="T9" fmla="*/ 37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0"/>
                  <a:gd name="T17" fmla="*/ 105 w 105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0">
                    <a:moveTo>
                      <a:pt x="0" y="37"/>
                    </a:moveTo>
                    <a:lnTo>
                      <a:pt x="68" y="50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1" name="Freeform 4934"/>
              <p:cNvSpPr>
                <a:spLocks/>
              </p:cNvSpPr>
              <p:nvPr/>
            </p:nvSpPr>
            <p:spPr bwMode="auto">
              <a:xfrm>
                <a:off x="2182" y="2650"/>
                <a:ext cx="105" cy="50"/>
              </a:xfrm>
              <a:custGeom>
                <a:avLst/>
                <a:gdLst>
                  <a:gd name="T0" fmla="*/ 0 w 17"/>
                  <a:gd name="T1" fmla="*/ 56406 h 8"/>
                  <a:gd name="T2" fmla="*/ 98959 w 17"/>
                  <a:gd name="T3" fmla="*/ 76175 h 8"/>
                  <a:gd name="T4" fmla="*/ 152936 w 17"/>
                  <a:gd name="T5" fmla="*/ 29063 h 8"/>
                  <a:gd name="T6" fmla="*/ 53945 w 17"/>
                  <a:gd name="T7" fmla="*/ 0 h 8"/>
                  <a:gd name="T8" fmla="*/ 0 w 17"/>
                  <a:gd name="T9" fmla="*/ 5640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8"/>
                  <a:gd name="T17" fmla="*/ 17 w 17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8">
                    <a:moveTo>
                      <a:pt x="0" y="6"/>
                    </a:moveTo>
                    <a:lnTo>
                      <a:pt x="11" y="8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2" name="Freeform 4935"/>
              <p:cNvSpPr>
                <a:spLocks/>
              </p:cNvSpPr>
              <p:nvPr/>
            </p:nvSpPr>
            <p:spPr bwMode="auto">
              <a:xfrm>
                <a:off x="4491" y="2656"/>
                <a:ext cx="99" cy="62"/>
              </a:xfrm>
              <a:custGeom>
                <a:avLst/>
                <a:gdLst>
                  <a:gd name="T0" fmla="*/ 0 w 99"/>
                  <a:gd name="T1" fmla="*/ 38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8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3" name="Freeform 4936"/>
              <p:cNvSpPr>
                <a:spLocks/>
              </p:cNvSpPr>
              <p:nvPr/>
            </p:nvSpPr>
            <p:spPr bwMode="auto">
              <a:xfrm>
                <a:off x="4491" y="2656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4" name="Freeform 4937"/>
              <p:cNvSpPr>
                <a:spLocks/>
              </p:cNvSpPr>
              <p:nvPr/>
            </p:nvSpPr>
            <p:spPr bwMode="auto">
              <a:xfrm>
                <a:off x="3256" y="2552"/>
                <a:ext cx="99" cy="43"/>
              </a:xfrm>
              <a:custGeom>
                <a:avLst/>
                <a:gdLst>
                  <a:gd name="T0" fmla="*/ 0 w 99"/>
                  <a:gd name="T1" fmla="*/ 24 h 43"/>
                  <a:gd name="T2" fmla="*/ 68 w 99"/>
                  <a:gd name="T3" fmla="*/ 0 h 43"/>
                  <a:gd name="T4" fmla="*/ 99 w 99"/>
                  <a:gd name="T5" fmla="*/ 37 h 43"/>
                  <a:gd name="T6" fmla="*/ 31 w 99"/>
                  <a:gd name="T7" fmla="*/ 43 h 43"/>
                  <a:gd name="T8" fmla="*/ 0 w 99"/>
                  <a:gd name="T9" fmla="*/ 24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24"/>
                    </a:moveTo>
                    <a:lnTo>
                      <a:pt x="68" y="0"/>
                    </a:lnTo>
                    <a:lnTo>
                      <a:pt x="99" y="37"/>
                    </a:lnTo>
                    <a:lnTo>
                      <a:pt x="31" y="4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5" name="Freeform 4938"/>
              <p:cNvSpPr>
                <a:spLocks/>
              </p:cNvSpPr>
              <p:nvPr/>
            </p:nvSpPr>
            <p:spPr bwMode="auto">
              <a:xfrm>
                <a:off x="3256" y="2552"/>
                <a:ext cx="99" cy="43"/>
              </a:xfrm>
              <a:custGeom>
                <a:avLst/>
                <a:gdLst>
                  <a:gd name="T0" fmla="*/ 0 w 16"/>
                  <a:gd name="T1" fmla="*/ 35696 h 7"/>
                  <a:gd name="T2" fmla="*/ 99730 w 16"/>
                  <a:gd name="T3" fmla="*/ 0 h 7"/>
                  <a:gd name="T4" fmla="*/ 145214 w 16"/>
                  <a:gd name="T5" fmla="*/ 52601 h 7"/>
                  <a:gd name="T6" fmla="*/ 45484 w 16"/>
                  <a:gd name="T7" fmla="*/ 61207 h 7"/>
                  <a:gd name="T8" fmla="*/ 0 w 16"/>
                  <a:gd name="T9" fmla="*/ 35696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4"/>
                    </a:moveTo>
                    <a:lnTo>
                      <a:pt x="11" y="0"/>
                    </a:lnTo>
                    <a:lnTo>
                      <a:pt x="16" y="6"/>
                    </a:lnTo>
                    <a:lnTo>
                      <a:pt x="5" y="7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6" name="Freeform 4939"/>
              <p:cNvSpPr>
                <a:spLocks/>
              </p:cNvSpPr>
              <p:nvPr/>
            </p:nvSpPr>
            <p:spPr bwMode="auto">
              <a:xfrm>
                <a:off x="2015" y="2656"/>
                <a:ext cx="105" cy="56"/>
              </a:xfrm>
              <a:custGeom>
                <a:avLst/>
                <a:gdLst>
                  <a:gd name="T0" fmla="*/ 0 w 105"/>
                  <a:gd name="T1" fmla="*/ 44 h 56"/>
                  <a:gd name="T2" fmla="*/ 68 w 105"/>
                  <a:gd name="T3" fmla="*/ 56 h 56"/>
                  <a:gd name="T4" fmla="*/ 105 w 105"/>
                  <a:gd name="T5" fmla="*/ 19 h 56"/>
                  <a:gd name="T6" fmla="*/ 37 w 105"/>
                  <a:gd name="T7" fmla="*/ 0 h 56"/>
                  <a:gd name="T8" fmla="*/ 0 w 105"/>
                  <a:gd name="T9" fmla="*/ 44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6"/>
                  <a:gd name="T17" fmla="*/ 105 w 10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6">
                    <a:moveTo>
                      <a:pt x="0" y="44"/>
                    </a:moveTo>
                    <a:lnTo>
                      <a:pt x="68" y="56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7" name="Freeform 4940"/>
              <p:cNvSpPr>
                <a:spLocks/>
              </p:cNvSpPr>
              <p:nvPr/>
            </p:nvSpPr>
            <p:spPr bwMode="auto">
              <a:xfrm>
                <a:off x="2015" y="2656"/>
                <a:ext cx="105" cy="56"/>
              </a:xfrm>
              <a:custGeom>
                <a:avLst/>
                <a:gdLst>
                  <a:gd name="T0" fmla="*/ 0 w 17"/>
                  <a:gd name="T1" fmla="*/ 66012 h 9"/>
                  <a:gd name="T2" fmla="*/ 98959 w 17"/>
                  <a:gd name="T3" fmla="*/ 83820 h 9"/>
                  <a:gd name="T4" fmla="*/ 152936 w 17"/>
                  <a:gd name="T5" fmla="*/ 28417 h 9"/>
                  <a:gd name="T6" fmla="*/ 53945 w 17"/>
                  <a:gd name="T7" fmla="*/ 0 h 9"/>
                  <a:gd name="T8" fmla="*/ 0 w 17"/>
                  <a:gd name="T9" fmla="*/ 6601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7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8" name="Freeform 4941"/>
              <p:cNvSpPr>
                <a:spLocks/>
              </p:cNvSpPr>
              <p:nvPr/>
            </p:nvSpPr>
            <p:spPr bwMode="auto">
              <a:xfrm>
                <a:off x="4325" y="2656"/>
                <a:ext cx="98" cy="62"/>
              </a:xfrm>
              <a:custGeom>
                <a:avLst/>
                <a:gdLst>
                  <a:gd name="T0" fmla="*/ 0 w 98"/>
                  <a:gd name="T1" fmla="*/ 38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38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9" name="Freeform 4942"/>
              <p:cNvSpPr>
                <a:spLocks/>
              </p:cNvSpPr>
              <p:nvPr/>
            </p:nvSpPr>
            <p:spPr bwMode="auto">
              <a:xfrm>
                <a:off x="4325" y="2656"/>
                <a:ext cx="98" cy="62"/>
              </a:xfrm>
              <a:custGeom>
                <a:avLst/>
                <a:gdLst>
                  <a:gd name="T0" fmla="*/ 0 w 16"/>
                  <a:gd name="T1" fmla="*/ 54585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0" name="Freeform 4943"/>
              <p:cNvSpPr>
                <a:spLocks/>
              </p:cNvSpPr>
              <p:nvPr/>
            </p:nvSpPr>
            <p:spPr bwMode="auto">
              <a:xfrm>
                <a:off x="3090" y="2545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0 h 56"/>
                  <a:gd name="T4" fmla="*/ 99 w 99"/>
                  <a:gd name="T5" fmla="*/ 44 h 56"/>
                  <a:gd name="T6" fmla="*/ 31 w 99"/>
                  <a:gd name="T7" fmla="*/ 56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0"/>
                    </a:lnTo>
                    <a:lnTo>
                      <a:pt x="99" y="44"/>
                    </a:lnTo>
                    <a:lnTo>
                      <a:pt x="31" y="56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1" name="Freeform 4944"/>
              <p:cNvSpPr>
                <a:spLocks/>
              </p:cNvSpPr>
              <p:nvPr/>
            </p:nvSpPr>
            <p:spPr bwMode="auto">
              <a:xfrm>
                <a:off x="3090" y="2545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0 h 9"/>
                  <a:gd name="T4" fmla="*/ 145214 w 16"/>
                  <a:gd name="T5" fmla="*/ 66012 h 9"/>
                  <a:gd name="T6" fmla="*/ 45484 w 16"/>
                  <a:gd name="T7" fmla="*/ 8382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0"/>
                    </a:lnTo>
                    <a:lnTo>
                      <a:pt x="16" y="7"/>
                    </a:lnTo>
                    <a:lnTo>
                      <a:pt x="5" y="9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2" name="Freeform 4945"/>
              <p:cNvSpPr>
                <a:spLocks/>
              </p:cNvSpPr>
              <p:nvPr/>
            </p:nvSpPr>
            <p:spPr bwMode="auto">
              <a:xfrm>
                <a:off x="1849" y="2663"/>
                <a:ext cx="105" cy="55"/>
              </a:xfrm>
              <a:custGeom>
                <a:avLst/>
                <a:gdLst>
                  <a:gd name="T0" fmla="*/ 0 w 105"/>
                  <a:gd name="T1" fmla="*/ 37 h 55"/>
                  <a:gd name="T2" fmla="*/ 68 w 105"/>
                  <a:gd name="T3" fmla="*/ 55 h 55"/>
                  <a:gd name="T4" fmla="*/ 105 w 105"/>
                  <a:gd name="T5" fmla="*/ 18 h 55"/>
                  <a:gd name="T6" fmla="*/ 37 w 105"/>
                  <a:gd name="T7" fmla="*/ 0 h 55"/>
                  <a:gd name="T8" fmla="*/ 0 w 105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37"/>
                    </a:moveTo>
                    <a:lnTo>
                      <a:pt x="68" y="55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3" name="Freeform 4946"/>
              <p:cNvSpPr>
                <a:spLocks/>
              </p:cNvSpPr>
              <p:nvPr/>
            </p:nvSpPr>
            <p:spPr bwMode="auto">
              <a:xfrm>
                <a:off x="1849" y="2663"/>
                <a:ext cx="105" cy="55"/>
              </a:xfrm>
              <a:custGeom>
                <a:avLst/>
                <a:gdLst>
                  <a:gd name="T0" fmla="*/ 0 w 17"/>
                  <a:gd name="T1" fmla="*/ 51572 h 9"/>
                  <a:gd name="T2" fmla="*/ 98959 w 17"/>
                  <a:gd name="T3" fmla="*/ 76670 h 9"/>
                  <a:gd name="T4" fmla="*/ 152936 w 17"/>
                  <a:gd name="T5" fmla="*/ 25098 h 9"/>
                  <a:gd name="T6" fmla="*/ 53945 w 17"/>
                  <a:gd name="T7" fmla="*/ 0 h 9"/>
                  <a:gd name="T8" fmla="*/ 0 w 17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4" name="Freeform 4947"/>
              <p:cNvSpPr>
                <a:spLocks/>
              </p:cNvSpPr>
              <p:nvPr/>
            </p:nvSpPr>
            <p:spPr bwMode="auto">
              <a:xfrm>
                <a:off x="4158" y="2650"/>
                <a:ext cx="99" cy="56"/>
              </a:xfrm>
              <a:custGeom>
                <a:avLst/>
                <a:gdLst>
                  <a:gd name="T0" fmla="*/ 0 w 99"/>
                  <a:gd name="T1" fmla="*/ 37 h 56"/>
                  <a:gd name="T2" fmla="*/ 68 w 99"/>
                  <a:gd name="T3" fmla="*/ 56 h 56"/>
                  <a:gd name="T4" fmla="*/ 99 w 99"/>
                  <a:gd name="T5" fmla="*/ 25 h 56"/>
                  <a:gd name="T6" fmla="*/ 31 w 99"/>
                  <a:gd name="T7" fmla="*/ 0 h 56"/>
                  <a:gd name="T8" fmla="*/ 0 w 99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7"/>
                    </a:moveTo>
                    <a:lnTo>
                      <a:pt x="68" y="56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5" name="Freeform 4948"/>
              <p:cNvSpPr>
                <a:spLocks/>
              </p:cNvSpPr>
              <p:nvPr/>
            </p:nvSpPr>
            <p:spPr bwMode="auto">
              <a:xfrm>
                <a:off x="4158" y="2650"/>
                <a:ext cx="99" cy="56"/>
              </a:xfrm>
              <a:custGeom>
                <a:avLst/>
                <a:gdLst>
                  <a:gd name="T0" fmla="*/ 0 w 16"/>
                  <a:gd name="T1" fmla="*/ 55403 h 9"/>
                  <a:gd name="T2" fmla="*/ 99730 w 16"/>
                  <a:gd name="T3" fmla="*/ 83820 h 9"/>
                  <a:gd name="T4" fmla="*/ 145214 w 16"/>
                  <a:gd name="T5" fmla="*/ 37595 h 9"/>
                  <a:gd name="T6" fmla="*/ 45484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6" name="Freeform 4949"/>
              <p:cNvSpPr>
                <a:spLocks/>
              </p:cNvSpPr>
              <p:nvPr/>
            </p:nvSpPr>
            <p:spPr bwMode="auto">
              <a:xfrm>
                <a:off x="2923" y="2564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0 h 49"/>
                  <a:gd name="T4" fmla="*/ 99 w 99"/>
                  <a:gd name="T5" fmla="*/ 37 h 49"/>
                  <a:gd name="T6" fmla="*/ 31 w 99"/>
                  <a:gd name="T7" fmla="*/ 49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0"/>
                    </a:lnTo>
                    <a:lnTo>
                      <a:pt x="99" y="37"/>
                    </a:lnTo>
                    <a:lnTo>
                      <a:pt x="31" y="49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7" name="Freeform 4950"/>
              <p:cNvSpPr>
                <a:spLocks/>
              </p:cNvSpPr>
              <p:nvPr/>
            </p:nvSpPr>
            <p:spPr bwMode="auto">
              <a:xfrm>
                <a:off x="2923" y="2564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0 h 8"/>
                  <a:gd name="T4" fmla="*/ 145214 w 16"/>
                  <a:gd name="T5" fmla="*/ 52148 h 8"/>
                  <a:gd name="T6" fmla="*/ 45484 w 16"/>
                  <a:gd name="T7" fmla="*/ 68919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0"/>
                    </a:lnTo>
                    <a:lnTo>
                      <a:pt x="16" y="6"/>
                    </a:lnTo>
                    <a:lnTo>
                      <a:pt x="5" y="8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8" name="Freeform 4951"/>
              <p:cNvSpPr>
                <a:spLocks/>
              </p:cNvSpPr>
              <p:nvPr/>
            </p:nvSpPr>
            <p:spPr bwMode="auto">
              <a:xfrm>
                <a:off x="1682" y="2663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9" name="Freeform 4952"/>
              <p:cNvSpPr>
                <a:spLocks/>
              </p:cNvSpPr>
              <p:nvPr/>
            </p:nvSpPr>
            <p:spPr bwMode="auto">
              <a:xfrm>
                <a:off x="1682" y="2663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0" name="Freeform 4953"/>
              <p:cNvSpPr>
                <a:spLocks/>
              </p:cNvSpPr>
              <p:nvPr/>
            </p:nvSpPr>
            <p:spPr bwMode="auto">
              <a:xfrm>
                <a:off x="3991" y="2644"/>
                <a:ext cx="99" cy="50"/>
              </a:xfrm>
              <a:custGeom>
                <a:avLst/>
                <a:gdLst>
                  <a:gd name="T0" fmla="*/ 0 w 99"/>
                  <a:gd name="T1" fmla="*/ 25 h 50"/>
                  <a:gd name="T2" fmla="*/ 68 w 99"/>
                  <a:gd name="T3" fmla="*/ 50 h 50"/>
                  <a:gd name="T4" fmla="*/ 99 w 99"/>
                  <a:gd name="T5" fmla="*/ 19 h 50"/>
                  <a:gd name="T6" fmla="*/ 31 w 99"/>
                  <a:gd name="T7" fmla="*/ 0 h 50"/>
                  <a:gd name="T8" fmla="*/ 0 w 99"/>
                  <a:gd name="T9" fmla="*/ 25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25"/>
                    </a:moveTo>
                    <a:lnTo>
                      <a:pt x="68" y="50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D7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1" name="Freeform 4954"/>
              <p:cNvSpPr>
                <a:spLocks/>
              </p:cNvSpPr>
              <p:nvPr/>
            </p:nvSpPr>
            <p:spPr bwMode="auto">
              <a:xfrm>
                <a:off x="3991" y="2644"/>
                <a:ext cx="99" cy="50"/>
              </a:xfrm>
              <a:custGeom>
                <a:avLst/>
                <a:gdLst>
                  <a:gd name="T0" fmla="*/ 0 w 16"/>
                  <a:gd name="T1" fmla="*/ 38088 h 8"/>
                  <a:gd name="T2" fmla="*/ 99730 w 16"/>
                  <a:gd name="T3" fmla="*/ 76175 h 8"/>
                  <a:gd name="T4" fmla="*/ 145214 w 16"/>
                  <a:gd name="T5" fmla="*/ 29063 h 8"/>
                  <a:gd name="T6" fmla="*/ 45484 w 16"/>
                  <a:gd name="T7" fmla="*/ 0 h 8"/>
                  <a:gd name="T8" fmla="*/ 0 w 16"/>
                  <a:gd name="T9" fmla="*/ 3808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4"/>
                    </a:moveTo>
                    <a:lnTo>
                      <a:pt x="11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2" name="Freeform 4955"/>
              <p:cNvSpPr>
                <a:spLocks/>
              </p:cNvSpPr>
              <p:nvPr/>
            </p:nvSpPr>
            <p:spPr bwMode="auto">
              <a:xfrm>
                <a:off x="2750" y="2595"/>
                <a:ext cx="105" cy="37"/>
              </a:xfrm>
              <a:custGeom>
                <a:avLst/>
                <a:gdLst>
                  <a:gd name="T0" fmla="*/ 0 w 105"/>
                  <a:gd name="T1" fmla="*/ 31 h 37"/>
                  <a:gd name="T2" fmla="*/ 68 w 105"/>
                  <a:gd name="T3" fmla="*/ 0 h 37"/>
                  <a:gd name="T4" fmla="*/ 105 w 105"/>
                  <a:gd name="T5" fmla="*/ 24 h 37"/>
                  <a:gd name="T6" fmla="*/ 37 w 105"/>
                  <a:gd name="T7" fmla="*/ 37 h 37"/>
                  <a:gd name="T8" fmla="*/ 0 w 105"/>
                  <a:gd name="T9" fmla="*/ 3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7"/>
                  <a:gd name="T17" fmla="*/ 105 w 10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7">
                    <a:moveTo>
                      <a:pt x="0" y="31"/>
                    </a:moveTo>
                    <a:lnTo>
                      <a:pt x="68" y="0"/>
                    </a:lnTo>
                    <a:lnTo>
                      <a:pt x="105" y="24"/>
                    </a:lnTo>
                    <a:lnTo>
                      <a:pt x="37" y="37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3" name="Freeform 4956"/>
              <p:cNvSpPr>
                <a:spLocks/>
              </p:cNvSpPr>
              <p:nvPr/>
            </p:nvSpPr>
            <p:spPr bwMode="auto">
              <a:xfrm>
                <a:off x="2750" y="2595"/>
                <a:ext cx="105" cy="37"/>
              </a:xfrm>
              <a:custGeom>
                <a:avLst/>
                <a:gdLst>
                  <a:gd name="T0" fmla="*/ 0 w 17"/>
                  <a:gd name="T1" fmla="*/ 44795 h 6"/>
                  <a:gd name="T2" fmla="*/ 98959 w 17"/>
                  <a:gd name="T3" fmla="*/ 0 h 6"/>
                  <a:gd name="T4" fmla="*/ 152936 w 17"/>
                  <a:gd name="T5" fmla="*/ 36124 h 6"/>
                  <a:gd name="T6" fmla="*/ 53945 w 17"/>
                  <a:gd name="T7" fmla="*/ 53465 h 6"/>
                  <a:gd name="T8" fmla="*/ 0 w 17"/>
                  <a:gd name="T9" fmla="*/ 4479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"/>
                  <a:gd name="T17" fmla="*/ 17 w 1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">
                    <a:moveTo>
                      <a:pt x="0" y="5"/>
                    </a:moveTo>
                    <a:lnTo>
                      <a:pt x="11" y="0"/>
                    </a:lnTo>
                    <a:lnTo>
                      <a:pt x="17" y="4"/>
                    </a:lnTo>
                    <a:lnTo>
                      <a:pt x="6" y="6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4" name="Freeform 4957"/>
              <p:cNvSpPr>
                <a:spLocks/>
              </p:cNvSpPr>
              <p:nvPr/>
            </p:nvSpPr>
            <p:spPr bwMode="auto">
              <a:xfrm>
                <a:off x="3825" y="2632"/>
                <a:ext cx="98" cy="37"/>
              </a:xfrm>
              <a:custGeom>
                <a:avLst/>
                <a:gdLst>
                  <a:gd name="T0" fmla="*/ 0 w 98"/>
                  <a:gd name="T1" fmla="*/ 12 h 37"/>
                  <a:gd name="T2" fmla="*/ 67 w 98"/>
                  <a:gd name="T3" fmla="*/ 37 h 37"/>
                  <a:gd name="T4" fmla="*/ 98 w 98"/>
                  <a:gd name="T5" fmla="*/ 18 h 37"/>
                  <a:gd name="T6" fmla="*/ 30 w 98"/>
                  <a:gd name="T7" fmla="*/ 0 h 37"/>
                  <a:gd name="T8" fmla="*/ 0 w 98"/>
                  <a:gd name="T9" fmla="*/ 12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"/>
                  <a:gd name="T17" fmla="*/ 98 w 9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">
                    <a:moveTo>
                      <a:pt x="0" y="12"/>
                    </a:moveTo>
                    <a:lnTo>
                      <a:pt x="67" y="37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5" name="Freeform 4958"/>
              <p:cNvSpPr>
                <a:spLocks/>
              </p:cNvSpPr>
              <p:nvPr/>
            </p:nvSpPr>
            <p:spPr bwMode="auto">
              <a:xfrm>
                <a:off x="3825" y="2632"/>
                <a:ext cx="98" cy="37"/>
              </a:xfrm>
              <a:custGeom>
                <a:avLst/>
                <a:gdLst>
                  <a:gd name="T0" fmla="*/ 0 w 16"/>
                  <a:gd name="T1" fmla="*/ 17341 h 6"/>
                  <a:gd name="T2" fmla="*/ 94203 w 16"/>
                  <a:gd name="T3" fmla="*/ 53465 h 6"/>
                  <a:gd name="T4" fmla="*/ 137868 w 16"/>
                  <a:gd name="T5" fmla="*/ 27417 h 6"/>
                  <a:gd name="T6" fmla="*/ 43671 w 16"/>
                  <a:gd name="T7" fmla="*/ 0 h 6"/>
                  <a:gd name="T8" fmla="*/ 0 w 16"/>
                  <a:gd name="T9" fmla="*/ 1734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2"/>
                    </a:moveTo>
                    <a:lnTo>
                      <a:pt x="11" y="6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6" name="Freeform 4959"/>
              <p:cNvSpPr>
                <a:spLocks/>
              </p:cNvSpPr>
              <p:nvPr/>
            </p:nvSpPr>
            <p:spPr bwMode="auto">
              <a:xfrm>
                <a:off x="2583" y="2632"/>
                <a:ext cx="105" cy="24"/>
              </a:xfrm>
              <a:custGeom>
                <a:avLst/>
                <a:gdLst>
                  <a:gd name="T0" fmla="*/ 0 w 105"/>
                  <a:gd name="T1" fmla="*/ 24 h 24"/>
                  <a:gd name="T2" fmla="*/ 68 w 105"/>
                  <a:gd name="T3" fmla="*/ 0 h 24"/>
                  <a:gd name="T4" fmla="*/ 105 w 105"/>
                  <a:gd name="T5" fmla="*/ 12 h 24"/>
                  <a:gd name="T6" fmla="*/ 37 w 105"/>
                  <a:gd name="T7" fmla="*/ 12 h 24"/>
                  <a:gd name="T8" fmla="*/ 0 w 105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4"/>
                  <a:gd name="T17" fmla="*/ 105 w 105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4">
                    <a:moveTo>
                      <a:pt x="0" y="24"/>
                    </a:moveTo>
                    <a:lnTo>
                      <a:pt x="68" y="0"/>
                    </a:lnTo>
                    <a:lnTo>
                      <a:pt x="105" y="12"/>
                    </a:lnTo>
                    <a:lnTo>
                      <a:pt x="37" y="1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7" name="Freeform 4960"/>
              <p:cNvSpPr>
                <a:spLocks/>
              </p:cNvSpPr>
              <p:nvPr/>
            </p:nvSpPr>
            <p:spPr bwMode="auto">
              <a:xfrm>
                <a:off x="2583" y="2632"/>
                <a:ext cx="105" cy="24"/>
              </a:xfrm>
              <a:custGeom>
                <a:avLst/>
                <a:gdLst>
                  <a:gd name="T0" fmla="*/ 0 w 17"/>
                  <a:gd name="T1" fmla="*/ 31104 h 4"/>
                  <a:gd name="T2" fmla="*/ 98959 w 17"/>
                  <a:gd name="T3" fmla="*/ 0 h 4"/>
                  <a:gd name="T4" fmla="*/ 152936 w 17"/>
                  <a:gd name="T5" fmla="*/ 15552 h 4"/>
                  <a:gd name="T6" fmla="*/ 53945 w 17"/>
                  <a:gd name="T7" fmla="*/ 15552 h 4"/>
                  <a:gd name="T8" fmla="*/ 0 w 17"/>
                  <a:gd name="T9" fmla="*/ 3110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"/>
                  <a:gd name="T17" fmla="*/ 17 w 1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">
                    <a:moveTo>
                      <a:pt x="0" y="4"/>
                    </a:moveTo>
                    <a:lnTo>
                      <a:pt x="11" y="0"/>
                    </a:lnTo>
                    <a:lnTo>
                      <a:pt x="17" y="2"/>
                    </a:lnTo>
                    <a:lnTo>
                      <a:pt x="6" y="2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8" name="Freeform 4961"/>
              <p:cNvSpPr>
                <a:spLocks/>
              </p:cNvSpPr>
              <p:nvPr/>
            </p:nvSpPr>
            <p:spPr bwMode="auto">
              <a:xfrm>
                <a:off x="3658" y="2613"/>
                <a:ext cx="99" cy="13"/>
              </a:xfrm>
              <a:custGeom>
                <a:avLst/>
                <a:gdLst>
                  <a:gd name="T0" fmla="*/ 0 w 99"/>
                  <a:gd name="T1" fmla="*/ 0 h 13"/>
                  <a:gd name="T2" fmla="*/ 68 w 99"/>
                  <a:gd name="T3" fmla="*/ 13 h 13"/>
                  <a:gd name="T4" fmla="*/ 99 w 99"/>
                  <a:gd name="T5" fmla="*/ 13 h 13"/>
                  <a:gd name="T6" fmla="*/ 31 w 99"/>
                  <a:gd name="T7" fmla="*/ 0 h 13"/>
                  <a:gd name="T8" fmla="*/ 0 w 99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"/>
                  <a:gd name="T17" fmla="*/ 99 w 99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">
                    <a:moveTo>
                      <a:pt x="0" y="0"/>
                    </a:moveTo>
                    <a:lnTo>
                      <a:pt x="68" y="13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9" name="Freeform 4962"/>
              <p:cNvSpPr>
                <a:spLocks/>
              </p:cNvSpPr>
              <p:nvPr/>
            </p:nvSpPr>
            <p:spPr bwMode="auto">
              <a:xfrm>
                <a:off x="3658" y="2613"/>
                <a:ext cx="99" cy="13"/>
              </a:xfrm>
              <a:custGeom>
                <a:avLst/>
                <a:gdLst>
                  <a:gd name="T0" fmla="*/ 0 w 16"/>
                  <a:gd name="T1" fmla="*/ 0 h 2"/>
                  <a:gd name="T2" fmla="*/ 99730 w 16"/>
                  <a:gd name="T3" fmla="*/ 23069 h 2"/>
                  <a:gd name="T4" fmla="*/ 145214 w 16"/>
                  <a:gd name="T5" fmla="*/ 23069 h 2"/>
                  <a:gd name="T6" fmla="*/ 45484 w 16"/>
                  <a:gd name="T7" fmla="*/ 0 h 2"/>
                  <a:gd name="T8" fmla="*/ 0 w 16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"/>
                  <a:gd name="T17" fmla="*/ 16 w 1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">
                    <a:moveTo>
                      <a:pt x="0" y="0"/>
                    </a:moveTo>
                    <a:lnTo>
                      <a:pt x="11" y="2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0" name="Freeform 4963"/>
              <p:cNvSpPr>
                <a:spLocks/>
              </p:cNvSpPr>
              <p:nvPr/>
            </p:nvSpPr>
            <p:spPr bwMode="auto">
              <a:xfrm>
                <a:off x="2417" y="2656"/>
                <a:ext cx="105" cy="25"/>
              </a:xfrm>
              <a:custGeom>
                <a:avLst/>
                <a:gdLst>
                  <a:gd name="T0" fmla="*/ 0 w 105"/>
                  <a:gd name="T1" fmla="*/ 25 h 25"/>
                  <a:gd name="T2" fmla="*/ 68 w 105"/>
                  <a:gd name="T3" fmla="*/ 13 h 25"/>
                  <a:gd name="T4" fmla="*/ 105 w 105"/>
                  <a:gd name="T5" fmla="*/ 7 h 25"/>
                  <a:gd name="T6" fmla="*/ 37 w 105"/>
                  <a:gd name="T7" fmla="*/ 0 h 25"/>
                  <a:gd name="T8" fmla="*/ 0 w 105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"/>
                  <a:gd name="T17" fmla="*/ 105 w 105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">
                    <a:moveTo>
                      <a:pt x="0" y="25"/>
                    </a:moveTo>
                    <a:lnTo>
                      <a:pt x="68" y="13"/>
                    </a:lnTo>
                    <a:lnTo>
                      <a:pt x="105" y="7"/>
                    </a:lnTo>
                    <a:lnTo>
                      <a:pt x="37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1" name="Freeform 4964"/>
              <p:cNvSpPr>
                <a:spLocks/>
              </p:cNvSpPr>
              <p:nvPr/>
            </p:nvSpPr>
            <p:spPr bwMode="auto">
              <a:xfrm>
                <a:off x="2417" y="2656"/>
                <a:ext cx="105" cy="25"/>
              </a:xfrm>
              <a:custGeom>
                <a:avLst/>
                <a:gdLst>
                  <a:gd name="T0" fmla="*/ 0 w 17"/>
                  <a:gd name="T1" fmla="*/ 38088 h 4"/>
                  <a:gd name="T2" fmla="*/ 98959 w 17"/>
                  <a:gd name="T3" fmla="*/ 19769 h 4"/>
                  <a:gd name="T4" fmla="*/ 152936 w 17"/>
                  <a:gd name="T5" fmla="*/ 9025 h 4"/>
                  <a:gd name="T6" fmla="*/ 53945 w 17"/>
                  <a:gd name="T7" fmla="*/ 0 h 4"/>
                  <a:gd name="T8" fmla="*/ 0 w 17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"/>
                  <a:gd name="T17" fmla="*/ 17 w 1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">
                    <a:moveTo>
                      <a:pt x="0" y="4"/>
                    </a:moveTo>
                    <a:lnTo>
                      <a:pt x="11" y="2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2" name="Freeform 4965"/>
              <p:cNvSpPr>
                <a:spLocks/>
              </p:cNvSpPr>
              <p:nvPr/>
            </p:nvSpPr>
            <p:spPr bwMode="auto">
              <a:xfrm>
                <a:off x="4726" y="267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3" name="Freeform 4966"/>
              <p:cNvSpPr>
                <a:spLocks/>
              </p:cNvSpPr>
              <p:nvPr/>
            </p:nvSpPr>
            <p:spPr bwMode="auto">
              <a:xfrm>
                <a:off x="4726" y="267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4" name="Freeform 4967"/>
              <p:cNvSpPr>
                <a:spLocks/>
              </p:cNvSpPr>
              <p:nvPr/>
            </p:nvSpPr>
            <p:spPr bwMode="auto">
              <a:xfrm>
                <a:off x="3491" y="2576"/>
                <a:ext cx="99" cy="25"/>
              </a:xfrm>
              <a:custGeom>
                <a:avLst/>
                <a:gdLst>
                  <a:gd name="T0" fmla="*/ 0 w 99"/>
                  <a:gd name="T1" fmla="*/ 0 h 25"/>
                  <a:gd name="T2" fmla="*/ 68 w 99"/>
                  <a:gd name="T3" fmla="*/ 6 h 25"/>
                  <a:gd name="T4" fmla="*/ 99 w 99"/>
                  <a:gd name="T5" fmla="*/ 25 h 25"/>
                  <a:gd name="T6" fmla="*/ 31 w 99"/>
                  <a:gd name="T7" fmla="*/ 25 h 25"/>
                  <a:gd name="T8" fmla="*/ 0 w 99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0"/>
                    </a:moveTo>
                    <a:lnTo>
                      <a:pt x="68" y="6"/>
                    </a:lnTo>
                    <a:lnTo>
                      <a:pt x="99" y="25"/>
                    </a:lnTo>
                    <a:lnTo>
                      <a:pt x="31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5" name="Freeform 4968"/>
              <p:cNvSpPr>
                <a:spLocks/>
              </p:cNvSpPr>
              <p:nvPr/>
            </p:nvSpPr>
            <p:spPr bwMode="auto">
              <a:xfrm>
                <a:off x="3491" y="2576"/>
                <a:ext cx="99" cy="25"/>
              </a:xfrm>
              <a:custGeom>
                <a:avLst/>
                <a:gdLst>
                  <a:gd name="T0" fmla="*/ 0 w 16"/>
                  <a:gd name="T1" fmla="*/ 0 h 4"/>
                  <a:gd name="T2" fmla="*/ 99730 w 16"/>
                  <a:gd name="T3" fmla="*/ 9025 h 4"/>
                  <a:gd name="T4" fmla="*/ 145214 w 16"/>
                  <a:gd name="T5" fmla="*/ 38088 h 4"/>
                  <a:gd name="T6" fmla="*/ 45484 w 16"/>
                  <a:gd name="T7" fmla="*/ 38088 h 4"/>
                  <a:gd name="T8" fmla="*/ 0 w 16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0"/>
                    </a:moveTo>
                    <a:lnTo>
                      <a:pt x="11" y="1"/>
                    </a:lnTo>
                    <a:lnTo>
                      <a:pt x="16" y="4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6" name="Freeform 4969"/>
              <p:cNvSpPr>
                <a:spLocks/>
              </p:cNvSpPr>
              <p:nvPr/>
            </p:nvSpPr>
            <p:spPr bwMode="auto">
              <a:xfrm>
                <a:off x="2250" y="2669"/>
                <a:ext cx="99" cy="31"/>
              </a:xfrm>
              <a:custGeom>
                <a:avLst/>
                <a:gdLst>
                  <a:gd name="T0" fmla="*/ 0 w 99"/>
                  <a:gd name="T1" fmla="*/ 31 h 31"/>
                  <a:gd name="T2" fmla="*/ 68 w 99"/>
                  <a:gd name="T3" fmla="*/ 31 h 31"/>
                  <a:gd name="T4" fmla="*/ 99 w 99"/>
                  <a:gd name="T5" fmla="*/ 12 h 31"/>
                  <a:gd name="T6" fmla="*/ 37 w 99"/>
                  <a:gd name="T7" fmla="*/ 0 h 31"/>
                  <a:gd name="T8" fmla="*/ 0 w 99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31"/>
                    </a:moveTo>
                    <a:lnTo>
                      <a:pt x="68" y="31"/>
                    </a:lnTo>
                    <a:lnTo>
                      <a:pt x="99" y="12"/>
                    </a:lnTo>
                    <a:lnTo>
                      <a:pt x="37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7" name="Freeform 4970"/>
              <p:cNvSpPr>
                <a:spLocks/>
              </p:cNvSpPr>
              <p:nvPr/>
            </p:nvSpPr>
            <p:spPr bwMode="auto">
              <a:xfrm>
                <a:off x="2250" y="2669"/>
                <a:ext cx="99" cy="31"/>
              </a:xfrm>
              <a:custGeom>
                <a:avLst/>
                <a:gdLst>
                  <a:gd name="T0" fmla="*/ 0 w 16"/>
                  <a:gd name="T1" fmla="*/ 45744 h 5"/>
                  <a:gd name="T2" fmla="*/ 99730 w 16"/>
                  <a:gd name="T3" fmla="*/ 45744 h 5"/>
                  <a:gd name="T4" fmla="*/ 145214 w 16"/>
                  <a:gd name="T5" fmla="*/ 17645 h 5"/>
                  <a:gd name="T6" fmla="*/ 54252 w 16"/>
                  <a:gd name="T7" fmla="*/ 0 h 5"/>
                  <a:gd name="T8" fmla="*/ 0 w 16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8" name="Freeform 4971"/>
              <p:cNvSpPr>
                <a:spLocks/>
              </p:cNvSpPr>
              <p:nvPr/>
            </p:nvSpPr>
            <p:spPr bwMode="auto">
              <a:xfrm>
                <a:off x="4559" y="267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9" name="Freeform 4972"/>
              <p:cNvSpPr>
                <a:spLocks/>
              </p:cNvSpPr>
              <p:nvPr/>
            </p:nvSpPr>
            <p:spPr bwMode="auto">
              <a:xfrm>
                <a:off x="4559" y="267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0" name="Freeform 4973"/>
              <p:cNvSpPr>
                <a:spLocks/>
              </p:cNvSpPr>
              <p:nvPr/>
            </p:nvSpPr>
            <p:spPr bwMode="auto">
              <a:xfrm>
                <a:off x="3324" y="2539"/>
                <a:ext cx="99" cy="50"/>
              </a:xfrm>
              <a:custGeom>
                <a:avLst/>
                <a:gdLst>
                  <a:gd name="T0" fmla="*/ 0 w 99"/>
                  <a:gd name="T1" fmla="*/ 13 h 50"/>
                  <a:gd name="T2" fmla="*/ 68 w 99"/>
                  <a:gd name="T3" fmla="*/ 0 h 50"/>
                  <a:gd name="T4" fmla="*/ 99 w 99"/>
                  <a:gd name="T5" fmla="*/ 43 h 50"/>
                  <a:gd name="T6" fmla="*/ 31 w 99"/>
                  <a:gd name="T7" fmla="*/ 50 h 50"/>
                  <a:gd name="T8" fmla="*/ 0 w 99"/>
                  <a:gd name="T9" fmla="*/ 13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13"/>
                    </a:moveTo>
                    <a:lnTo>
                      <a:pt x="68" y="0"/>
                    </a:lnTo>
                    <a:lnTo>
                      <a:pt x="99" y="43"/>
                    </a:lnTo>
                    <a:lnTo>
                      <a:pt x="31" y="5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1" name="Freeform 4974"/>
              <p:cNvSpPr>
                <a:spLocks/>
              </p:cNvSpPr>
              <p:nvPr/>
            </p:nvSpPr>
            <p:spPr bwMode="auto">
              <a:xfrm>
                <a:off x="3324" y="2539"/>
                <a:ext cx="99" cy="50"/>
              </a:xfrm>
              <a:custGeom>
                <a:avLst/>
                <a:gdLst>
                  <a:gd name="T0" fmla="*/ 0 w 16"/>
                  <a:gd name="T1" fmla="*/ 19769 h 8"/>
                  <a:gd name="T2" fmla="*/ 99730 w 16"/>
                  <a:gd name="T3" fmla="*/ 0 h 8"/>
                  <a:gd name="T4" fmla="*/ 145214 w 16"/>
                  <a:gd name="T5" fmla="*/ 67150 h 8"/>
                  <a:gd name="T6" fmla="*/ 45484 w 16"/>
                  <a:gd name="T7" fmla="*/ 76175 h 8"/>
                  <a:gd name="T8" fmla="*/ 0 w 16"/>
                  <a:gd name="T9" fmla="*/ 19769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2"/>
                    </a:moveTo>
                    <a:lnTo>
                      <a:pt x="11" y="0"/>
                    </a:lnTo>
                    <a:lnTo>
                      <a:pt x="16" y="7"/>
                    </a:lnTo>
                    <a:lnTo>
                      <a:pt x="5" y="8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2" name="Freeform 4975"/>
              <p:cNvSpPr>
                <a:spLocks/>
              </p:cNvSpPr>
              <p:nvPr/>
            </p:nvSpPr>
            <p:spPr bwMode="auto">
              <a:xfrm>
                <a:off x="2083" y="2675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8 w 99"/>
                  <a:gd name="T3" fmla="*/ 43 h 43"/>
                  <a:gd name="T4" fmla="*/ 99 w 99"/>
                  <a:gd name="T5" fmla="*/ 12 h 43"/>
                  <a:gd name="T6" fmla="*/ 37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9" y="12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3" name="Freeform 4976"/>
              <p:cNvSpPr>
                <a:spLocks/>
              </p:cNvSpPr>
              <p:nvPr/>
            </p:nvSpPr>
            <p:spPr bwMode="auto">
              <a:xfrm>
                <a:off x="2083" y="2675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9730 w 16"/>
                  <a:gd name="T3" fmla="*/ 61207 h 7"/>
                  <a:gd name="T4" fmla="*/ 145214 w 16"/>
                  <a:gd name="T5" fmla="*/ 17169 h 7"/>
                  <a:gd name="T6" fmla="*/ 54252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4" name="Freeform 4977"/>
              <p:cNvSpPr>
                <a:spLocks/>
              </p:cNvSpPr>
              <p:nvPr/>
            </p:nvSpPr>
            <p:spPr bwMode="auto">
              <a:xfrm>
                <a:off x="4393" y="2675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5" name="Freeform 4978"/>
              <p:cNvSpPr>
                <a:spLocks/>
              </p:cNvSpPr>
              <p:nvPr/>
            </p:nvSpPr>
            <p:spPr bwMode="auto">
              <a:xfrm>
                <a:off x="4393" y="2675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6" name="Freeform 4979"/>
              <p:cNvSpPr>
                <a:spLocks/>
              </p:cNvSpPr>
              <p:nvPr/>
            </p:nvSpPr>
            <p:spPr bwMode="auto">
              <a:xfrm>
                <a:off x="3158" y="2514"/>
                <a:ext cx="98" cy="75"/>
              </a:xfrm>
              <a:custGeom>
                <a:avLst/>
                <a:gdLst>
                  <a:gd name="T0" fmla="*/ 0 w 98"/>
                  <a:gd name="T1" fmla="*/ 31 h 75"/>
                  <a:gd name="T2" fmla="*/ 68 w 98"/>
                  <a:gd name="T3" fmla="*/ 0 h 75"/>
                  <a:gd name="T4" fmla="*/ 98 w 98"/>
                  <a:gd name="T5" fmla="*/ 62 h 75"/>
                  <a:gd name="T6" fmla="*/ 31 w 98"/>
                  <a:gd name="T7" fmla="*/ 75 h 75"/>
                  <a:gd name="T8" fmla="*/ 0 w 98"/>
                  <a:gd name="T9" fmla="*/ 31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75"/>
                  <a:gd name="T17" fmla="*/ 98 w 98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75">
                    <a:moveTo>
                      <a:pt x="0" y="31"/>
                    </a:moveTo>
                    <a:lnTo>
                      <a:pt x="68" y="0"/>
                    </a:lnTo>
                    <a:lnTo>
                      <a:pt x="98" y="62"/>
                    </a:lnTo>
                    <a:lnTo>
                      <a:pt x="31" y="75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7" name="Freeform 4980"/>
              <p:cNvSpPr>
                <a:spLocks/>
              </p:cNvSpPr>
              <p:nvPr/>
            </p:nvSpPr>
            <p:spPr bwMode="auto">
              <a:xfrm>
                <a:off x="3158" y="2514"/>
                <a:ext cx="98" cy="75"/>
              </a:xfrm>
              <a:custGeom>
                <a:avLst/>
                <a:gdLst>
                  <a:gd name="T0" fmla="*/ 0 w 16"/>
                  <a:gd name="T1" fmla="*/ 47344 h 12"/>
                  <a:gd name="T2" fmla="*/ 94203 w 16"/>
                  <a:gd name="T3" fmla="*/ 0 h 12"/>
                  <a:gd name="T4" fmla="*/ 137868 w 16"/>
                  <a:gd name="T5" fmla="*/ 96175 h 12"/>
                  <a:gd name="T6" fmla="*/ 43671 w 16"/>
                  <a:gd name="T7" fmla="*/ 114494 h 12"/>
                  <a:gd name="T8" fmla="*/ 0 w 16"/>
                  <a:gd name="T9" fmla="*/ 47344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5"/>
                    </a:moveTo>
                    <a:lnTo>
                      <a:pt x="11" y="0"/>
                    </a:lnTo>
                    <a:lnTo>
                      <a:pt x="16" y="10"/>
                    </a:lnTo>
                    <a:lnTo>
                      <a:pt x="5" y="12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8" name="Freeform 4981"/>
              <p:cNvSpPr>
                <a:spLocks/>
              </p:cNvSpPr>
              <p:nvPr/>
            </p:nvSpPr>
            <p:spPr bwMode="auto">
              <a:xfrm>
                <a:off x="1917" y="2681"/>
                <a:ext cx="98" cy="56"/>
              </a:xfrm>
              <a:custGeom>
                <a:avLst/>
                <a:gdLst>
                  <a:gd name="T0" fmla="*/ 0 w 98"/>
                  <a:gd name="T1" fmla="*/ 37 h 56"/>
                  <a:gd name="T2" fmla="*/ 67 w 98"/>
                  <a:gd name="T3" fmla="*/ 56 h 56"/>
                  <a:gd name="T4" fmla="*/ 98 w 98"/>
                  <a:gd name="T5" fmla="*/ 19 h 56"/>
                  <a:gd name="T6" fmla="*/ 37 w 98"/>
                  <a:gd name="T7" fmla="*/ 0 h 56"/>
                  <a:gd name="T8" fmla="*/ 0 w 98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6"/>
                  <a:gd name="T17" fmla="*/ 98 w 98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6">
                    <a:moveTo>
                      <a:pt x="0" y="37"/>
                    </a:moveTo>
                    <a:lnTo>
                      <a:pt x="67" y="56"/>
                    </a:lnTo>
                    <a:lnTo>
                      <a:pt x="98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9" name="Freeform 4982"/>
              <p:cNvSpPr>
                <a:spLocks/>
              </p:cNvSpPr>
              <p:nvPr/>
            </p:nvSpPr>
            <p:spPr bwMode="auto">
              <a:xfrm>
                <a:off x="1917" y="2681"/>
                <a:ext cx="98" cy="56"/>
              </a:xfrm>
              <a:custGeom>
                <a:avLst/>
                <a:gdLst>
                  <a:gd name="T0" fmla="*/ 0 w 16"/>
                  <a:gd name="T1" fmla="*/ 55403 h 9"/>
                  <a:gd name="T2" fmla="*/ 94203 w 16"/>
                  <a:gd name="T3" fmla="*/ 83820 h 9"/>
                  <a:gd name="T4" fmla="*/ 137868 w 16"/>
                  <a:gd name="T5" fmla="*/ 28417 h 9"/>
                  <a:gd name="T6" fmla="*/ 52148 w 16"/>
                  <a:gd name="T7" fmla="*/ 0 h 9"/>
                  <a:gd name="T8" fmla="*/ 0 w 16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6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0" name="Freeform 4983"/>
              <p:cNvSpPr>
                <a:spLocks/>
              </p:cNvSpPr>
              <p:nvPr/>
            </p:nvSpPr>
            <p:spPr bwMode="auto">
              <a:xfrm>
                <a:off x="4226" y="2675"/>
                <a:ext cx="99" cy="56"/>
              </a:xfrm>
              <a:custGeom>
                <a:avLst/>
                <a:gdLst>
                  <a:gd name="T0" fmla="*/ 0 w 99"/>
                  <a:gd name="T1" fmla="*/ 31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1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1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1" name="Freeform 4984"/>
              <p:cNvSpPr>
                <a:spLocks/>
              </p:cNvSpPr>
              <p:nvPr/>
            </p:nvSpPr>
            <p:spPr bwMode="auto">
              <a:xfrm>
                <a:off x="4226" y="2675"/>
                <a:ext cx="99" cy="56"/>
              </a:xfrm>
              <a:custGeom>
                <a:avLst/>
                <a:gdLst>
                  <a:gd name="T0" fmla="*/ 0 w 16"/>
                  <a:gd name="T1" fmla="*/ 46499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4649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5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2" name="Freeform 4985"/>
              <p:cNvSpPr>
                <a:spLocks/>
              </p:cNvSpPr>
              <p:nvPr/>
            </p:nvSpPr>
            <p:spPr bwMode="auto">
              <a:xfrm>
                <a:off x="2991" y="2514"/>
                <a:ext cx="99" cy="87"/>
              </a:xfrm>
              <a:custGeom>
                <a:avLst/>
                <a:gdLst>
                  <a:gd name="T0" fmla="*/ 0 w 99"/>
                  <a:gd name="T1" fmla="*/ 50 h 87"/>
                  <a:gd name="T2" fmla="*/ 68 w 99"/>
                  <a:gd name="T3" fmla="*/ 0 h 87"/>
                  <a:gd name="T4" fmla="*/ 99 w 99"/>
                  <a:gd name="T5" fmla="*/ 68 h 87"/>
                  <a:gd name="T6" fmla="*/ 31 w 99"/>
                  <a:gd name="T7" fmla="*/ 87 h 87"/>
                  <a:gd name="T8" fmla="*/ 0 w 99"/>
                  <a:gd name="T9" fmla="*/ 50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7"/>
                  <a:gd name="T17" fmla="*/ 99 w 9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7">
                    <a:moveTo>
                      <a:pt x="0" y="50"/>
                    </a:moveTo>
                    <a:lnTo>
                      <a:pt x="68" y="0"/>
                    </a:lnTo>
                    <a:lnTo>
                      <a:pt x="99" y="68"/>
                    </a:lnTo>
                    <a:lnTo>
                      <a:pt x="31" y="87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3" name="Freeform 4986"/>
              <p:cNvSpPr>
                <a:spLocks/>
              </p:cNvSpPr>
              <p:nvPr/>
            </p:nvSpPr>
            <p:spPr bwMode="auto">
              <a:xfrm>
                <a:off x="2991" y="2514"/>
                <a:ext cx="99" cy="87"/>
              </a:xfrm>
              <a:custGeom>
                <a:avLst/>
                <a:gdLst>
                  <a:gd name="T0" fmla="*/ 0 w 16"/>
                  <a:gd name="T1" fmla="*/ 74646 h 14"/>
                  <a:gd name="T2" fmla="*/ 99730 w 16"/>
                  <a:gd name="T3" fmla="*/ 0 h 14"/>
                  <a:gd name="T4" fmla="*/ 145214 w 16"/>
                  <a:gd name="T5" fmla="*/ 101523 h 14"/>
                  <a:gd name="T6" fmla="*/ 45484 w 16"/>
                  <a:gd name="T7" fmla="*/ 129829 h 14"/>
                  <a:gd name="T8" fmla="*/ 0 w 16"/>
                  <a:gd name="T9" fmla="*/ 74646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8"/>
                    </a:moveTo>
                    <a:lnTo>
                      <a:pt x="11" y="0"/>
                    </a:lnTo>
                    <a:lnTo>
                      <a:pt x="16" y="11"/>
                    </a:lnTo>
                    <a:lnTo>
                      <a:pt x="5" y="14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4" name="Freeform 4987"/>
              <p:cNvSpPr>
                <a:spLocks/>
              </p:cNvSpPr>
              <p:nvPr/>
            </p:nvSpPr>
            <p:spPr bwMode="auto">
              <a:xfrm>
                <a:off x="1750" y="268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7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5" name="Freeform 4988"/>
              <p:cNvSpPr>
                <a:spLocks/>
              </p:cNvSpPr>
              <p:nvPr/>
            </p:nvSpPr>
            <p:spPr bwMode="auto">
              <a:xfrm>
                <a:off x="1750" y="268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54252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6" name="Freeform 4989"/>
              <p:cNvSpPr>
                <a:spLocks/>
              </p:cNvSpPr>
              <p:nvPr/>
            </p:nvSpPr>
            <p:spPr bwMode="auto">
              <a:xfrm>
                <a:off x="4059" y="2663"/>
                <a:ext cx="99" cy="55"/>
              </a:xfrm>
              <a:custGeom>
                <a:avLst/>
                <a:gdLst>
                  <a:gd name="T0" fmla="*/ 0 w 99"/>
                  <a:gd name="T1" fmla="*/ 31 h 55"/>
                  <a:gd name="T2" fmla="*/ 68 w 99"/>
                  <a:gd name="T3" fmla="*/ 55 h 55"/>
                  <a:gd name="T4" fmla="*/ 99 w 99"/>
                  <a:gd name="T5" fmla="*/ 24 h 55"/>
                  <a:gd name="T6" fmla="*/ 31 w 99"/>
                  <a:gd name="T7" fmla="*/ 0 h 55"/>
                  <a:gd name="T8" fmla="*/ 0 w 99"/>
                  <a:gd name="T9" fmla="*/ 31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31"/>
                    </a:moveTo>
                    <a:lnTo>
                      <a:pt x="68" y="55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7" name="Freeform 4990"/>
              <p:cNvSpPr>
                <a:spLocks/>
              </p:cNvSpPr>
              <p:nvPr/>
            </p:nvSpPr>
            <p:spPr bwMode="auto">
              <a:xfrm>
                <a:off x="4059" y="2663"/>
                <a:ext cx="99" cy="55"/>
              </a:xfrm>
              <a:custGeom>
                <a:avLst/>
                <a:gdLst>
                  <a:gd name="T0" fmla="*/ 0 w 16"/>
                  <a:gd name="T1" fmla="*/ 43132 h 9"/>
                  <a:gd name="T2" fmla="*/ 99730 w 16"/>
                  <a:gd name="T3" fmla="*/ 76670 h 9"/>
                  <a:gd name="T4" fmla="*/ 145214 w 16"/>
                  <a:gd name="T5" fmla="*/ 33538 h 9"/>
                  <a:gd name="T6" fmla="*/ 45484 w 16"/>
                  <a:gd name="T7" fmla="*/ 0 h 9"/>
                  <a:gd name="T8" fmla="*/ 0 w 16"/>
                  <a:gd name="T9" fmla="*/ 4313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5"/>
                    </a:moveTo>
                    <a:lnTo>
                      <a:pt x="11" y="9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8" name="Freeform 4991"/>
              <p:cNvSpPr>
                <a:spLocks/>
              </p:cNvSpPr>
              <p:nvPr/>
            </p:nvSpPr>
            <p:spPr bwMode="auto">
              <a:xfrm>
                <a:off x="2818" y="2539"/>
                <a:ext cx="105" cy="80"/>
              </a:xfrm>
              <a:custGeom>
                <a:avLst/>
                <a:gdLst>
                  <a:gd name="T0" fmla="*/ 0 w 105"/>
                  <a:gd name="T1" fmla="*/ 56 h 80"/>
                  <a:gd name="T2" fmla="*/ 68 w 105"/>
                  <a:gd name="T3" fmla="*/ 0 h 80"/>
                  <a:gd name="T4" fmla="*/ 105 w 105"/>
                  <a:gd name="T5" fmla="*/ 62 h 80"/>
                  <a:gd name="T6" fmla="*/ 37 w 105"/>
                  <a:gd name="T7" fmla="*/ 80 h 80"/>
                  <a:gd name="T8" fmla="*/ 0 w 105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56"/>
                    </a:moveTo>
                    <a:lnTo>
                      <a:pt x="68" y="0"/>
                    </a:lnTo>
                    <a:lnTo>
                      <a:pt x="105" y="62"/>
                    </a:lnTo>
                    <a:lnTo>
                      <a:pt x="37" y="8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9" name="Freeform 4992"/>
              <p:cNvSpPr>
                <a:spLocks/>
              </p:cNvSpPr>
              <p:nvPr/>
            </p:nvSpPr>
            <p:spPr bwMode="auto">
              <a:xfrm>
                <a:off x="2818" y="2539"/>
                <a:ext cx="105" cy="80"/>
              </a:xfrm>
              <a:custGeom>
                <a:avLst/>
                <a:gdLst>
                  <a:gd name="T0" fmla="*/ 0 w 17"/>
                  <a:gd name="T1" fmla="*/ 78769 h 13"/>
                  <a:gd name="T2" fmla="*/ 98959 w 17"/>
                  <a:gd name="T3" fmla="*/ 0 h 13"/>
                  <a:gd name="T4" fmla="*/ 152936 w 17"/>
                  <a:gd name="T5" fmla="*/ 89034 h 13"/>
                  <a:gd name="T6" fmla="*/ 53945 w 17"/>
                  <a:gd name="T7" fmla="*/ 114671 h 13"/>
                  <a:gd name="T8" fmla="*/ 0 w 17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0"/>
                    </a:lnTo>
                    <a:lnTo>
                      <a:pt x="17" y="10"/>
                    </a:lnTo>
                    <a:lnTo>
                      <a:pt x="6" y="13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0" name="Freeform 4993"/>
              <p:cNvSpPr>
                <a:spLocks/>
              </p:cNvSpPr>
              <p:nvPr/>
            </p:nvSpPr>
            <p:spPr bwMode="auto">
              <a:xfrm>
                <a:off x="1583" y="2687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1" name="Freeform 4994"/>
              <p:cNvSpPr>
                <a:spLocks/>
              </p:cNvSpPr>
              <p:nvPr/>
            </p:nvSpPr>
            <p:spPr bwMode="auto">
              <a:xfrm>
                <a:off x="1583" y="268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2" name="Freeform 4995"/>
              <p:cNvSpPr>
                <a:spLocks/>
              </p:cNvSpPr>
              <p:nvPr/>
            </p:nvSpPr>
            <p:spPr bwMode="auto">
              <a:xfrm>
                <a:off x="3892" y="2650"/>
                <a:ext cx="99" cy="44"/>
              </a:xfrm>
              <a:custGeom>
                <a:avLst/>
                <a:gdLst>
                  <a:gd name="T0" fmla="*/ 0 w 99"/>
                  <a:gd name="T1" fmla="*/ 19 h 44"/>
                  <a:gd name="T2" fmla="*/ 68 w 99"/>
                  <a:gd name="T3" fmla="*/ 44 h 44"/>
                  <a:gd name="T4" fmla="*/ 99 w 99"/>
                  <a:gd name="T5" fmla="*/ 19 h 44"/>
                  <a:gd name="T6" fmla="*/ 31 w 99"/>
                  <a:gd name="T7" fmla="*/ 0 h 44"/>
                  <a:gd name="T8" fmla="*/ 0 w 99"/>
                  <a:gd name="T9" fmla="*/ 19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19"/>
                    </a:moveTo>
                    <a:lnTo>
                      <a:pt x="68" y="44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3" name="Freeform 4996"/>
              <p:cNvSpPr>
                <a:spLocks/>
              </p:cNvSpPr>
              <p:nvPr/>
            </p:nvSpPr>
            <p:spPr bwMode="auto">
              <a:xfrm>
                <a:off x="3892" y="2650"/>
                <a:ext cx="99" cy="44"/>
              </a:xfrm>
              <a:custGeom>
                <a:avLst/>
                <a:gdLst>
                  <a:gd name="T0" fmla="*/ 0 w 16"/>
                  <a:gd name="T1" fmla="*/ 29555 h 7"/>
                  <a:gd name="T2" fmla="*/ 99730 w 16"/>
                  <a:gd name="T3" fmla="*/ 68785 h 7"/>
                  <a:gd name="T4" fmla="*/ 145214 w 16"/>
                  <a:gd name="T5" fmla="*/ 29555 h 7"/>
                  <a:gd name="T6" fmla="*/ 45484 w 16"/>
                  <a:gd name="T7" fmla="*/ 0 h 7"/>
                  <a:gd name="T8" fmla="*/ 0 w 16"/>
                  <a:gd name="T9" fmla="*/ 29555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3"/>
                    </a:moveTo>
                    <a:lnTo>
                      <a:pt x="11" y="7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4" name="Freeform 4997"/>
              <p:cNvSpPr>
                <a:spLocks/>
              </p:cNvSpPr>
              <p:nvPr/>
            </p:nvSpPr>
            <p:spPr bwMode="auto">
              <a:xfrm>
                <a:off x="2651" y="2589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0 h 55"/>
                  <a:gd name="T4" fmla="*/ 99 w 99"/>
                  <a:gd name="T5" fmla="*/ 37 h 55"/>
                  <a:gd name="T6" fmla="*/ 37 w 99"/>
                  <a:gd name="T7" fmla="*/ 55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0"/>
                    </a:lnTo>
                    <a:lnTo>
                      <a:pt x="99" y="37"/>
                    </a:lnTo>
                    <a:lnTo>
                      <a:pt x="37" y="55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5" name="Freeform 4998"/>
              <p:cNvSpPr>
                <a:spLocks/>
              </p:cNvSpPr>
              <p:nvPr/>
            </p:nvSpPr>
            <p:spPr bwMode="auto">
              <a:xfrm>
                <a:off x="2651" y="2589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0 h 9"/>
                  <a:gd name="T4" fmla="*/ 145214 w 16"/>
                  <a:gd name="T5" fmla="*/ 51572 h 9"/>
                  <a:gd name="T6" fmla="*/ 54252 w 16"/>
                  <a:gd name="T7" fmla="*/ 7667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0"/>
                    </a:lnTo>
                    <a:lnTo>
                      <a:pt x="16" y="6"/>
                    </a:lnTo>
                    <a:lnTo>
                      <a:pt x="6" y="9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6" name="Freeform 4999"/>
              <p:cNvSpPr>
                <a:spLocks/>
              </p:cNvSpPr>
              <p:nvPr/>
            </p:nvSpPr>
            <p:spPr bwMode="auto">
              <a:xfrm>
                <a:off x="3726" y="2626"/>
                <a:ext cx="99" cy="24"/>
              </a:xfrm>
              <a:custGeom>
                <a:avLst/>
                <a:gdLst>
                  <a:gd name="T0" fmla="*/ 0 w 99"/>
                  <a:gd name="T1" fmla="*/ 0 h 24"/>
                  <a:gd name="T2" fmla="*/ 68 w 99"/>
                  <a:gd name="T3" fmla="*/ 24 h 24"/>
                  <a:gd name="T4" fmla="*/ 99 w 99"/>
                  <a:gd name="T5" fmla="*/ 18 h 24"/>
                  <a:gd name="T6" fmla="*/ 31 w 99"/>
                  <a:gd name="T7" fmla="*/ 0 h 24"/>
                  <a:gd name="T8" fmla="*/ 0 w 99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4"/>
                  <a:gd name="T17" fmla="*/ 99 w 9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4">
                    <a:moveTo>
                      <a:pt x="0" y="0"/>
                    </a:moveTo>
                    <a:lnTo>
                      <a:pt x="68" y="24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7" name="Freeform 5000"/>
              <p:cNvSpPr>
                <a:spLocks/>
              </p:cNvSpPr>
              <p:nvPr/>
            </p:nvSpPr>
            <p:spPr bwMode="auto">
              <a:xfrm>
                <a:off x="3726" y="2626"/>
                <a:ext cx="99" cy="24"/>
              </a:xfrm>
              <a:custGeom>
                <a:avLst/>
                <a:gdLst>
                  <a:gd name="T0" fmla="*/ 0 w 16"/>
                  <a:gd name="T1" fmla="*/ 0 h 4"/>
                  <a:gd name="T2" fmla="*/ 99730 w 16"/>
                  <a:gd name="T3" fmla="*/ 31104 h 4"/>
                  <a:gd name="T4" fmla="*/ 145214 w 16"/>
                  <a:gd name="T5" fmla="*/ 23328 h 4"/>
                  <a:gd name="T6" fmla="*/ 45484 w 16"/>
                  <a:gd name="T7" fmla="*/ 0 h 4"/>
                  <a:gd name="T8" fmla="*/ 0 w 16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0"/>
                    </a:moveTo>
                    <a:lnTo>
                      <a:pt x="11" y="4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8" name="Freeform 5001"/>
              <p:cNvSpPr>
                <a:spLocks/>
              </p:cNvSpPr>
              <p:nvPr/>
            </p:nvSpPr>
            <p:spPr bwMode="auto">
              <a:xfrm>
                <a:off x="2485" y="2638"/>
                <a:ext cx="98" cy="31"/>
              </a:xfrm>
              <a:custGeom>
                <a:avLst/>
                <a:gdLst>
                  <a:gd name="T0" fmla="*/ 0 w 98"/>
                  <a:gd name="T1" fmla="*/ 31 h 31"/>
                  <a:gd name="T2" fmla="*/ 68 w 98"/>
                  <a:gd name="T3" fmla="*/ 0 h 31"/>
                  <a:gd name="T4" fmla="*/ 98 w 98"/>
                  <a:gd name="T5" fmla="*/ 18 h 31"/>
                  <a:gd name="T6" fmla="*/ 37 w 98"/>
                  <a:gd name="T7" fmla="*/ 25 h 31"/>
                  <a:gd name="T8" fmla="*/ 0 w 98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1"/>
                  <a:gd name="T17" fmla="*/ 98 w 98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1">
                    <a:moveTo>
                      <a:pt x="0" y="31"/>
                    </a:moveTo>
                    <a:lnTo>
                      <a:pt x="68" y="0"/>
                    </a:lnTo>
                    <a:lnTo>
                      <a:pt x="98" y="18"/>
                    </a:lnTo>
                    <a:lnTo>
                      <a:pt x="37" y="25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9" name="Freeform 5002"/>
              <p:cNvSpPr>
                <a:spLocks/>
              </p:cNvSpPr>
              <p:nvPr/>
            </p:nvSpPr>
            <p:spPr bwMode="auto">
              <a:xfrm>
                <a:off x="2485" y="2638"/>
                <a:ext cx="98" cy="31"/>
              </a:xfrm>
              <a:custGeom>
                <a:avLst/>
                <a:gdLst>
                  <a:gd name="T0" fmla="*/ 0 w 16"/>
                  <a:gd name="T1" fmla="*/ 45744 h 5"/>
                  <a:gd name="T2" fmla="*/ 94203 w 16"/>
                  <a:gd name="T3" fmla="*/ 0 h 5"/>
                  <a:gd name="T4" fmla="*/ 137868 w 16"/>
                  <a:gd name="T5" fmla="*/ 28136 h 5"/>
                  <a:gd name="T6" fmla="*/ 52148 w 16"/>
                  <a:gd name="T7" fmla="*/ 36940 h 5"/>
                  <a:gd name="T8" fmla="*/ 0 w 16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0"/>
                    </a:lnTo>
                    <a:lnTo>
                      <a:pt x="16" y="3"/>
                    </a:lnTo>
                    <a:lnTo>
                      <a:pt x="6" y="4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0" name="Freeform 5003"/>
              <p:cNvSpPr>
                <a:spLocks/>
              </p:cNvSpPr>
              <p:nvPr/>
            </p:nvSpPr>
            <p:spPr bwMode="auto">
              <a:xfrm>
                <a:off x="4794" y="269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74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74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1" name="Freeform 5004"/>
              <p:cNvSpPr>
                <a:spLocks/>
              </p:cNvSpPr>
              <p:nvPr/>
            </p:nvSpPr>
            <p:spPr bwMode="auto">
              <a:xfrm>
                <a:off x="4794" y="269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108498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2" name="Freeform 5005"/>
              <p:cNvSpPr>
                <a:spLocks/>
              </p:cNvSpPr>
              <p:nvPr/>
            </p:nvSpPr>
            <p:spPr bwMode="auto">
              <a:xfrm>
                <a:off x="3559" y="2582"/>
                <a:ext cx="99" cy="31"/>
              </a:xfrm>
              <a:custGeom>
                <a:avLst/>
                <a:gdLst>
                  <a:gd name="T0" fmla="*/ 0 w 99"/>
                  <a:gd name="T1" fmla="*/ 0 h 31"/>
                  <a:gd name="T2" fmla="*/ 68 w 99"/>
                  <a:gd name="T3" fmla="*/ 13 h 31"/>
                  <a:gd name="T4" fmla="*/ 99 w 99"/>
                  <a:gd name="T5" fmla="*/ 31 h 31"/>
                  <a:gd name="T6" fmla="*/ 31 w 99"/>
                  <a:gd name="T7" fmla="*/ 19 h 31"/>
                  <a:gd name="T8" fmla="*/ 0 w 99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0"/>
                    </a:moveTo>
                    <a:lnTo>
                      <a:pt x="68" y="13"/>
                    </a:lnTo>
                    <a:lnTo>
                      <a:pt x="99" y="31"/>
                    </a:lnTo>
                    <a:lnTo>
                      <a:pt x="31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3" name="Freeform 5006"/>
              <p:cNvSpPr>
                <a:spLocks/>
              </p:cNvSpPr>
              <p:nvPr/>
            </p:nvSpPr>
            <p:spPr bwMode="auto">
              <a:xfrm>
                <a:off x="3559" y="2582"/>
                <a:ext cx="99" cy="31"/>
              </a:xfrm>
              <a:custGeom>
                <a:avLst/>
                <a:gdLst>
                  <a:gd name="T0" fmla="*/ 0 w 16"/>
                  <a:gd name="T1" fmla="*/ 0 h 5"/>
                  <a:gd name="T2" fmla="*/ 99730 w 16"/>
                  <a:gd name="T3" fmla="*/ 17645 h 5"/>
                  <a:gd name="T4" fmla="*/ 145214 w 16"/>
                  <a:gd name="T5" fmla="*/ 45744 h 5"/>
                  <a:gd name="T6" fmla="*/ 45484 w 16"/>
                  <a:gd name="T7" fmla="*/ 28136 h 5"/>
                  <a:gd name="T8" fmla="*/ 0 w 16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0"/>
                    </a:moveTo>
                    <a:lnTo>
                      <a:pt x="11" y="2"/>
                    </a:lnTo>
                    <a:lnTo>
                      <a:pt x="16" y="5"/>
                    </a:lnTo>
                    <a:lnTo>
                      <a:pt x="5" y="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4" name="Freeform 5007"/>
              <p:cNvSpPr>
                <a:spLocks/>
              </p:cNvSpPr>
              <p:nvPr/>
            </p:nvSpPr>
            <p:spPr bwMode="auto">
              <a:xfrm>
                <a:off x="2318" y="2681"/>
                <a:ext cx="99" cy="19"/>
              </a:xfrm>
              <a:custGeom>
                <a:avLst/>
                <a:gdLst>
                  <a:gd name="T0" fmla="*/ 0 w 99"/>
                  <a:gd name="T1" fmla="*/ 19 h 19"/>
                  <a:gd name="T2" fmla="*/ 68 w 99"/>
                  <a:gd name="T3" fmla="*/ 0 h 19"/>
                  <a:gd name="T4" fmla="*/ 99 w 99"/>
                  <a:gd name="T5" fmla="*/ 0 h 19"/>
                  <a:gd name="T6" fmla="*/ 31 w 99"/>
                  <a:gd name="T7" fmla="*/ 0 h 19"/>
                  <a:gd name="T8" fmla="*/ 0 w 99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"/>
                  <a:gd name="T17" fmla="*/ 99 w 99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">
                    <a:moveTo>
                      <a:pt x="0" y="19"/>
                    </a:moveTo>
                    <a:lnTo>
                      <a:pt x="68" y="0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5" name="Freeform 5008"/>
              <p:cNvSpPr>
                <a:spLocks/>
              </p:cNvSpPr>
              <p:nvPr/>
            </p:nvSpPr>
            <p:spPr bwMode="auto">
              <a:xfrm>
                <a:off x="2318" y="2681"/>
                <a:ext cx="99" cy="19"/>
              </a:xfrm>
              <a:custGeom>
                <a:avLst/>
                <a:gdLst>
                  <a:gd name="T0" fmla="*/ 0 w 16"/>
                  <a:gd name="T1" fmla="*/ 30482 h 3"/>
                  <a:gd name="T2" fmla="*/ 99730 w 16"/>
                  <a:gd name="T3" fmla="*/ 0 h 3"/>
                  <a:gd name="T4" fmla="*/ 145214 w 16"/>
                  <a:gd name="T5" fmla="*/ 0 h 3"/>
                  <a:gd name="T6" fmla="*/ 45484 w 16"/>
                  <a:gd name="T7" fmla="*/ 0 h 3"/>
                  <a:gd name="T8" fmla="*/ 0 w 16"/>
                  <a:gd name="T9" fmla="*/ 3048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0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6" name="Freeform 5009"/>
              <p:cNvSpPr>
                <a:spLocks/>
              </p:cNvSpPr>
              <p:nvPr/>
            </p:nvSpPr>
            <p:spPr bwMode="auto">
              <a:xfrm>
                <a:off x="4627" y="269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74 w 99"/>
                  <a:gd name="T3" fmla="*/ 61 h 61"/>
                  <a:gd name="T4" fmla="*/ 99 w 99"/>
                  <a:gd name="T5" fmla="*/ 24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74" y="61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7" name="Freeform 5010"/>
              <p:cNvSpPr>
                <a:spLocks/>
              </p:cNvSpPr>
              <p:nvPr/>
            </p:nvSpPr>
            <p:spPr bwMode="auto">
              <a:xfrm>
                <a:off x="4627" y="269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108498 w 16"/>
                  <a:gd name="T3" fmla="*/ 84430 h 10"/>
                  <a:gd name="T4" fmla="*/ 145214 w 16"/>
                  <a:gd name="T5" fmla="*/ 33154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8" name="Freeform 5011"/>
              <p:cNvSpPr>
                <a:spLocks/>
              </p:cNvSpPr>
              <p:nvPr/>
            </p:nvSpPr>
            <p:spPr bwMode="auto">
              <a:xfrm>
                <a:off x="3392" y="2533"/>
                <a:ext cx="99" cy="49"/>
              </a:xfrm>
              <a:custGeom>
                <a:avLst/>
                <a:gdLst>
                  <a:gd name="T0" fmla="*/ 0 w 99"/>
                  <a:gd name="T1" fmla="*/ 6 h 49"/>
                  <a:gd name="T2" fmla="*/ 68 w 99"/>
                  <a:gd name="T3" fmla="*/ 0 h 49"/>
                  <a:gd name="T4" fmla="*/ 99 w 99"/>
                  <a:gd name="T5" fmla="*/ 43 h 49"/>
                  <a:gd name="T6" fmla="*/ 31 w 99"/>
                  <a:gd name="T7" fmla="*/ 49 h 49"/>
                  <a:gd name="T8" fmla="*/ 0 w 99"/>
                  <a:gd name="T9" fmla="*/ 6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6"/>
                    </a:moveTo>
                    <a:lnTo>
                      <a:pt x="68" y="0"/>
                    </a:lnTo>
                    <a:lnTo>
                      <a:pt x="99" y="43"/>
                    </a:lnTo>
                    <a:lnTo>
                      <a:pt x="31" y="4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9" name="Freeform 5012"/>
              <p:cNvSpPr>
                <a:spLocks/>
              </p:cNvSpPr>
              <p:nvPr/>
            </p:nvSpPr>
            <p:spPr bwMode="auto">
              <a:xfrm>
                <a:off x="3392" y="2533"/>
                <a:ext cx="99" cy="49"/>
              </a:xfrm>
              <a:custGeom>
                <a:avLst/>
                <a:gdLst>
                  <a:gd name="T0" fmla="*/ 0 w 16"/>
                  <a:gd name="T1" fmla="*/ 8514 h 8"/>
                  <a:gd name="T2" fmla="*/ 99730 w 16"/>
                  <a:gd name="T3" fmla="*/ 0 h 8"/>
                  <a:gd name="T4" fmla="*/ 145214 w 16"/>
                  <a:gd name="T5" fmla="*/ 60435 h 8"/>
                  <a:gd name="T6" fmla="*/ 45484 w 16"/>
                  <a:gd name="T7" fmla="*/ 68919 h 8"/>
                  <a:gd name="T8" fmla="*/ 0 w 16"/>
                  <a:gd name="T9" fmla="*/ 851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1"/>
                    </a:moveTo>
                    <a:lnTo>
                      <a:pt x="11" y="0"/>
                    </a:lnTo>
                    <a:lnTo>
                      <a:pt x="16" y="7"/>
                    </a:lnTo>
                    <a:lnTo>
                      <a:pt x="5" y="8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0" name="Freeform 5013"/>
              <p:cNvSpPr>
                <a:spLocks/>
              </p:cNvSpPr>
              <p:nvPr/>
            </p:nvSpPr>
            <p:spPr bwMode="auto">
              <a:xfrm>
                <a:off x="2151" y="2687"/>
                <a:ext cx="99" cy="31"/>
              </a:xfrm>
              <a:custGeom>
                <a:avLst/>
                <a:gdLst>
                  <a:gd name="T0" fmla="*/ 0 w 99"/>
                  <a:gd name="T1" fmla="*/ 31 h 31"/>
                  <a:gd name="T2" fmla="*/ 68 w 99"/>
                  <a:gd name="T3" fmla="*/ 31 h 31"/>
                  <a:gd name="T4" fmla="*/ 99 w 99"/>
                  <a:gd name="T5" fmla="*/ 13 h 31"/>
                  <a:gd name="T6" fmla="*/ 31 w 99"/>
                  <a:gd name="T7" fmla="*/ 0 h 31"/>
                  <a:gd name="T8" fmla="*/ 0 w 99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31"/>
                    </a:moveTo>
                    <a:lnTo>
                      <a:pt x="68" y="31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1" name="Freeform 5014"/>
              <p:cNvSpPr>
                <a:spLocks/>
              </p:cNvSpPr>
              <p:nvPr/>
            </p:nvSpPr>
            <p:spPr bwMode="auto">
              <a:xfrm>
                <a:off x="2151" y="2687"/>
                <a:ext cx="99" cy="31"/>
              </a:xfrm>
              <a:custGeom>
                <a:avLst/>
                <a:gdLst>
                  <a:gd name="T0" fmla="*/ 0 w 16"/>
                  <a:gd name="T1" fmla="*/ 45744 h 5"/>
                  <a:gd name="T2" fmla="*/ 99730 w 16"/>
                  <a:gd name="T3" fmla="*/ 45744 h 5"/>
                  <a:gd name="T4" fmla="*/ 145214 w 16"/>
                  <a:gd name="T5" fmla="*/ 17645 h 5"/>
                  <a:gd name="T6" fmla="*/ 45484 w 16"/>
                  <a:gd name="T7" fmla="*/ 0 h 5"/>
                  <a:gd name="T8" fmla="*/ 0 w 16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2" name="Freeform 5015"/>
              <p:cNvSpPr>
                <a:spLocks/>
              </p:cNvSpPr>
              <p:nvPr/>
            </p:nvSpPr>
            <p:spPr bwMode="auto">
              <a:xfrm>
                <a:off x="4461" y="2694"/>
                <a:ext cx="98" cy="67"/>
              </a:xfrm>
              <a:custGeom>
                <a:avLst/>
                <a:gdLst>
                  <a:gd name="T0" fmla="*/ 0 w 98"/>
                  <a:gd name="T1" fmla="*/ 43 h 67"/>
                  <a:gd name="T2" fmla="*/ 74 w 98"/>
                  <a:gd name="T3" fmla="*/ 67 h 67"/>
                  <a:gd name="T4" fmla="*/ 98 w 98"/>
                  <a:gd name="T5" fmla="*/ 24 h 67"/>
                  <a:gd name="T6" fmla="*/ 30 w 98"/>
                  <a:gd name="T7" fmla="*/ 0 h 67"/>
                  <a:gd name="T8" fmla="*/ 0 w 98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7"/>
                  <a:gd name="T17" fmla="*/ 98 w 9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7">
                    <a:moveTo>
                      <a:pt x="0" y="43"/>
                    </a:moveTo>
                    <a:lnTo>
                      <a:pt x="74" y="67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3" name="Freeform 5016"/>
              <p:cNvSpPr>
                <a:spLocks/>
              </p:cNvSpPr>
              <p:nvPr/>
            </p:nvSpPr>
            <p:spPr bwMode="auto">
              <a:xfrm>
                <a:off x="4461" y="2694"/>
                <a:ext cx="98" cy="67"/>
              </a:xfrm>
              <a:custGeom>
                <a:avLst/>
                <a:gdLst>
                  <a:gd name="T0" fmla="*/ 0 w 16"/>
                  <a:gd name="T1" fmla="*/ 59210 h 11"/>
                  <a:gd name="T2" fmla="*/ 102716 w 16"/>
                  <a:gd name="T3" fmla="*/ 92192 h 11"/>
                  <a:gd name="T4" fmla="*/ 137868 w 16"/>
                  <a:gd name="T5" fmla="*/ 32982 h 11"/>
                  <a:gd name="T6" fmla="*/ 43671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4" name="Freeform 5017"/>
              <p:cNvSpPr>
                <a:spLocks/>
              </p:cNvSpPr>
              <p:nvPr/>
            </p:nvSpPr>
            <p:spPr bwMode="auto">
              <a:xfrm>
                <a:off x="3226" y="2484"/>
                <a:ext cx="98" cy="92"/>
              </a:xfrm>
              <a:custGeom>
                <a:avLst/>
                <a:gdLst>
                  <a:gd name="T0" fmla="*/ 0 w 98"/>
                  <a:gd name="T1" fmla="*/ 30 h 92"/>
                  <a:gd name="T2" fmla="*/ 68 w 98"/>
                  <a:gd name="T3" fmla="*/ 0 h 92"/>
                  <a:gd name="T4" fmla="*/ 98 w 98"/>
                  <a:gd name="T5" fmla="*/ 68 h 92"/>
                  <a:gd name="T6" fmla="*/ 30 w 98"/>
                  <a:gd name="T7" fmla="*/ 92 h 92"/>
                  <a:gd name="T8" fmla="*/ 0 w 98"/>
                  <a:gd name="T9" fmla="*/ 3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2"/>
                  <a:gd name="T17" fmla="*/ 98 w 98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2">
                    <a:moveTo>
                      <a:pt x="0" y="30"/>
                    </a:moveTo>
                    <a:lnTo>
                      <a:pt x="68" y="0"/>
                    </a:lnTo>
                    <a:lnTo>
                      <a:pt x="98" y="68"/>
                    </a:lnTo>
                    <a:lnTo>
                      <a:pt x="30" y="92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5" name="Freeform 5018"/>
              <p:cNvSpPr>
                <a:spLocks/>
              </p:cNvSpPr>
              <p:nvPr/>
            </p:nvSpPr>
            <p:spPr bwMode="auto">
              <a:xfrm>
                <a:off x="3226" y="2484"/>
                <a:ext cx="98" cy="92"/>
              </a:xfrm>
              <a:custGeom>
                <a:avLst/>
                <a:gdLst>
                  <a:gd name="T0" fmla="*/ 0 w 16"/>
                  <a:gd name="T1" fmla="*/ 43823 h 15"/>
                  <a:gd name="T2" fmla="*/ 94203 w 16"/>
                  <a:gd name="T3" fmla="*/ 0 h 15"/>
                  <a:gd name="T4" fmla="*/ 137868 w 16"/>
                  <a:gd name="T5" fmla="*/ 94834 h 15"/>
                  <a:gd name="T6" fmla="*/ 43671 w 16"/>
                  <a:gd name="T7" fmla="*/ 130119 h 15"/>
                  <a:gd name="T8" fmla="*/ 0 w 16"/>
                  <a:gd name="T9" fmla="*/ 4382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5"/>
                    </a:moveTo>
                    <a:lnTo>
                      <a:pt x="11" y="0"/>
                    </a:lnTo>
                    <a:lnTo>
                      <a:pt x="16" y="11"/>
                    </a:lnTo>
                    <a:lnTo>
                      <a:pt x="5" y="15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6" name="Freeform 5019"/>
              <p:cNvSpPr>
                <a:spLocks/>
              </p:cNvSpPr>
              <p:nvPr/>
            </p:nvSpPr>
            <p:spPr bwMode="auto">
              <a:xfrm>
                <a:off x="1984" y="2700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8 w 99"/>
                  <a:gd name="T3" fmla="*/ 43 h 43"/>
                  <a:gd name="T4" fmla="*/ 99 w 99"/>
                  <a:gd name="T5" fmla="*/ 12 h 43"/>
                  <a:gd name="T6" fmla="*/ 31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7" name="Freeform 5020"/>
              <p:cNvSpPr>
                <a:spLocks/>
              </p:cNvSpPr>
              <p:nvPr/>
            </p:nvSpPr>
            <p:spPr bwMode="auto">
              <a:xfrm>
                <a:off x="1984" y="2700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9730 w 16"/>
                  <a:gd name="T3" fmla="*/ 61207 h 7"/>
                  <a:gd name="T4" fmla="*/ 145214 w 16"/>
                  <a:gd name="T5" fmla="*/ 17169 h 7"/>
                  <a:gd name="T6" fmla="*/ 45484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8" name="Freeform 5021"/>
              <p:cNvSpPr>
                <a:spLocks/>
              </p:cNvSpPr>
              <p:nvPr/>
            </p:nvSpPr>
            <p:spPr bwMode="auto">
              <a:xfrm>
                <a:off x="4294" y="2694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24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9" name="Freeform 5022"/>
              <p:cNvSpPr>
                <a:spLocks/>
              </p:cNvSpPr>
              <p:nvPr/>
            </p:nvSpPr>
            <p:spPr bwMode="auto">
              <a:xfrm>
                <a:off x="4294" y="2694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33154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0" name="Freeform 5023"/>
              <p:cNvSpPr>
                <a:spLocks/>
              </p:cNvSpPr>
              <p:nvPr/>
            </p:nvSpPr>
            <p:spPr bwMode="auto">
              <a:xfrm>
                <a:off x="3059" y="2459"/>
                <a:ext cx="99" cy="123"/>
              </a:xfrm>
              <a:custGeom>
                <a:avLst/>
                <a:gdLst>
                  <a:gd name="T0" fmla="*/ 0 w 99"/>
                  <a:gd name="T1" fmla="*/ 55 h 123"/>
                  <a:gd name="T2" fmla="*/ 68 w 99"/>
                  <a:gd name="T3" fmla="*/ 0 h 123"/>
                  <a:gd name="T4" fmla="*/ 99 w 99"/>
                  <a:gd name="T5" fmla="*/ 86 h 123"/>
                  <a:gd name="T6" fmla="*/ 31 w 99"/>
                  <a:gd name="T7" fmla="*/ 123 h 123"/>
                  <a:gd name="T8" fmla="*/ 0 w 99"/>
                  <a:gd name="T9" fmla="*/ 55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3"/>
                  <a:gd name="T17" fmla="*/ 99 w 99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3">
                    <a:moveTo>
                      <a:pt x="0" y="55"/>
                    </a:moveTo>
                    <a:lnTo>
                      <a:pt x="68" y="0"/>
                    </a:lnTo>
                    <a:lnTo>
                      <a:pt x="99" y="86"/>
                    </a:lnTo>
                    <a:lnTo>
                      <a:pt x="31" y="123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1" name="Freeform 5024"/>
              <p:cNvSpPr>
                <a:spLocks/>
              </p:cNvSpPr>
              <p:nvPr/>
            </p:nvSpPr>
            <p:spPr bwMode="auto">
              <a:xfrm>
                <a:off x="3059" y="2459"/>
                <a:ext cx="99" cy="123"/>
              </a:xfrm>
              <a:custGeom>
                <a:avLst/>
                <a:gdLst>
                  <a:gd name="T0" fmla="*/ 0 w 16"/>
                  <a:gd name="T1" fmla="*/ 78634 h 20"/>
                  <a:gd name="T2" fmla="*/ 99730 w 16"/>
                  <a:gd name="T3" fmla="*/ 0 h 20"/>
                  <a:gd name="T4" fmla="*/ 145214 w 16"/>
                  <a:gd name="T5" fmla="*/ 123037 h 20"/>
                  <a:gd name="T6" fmla="*/ 45484 w 16"/>
                  <a:gd name="T7" fmla="*/ 175835 h 20"/>
                  <a:gd name="T8" fmla="*/ 0 w 16"/>
                  <a:gd name="T9" fmla="*/ 78634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9"/>
                    </a:moveTo>
                    <a:lnTo>
                      <a:pt x="11" y="0"/>
                    </a:lnTo>
                    <a:lnTo>
                      <a:pt x="16" y="14"/>
                    </a:lnTo>
                    <a:lnTo>
                      <a:pt x="5" y="2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2" name="Freeform 5025"/>
              <p:cNvSpPr>
                <a:spLocks/>
              </p:cNvSpPr>
              <p:nvPr/>
            </p:nvSpPr>
            <p:spPr bwMode="auto">
              <a:xfrm>
                <a:off x="1818" y="2700"/>
                <a:ext cx="99" cy="55"/>
              </a:xfrm>
              <a:custGeom>
                <a:avLst/>
                <a:gdLst>
                  <a:gd name="T0" fmla="*/ 0 w 99"/>
                  <a:gd name="T1" fmla="*/ 43 h 55"/>
                  <a:gd name="T2" fmla="*/ 68 w 99"/>
                  <a:gd name="T3" fmla="*/ 55 h 55"/>
                  <a:gd name="T4" fmla="*/ 99 w 99"/>
                  <a:gd name="T5" fmla="*/ 18 h 55"/>
                  <a:gd name="T6" fmla="*/ 31 w 99"/>
                  <a:gd name="T7" fmla="*/ 0 h 55"/>
                  <a:gd name="T8" fmla="*/ 0 w 99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43"/>
                    </a:moveTo>
                    <a:lnTo>
                      <a:pt x="68" y="55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3" name="Freeform 5026"/>
              <p:cNvSpPr>
                <a:spLocks/>
              </p:cNvSpPr>
              <p:nvPr/>
            </p:nvSpPr>
            <p:spPr bwMode="auto">
              <a:xfrm>
                <a:off x="1818" y="2700"/>
                <a:ext cx="99" cy="55"/>
              </a:xfrm>
              <a:custGeom>
                <a:avLst/>
                <a:gdLst>
                  <a:gd name="T0" fmla="*/ 0 w 16"/>
                  <a:gd name="T1" fmla="*/ 60017 h 9"/>
                  <a:gd name="T2" fmla="*/ 99730 w 16"/>
                  <a:gd name="T3" fmla="*/ 76670 h 9"/>
                  <a:gd name="T4" fmla="*/ 145214 w 16"/>
                  <a:gd name="T5" fmla="*/ 25098 h 9"/>
                  <a:gd name="T6" fmla="*/ 45484 w 16"/>
                  <a:gd name="T7" fmla="*/ 0 h 9"/>
                  <a:gd name="T8" fmla="*/ 0 w 16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4" name="Freeform 5027"/>
              <p:cNvSpPr>
                <a:spLocks/>
              </p:cNvSpPr>
              <p:nvPr/>
            </p:nvSpPr>
            <p:spPr bwMode="auto">
              <a:xfrm>
                <a:off x="4127" y="2687"/>
                <a:ext cx="99" cy="56"/>
              </a:xfrm>
              <a:custGeom>
                <a:avLst/>
                <a:gdLst>
                  <a:gd name="T0" fmla="*/ 0 w 99"/>
                  <a:gd name="T1" fmla="*/ 31 h 56"/>
                  <a:gd name="T2" fmla="*/ 68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31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31"/>
                    </a:moveTo>
                    <a:lnTo>
                      <a:pt x="68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5" name="Freeform 5028"/>
              <p:cNvSpPr>
                <a:spLocks/>
              </p:cNvSpPr>
              <p:nvPr/>
            </p:nvSpPr>
            <p:spPr bwMode="auto">
              <a:xfrm>
                <a:off x="4127" y="2687"/>
                <a:ext cx="99" cy="56"/>
              </a:xfrm>
              <a:custGeom>
                <a:avLst/>
                <a:gdLst>
                  <a:gd name="T0" fmla="*/ 0 w 16"/>
                  <a:gd name="T1" fmla="*/ 46499 h 9"/>
                  <a:gd name="T2" fmla="*/ 99730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4649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5"/>
                    </a:moveTo>
                    <a:lnTo>
                      <a:pt x="11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6" name="Freeform 5029"/>
              <p:cNvSpPr>
                <a:spLocks/>
              </p:cNvSpPr>
              <p:nvPr/>
            </p:nvSpPr>
            <p:spPr bwMode="auto">
              <a:xfrm>
                <a:off x="2886" y="2471"/>
                <a:ext cx="105" cy="130"/>
              </a:xfrm>
              <a:custGeom>
                <a:avLst/>
                <a:gdLst>
                  <a:gd name="T0" fmla="*/ 0 w 105"/>
                  <a:gd name="T1" fmla="*/ 68 h 130"/>
                  <a:gd name="T2" fmla="*/ 68 w 105"/>
                  <a:gd name="T3" fmla="*/ 0 h 130"/>
                  <a:gd name="T4" fmla="*/ 105 w 105"/>
                  <a:gd name="T5" fmla="*/ 93 h 130"/>
                  <a:gd name="T6" fmla="*/ 37 w 105"/>
                  <a:gd name="T7" fmla="*/ 130 h 130"/>
                  <a:gd name="T8" fmla="*/ 0 w 105"/>
                  <a:gd name="T9" fmla="*/ 68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30"/>
                  <a:gd name="T17" fmla="*/ 105 w 105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30">
                    <a:moveTo>
                      <a:pt x="0" y="68"/>
                    </a:moveTo>
                    <a:lnTo>
                      <a:pt x="68" y="0"/>
                    </a:lnTo>
                    <a:lnTo>
                      <a:pt x="105" y="93"/>
                    </a:lnTo>
                    <a:lnTo>
                      <a:pt x="37" y="13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7" name="Freeform 5030"/>
              <p:cNvSpPr>
                <a:spLocks/>
              </p:cNvSpPr>
              <p:nvPr/>
            </p:nvSpPr>
            <p:spPr bwMode="auto">
              <a:xfrm>
                <a:off x="2886" y="2471"/>
                <a:ext cx="105" cy="130"/>
              </a:xfrm>
              <a:custGeom>
                <a:avLst/>
                <a:gdLst>
                  <a:gd name="T0" fmla="*/ 0 w 17"/>
                  <a:gd name="T1" fmla="*/ 99865 h 21"/>
                  <a:gd name="T2" fmla="*/ 98959 w 17"/>
                  <a:gd name="T3" fmla="*/ 0 h 21"/>
                  <a:gd name="T4" fmla="*/ 152936 w 17"/>
                  <a:gd name="T5" fmla="*/ 136655 h 21"/>
                  <a:gd name="T6" fmla="*/ 53945 w 17"/>
                  <a:gd name="T7" fmla="*/ 190958 h 21"/>
                  <a:gd name="T8" fmla="*/ 0 w 17"/>
                  <a:gd name="T9" fmla="*/ 99865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1"/>
                  <a:gd name="T17" fmla="*/ 17 w 17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1">
                    <a:moveTo>
                      <a:pt x="0" y="11"/>
                    </a:moveTo>
                    <a:lnTo>
                      <a:pt x="11" y="0"/>
                    </a:lnTo>
                    <a:lnTo>
                      <a:pt x="17" y="15"/>
                    </a:lnTo>
                    <a:lnTo>
                      <a:pt x="6" y="21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8" name="Freeform 5031"/>
              <p:cNvSpPr>
                <a:spLocks/>
              </p:cNvSpPr>
              <p:nvPr/>
            </p:nvSpPr>
            <p:spPr bwMode="auto">
              <a:xfrm>
                <a:off x="1651" y="270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9" name="Freeform 5032"/>
              <p:cNvSpPr>
                <a:spLocks/>
              </p:cNvSpPr>
              <p:nvPr/>
            </p:nvSpPr>
            <p:spPr bwMode="auto">
              <a:xfrm>
                <a:off x="1651" y="270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0" name="Freeform 5033"/>
              <p:cNvSpPr>
                <a:spLocks/>
              </p:cNvSpPr>
              <p:nvPr/>
            </p:nvSpPr>
            <p:spPr bwMode="auto">
              <a:xfrm>
                <a:off x="3960" y="2669"/>
                <a:ext cx="99" cy="55"/>
              </a:xfrm>
              <a:custGeom>
                <a:avLst/>
                <a:gdLst>
                  <a:gd name="T0" fmla="*/ 0 w 99"/>
                  <a:gd name="T1" fmla="*/ 25 h 55"/>
                  <a:gd name="T2" fmla="*/ 68 w 99"/>
                  <a:gd name="T3" fmla="*/ 55 h 55"/>
                  <a:gd name="T4" fmla="*/ 99 w 99"/>
                  <a:gd name="T5" fmla="*/ 25 h 55"/>
                  <a:gd name="T6" fmla="*/ 31 w 99"/>
                  <a:gd name="T7" fmla="*/ 0 h 55"/>
                  <a:gd name="T8" fmla="*/ 0 w 99"/>
                  <a:gd name="T9" fmla="*/ 25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5"/>
                  <a:gd name="T17" fmla="*/ 99 w 99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5">
                    <a:moveTo>
                      <a:pt x="0" y="25"/>
                    </a:moveTo>
                    <a:lnTo>
                      <a:pt x="68" y="55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1" name="Freeform 5034"/>
              <p:cNvSpPr>
                <a:spLocks/>
              </p:cNvSpPr>
              <p:nvPr/>
            </p:nvSpPr>
            <p:spPr bwMode="auto">
              <a:xfrm>
                <a:off x="3960" y="2669"/>
                <a:ext cx="99" cy="55"/>
              </a:xfrm>
              <a:custGeom>
                <a:avLst/>
                <a:gdLst>
                  <a:gd name="T0" fmla="*/ 0 w 16"/>
                  <a:gd name="T1" fmla="*/ 33538 h 9"/>
                  <a:gd name="T2" fmla="*/ 99730 w 16"/>
                  <a:gd name="T3" fmla="*/ 76670 h 9"/>
                  <a:gd name="T4" fmla="*/ 145214 w 16"/>
                  <a:gd name="T5" fmla="*/ 33538 h 9"/>
                  <a:gd name="T6" fmla="*/ 45484 w 16"/>
                  <a:gd name="T7" fmla="*/ 0 h 9"/>
                  <a:gd name="T8" fmla="*/ 0 w 16"/>
                  <a:gd name="T9" fmla="*/ 33538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4"/>
                    </a:moveTo>
                    <a:lnTo>
                      <a:pt x="11" y="9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2" name="Freeform 5035"/>
              <p:cNvSpPr>
                <a:spLocks/>
              </p:cNvSpPr>
              <p:nvPr/>
            </p:nvSpPr>
            <p:spPr bwMode="auto">
              <a:xfrm>
                <a:off x="2719" y="2514"/>
                <a:ext cx="99" cy="112"/>
              </a:xfrm>
              <a:custGeom>
                <a:avLst/>
                <a:gdLst>
                  <a:gd name="T0" fmla="*/ 0 w 99"/>
                  <a:gd name="T1" fmla="*/ 75 h 112"/>
                  <a:gd name="T2" fmla="*/ 68 w 99"/>
                  <a:gd name="T3" fmla="*/ 0 h 112"/>
                  <a:gd name="T4" fmla="*/ 99 w 99"/>
                  <a:gd name="T5" fmla="*/ 81 h 112"/>
                  <a:gd name="T6" fmla="*/ 31 w 99"/>
                  <a:gd name="T7" fmla="*/ 112 h 112"/>
                  <a:gd name="T8" fmla="*/ 0 w 99"/>
                  <a:gd name="T9" fmla="*/ 75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2"/>
                  <a:gd name="T17" fmla="*/ 99 w 99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2">
                    <a:moveTo>
                      <a:pt x="0" y="75"/>
                    </a:moveTo>
                    <a:lnTo>
                      <a:pt x="68" y="0"/>
                    </a:lnTo>
                    <a:lnTo>
                      <a:pt x="99" y="81"/>
                    </a:lnTo>
                    <a:lnTo>
                      <a:pt x="31" y="112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3" name="Freeform 5036"/>
              <p:cNvSpPr>
                <a:spLocks/>
              </p:cNvSpPr>
              <p:nvPr/>
            </p:nvSpPr>
            <p:spPr bwMode="auto">
              <a:xfrm>
                <a:off x="2719" y="2514"/>
                <a:ext cx="99" cy="112"/>
              </a:xfrm>
              <a:custGeom>
                <a:avLst/>
                <a:gdLst>
                  <a:gd name="T0" fmla="*/ 0 w 16"/>
                  <a:gd name="T1" fmla="*/ 112510 h 18"/>
                  <a:gd name="T2" fmla="*/ 99730 w 16"/>
                  <a:gd name="T3" fmla="*/ 0 h 18"/>
                  <a:gd name="T4" fmla="*/ 145214 w 16"/>
                  <a:gd name="T5" fmla="*/ 121414 h 18"/>
                  <a:gd name="T6" fmla="*/ 45484 w 16"/>
                  <a:gd name="T7" fmla="*/ 167913 h 18"/>
                  <a:gd name="T8" fmla="*/ 0 w 16"/>
                  <a:gd name="T9" fmla="*/ 11251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2"/>
                    </a:moveTo>
                    <a:lnTo>
                      <a:pt x="11" y="0"/>
                    </a:lnTo>
                    <a:lnTo>
                      <a:pt x="16" y="13"/>
                    </a:lnTo>
                    <a:lnTo>
                      <a:pt x="5" y="18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4" name="Freeform 5037"/>
              <p:cNvSpPr>
                <a:spLocks/>
              </p:cNvSpPr>
              <p:nvPr/>
            </p:nvSpPr>
            <p:spPr bwMode="auto">
              <a:xfrm>
                <a:off x="3794" y="2644"/>
                <a:ext cx="98" cy="37"/>
              </a:xfrm>
              <a:custGeom>
                <a:avLst/>
                <a:gdLst>
                  <a:gd name="T0" fmla="*/ 0 w 98"/>
                  <a:gd name="T1" fmla="*/ 6 h 37"/>
                  <a:gd name="T2" fmla="*/ 68 w 98"/>
                  <a:gd name="T3" fmla="*/ 37 h 37"/>
                  <a:gd name="T4" fmla="*/ 98 w 98"/>
                  <a:gd name="T5" fmla="*/ 25 h 37"/>
                  <a:gd name="T6" fmla="*/ 31 w 98"/>
                  <a:gd name="T7" fmla="*/ 0 h 37"/>
                  <a:gd name="T8" fmla="*/ 0 w 98"/>
                  <a:gd name="T9" fmla="*/ 6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"/>
                  <a:gd name="T17" fmla="*/ 98 w 9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">
                    <a:moveTo>
                      <a:pt x="0" y="6"/>
                    </a:moveTo>
                    <a:lnTo>
                      <a:pt x="68" y="37"/>
                    </a:lnTo>
                    <a:lnTo>
                      <a:pt x="98" y="25"/>
                    </a:lnTo>
                    <a:lnTo>
                      <a:pt x="3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5" name="Freeform 5038"/>
              <p:cNvSpPr>
                <a:spLocks/>
              </p:cNvSpPr>
              <p:nvPr/>
            </p:nvSpPr>
            <p:spPr bwMode="auto">
              <a:xfrm>
                <a:off x="3794" y="2644"/>
                <a:ext cx="98" cy="37"/>
              </a:xfrm>
              <a:custGeom>
                <a:avLst/>
                <a:gdLst>
                  <a:gd name="T0" fmla="*/ 0 w 16"/>
                  <a:gd name="T1" fmla="*/ 8670 h 6"/>
                  <a:gd name="T2" fmla="*/ 94203 w 16"/>
                  <a:gd name="T3" fmla="*/ 53465 h 6"/>
                  <a:gd name="T4" fmla="*/ 137868 w 16"/>
                  <a:gd name="T5" fmla="*/ 36124 h 6"/>
                  <a:gd name="T6" fmla="*/ 43671 w 16"/>
                  <a:gd name="T7" fmla="*/ 0 h 6"/>
                  <a:gd name="T8" fmla="*/ 0 w 16"/>
                  <a:gd name="T9" fmla="*/ 867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1"/>
                    </a:moveTo>
                    <a:lnTo>
                      <a:pt x="11" y="6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6" name="Freeform 5039"/>
              <p:cNvSpPr>
                <a:spLocks/>
              </p:cNvSpPr>
              <p:nvPr/>
            </p:nvSpPr>
            <p:spPr bwMode="auto">
              <a:xfrm>
                <a:off x="2553" y="2582"/>
                <a:ext cx="98" cy="74"/>
              </a:xfrm>
              <a:custGeom>
                <a:avLst/>
                <a:gdLst>
                  <a:gd name="T0" fmla="*/ 0 w 98"/>
                  <a:gd name="T1" fmla="*/ 56 h 74"/>
                  <a:gd name="T2" fmla="*/ 67 w 98"/>
                  <a:gd name="T3" fmla="*/ 0 h 74"/>
                  <a:gd name="T4" fmla="*/ 98 w 98"/>
                  <a:gd name="T5" fmla="*/ 50 h 74"/>
                  <a:gd name="T6" fmla="*/ 30 w 98"/>
                  <a:gd name="T7" fmla="*/ 74 h 74"/>
                  <a:gd name="T8" fmla="*/ 0 w 98"/>
                  <a:gd name="T9" fmla="*/ 56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74"/>
                  <a:gd name="T17" fmla="*/ 98 w 98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74">
                    <a:moveTo>
                      <a:pt x="0" y="56"/>
                    </a:moveTo>
                    <a:lnTo>
                      <a:pt x="67" y="0"/>
                    </a:lnTo>
                    <a:lnTo>
                      <a:pt x="98" y="50"/>
                    </a:lnTo>
                    <a:lnTo>
                      <a:pt x="30" y="74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7" name="Freeform 5040"/>
              <p:cNvSpPr>
                <a:spLocks/>
              </p:cNvSpPr>
              <p:nvPr/>
            </p:nvSpPr>
            <p:spPr bwMode="auto">
              <a:xfrm>
                <a:off x="2553" y="2582"/>
                <a:ext cx="98" cy="74"/>
              </a:xfrm>
              <a:custGeom>
                <a:avLst/>
                <a:gdLst>
                  <a:gd name="T0" fmla="*/ 0 w 16"/>
                  <a:gd name="T1" fmla="*/ 80925 h 12"/>
                  <a:gd name="T2" fmla="*/ 94203 w 16"/>
                  <a:gd name="T3" fmla="*/ 0 h 12"/>
                  <a:gd name="T4" fmla="*/ 137868 w 16"/>
                  <a:gd name="T5" fmla="*/ 70806 h 12"/>
                  <a:gd name="T6" fmla="*/ 43671 w 16"/>
                  <a:gd name="T7" fmla="*/ 106936 h 12"/>
                  <a:gd name="T8" fmla="*/ 0 w 16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9"/>
                    </a:moveTo>
                    <a:lnTo>
                      <a:pt x="11" y="0"/>
                    </a:lnTo>
                    <a:lnTo>
                      <a:pt x="16" y="8"/>
                    </a:lnTo>
                    <a:lnTo>
                      <a:pt x="5" y="12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8" name="Freeform 5041"/>
              <p:cNvSpPr>
                <a:spLocks/>
              </p:cNvSpPr>
              <p:nvPr/>
            </p:nvSpPr>
            <p:spPr bwMode="auto">
              <a:xfrm>
                <a:off x="3627" y="2595"/>
                <a:ext cx="99" cy="31"/>
              </a:xfrm>
              <a:custGeom>
                <a:avLst/>
                <a:gdLst>
                  <a:gd name="T0" fmla="*/ 0 w 99"/>
                  <a:gd name="T1" fmla="*/ 0 h 31"/>
                  <a:gd name="T2" fmla="*/ 68 w 99"/>
                  <a:gd name="T3" fmla="*/ 24 h 31"/>
                  <a:gd name="T4" fmla="*/ 99 w 99"/>
                  <a:gd name="T5" fmla="*/ 31 h 31"/>
                  <a:gd name="T6" fmla="*/ 31 w 99"/>
                  <a:gd name="T7" fmla="*/ 18 h 31"/>
                  <a:gd name="T8" fmla="*/ 0 w 99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0"/>
                    </a:moveTo>
                    <a:lnTo>
                      <a:pt x="68" y="24"/>
                    </a:lnTo>
                    <a:lnTo>
                      <a:pt x="99" y="31"/>
                    </a:lnTo>
                    <a:lnTo>
                      <a:pt x="31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9" name="Freeform 5042"/>
              <p:cNvSpPr>
                <a:spLocks/>
              </p:cNvSpPr>
              <p:nvPr/>
            </p:nvSpPr>
            <p:spPr bwMode="auto">
              <a:xfrm>
                <a:off x="3627" y="2595"/>
                <a:ext cx="99" cy="31"/>
              </a:xfrm>
              <a:custGeom>
                <a:avLst/>
                <a:gdLst>
                  <a:gd name="T0" fmla="*/ 0 w 16"/>
                  <a:gd name="T1" fmla="*/ 0 h 5"/>
                  <a:gd name="T2" fmla="*/ 99730 w 16"/>
                  <a:gd name="T3" fmla="*/ 36940 h 5"/>
                  <a:gd name="T4" fmla="*/ 145214 w 16"/>
                  <a:gd name="T5" fmla="*/ 45744 h 5"/>
                  <a:gd name="T6" fmla="*/ 45484 w 16"/>
                  <a:gd name="T7" fmla="*/ 28136 h 5"/>
                  <a:gd name="T8" fmla="*/ 0 w 16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0"/>
                    </a:moveTo>
                    <a:lnTo>
                      <a:pt x="11" y="4"/>
                    </a:lnTo>
                    <a:lnTo>
                      <a:pt x="16" y="5"/>
                    </a:lnTo>
                    <a:lnTo>
                      <a:pt x="5" y="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0" name="Freeform 5043"/>
              <p:cNvSpPr>
                <a:spLocks/>
              </p:cNvSpPr>
              <p:nvPr/>
            </p:nvSpPr>
            <p:spPr bwMode="auto">
              <a:xfrm>
                <a:off x="2386" y="2644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8 w 99"/>
                  <a:gd name="T3" fmla="*/ 0 h 37"/>
                  <a:gd name="T4" fmla="*/ 99 w 99"/>
                  <a:gd name="T5" fmla="*/ 25 h 37"/>
                  <a:gd name="T6" fmla="*/ 31 w 99"/>
                  <a:gd name="T7" fmla="*/ 37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8" y="0"/>
                    </a:lnTo>
                    <a:lnTo>
                      <a:pt x="99" y="25"/>
                    </a:lnTo>
                    <a:lnTo>
                      <a:pt x="31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1" name="Freeform 5044"/>
              <p:cNvSpPr>
                <a:spLocks/>
              </p:cNvSpPr>
              <p:nvPr/>
            </p:nvSpPr>
            <p:spPr bwMode="auto">
              <a:xfrm>
                <a:off x="2386" y="2644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9730 w 16"/>
                  <a:gd name="T3" fmla="*/ 0 h 6"/>
                  <a:gd name="T4" fmla="*/ 145214 w 16"/>
                  <a:gd name="T5" fmla="*/ 36124 h 6"/>
                  <a:gd name="T6" fmla="*/ 45484 w 16"/>
                  <a:gd name="T7" fmla="*/ 53465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1" y="0"/>
                    </a:lnTo>
                    <a:lnTo>
                      <a:pt x="16" y="4"/>
                    </a:lnTo>
                    <a:lnTo>
                      <a:pt x="5" y="6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2" name="Freeform 5045"/>
              <p:cNvSpPr>
                <a:spLocks/>
              </p:cNvSpPr>
              <p:nvPr/>
            </p:nvSpPr>
            <p:spPr bwMode="auto">
              <a:xfrm>
                <a:off x="4701" y="2718"/>
                <a:ext cx="93" cy="62"/>
              </a:xfrm>
              <a:custGeom>
                <a:avLst/>
                <a:gdLst>
                  <a:gd name="T0" fmla="*/ 0 w 93"/>
                  <a:gd name="T1" fmla="*/ 37 h 62"/>
                  <a:gd name="T2" fmla="*/ 68 w 93"/>
                  <a:gd name="T3" fmla="*/ 62 h 62"/>
                  <a:gd name="T4" fmla="*/ 93 w 93"/>
                  <a:gd name="T5" fmla="*/ 19 h 62"/>
                  <a:gd name="T6" fmla="*/ 25 w 93"/>
                  <a:gd name="T7" fmla="*/ 0 h 62"/>
                  <a:gd name="T8" fmla="*/ 0 w 93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2"/>
                  <a:gd name="T17" fmla="*/ 93 w 93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2">
                    <a:moveTo>
                      <a:pt x="0" y="37"/>
                    </a:moveTo>
                    <a:lnTo>
                      <a:pt x="68" y="62"/>
                    </a:lnTo>
                    <a:lnTo>
                      <a:pt x="93" y="19"/>
                    </a:lnTo>
                    <a:lnTo>
                      <a:pt x="25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3" name="Freeform 5046"/>
              <p:cNvSpPr>
                <a:spLocks/>
              </p:cNvSpPr>
              <p:nvPr/>
            </p:nvSpPr>
            <p:spPr bwMode="auto">
              <a:xfrm>
                <a:off x="4701" y="2718"/>
                <a:ext cx="93" cy="62"/>
              </a:xfrm>
              <a:custGeom>
                <a:avLst/>
                <a:gdLst>
                  <a:gd name="T0" fmla="*/ 0 w 15"/>
                  <a:gd name="T1" fmla="*/ 54585 h 10"/>
                  <a:gd name="T2" fmla="*/ 100558 w 15"/>
                  <a:gd name="T3" fmla="*/ 91524 h 10"/>
                  <a:gd name="T4" fmla="*/ 137497 w 15"/>
                  <a:gd name="T5" fmla="*/ 28136 h 10"/>
                  <a:gd name="T6" fmla="*/ 36940 w 15"/>
                  <a:gd name="T7" fmla="*/ 0 h 10"/>
                  <a:gd name="T8" fmla="*/ 0 w 15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6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4" name="Freeform 5047"/>
              <p:cNvSpPr>
                <a:spLocks/>
              </p:cNvSpPr>
              <p:nvPr/>
            </p:nvSpPr>
            <p:spPr bwMode="auto">
              <a:xfrm>
                <a:off x="3460" y="2533"/>
                <a:ext cx="99" cy="49"/>
              </a:xfrm>
              <a:custGeom>
                <a:avLst/>
                <a:gdLst>
                  <a:gd name="T0" fmla="*/ 0 w 99"/>
                  <a:gd name="T1" fmla="*/ 0 h 49"/>
                  <a:gd name="T2" fmla="*/ 68 w 99"/>
                  <a:gd name="T3" fmla="*/ 12 h 49"/>
                  <a:gd name="T4" fmla="*/ 99 w 99"/>
                  <a:gd name="T5" fmla="*/ 49 h 49"/>
                  <a:gd name="T6" fmla="*/ 31 w 99"/>
                  <a:gd name="T7" fmla="*/ 43 h 49"/>
                  <a:gd name="T8" fmla="*/ 0 w 99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0"/>
                    </a:moveTo>
                    <a:lnTo>
                      <a:pt x="68" y="12"/>
                    </a:lnTo>
                    <a:lnTo>
                      <a:pt x="99" y="49"/>
                    </a:lnTo>
                    <a:lnTo>
                      <a:pt x="31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5" name="Freeform 5048"/>
              <p:cNvSpPr>
                <a:spLocks/>
              </p:cNvSpPr>
              <p:nvPr/>
            </p:nvSpPr>
            <p:spPr bwMode="auto">
              <a:xfrm>
                <a:off x="3460" y="2533"/>
                <a:ext cx="99" cy="49"/>
              </a:xfrm>
              <a:custGeom>
                <a:avLst/>
                <a:gdLst>
                  <a:gd name="T0" fmla="*/ 0 w 16"/>
                  <a:gd name="T1" fmla="*/ 0 h 8"/>
                  <a:gd name="T2" fmla="*/ 99730 w 16"/>
                  <a:gd name="T3" fmla="*/ 16770 h 8"/>
                  <a:gd name="T4" fmla="*/ 145214 w 16"/>
                  <a:gd name="T5" fmla="*/ 68919 h 8"/>
                  <a:gd name="T6" fmla="*/ 45484 w 16"/>
                  <a:gd name="T7" fmla="*/ 60435 h 8"/>
                  <a:gd name="T8" fmla="*/ 0 w 16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0"/>
                    </a:moveTo>
                    <a:lnTo>
                      <a:pt x="11" y="2"/>
                    </a:lnTo>
                    <a:lnTo>
                      <a:pt x="16" y="8"/>
                    </a:lnTo>
                    <a:lnTo>
                      <a:pt x="5" y="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6" name="Freeform 5049"/>
              <p:cNvSpPr>
                <a:spLocks/>
              </p:cNvSpPr>
              <p:nvPr/>
            </p:nvSpPr>
            <p:spPr bwMode="auto">
              <a:xfrm>
                <a:off x="2219" y="2700"/>
                <a:ext cx="99" cy="18"/>
              </a:xfrm>
              <a:custGeom>
                <a:avLst/>
                <a:gdLst>
                  <a:gd name="T0" fmla="*/ 0 w 99"/>
                  <a:gd name="T1" fmla="*/ 18 h 18"/>
                  <a:gd name="T2" fmla="*/ 68 w 99"/>
                  <a:gd name="T3" fmla="*/ 0 h 18"/>
                  <a:gd name="T4" fmla="*/ 99 w 99"/>
                  <a:gd name="T5" fmla="*/ 0 h 18"/>
                  <a:gd name="T6" fmla="*/ 31 w 99"/>
                  <a:gd name="T7" fmla="*/ 0 h 18"/>
                  <a:gd name="T8" fmla="*/ 0 w 99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"/>
                  <a:gd name="T17" fmla="*/ 99 w 99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">
                    <a:moveTo>
                      <a:pt x="0" y="18"/>
                    </a:moveTo>
                    <a:lnTo>
                      <a:pt x="68" y="0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7" name="Freeform 5050"/>
              <p:cNvSpPr>
                <a:spLocks/>
              </p:cNvSpPr>
              <p:nvPr/>
            </p:nvSpPr>
            <p:spPr bwMode="auto">
              <a:xfrm>
                <a:off x="2219" y="2700"/>
                <a:ext cx="99" cy="18"/>
              </a:xfrm>
              <a:custGeom>
                <a:avLst/>
                <a:gdLst>
                  <a:gd name="T0" fmla="*/ 0 w 16"/>
                  <a:gd name="T1" fmla="*/ 23328 h 3"/>
                  <a:gd name="T2" fmla="*/ 99730 w 16"/>
                  <a:gd name="T3" fmla="*/ 0 h 3"/>
                  <a:gd name="T4" fmla="*/ 145214 w 16"/>
                  <a:gd name="T5" fmla="*/ 0 h 3"/>
                  <a:gd name="T6" fmla="*/ 45484 w 16"/>
                  <a:gd name="T7" fmla="*/ 0 h 3"/>
                  <a:gd name="T8" fmla="*/ 0 w 16"/>
                  <a:gd name="T9" fmla="*/ 23328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3"/>
                    </a:moveTo>
                    <a:lnTo>
                      <a:pt x="11" y="0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8" name="Freeform 5051"/>
              <p:cNvSpPr>
                <a:spLocks/>
              </p:cNvSpPr>
              <p:nvPr/>
            </p:nvSpPr>
            <p:spPr bwMode="auto">
              <a:xfrm>
                <a:off x="4535" y="2718"/>
                <a:ext cx="92" cy="62"/>
              </a:xfrm>
              <a:custGeom>
                <a:avLst/>
                <a:gdLst>
                  <a:gd name="T0" fmla="*/ 0 w 92"/>
                  <a:gd name="T1" fmla="*/ 43 h 62"/>
                  <a:gd name="T2" fmla="*/ 68 w 92"/>
                  <a:gd name="T3" fmla="*/ 62 h 62"/>
                  <a:gd name="T4" fmla="*/ 92 w 92"/>
                  <a:gd name="T5" fmla="*/ 19 h 62"/>
                  <a:gd name="T6" fmla="*/ 24 w 92"/>
                  <a:gd name="T7" fmla="*/ 0 h 62"/>
                  <a:gd name="T8" fmla="*/ 0 w 92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62"/>
                  <a:gd name="T17" fmla="*/ 92 w 9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2" y="19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9" name="Freeform 5052"/>
              <p:cNvSpPr>
                <a:spLocks/>
              </p:cNvSpPr>
              <p:nvPr/>
            </p:nvSpPr>
            <p:spPr bwMode="auto">
              <a:xfrm>
                <a:off x="4535" y="2718"/>
                <a:ext cx="92" cy="62"/>
              </a:xfrm>
              <a:custGeom>
                <a:avLst/>
                <a:gdLst>
                  <a:gd name="T0" fmla="*/ 0 w 15"/>
                  <a:gd name="T1" fmla="*/ 63618 h 10"/>
                  <a:gd name="T2" fmla="*/ 94834 w 15"/>
                  <a:gd name="T3" fmla="*/ 91524 h 10"/>
                  <a:gd name="T4" fmla="*/ 130119 w 15"/>
                  <a:gd name="T5" fmla="*/ 28136 h 10"/>
                  <a:gd name="T6" fmla="*/ 35285 w 15"/>
                  <a:gd name="T7" fmla="*/ 0 h 10"/>
                  <a:gd name="T8" fmla="*/ 0 w 15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0"/>
                  <a:gd name="T17" fmla="*/ 15 w 15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0">
                    <a:moveTo>
                      <a:pt x="0" y="7"/>
                    </a:moveTo>
                    <a:lnTo>
                      <a:pt x="11" y="10"/>
                    </a:lnTo>
                    <a:lnTo>
                      <a:pt x="15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0" name="Freeform 5053"/>
              <p:cNvSpPr>
                <a:spLocks/>
              </p:cNvSpPr>
              <p:nvPr/>
            </p:nvSpPr>
            <p:spPr bwMode="auto">
              <a:xfrm>
                <a:off x="3294" y="2471"/>
                <a:ext cx="98" cy="81"/>
              </a:xfrm>
              <a:custGeom>
                <a:avLst/>
                <a:gdLst>
                  <a:gd name="T0" fmla="*/ 0 w 98"/>
                  <a:gd name="T1" fmla="*/ 13 h 81"/>
                  <a:gd name="T2" fmla="*/ 67 w 98"/>
                  <a:gd name="T3" fmla="*/ 0 h 81"/>
                  <a:gd name="T4" fmla="*/ 98 w 98"/>
                  <a:gd name="T5" fmla="*/ 68 h 81"/>
                  <a:gd name="T6" fmla="*/ 30 w 98"/>
                  <a:gd name="T7" fmla="*/ 81 h 81"/>
                  <a:gd name="T8" fmla="*/ 0 w 98"/>
                  <a:gd name="T9" fmla="*/ 13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1"/>
                  <a:gd name="T17" fmla="*/ 98 w 98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1">
                    <a:moveTo>
                      <a:pt x="0" y="13"/>
                    </a:moveTo>
                    <a:lnTo>
                      <a:pt x="67" y="0"/>
                    </a:lnTo>
                    <a:lnTo>
                      <a:pt x="98" y="68"/>
                    </a:lnTo>
                    <a:lnTo>
                      <a:pt x="30" y="81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1" name="Freeform 5054"/>
              <p:cNvSpPr>
                <a:spLocks/>
              </p:cNvSpPr>
              <p:nvPr/>
            </p:nvSpPr>
            <p:spPr bwMode="auto">
              <a:xfrm>
                <a:off x="3294" y="2471"/>
                <a:ext cx="98" cy="81"/>
              </a:xfrm>
              <a:custGeom>
                <a:avLst/>
                <a:gdLst>
                  <a:gd name="T0" fmla="*/ 0 w 16"/>
                  <a:gd name="T1" fmla="*/ 18132 h 13"/>
                  <a:gd name="T2" fmla="*/ 94203 w 16"/>
                  <a:gd name="T3" fmla="*/ 0 h 13"/>
                  <a:gd name="T4" fmla="*/ 137868 w 16"/>
                  <a:gd name="T5" fmla="*/ 104004 h 13"/>
                  <a:gd name="T6" fmla="*/ 43671 w 16"/>
                  <a:gd name="T7" fmla="*/ 122173 h 13"/>
                  <a:gd name="T8" fmla="*/ 0 w 16"/>
                  <a:gd name="T9" fmla="*/ 18132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2"/>
                    </a:moveTo>
                    <a:lnTo>
                      <a:pt x="11" y="0"/>
                    </a:lnTo>
                    <a:lnTo>
                      <a:pt x="16" y="11"/>
                    </a:lnTo>
                    <a:lnTo>
                      <a:pt x="5" y="13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2" name="Freeform 5055"/>
              <p:cNvSpPr>
                <a:spLocks/>
              </p:cNvSpPr>
              <p:nvPr/>
            </p:nvSpPr>
            <p:spPr bwMode="auto">
              <a:xfrm>
                <a:off x="2052" y="2712"/>
                <a:ext cx="99" cy="31"/>
              </a:xfrm>
              <a:custGeom>
                <a:avLst/>
                <a:gdLst>
                  <a:gd name="T0" fmla="*/ 0 w 99"/>
                  <a:gd name="T1" fmla="*/ 31 h 31"/>
                  <a:gd name="T2" fmla="*/ 68 w 99"/>
                  <a:gd name="T3" fmla="*/ 31 h 31"/>
                  <a:gd name="T4" fmla="*/ 99 w 99"/>
                  <a:gd name="T5" fmla="*/ 6 h 31"/>
                  <a:gd name="T6" fmla="*/ 31 w 99"/>
                  <a:gd name="T7" fmla="*/ 0 h 31"/>
                  <a:gd name="T8" fmla="*/ 0 w 99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31"/>
                    </a:moveTo>
                    <a:lnTo>
                      <a:pt x="68" y="31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3" name="Freeform 5056"/>
              <p:cNvSpPr>
                <a:spLocks/>
              </p:cNvSpPr>
              <p:nvPr/>
            </p:nvSpPr>
            <p:spPr bwMode="auto">
              <a:xfrm>
                <a:off x="2052" y="2712"/>
                <a:ext cx="99" cy="31"/>
              </a:xfrm>
              <a:custGeom>
                <a:avLst/>
                <a:gdLst>
                  <a:gd name="T0" fmla="*/ 0 w 16"/>
                  <a:gd name="T1" fmla="*/ 45744 h 5"/>
                  <a:gd name="T2" fmla="*/ 99730 w 16"/>
                  <a:gd name="T3" fmla="*/ 45744 h 5"/>
                  <a:gd name="T4" fmla="*/ 145214 w 16"/>
                  <a:gd name="T5" fmla="*/ 8804 h 5"/>
                  <a:gd name="T6" fmla="*/ 45484 w 16"/>
                  <a:gd name="T7" fmla="*/ 0 h 5"/>
                  <a:gd name="T8" fmla="*/ 0 w 16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5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4" name="Freeform 5057"/>
              <p:cNvSpPr>
                <a:spLocks/>
              </p:cNvSpPr>
              <p:nvPr/>
            </p:nvSpPr>
            <p:spPr bwMode="auto">
              <a:xfrm>
                <a:off x="4362" y="2718"/>
                <a:ext cx="99" cy="62"/>
              </a:xfrm>
              <a:custGeom>
                <a:avLst/>
                <a:gdLst>
                  <a:gd name="T0" fmla="*/ 0 w 99"/>
                  <a:gd name="T1" fmla="*/ 37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7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5" name="Freeform 5058"/>
              <p:cNvSpPr>
                <a:spLocks/>
              </p:cNvSpPr>
              <p:nvPr/>
            </p:nvSpPr>
            <p:spPr bwMode="auto">
              <a:xfrm>
                <a:off x="4362" y="2718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6" name="Freeform 5059"/>
              <p:cNvSpPr>
                <a:spLocks/>
              </p:cNvSpPr>
              <p:nvPr/>
            </p:nvSpPr>
            <p:spPr bwMode="auto">
              <a:xfrm>
                <a:off x="3127" y="2416"/>
                <a:ext cx="99" cy="129"/>
              </a:xfrm>
              <a:custGeom>
                <a:avLst/>
                <a:gdLst>
                  <a:gd name="T0" fmla="*/ 0 w 99"/>
                  <a:gd name="T1" fmla="*/ 43 h 129"/>
                  <a:gd name="T2" fmla="*/ 68 w 99"/>
                  <a:gd name="T3" fmla="*/ 0 h 129"/>
                  <a:gd name="T4" fmla="*/ 99 w 99"/>
                  <a:gd name="T5" fmla="*/ 98 h 129"/>
                  <a:gd name="T6" fmla="*/ 31 w 99"/>
                  <a:gd name="T7" fmla="*/ 129 h 129"/>
                  <a:gd name="T8" fmla="*/ 0 w 99"/>
                  <a:gd name="T9" fmla="*/ 43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9"/>
                  <a:gd name="T17" fmla="*/ 99 w 99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9">
                    <a:moveTo>
                      <a:pt x="0" y="43"/>
                    </a:moveTo>
                    <a:lnTo>
                      <a:pt x="68" y="0"/>
                    </a:lnTo>
                    <a:lnTo>
                      <a:pt x="99" y="98"/>
                    </a:lnTo>
                    <a:lnTo>
                      <a:pt x="31" y="129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7" name="Freeform 5060"/>
              <p:cNvSpPr>
                <a:spLocks/>
              </p:cNvSpPr>
              <p:nvPr/>
            </p:nvSpPr>
            <p:spPr bwMode="auto">
              <a:xfrm>
                <a:off x="3127" y="2416"/>
                <a:ext cx="99" cy="129"/>
              </a:xfrm>
              <a:custGeom>
                <a:avLst/>
                <a:gdLst>
                  <a:gd name="T0" fmla="*/ 0 w 16"/>
                  <a:gd name="T1" fmla="*/ 61207 h 21"/>
                  <a:gd name="T2" fmla="*/ 99730 w 16"/>
                  <a:gd name="T3" fmla="*/ 0 h 21"/>
                  <a:gd name="T4" fmla="*/ 145214 w 16"/>
                  <a:gd name="T5" fmla="*/ 139541 h 21"/>
                  <a:gd name="T6" fmla="*/ 45484 w 16"/>
                  <a:gd name="T7" fmla="*/ 183579 h 21"/>
                  <a:gd name="T8" fmla="*/ 0 w 16"/>
                  <a:gd name="T9" fmla="*/ 61207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7"/>
                    </a:moveTo>
                    <a:lnTo>
                      <a:pt x="11" y="0"/>
                    </a:lnTo>
                    <a:lnTo>
                      <a:pt x="16" y="16"/>
                    </a:lnTo>
                    <a:lnTo>
                      <a:pt x="5" y="21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8" name="Freeform 5061"/>
              <p:cNvSpPr>
                <a:spLocks/>
              </p:cNvSpPr>
              <p:nvPr/>
            </p:nvSpPr>
            <p:spPr bwMode="auto">
              <a:xfrm>
                <a:off x="1886" y="2718"/>
                <a:ext cx="98" cy="50"/>
              </a:xfrm>
              <a:custGeom>
                <a:avLst/>
                <a:gdLst>
                  <a:gd name="T0" fmla="*/ 0 w 98"/>
                  <a:gd name="T1" fmla="*/ 37 h 50"/>
                  <a:gd name="T2" fmla="*/ 61 w 98"/>
                  <a:gd name="T3" fmla="*/ 50 h 50"/>
                  <a:gd name="T4" fmla="*/ 98 w 98"/>
                  <a:gd name="T5" fmla="*/ 19 h 50"/>
                  <a:gd name="T6" fmla="*/ 31 w 98"/>
                  <a:gd name="T7" fmla="*/ 0 h 50"/>
                  <a:gd name="T8" fmla="*/ 0 w 98"/>
                  <a:gd name="T9" fmla="*/ 37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50"/>
                  <a:gd name="T17" fmla="*/ 98 w 98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50">
                    <a:moveTo>
                      <a:pt x="0" y="37"/>
                    </a:moveTo>
                    <a:lnTo>
                      <a:pt x="61" y="50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9" name="Freeform 5062"/>
              <p:cNvSpPr>
                <a:spLocks/>
              </p:cNvSpPr>
              <p:nvPr/>
            </p:nvSpPr>
            <p:spPr bwMode="auto">
              <a:xfrm>
                <a:off x="1886" y="2718"/>
                <a:ext cx="98" cy="50"/>
              </a:xfrm>
              <a:custGeom>
                <a:avLst/>
                <a:gdLst>
                  <a:gd name="T0" fmla="*/ 0 w 16"/>
                  <a:gd name="T1" fmla="*/ 56406 h 8"/>
                  <a:gd name="T2" fmla="*/ 85946 w 16"/>
                  <a:gd name="T3" fmla="*/ 76175 h 8"/>
                  <a:gd name="T4" fmla="*/ 137868 w 16"/>
                  <a:gd name="T5" fmla="*/ 29063 h 8"/>
                  <a:gd name="T6" fmla="*/ 43671 w 16"/>
                  <a:gd name="T7" fmla="*/ 0 h 8"/>
                  <a:gd name="T8" fmla="*/ 0 w 16"/>
                  <a:gd name="T9" fmla="*/ 5640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0" y="8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0" name="Freeform 5063"/>
              <p:cNvSpPr>
                <a:spLocks/>
              </p:cNvSpPr>
              <p:nvPr/>
            </p:nvSpPr>
            <p:spPr bwMode="auto">
              <a:xfrm>
                <a:off x="4195" y="2706"/>
                <a:ext cx="99" cy="68"/>
              </a:xfrm>
              <a:custGeom>
                <a:avLst/>
                <a:gdLst>
                  <a:gd name="T0" fmla="*/ 0 w 99"/>
                  <a:gd name="T1" fmla="*/ 37 h 68"/>
                  <a:gd name="T2" fmla="*/ 74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3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37"/>
                    </a:moveTo>
                    <a:lnTo>
                      <a:pt x="74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1" name="Freeform 5064"/>
              <p:cNvSpPr>
                <a:spLocks/>
              </p:cNvSpPr>
              <p:nvPr/>
            </p:nvSpPr>
            <p:spPr bwMode="auto">
              <a:xfrm>
                <a:off x="4195" y="2706"/>
                <a:ext cx="99" cy="68"/>
              </a:xfrm>
              <a:custGeom>
                <a:avLst/>
                <a:gdLst>
                  <a:gd name="T0" fmla="*/ 0 w 16"/>
                  <a:gd name="T1" fmla="*/ 54109 h 11"/>
                  <a:gd name="T2" fmla="*/ 108498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5410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6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2" name="Freeform 5065"/>
              <p:cNvSpPr>
                <a:spLocks/>
              </p:cNvSpPr>
              <p:nvPr/>
            </p:nvSpPr>
            <p:spPr bwMode="auto">
              <a:xfrm>
                <a:off x="2954" y="2397"/>
                <a:ext cx="105" cy="167"/>
              </a:xfrm>
              <a:custGeom>
                <a:avLst/>
                <a:gdLst>
                  <a:gd name="T0" fmla="*/ 0 w 105"/>
                  <a:gd name="T1" fmla="*/ 74 h 167"/>
                  <a:gd name="T2" fmla="*/ 68 w 105"/>
                  <a:gd name="T3" fmla="*/ 0 h 167"/>
                  <a:gd name="T4" fmla="*/ 105 w 105"/>
                  <a:gd name="T5" fmla="*/ 117 h 167"/>
                  <a:gd name="T6" fmla="*/ 37 w 105"/>
                  <a:gd name="T7" fmla="*/ 167 h 167"/>
                  <a:gd name="T8" fmla="*/ 0 w 105"/>
                  <a:gd name="T9" fmla="*/ 74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7"/>
                  <a:gd name="T17" fmla="*/ 105 w 105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7">
                    <a:moveTo>
                      <a:pt x="0" y="74"/>
                    </a:moveTo>
                    <a:lnTo>
                      <a:pt x="68" y="0"/>
                    </a:lnTo>
                    <a:lnTo>
                      <a:pt x="105" y="117"/>
                    </a:lnTo>
                    <a:lnTo>
                      <a:pt x="37" y="167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3" name="Group 5066"/>
            <p:cNvGrpSpPr>
              <a:grpSpLocks/>
            </p:cNvGrpSpPr>
            <p:nvPr/>
          </p:nvGrpSpPr>
          <p:grpSpPr bwMode="auto">
            <a:xfrm>
              <a:off x="1478" y="2107"/>
              <a:ext cx="3390" cy="778"/>
              <a:chOff x="1478" y="2107"/>
              <a:chExt cx="3390" cy="778"/>
            </a:xfrm>
          </p:grpSpPr>
          <p:sp>
            <p:nvSpPr>
              <p:cNvPr id="16223" name="Freeform 5067"/>
              <p:cNvSpPr>
                <a:spLocks/>
              </p:cNvSpPr>
              <p:nvPr/>
            </p:nvSpPr>
            <p:spPr bwMode="auto">
              <a:xfrm>
                <a:off x="2954" y="2397"/>
                <a:ext cx="105" cy="167"/>
              </a:xfrm>
              <a:custGeom>
                <a:avLst/>
                <a:gdLst>
                  <a:gd name="T0" fmla="*/ 0 w 17"/>
                  <a:gd name="T1" fmla="*/ 108383 h 27"/>
                  <a:gd name="T2" fmla="*/ 98959 w 17"/>
                  <a:gd name="T3" fmla="*/ 0 h 27"/>
                  <a:gd name="T4" fmla="*/ 152936 w 17"/>
                  <a:gd name="T5" fmla="*/ 172727 h 27"/>
                  <a:gd name="T6" fmla="*/ 53945 w 17"/>
                  <a:gd name="T7" fmla="*/ 244420 h 27"/>
                  <a:gd name="T8" fmla="*/ 0 w 17"/>
                  <a:gd name="T9" fmla="*/ 10838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7"/>
                  <a:gd name="T17" fmla="*/ 17 w 1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7">
                    <a:moveTo>
                      <a:pt x="0" y="12"/>
                    </a:moveTo>
                    <a:lnTo>
                      <a:pt x="11" y="0"/>
                    </a:lnTo>
                    <a:lnTo>
                      <a:pt x="17" y="19"/>
                    </a:lnTo>
                    <a:lnTo>
                      <a:pt x="6" y="27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4" name="Freeform 5068"/>
              <p:cNvSpPr>
                <a:spLocks/>
              </p:cNvSpPr>
              <p:nvPr/>
            </p:nvSpPr>
            <p:spPr bwMode="auto">
              <a:xfrm>
                <a:off x="1719" y="2724"/>
                <a:ext cx="99" cy="56"/>
              </a:xfrm>
              <a:custGeom>
                <a:avLst/>
                <a:gdLst>
                  <a:gd name="T0" fmla="*/ 0 w 99"/>
                  <a:gd name="T1" fmla="*/ 44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44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44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5" name="Freeform 5069"/>
              <p:cNvSpPr>
                <a:spLocks/>
              </p:cNvSpPr>
              <p:nvPr/>
            </p:nvSpPr>
            <p:spPr bwMode="auto">
              <a:xfrm>
                <a:off x="1719" y="2724"/>
                <a:ext cx="99" cy="56"/>
              </a:xfrm>
              <a:custGeom>
                <a:avLst/>
                <a:gdLst>
                  <a:gd name="T0" fmla="*/ 0 w 16"/>
                  <a:gd name="T1" fmla="*/ 66012 h 9"/>
                  <a:gd name="T2" fmla="*/ 90969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6601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6" name="Freeform 5070"/>
              <p:cNvSpPr>
                <a:spLocks/>
              </p:cNvSpPr>
              <p:nvPr/>
            </p:nvSpPr>
            <p:spPr bwMode="auto">
              <a:xfrm>
                <a:off x="4028" y="2694"/>
                <a:ext cx="99" cy="61"/>
              </a:xfrm>
              <a:custGeom>
                <a:avLst/>
                <a:gdLst>
                  <a:gd name="T0" fmla="*/ 0 w 99"/>
                  <a:gd name="T1" fmla="*/ 30 h 61"/>
                  <a:gd name="T2" fmla="*/ 68 w 99"/>
                  <a:gd name="T3" fmla="*/ 61 h 61"/>
                  <a:gd name="T4" fmla="*/ 99 w 99"/>
                  <a:gd name="T5" fmla="*/ 24 h 61"/>
                  <a:gd name="T6" fmla="*/ 31 w 99"/>
                  <a:gd name="T7" fmla="*/ 0 h 61"/>
                  <a:gd name="T8" fmla="*/ 0 w 99"/>
                  <a:gd name="T9" fmla="*/ 30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0"/>
                    </a:moveTo>
                    <a:lnTo>
                      <a:pt x="68" y="61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7" name="Freeform 5071"/>
              <p:cNvSpPr>
                <a:spLocks/>
              </p:cNvSpPr>
              <p:nvPr/>
            </p:nvSpPr>
            <p:spPr bwMode="auto">
              <a:xfrm>
                <a:off x="4028" y="2694"/>
                <a:ext cx="99" cy="61"/>
              </a:xfrm>
              <a:custGeom>
                <a:avLst/>
                <a:gdLst>
                  <a:gd name="T0" fmla="*/ 0 w 16"/>
                  <a:gd name="T1" fmla="*/ 41529 h 10"/>
                  <a:gd name="T2" fmla="*/ 99730 w 16"/>
                  <a:gd name="T3" fmla="*/ 84430 h 10"/>
                  <a:gd name="T4" fmla="*/ 145214 w 16"/>
                  <a:gd name="T5" fmla="*/ 33154 h 10"/>
                  <a:gd name="T6" fmla="*/ 45484 w 16"/>
                  <a:gd name="T7" fmla="*/ 0 h 10"/>
                  <a:gd name="T8" fmla="*/ 0 w 16"/>
                  <a:gd name="T9" fmla="*/ 4152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5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8" name="Freeform 5072"/>
              <p:cNvSpPr>
                <a:spLocks/>
              </p:cNvSpPr>
              <p:nvPr/>
            </p:nvSpPr>
            <p:spPr bwMode="auto">
              <a:xfrm>
                <a:off x="2787" y="2428"/>
                <a:ext cx="99" cy="167"/>
              </a:xfrm>
              <a:custGeom>
                <a:avLst/>
                <a:gdLst>
                  <a:gd name="T0" fmla="*/ 0 w 99"/>
                  <a:gd name="T1" fmla="*/ 86 h 167"/>
                  <a:gd name="T2" fmla="*/ 68 w 99"/>
                  <a:gd name="T3" fmla="*/ 0 h 167"/>
                  <a:gd name="T4" fmla="*/ 99 w 99"/>
                  <a:gd name="T5" fmla="*/ 111 h 167"/>
                  <a:gd name="T6" fmla="*/ 31 w 99"/>
                  <a:gd name="T7" fmla="*/ 167 h 167"/>
                  <a:gd name="T8" fmla="*/ 0 w 99"/>
                  <a:gd name="T9" fmla="*/ 86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7"/>
                  <a:gd name="T17" fmla="*/ 99 w 99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7">
                    <a:moveTo>
                      <a:pt x="0" y="86"/>
                    </a:moveTo>
                    <a:lnTo>
                      <a:pt x="68" y="0"/>
                    </a:lnTo>
                    <a:lnTo>
                      <a:pt x="99" y="111"/>
                    </a:lnTo>
                    <a:lnTo>
                      <a:pt x="31" y="167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9" name="Freeform 5073"/>
              <p:cNvSpPr>
                <a:spLocks/>
              </p:cNvSpPr>
              <p:nvPr/>
            </p:nvSpPr>
            <p:spPr bwMode="auto">
              <a:xfrm>
                <a:off x="2787" y="2428"/>
                <a:ext cx="99" cy="167"/>
              </a:xfrm>
              <a:custGeom>
                <a:avLst/>
                <a:gdLst>
                  <a:gd name="T0" fmla="*/ 0 w 16"/>
                  <a:gd name="T1" fmla="*/ 127316 h 27"/>
                  <a:gd name="T2" fmla="*/ 99730 w 16"/>
                  <a:gd name="T3" fmla="*/ 0 h 27"/>
                  <a:gd name="T4" fmla="*/ 145214 w 16"/>
                  <a:gd name="T5" fmla="*/ 162553 h 27"/>
                  <a:gd name="T6" fmla="*/ 45484 w 16"/>
                  <a:gd name="T7" fmla="*/ 244420 h 27"/>
                  <a:gd name="T8" fmla="*/ 0 w 16"/>
                  <a:gd name="T9" fmla="*/ 127316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7"/>
                  <a:gd name="T17" fmla="*/ 16 w 16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7">
                    <a:moveTo>
                      <a:pt x="0" y="14"/>
                    </a:moveTo>
                    <a:lnTo>
                      <a:pt x="11" y="0"/>
                    </a:lnTo>
                    <a:lnTo>
                      <a:pt x="16" y="18"/>
                    </a:lnTo>
                    <a:lnTo>
                      <a:pt x="5" y="27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0" name="Freeform 5074"/>
              <p:cNvSpPr>
                <a:spLocks/>
              </p:cNvSpPr>
              <p:nvPr/>
            </p:nvSpPr>
            <p:spPr bwMode="auto">
              <a:xfrm>
                <a:off x="1546" y="2731"/>
                <a:ext cx="105" cy="55"/>
              </a:xfrm>
              <a:custGeom>
                <a:avLst/>
                <a:gdLst>
                  <a:gd name="T0" fmla="*/ 0 w 105"/>
                  <a:gd name="T1" fmla="*/ 37 h 55"/>
                  <a:gd name="T2" fmla="*/ 68 w 105"/>
                  <a:gd name="T3" fmla="*/ 55 h 55"/>
                  <a:gd name="T4" fmla="*/ 105 w 105"/>
                  <a:gd name="T5" fmla="*/ 18 h 55"/>
                  <a:gd name="T6" fmla="*/ 37 w 105"/>
                  <a:gd name="T7" fmla="*/ 0 h 55"/>
                  <a:gd name="T8" fmla="*/ 0 w 105"/>
                  <a:gd name="T9" fmla="*/ 37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37"/>
                    </a:moveTo>
                    <a:lnTo>
                      <a:pt x="68" y="55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1" name="Freeform 5075"/>
              <p:cNvSpPr>
                <a:spLocks/>
              </p:cNvSpPr>
              <p:nvPr/>
            </p:nvSpPr>
            <p:spPr bwMode="auto">
              <a:xfrm>
                <a:off x="1546" y="2731"/>
                <a:ext cx="105" cy="55"/>
              </a:xfrm>
              <a:custGeom>
                <a:avLst/>
                <a:gdLst>
                  <a:gd name="T0" fmla="*/ 0 w 17"/>
                  <a:gd name="T1" fmla="*/ 51572 h 9"/>
                  <a:gd name="T2" fmla="*/ 98959 w 17"/>
                  <a:gd name="T3" fmla="*/ 76670 h 9"/>
                  <a:gd name="T4" fmla="*/ 152936 w 17"/>
                  <a:gd name="T5" fmla="*/ 25098 h 9"/>
                  <a:gd name="T6" fmla="*/ 53945 w 17"/>
                  <a:gd name="T7" fmla="*/ 0 h 9"/>
                  <a:gd name="T8" fmla="*/ 0 w 17"/>
                  <a:gd name="T9" fmla="*/ 5157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2" name="Freeform 5076"/>
              <p:cNvSpPr>
                <a:spLocks/>
              </p:cNvSpPr>
              <p:nvPr/>
            </p:nvSpPr>
            <p:spPr bwMode="auto">
              <a:xfrm>
                <a:off x="3862" y="2669"/>
                <a:ext cx="98" cy="49"/>
              </a:xfrm>
              <a:custGeom>
                <a:avLst/>
                <a:gdLst>
                  <a:gd name="T0" fmla="*/ 0 w 98"/>
                  <a:gd name="T1" fmla="*/ 12 h 49"/>
                  <a:gd name="T2" fmla="*/ 68 w 98"/>
                  <a:gd name="T3" fmla="*/ 49 h 49"/>
                  <a:gd name="T4" fmla="*/ 98 w 98"/>
                  <a:gd name="T5" fmla="*/ 25 h 49"/>
                  <a:gd name="T6" fmla="*/ 30 w 98"/>
                  <a:gd name="T7" fmla="*/ 0 h 49"/>
                  <a:gd name="T8" fmla="*/ 0 w 98"/>
                  <a:gd name="T9" fmla="*/ 12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9"/>
                  <a:gd name="T17" fmla="*/ 98 w 98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9">
                    <a:moveTo>
                      <a:pt x="0" y="12"/>
                    </a:moveTo>
                    <a:lnTo>
                      <a:pt x="68" y="49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3" name="Freeform 5077"/>
              <p:cNvSpPr>
                <a:spLocks/>
              </p:cNvSpPr>
              <p:nvPr/>
            </p:nvSpPr>
            <p:spPr bwMode="auto">
              <a:xfrm>
                <a:off x="3862" y="2669"/>
                <a:ext cx="98" cy="49"/>
              </a:xfrm>
              <a:custGeom>
                <a:avLst/>
                <a:gdLst>
                  <a:gd name="T0" fmla="*/ 0 w 16"/>
                  <a:gd name="T1" fmla="*/ 16770 h 8"/>
                  <a:gd name="T2" fmla="*/ 94203 w 16"/>
                  <a:gd name="T3" fmla="*/ 68919 h 8"/>
                  <a:gd name="T4" fmla="*/ 137868 w 16"/>
                  <a:gd name="T5" fmla="*/ 35151 h 8"/>
                  <a:gd name="T6" fmla="*/ 43671 w 16"/>
                  <a:gd name="T7" fmla="*/ 0 h 8"/>
                  <a:gd name="T8" fmla="*/ 0 w 16"/>
                  <a:gd name="T9" fmla="*/ 1677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2"/>
                    </a:moveTo>
                    <a:lnTo>
                      <a:pt x="11" y="8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4" name="Freeform 5078"/>
              <p:cNvSpPr>
                <a:spLocks/>
              </p:cNvSpPr>
              <p:nvPr/>
            </p:nvSpPr>
            <p:spPr bwMode="auto">
              <a:xfrm>
                <a:off x="2620" y="2496"/>
                <a:ext cx="99" cy="136"/>
              </a:xfrm>
              <a:custGeom>
                <a:avLst/>
                <a:gdLst>
                  <a:gd name="T0" fmla="*/ 0 w 99"/>
                  <a:gd name="T1" fmla="*/ 86 h 136"/>
                  <a:gd name="T2" fmla="*/ 68 w 99"/>
                  <a:gd name="T3" fmla="*/ 0 h 136"/>
                  <a:gd name="T4" fmla="*/ 99 w 99"/>
                  <a:gd name="T5" fmla="*/ 93 h 136"/>
                  <a:gd name="T6" fmla="*/ 31 w 99"/>
                  <a:gd name="T7" fmla="*/ 136 h 136"/>
                  <a:gd name="T8" fmla="*/ 0 w 99"/>
                  <a:gd name="T9" fmla="*/ 86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6"/>
                  <a:gd name="T17" fmla="*/ 99 w 99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6">
                    <a:moveTo>
                      <a:pt x="0" y="86"/>
                    </a:moveTo>
                    <a:lnTo>
                      <a:pt x="68" y="0"/>
                    </a:lnTo>
                    <a:lnTo>
                      <a:pt x="99" y="93"/>
                    </a:lnTo>
                    <a:lnTo>
                      <a:pt x="31" y="136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5" name="Freeform 5079"/>
              <p:cNvSpPr>
                <a:spLocks/>
              </p:cNvSpPr>
              <p:nvPr/>
            </p:nvSpPr>
            <p:spPr bwMode="auto">
              <a:xfrm>
                <a:off x="2620" y="2496"/>
                <a:ext cx="99" cy="136"/>
              </a:xfrm>
              <a:custGeom>
                <a:avLst/>
                <a:gdLst>
                  <a:gd name="T0" fmla="*/ 0 w 16"/>
                  <a:gd name="T1" fmla="*/ 127104 h 22"/>
                  <a:gd name="T2" fmla="*/ 99730 w 16"/>
                  <a:gd name="T3" fmla="*/ 0 h 22"/>
                  <a:gd name="T4" fmla="*/ 145214 w 16"/>
                  <a:gd name="T5" fmla="*/ 135852 h 22"/>
                  <a:gd name="T6" fmla="*/ 45484 w 16"/>
                  <a:gd name="T7" fmla="*/ 198677 h 22"/>
                  <a:gd name="T8" fmla="*/ 0 w 16"/>
                  <a:gd name="T9" fmla="*/ 127104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14"/>
                    </a:moveTo>
                    <a:lnTo>
                      <a:pt x="11" y="0"/>
                    </a:lnTo>
                    <a:lnTo>
                      <a:pt x="16" y="15"/>
                    </a:lnTo>
                    <a:lnTo>
                      <a:pt x="5" y="22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6" name="Freeform 5080"/>
              <p:cNvSpPr>
                <a:spLocks/>
              </p:cNvSpPr>
              <p:nvPr/>
            </p:nvSpPr>
            <p:spPr bwMode="auto">
              <a:xfrm>
                <a:off x="3695" y="2619"/>
                <a:ext cx="99" cy="37"/>
              </a:xfrm>
              <a:custGeom>
                <a:avLst/>
                <a:gdLst>
                  <a:gd name="T0" fmla="*/ 0 w 99"/>
                  <a:gd name="T1" fmla="*/ 0 h 37"/>
                  <a:gd name="T2" fmla="*/ 68 w 99"/>
                  <a:gd name="T3" fmla="*/ 37 h 37"/>
                  <a:gd name="T4" fmla="*/ 99 w 99"/>
                  <a:gd name="T5" fmla="*/ 31 h 37"/>
                  <a:gd name="T6" fmla="*/ 31 w 99"/>
                  <a:gd name="T7" fmla="*/ 7 h 37"/>
                  <a:gd name="T8" fmla="*/ 0 w 99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0"/>
                    </a:moveTo>
                    <a:lnTo>
                      <a:pt x="68" y="37"/>
                    </a:lnTo>
                    <a:lnTo>
                      <a:pt x="99" y="31"/>
                    </a:lnTo>
                    <a:lnTo>
                      <a:pt x="31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7" name="Freeform 5081"/>
              <p:cNvSpPr>
                <a:spLocks/>
              </p:cNvSpPr>
              <p:nvPr/>
            </p:nvSpPr>
            <p:spPr bwMode="auto">
              <a:xfrm>
                <a:off x="3695" y="2619"/>
                <a:ext cx="99" cy="37"/>
              </a:xfrm>
              <a:custGeom>
                <a:avLst/>
                <a:gdLst>
                  <a:gd name="T0" fmla="*/ 0 w 16"/>
                  <a:gd name="T1" fmla="*/ 0 h 6"/>
                  <a:gd name="T2" fmla="*/ 99730 w 16"/>
                  <a:gd name="T3" fmla="*/ 53465 h 6"/>
                  <a:gd name="T4" fmla="*/ 145214 w 16"/>
                  <a:gd name="T5" fmla="*/ 44795 h 6"/>
                  <a:gd name="T6" fmla="*/ 45484 w 16"/>
                  <a:gd name="T7" fmla="*/ 8670 h 6"/>
                  <a:gd name="T8" fmla="*/ 0 w 1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0"/>
                    </a:moveTo>
                    <a:lnTo>
                      <a:pt x="11" y="6"/>
                    </a:lnTo>
                    <a:lnTo>
                      <a:pt x="16" y="5"/>
                    </a:lnTo>
                    <a:lnTo>
                      <a:pt x="5" y="1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8" name="Freeform 5082"/>
              <p:cNvSpPr>
                <a:spLocks/>
              </p:cNvSpPr>
              <p:nvPr/>
            </p:nvSpPr>
            <p:spPr bwMode="auto">
              <a:xfrm>
                <a:off x="2454" y="2582"/>
                <a:ext cx="99" cy="87"/>
              </a:xfrm>
              <a:custGeom>
                <a:avLst/>
                <a:gdLst>
                  <a:gd name="T0" fmla="*/ 0 w 99"/>
                  <a:gd name="T1" fmla="*/ 62 h 87"/>
                  <a:gd name="T2" fmla="*/ 62 w 99"/>
                  <a:gd name="T3" fmla="*/ 0 h 87"/>
                  <a:gd name="T4" fmla="*/ 99 w 99"/>
                  <a:gd name="T5" fmla="*/ 56 h 87"/>
                  <a:gd name="T6" fmla="*/ 31 w 99"/>
                  <a:gd name="T7" fmla="*/ 87 h 87"/>
                  <a:gd name="T8" fmla="*/ 0 w 99"/>
                  <a:gd name="T9" fmla="*/ 62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7"/>
                  <a:gd name="T17" fmla="*/ 99 w 9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7">
                    <a:moveTo>
                      <a:pt x="0" y="62"/>
                    </a:moveTo>
                    <a:lnTo>
                      <a:pt x="62" y="0"/>
                    </a:lnTo>
                    <a:lnTo>
                      <a:pt x="99" y="56"/>
                    </a:lnTo>
                    <a:lnTo>
                      <a:pt x="31" y="87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9" name="Freeform 5083"/>
              <p:cNvSpPr>
                <a:spLocks/>
              </p:cNvSpPr>
              <p:nvPr/>
            </p:nvSpPr>
            <p:spPr bwMode="auto">
              <a:xfrm>
                <a:off x="2454" y="2582"/>
                <a:ext cx="99" cy="87"/>
              </a:xfrm>
              <a:custGeom>
                <a:avLst/>
                <a:gdLst>
                  <a:gd name="T0" fmla="*/ 0 w 16"/>
                  <a:gd name="T1" fmla="*/ 92413 h 14"/>
                  <a:gd name="T2" fmla="*/ 90969 w 16"/>
                  <a:gd name="T3" fmla="*/ 0 h 14"/>
                  <a:gd name="T4" fmla="*/ 145214 w 16"/>
                  <a:gd name="T5" fmla="*/ 83532 h 14"/>
                  <a:gd name="T6" fmla="*/ 45484 w 16"/>
                  <a:gd name="T7" fmla="*/ 129829 h 14"/>
                  <a:gd name="T8" fmla="*/ 0 w 16"/>
                  <a:gd name="T9" fmla="*/ 92413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0"/>
                    </a:moveTo>
                    <a:lnTo>
                      <a:pt x="10" y="0"/>
                    </a:lnTo>
                    <a:lnTo>
                      <a:pt x="16" y="9"/>
                    </a:lnTo>
                    <a:lnTo>
                      <a:pt x="5" y="14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0" name="Freeform 5084"/>
              <p:cNvSpPr>
                <a:spLocks/>
              </p:cNvSpPr>
              <p:nvPr/>
            </p:nvSpPr>
            <p:spPr bwMode="auto">
              <a:xfrm>
                <a:off x="4769" y="273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25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1" name="Freeform 5085"/>
              <p:cNvSpPr>
                <a:spLocks/>
              </p:cNvSpPr>
              <p:nvPr/>
            </p:nvSpPr>
            <p:spPr bwMode="auto">
              <a:xfrm>
                <a:off x="4769" y="273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36717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2" name="Freeform 5086"/>
              <p:cNvSpPr>
                <a:spLocks/>
              </p:cNvSpPr>
              <p:nvPr/>
            </p:nvSpPr>
            <p:spPr bwMode="auto">
              <a:xfrm>
                <a:off x="3528" y="2545"/>
                <a:ext cx="99" cy="50"/>
              </a:xfrm>
              <a:custGeom>
                <a:avLst/>
                <a:gdLst>
                  <a:gd name="T0" fmla="*/ 0 w 99"/>
                  <a:gd name="T1" fmla="*/ 0 h 50"/>
                  <a:gd name="T2" fmla="*/ 68 w 99"/>
                  <a:gd name="T3" fmla="*/ 31 h 50"/>
                  <a:gd name="T4" fmla="*/ 99 w 99"/>
                  <a:gd name="T5" fmla="*/ 50 h 50"/>
                  <a:gd name="T6" fmla="*/ 31 w 99"/>
                  <a:gd name="T7" fmla="*/ 37 h 50"/>
                  <a:gd name="T8" fmla="*/ 0 w 99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0"/>
                    </a:moveTo>
                    <a:lnTo>
                      <a:pt x="68" y="31"/>
                    </a:lnTo>
                    <a:lnTo>
                      <a:pt x="99" y="50"/>
                    </a:lnTo>
                    <a:lnTo>
                      <a:pt x="31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3" name="Freeform 5087"/>
              <p:cNvSpPr>
                <a:spLocks/>
              </p:cNvSpPr>
              <p:nvPr/>
            </p:nvSpPr>
            <p:spPr bwMode="auto">
              <a:xfrm>
                <a:off x="3528" y="2545"/>
                <a:ext cx="99" cy="50"/>
              </a:xfrm>
              <a:custGeom>
                <a:avLst/>
                <a:gdLst>
                  <a:gd name="T0" fmla="*/ 0 w 16"/>
                  <a:gd name="T1" fmla="*/ 0 h 8"/>
                  <a:gd name="T2" fmla="*/ 99730 w 16"/>
                  <a:gd name="T3" fmla="*/ 47344 h 8"/>
                  <a:gd name="T4" fmla="*/ 145214 w 16"/>
                  <a:gd name="T5" fmla="*/ 76175 h 8"/>
                  <a:gd name="T6" fmla="*/ 45484 w 16"/>
                  <a:gd name="T7" fmla="*/ 56406 h 8"/>
                  <a:gd name="T8" fmla="*/ 0 w 16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0"/>
                    </a:moveTo>
                    <a:lnTo>
                      <a:pt x="11" y="5"/>
                    </a:lnTo>
                    <a:lnTo>
                      <a:pt x="16" y="8"/>
                    </a:lnTo>
                    <a:lnTo>
                      <a:pt x="5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4" name="Freeform 5088"/>
              <p:cNvSpPr>
                <a:spLocks/>
              </p:cNvSpPr>
              <p:nvPr/>
            </p:nvSpPr>
            <p:spPr bwMode="auto">
              <a:xfrm>
                <a:off x="2287" y="2663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2 w 99"/>
                  <a:gd name="T3" fmla="*/ 0 h 37"/>
                  <a:gd name="T4" fmla="*/ 99 w 99"/>
                  <a:gd name="T5" fmla="*/ 18 h 37"/>
                  <a:gd name="T6" fmla="*/ 31 w 99"/>
                  <a:gd name="T7" fmla="*/ 37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2" y="0"/>
                    </a:lnTo>
                    <a:lnTo>
                      <a:pt x="99" y="18"/>
                    </a:lnTo>
                    <a:lnTo>
                      <a:pt x="31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5" name="Freeform 5089"/>
              <p:cNvSpPr>
                <a:spLocks/>
              </p:cNvSpPr>
              <p:nvPr/>
            </p:nvSpPr>
            <p:spPr bwMode="auto">
              <a:xfrm>
                <a:off x="2287" y="2663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0969 w 16"/>
                  <a:gd name="T3" fmla="*/ 0 h 6"/>
                  <a:gd name="T4" fmla="*/ 145214 w 16"/>
                  <a:gd name="T5" fmla="*/ 27417 h 6"/>
                  <a:gd name="T6" fmla="*/ 45484 w 16"/>
                  <a:gd name="T7" fmla="*/ 53465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0" y="0"/>
                    </a:lnTo>
                    <a:lnTo>
                      <a:pt x="16" y="3"/>
                    </a:lnTo>
                    <a:lnTo>
                      <a:pt x="5" y="6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6" name="Freeform 5090"/>
              <p:cNvSpPr>
                <a:spLocks/>
              </p:cNvSpPr>
              <p:nvPr/>
            </p:nvSpPr>
            <p:spPr bwMode="auto">
              <a:xfrm>
                <a:off x="4603" y="2737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8 h 62"/>
                  <a:gd name="T6" fmla="*/ 24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8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7" name="Freeform 5091"/>
              <p:cNvSpPr>
                <a:spLocks/>
              </p:cNvSpPr>
              <p:nvPr/>
            </p:nvSpPr>
            <p:spPr bwMode="auto">
              <a:xfrm>
                <a:off x="4603" y="2737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3515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8" name="Freeform 5092"/>
              <p:cNvSpPr>
                <a:spLocks/>
              </p:cNvSpPr>
              <p:nvPr/>
            </p:nvSpPr>
            <p:spPr bwMode="auto">
              <a:xfrm>
                <a:off x="3361" y="2471"/>
                <a:ext cx="99" cy="68"/>
              </a:xfrm>
              <a:custGeom>
                <a:avLst/>
                <a:gdLst>
                  <a:gd name="T0" fmla="*/ 0 w 99"/>
                  <a:gd name="T1" fmla="*/ 0 h 68"/>
                  <a:gd name="T2" fmla="*/ 68 w 99"/>
                  <a:gd name="T3" fmla="*/ 6 h 68"/>
                  <a:gd name="T4" fmla="*/ 99 w 99"/>
                  <a:gd name="T5" fmla="*/ 62 h 68"/>
                  <a:gd name="T6" fmla="*/ 31 w 99"/>
                  <a:gd name="T7" fmla="*/ 68 h 68"/>
                  <a:gd name="T8" fmla="*/ 0 w 99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0"/>
                    </a:moveTo>
                    <a:lnTo>
                      <a:pt x="68" y="6"/>
                    </a:lnTo>
                    <a:lnTo>
                      <a:pt x="99" y="62"/>
                    </a:lnTo>
                    <a:lnTo>
                      <a:pt x="31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9" name="Freeform 5093"/>
              <p:cNvSpPr>
                <a:spLocks/>
              </p:cNvSpPr>
              <p:nvPr/>
            </p:nvSpPr>
            <p:spPr bwMode="auto">
              <a:xfrm>
                <a:off x="3361" y="2471"/>
                <a:ext cx="99" cy="68"/>
              </a:xfrm>
              <a:custGeom>
                <a:avLst/>
                <a:gdLst>
                  <a:gd name="T0" fmla="*/ 0 w 16"/>
                  <a:gd name="T1" fmla="*/ 0 h 11"/>
                  <a:gd name="T2" fmla="*/ 99730 w 16"/>
                  <a:gd name="T3" fmla="*/ 8753 h 11"/>
                  <a:gd name="T4" fmla="*/ 145214 w 16"/>
                  <a:gd name="T5" fmla="*/ 90496 h 11"/>
                  <a:gd name="T6" fmla="*/ 45484 w 16"/>
                  <a:gd name="T7" fmla="*/ 99206 h 11"/>
                  <a:gd name="T8" fmla="*/ 0 w 16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0"/>
                    </a:moveTo>
                    <a:lnTo>
                      <a:pt x="11" y="1"/>
                    </a:lnTo>
                    <a:lnTo>
                      <a:pt x="16" y="10"/>
                    </a:lnTo>
                    <a:lnTo>
                      <a:pt x="5" y="11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0" name="Freeform 5094"/>
              <p:cNvSpPr>
                <a:spLocks/>
              </p:cNvSpPr>
              <p:nvPr/>
            </p:nvSpPr>
            <p:spPr bwMode="auto">
              <a:xfrm>
                <a:off x="2120" y="2718"/>
                <a:ext cx="99" cy="25"/>
              </a:xfrm>
              <a:custGeom>
                <a:avLst/>
                <a:gdLst>
                  <a:gd name="T0" fmla="*/ 0 w 99"/>
                  <a:gd name="T1" fmla="*/ 25 h 25"/>
                  <a:gd name="T2" fmla="*/ 62 w 99"/>
                  <a:gd name="T3" fmla="*/ 6 h 25"/>
                  <a:gd name="T4" fmla="*/ 99 w 99"/>
                  <a:gd name="T5" fmla="*/ 0 h 25"/>
                  <a:gd name="T6" fmla="*/ 31 w 99"/>
                  <a:gd name="T7" fmla="*/ 0 h 25"/>
                  <a:gd name="T8" fmla="*/ 0 w 99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25"/>
                    </a:moveTo>
                    <a:lnTo>
                      <a:pt x="62" y="6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1" name="Freeform 5095"/>
              <p:cNvSpPr>
                <a:spLocks/>
              </p:cNvSpPr>
              <p:nvPr/>
            </p:nvSpPr>
            <p:spPr bwMode="auto">
              <a:xfrm>
                <a:off x="2120" y="2718"/>
                <a:ext cx="99" cy="25"/>
              </a:xfrm>
              <a:custGeom>
                <a:avLst/>
                <a:gdLst>
                  <a:gd name="T0" fmla="*/ 0 w 16"/>
                  <a:gd name="T1" fmla="*/ 38088 h 4"/>
                  <a:gd name="T2" fmla="*/ 90969 w 16"/>
                  <a:gd name="T3" fmla="*/ 9025 h 4"/>
                  <a:gd name="T4" fmla="*/ 145214 w 16"/>
                  <a:gd name="T5" fmla="*/ 0 h 4"/>
                  <a:gd name="T6" fmla="*/ 45484 w 16"/>
                  <a:gd name="T7" fmla="*/ 0 h 4"/>
                  <a:gd name="T8" fmla="*/ 0 w 16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0" y="1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2" name="Freeform 5096"/>
              <p:cNvSpPr>
                <a:spLocks/>
              </p:cNvSpPr>
              <p:nvPr/>
            </p:nvSpPr>
            <p:spPr bwMode="auto">
              <a:xfrm>
                <a:off x="4436" y="273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4 h 62"/>
                  <a:gd name="T6" fmla="*/ 25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4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3" name="Freeform 5097"/>
              <p:cNvSpPr>
                <a:spLocks/>
              </p:cNvSpPr>
              <p:nvPr/>
            </p:nvSpPr>
            <p:spPr bwMode="auto">
              <a:xfrm>
                <a:off x="4436" y="273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36717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4" name="Freeform 5098"/>
              <p:cNvSpPr>
                <a:spLocks/>
              </p:cNvSpPr>
              <p:nvPr/>
            </p:nvSpPr>
            <p:spPr bwMode="auto">
              <a:xfrm>
                <a:off x="3195" y="2391"/>
                <a:ext cx="99" cy="123"/>
              </a:xfrm>
              <a:custGeom>
                <a:avLst/>
                <a:gdLst>
                  <a:gd name="T0" fmla="*/ 0 w 99"/>
                  <a:gd name="T1" fmla="*/ 25 h 123"/>
                  <a:gd name="T2" fmla="*/ 68 w 99"/>
                  <a:gd name="T3" fmla="*/ 0 h 123"/>
                  <a:gd name="T4" fmla="*/ 99 w 99"/>
                  <a:gd name="T5" fmla="*/ 93 h 123"/>
                  <a:gd name="T6" fmla="*/ 31 w 99"/>
                  <a:gd name="T7" fmla="*/ 123 h 123"/>
                  <a:gd name="T8" fmla="*/ 0 w 99"/>
                  <a:gd name="T9" fmla="*/ 25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3"/>
                  <a:gd name="T17" fmla="*/ 99 w 99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3">
                    <a:moveTo>
                      <a:pt x="0" y="25"/>
                    </a:moveTo>
                    <a:lnTo>
                      <a:pt x="68" y="0"/>
                    </a:lnTo>
                    <a:lnTo>
                      <a:pt x="99" y="93"/>
                    </a:lnTo>
                    <a:lnTo>
                      <a:pt x="31" y="12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5" name="Freeform 5099"/>
              <p:cNvSpPr>
                <a:spLocks/>
              </p:cNvSpPr>
              <p:nvPr/>
            </p:nvSpPr>
            <p:spPr bwMode="auto">
              <a:xfrm>
                <a:off x="3195" y="2391"/>
                <a:ext cx="99" cy="123"/>
              </a:xfrm>
              <a:custGeom>
                <a:avLst/>
                <a:gdLst>
                  <a:gd name="T0" fmla="*/ 0 w 16"/>
                  <a:gd name="T1" fmla="*/ 35818 h 20"/>
                  <a:gd name="T2" fmla="*/ 99730 w 16"/>
                  <a:gd name="T3" fmla="*/ 0 h 20"/>
                  <a:gd name="T4" fmla="*/ 145214 w 16"/>
                  <a:gd name="T5" fmla="*/ 131659 h 20"/>
                  <a:gd name="T6" fmla="*/ 45484 w 16"/>
                  <a:gd name="T7" fmla="*/ 175835 h 20"/>
                  <a:gd name="T8" fmla="*/ 0 w 16"/>
                  <a:gd name="T9" fmla="*/ 3581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4"/>
                    </a:moveTo>
                    <a:lnTo>
                      <a:pt x="11" y="0"/>
                    </a:lnTo>
                    <a:lnTo>
                      <a:pt x="16" y="15"/>
                    </a:lnTo>
                    <a:lnTo>
                      <a:pt x="5" y="2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6" name="Freeform 5100"/>
              <p:cNvSpPr>
                <a:spLocks/>
              </p:cNvSpPr>
              <p:nvPr/>
            </p:nvSpPr>
            <p:spPr bwMode="auto">
              <a:xfrm>
                <a:off x="1947" y="2737"/>
                <a:ext cx="105" cy="31"/>
              </a:xfrm>
              <a:custGeom>
                <a:avLst/>
                <a:gdLst>
                  <a:gd name="T0" fmla="*/ 0 w 105"/>
                  <a:gd name="T1" fmla="*/ 31 h 31"/>
                  <a:gd name="T2" fmla="*/ 68 w 105"/>
                  <a:gd name="T3" fmla="*/ 31 h 31"/>
                  <a:gd name="T4" fmla="*/ 105 w 105"/>
                  <a:gd name="T5" fmla="*/ 6 h 31"/>
                  <a:gd name="T6" fmla="*/ 37 w 105"/>
                  <a:gd name="T7" fmla="*/ 0 h 31"/>
                  <a:gd name="T8" fmla="*/ 0 w 105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1"/>
                  <a:gd name="T17" fmla="*/ 105 w 105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1">
                    <a:moveTo>
                      <a:pt x="0" y="31"/>
                    </a:moveTo>
                    <a:lnTo>
                      <a:pt x="68" y="31"/>
                    </a:lnTo>
                    <a:lnTo>
                      <a:pt x="105" y="6"/>
                    </a:lnTo>
                    <a:lnTo>
                      <a:pt x="37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7" name="Freeform 5101"/>
              <p:cNvSpPr>
                <a:spLocks/>
              </p:cNvSpPr>
              <p:nvPr/>
            </p:nvSpPr>
            <p:spPr bwMode="auto">
              <a:xfrm>
                <a:off x="1947" y="2737"/>
                <a:ext cx="105" cy="31"/>
              </a:xfrm>
              <a:custGeom>
                <a:avLst/>
                <a:gdLst>
                  <a:gd name="T0" fmla="*/ 0 w 17"/>
                  <a:gd name="T1" fmla="*/ 45744 h 5"/>
                  <a:gd name="T2" fmla="*/ 98959 w 17"/>
                  <a:gd name="T3" fmla="*/ 45744 h 5"/>
                  <a:gd name="T4" fmla="*/ 152936 w 17"/>
                  <a:gd name="T5" fmla="*/ 8804 h 5"/>
                  <a:gd name="T6" fmla="*/ 53945 w 17"/>
                  <a:gd name="T7" fmla="*/ 0 h 5"/>
                  <a:gd name="T8" fmla="*/ 0 w 17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"/>
                  <a:gd name="T17" fmla="*/ 17 w 1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">
                    <a:moveTo>
                      <a:pt x="0" y="5"/>
                    </a:moveTo>
                    <a:lnTo>
                      <a:pt x="11" y="5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8" name="Freeform 5102"/>
              <p:cNvSpPr>
                <a:spLocks/>
              </p:cNvSpPr>
              <p:nvPr/>
            </p:nvSpPr>
            <p:spPr bwMode="auto">
              <a:xfrm>
                <a:off x="4269" y="2731"/>
                <a:ext cx="93" cy="68"/>
              </a:xfrm>
              <a:custGeom>
                <a:avLst/>
                <a:gdLst>
                  <a:gd name="T0" fmla="*/ 0 w 93"/>
                  <a:gd name="T1" fmla="*/ 43 h 68"/>
                  <a:gd name="T2" fmla="*/ 68 w 93"/>
                  <a:gd name="T3" fmla="*/ 68 h 68"/>
                  <a:gd name="T4" fmla="*/ 93 w 93"/>
                  <a:gd name="T5" fmla="*/ 24 h 68"/>
                  <a:gd name="T6" fmla="*/ 25 w 93"/>
                  <a:gd name="T7" fmla="*/ 0 h 68"/>
                  <a:gd name="T8" fmla="*/ 0 w 93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8"/>
                  <a:gd name="T17" fmla="*/ 93 w 93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3" y="24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9" name="Freeform 5103"/>
              <p:cNvSpPr>
                <a:spLocks/>
              </p:cNvSpPr>
              <p:nvPr/>
            </p:nvSpPr>
            <p:spPr bwMode="auto">
              <a:xfrm>
                <a:off x="4269" y="2731"/>
                <a:ext cx="93" cy="68"/>
              </a:xfrm>
              <a:custGeom>
                <a:avLst/>
                <a:gdLst>
                  <a:gd name="T0" fmla="*/ 0 w 15"/>
                  <a:gd name="T1" fmla="*/ 62826 h 11"/>
                  <a:gd name="T2" fmla="*/ 100558 w 15"/>
                  <a:gd name="T3" fmla="*/ 99206 h 11"/>
                  <a:gd name="T4" fmla="*/ 137497 w 15"/>
                  <a:gd name="T5" fmla="*/ 36609 h 11"/>
                  <a:gd name="T6" fmla="*/ 36940 w 15"/>
                  <a:gd name="T7" fmla="*/ 0 h 11"/>
                  <a:gd name="T8" fmla="*/ 0 w 15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1"/>
                  <a:gd name="T17" fmla="*/ 15 w 15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1">
                    <a:moveTo>
                      <a:pt x="0" y="7"/>
                    </a:moveTo>
                    <a:lnTo>
                      <a:pt x="11" y="11"/>
                    </a:lnTo>
                    <a:lnTo>
                      <a:pt x="15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0" name="Freeform 5104"/>
              <p:cNvSpPr>
                <a:spLocks/>
              </p:cNvSpPr>
              <p:nvPr/>
            </p:nvSpPr>
            <p:spPr bwMode="auto">
              <a:xfrm>
                <a:off x="3022" y="2335"/>
                <a:ext cx="105" cy="179"/>
              </a:xfrm>
              <a:custGeom>
                <a:avLst/>
                <a:gdLst>
                  <a:gd name="T0" fmla="*/ 0 w 105"/>
                  <a:gd name="T1" fmla="*/ 62 h 179"/>
                  <a:gd name="T2" fmla="*/ 68 w 105"/>
                  <a:gd name="T3" fmla="*/ 0 h 179"/>
                  <a:gd name="T4" fmla="*/ 105 w 105"/>
                  <a:gd name="T5" fmla="*/ 124 h 179"/>
                  <a:gd name="T6" fmla="*/ 37 w 105"/>
                  <a:gd name="T7" fmla="*/ 179 h 179"/>
                  <a:gd name="T8" fmla="*/ 0 w 105"/>
                  <a:gd name="T9" fmla="*/ 62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79"/>
                  <a:gd name="T17" fmla="*/ 105 w 105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79">
                    <a:moveTo>
                      <a:pt x="0" y="62"/>
                    </a:moveTo>
                    <a:lnTo>
                      <a:pt x="68" y="0"/>
                    </a:lnTo>
                    <a:lnTo>
                      <a:pt x="105" y="124"/>
                    </a:lnTo>
                    <a:lnTo>
                      <a:pt x="37" y="17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1" name="Freeform 5105"/>
              <p:cNvSpPr>
                <a:spLocks/>
              </p:cNvSpPr>
              <p:nvPr/>
            </p:nvSpPr>
            <p:spPr bwMode="auto">
              <a:xfrm>
                <a:off x="3022" y="2335"/>
                <a:ext cx="105" cy="179"/>
              </a:xfrm>
              <a:custGeom>
                <a:avLst/>
                <a:gdLst>
                  <a:gd name="T0" fmla="*/ 0 w 17"/>
                  <a:gd name="T1" fmla="*/ 90068 h 29"/>
                  <a:gd name="T2" fmla="*/ 98959 w 17"/>
                  <a:gd name="T3" fmla="*/ 0 h 29"/>
                  <a:gd name="T4" fmla="*/ 152936 w 17"/>
                  <a:gd name="T5" fmla="*/ 178494 h 29"/>
                  <a:gd name="T6" fmla="*/ 53945 w 17"/>
                  <a:gd name="T7" fmla="*/ 259871 h 29"/>
                  <a:gd name="T8" fmla="*/ 0 w 17"/>
                  <a:gd name="T9" fmla="*/ 9006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9"/>
                  <a:gd name="T17" fmla="*/ 17 w 17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9">
                    <a:moveTo>
                      <a:pt x="0" y="10"/>
                    </a:moveTo>
                    <a:lnTo>
                      <a:pt x="11" y="0"/>
                    </a:lnTo>
                    <a:lnTo>
                      <a:pt x="17" y="20"/>
                    </a:lnTo>
                    <a:lnTo>
                      <a:pt x="6" y="29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2" name="Freeform 5106"/>
              <p:cNvSpPr>
                <a:spLocks/>
              </p:cNvSpPr>
              <p:nvPr/>
            </p:nvSpPr>
            <p:spPr bwMode="auto">
              <a:xfrm>
                <a:off x="1781" y="2743"/>
                <a:ext cx="105" cy="49"/>
              </a:xfrm>
              <a:custGeom>
                <a:avLst/>
                <a:gdLst>
                  <a:gd name="T0" fmla="*/ 0 w 105"/>
                  <a:gd name="T1" fmla="*/ 37 h 49"/>
                  <a:gd name="T2" fmla="*/ 68 w 105"/>
                  <a:gd name="T3" fmla="*/ 49 h 49"/>
                  <a:gd name="T4" fmla="*/ 105 w 105"/>
                  <a:gd name="T5" fmla="*/ 12 h 49"/>
                  <a:gd name="T6" fmla="*/ 37 w 105"/>
                  <a:gd name="T7" fmla="*/ 0 h 49"/>
                  <a:gd name="T8" fmla="*/ 0 w 105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9"/>
                  <a:gd name="T17" fmla="*/ 105 w 105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9">
                    <a:moveTo>
                      <a:pt x="0" y="37"/>
                    </a:moveTo>
                    <a:lnTo>
                      <a:pt x="68" y="49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3" name="Freeform 5107"/>
              <p:cNvSpPr>
                <a:spLocks/>
              </p:cNvSpPr>
              <p:nvPr/>
            </p:nvSpPr>
            <p:spPr bwMode="auto">
              <a:xfrm>
                <a:off x="1781" y="2743"/>
                <a:ext cx="105" cy="49"/>
              </a:xfrm>
              <a:custGeom>
                <a:avLst/>
                <a:gdLst>
                  <a:gd name="T0" fmla="*/ 0 w 17"/>
                  <a:gd name="T1" fmla="*/ 52148 h 8"/>
                  <a:gd name="T2" fmla="*/ 98959 w 17"/>
                  <a:gd name="T3" fmla="*/ 68919 h 8"/>
                  <a:gd name="T4" fmla="*/ 152936 w 17"/>
                  <a:gd name="T5" fmla="*/ 16770 h 8"/>
                  <a:gd name="T6" fmla="*/ 53945 w 17"/>
                  <a:gd name="T7" fmla="*/ 0 h 8"/>
                  <a:gd name="T8" fmla="*/ 0 w 17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8"/>
                  <a:gd name="T17" fmla="*/ 17 w 17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8">
                    <a:moveTo>
                      <a:pt x="0" y="6"/>
                    </a:moveTo>
                    <a:lnTo>
                      <a:pt x="11" y="8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4" name="Freeform 5108"/>
              <p:cNvSpPr>
                <a:spLocks/>
              </p:cNvSpPr>
              <p:nvPr/>
            </p:nvSpPr>
            <p:spPr bwMode="auto">
              <a:xfrm>
                <a:off x="4096" y="2718"/>
                <a:ext cx="99" cy="68"/>
              </a:xfrm>
              <a:custGeom>
                <a:avLst/>
                <a:gdLst>
                  <a:gd name="T0" fmla="*/ 0 w 99"/>
                  <a:gd name="T1" fmla="*/ 37 h 68"/>
                  <a:gd name="T2" fmla="*/ 74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3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37"/>
                    </a:moveTo>
                    <a:lnTo>
                      <a:pt x="74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5" name="Freeform 5109"/>
              <p:cNvSpPr>
                <a:spLocks/>
              </p:cNvSpPr>
              <p:nvPr/>
            </p:nvSpPr>
            <p:spPr bwMode="auto">
              <a:xfrm>
                <a:off x="4096" y="2718"/>
                <a:ext cx="99" cy="68"/>
              </a:xfrm>
              <a:custGeom>
                <a:avLst/>
                <a:gdLst>
                  <a:gd name="T0" fmla="*/ 0 w 16"/>
                  <a:gd name="T1" fmla="*/ 54109 h 11"/>
                  <a:gd name="T2" fmla="*/ 108498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5410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6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6" name="Freeform 5110"/>
              <p:cNvSpPr>
                <a:spLocks/>
              </p:cNvSpPr>
              <p:nvPr/>
            </p:nvSpPr>
            <p:spPr bwMode="auto">
              <a:xfrm>
                <a:off x="2855" y="2335"/>
                <a:ext cx="99" cy="204"/>
              </a:xfrm>
              <a:custGeom>
                <a:avLst/>
                <a:gdLst>
                  <a:gd name="T0" fmla="*/ 0 w 99"/>
                  <a:gd name="T1" fmla="*/ 93 h 204"/>
                  <a:gd name="T2" fmla="*/ 68 w 99"/>
                  <a:gd name="T3" fmla="*/ 0 h 204"/>
                  <a:gd name="T4" fmla="*/ 99 w 99"/>
                  <a:gd name="T5" fmla="*/ 136 h 204"/>
                  <a:gd name="T6" fmla="*/ 31 w 99"/>
                  <a:gd name="T7" fmla="*/ 204 h 204"/>
                  <a:gd name="T8" fmla="*/ 0 w 99"/>
                  <a:gd name="T9" fmla="*/ 93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04"/>
                  <a:gd name="T17" fmla="*/ 99 w 99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04">
                    <a:moveTo>
                      <a:pt x="0" y="93"/>
                    </a:moveTo>
                    <a:lnTo>
                      <a:pt x="68" y="0"/>
                    </a:lnTo>
                    <a:lnTo>
                      <a:pt x="99" y="136"/>
                    </a:lnTo>
                    <a:lnTo>
                      <a:pt x="31" y="204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7" name="Freeform 5111"/>
              <p:cNvSpPr>
                <a:spLocks/>
              </p:cNvSpPr>
              <p:nvPr/>
            </p:nvSpPr>
            <p:spPr bwMode="auto">
              <a:xfrm>
                <a:off x="2855" y="2335"/>
                <a:ext cx="99" cy="204"/>
              </a:xfrm>
              <a:custGeom>
                <a:avLst/>
                <a:gdLst>
                  <a:gd name="T0" fmla="*/ 0 w 16"/>
                  <a:gd name="T1" fmla="*/ 135852 h 33"/>
                  <a:gd name="T2" fmla="*/ 99730 w 16"/>
                  <a:gd name="T3" fmla="*/ 0 h 33"/>
                  <a:gd name="T4" fmla="*/ 145214 w 16"/>
                  <a:gd name="T5" fmla="*/ 198677 h 33"/>
                  <a:gd name="T6" fmla="*/ 45484 w 16"/>
                  <a:gd name="T7" fmla="*/ 297883 h 33"/>
                  <a:gd name="T8" fmla="*/ 0 w 16"/>
                  <a:gd name="T9" fmla="*/ 135852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3"/>
                  <a:gd name="T17" fmla="*/ 16 w 16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3">
                    <a:moveTo>
                      <a:pt x="0" y="15"/>
                    </a:moveTo>
                    <a:lnTo>
                      <a:pt x="11" y="0"/>
                    </a:lnTo>
                    <a:lnTo>
                      <a:pt x="16" y="22"/>
                    </a:lnTo>
                    <a:lnTo>
                      <a:pt x="5" y="33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8" name="Freeform 5112"/>
              <p:cNvSpPr>
                <a:spLocks/>
              </p:cNvSpPr>
              <p:nvPr/>
            </p:nvSpPr>
            <p:spPr bwMode="auto">
              <a:xfrm>
                <a:off x="1614" y="2749"/>
                <a:ext cx="105" cy="56"/>
              </a:xfrm>
              <a:custGeom>
                <a:avLst/>
                <a:gdLst>
                  <a:gd name="T0" fmla="*/ 0 w 105"/>
                  <a:gd name="T1" fmla="*/ 37 h 56"/>
                  <a:gd name="T2" fmla="*/ 68 w 105"/>
                  <a:gd name="T3" fmla="*/ 56 h 56"/>
                  <a:gd name="T4" fmla="*/ 105 w 105"/>
                  <a:gd name="T5" fmla="*/ 19 h 56"/>
                  <a:gd name="T6" fmla="*/ 37 w 105"/>
                  <a:gd name="T7" fmla="*/ 0 h 56"/>
                  <a:gd name="T8" fmla="*/ 0 w 105"/>
                  <a:gd name="T9" fmla="*/ 37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6"/>
                  <a:gd name="T17" fmla="*/ 105 w 10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6">
                    <a:moveTo>
                      <a:pt x="0" y="37"/>
                    </a:moveTo>
                    <a:lnTo>
                      <a:pt x="68" y="56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9" name="Freeform 5113"/>
              <p:cNvSpPr>
                <a:spLocks/>
              </p:cNvSpPr>
              <p:nvPr/>
            </p:nvSpPr>
            <p:spPr bwMode="auto">
              <a:xfrm>
                <a:off x="1614" y="2749"/>
                <a:ext cx="105" cy="56"/>
              </a:xfrm>
              <a:custGeom>
                <a:avLst/>
                <a:gdLst>
                  <a:gd name="T0" fmla="*/ 0 w 17"/>
                  <a:gd name="T1" fmla="*/ 55403 h 9"/>
                  <a:gd name="T2" fmla="*/ 98959 w 17"/>
                  <a:gd name="T3" fmla="*/ 83820 h 9"/>
                  <a:gd name="T4" fmla="*/ 152936 w 17"/>
                  <a:gd name="T5" fmla="*/ 28417 h 9"/>
                  <a:gd name="T6" fmla="*/ 53945 w 17"/>
                  <a:gd name="T7" fmla="*/ 0 h 9"/>
                  <a:gd name="T8" fmla="*/ 0 w 17"/>
                  <a:gd name="T9" fmla="*/ 5540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6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0" name="Freeform 5114"/>
              <p:cNvSpPr>
                <a:spLocks/>
              </p:cNvSpPr>
              <p:nvPr/>
            </p:nvSpPr>
            <p:spPr bwMode="auto">
              <a:xfrm>
                <a:off x="3930" y="2694"/>
                <a:ext cx="98" cy="61"/>
              </a:xfrm>
              <a:custGeom>
                <a:avLst/>
                <a:gdLst>
                  <a:gd name="T0" fmla="*/ 0 w 98"/>
                  <a:gd name="T1" fmla="*/ 24 h 61"/>
                  <a:gd name="T2" fmla="*/ 67 w 98"/>
                  <a:gd name="T3" fmla="*/ 61 h 61"/>
                  <a:gd name="T4" fmla="*/ 98 w 98"/>
                  <a:gd name="T5" fmla="*/ 30 h 61"/>
                  <a:gd name="T6" fmla="*/ 30 w 98"/>
                  <a:gd name="T7" fmla="*/ 0 h 61"/>
                  <a:gd name="T8" fmla="*/ 0 w 98"/>
                  <a:gd name="T9" fmla="*/ 24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24"/>
                    </a:moveTo>
                    <a:lnTo>
                      <a:pt x="67" y="61"/>
                    </a:lnTo>
                    <a:lnTo>
                      <a:pt x="98" y="30"/>
                    </a:lnTo>
                    <a:lnTo>
                      <a:pt x="30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1" name="Freeform 5115"/>
              <p:cNvSpPr>
                <a:spLocks/>
              </p:cNvSpPr>
              <p:nvPr/>
            </p:nvSpPr>
            <p:spPr bwMode="auto">
              <a:xfrm>
                <a:off x="3930" y="2694"/>
                <a:ext cx="98" cy="61"/>
              </a:xfrm>
              <a:custGeom>
                <a:avLst/>
                <a:gdLst>
                  <a:gd name="T0" fmla="*/ 0 w 16"/>
                  <a:gd name="T1" fmla="*/ 33154 h 10"/>
                  <a:gd name="T2" fmla="*/ 94203 w 16"/>
                  <a:gd name="T3" fmla="*/ 84430 h 10"/>
                  <a:gd name="T4" fmla="*/ 137868 w 16"/>
                  <a:gd name="T5" fmla="*/ 41529 h 10"/>
                  <a:gd name="T6" fmla="*/ 43671 w 16"/>
                  <a:gd name="T7" fmla="*/ 0 h 10"/>
                  <a:gd name="T8" fmla="*/ 0 w 16"/>
                  <a:gd name="T9" fmla="*/ 33154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4"/>
                    </a:moveTo>
                    <a:lnTo>
                      <a:pt x="11" y="10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2" name="Freeform 5116"/>
              <p:cNvSpPr>
                <a:spLocks/>
              </p:cNvSpPr>
              <p:nvPr/>
            </p:nvSpPr>
            <p:spPr bwMode="auto">
              <a:xfrm>
                <a:off x="2688" y="2391"/>
                <a:ext cx="99" cy="198"/>
              </a:xfrm>
              <a:custGeom>
                <a:avLst/>
                <a:gdLst>
                  <a:gd name="T0" fmla="*/ 0 w 99"/>
                  <a:gd name="T1" fmla="*/ 105 h 198"/>
                  <a:gd name="T2" fmla="*/ 62 w 99"/>
                  <a:gd name="T3" fmla="*/ 0 h 198"/>
                  <a:gd name="T4" fmla="*/ 99 w 99"/>
                  <a:gd name="T5" fmla="*/ 123 h 198"/>
                  <a:gd name="T6" fmla="*/ 31 w 99"/>
                  <a:gd name="T7" fmla="*/ 198 h 198"/>
                  <a:gd name="T8" fmla="*/ 0 w 99"/>
                  <a:gd name="T9" fmla="*/ 105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8"/>
                  <a:gd name="T17" fmla="*/ 99 w 99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8">
                    <a:moveTo>
                      <a:pt x="0" y="105"/>
                    </a:moveTo>
                    <a:lnTo>
                      <a:pt x="62" y="0"/>
                    </a:lnTo>
                    <a:lnTo>
                      <a:pt x="99" y="123"/>
                    </a:lnTo>
                    <a:lnTo>
                      <a:pt x="31" y="198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3" name="Freeform 5117"/>
              <p:cNvSpPr>
                <a:spLocks/>
              </p:cNvSpPr>
              <p:nvPr/>
            </p:nvSpPr>
            <p:spPr bwMode="auto">
              <a:xfrm>
                <a:off x="2688" y="2391"/>
                <a:ext cx="99" cy="198"/>
              </a:xfrm>
              <a:custGeom>
                <a:avLst/>
                <a:gdLst>
                  <a:gd name="T0" fmla="*/ 0 w 16"/>
                  <a:gd name="T1" fmla="*/ 153982 h 32"/>
                  <a:gd name="T2" fmla="*/ 90969 w 16"/>
                  <a:gd name="T3" fmla="*/ 0 h 32"/>
                  <a:gd name="T4" fmla="*/ 145214 w 16"/>
                  <a:gd name="T5" fmla="*/ 181702 h 32"/>
                  <a:gd name="T6" fmla="*/ 45484 w 16"/>
                  <a:gd name="T7" fmla="*/ 290200 h 32"/>
                  <a:gd name="T8" fmla="*/ 0 w 16"/>
                  <a:gd name="T9" fmla="*/ 153982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2"/>
                  <a:gd name="T17" fmla="*/ 16 w 16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2">
                    <a:moveTo>
                      <a:pt x="0" y="17"/>
                    </a:moveTo>
                    <a:lnTo>
                      <a:pt x="10" y="0"/>
                    </a:lnTo>
                    <a:lnTo>
                      <a:pt x="16" y="20"/>
                    </a:lnTo>
                    <a:lnTo>
                      <a:pt x="5" y="32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4" name="Freeform 5118"/>
              <p:cNvSpPr>
                <a:spLocks/>
              </p:cNvSpPr>
              <p:nvPr/>
            </p:nvSpPr>
            <p:spPr bwMode="auto">
              <a:xfrm>
                <a:off x="3763" y="2650"/>
                <a:ext cx="99" cy="50"/>
              </a:xfrm>
              <a:custGeom>
                <a:avLst/>
                <a:gdLst>
                  <a:gd name="T0" fmla="*/ 0 w 99"/>
                  <a:gd name="T1" fmla="*/ 6 h 50"/>
                  <a:gd name="T2" fmla="*/ 68 w 99"/>
                  <a:gd name="T3" fmla="*/ 50 h 50"/>
                  <a:gd name="T4" fmla="*/ 99 w 99"/>
                  <a:gd name="T5" fmla="*/ 31 h 50"/>
                  <a:gd name="T6" fmla="*/ 31 w 99"/>
                  <a:gd name="T7" fmla="*/ 0 h 50"/>
                  <a:gd name="T8" fmla="*/ 0 w 99"/>
                  <a:gd name="T9" fmla="*/ 6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6"/>
                    </a:moveTo>
                    <a:lnTo>
                      <a:pt x="68" y="5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5" name="Freeform 5119"/>
              <p:cNvSpPr>
                <a:spLocks/>
              </p:cNvSpPr>
              <p:nvPr/>
            </p:nvSpPr>
            <p:spPr bwMode="auto">
              <a:xfrm>
                <a:off x="3763" y="2650"/>
                <a:ext cx="99" cy="50"/>
              </a:xfrm>
              <a:custGeom>
                <a:avLst/>
                <a:gdLst>
                  <a:gd name="T0" fmla="*/ 0 w 16"/>
                  <a:gd name="T1" fmla="*/ 9025 h 8"/>
                  <a:gd name="T2" fmla="*/ 99730 w 16"/>
                  <a:gd name="T3" fmla="*/ 76175 h 8"/>
                  <a:gd name="T4" fmla="*/ 145214 w 16"/>
                  <a:gd name="T5" fmla="*/ 47344 h 8"/>
                  <a:gd name="T6" fmla="*/ 45484 w 16"/>
                  <a:gd name="T7" fmla="*/ 0 h 8"/>
                  <a:gd name="T8" fmla="*/ 0 w 16"/>
                  <a:gd name="T9" fmla="*/ 902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1"/>
                    </a:moveTo>
                    <a:lnTo>
                      <a:pt x="11" y="8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6" name="Freeform 5120"/>
              <p:cNvSpPr>
                <a:spLocks/>
              </p:cNvSpPr>
              <p:nvPr/>
            </p:nvSpPr>
            <p:spPr bwMode="auto">
              <a:xfrm>
                <a:off x="2516" y="2484"/>
                <a:ext cx="104" cy="154"/>
              </a:xfrm>
              <a:custGeom>
                <a:avLst/>
                <a:gdLst>
                  <a:gd name="T0" fmla="*/ 0 w 104"/>
                  <a:gd name="T1" fmla="*/ 98 h 154"/>
                  <a:gd name="T2" fmla="*/ 67 w 104"/>
                  <a:gd name="T3" fmla="*/ 0 h 154"/>
                  <a:gd name="T4" fmla="*/ 104 w 104"/>
                  <a:gd name="T5" fmla="*/ 98 h 154"/>
                  <a:gd name="T6" fmla="*/ 37 w 104"/>
                  <a:gd name="T7" fmla="*/ 154 h 154"/>
                  <a:gd name="T8" fmla="*/ 0 w 104"/>
                  <a:gd name="T9" fmla="*/ 98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154"/>
                  <a:gd name="T17" fmla="*/ 104 w 104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154">
                    <a:moveTo>
                      <a:pt x="0" y="98"/>
                    </a:moveTo>
                    <a:lnTo>
                      <a:pt x="67" y="0"/>
                    </a:lnTo>
                    <a:lnTo>
                      <a:pt x="104" y="98"/>
                    </a:lnTo>
                    <a:lnTo>
                      <a:pt x="37" y="154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7" name="Freeform 5121"/>
              <p:cNvSpPr>
                <a:spLocks/>
              </p:cNvSpPr>
              <p:nvPr/>
            </p:nvSpPr>
            <p:spPr bwMode="auto">
              <a:xfrm>
                <a:off x="2516" y="2484"/>
                <a:ext cx="104" cy="154"/>
              </a:xfrm>
              <a:custGeom>
                <a:avLst/>
                <a:gdLst>
                  <a:gd name="T0" fmla="*/ 0 w 17"/>
                  <a:gd name="T1" fmla="*/ 142598 h 25"/>
                  <a:gd name="T2" fmla="*/ 93863 w 17"/>
                  <a:gd name="T3" fmla="*/ 0 h 25"/>
                  <a:gd name="T4" fmla="*/ 145624 w 17"/>
                  <a:gd name="T5" fmla="*/ 142598 h 25"/>
                  <a:gd name="T6" fmla="*/ 51761 w 17"/>
                  <a:gd name="T7" fmla="*/ 221828 h 25"/>
                  <a:gd name="T8" fmla="*/ 0 w 17"/>
                  <a:gd name="T9" fmla="*/ 142598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5"/>
                  <a:gd name="T17" fmla="*/ 17 w 1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5">
                    <a:moveTo>
                      <a:pt x="0" y="16"/>
                    </a:moveTo>
                    <a:lnTo>
                      <a:pt x="11" y="0"/>
                    </a:lnTo>
                    <a:lnTo>
                      <a:pt x="17" y="16"/>
                    </a:lnTo>
                    <a:lnTo>
                      <a:pt x="6" y="25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8" name="Freeform 5122"/>
              <p:cNvSpPr>
                <a:spLocks/>
              </p:cNvSpPr>
              <p:nvPr/>
            </p:nvSpPr>
            <p:spPr bwMode="auto">
              <a:xfrm>
                <a:off x="3596" y="2576"/>
                <a:ext cx="99" cy="43"/>
              </a:xfrm>
              <a:custGeom>
                <a:avLst/>
                <a:gdLst>
                  <a:gd name="T0" fmla="*/ 0 w 99"/>
                  <a:gd name="T1" fmla="*/ 0 h 43"/>
                  <a:gd name="T2" fmla="*/ 68 w 99"/>
                  <a:gd name="T3" fmla="*/ 43 h 43"/>
                  <a:gd name="T4" fmla="*/ 99 w 99"/>
                  <a:gd name="T5" fmla="*/ 43 h 43"/>
                  <a:gd name="T6" fmla="*/ 31 w 99"/>
                  <a:gd name="T7" fmla="*/ 19 h 43"/>
                  <a:gd name="T8" fmla="*/ 0 w 99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0"/>
                    </a:moveTo>
                    <a:lnTo>
                      <a:pt x="68" y="43"/>
                    </a:lnTo>
                    <a:lnTo>
                      <a:pt x="99" y="43"/>
                    </a:lnTo>
                    <a:lnTo>
                      <a:pt x="31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9" name="Freeform 5123"/>
              <p:cNvSpPr>
                <a:spLocks/>
              </p:cNvSpPr>
              <p:nvPr/>
            </p:nvSpPr>
            <p:spPr bwMode="auto">
              <a:xfrm>
                <a:off x="3596" y="2576"/>
                <a:ext cx="99" cy="43"/>
              </a:xfrm>
              <a:custGeom>
                <a:avLst/>
                <a:gdLst>
                  <a:gd name="T0" fmla="*/ 0 w 16"/>
                  <a:gd name="T1" fmla="*/ 0 h 7"/>
                  <a:gd name="T2" fmla="*/ 99730 w 16"/>
                  <a:gd name="T3" fmla="*/ 61207 h 7"/>
                  <a:gd name="T4" fmla="*/ 145214 w 16"/>
                  <a:gd name="T5" fmla="*/ 61207 h 7"/>
                  <a:gd name="T6" fmla="*/ 45484 w 16"/>
                  <a:gd name="T7" fmla="*/ 25732 h 7"/>
                  <a:gd name="T8" fmla="*/ 0 w 16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0"/>
                    </a:moveTo>
                    <a:lnTo>
                      <a:pt x="11" y="7"/>
                    </a:lnTo>
                    <a:lnTo>
                      <a:pt x="16" y="7"/>
                    </a:lnTo>
                    <a:lnTo>
                      <a:pt x="5" y="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0" name="Freeform 5124"/>
              <p:cNvSpPr>
                <a:spLocks/>
              </p:cNvSpPr>
              <p:nvPr/>
            </p:nvSpPr>
            <p:spPr bwMode="auto">
              <a:xfrm>
                <a:off x="2349" y="2589"/>
                <a:ext cx="105" cy="92"/>
              </a:xfrm>
              <a:custGeom>
                <a:avLst/>
                <a:gdLst>
                  <a:gd name="T0" fmla="*/ 0 w 105"/>
                  <a:gd name="T1" fmla="*/ 74 h 92"/>
                  <a:gd name="T2" fmla="*/ 68 w 105"/>
                  <a:gd name="T3" fmla="*/ 0 h 92"/>
                  <a:gd name="T4" fmla="*/ 105 w 105"/>
                  <a:gd name="T5" fmla="*/ 55 h 92"/>
                  <a:gd name="T6" fmla="*/ 37 w 105"/>
                  <a:gd name="T7" fmla="*/ 92 h 92"/>
                  <a:gd name="T8" fmla="*/ 0 w 105"/>
                  <a:gd name="T9" fmla="*/ 74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2"/>
                  <a:gd name="T17" fmla="*/ 105 w 105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2">
                    <a:moveTo>
                      <a:pt x="0" y="74"/>
                    </a:moveTo>
                    <a:lnTo>
                      <a:pt x="68" y="0"/>
                    </a:lnTo>
                    <a:lnTo>
                      <a:pt x="105" y="55"/>
                    </a:lnTo>
                    <a:lnTo>
                      <a:pt x="37" y="9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1" name="Freeform 5125"/>
              <p:cNvSpPr>
                <a:spLocks/>
              </p:cNvSpPr>
              <p:nvPr/>
            </p:nvSpPr>
            <p:spPr bwMode="auto">
              <a:xfrm>
                <a:off x="2349" y="2589"/>
                <a:ext cx="105" cy="92"/>
              </a:xfrm>
              <a:custGeom>
                <a:avLst/>
                <a:gdLst>
                  <a:gd name="T0" fmla="*/ 0 w 17"/>
                  <a:gd name="T1" fmla="*/ 104763 h 15"/>
                  <a:gd name="T2" fmla="*/ 98959 w 17"/>
                  <a:gd name="T3" fmla="*/ 0 h 15"/>
                  <a:gd name="T4" fmla="*/ 152936 w 17"/>
                  <a:gd name="T5" fmla="*/ 77758 h 15"/>
                  <a:gd name="T6" fmla="*/ 53945 w 17"/>
                  <a:gd name="T7" fmla="*/ 130119 h 15"/>
                  <a:gd name="T8" fmla="*/ 0 w 17"/>
                  <a:gd name="T9" fmla="*/ 10476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2"/>
                    </a:moveTo>
                    <a:lnTo>
                      <a:pt x="11" y="0"/>
                    </a:lnTo>
                    <a:lnTo>
                      <a:pt x="17" y="9"/>
                    </a:lnTo>
                    <a:lnTo>
                      <a:pt x="6" y="15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2" name="Freeform 5126"/>
              <p:cNvSpPr>
                <a:spLocks/>
              </p:cNvSpPr>
              <p:nvPr/>
            </p:nvSpPr>
            <p:spPr bwMode="auto">
              <a:xfrm>
                <a:off x="4670" y="2755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3" name="Freeform 5127"/>
              <p:cNvSpPr>
                <a:spLocks/>
              </p:cNvSpPr>
              <p:nvPr/>
            </p:nvSpPr>
            <p:spPr bwMode="auto">
              <a:xfrm>
                <a:off x="4670" y="275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4" name="Freeform 5128"/>
              <p:cNvSpPr>
                <a:spLocks/>
              </p:cNvSpPr>
              <p:nvPr/>
            </p:nvSpPr>
            <p:spPr bwMode="auto">
              <a:xfrm>
                <a:off x="3429" y="2477"/>
                <a:ext cx="99" cy="68"/>
              </a:xfrm>
              <a:custGeom>
                <a:avLst/>
                <a:gdLst>
                  <a:gd name="T0" fmla="*/ 0 w 99"/>
                  <a:gd name="T1" fmla="*/ 0 h 68"/>
                  <a:gd name="T2" fmla="*/ 68 w 99"/>
                  <a:gd name="T3" fmla="*/ 31 h 68"/>
                  <a:gd name="T4" fmla="*/ 99 w 99"/>
                  <a:gd name="T5" fmla="*/ 68 h 68"/>
                  <a:gd name="T6" fmla="*/ 31 w 99"/>
                  <a:gd name="T7" fmla="*/ 56 h 68"/>
                  <a:gd name="T8" fmla="*/ 0 w 99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0"/>
                    </a:moveTo>
                    <a:lnTo>
                      <a:pt x="68" y="31"/>
                    </a:lnTo>
                    <a:lnTo>
                      <a:pt x="99" y="68"/>
                    </a:lnTo>
                    <a:lnTo>
                      <a:pt x="31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5" name="Freeform 5129"/>
              <p:cNvSpPr>
                <a:spLocks/>
              </p:cNvSpPr>
              <p:nvPr/>
            </p:nvSpPr>
            <p:spPr bwMode="auto">
              <a:xfrm>
                <a:off x="3429" y="2477"/>
                <a:ext cx="99" cy="68"/>
              </a:xfrm>
              <a:custGeom>
                <a:avLst/>
                <a:gdLst>
                  <a:gd name="T0" fmla="*/ 0 w 16"/>
                  <a:gd name="T1" fmla="*/ 0 h 11"/>
                  <a:gd name="T2" fmla="*/ 99730 w 16"/>
                  <a:gd name="T3" fmla="*/ 45362 h 11"/>
                  <a:gd name="T4" fmla="*/ 145214 w 16"/>
                  <a:gd name="T5" fmla="*/ 99206 h 11"/>
                  <a:gd name="T6" fmla="*/ 45484 w 16"/>
                  <a:gd name="T7" fmla="*/ 81742 h 11"/>
                  <a:gd name="T8" fmla="*/ 0 w 16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0"/>
                    </a:moveTo>
                    <a:lnTo>
                      <a:pt x="11" y="5"/>
                    </a:lnTo>
                    <a:lnTo>
                      <a:pt x="16" y="11"/>
                    </a:lnTo>
                    <a:lnTo>
                      <a:pt x="5" y="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6" name="Freeform 5130"/>
              <p:cNvSpPr>
                <a:spLocks/>
              </p:cNvSpPr>
              <p:nvPr/>
            </p:nvSpPr>
            <p:spPr bwMode="auto">
              <a:xfrm>
                <a:off x="2182" y="2681"/>
                <a:ext cx="105" cy="43"/>
              </a:xfrm>
              <a:custGeom>
                <a:avLst/>
                <a:gdLst>
                  <a:gd name="T0" fmla="*/ 0 w 105"/>
                  <a:gd name="T1" fmla="*/ 43 h 43"/>
                  <a:gd name="T2" fmla="*/ 68 w 105"/>
                  <a:gd name="T3" fmla="*/ 0 h 43"/>
                  <a:gd name="T4" fmla="*/ 105 w 105"/>
                  <a:gd name="T5" fmla="*/ 19 h 43"/>
                  <a:gd name="T6" fmla="*/ 37 w 105"/>
                  <a:gd name="T7" fmla="*/ 37 h 43"/>
                  <a:gd name="T8" fmla="*/ 0 w 105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3"/>
                  <a:gd name="T17" fmla="*/ 105 w 10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3">
                    <a:moveTo>
                      <a:pt x="0" y="43"/>
                    </a:moveTo>
                    <a:lnTo>
                      <a:pt x="68" y="0"/>
                    </a:lnTo>
                    <a:lnTo>
                      <a:pt x="105" y="19"/>
                    </a:lnTo>
                    <a:lnTo>
                      <a:pt x="37" y="3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7" name="Freeform 5131"/>
              <p:cNvSpPr>
                <a:spLocks/>
              </p:cNvSpPr>
              <p:nvPr/>
            </p:nvSpPr>
            <p:spPr bwMode="auto">
              <a:xfrm>
                <a:off x="2182" y="2681"/>
                <a:ext cx="105" cy="43"/>
              </a:xfrm>
              <a:custGeom>
                <a:avLst/>
                <a:gdLst>
                  <a:gd name="T0" fmla="*/ 0 w 17"/>
                  <a:gd name="T1" fmla="*/ 61207 h 7"/>
                  <a:gd name="T2" fmla="*/ 98959 w 17"/>
                  <a:gd name="T3" fmla="*/ 0 h 7"/>
                  <a:gd name="T4" fmla="*/ 152936 w 17"/>
                  <a:gd name="T5" fmla="*/ 25732 h 7"/>
                  <a:gd name="T6" fmla="*/ 53945 w 17"/>
                  <a:gd name="T7" fmla="*/ 52601 h 7"/>
                  <a:gd name="T8" fmla="*/ 0 w 17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7"/>
                  <a:gd name="T17" fmla="*/ 17 w 1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7">
                    <a:moveTo>
                      <a:pt x="0" y="7"/>
                    </a:moveTo>
                    <a:lnTo>
                      <a:pt x="11" y="0"/>
                    </a:lnTo>
                    <a:lnTo>
                      <a:pt x="17" y="3"/>
                    </a:lnTo>
                    <a:lnTo>
                      <a:pt x="6" y="6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8" name="Freeform 5132"/>
              <p:cNvSpPr>
                <a:spLocks/>
              </p:cNvSpPr>
              <p:nvPr/>
            </p:nvSpPr>
            <p:spPr bwMode="auto">
              <a:xfrm>
                <a:off x="4504" y="2761"/>
                <a:ext cx="99" cy="62"/>
              </a:xfrm>
              <a:custGeom>
                <a:avLst/>
                <a:gdLst>
                  <a:gd name="T0" fmla="*/ 0 w 99"/>
                  <a:gd name="T1" fmla="*/ 38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38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38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9" name="Freeform 5133"/>
              <p:cNvSpPr>
                <a:spLocks/>
              </p:cNvSpPr>
              <p:nvPr/>
            </p:nvSpPr>
            <p:spPr bwMode="auto">
              <a:xfrm>
                <a:off x="4504" y="2761"/>
                <a:ext cx="99" cy="62"/>
              </a:xfrm>
              <a:custGeom>
                <a:avLst/>
                <a:gdLst>
                  <a:gd name="T0" fmla="*/ 0 w 16"/>
                  <a:gd name="T1" fmla="*/ 54585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5458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0" name="Freeform 5134"/>
              <p:cNvSpPr>
                <a:spLocks/>
              </p:cNvSpPr>
              <p:nvPr/>
            </p:nvSpPr>
            <p:spPr bwMode="auto">
              <a:xfrm>
                <a:off x="3263" y="2391"/>
                <a:ext cx="98" cy="93"/>
              </a:xfrm>
              <a:custGeom>
                <a:avLst/>
                <a:gdLst>
                  <a:gd name="T0" fmla="*/ 0 w 98"/>
                  <a:gd name="T1" fmla="*/ 0 h 93"/>
                  <a:gd name="T2" fmla="*/ 68 w 98"/>
                  <a:gd name="T3" fmla="*/ 0 h 93"/>
                  <a:gd name="T4" fmla="*/ 98 w 98"/>
                  <a:gd name="T5" fmla="*/ 80 h 93"/>
                  <a:gd name="T6" fmla="*/ 31 w 98"/>
                  <a:gd name="T7" fmla="*/ 93 h 93"/>
                  <a:gd name="T8" fmla="*/ 0 w 98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3"/>
                  <a:gd name="T17" fmla="*/ 98 w 98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3">
                    <a:moveTo>
                      <a:pt x="0" y="0"/>
                    </a:moveTo>
                    <a:lnTo>
                      <a:pt x="68" y="0"/>
                    </a:lnTo>
                    <a:lnTo>
                      <a:pt x="98" y="80"/>
                    </a:lnTo>
                    <a:lnTo>
                      <a:pt x="31" y="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1" name="Freeform 5135"/>
              <p:cNvSpPr>
                <a:spLocks/>
              </p:cNvSpPr>
              <p:nvPr/>
            </p:nvSpPr>
            <p:spPr bwMode="auto">
              <a:xfrm>
                <a:off x="3263" y="2391"/>
                <a:ext cx="98" cy="93"/>
              </a:xfrm>
              <a:custGeom>
                <a:avLst/>
                <a:gdLst>
                  <a:gd name="T0" fmla="*/ 0 w 16"/>
                  <a:gd name="T1" fmla="*/ 0 h 15"/>
                  <a:gd name="T2" fmla="*/ 94203 w 16"/>
                  <a:gd name="T3" fmla="*/ 0 h 15"/>
                  <a:gd name="T4" fmla="*/ 137868 w 16"/>
                  <a:gd name="T5" fmla="*/ 119623 h 15"/>
                  <a:gd name="T6" fmla="*/ 43671 w 16"/>
                  <a:gd name="T7" fmla="*/ 137497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0"/>
                    </a:moveTo>
                    <a:lnTo>
                      <a:pt x="11" y="0"/>
                    </a:lnTo>
                    <a:lnTo>
                      <a:pt x="16" y="13"/>
                    </a:lnTo>
                    <a:lnTo>
                      <a:pt x="5" y="15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2" name="Freeform 5136"/>
              <p:cNvSpPr>
                <a:spLocks/>
              </p:cNvSpPr>
              <p:nvPr/>
            </p:nvSpPr>
            <p:spPr bwMode="auto">
              <a:xfrm>
                <a:off x="2015" y="2743"/>
                <a:ext cx="105" cy="25"/>
              </a:xfrm>
              <a:custGeom>
                <a:avLst/>
                <a:gdLst>
                  <a:gd name="T0" fmla="*/ 0 w 105"/>
                  <a:gd name="T1" fmla="*/ 25 h 25"/>
                  <a:gd name="T2" fmla="*/ 68 w 105"/>
                  <a:gd name="T3" fmla="*/ 6 h 25"/>
                  <a:gd name="T4" fmla="*/ 105 w 105"/>
                  <a:gd name="T5" fmla="*/ 0 h 25"/>
                  <a:gd name="T6" fmla="*/ 37 w 105"/>
                  <a:gd name="T7" fmla="*/ 0 h 25"/>
                  <a:gd name="T8" fmla="*/ 0 w 105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"/>
                  <a:gd name="T17" fmla="*/ 105 w 105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">
                    <a:moveTo>
                      <a:pt x="0" y="25"/>
                    </a:moveTo>
                    <a:lnTo>
                      <a:pt x="68" y="6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3" name="Freeform 5137"/>
              <p:cNvSpPr>
                <a:spLocks/>
              </p:cNvSpPr>
              <p:nvPr/>
            </p:nvSpPr>
            <p:spPr bwMode="auto">
              <a:xfrm>
                <a:off x="2015" y="2743"/>
                <a:ext cx="105" cy="25"/>
              </a:xfrm>
              <a:custGeom>
                <a:avLst/>
                <a:gdLst>
                  <a:gd name="T0" fmla="*/ 0 w 17"/>
                  <a:gd name="T1" fmla="*/ 38088 h 4"/>
                  <a:gd name="T2" fmla="*/ 98959 w 17"/>
                  <a:gd name="T3" fmla="*/ 9025 h 4"/>
                  <a:gd name="T4" fmla="*/ 152936 w 17"/>
                  <a:gd name="T5" fmla="*/ 0 h 4"/>
                  <a:gd name="T6" fmla="*/ 53945 w 17"/>
                  <a:gd name="T7" fmla="*/ 0 h 4"/>
                  <a:gd name="T8" fmla="*/ 0 w 17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"/>
                  <a:gd name="T17" fmla="*/ 17 w 1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">
                    <a:moveTo>
                      <a:pt x="0" y="4"/>
                    </a:moveTo>
                    <a:lnTo>
                      <a:pt x="11" y="1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4" name="Freeform 5138"/>
              <p:cNvSpPr>
                <a:spLocks/>
              </p:cNvSpPr>
              <p:nvPr/>
            </p:nvSpPr>
            <p:spPr bwMode="auto">
              <a:xfrm>
                <a:off x="4337" y="2755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25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5" name="Freeform 5139"/>
              <p:cNvSpPr>
                <a:spLocks/>
              </p:cNvSpPr>
              <p:nvPr/>
            </p:nvSpPr>
            <p:spPr bwMode="auto">
              <a:xfrm>
                <a:off x="4337" y="275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36717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6" name="Freeform 5140"/>
              <p:cNvSpPr>
                <a:spLocks/>
              </p:cNvSpPr>
              <p:nvPr/>
            </p:nvSpPr>
            <p:spPr bwMode="auto">
              <a:xfrm>
                <a:off x="3090" y="2298"/>
                <a:ext cx="105" cy="161"/>
              </a:xfrm>
              <a:custGeom>
                <a:avLst/>
                <a:gdLst>
                  <a:gd name="T0" fmla="*/ 0 w 105"/>
                  <a:gd name="T1" fmla="*/ 37 h 161"/>
                  <a:gd name="T2" fmla="*/ 74 w 105"/>
                  <a:gd name="T3" fmla="*/ 0 h 161"/>
                  <a:gd name="T4" fmla="*/ 105 w 105"/>
                  <a:gd name="T5" fmla="*/ 118 h 161"/>
                  <a:gd name="T6" fmla="*/ 37 w 105"/>
                  <a:gd name="T7" fmla="*/ 161 h 161"/>
                  <a:gd name="T8" fmla="*/ 0 w 105"/>
                  <a:gd name="T9" fmla="*/ 37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1"/>
                  <a:gd name="T17" fmla="*/ 105 w 105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1">
                    <a:moveTo>
                      <a:pt x="0" y="37"/>
                    </a:moveTo>
                    <a:lnTo>
                      <a:pt x="74" y="0"/>
                    </a:lnTo>
                    <a:lnTo>
                      <a:pt x="105" y="118"/>
                    </a:lnTo>
                    <a:lnTo>
                      <a:pt x="37" y="161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7" name="Freeform 5141"/>
              <p:cNvSpPr>
                <a:spLocks/>
              </p:cNvSpPr>
              <p:nvPr/>
            </p:nvSpPr>
            <p:spPr bwMode="auto">
              <a:xfrm>
                <a:off x="3090" y="2298"/>
                <a:ext cx="105" cy="161"/>
              </a:xfrm>
              <a:custGeom>
                <a:avLst/>
                <a:gdLst>
                  <a:gd name="T0" fmla="*/ 0 w 17"/>
                  <a:gd name="T1" fmla="*/ 54375 h 26"/>
                  <a:gd name="T2" fmla="*/ 107693 w 17"/>
                  <a:gd name="T3" fmla="*/ 0 h 26"/>
                  <a:gd name="T4" fmla="*/ 152936 w 17"/>
                  <a:gd name="T5" fmla="*/ 173589 h 26"/>
                  <a:gd name="T6" fmla="*/ 53945 w 17"/>
                  <a:gd name="T7" fmla="*/ 236738 h 26"/>
                  <a:gd name="T8" fmla="*/ 0 w 17"/>
                  <a:gd name="T9" fmla="*/ 54375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6"/>
                  <a:gd name="T17" fmla="*/ 17 w 17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6">
                    <a:moveTo>
                      <a:pt x="0" y="6"/>
                    </a:moveTo>
                    <a:lnTo>
                      <a:pt x="12" y="0"/>
                    </a:lnTo>
                    <a:lnTo>
                      <a:pt x="17" y="19"/>
                    </a:lnTo>
                    <a:lnTo>
                      <a:pt x="6" y="26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8" name="Freeform 5142"/>
              <p:cNvSpPr>
                <a:spLocks/>
              </p:cNvSpPr>
              <p:nvPr/>
            </p:nvSpPr>
            <p:spPr bwMode="auto">
              <a:xfrm>
                <a:off x="1849" y="2755"/>
                <a:ext cx="98" cy="37"/>
              </a:xfrm>
              <a:custGeom>
                <a:avLst/>
                <a:gdLst>
                  <a:gd name="T0" fmla="*/ 0 w 98"/>
                  <a:gd name="T1" fmla="*/ 37 h 37"/>
                  <a:gd name="T2" fmla="*/ 68 w 98"/>
                  <a:gd name="T3" fmla="*/ 37 h 37"/>
                  <a:gd name="T4" fmla="*/ 98 w 98"/>
                  <a:gd name="T5" fmla="*/ 13 h 37"/>
                  <a:gd name="T6" fmla="*/ 37 w 98"/>
                  <a:gd name="T7" fmla="*/ 0 h 37"/>
                  <a:gd name="T8" fmla="*/ 0 w 98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"/>
                  <a:gd name="T17" fmla="*/ 98 w 98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">
                    <a:moveTo>
                      <a:pt x="0" y="37"/>
                    </a:moveTo>
                    <a:lnTo>
                      <a:pt x="68" y="37"/>
                    </a:lnTo>
                    <a:lnTo>
                      <a:pt x="98" y="13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9" name="Freeform 5143"/>
              <p:cNvSpPr>
                <a:spLocks/>
              </p:cNvSpPr>
              <p:nvPr/>
            </p:nvSpPr>
            <p:spPr bwMode="auto">
              <a:xfrm>
                <a:off x="1849" y="2755"/>
                <a:ext cx="98" cy="37"/>
              </a:xfrm>
              <a:custGeom>
                <a:avLst/>
                <a:gdLst>
                  <a:gd name="T0" fmla="*/ 0 w 16"/>
                  <a:gd name="T1" fmla="*/ 53465 h 6"/>
                  <a:gd name="T2" fmla="*/ 94203 w 16"/>
                  <a:gd name="T3" fmla="*/ 53465 h 6"/>
                  <a:gd name="T4" fmla="*/ 137868 w 16"/>
                  <a:gd name="T5" fmla="*/ 17341 h 6"/>
                  <a:gd name="T6" fmla="*/ 52148 w 16"/>
                  <a:gd name="T7" fmla="*/ 0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0" name="Freeform 5144"/>
              <p:cNvSpPr>
                <a:spLocks/>
              </p:cNvSpPr>
              <p:nvPr/>
            </p:nvSpPr>
            <p:spPr bwMode="auto">
              <a:xfrm>
                <a:off x="4170" y="2743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31 h 68"/>
                  <a:gd name="T6" fmla="*/ 25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31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1" name="Freeform 5145"/>
              <p:cNvSpPr>
                <a:spLocks/>
              </p:cNvSpPr>
              <p:nvPr/>
            </p:nvSpPr>
            <p:spPr bwMode="auto">
              <a:xfrm>
                <a:off x="4170" y="2743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45362 h 11"/>
                  <a:gd name="T6" fmla="*/ 36717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5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2" name="Freeform 5146"/>
              <p:cNvSpPr>
                <a:spLocks/>
              </p:cNvSpPr>
              <p:nvPr/>
            </p:nvSpPr>
            <p:spPr bwMode="auto">
              <a:xfrm>
                <a:off x="2923" y="2255"/>
                <a:ext cx="99" cy="216"/>
              </a:xfrm>
              <a:custGeom>
                <a:avLst/>
                <a:gdLst>
                  <a:gd name="T0" fmla="*/ 0 w 99"/>
                  <a:gd name="T1" fmla="*/ 80 h 216"/>
                  <a:gd name="T2" fmla="*/ 68 w 99"/>
                  <a:gd name="T3" fmla="*/ 0 h 216"/>
                  <a:gd name="T4" fmla="*/ 99 w 99"/>
                  <a:gd name="T5" fmla="*/ 142 h 216"/>
                  <a:gd name="T6" fmla="*/ 31 w 99"/>
                  <a:gd name="T7" fmla="*/ 216 h 216"/>
                  <a:gd name="T8" fmla="*/ 0 w 99"/>
                  <a:gd name="T9" fmla="*/ 80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16"/>
                  <a:gd name="T17" fmla="*/ 99 w 99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16">
                    <a:moveTo>
                      <a:pt x="0" y="80"/>
                    </a:moveTo>
                    <a:lnTo>
                      <a:pt x="68" y="0"/>
                    </a:lnTo>
                    <a:lnTo>
                      <a:pt x="99" y="142"/>
                    </a:lnTo>
                    <a:lnTo>
                      <a:pt x="31" y="216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3" name="Freeform 5147"/>
              <p:cNvSpPr>
                <a:spLocks/>
              </p:cNvSpPr>
              <p:nvPr/>
            </p:nvSpPr>
            <p:spPr bwMode="auto">
              <a:xfrm>
                <a:off x="2923" y="2255"/>
                <a:ext cx="99" cy="216"/>
              </a:xfrm>
              <a:custGeom>
                <a:avLst/>
                <a:gdLst>
                  <a:gd name="T0" fmla="*/ 0 w 16"/>
                  <a:gd name="T1" fmla="*/ 116128 h 35"/>
                  <a:gd name="T2" fmla="*/ 99730 w 16"/>
                  <a:gd name="T3" fmla="*/ 0 h 35"/>
                  <a:gd name="T4" fmla="*/ 145214 w 16"/>
                  <a:gd name="T5" fmla="*/ 205897 h 35"/>
                  <a:gd name="T6" fmla="*/ 45484 w 16"/>
                  <a:gd name="T7" fmla="*/ 313336 h 35"/>
                  <a:gd name="T8" fmla="*/ 0 w 16"/>
                  <a:gd name="T9" fmla="*/ 116128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5"/>
                  <a:gd name="T17" fmla="*/ 16 w 16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5">
                    <a:moveTo>
                      <a:pt x="0" y="13"/>
                    </a:moveTo>
                    <a:lnTo>
                      <a:pt x="11" y="0"/>
                    </a:lnTo>
                    <a:lnTo>
                      <a:pt x="16" y="23"/>
                    </a:lnTo>
                    <a:lnTo>
                      <a:pt x="5" y="35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4" name="Freeform 5148"/>
              <p:cNvSpPr>
                <a:spLocks/>
              </p:cNvSpPr>
              <p:nvPr/>
            </p:nvSpPr>
            <p:spPr bwMode="auto">
              <a:xfrm>
                <a:off x="1682" y="2768"/>
                <a:ext cx="99" cy="49"/>
              </a:xfrm>
              <a:custGeom>
                <a:avLst/>
                <a:gdLst>
                  <a:gd name="T0" fmla="*/ 0 w 99"/>
                  <a:gd name="T1" fmla="*/ 37 h 49"/>
                  <a:gd name="T2" fmla="*/ 68 w 99"/>
                  <a:gd name="T3" fmla="*/ 49 h 49"/>
                  <a:gd name="T4" fmla="*/ 99 w 99"/>
                  <a:gd name="T5" fmla="*/ 12 h 49"/>
                  <a:gd name="T6" fmla="*/ 37 w 99"/>
                  <a:gd name="T7" fmla="*/ 0 h 49"/>
                  <a:gd name="T8" fmla="*/ 0 w 99"/>
                  <a:gd name="T9" fmla="*/ 3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9"/>
                  <a:gd name="T17" fmla="*/ 99 w 99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9">
                    <a:moveTo>
                      <a:pt x="0" y="37"/>
                    </a:moveTo>
                    <a:lnTo>
                      <a:pt x="68" y="49"/>
                    </a:lnTo>
                    <a:lnTo>
                      <a:pt x="99" y="12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5" name="Freeform 5149"/>
              <p:cNvSpPr>
                <a:spLocks/>
              </p:cNvSpPr>
              <p:nvPr/>
            </p:nvSpPr>
            <p:spPr bwMode="auto">
              <a:xfrm>
                <a:off x="1682" y="2768"/>
                <a:ext cx="99" cy="49"/>
              </a:xfrm>
              <a:custGeom>
                <a:avLst/>
                <a:gdLst>
                  <a:gd name="T0" fmla="*/ 0 w 16"/>
                  <a:gd name="T1" fmla="*/ 52148 h 8"/>
                  <a:gd name="T2" fmla="*/ 99730 w 16"/>
                  <a:gd name="T3" fmla="*/ 68919 h 8"/>
                  <a:gd name="T4" fmla="*/ 145214 w 16"/>
                  <a:gd name="T5" fmla="*/ 16770 h 8"/>
                  <a:gd name="T6" fmla="*/ 54252 w 16"/>
                  <a:gd name="T7" fmla="*/ 0 h 8"/>
                  <a:gd name="T8" fmla="*/ 0 w 16"/>
                  <a:gd name="T9" fmla="*/ 5214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1" y="8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6" name="Freeform 5150"/>
              <p:cNvSpPr>
                <a:spLocks/>
              </p:cNvSpPr>
              <p:nvPr/>
            </p:nvSpPr>
            <p:spPr bwMode="auto">
              <a:xfrm>
                <a:off x="3997" y="2724"/>
                <a:ext cx="99" cy="68"/>
              </a:xfrm>
              <a:custGeom>
                <a:avLst/>
                <a:gdLst>
                  <a:gd name="T0" fmla="*/ 0 w 99"/>
                  <a:gd name="T1" fmla="*/ 31 h 68"/>
                  <a:gd name="T2" fmla="*/ 75 w 99"/>
                  <a:gd name="T3" fmla="*/ 68 h 68"/>
                  <a:gd name="T4" fmla="*/ 99 w 99"/>
                  <a:gd name="T5" fmla="*/ 31 h 68"/>
                  <a:gd name="T6" fmla="*/ 31 w 99"/>
                  <a:gd name="T7" fmla="*/ 0 h 68"/>
                  <a:gd name="T8" fmla="*/ 0 w 99"/>
                  <a:gd name="T9" fmla="*/ 3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31"/>
                    </a:moveTo>
                    <a:lnTo>
                      <a:pt x="75" y="68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7" name="Freeform 5151"/>
              <p:cNvSpPr>
                <a:spLocks/>
              </p:cNvSpPr>
              <p:nvPr/>
            </p:nvSpPr>
            <p:spPr bwMode="auto">
              <a:xfrm>
                <a:off x="3997" y="2724"/>
                <a:ext cx="99" cy="68"/>
              </a:xfrm>
              <a:custGeom>
                <a:avLst/>
                <a:gdLst>
                  <a:gd name="T0" fmla="*/ 0 w 16"/>
                  <a:gd name="T1" fmla="*/ 45362 h 11"/>
                  <a:gd name="T2" fmla="*/ 108498 w 16"/>
                  <a:gd name="T3" fmla="*/ 99206 h 11"/>
                  <a:gd name="T4" fmla="*/ 145214 w 16"/>
                  <a:gd name="T5" fmla="*/ 45362 h 11"/>
                  <a:gd name="T6" fmla="*/ 45484 w 16"/>
                  <a:gd name="T7" fmla="*/ 0 h 11"/>
                  <a:gd name="T8" fmla="*/ 0 w 16"/>
                  <a:gd name="T9" fmla="*/ 45362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5"/>
                    </a:moveTo>
                    <a:lnTo>
                      <a:pt x="12" y="11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8" name="Freeform 5152"/>
              <p:cNvSpPr>
                <a:spLocks/>
              </p:cNvSpPr>
              <p:nvPr/>
            </p:nvSpPr>
            <p:spPr bwMode="auto">
              <a:xfrm>
                <a:off x="2750" y="2280"/>
                <a:ext cx="105" cy="234"/>
              </a:xfrm>
              <a:custGeom>
                <a:avLst/>
                <a:gdLst>
                  <a:gd name="T0" fmla="*/ 0 w 105"/>
                  <a:gd name="T1" fmla="*/ 111 h 234"/>
                  <a:gd name="T2" fmla="*/ 68 w 105"/>
                  <a:gd name="T3" fmla="*/ 0 h 234"/>
                  <a:gd name="T4" fmla="*/ 105 w 105"/>
                  <a:gd name="T5" fmla="*/ 148 h 234"/>
                  <a:gd name="T6" fmla="*/ 37 w 105"/>
                  <a:gd name="T7" fmla="*/ 234 h 234"/>
                  <a:gd name="T8" fmla="*/ 0 w 105"/>
                  <a:gd name="T9" fmla="*/ 111 h 2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34"/>
                  <a:gd name="T17" fmla="*/ 105 w 105"/>
                  <a:gd name="T18" fmla="*/ 234 h 2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34">
                    <a:moveTo>
                      <a:pt x="0" y="111"/>
                    </a:moveTo>
                    <a:lnTo>
                      <a:pt x="68" y="0"/>
                    </a:lnTo>
                    <a:lnTo>
                      <a:pt x="105" y="148"/>
                    </a:lnTo>
                    <a:lnTo>
                      <a:pt x="37" y="234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9" name="Freeform 5153"/>
              <p:cNvSpPr>
                <a:spLocks/>
              </p:cNvSpPr>
              <p:nvPr/>
            </p:nvSpPr>
            <p:spPr bwMode="auto">
              <a:xfrm>
                <a:off x="2750" y="2280"/>
                <a:ext cx="105" cy="234"/>
              </a:xfrm>
              <a:custGeom>
                <a:avLst/>
                <a:gdLst>
                  <a:gd name="T0" fmla="*/ 0 w 17"/>
                  <a:gd name="T1" fmla="*/ 159717 h 38"/>
                  <a:gd name="T2" fmla="*/ 98959 w 17"/>
                  <a:gd name="T3" fmla="*/ 0 h 38"/>
                  <a:gd name="T4" fmla="*/ 152936 w 17"/>
                  <a:gd name="T5" fmla="*/ 212731 h 38"/>
                  <a:gd name="T6" fmla="*/ 53945 w 17"/>
                  <a:gd name="T7" fmla="*/ 336498 h 38"/>
                  <a:gd name="T8" fmla="*/ 0 w 17"/>
                  <a:gd name="T9" fmla="*/ 159717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8"/>
                  <a:gd name="T17" fmla="*/ 17 w 17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8">
                    <a:moveTo>
                      <a:pt x="0" y="18"/>
                    </a:moveTo>
                    <a:lnTo>
                      <a:pt x="11" y="0"/>
                    </a:lnTo>
                    <a:lnTo>
                      <a:pt x="17" y="24"/>
                    </a:lnTo>
                    <a:lnTo>
                      <a:pt x="6" y="38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0" name="Freeform 5154"/>
              <p:cNvSpPr>
                <a:spLocks/>
              </p:cNvSpPr>
              <p:nvPr/>
            </p:nvSpPr>
            <p:spPr bwMode="auto">
              <a:xfrm>
                <a:off x="1515" y="2768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1" name="Freeform 5155"/>
              <p:cNvSpPr>
                <a:spLocks/>
              </p:cNvSpPr>
              <p:nvPr/>
            </p:nvSpPr>
            <p:spPr bwMode="auto">
              <a:xfrm>
                <a:off x="1515" y="2768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2" name="Freeform 5156"/>
              <p:cNvSpPr>
                <a:spLocks/>
              </p:cNvSpPr>
              <p:nvPr/>
            </p:nvSpPr>
            <p:spPr bwMode="auto">
              <a:xfrm>
                <a:off x="3831" y="2681"/>
                <a:ext cx="99" cy="68"/>
              </a:xfrm>
              <a:custGeom>
                <a:avLst/>
                <a:gdLst>
                  <a:gd name="T0" fmla="*/ 0 w 99"/>
                  <a:gd name="T1" fmla="*/ 19 h 68"/>
                  <a:gd name="T2" fmla="*/ 74 w 99"/>
                  <a:gd name="T3" fmla="*/ 68 h 68"/>
                  <a:gd name="T4" fmla="*/ 99 w 99"/>
                  <a:gd name="T5" fmla="*/ 37 h 68"/>
                  <a:gd name="T6" fmla="*/ 31 w 99"/>
                  <a:gd name="T7" fmla="*/ 0 h 68"/>
                  <a:gd name="T8" fmla="*/ 0 w 99"/>
                  <a:gd name="T9" fmla="*/ 1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19"/>
                    </a:moveTo>
                    <a:lnTo>
                      <a:pt x="74" y="68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3" name="Freeform 5157"/>
              <p:cNvSpPr>
                <a:spLocks/>
              </p:cNvSpPr>
              <p:nvPr/>
            </p:nvSpPr>
            <p:spPr bwMode="auto">
              <a:xfrm>
                <a:off x="3831" y="2681"/>
                <a:ext cx="99" cy="68"/>
              </a:xfrm>
              <a:custGeom>
                <a:avLst/>
                <a:gdLst>
                  <a:gd name="T0" fmla="*/ 0 w 16"/>
                  <a:gd name="T1" fmla="*/ 27627 h 11"/>
                  <a:gd name="T2" fmla="*/ 108498 w 16"/>
                  <a:gd name="T3" fmla="*/ 99206 h 11"/>
                  <a:gd name="T4" fmla="*/ 145214 w 16"/>
                  <a:gd name="T5" fmla="*/ 54109 h 11"/>
                  <a:gd name="T6" fmla="*/ 45484 w 16"/>
                  <a:gd name="T7" fmla="*/ 0 h 11"/>
                  <a:gd name="T8" fmla="*/ 0 w 16"/>
                  <a:gd name="T9" fmla="*/ 27627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3"/>
                    </a:moveTo>
                    <a:lnTo>
                      <a:pt x="12" y="11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4" name="Freeform 5158"/>
              <p:cNvSpPr>
                <a:spLocks/>
              </p:cNvSpPr>
              <p:nvPr/>
            </p:nvSpPr>
            <p:spPr bwMode="auto">
              <a:xfrm>
                <a:off x="2583" y="2366"/>
                <a:ext cx="105" cy="216"/>
              </a:xfrm>
              <a:custGeom>
                <a:avLst/>
                <a:gdLst>
                  <a:gd name="T0" fmla="*/ 0 w 105"/>
                  <a:gd name="T1" fmla="*/ 118 h 216"/>
                  <a:gd name="T2" fmla="*/ 68 w 105"/>
                  <a:gd name="T3" fmla="*/ 0 h 216"/>
                  <a:gd name="T4" fmla="*/ 105 w 105"/>
                  <a:gd name="T5" fmla="*/ 130 h 216"/>
                  <a:gd name="T6" fmla="*/ 37 w 105"/>
                  <a:gd name="T7" fmla="*/ 216 h 216"/>
                  <a:gd name="T8" fmla="*/ 0 w 105"/>
                  <a:gd name="T9" fmla="*/ 118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6"/>
                  <a:gd name="T17" fmla="*/ 105 w 10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6">
                    <a:moveTo>
                      <a:pt x="0" y="118"/>
                    </a:moveTo>
                    <a:lnTo>
                      <a:pt x="68" y="0"/>
                    </a:lnTo>
                    <a:lnTo>
                      <a:pt x="105" y="130"/>
                    </a:lnTo>
                    <a:lnTo>
                      <a:pt x="37" y="216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5" name="Freeform 5159"/>
              <p:cNvSpPr>
                <a:spLocks/>
              </p:cNvSpPr>
              <p:nvPr/>
            </p:nvSpPr>
            <p:spPr bwMode="auto">
              <a:xfrm>
                <a:off x="2583" y="2366"/>
                <a:ext cx="105" cy="216"/>
              </a:xfrm>
              <a:custGeom>
                <a:avLst/>
                <a:gdLst>
                  <a:gd name="T0" fmla="*/ 0 w 17"/>
                  <a:gd name="T1" fmla="*/ 169714 h 35"/>
                  <a:gd name="T2" fmla="*/ 98959 w 17"/>
                  <a:gd name="T3" fmla="*/ 0 h 35"/>
                  <a:gd name="T4" fmla="*/ 152936 w 17"/>
                  <a:gd name="T5" fmla="*/ 188488 h 35"/>
                  <a:gd name="T6" fmla="*/ 53945 w 17"/>
                  <a:gd name="T7" fmla="*/ 313336 h 35"/>
                  <a:gd name="T8" fmla="*/ 0 w 17"/>
                  <a:gd name="T9" fmla="*/ 169714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5"/>
                  <a:gd name="T17" fmla="*/ 17 w 1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5">
                    <a:moveTo>
                      <a:pt x="0" y="19"/>
                    </a:moveTo>
                    <a:lnTo>
                      <a:pt x="11" y="0"/>
                    </a:lnTo>
                    <a:lnTo>
                      <a:pt x="17" y="21"/>
                    </a:lnTo>
                    <a:lnTo>
                      <a:pt x="6" y="35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6" name="Freeform 5160"/>
              <p:cNvSpPr>
                <a:spLocks/>
              </p:cNvSpPr>
              <p:nvPr/>
            </p:nvSpPr>
            <p:spPr bwMode="auto">
              <a:xfrm>
                <a:off x="3664" y="2619"/>
                <a:ext cx="99" cy="56"/>
              </a:xfrm>
              <a:custGeom>
                <a:avLst/>
                <a:gdLst>
                  <a:gd name="T0" fmla="*/ 0 w 99"/>
                  <a:gd name="T1" fmla="*/ 0 h 56"/>
                  <a:gd name="T2" fmla="*/ 68 w 99"/>
                  <a:gd name="T3" fmla="*/ 56 h 56"/>
                  <a:gd name="T4" fmla="*/ 99 w 99"/>
                  <a:gd name="T5" fmla="*/ 37 h 56"/>
                  <a:gd name="T6" fmla="*/ 31 w 99"/>
                  <a:gd name="T7" fmla="*/ 0 h 56"/>
                  <a:gd name="T8" fmla="*/ 0 w 99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0"/>
                    </a:moveTo>
                    <a:lnTo>
                      <a:pt x="68" y="56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7" name="Freeform 5161"/>
              <p:cNvSpPr>
                <a:spLocks/>
              </p:cNvSpPr>
              <p:nvPr/>
            </p:nvSpPr>
            <p:spPr bwMode="auto">
              <a:xfrm>
                <a:off x="3664" y="2619"/>
                <a:ext cx="99" cy="56"/>
              </a:xfrm>
              <a:custGeom>
                <a:avLst/>
                <a:gdLst>
                  <a:gd name="T0" fmla="*/ 0 w 16"/>
                  <a:gd name="T1" fmla="*/ 0 h 9"/>
                  <a:gd name="T2" fmla="*/ 99730 w 16"/>
                  <a:gd name="T3" fmla="*/ 83820 h 9"/>
                  <a:gd name="T4" fmla="*/ 145214 w 16"/>
                  <a:gd name="T5" fmla="*/ 55403 h 9"/>
                  <a:gd name="T6" fmla="*/ 45484 w 16"/>
                  <a:gd name="T7" fmla="*/ 0 h 9"/>
                  <a:gd name="T8" fmla="*/ 0 w 16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0"/>
                    </a:moveTo>
                    <a:lnTo>
                      <a:pt x="11" y="9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8" name="Freeform 5162"/>
              <p:cNvSpPr>
                <a:spLocks/>
              </p:cNvSpPr>
              <p:nvPr/>
            </p:nvSpPr>
            <p:spPr bwMode="auto">
              <a:xfrm>
                <a:off x="2417" y="2484"/>
                <a:ext cx="99" cy="160"/>
              </a:xfrm>
              <a:custGeom>
                <a:avLst/>
                <a:gdLst>
                  <a:gd name="T0" fmla="*/ 0 w 99"/>
                  <a:gd name="T1" fmla="*/ 105 h 160"/>
                  <a:gd name="T2" fmla="*/ 68 w 99"/>
                  <a:gd name="T3" fmla="*/ 0 h 160"/>
                  <a:gd name="T4" fmla="*/ 99 w 99"/>
                  <a:gd name="T5" fmla="*/ 98 h 160"/>
                  <a:gd name="T6" fmla="*/ 37 w 99"/>
                  <a:gd name="T7" fmla="*/ 160 h 160"/>
                  <a:gd name="T8" fmla="*/ 0 w 99"/>
                  <a:gd name="T9" fmla="*/ 105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0"/>
                  <a:gd name="T17" fmla="*/ 99 w 99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0">
                    <a:moveTo>
                      <a:pt x="0" y="105"/>
                    </a:moveTo>
                    <a:lnTo>
                      <a:pt x="68" y="0"/>
                    </a:lnTo>
                    <a:lnTo>
                      <a:pt x="99" y="98"/>
                    </a:lnTo>
                    <a:lnTo>
                      <a:pt x="37" y="16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9" name="Freeform 5163"/>
              <p:cNvSpPr>
                <a:spLocks/>
              </p:cNvSpPr>
              <p:nvPr/>
            </p:nvSpPr>
            <p:spPr bwMode="auto">
              <a:xfrm>
                <a:off x="2417" y="2484"/>
                <a:ext cx="99" cy="160"/>
              </a:xfrm>
              <a:custGeom>
                <a:avLst/>
                <a:gdLst>
                  <a:gd name="T0" fmla="*/ 0 w 16"/>
                  <a:gd name="T1" fmla="*/ 150535 h 26"/>
                  <a:gd name="T2" fmla="*/ 99730 w 16"/>
                  <a:gd name="T3" fmla="*/ 0 h 26"/>
                  <a:gd name="T4" fmla="*/ 145214 w 16"/>
                  <a:gd name="T5" fmla="*/ 140535 h 26"/>
                  <a:gd name="T6" fmla="*/ 54252 w 16"/>
                  <a:gd name="T7" fmla="*/ 229569 h 26"/>
                  <a:gd name="T8" fmla="*/ 0 w 16"/>
                  <a:gd name="T9" fmla="*/ 150535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7"/>
                    </a:moveTo>
                    <a:lnTo>
                      <a:pt x="11" y="0"/>
                    </a:lnTo>
                    <a:lnTo>
                      <a:pt x="16" y="16"/>
                    </a:lnTo>
                    <a:lnTo>
                      <a:pt x="6" y="26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0" name="Freeform 5164"/>
              <p:cNvSpPr>
                <a:spLocks/>
              </p:cNvSpPr>
              <p:nvPr/>
            </p:nvSpPr>
            <p:spPr bwMode="auto">
              <a:xfrm>
                <a:off x="4738" y="278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1" name="Freeform 5165"/>
              <p:cNvSpPr>
                <a:spLocks/>
              </p:cNvSpPr>
              <p:nvPr/>
            </p:nvSpPr>
            <p:spPr bwMode="auto">
              <a:xfrm>
                <a:off x="4738" y="278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2" name="Freeform 5166"/>
              <p:cNvSpPr>
                <a:spLocks/>
              </p:cNvSpPr>
              <p:nvPr/>
            </p:nvSpPr>
            <p:spPr bwMode="auto">
              <a:xfrm>
                <a:off x="3497" y="2508"/>
                <a:ext cx="99" cy="68"/>
              </a:xfrm>
              <a:custGeom>
                <a:avLst/>
                <a:gdLst>
                  <a:gd name="T0" fmla="*/ 0 w 99"/>
                  <a:gd name="T1" fmla="*/ 0 h 68"/>
                  <a:gd name="T2" fmla="*/ 68 w 99"/>
                  <a:gd name="T3" fmla="*/ 56 h 68"/>
                  <a:gd name="T4" fmla="*/ 99 w 99"/>
                  <a:gd name="T5" fmla="*/ 68 h 68"/>
                  <a:gd name="T6" fmla="*/ 31 w 99"/>
                  <a:gd name="T7" fmla="*/ 37 h 68"/>
                  <a:gd name="T8" fmla="*/ 0 w 99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0"/>
                    </a:moveTo>
                    <a:lnTo>
                      <a:pt x="68" y="56"/>
                    </a:lnTo>
                    <a:lnTo>
                      <a:pt x="99" y="68"/>
                    </a:lnTo>
                    <a:lnTo>
                      <a:pt x="31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3" name="Freeform 5167"/>
              <p:cNvSpPr>
                <a:spLocks/>
              </p:cNvSpPr>
              <p:nvPr/>
            </p:nvSpPr>
            <p:spPr bwMode="auto">
              <a:xfrm>
                <a:off x="3497" y="2508"/>
                <a:ext cx="99" cy="68"/>
              </a:xfrm>
              <a:custGeom>
                <a:avLst/>
                <a:gdLst>
                  <a:gd name="T0" fmla="*/ 0 w 16"/>
                  <a:gd name="T1" fmla="*/ 0 h 11"/>
                  <a:gd name="T2" fmla="*/ 99730 w 16"/>
                  <a:gd name="T3" fmla="*/ 81742 h 11"/>
                  <a:gd name="T4" fmla="*/ 145214 w 16"/>
                  <a:gd name="T5" fmla="*/ 99206 h 11"/>
                  <a:gd name="T6" fmla="*/ 45484 w 16"/>
                  <a:gd name="T7" fmla="*/ 54109 h 11"/>
                  <a:gd name="T8" fmla="*/ 0 w 16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0"/>
                    </a:moveTo>
                    <a:lnTo>
                      <a:pt x="11" y="9"/>
                    </a:lnTo>
                    <a:lnTo>
                      <a:pt x="16" y="11"/>
                    </a:lnTo>
                    <a:lnTo>
                      <a:pt x="5" y="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4" name="Freeform 5168"/>
              <p:cNvSpPr>
                <a:spLocks/>
              </p:cNvSpPr>
              <p:nvPr/>
            </p:nvSpPr>
            <p:spPr bwMode="auto">
              <a:xfrm>
                <a:off x="2250" y="2607"/>
                <a:ext cx="99" cy="93"/>
              </a:xfrm>
              <a:custGeom>
                <a:avLst/>
                <a:gdLst>
                  <a:gd name="T0" fmla="*/ 0 w 99"/>
                  <a:gd name="T1" fmla="*/ 74 h 93"/>
                  <a:gd name="T2" fmla="*/ 68 w 99"/>
                  <a:gd name="T3" fmla="*/ 0 h 93"/>
                  <a:gd name="T4" fmla="*/ 99 w 99"/>
                  <a:gd name="T5" fmla="*/ 56 h 93"/>
                  <a:gd name="T6" fmla="*/ 37 w 99"/>
                  <a:gd name="T7" fmla="*/ 93 h 93"/>
                  <a:gd name="T8" fmla="*/ 0 w 99"/>
                  <a:gd name="T9" fmla="*/ 74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74"/>
                    </a:moveTo>
                    <a:lnTo>
                      <a:pt x="68" y="0"/>
                    </a:lnTo>
                    <a:lnTo>
                      <a:pt x="99" y="56"/>
                    </a:lnTo>
                    <a:lnTo>
                      <a:pt x="37" y="93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5" name="Freeform 5169"/>
              <p:cNvSpPr>
                <a:spLocks/>
              </p:cNvSpPr>
              <p:nvPr/>
            </p:nvSpPr>
            <p:spPr bwMode="auto">
              <a:xfrm>
                <a:off x="2250" y="2607"/>
                <a:ext cx="99" cy="93"/>
              </a:xfrm>
              <a:custGeom>
                <a:avLst/>
                <a:gdLst>
                  <a:gd name="T0" fmla="*/ 0 w 16"/>
                  <a:gd name="T1" fmla="*/ 109399 h 15"/>
                  <a:gd name="T2" fmla="*/ 99730 w 16"/>
                  <a:gd name="T3" fmla="*/ 0 h 15"/>
                  <a:gd name="T4" fmla="*/ 145214 w 16"/>
                  <a:gd name="T5" fmla="*/ 82683 h 15"/>
                  <a:gd name="T6" fmla="*/ 54252 w 16"/>
                  <a:gd name="T7" fmla="*/ 137497 h 15"/>
                  <a:gd name="T8" fmla="*/ 0 w 16"/>
                  <a:gd name="T9" fmla="*/ 109399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2"/>
                    </a:moveTo>
                    <a:lnTo>
                      <a:pt x="11" y="0"/>
                    </a:lnTo>
                    <a:lnTo>
                      <a:pt x="16" y="9"/>
                    </a:lnTo>
                    <a:lnTo>
                      <a:pt x="6" y="15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6" name="Freeform 5170"/>
              <p:cNvSpPr>
                <a:spLocks/>
              </p:cNvSpPr>
              <p:nvPr/>
            </p:nvSpPr>
            <p:spPr bwMode="auto">
              <a:xfrm>
                <a:off x="4572" y="2780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7" name="Freeform 5171"/>
              <p:cNvSpPr>
                <a:spLocks/>
              </p:cNvSpPr>
              <p:nvPr/>
            </p:nvSpPr>
            <p:spPr bwMode="auto">
              <a:xfrm>
                <a:off x="4572" y="2780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8" name="Freeform 5172"/>
              <p:cNvSpPr>
                <a:spLocks/>
              </p:cNvSpPr>
              <p:nvPr/>
            </p:nvSpPr>
            <p:spPr bwMode="auto">
              <a:xfrm>
                <a:off x="3331" y="2391"/>
                <a:ext cx="98" cy="86"/>
              </a:xfrm>
              <a:custGeom>
                <a:avLst/>
                <a:gdLst>
                  <a:gd name="T0" fmla="*/ 0 w 98"/>
                  <a:gd name="T1" fmla="*/ 0 h 86"/>
                  <a:gd name="T2" fmla="*/ 67 w 98"/>
                  <a:gd name="T3" fmla="*/ 37 h 86"/>
                  <a:gd name="T4" fmla="*/ 98 w 98"/>
                  <a:gd name="T5" fmla="*/ 86 h 86"/>
                  <a:gd name="T6" fmla="*/ 30 w 98"/>
                  <a:gd name="T7" fmla="*/ 80 h 86"/>
                  <a:gd name="T8" fmla="*/ 0 w 98"/>
                  <a:gd name="T9" fmla="*/ 0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6"/>
                  <a:gd name="T17" fmla="*/ 98 w 98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6">
                    <a:moveTo>
                      <a:pt x="0" y="0"/>
                    </a:moveTo>
                    <a:lnTo>
                      <a:pt x="67" y="37"/>
                    </a:lnTo>
                    <a:lnTo>
                      <a:pt x="98" y="86"/>
                    </a:lnTo>
                    <a:lnTo>
                      <a:pt x="3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9" name="Freeform 5173"/>
              <p:cNvSpPr>
                <a:spLocks/>
              </p:cNvSpPr>
              <p:nvPr/>
            </p:nvSpPr>
            <p:spPr bwMode="auto">
              <a:xfrm>
                <a:off x="3331" y="2391"/>
                <a:ext cx="98" cy="86"/>
              </a:xfrm>
              <a:custGeom>
                <a:avLst/>
                <a:gdLst>
                  <a:gd name="T0" fmla="*/ 0 w 16"/>
                  <a:gd name="T1" fmla="*/ 0 h 14"/>
                  <a:gd name="T2" fmla="*/ 94203 w 16"/>
                  <a:gd name="T3" fmla="*/ 52601 h 14"/>
                  <a:gd name="T4" fmla="*/ 137868 w 16"/>
                  <a:gd name="T5" fmla="*/ 122372 h 14"/>
                  <a:gd name="T6" fmla="*/ 43671 w 16"/>
                  <a:gd name="T7" fmla="*/ 113809 h 14"/>
                  <a:gd name="T8" fmla="*/ 0 w 16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0"/>
                    </a:moveTo>
                    <a:lnTo>
                      <a:pt x="11" y="6"/>
                    </a:lnTo>
                    <a:lnTo>
                      <a:pt x="16" y="14"/>
                    </a:lnTo>
                    <a:lnTo>
                      <a:pt x="5" y="1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0" name="Freeform 5174"/>
              <p:cNvSpPr>
                <a:spLocks/>
              </p:cNvSpPr>
              <p:nvPr/>
            </p:nvSpPr>
            <p:spPr bwMode="auto">
              <a:xfrm>
                <a:off x="2083" y="2706"/>
                <a:ext cx="99" cy="43"/>
              </a:xfrm>
              <a:custGeom>
                <a:avLst/>
                <a:gdLst>
                  <a:gd name="T0" fmla="*/ 0 w 99"/>
                  <a:gd name="T1" fmla="*/ 43 h 43"/>
                  <a:gd name="T2" fmla="*/ 68 w 99"/>
                  <a:gd name="T3" fmla="*/ 0 h 43"/>
                  <a:gd name="T4" fmla="*/ 99 w 99"/>
                  <a:gd name="T5" fmla="*/ 18 h 43"/>
                  <a:gd name="T6" fmla="*/ 37 w 99"/>
                  <a:gd name="T7" fmla="*/ 37 h 43"/>
                  <a:gd name="T8" fmla="*/ 0 w 99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43"/>
                    </a:moveTo>
                    <a:lnTo>
                      <a:pt x="68" y="0"/>
                    </a:lnTo>
                    <a:lnTo>
                      <a:pt x="99" y="18"/>
                    </a:lnTo>
                    <a:lnTo>
                      <a:pt x="37" y="3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1" name="Freeform 5175"/>
              <p:cNvSpPr>
                <a:spLocks/>
              </p:cNvSpPr>
              <p:nvPr/>
            </p:nvSpPr>
            <p:spPr bwMode="auto">
              <a:xfrm>
                <a:off x="2083" y="2706"/>
                <a:ext cx="99" cy="43"/>
              </a:xfrm>
              <a:custGeom>
                <a:avLst/>
                <a:gdLst>
                  <a:gd name="T0" fmla="*/ 0 w 16"/>
                  <a:gd name="T1" fmla="*/ 61207 h 7"/>
                  <a:gd name="T2" fmla="*/ 99730 w 16"/>
                  <a:gd name="T3" fmla="*/ 0 h 7"/>
                  <a:gd name="T4" fmla="*/ 145214 w 16"/>
                  <a:gd name="T5" fmla="*/ 25732 h 7"/>
                  <a:gd name="T6" fmla="*/ 54252 w 16"/>
                  <a:gd name="T7" fmla="*/ 52601 h 7"/>
                  <a:gd name="T8" fmla="*/ 0 w 16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7"/>
                    </a:moveTo>
                    <a:lnTo>
                      <a:pt x="11" y="0"/>
                    </a:lnTo>
                    <a:lnTo>
                      <a:pt x="16" y="3"/>
                    </a:lnTo>
                    <a:lnTo>
                      <a:pt x="6" y="6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2" name="Freeform 5176"/>
              <p:cNvSpPr>
                <a:spLocks/>
              </p:cNvSpPr>
              <p:nvPr/>
            </p:nvSpPr>
            <p:spPr bwMode="auto">
              <a:xfrm>
                <a:off x="4405" y="278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3" name="Freeform 5177"/>
              <p:cNvSpPr>
                <a:spLocks/>
              </p:cNvSpPr>
              <p:nvPr/>
            </p:nvSpPr>
            <p:spPr bwMode="auto">
              <a:xfrm>
                <a:off x="4405" y="278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4" name="Freeform 5178"/>
              <p:cNvSpPr>
                <a:spLocks/>
              </p:cNvSpPr>
              <p:nvPr/>
            </p:nvSpPr>
            <p:spPr bwMode="auto">
              <a:xfrm>
                <a:off x="3164" y="2298"/>
                <a:ext cx="99" cy="118"/>
              </a:xfrm>
              <a:custGeom>
                <a:avLst/>
                <a:gdLst>
                  <a:gd name="T0" fmla="*/ 0 w 99"/>
                  <a:gd name="T1" fmla="*/ 0 h 118"/>
                  <a:gd name="T2" fmla="*/ 68 w 99"/>
                  <a:gd name="T3" fmla="*/ 0 h 118"/>
                  <a:gd name="T4" fmla="*/ 99 w 99"/>
                  <a:gd name="T5" fmla="*/ 93 h 118"/>
                  <a:gd name="T6" fmla="*/ 31 w 99"/>
                  <a:gd name="T7" fmla="*/ 118 h 118"/>
                  <a:gd name="T8" fmla="*/ 0 w 99"/>
                  <a:gd name="T9" fmla="*/ 0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8"/>
                  <a:gd name="T17" fmla="*/ 99 w 99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8">
                    <a:moveTo>
                      <a:pt x="0" y="0"/>
                    </a:moveTo>
                    <a:lnTo>
                      <a:pt x="68" y="0"/>
                    </a:lnTo>
                    <a:lnTo>
                      <a:pt x="99" y="93"/>
                    </a:lnTo>
                    <a:lnTo>
                      <a:pt x="31" y="1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5" name="Freeform 5179"/>
              <p:cNvSpPr>
                <a:spLocks/>
              </p:cNvSpPr>
              <p:nvPr/>
            </p:nvSpPr>
            <p:spPr bwMode="auto">
              <a:xfrm>
                <a:off x="3164" y="2298"/>
                <a:ext cx="99" cy="118"/>
              </a:xfrm>
              <a:custGeom>
                <a:avLst/>
                <a:gdLst>
                  <a:gd name="T0" fmla="*/ 0 w 16"/>
                  <a:gd name="T1" fmla="*/ 0 h 19"/>
                  <a:gd name="T2" fmla="*/ 99730 w 16"/>
                  <a:gd name="T3" fmla="*/ 0 h 19"/>
                  <a:gd name="T4" fmla="*/ 145214 w 16"/>
                  <a:gd name="T5" fmla="*/ 138470 h 19"/>
                  <a:gd name="T6" fmla="*/ 45484 w 16"/>
                  <a:gd name="T7" fmla="*/ 175572 h 19"/>
                  <a:gd name="T8" fmla="*/ 0 w 16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0"/>
                    </a:moveTo>
                    <a:lnTo>
                      <a:pt x="11" y="0"/>
                    </a:lnTo>
                    <a:lnTo>
                      <a:pt x="16" y="15"/>
                    </a:lnTo>
                    <a:lnTo>
                      <a:pt x="5" y="1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6" name="Freeform 5180"/>
              <p:cNvSpPr>
                <a:spLocks/>
              </p:cNvSpPr>
              <p:nvPr/>
            </p:nvSpPr>
            <p:spPr bwMode="auto">
              <a:xfrm>
                <a:off x="1917" y="2768"/>
                <a:ext cx="98" cy="24"/>
              </a:xfrm>
              <a:custGeom>
                <a:avLst/>
                <a:gdLst>
                  <a:gd name="T0" fmla="*/ 0 w 98"/>
                  <a:gd name="T1" fmla="*/ 24 h 24"/>
                  <a:gd name="T2" fmla="*/ 67 w 98"/>
                  <a:gd name="T3" fmla="*/ 6 h 24"/>
                  <a:gd name="T4" fmla="*/ 98 w 98"/>
                  <a:gd name="T5" fmla="*/ 0 h 24"/>
                  <a:gd name="T6" fmla="*/ 30 w 98"/>
                  <a:gd name="T7" fmla="*/ 0 h 24"/>
                  <a:gd name="T8" fmla="*/ 0 w 98"/>
                  <a:gd name="T9" fmla="*/ 24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4"/>
                  <a:gd name="T17" fmla="*/ 98 w 98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4">
                    <a:moveTo>
                      <a:pt x="0" y="24"/>
                    </a:moveTo>
                    <a:lnTo>
                      <a:pt x="67" y="6"/>
                    </a:lnTo>
                    <a:lnTo>
                      <a:pt x="98" y="0"/>
                    </a:lnTo>
                    <a:lnTo>
                      <a:pt x="30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7" name="Freeform 5181"/>
              <p:cNvSpPr>
                <a:spLocks/>
              </p:cNvSpPr>
              <p:nvPr/>
            </p:nvSpPr>
            <p:spPr bwMode="auto">
              <a:xfrm>
                <a:off x="1917" y="2768"/>
                <a:ext cx="98" cy="24"/>
              </a:xfrm>
              <a:custGeom>
                <a:avLst/>
                <a:gdLst>
                  <a:gd name="T0" fmla="*/ 0 w 16"/>
                  <a:gd name="T1" fmla="*/ 31104 h 4"/>
                  <a:gd name="T2" fmla="*/ 94203 w 16"/>
                  <a:gd name="T3" fmla="*/ 7776 h 4"/>
                  <a:gd name="T4" fmla="*/ 137868 w 16"/>
                  <a:gd name="T5" fmla="*/ 0 h 4"/>
                  <a:gd name="T6" fmla="*/ 43671 w 16"/>
                  <a:gd name="T7" fmla="*/ 0 h 4"/>
                  <a:gd name="T8" fmla="*/ 0 w 16"/>
                  <a:gd name="T9" fmla="*/ 3110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1" y="1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8" name="Freeform 5182"/>
              <p:cNvSpPr>
                <a:spLocks/>
              </p:cNvSpPr>
              <p:nvPr/>
            </p:nvSpPr>
            <p:spPr bwMode="auto">
              <a:xfrm>
                <a:off x="4238" y="2774"/>
                <a:ext cx="99" cy="68"/>
              </a:xfrm>
              <a:custGeom>
                <a:avLst/>
                <a:gdLst>
                  <a:gd name="T0" fmla="*/ 0 w 99"/>
                  <a:gd name="T1" fmla="*/ 37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3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37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9" name="Freeform 5183"/>
              <p:cNvSpPr>
                <a:spLocks/>
              </p:cNvSpPr>
              <p:nvPr/>
            </p:nvSpPr>
            <p:spPr bwMode="auto">
              <a:xfrm>
                <a:off x="4238" y="2774"/>
                <a:ext cx="99" cy="68"/>
              </a:xfrm>
              <a:custGeom>
                <a:avLst/>
                <a:gdLst>
                  <a:gd name="T0" fmla="*/ 0 w 16"/>
                  <a:gd name="T1" fmla="*/ 5410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5410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6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0" name="Freeform 5184"/>
              <p:cNvSpPr>
                <a:spLocks/>
              </p:cNvSpPr>
              <p:nvPr/>
            </p:nvSpPr>
            <p:spPr bwMode="auto">
              <a:xfrm>
                <a:off x="2991" y="2206"/>
                <a:ext cx="99" cy="191"/>
              </a:xfrm>
              <a:custGeom>
                <a:avLst/>
                <a:gdLst>
                  <a:gd name="T0" fmla="*/ 0 w 99"/>
                  <a:gd name="T1" fmla="*/ 49 h 191"/>
                  <a:gd name="T2" fmla="*/ 68 w 99"/>
                  <a:gd name="T3" fmla="*/ 0 h 191"/>
                  <a:gd name="T4" fmla="*/ 99 w 99"/>
                  <a:gd name="T5" fmla="*/ 129 h 191"/>
                  <a:gd name="T6" fmla="*/ 31 w 99"/>
                  <a:gd name="T7" fmla="*/ 191 h 191"/>
                  <a:gd name="T8" fmla="*/ 0 w 99"/>
                  <a:gd name="T9" fmla="*/ 49 h 1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1"/>
                  <a:gd name="T17" fmla="*/ 99 w 99"/>
                  <a:gd name="T18" fmla="*/ 191 h 1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1">
                    <a:moveTo>
                      <a:pt x="0" y="49"/>
                    </a:moveTo>
                    <a:lnTo>
                      <a:pt x="68" y="0"/>
                    </a:lnTo>
                    <a:lnTo>
                      <a:pt x="99" y="129"/>
                    </a:lnTo>
                    <a:lnTo>
                      <a:pt x="31" y="191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1" name="Freeform 5185"/>
              <p:cNvSpPr>
                <a:spLocks/>
              </p:cNvSpPr>
              <p:nvPr/>
            </p:nvSpPr>
            <p:spPr bwMode="auto">
              <a:xfrm>
                <a:off x="2991" y="2206"/>
                <a:ext cx="99" cy="191"/>
              </a:xfrm>
              <a:custGeom>
                <a:avLst/>
                <a:gdLst>
                  <a:gd name="T0" fmla="*/ 0 w 16"/>
                  <a:gd name="T1" fmla="*/ 70645 h 31"/>
                  <a:gd name="T2" fmla="*/ 99730 w 16"/>
                  <a:gd name="T3" fmla="*/ 0 h 31"/>
                  <a:gd name="T4" fmla="*/ 145214 w 16"/>
                  <a:gd name="T5" fmla="*/ 185935 h 31"/>
                  <a:gd name="T6" fmla="*/ 45484 w 16"/>
                  <a:gd name="T7" fmla="*/ 275299 h 31"/>
                  <a:gd name="T8" fmla="*/ 0 w 16"/>
                  <a:gd name="T9" fmla="*/ 70645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1"/>
                  <a:gd name="T17" fmla="*/ 16 w 16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1">
                    <a:moveTo>
                      <a:pt x="0" y="8"/>
                    </a:moveTo>
                    <a:lnTo>
                      <a:pt x="11" y="0"/>
                    </a:lnTo>
                    <a:lnTo>
                      <a:pt x="16" y="21"/>
                    </a:lnTo>
                    <a:lnTo>
                      <a:pt x="5" y="31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2" name="Freeform 5186"/>
              <p:cNvSpPr>
                <a:spLocks/>
              </p:cNvSpPr>
              <p:nvPr/>
            </p:nvSpPr>
            <p:spPr bwMode="auto">
              <a:xfrm>
                <a:off x="1750" y="2780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8 w 99"/>
                  <a:gd name="T3" fmla="*/ 37 h 37"/>
                  <a:gd name="T4" fmla="*/ 99 w 99"/>
                  <a:gd name="T5" fmla="*/ 12 h 37"/>
                  <a:gd name="T6" fmla="*/ 31 w 99"/>
                  <a:gd name="T7" fmla="*/ 0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8" y="37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3" name="Freeform 5187"/>
              <p:cNvSpPr>
                <a:spLocks/>
              </p:cNvSpPr>
              <p:nvPr/>
            </p:nvSpPr>
            <p:spPr bwMode="auto">
              <a:xfrm>
                <a:off x="1750" y="2780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9730 w 16"/>
                  <a:gd name="T3" fmla="*/ 53465 h 6"/>
                  <a:gd name="T4" fmla="*/ 145214 w 16"/>
                  <a:gd name="T5" fmla="*/ 17341 h 6"/>
                  <a:gd name="T6" fmla="*/ 45484 w 16"/>
                  <a:gd name="T7" fmla="*/ 0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1" y="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4" name="Freeform 5188"/>
              <p:cNvSpPr>
                <a:spLocks/>
              </p:cNvSpPr>
              <p:nvPr/>
            </p:nvSpPr>
            <p:spPr bwMode="auto">
              <a:xfrm>
                <a:off x="4072" y="2755"/>
                <a:ext cx="98" cy="68"/>
              </a:xfrm>
              <a:custGeom>
                <a:avLst/>
                <a:gdLst>
                  <a:gd name="T0" fmla="*/ 0 w 98"/>
                  <a:gd name="T1" fmla="*/ 37 h 68"/>
                  <a:gd name="T2" fmla="*/ 67 w 98"/>
                  <a:gd name="T3" fmla="*/ 68 h 68"/>
                  <a:gd name="T4" fmla="*/ 98 w 98"/>
                  <a:gd name="T5" fmla="*/ 31 h 68"/>
                  <a:gd name="T6" fmla="*/ 24 w 98"/>
                  <a:gd name="T7" fmla="*/ 0 h 68"/>
                  <a:gd name="T8" fmla="*/ 0 w 98"/>
                  <a:gd name="T9" fmla="*/ 3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37"/>
                    </a:moveTo>
                    <a:lnTo>
                      <a:pt x="67" y="68"/>
                    </a:lnTo>
                    <a:lnTo>
                      <a:pt x="98" y="31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5" name="Freeform 5189"/>
              <p:cNvSpPr>
                <a:spLocks/>
              </p:cNvSpPr>
              <p:nvPr/>
            </p:nvSpPr>
            <p:spPr bwMode="auto">
              <a:xfrm>
                <a:off x="4072" y="2755"/>
                <a:ext cx="98" cy="68"/>
              </a:xfrm>
              <a:custGeom>
                <a:avLst/>
                <a:gdLst>
                  <a:gd name="T0" fmla="*/ 0 w 16"/>
                  <a:gd name="T1" fmla="*/ 54109 h 11"/>
                  <a:gd name="T2" fmla="*/ 94203 w 16"/>
                  <a:gd name="T3" fmla="*/ 99206 h 11"/>
                  <a:gd name="T4" fmla="*/ 137868 w 16"/>
                  <a:gd name="T5" fmla="*/ 45362 h 11"/>
                  <a:gd name="T6" fmla="*/ 35151 w 16"/>
                  <a:gd name="T7" fmla="*/ 0 h 11"/>
                  <a:gd name="T8" fmla="*/ 0 w 16"/>
                  <a:gd name="T9" fmla="*/ 5410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6"/>
                    </a:moveTo>
                    <a:lnTo>
                      <a:pt x="11" y="11"/>
                    </a:lnTo>
                    <a:lnTo>
                      <a:pt x="16" y="5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6" name="Freeform 5190"/>
              <p:cNvSpPr>
                <a:spLocks/>
              </p:cNvSpPr>
              <p:nvPr/>
            </p:nvSpPr>
            <p:spPr bwMode="auto">
              <a:xfrm>
                <a:off x="2818" y="2181"/>
                <a:ext cx="105" cy="247"/>
              </a:xfrm>
              <a:custGeom>
                <a:avLst/>
                <a:gdLst>
                  <a:gd name="T0" fmla="*/ 0 w 105"/>
                  <a:gd name="T1" fmla="*/ 99 h 247"/>
                  <a:gd name="T2" fmla="*/ 68 w 105"/>
                  <a:gd name="T3" fmla="*/ 0 h 247"/>
                  <a:gd name="T4" fmla="*/ 105 w 105"/>
                  <a:gd name="T5" fmla="*/ 154 h 247"/>
                  <a:gd name="T6" fmla="*/ 37 w 105"/>
                  <a:gd name="T7" fmla="*/ 247 h 247"/>
                  <a:gd name="T8" fmla="*/ 0 w 105"/>
                  <a:gd name="T9" fmla="*/ 99 h 2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47"/>
                  <a:gd name="T17" fmla="*/ 105 w 105"/>
                  <a:gd name="T18" fmla="*/ 247 h 2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47">
                    <a:moveTo>
                      <a:pt x="0" y="99"/>
                    </a:moveTo>
                    <a:lnTo>
                      <a:pt x="68" y="0"/>
                    </a:lnTo>
                    <a:lnTo>
                      <a:pt x="105" y="154"/>
                    </a:lnTo>
                    <a:lnTo>
                      <a:pt x="37" y="247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7" name="Freeform 5191"/>
              <p:cNvSpPr>
                <a:spLocks/>
              </p:cNvSpPr>
              <p:nvPr/>
            </p:nvSpPr>
            <p:spPr bwMode="auto">
              <a:xfrm>
                <a:off x="2818" y="2181"/>
                <a:ext cx="105" cy="247"/>
              </a:xfrm>
              <a:custGeom>
                <a:avLst/>
                <a:gdLst>
                  <a:gd name="T0" fmla="*/ 0 w 17"/>
                  <a:gd name="T1" fmla="*/ 143865 h 40"/>
                  <a:gd name="T2" fmla="*/ 98959 w 17"/>
                  <a:gd name="T3" fmla="*/ 0 h 40"/>
                  <a:gd name="T4" fmla="*/ 152936 w 17"/>
                  <a:gd name="T5" fmla="*/ 223906 h 40"/>
                  <a:gd name="T6" fmla="*/ 53945 w 17"/>
                  <a:gd name="T7" fmla="*/ 359076 h 40"/>
                  <a:gd name="T8" fmla="*/ 0 w 17"/>
                  <a:gd name="T9" fmla="*/ 143865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0"/>
                  <a:gd name="T17" fmla="*/ 17 w 17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0">
                    <a:moveTo>
                      <a:pt x="0" y="16"/>
                    </a:moveTo>
                    <a:lnTo>
                      <a:pt x="11" y="0"/>
                    </a:lnTo>
                    <a:lnTo>
                      <a:pt x="17" y="25"/>
                    </a:lnTo>
                    <a:lnTo>
                      <a:pt x="6" y="4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8" name="Freeform 5192"/>
              <p:cNvSpPr>
                <a:spLocks/>
              </p:cNvSpPr>
              <p:nvPr/>
            </p:nvSpPr>
            <p:spPr bwMode="auto">
              <a:xfrm>
                <a:off x="1583" y="2786"/>
                <a:ext cx="99" cy="56"/>
              </a:xfrm>
              <a:custGeom>
                <a:avLst/>
                <a:gdLst>
                  <a:gd name="T0" fmla="*/ 0 w 99"/>
                  <a:gd name="T1" fmla="*/ 43 h 56"/>
                  <a:gd name="T2" fmla="*/ 62 w 99"/>
                  <a:gd name="T3" fmla="*/ 56 h 56"/>
                  <a:gd name="T4" fmla="*/ 99 w 99"/>
                  <a:gd name="T5" fmla="*/ 19 h 56"/>
                  <a:gd name="T6" fmla="*/ 31 w 99"/>
                  <a:gd name="T7" fmla="*/ 0 h 56"/>
                  <a:gd name="T8" fmla="*/ 0 w 99"/>
                  <a:gd name="T9" fmla="*/ 43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43"/>
                    </a:moveTo>
                    <a:lnTo>
                      <a:pt x="62" y="56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9" name="Freeform 5193"/>
              <p:cNvSpPr>
                <a:spLocks/>
              </p:cNvSpPr>
              <p:nvPr/>
            </p:nvSpPr>
            <p:spPr bwMode="auto">
              <a:xfrm>
                <a:off x="1583" y="2786"/>
                <a:ext cx="99" cy="56"/>
              </a:xfrm>
              <a:custGeom>
                <a:avLst/>
                <a:gdLst>
                  <a:gd name="T0" fmla="*/ 0 w 16"/>
                  <a:gd name="T1" fmla="*/ 66012 h 9"/>
                  <a:gd name="T2" fmla="*/ 90969 w 16"/>
                  <a:gd name="T3" fmla="*/ 83820 h 9"/>
                  <a:gd name="T4" fmla="*/ 145214 w 16"/>
                  <a:gd name="T5" fmla="*/ 28417 h 9"/>
                  <a:gd name="T6" fmla="*/ 45484 w 16"/>
                  <a:gd name="T7" fmla="*/ 0 h 9"/>
                  <a:gd name="T8" fmla="*/ 0 w 16"/>
                  <a:gd name="T9" fmla="*/ 66012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7"/>
                    </a:moveTo>
                    <a:lnTo>
                      <a:pt x="10" y="9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0" name="Freeform 5194"/>
              <p:cNvSpPr>
                <a:spLocks/>
              </p:cNvSpPr>
              <p:nvPr/>
            </p:nvSpPr>
            <p:spPr bwMode="auto">
              <a:xfrm>
                <a:off x="3905" y="2718"/>
                <a:ext cx="92" cy="74"/>
              </a:xfrm>
              <a:custGeom>
                <a:avLst/>
                <a:gdLst>
                  <a:gd name="T0" fmla="*/ 0 w 92"/>
                  <a:gd name="T1" fmla="*/ 31 h 74"/>
                  <a:gd name="T2" fmla="*/ 68 w 92"/>
                  <a:gd name="T3" fmla="*/ 74 h 74"/>
                  <a:gd name="T4" fmla="*/ 92 w 92"/>
                  <a:gd name="T5" fmla="*/ 37 h 74"/>
                  <a:gd name="T6" fmla="*/ 25 w 92"/>
                  <a:gd name="T7" fmla="*/ 0 h 74"/>
                  <a:gd name="T8" fmla="*/ 0 w 92"/>
                  <a:gd name="T9" fmla="*/ 31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74"/>
                  <a:gd name="T17" fmla="*/ 92 w 92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74">
                    <a:moveTo>
                      <a:pt x="0" y="31"/>
                    </a:moveTo>
                    <a:lnTo>
                      <a:pt x="68" y="74"/>
                    </a:lnTo>
                    <a:lnTo>
                      <a:pt x="92" y="37"/>
                    </a:lnTo>
                    <a:lnTo>
                      <a:pt x="25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1" name="Freeform 5195"/>
              <p:cNvSpPr>
                <a:spLocks/>
              </p:cNvSpPr>
              <p:nvPr/>
            </p:nvSpPr>
            <p:spPr bwMode="auto">
              <a:xfrm>
                <a:off x="3905" y="2718"/>
                <a:ext cx="92" cy="74"/>
              </a:xfrm>
              <a:custGeom>
                <a:avLst/>
                <a:gdLst>
                  <a:gd name="T0" fmla="*/ 0 w 15"/>
                  <a:gd name="T1" fmla="*/ 44795 h 12"/>
                  <a:gd name="T2" fmla="*/ 94834 w 15"/>
                  <a:gd name="T3" fmla="*/ 106936 h 12"/>
                  <a:gd name="T4" fmla="*/ 130119 w 15"/>
                  <a:gd name="T5" fmla="*/ 53465 h 12"/>
                  <a:gd name="T6" fmla="*/ 35285 w 15"/>
                  <a:gd name="T7" fmla="*/ 0 h 12"/>
                  <a:gd name="T8" fmla="*/ 0 w 15"/>
                  <a:gd name="T9" fmla="*/ 4479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2"/>
                  <a:gd name="T17" fmla="*/ 15 w 15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2">
                    <a:moveTo>
                      <a:pt x="0" y="5"/>
                    </a:moveTo>
                    <a:lnTo>
                      <a:pt x="11" y="12"/>
                    </a:lnTo>
                    <a:lnTo>
                      <a:pt x="15" y="6"/>
                    </a:lnTo>
                    <a:lnTo>
                      <a:pt x="4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2" name="Freeform 5196"/>
              <p:cNvSpPr>
                <a:spLocks/>
              </p:cNvSpPr>
              <p:nvPr/>
            </p:nvSpPr>
            <p:spPr bwMode="auto">
              <a:xfrm>
                <a:off x="2651" y="2243"/>
                <a:ext cx="99" cy="253"/>
              </a:xfrm>
              <a:custGeom>
                <a:avLst/>
                <a:gdLst>
                  <a:gd name="T0" fmla="*/ 0 w 99"/>
                  <a:gd name="T1" fmla="*/ 123 h 253"/>
                  <a:gd name="T2" fmla="*/ 68 w 99"/>
                  <a:gd name="T3" fmla="*/ 0 h 253"/>
                  <a:gd name="T4" fmla="*/ 99 w 99"/>
                  <a:gd name="T5" fmla="*/ 148 h 253"/>
                  <a:gd name="T6" fmla="*/ 37 w 99"/>
                  <a:gd name="T7" fmla="*/ 253 h 253"/>
                  <a:gd name="T8" fmla="*/ 0 w 99"/>
                  <a:gd name="T9" fmla="*/ 123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3"/>
                  <a:gd name="T17" fmla="*/ 99 w 99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3">
                    <a:moveTo>
                      <a:pt x="0" y="123"/>
                    </a:moveTo>
                    <a:lnTo>
                      <a:pt x="68" y="0"/>
                    </a:lnTo>
                    <a:lnTo>
                      <a:pt x="99" y="148"/>
                    </a:lnTo>
                    <a:lnTo>
                      <a:pt x="37" y="25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3" name="Freeform 5197"/>
              <p:cNvSpPr>
                <a:spLocks/>
              </p:cNvSpPr>
              <p:nvPr/>
            </p:nvSpPr>
            <p:spPr bwMode="auto">
              <a:xfrm>
                <a:off x="2651" y="2243"/>
                <a:ext cx="99" cy="253"/>
              </a:xfrm>
              <a:custGeom>
                <a:avLst/>
                <a:gdLst>
                  <a:gd name="T0" fmla="*/ 0 w 16"/>
                  <a:gd name="T1" fmla="*/ 178359 h 41"/>
                  <a:gd name="T2" fmla="*/ 99730 w 16"/>
                  <a:gd name="T3" fmla="*/ 0 h 41"/>
                  <a:gd name="T4" fmla="*/ 145214 w 16"/>
                  <a:gd name="T5" fmla="*/ 214532 h 41"/>
                  <a:gd name="T6" fmla="*/ 54252 w 16"/>
                  <a:gd name="T7" fmla="*/ 366807 h 41"/>
                  <a:gd name="T8" fmla="*/ 0 w 16"/>
                  <a:gd name="T9" fmla="*/ 178359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1"/>
                  <a:gd name="T17" fmla="*/ 16 w 16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1">
                    <a:moveTo>
                      <a:pt x="0" y="20"/>
                    </a:moveTo>
                    <a:lnTo>
                      <a:pt x="11" y="0"/>
                    </a:lnTo>
                    <a:lnTo>
                      <a:pt x="16" y="24"/>
                    </a:lnTo>
                    <a:lnTo>
                      <a:pt x="6" y="41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4" name="Freeform 5198"/>
              <p:cNvSpPr>
                <a:spLocks/>
              </p:cNvSpPr>
              <p:nvPr/>
            </p:nvSpPr>
            <p:spPr bwMode="auto">
              <a:xfrm>
                <a:off x="3732" y="2656"/>
                <a:ext cx="99" cy="75"/>
              </a:xfrm>
              <a:custGeom>
                <a:avLst/>
                <a:gdLst>
                  <a:gd name="T0" fmla="*/ 0 w 99"/>
                  <a:gd name="T1" fmla="*/ 19 h 75"/>
                  <a:gd name="T2" fmla="*/ 68 w 99"/>
                  <a:gd name="T3" fmla="*/ 75 h 75"/>
                  <a:gd name="T4" fmla="*/ 99 w 99"/>
                  <a:gd name="T5" fmla="*/ 44 h 75"/>
                  <a:gd name="T6" fmla="*/ 31 w 99"/>
                  <a:gd name="T7" fmla="*/ 0 h 75"/>
                  <a:gd name="T8" fmla="*/ 0 w 99"/>
                  <a:gd name="T9" fmla="*/ 19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5"/>
                  <a:gd name="T17" fmla="*/ 99 w 99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5">
                    <a:moveTo>
                      <a:pt x="0" y="19"/>
                    </a:moveTo>
                    <a:lnTo>
                      <a:pt x="68" y="75"/>
                    </a:lnTo>
                    <a:lnTo>
                      <a:pt x="99" y="44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5" name="Freeform 5199"/>
              <p:cNvSpPr>
                <a:spLocks/>
              </p:cNvSpPr>
              <p:nvPr/>
            </p:nvSpPr>
            <p:spPr bwMode="auto">
              <a:xfrm>
                <a:off x="3732" y="2656"/>
                <a:ext cx="99" cy="75"/>
              </a:xfrm>
              <a:custGeom>
                <a:avLst/>
                <a:gdLst>
                  <a:gd name="T0" fmla="*/ 0 w 16"/>
                  <a:gd name="T1" fmla="*/ 29063 h 12"/>
                  <a:gd name="T2" fmla="*/ 99730 w 16"/>
                  <a:gd name="T3" fmla="*/ 114494 h 12"/>
                  <a:gd name="T4" fmla="*/ 145214 w 16"/>
                  <a:gd name="T5" fmla="*/ 67150 h 12"/>
                  <a:gd name="T6" fmla="*/ 45484 w 16"/>
                  <a:gd name="T7" fmla="*/ 0 h 12"/>
                  <a:gd name="T8" fmla="*/ 0 w 16"/>
                  <a:gd name="T9" fmla="*/ 29063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3"/>
                    </a:moveTo>
                    <a:lnTo>
                      <a:pt x="11" y="12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6" name="Freeform 5200"/>
              <p:cNvSpPr>
                <a:spLocks/>
              </p:cNvSpPr>
              <p:nvPr/>
            </p:nvSpPr>
            <p:spPr bwMode="auto">
              <a:xfrm>
                <a:off x="2485" y="2360"/>
                <a:ext cx="98" cy="222"/>
              </a:xfrm>
              <a:custGeom>
                <a:avLst/>
                <a:gdLst>
                  <a:gd name="T0" fmla="*/ 0 w 98"/>
                  <a:gd name="T1" fmla="*/ 124 h 222"/>
                  <a:gd name="T2" fmla="*/ 68 w 98"/>
                  <a:gd name="T3" fmla="*/ 0 h 222"/>
                  <a:gd name="T4" fmla="*/ 98 w 98"/>
                  <a:gd name="T5" fmla="*/ 124 h 222"/>
                  <a:gd name="T6" fmla="*/ 31 w 98"/>
                  <a:gd name="T7" fmla="*/ 222 h 222"/>
                  <a:gd name="T8" fmla="*/ 0 w 98"/>
                  <a:gd name="T9" fmla="*/ 124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22"/>
                  <a:gd name="T17" fmla="*/ 98 w 98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22">
                    <a:moveTo>
                      <a:pt x="0" y="124"/>
                    </a:moveTo>
                    <a:lnTo>
                      <a:pt x="68" y="0"/>
                    </a:lnTo>
                    <a:lnTo>
                      <a:pt x="98" y="124"/>
                    </a:lnTo>
                    <a:lnTo>
                      <a:pt x="31" y="222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7" name="Freeform 5201"/>
              <p:cNvSpPr>
                <a:spLocks/>
              </p:cNvSpPr>
              <p:nvPr/>
            </p:nvSpPr>
            <p:spPr bwMode="auto">
              <a:xfrm>
                <a:off x="2485" y="2360"/>
                <a:ext cx="98" cy="222"/>
              </a:xfrm>
              <a:custGeom>
                <a:avLst/>
                <a:gdLst>
                  <a:gd name="T0" fmla="*/ 0 w 16"/>
                  <a:gd name="T1" fmla="*/ 177742 h 36"/>
                  <a:gd name="T2" fmla="*/ 94203 w 16"/>
                  <a:gd name="T3" fmla="*/ 0 h 36"/>
                  <a:gd name="T4" fmla="*/ 137868 w 16"/>
                  <a:gd name="T5" fmla="*/ 177742 h 36"/>
                  <a:gd name="T6" fmla="*/ 43671 w 16"/>
                  <a:gd name="T7" fmla="*/ 321031 h 36"/>
                  <a:gd name="T8" fmla="*/ 0 w 16"/>
                  <a:gd name="T9" fmla="*/ 177742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6"/>
                  <a:gd name="T17" fmla="*/ 16 w 16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6">
                    <a:moveTo>
                      <a:pt x="0" y="20"/>
                    </a:moveTo>
                    <a:lnTo>
                      <a:pt x="11" y="0"/>
                    </a:lnTo>
                    <a:lnTo>
                      <a:pt x="16" y="20"/>
                    </a:lnTo>
                    <a:lnTo>
                      <a:pt x="5" y="36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8" name="Freeform 5202"/>
              <p:cNvSpPr>
                <a:spLocks/>
              </p:cNvSpPr>
              <p:nvPr/>
            </p:nvSpPr>
            <p:spPr bwMode="auto">
              <a:xfrm>
                <a:off x="3565" y="2564"/>
                <a:ext cx="99" cy="68"/>
              </a:xfrm>
              <a:custGeom>
                <a:avLst/>
                <a:gdLst>
                  <a:gd name="T0" fmla="*/ 0 w 99"/>
                  <a:gd name="T1" fmla="*/ 0 h 68"/>
                  <a:gd name="T2" fmla="*/ 68 w 99"/>
                  <a:gd name="T3" fmla="*/ 68 h 68"/>
                  <a:gd name="T4" fmla="*/ 99 w 99"/>
                  <a:gd name="T5" fmla="*/ 55 h 68"/>
                  <a:gd name="T6" fmla="*/ 31 w 99"/>
                  <a:gd name="T7" fmla="*/ 12 h 68"/>
                  <a:gd name="T8" fmla="*/ 0 w 99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0"/>
                    </a:moveTo>
                    <a:lnTo>
                      <a:pt x="68" y="68"/>
                    </a:lnTo>
                    <a:lnTo>
                      <a:pt x="99" y="55"/>
                    </a:lnTo>
                    <a:lnTo>
                      <a:pt x="31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9" name="Freeform 5203"/>
              <p:cNvSpPr>
                <a:spLocks/>
              </p:cNvSpPr>
              <p:nvPr/>
            </p:nvSpPr>
            <p:spPr bwMode="auto">
              <a:xfrm>
                <a:off x="3565" y="2564"/>
                <a:ext cx="99" cy="68"/>
              </a:xfrm>
              <a:custGeom>
                <a:avLst/>
                <a:gdLst>
                  <a:gd name="T0" fmla="*/ 0 w 16"/>
                  <a:gd name="T1" fmla="*/ 0 h 11"/>
                  <a:gd name="T2" fmla="*/ 99730 w 16"/>
                  <a:gd name="T3" fmla="*/ 99206 h 11"/>
                  <a:gd name="T4" fmla="*/ 145214 w 16"/>
                  <a:gd name="T5" fmla="*/ 81742 h 11"/>
                  <a:gd name="T6" fmla="*/ 45484 w 16"/>
                  <a:gd name="T7" fmla="*/ 17464 h 11"/>
                  <a:gd name="T8" fmla="*/ 0 w 16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0"/>
                    </a:moveTo>
                    <a:lnTo>
                      <a:pt x="11" y="11"/>
                    </a:lnTo>
                    <a:lnTo>
                      <a:pt x="16" y="9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0" name="Freeform 5204"/>
              <p:cNvSpPr>
                <a:spLocks/>
              </p:cNvSpPr>
              <p:nvPr/>
            </p:nvSpPr>
            <p:spPr bwMode="auto">
              <a:xfrm>
                <a:off x="2318" y="2502"/>
                <a:ext cx="99" cy="161"/>
              </a:xfrm>
              <a:custGeom>
                <a:avLst/>
                <a:gdLst>
                  <a:gd name="T0" fmla="*/ 0 w 99"/>
                  <a:gd name="T1" fmla="*/ 105 h 161"/>
                  <a:gd name="T2" fmla="*/ 62 w 99"/>
                  <a:gd name="T3" fmla="*/ 0 h 161"/>
                  <a:gd name="T4" fmla="*/ 99 w 99"/>
                  <a:gd name="T5" fmla="*/ 87 h 161"/>
                  <a:gd name="T6" fmla="*/ 31 w 99"/>
                  <a:gd name="T7" fmla="*/ 161 h 161"/>
                  <a:gd name="T8" fmla="*/ 0 w 99"/>
                  <a:gd name="T9" fmla="*/ 105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1"/>
                  <a:gd name="T17" fmla="*/ 99 w 99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1">
                    <a:moveTo>
                      <a:pt x="0" y="105"/>
                    </a:moveTo>
                    <a:lnTo>
                      <a:pt x="62" y="0"/>
                    </a:lnTo>
                    <a:lnTo>
                      <a:pt x="99" y="87"/>
                    </a:lnTo>
                    <a:lnTo>
                      <a:pt x="31" y="161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1" name="Freeform 5205"/>
              <p:cNvSpPr>
                <a:spLocks/>
              </p:cNvSpPr>
              <p:nvPr/>
            </p:nvSpPr>
            <p:spPr bwMode="auto">
              <a:xfrm>
                <a:off x="2318" y="2502"/>
                <a:ext cx="99" cy="161"/>
              </a:xfrm>
              <a:custGeom>
                <a:avLst/>
                <a:gdLst>
                  <a:gd name="T0" fmla="*/ 0 w 16"/>
                  <a:gd name="T1" fmla="*/ 154337 h 26"/>
                  <a:gd name="T2" fmla="*/ 90969 w 16"/>
                  <a:gd name="T3" fmla="*/ 0 h 26"/>
                  <a:gd name="T4" fmla="*/ 145214 w 16"/>
                  <a:gd name="T5" fmla="*/ 127995 h 26"/>
                  <a:gd name="T6" fmla="*/ 45484 w 16"/>
                  <a:gd name="T7" fmla="*/ 236738 h 26"/>
                  <a:gd name="T8" fmla="*/ 0 w 16"/>
                  <a:gd name="T9" fmla="*/ 154337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7"/>
                    </a:moveTo>
                    <a:lnTo>
                      <a:pt x="10" y="0"/>
                    </a:lnTo>
                    <a:lnTo>
                      <a:pt x="16" y="14"/>
                    </a:lnTo>
                    <a:lnTo>
                      <a:pt x="5" y="26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2" name="Freeform 5206"/>
              <p:cNvSpPr>
                <a:spLocks/>
              </p:cNvSpPr>
              <p:nvPr/>
            </p:nvSpPr>
            <p:spPr bwMode="auto">
              <a:xfrm>
                <a:off x="4640" y="2799"/>
                <a:ext cx="98" cy="67"/>
              </a:xfrm>
              <a:custGeom>
                <a:avLst/>
                <a:gdLst>
                  <a:gd name="T0" fmla="*/ 0 w 98"/>
                  <a:gd name="T1" fmla="*/ 43 h 67"/>
                  <a:gd name="T2" fmla="*/ 68 w 98"/>
                  <a:gd name="T3" fmla="*/ 67 h 67"/>
                  <a:gd name="T4" fmla="*/ 98 w 98"/>
                  <a:gd name="T5" fmla="*/ 24 h 67"/>
                  <a:gd name="T6" fmla="*/ 30 w 98"/>
                  <a:gd name="T7" fmla="*/ 0 h 67"/>
                  <a:gd name="T8" fmla="*/ 0 w 98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7"/>
                  <a:gd name="T17" fmla="*/ 98 w 9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3" name="Freeform 5207"/>
              <p:cNvSpPr>
                <a:spLocks/>
              </p:cNvSpPr>
              <p:nvPr/>
            </p:nvSpPr>
            <p:spPr bwMode="auto">
              <a:xfrm>
                <a:off x="4640" y="2799"/>
                <a:ext cx="98" cy="67"/>
              </a:xfrm>
              <a:custGeom>
                <a:avLst/>
                <a:gdLst>
                  <a:gd name="T0" fmla="*/ 0 w 16"/>
                  <a:gd name="T1" fmla="*/ 59210 h 11"/>
                  <a:gd name="T2" fmla="*/ 94203 w 16"/>
                  <a:gd name="T3" fmla="*/ 92192 h 11"/>
                  <a:gd name="T4" fmla="*/ 137868 w 16"/>
                  <a:gd name="T5" fmla="*/ 32982 h 11"/>
                  <a:gd name="T6" fmla="*/ 43671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4" name="Freeform 5208"/>
              <p:cNvSpPr>
                <a:spLocks/>
              </p:cNvSpPr>
              <p:nvPr/>
            </p:nvSpPr>
            <p:spPr bwMode="auto">
              <a:xfrm>
                <a:off x="3398" y="2428"/>
                <a:ext cx="99" cy="80"/>
              </a:xfrm>
              <a:custGeom>
                <a:avLst/>
                <a:gdLst>
                  <a:gd name="T0" fmla="*/ 0 w 99"/>
                  <a:gd name="T1" fmla="*/ 0 h 80"/>
                  <a:gd name="T2" fmla="*/ 68 w 99"/>
                  <a:gd name="T3" fmla="*/ 68 h 80"/>
                  <a:gd name="T4" fmla="*/ 99 w 99"/>
                  <a:gd name="T5" fmla="*/ 80 h 80"/>
                  <a:gd name="T6" fmla="*/ 31 w 99"/>
                  <a:gd name="T7" fmla="*/ 49 h 80"/>
                  <a:gd name="T8" fmla="*/ 0 w 99"/>
                  <a:gd name="T9" fmla="*/ 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0"/>
                    </a:moveTo>
                    <a:lnTo>
                      <a:pt x="68" y="68"/>
                    </a:lnTo>
                    <a:lnTo>
                      <a:pt x="99" y="80"/>
                    </a:lnTo>
                    <a:lnTo>
                      <a:pt x="31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5" name="Freeform 5209"/>
              <p:cNvSpPr>
                <a:spLocks/>
              </p:cNvSpPr>
              <p:nvPr/>
            </p:nvSpPr>
            <p:spPr bwMode="auto">
              <a:xfrm>
                <a:off x="3398" y="2428"/>
                <a:ext cx="99" cy="80"/>
              </a:xfrm>
              <a:custGeom>
                <a:avLst/>
                <a:gdLst>
                  <a:gd name="T0" fmla="*/ 0 w 16"/>
                  <a:gd name="T1" fmla="*/ 0 h 13"/>
                  <a:gd name="T2" fmla="*/ 99730 w 16"/>
                  <a:gd name="T3" fmla="*/ 97403 h 13"/>
                  <a:gd name="T4" fmla="*/ 145214 w 16"/>
                  <a:gd name="T5" fmla="*/ 114671 h 13"/>
                  <a:gd name="T6" fmla="*/ 45484 w 16"/>
                  <a:gd name="T7" fmla="*/ 70363 h 13"/>
                  <a:gd name="T8" fmla="*/ 0 w 16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0"/>
                    </a:moveTo>
                    <a:lnTo>
                      <a:pt x="11" y="11"/>
                    </a:lnTo>
                    <a:lnTo>
                      <a:pt x="16" y="13"/>
                    </a:lnTo>
                    <a:lnTo>
                      <a:pt x="5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6" name="Freeform 5210"/>
              <p:cNvSpPr>
                <a:spLocks/>
              </p:cNvSpPr>
              <p:nvPr/>
            </p:nvSpPr>
            <p:spPr bwMode="auto">
              <a:xfrm>
                <a:off x="2151" y="2632"/>
                <a:ext cx="99" cy="92"/>
              </a:xfrm>
              <a:custGeom>
                <a:avLst/>
                <a:gdLst>
                  <a:gd name="T0" fmla="*/ 0 w 99"/>
                  <a:gd name="T1" fmla="*/ 74 h 92"/>
                  <a:gd name="T2" fmla="*/ 62 w 99"/>
                  <a:gd name="T3" fmla="*/ 0 h 92"/>
                  <a:gd name="T4" fmla="*/ 99 w 99"/>
                  <a:gd name="T5" fmla="*/ 49 h 92"/>
                  <a:gd name="T6" fmla="*/ 31 w 99"/>
                  <a:gd name="T7" fmla="*/ 92 h 92"/>
                  <a:gd name="T8" fmla="*/ 0 w 99"/>
                  <a:gd name="T9" fmla="*/ 74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74"/>
                    </a:moveTo>
                    <a:lnTo>
                      <a:pt x="62" y="0"/>
                    </a:lnTo>
                    <a:lnTo>
                      <a:pt x="99" y="49"/>
                    </a:lnTo>
                    <a:lnTo>
                      <a:pt x="31" y="9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7" name="Freeform 5211"/>
              <p:cNvSpPr>
                <a:spLocks/>
              </p:cNvSpPr>
              <p:nvPr/>
            </p:nvSpPr>
            <p:spPr bwMode="auto">
              <a:xfrm>
                <a:off x="2151" y="2632"/>
                <a:ext cx="99" cy="92"/>
              </a:xfrm>
              <a:custGeom>
                <a:avLst/>
                <a:gdLst>
                  <a:gd name="T0" fmla="*/ 0 w 16"/>
                  <a:gd name="T1" fmla="*/ 104763 h 15"/>
                  <a:gd name="T2" fmla="*/ 90969 w 16"/>
                  <a:gd name="T3" fmla="*/ 0 h 15"/>
                  <a:gd name="T4" fmla="*/ 145214 w 16"/>
                  <a:gd name="T5" fmla="*/ 69442 h 15"/>
                  <a:gd name="T6" fmla="*/ 45484 w 16"/>
                  <a:gd name="T7" fmla="*/ 130119 h 15"/>
                  <a:gd name="T8" fmla="*/ 0 w 16"/>
                  <a:gd name="T9" fmla="*/ 10476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2"/>
                    </a:moveTo>
                    <a:lnTo>
                      <a:pt x="10" y="0"/>
                    </a:lnTo>
                    <a:lnTo>
                      <a:pt x="16" y="8"/>
                    </a:lnTo>
                    <a:lnTo>
                      <a:pt x="5" y="15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8" name="Freeform 5212"/>
              <p:cNvSpPr>
                <a:spLocks/>
              </p:cNvSpPr>
              <p:nvPr/>
            </p:nvSpPr>
            <p:spPr bwMode="auto">
              <a:xfrm>
                <a:off x="4473" y="2799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9" name="Freeform 5213"/>
              <p:cNvSpPr>
                <a:spLocks/>
              </p:cNvSpPr>
              <p:nvPr/>
            </p:nvSpPr>
            <p:spPr bwMode="auto">
              <a:xfrm>
                <a:off x="4473" y="2799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0" name="Freeform 5214"/>
              <p:cNvSpPr>
                <a:spLocks/>
              </p:cNvSpPr>
              <p:nvPr/>
            </p:nvSpPr>
            <p:spPr bwMode="auto">
              <a:xfrm>
                <a:off x="3232" y="2298"/>
                <a:ext cx="99" cy="93"/>
              </a:xfrm>
              <a:custGeom>
                <a:avLst/>
                <a:gdLst>
                  <a:gd name="T0" fmla="*/ 0 w 99"/>
                  <a:gd name="T1" fmla="*/ 0 h 93"/>
                  <a:gd name="T2" fmla="*/ 68 w 99"/>
                  <a:gd name="T3" fmla="*/ 37 h 93"/>
                  <a:gd name="T4" fmla="*/ 99 w 99"/>
                  <a:gd name="T5" fmla="*/ 93 h 93"/>
                  <a:gd name="T6" fmla="*/ 31 w 99"/>
                  <a:gd name="T7" fmla="*/ 93 h 93"/>
                  <a:gd name="T8" fmla="*/ 0 w 99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0"/>
                    </a:moveTo>
                    <a:lnTo>
                      <a:pt x="68" y="37"/>
                    </a:lnTo>
                    <a:lnTo>
                      <a:pt x="99" y="93"/>
                    </a:lnTo>
                    <a:lnTo>
                      <a:pt x="31" y="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1" name="Freeform 5215"/>
              <p:cNvSpPr>
                <a:spLocks/>
              </p:cNvSpPr>
              <p:nvPr/>
            </p:nvSpPr>
            <p:spPr bwMode="auto">
              <a:xfrm>
                <a:off x="3232" y="2298"/>
                <a:ext cx="99" cy="93"/>
              </a:xfrm>
              <a:custGeom>
                <a:avLst/>
                <a:gdLst>
                  <a:gd name="T0" fmla="*/ 0 w 16"/>
                  <a:gd name="T1" fmla="*/ 0 h 15"/>
                  <a:gd name="T2" fmla="*/ 99730 w 16"/>
                  <a:gd name="T3" fmla="*/ 54585 h 15"/>
                  <a:gd name="T4" fmla="*/ 145214 w 16"/>
                  <a:gd name="T5" fmla="*/ 137497 h 15"/>
                  <a:gd name="T6" fmla="*/ 45484 w 16"/>
                  <a:gd name="T7" fmla="*/ 137497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0"/>
                    </a:moveTo>
                    <a:lnTo>
                      <a:pt x="11" y="6"/>
                    </a:lnTo>
                    <a:lnTo>
                      <a:pt x="16" y="15"/>
                    </a:lnTo>
                    <a:lnTo>
                      <a:pt x="5" y="15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2" name="Freeform 5216"/>
              <p:cNvSpPr>
                <a:spLocks/>
              </p:cNvSpPr>
              <p:nvPr/>
            </p:nvSpPr>
            <p:spPr bwMode="auto">
              <a:xfrm>
                <a:off x="1984" y="2737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2 w 99"/>
                  <a:gd name="T3" fmla="*/ 0 h 37"/>
                  <a:gd name="T4" fmla="*/ 99 w 99"/>
                  <a:gd name="T5" fmla="*/ 12 h 37"/>
                  <a:gd name="T6" fmla="*/ 31 w 99"/>
                  <a:gd name="T7" fmla="*/ 31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2" y="0"/>
                    </a:lnTo>
                    <a:lnTo>
                      <a:pt x="99" y="12"/>
                    </a:lnTo>
                    <a:lnTo>
                      <a:pt x="31" y="31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3" name="Freeform 5217"/>
              <p:cNvSpPr>
                <a:spLocks/>
              </p:cNvSpPr>
              <p:nvPr/>
            </p:nvSpPr>
            <p:spPr bwMode="auto">
              <a:xfrm>
                <a:off x="1984" y="2737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0969 w 16"/>
                  <a:gd name="T3" fmla="*/ 0 h 6"/>
                  <a:gd name="T4" fmla="*/ 145214 w 16"/>
                  <a:gd name="T5" fmla="*/ 17341 h 6"/>
                  <a:gd name="T6" fmla="*/ 45484 w 16"/>
                  <a:gd name="T7" fmla="*/ 44795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0" y="0"/>
                    </a:lnTo>
                    <a:lnTo>
                      <a:pt x="16" y="2"/>
                    </a:lnTo>
                    <a:lnTo>
                      <a:pt x="5" y="5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4" name="Freeform 5218"/>
              <p:cNvSpPr>
                <a:spLocks/>
              </p:cNvSpPr>
              <p:nvPr/>
            </p:nvSpPr>
            <p:spPr bwMode="auto">
              <a:xfrm>
                <a:off x="4306" y="2799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5" name="Freeform 5219"/>
              <p:cNvSpPr>
                <a:spLocks/>
              </p:cNvSpPr>
              <p:nvPr/>
            </p:nvSpPr>
            <p:spPr bwMode="auto">
              <a:xfrm>
                <a:off x="4306" y="2799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6" name="Freeform 5220"/>
              <p:cNvSpPr>
                <a:spLocks/>
              </p:cNvSpPr>
              <p:nvPr/>
            </p:nvSpPr>
            <p:spPr bwMode="auto">
              <a:xfrm>
                <a:off x="3059" y="2200"/>
                <a:ext cx="105" cy="135"/>
              </a:xfrm>
              <a:custGeom>
                <a:avLst/>
                <a:gdLst>
                  <a:gd name="T0" fmla="*/ 0 w 105"/>
                  <a:gd name="T1" fmla="*/ 6 h 135"/>
                  <a:gd name="T2" fmla="*/ 68 w 105"/>
                  <a:gd name="T3" fmla="*/ 0 h 135"/>
                  <a:gd name="T4" fmla="*/ 105 w 105"/>
                  <a:gd name="T5" fmla="*/ 98 h 135"/>
                  <a:gd name="T6" fmla="*/ 31 w 105"/>
                  <a:gd name="T7" fmla="*/ 135 h 135"/>
                  <a:gd name="T8" fmla="*/ 0 w 105"/>
                  <a:gd name="T9" fmla="*/ 6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35"/>
                  <a:gd name="T17" fmla="*/ 105 w 105"/>
                  <a:gd name="T18" fmla="*/ 135 h 1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35">
                    <a:moveTo>
                      <a:pt x="0" y="6"/>
                    </a:moveTo>
                    <a:lnTo>
                      <a:pt x="68" y="0"/>
                    </a:lnTo>
                    <a:lnTo>
                      <a:pt x="105" y="98"/>
                    </a:lnTo>
                    <a:lnTo>
                      <a:pt x="31" y="13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7" name="Freeform 5221"/>
              <p:cNvSpPr>
                <a:spLocks/>
              </p:cNvSpPr>
              <p:nvPr/>
            </p:nvSpPr>
            <p:spPr bwMode="auto">
              <a:xfrm>
                <a:off x="3059" y="2200"/>
                <a:ext cx="105" cy="135"/>
              </a:xfrm>
              <a:custGeom>
                <a:avLst/>
                <a:gdLst>
                  <a:gd name="T0" fmla="*/ 0 w 17"/>
                  <a:gd name="T1" fmla="*/ 8548 h 22"/>
                  <a:gd name="T2" fmla="*/ 98959 w 17"/>
                  <a:gd name="T3" fmla="*/ 0 h 22"/>
                  <a:gd name="T4" fmla="*/ 152936 w 17"/>
                  <a:gd name="T5" fmla="*/ 138872 h 22"/>
                  <a:gd name="T6" fmla="*/ 45014 w 17"/>
                  <a:gd name="T7" fmla="*/ 191326 h 22"/>
                  <a:gd name="T8" fmla="*/ 0 w 17"/>
                  <a:gd name="T9" fmla="*/ 8548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2"/>
                  <a:gd name="T17" fmla="*/ 17 w 17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2">
                    <a:moveTo>
                      <a:pt x="0" y="1"/>
                    </a:moveTo>
                    <a:lnTo>
                      <a:pt x="11" y="0"/>
                    </a:lnTo>
                    <a:lnTo>
                      <a:pt x="17" y="16"/>
                    </a:lnTo>
                    <a:lnTo>
                      <a:pt x="5" y="22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8" name="Freeform 5222"/>
              <p:cNvSpPr>
                <a:spLocks/>
              </p:cNvSpPr>
              <p:nvPr/>
            </p:nvSpPr>
            <p:spPr bwMode="auto">
              <a:xfrm>
                <a:off x="1818" y="2792"/>
                <a:ext cx="99" cy="25"/>
              </a:xfrm>
              <a:custGeom>
                <a:avLst/>
                <a:gdLst>
                  <a:gd name="T0" fmla="*/ 0 w 99"/>
                  <a:gd name="T1" fmla="*/ 25 h 25"/>
                  <a:gd name="T2" fmla="*/ 62 w 99"/>
                  <a:gd name="T3" fmla="*/ 13 h 25"/>
                  <a:gd name="T4" fmla="*/ 99 w 99"/>
                  <a:gd name="T5" fmla="*/ 0 h 25"/>
                  <a:gd name="T6" fmla="*/ 31 w 99"/>
                  <a:gd name="T7" fmla="*/ 0 h 25"/>
                  <a:gd name="T8" fmla="*/ 0 w 99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"/>
                  <a:gd name="T17" fmla="*/ 99 w 99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">
                    <a:moveTo>
                      <a:pt x="0" y="25"/>
                    </a:moveTo>
                    <a:lnTo>
                      <a:pt x="62" y="13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9" name="Freeform 5223"/>
              <p:cNvSpPr>
                <a:spLocks/>
              </p:cNvSpPr>
              <p:nvPr/>
            </p:nvSpPr>
            <p:spPr bwMode="auto">
              <a:xfrm>
                <a:off x="1818" y="2792"/>
                <a:ext cx="99" cy="25"/>
              </a:xfrm>
              <a:custGeom>
                <a:avLst/>
                <a:gdLst>
                  <a:gd name="T0" fmla="*/ 0 w 16"/>
                  <a:gd name="T1" fmla="*/ 38088 h 4"/>
                  <a:gd name="T2" fmla="*/ 90969 w 16"/>
                  <a:gd name="T3" fmla="*/ 19769 h 4"/>
                  <a:gd name="T4" fmla="*/ 145214 w 16"/>
                  <a:gd name="T5" fmla="*/ 0 h 4"/>
                  <a:gd name="T6" fmla="*/ 45484 w 16"/>
                  <a:gd name="T7" fmla="*/ 0 h 4"/>
                  <a:gd name="T8" fmla="*/ 0 w 16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4"/>
                    </a:moveTo>
                    <a:lnTo>
                      <a:pt x="10" y="2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0" name="Freeform 5224"/>
              <p:cNvSpPr>
                <a:spLocks/>
              </p:cNvSpPr>
              <p:nvPr/>
            </p:nvSpPr>
            <p:spPr bwMode="auto">
              <a:xfrm>
                <a:off x="4139" y="2786"/>
                <a:ext cx="99" cy="68"/>
              </a:xfrm>
              <a:custGeom>
                <a:avLst/>
                <a:gdLst>
                  <a:gd name="T0" fmla="*/ 0 w 99"/>
                  <a:gd name="T1" fmla="*/ 37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37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37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1" name="Freeform 5225"/>
              <p:cNvSpPr>
                <a:spLocks/>
              </p:cNvSpPr>
              <p:nvPr/>
            </p:nvSpPr>
            <p:spPr bwMode="auto">
              <a:xfrm>
                <a:off x="4139" y="2786"/>
                <a:ext cx="99" cy="68"/>
              </a:xfrm>
              <a:custGeom>
                <a:avLst/>
                <a:gdLst>
                  <a:gd name="T0" fmla="*/ 0 w 16"/>
                  <a:gd name="T1" fmla="*/ 5410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5410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6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2" name="Freeform 5226"/>
              <p:cNvSpPr>
                <a:spLocks/>
              </p:cNvSpPr>
              <p:nvPr/>
            </p:nvSpPr>
            <p:spPr bwMode="auto">
              <a:xfrm>
                <a:off x="2886" y="2119"/>
                <a:ext cx="105" cy="216"/>
              </a:xfrm>
              <a:custGeom>
                <a:avLst/>
                <a:gdLst>
                  <a:gd name="T0" fmla="*/ 0 w 105"/>
                  <a:gd name="T1" fmla="*/ 62 h 216"/>
                  <a:gd name="T2" fmla="*/ 74 w 105"/>
                  <a:gd name="T3" fmla="*/ 0 h 216"/>
                  <a:gd name="T4" fmla="*/ 105 w 105"/>
                  <a:gd name="T5" fmla="*/ 136 h 216"/>
                  <a:gd name="T6" fmla="*/ 37 w 105"/>
                  <a:gd name="T7" fmla="*/ 216 h 216"/>
                  <a:gd name="T8" fmla="*/ 0 w 105"/>
                  <a:gd name="T9" fmla="*/ 62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6"/>
                  <a:gd name="T17" fmla="*/ 105 w 10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6">
                    <a:moveTo>
                      <a:pt x="0" y="62"/>
                    </a:moveTo>
                    <a:lnTo>
                      <a:pt x="74" y="0"/>
                    </a:lnTo>
                    <a:lnTo>
                      <a:pt x="105" y="136"/>
                    </a:lnTo>
                    <a:lnTo>
                      <a:pt x="37" y="21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3" name="Freeform 5227"/>
              <p:cNvSpPr>
                <a:spLocks/>
              </p:cNvSpPr>
              <p:nvPr/>
            </p:nvSpPr>
            <p:spPr bwMode="auto">
              <a:xfrm>
                <a:off x="2886" y="2119"/>
                <a:ext cx="105" cy="216"/>
              </a:xfrm>
              <a:custGeom>
                <a:avLst/>
                <a:gdLst>
                  <a:gd name="T0" fmla="*/ 0 w 17"/>
                  <a:gd name="T1" fmla="*/ 90035 h 35"/>
                  <a:gd name="T2" fmla="*/ 107693 w 17"/>
                  <a:gd name="T3" fmla="*/ 0 h 35"/>
                  <a:gd name="T4" fmla="*/ 152936 w 17"/>
                  <a:gd name="T5" fmla="*/ 197214 h 35"/>
                  <a:gd name="T6" fmla="*/ 53945 w 17"/>
                  <a:gd name="T7" fmla="*/ 313336 h 35"/>
                  <a:gd name="T8" fmla="*/ 0 w 17"/>
                  <a:gd name="T9" fmla="*/ 90035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5"/>
                  <a:gd name="T17" fmla="*/ 17 w 1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5">
                    <a:moveTo>
                      <a:pt x="0" y="10"/>
                    </a:moveTo>
                    <a:lnTo>
                      <a:pt x="12" y="0"/>
                    </a:lnTo>
                    <a:lnTo>
                      <a:pt x="17" y="22"/>
                    </a:lnTo>
                    <a:lnTo>
                      <a:pt x="6" y="35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4" name="Freeform 5228"/>
              <p:cNvSpPr>
                <a:spLocks/>
              </p:cNvSpPr>
              <p:nvPr/>
            </p:nvSpPr>
            <p:spPr bwMode="auto">
              <a:xfrm>
                <a:off x="1645" y="2805"/>
                <a:ext cx="105" cy="37"/>
              </a:xfrm>
              <a:custGeom>
                <a:avLst/>
                <a:gdLst>
                  <a:gd name="T0" fmla="*/ 0 w 105"/>
                  <a:gd name="T1" fmla="*/ 37 h 37"/>
                  <a:gd name="T2" fmla="*/ 68 w 105"/>
                  <a:gd name="T3" fmla="*/ 37 h 37"/>
                  <a:gd name="T4" fmla="*/ 105 w 105"/>
                  <a:gd name="T5" fmla="*/ 12 h 37"/>
                  <a:gd name="T6" fmla="*/ 37 w 105"/>
                  <a:gd name="T7" fmla="*/ 0 h 37"/>
                  <a:gd name="T8" fmla="*/ 0 w 105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7"/>
                  <a:gd name="T17" fmla="*/ 105 w 10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7">
                    <a:moveTo>
                      <a:pt x="0" y="37"/>
                    </a:moveTo>
                    <a:lnTo>
                      <a:pt x="68" y="37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5" name="Freeform 5229"/>
              <p:cNvSpPr>
                <a:spLocks/>
              </p:cNvSpPr>
              <p:nvPr/>
            </p:nvSpPr>
            <p:spPr bwMode="auto">
              <a:xfrm>
                <a:off x="1645" y="2805"/>
                <a:ext cx="105" cy="37"/>
              </a:xfrm>
              <a:custGeom>
                <a:avLst/>
                <a:gdLst>
                  <a:gd name="T0" fmla="*/ 0 w 17"/>
                  <a:gd name="T1" fmla="*/ 53465 h 6"/>
                  <a:gd name="T2" fmla="*/ 98959 w 17"/>
                  <a:gd name="T3" fmla="*/ 53465 h 6"/>
                  <a:gd name="T4" fmla="*/ 152936 w 17"/>
                  <a:gd name="T5" fmla="*/ 17341 h 6"/>
                  <a:gd name="T6" fmla="*/ 53945 w 17"/>
                  <a:gd name="T7" fmla="*/ 0 h 6"/>
                  <a:gd name="T8" fmla="*/ 0 w 17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"/>
                  <a:gd name="T17" fmla="*/ 17 w 1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">
                    <a:moveTo>
                      <a:pt x="0" y="6"/>
                    </a:moveTo>
                    <a:lnTo>
                      <a:pt x="11" y="6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6" name="Freeform 5230"/>
              <p:cNvSpPr>
                <a:spLocks/>
              </p:cNvSpPr>
              <p:nvPr/>
            </p:nvSpPr>
            <p:spPr bwMode="auto">
              <a:xfrm>
                <a:off x="3973" y="2755"/>
                <a:ext cx="99" cy="81"/>
              </a:xfrm>
              <a:custGeom>
                <a:avLst/>
                <a:gdLst>
                  <a:gd name="T0" fmla="*/ 0 w 99"/>
                  <a:gd name="T1" fmla="*/ 37 h 81"/>
                  <a:gd name="T2" fmla="*/ 68 w 99"/>
                  <a:gd name="T3" fmla="*/ 81 h 81"/>
                  <a:gd name="T4" fmla="*/ 99 w 99"/>
                  <a:gd name="T5" fmla="*/ 37 h 81"/>
                  <a:gd name="T6" fmla="*/ 24 w 99"/>
                  <a:gd name="T7" fmla="*/ 0 h 81"/>
                  <a:gd name="T8" fmla="*/ 0 w 99"/>
                  <a:gd name="T9" fmla="*/ 37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1"/>
                  <a:gd name="T17" fmla="*/ 99 w 99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1">
                    <a:moveTo>
                      <a:pt x="0" y="37"/>
                    </a:moveTo>
                    <a:lnTo>
                      <a:pt x="68" y="81"/>
                    </a:lnTo>
                    <a:lnTo>
                      <a:pt x="99" y="37"/>
                    </a:lnTo>
                    <a:lnTo>
                      <a:pt x="2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7" name="Freeform 5231"/>
              <p:cNvSpPr>
                <a:spLocks/>
              </p:cNvSpPr>
              <p:nvPr/>
            </p:nvSpPr>
            <p:spPr bwMode="auto">
              <a:xfrm>
                <a:off x="3973" y="2755"/>
                <a:ext cx="99" cy="81"/>
              </a:xfrm>
              <a:custGeom>
                <a:avLst/>
                <a:gdLst>
                  <a:gd name="T0" fmla="*/ 0 w 16"/>
                  <a:gd name="T1" fmla="*/ 55865 h 13"/>
                  <a:gd name="T2" fmla="*/ 99730 w 16"/>
                  <a:gd name="T3" fmla="*/ 122173 h 13"/>
                  <a:gd name="T4" fmla="*/ 145214 w 16"/>
                  <a:gd name="T5" fmla="*/ 55865 h 13"/>
                  <a:gd name="T6" fmla="*/ 36717 w 16"/>
                  <a:gd name="T7" fmla="*/ 0 h 13"/>
                  <a:gd name="T8" fmla="*/ 0 w 16"/>
                  <a:gd name="T9" fmla="*/ 55865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6"/>
                    </a:moveTo>
                    <a:lnTo>
                      <a:pt x="11" y="13"/>
                    </a:lnTo>
                    <a:lnTo>
                      <a:pt x="16" y="6"/>
                    </a:lnTo>
                    <a:lnTo>
                      <a:pt x="4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8" name="Freeform 5232"/>
              <p:cNvSpPr>
                <a:spLocks/>
              </p:cNvSpPr>
              <p:nvPr/>
            </p:nvSpPr>
            <p:spPr bwMode="auto">
              <a:xfrm>
                <a:off x="2719" y="2125"/>
                <a:ext cx="99" cy="266"/>
              </a:xfrm>
              <a:custGeom>
                <a:avLst/>
                <a:gdLst>
                  <a:gd name="T0" fmla="*/ 0 w 99"/>
                  <a:gd name="T1" fmla="*/ 118 h 266"/>
                  <a:gd name="T2" fmla="*/ 68 w 99"/>
                  <a:gd name="T3" fmla="*/ 0 h 266"/>
                  <a:gd name="T4" fmla="*/ 99 w 99"/>
                  <a:gd name="T5" fmla="*/ 155 h 266"/>
                  <a:gd name="T6" fmla="*/ 31 w 99"/>
                  <a:gd name="T7" fmla="*/ 266 h 266"/>
                  <a:gd name="T8" fmla="*/ 0 w 99"/>
                  <a:gd name="T9" fmla="*/ 118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66"/>
                  <a:gd name="T17" fmla="*/ 99 w 9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66">
                    <a:moveTo>
                      <a:pt x="0" y="118"/>
                    </a:moveTo>
                    <a:lnTo>
                      <a:pt x="68" y="0"/>
                    </a:lnTo>
                    <a:lnTo>
                      <a:pt x="99" y="155"/>
                    </a:lnTo>
                    <a:lnTo>
                      <a:pt x="31" y="266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9" name="Freeform 5233"/>
              <p:cNvSpPr>
                <a:spLocks/>
              </p:cNvSpPr>
              <p:nvPr/>
            </p:nvSpPr>
            <p:spPr bwMode="auto">
              <a:xfrm>
                <a:off x="2719" y="2125"/>
                <a:ext cx="99" cy="266"/>
              </a:xfrm>
              <a:custGeom>
                <a:avLst/>
                <a:gdLst>
                  <a:gd name="T0" fmla="*/ 0 w 16"/>
                  <a:gd name="T1" fmla="*/ 172813 h 43"/>
                  <a:gd name="T2" fmla="*/ 99730 w 16"/>
                  <a:gd name="T3" fmla="*/ 0 h 43"/>
                  <a:gd name="T4" fmla="*/ 145214 w 16"/>
                  <a:gd name="T5" fmla="*/ 227003 h 43"/>
                  <a:gd name="T6" fmla="*/ 45484 w 16"/>
                  <a:gd name="T7" fmla="*/ 389405 h 43"/>
                  <a:gd name="T8" fmla="*/ 0 w 16"/>
                  <a:gd name="T9" fmla="*/ 17281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3"/>
                  <a:gd name="T17" fmla="*/ 16 w 16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3">
                    <a:moveTo>
                      <a:pt x="0" y="19"/>
                    </a:moveTo>
                    <a:lnTo>
                      <a:pt x="11" y="0"/>
                    </a:lnTo>
                    <a:lnTo>
                      <a:pt x="16" y="25"/>
                    </a:lnTo>
                    <a:lnTo>
                      <a:pt x="5" y="43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0" name="Freeform 5234"/>
              <p:cNvSpPr>
                <a:spLocks/>
              </p:cNvSpPr>
              <p:nvPr/>
            </p:nvSpPr>
            <p:spPr bwMode="auto">
              <a:xfrm>
                <a:off x="1478" y="2811"/>
                <a:ext cx="105" cy="55"/>
              </a:xfrm>
              <a:custGeom>
                <a:avLst/>
                <a:gdLst>
                  <a:gd name="T0" fmla="*/ 0 w 105"/>
                  <a:gd name="T1" fmla="*/ 43 h 55"/>
                  <a:gd name="T2" fmla="*/ 68 w 105"/>
                  <a:gd name="T3" fmla="*/ 55 h 55"/>
                  <a:gd name="T4" fmla="*/ 105 w 105"/>
                  <a:gd name="T5" fmla="*/ 18 h 55"/>
                  <a:gd name="T6" fmla="*/ 37 w 105"/>
                  <a:gd name="T7" fmla="*/ 0 h 55"/>
                  <a:gd name="T8" fmla="*/ 0 w 105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43"/>
                    </a:moveTo>
                    <a:lnTo>
                      <a:pt x="68" y="55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1" name="Freeform 5235"/>
              <p:cNvSpPr>
                <a:spLocks/>
              </p:cNvSpPr>
              <p:nvPr/>
            </p:nvSpPr>
            <p:spPr bwMode="auto">
              <a:xfrm>
                <a:off x="1478" y="2811"/>
                <a:ext cx="105" cy="55"/>
              </a:xfrm>
              <a:custGeom>
                <a:avLst/>
                <a:gdLst>
                  <a:gd name="T0" fmla="*/ 0 w 17"/>
                  <a:gd name="T1" fmla="*/ 60017 h 9"/>
                  <a:gd name="T2" fmla="*/ 98959 w 17"/>
                  <a:gd name="T3" fmla="*/ 76670 h 9"/>
                  <a:gd name="T4" fmla="*/ 152936 w 17"/>
                  <a:gd name="T5" fmla="*/ 25098 h 9"/>
                  <a:gd name="T6" fmla="*/ 53945 w 17"/>
                  <a:gd name="T7" fmla="*/ 0 h 9"/>
                  <a:gd name="T8" fmla="*/ 0 w 17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7"/>
                    </a:moveTo>
                    <a:lnTo>
                      <a:pt x="11" y="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2" name="Freeform 5236"/>
              <p:cNvSpPr>
                <a:spLocks/>
              </p:cNvSpPr>
              <p:nvPr/>
            </p:nvSpPr>
            <p:spPr bwMode="auto">
              <a:xfrm>
                <a:off x="3800" y="2700"/>
                <a:ext cx="105" cy="92"/>
              </a:xfrm>
              <a:custGeom>
                <a:avLst/>
                <a:gdLst>
                  <a:gd name="T0" fmla="*/ 0 w 105"/>
                  <a:gd name="T1" fmla="*/ 31 h 92"/>
                  <a:gd name="T2" fmla="*/ 74 w 105"/>
                  <a:gd name="T3" fmla="*/ 92 h 92"/>
                  <a:gd name="T4" fmla="*/ 105 w 105"/>
                  <a:gd name="T5" fmla="*/ 49 h 92"/>
                  <a:gd name="T6" fmla="*/ 31 w 105"/>
                  <a:gd name="T7" fmla="*/ 0 h 92"/>
                  <a:gd name="T8" fmla="*/ 0 w 105"/>
                  <a:gd name="T9" fmla="*/ 31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2"/>
                  <a:gd name="T17" fmla="*/ 105 w 105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2">
                    <a:moveTo>
                      <a:pt x="0" y="31"/>
                    </a:moveTo>
                    <a:lnTo>
                      <a:pt x="74" y="92"/>
                    </a:lnTo>
                    <a:lnTo>
                      <a:pt x="105" y="49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BC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3" name="Freeform 5237"/>
              <p:cNvSpPr>
                <a:spLocks/>
              </p:cNvSpPr>
              <p:nvPr/>
            </p:nvSpPr>
            <p:spPr bwMode="auto">
              <a:xfrm>
                <a:off x="3800" y="2700"/>
                <a:ext cx="105" cy="92"/>
              </a:xfrm>
              <a:custGeom>
                <a:avLst/>
                <a:gdLst>
                  <a:gd name="T0" fmla="*/ 0 w 17"/>
                  <a:gd name="T1" fmla="*/ 43823 h 15"/>
                  <a:gd name="T2" fmla="*/ 107693 w 17"/>
                  <a:gd name="T3" fmla="*/ 130119 h 15"/>
                  <a:gd name="T4" fmla="*/ 152936 w 17"/>
                  <a:gd name="T5" fmla="*/ 69442 h 15"/>
                  <a:gd name="T6" fmla="*/ 45014 w 17"/>
                  <a:gd name="T7" fmla="*/ 0 h 15"/>
                  <a:gd name="T8" fmla="*/ 0 w 17"/>
                  <a:gd name="T9" fmla="*/ 4382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5"/>
                    </a:moveTo>
                    <a:lnTo>
                      <a:pt x="12" y="15"/>
                    </a:lnTo>
                    <a:lnTo>
                      <a:pt x="17" y="8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4" name="Freeform 5238"/>
              <p:cNvSpPr>
                <a:spLocks/>
              </p:cNvSpPr>
              <p:nvPr/>
            </p:nvSpPr>
            <p:spPr bwMode="auto">
              <a:xfrm>
                <a:off x="2553" y="2218"/>
                <a:ext cx="98" cy="266"/>
              </a:xfrm>
              <a:custGeom>
                <a:avLst/>
                <a:gdLst>
                  <a:gd name="T0" fmla="*/ 0 w 98"/>
                  <a:gd name="T1" fmla="*/ 142 h 266"/>
                  <a:gd name="T2" fmla="*/ 61 w 98"/>
                  <a:gd name="T3" fmla="*/ 0 h 266"/>
                  <a:gd name="T4" fmla="*/ 98 w 98"/>
                  <a:gd name="T5" fmla="*/ 148 h 266"/>
                  <a:gd name="T6" fmla="*/ 30 w 98"/>
                  <a:gd name="T7" fmla="*/ 266 h 266"/>
                  <a:gd name="T8" fmla="*/ 0 w 98"/>
                  <a:gd name="T9" fmla="*/ 142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66"/>
                  <a:gd name="T17" fmla="*/ 98 w 98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66">
                    <a:moveTo>
                      <a:pt x="0" y="142"/>
                    </a:moveTo>
                    <a:lnTo>
                      <a:pt x="61" y="0"/>
                    </a:lnTo>
                    <a:lnTo>
                      <a:pt x="98" y="148"/>
                    </a:lnTo>
                    <a:lnTo>
                      <a:pt x="30" y="266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5" name="Freeform 5239"/>
              <p:cNvSpPr>
                <a:spLocks/>
              </p:cNvSpPr>
              <p:nvPr/>
            </p:nvSpPr>
            <p:spPr bwMode="auto">
              <a:xfrm>
                <a:off x="2553" y="2218"/>
                <a:ext cx="98" cy="266"/>
              </a:xfrm>
              <a:custGeom>
                <a:avLst/>
                <a:gdLst>
                  <a:gd name="T0" fmla="*/ 0 w 16"/>
                  <a:gd name="T1" fmla="*/ 207826 h 43"/>
                  <a:gd name="T2" fmla="*/ 85946 w 16"/>
                  <a:gd name="T3" fmla="*/ 0 h 43"/>
                  <a:gd name="T4" fmla="*/ 137868 w 16"/>
                  <a:gd name="T5" fmla="*/ 216821 h 43"/>
                  <a:gd name="T6" fmla="*/ 43671 w 16"/>
                  <a:gd name="T7" fmla="*/ 389405 h 43"/>
                  <a:gd name="T8" fmla="*/ 0 w 16"/>
                  <a:gd name="T9" fmla="*/ 207826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3"/>
                  <a:gd name="T17" fmla="*/ 16 w 16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3">
                    <a:moveTo>
                      <a:pt x="0" y="23"/>
                    </a:moveTo>
                    <a:lnTo>
                      <a:pt x="10" y="0"/>
                    </a:lnTo>
                    <a:lnTo>
                      <a:pt x="16" y="24"/>
                    </a:lnTo>
                    <a:lnTo>
                      <a:pt x="5" y="43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6" name="Freeform 5240"/>
              <p:cNvSpPr>
                <a:spLocks/>
              </p:cNvSpPr>
              <p:nvPr/>
            </p:nvSpPr>
            <p:spPr bwMode="auto">
              <a:xfrm>
                <a:off x="3633" y="2619"/>
                <a:ext cx="99" cy="87"/>
              </a:xfrm>
              <a:custGeom>
                <a:avLst/>
                <a:gdLst>
                  <a:gd name="T0" fmla="*/ 0 w 99"/>
                  <a:gd name="T1" fmla="*/ 13 h 87"/>
                  <a:gd name="T2" fmla="*/ 68 w 99"/>
                  <a:gd name="T3" fmla="*/ 87 h 87"/>
                  <a:gd name="T4" fmla="*/ 99 w 99"/>
                  <a:gd name="T5" fmla="*/ 56 h 87"/>
                  <a:gd name="T6" fmla="*/ 31 w 99"/>
                  <a:gd name="T7" fmla="*/ 0 h 87"/>
                  <a:gd name="T8" fmla="*/ 0 w 99"/>
                  <a:gd name="T9" fmla="*/ 13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7"/>
                  <a:gd name="T17" fmla="*/ 99 w 9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7">
                    <a:moveTo>
                      <a:pt x="0" y="13"/>
                    </a:moveTo>
                    <a:lnTo>
                      <a:pt x="68" y="87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7" name="Freeform 5241"/>
              <p:cNvSpPr>
                <a:spLocks/>
              </p:cNvSpPr>
              <p:nvPr/>
            </p:nvSpPr>
            <p:spPr bwMode="auto">
              <a:xfrm>
                <a:off x="3633" y="2619"/>
                <a:ext cx="99" cy="87"/>
              </a:xfrm>
              <a:custGeom>
                <a:avLst/>
                <a:gdLst>
                  <a:gd name="T0" fmla="*/ 0 w 16"/>
                  <a:gd name="T1" fmla="*/ 17997 h 14"/>
                  <a:gd name="T2" fmla="*/ 99730 w 16"/>
                  <a:gd name="T3" fmla="*/ 129829 h 14"/>
                  <a:gd name="T4" fmla="*/ 145214 w 16"/>
                  <a:gd name="T5" fmla="*/ 83532 h 14"/>
                  <a:gd name="T6" fmla="*/ 45484 w 16"/>
                  <a:gd name="T7" fmla="*/ 0 h 14"/>
                  <a:gd name="T8" fmla="*/ 0 w 16"/>
                  <a:gd name="T9" fmla="*/ 1799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2"/>
                    </a:moveTo>
                    <a:lnTo>
                      <a:pt x="11" y="14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8" name="Freeform 5242"/>
              <p:cNvSpPr>
                <a:spLocks/>
              </p:cNvSpPr>
              <p:nvPr/>
            </p:nvSpPr>
            <p:spPr bwMode="auto">
              <a:xfrm>
                <a:off x="2380" y="2372"/>
                <a:ext cx="105" cy="217"/>
              </a:xfrm>
              <a:custGeom>
                <a:avLst/>
                <a:gdLst>
                  <a:gd name="T0" fmla="*/ 0 w 105"/>
                  <a:gd name="T1" fmla="*/ 130 h 217"/>
                  <a:gd name="T2" fmla="*/ 68 w 105"/>
                  <a:gd name="T3" fmla="*/ 0 h 217"/>
                  <a:gd name="T4" fmla="*/ 105 w 105"/>
                  <a:gd name="T5" fmla="*/ 112 h 217"/>
                  <a:gd name="T6" fmla="*/ 37 w 105"/>
                  <a:gd name="T7" fmla="*/ 217 h 217"/>
                  <a:gd name="T8" fmla="*/ 0 w 105"/>
                  <a:gd name="T9" fmla="*/ 13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7"/>
                  <a:gd name="T17" fmla="*/ 105 w 105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7">
                    <a:moveTo>
                      <a:pt x="0" y="130"/>
                    </a:moveTo>
                    <a:lnTo>
                      <a:pt x="68" y="0"/>
                    </a:lnTo>
                    <a:lnTo>
                      <a:pt x="105" y="112"/>
                    </a:lnTo>
                    <a:lnTo>
                      <a:pt x="37" y="217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9" name="Freeform 5243"/>
              <p:cNvSpPr>
                <a:spLocks/>
              </p:cNvSpPr>
              <p:nvPr/>
            </p:nvSpPr>
            <p:spPr bwMode="auto">
              <a:xfrm>
                <a:off x="2380" y="2372"/>
                <a:ext cx="105" cy="217"/>
              </a:xfrm>
              <a:custGeom>
                <a:avLst/>
                <a:gdLst>
                  <a:gd name="T0" fmla="*/ 0 w 17"/>
                  <a:gd name="T1" fmla="*/ 192082 h 35"/>
                  <a:gd name="T2" fmla="*/ 98959 w 17"/>
                  <a:gd name="T3" fmla="*/ 0 h 35"/>
                  <a:gd name="T4" fmla="*/ 152936 w 17"/>
                  <a:gd name="T5" fmla="*/ 165410 h 35"/>
                  <a:gd name="T6" fmla="*/ 53945 w 17"/>
                  <a:gd name="T7" fmla="*/ 320552 h 35"/>
                  <a:gd name="T8" fmla="*/ 0 w 17"/>
                  <a:gd name="T9" fmla="*/ 192082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5"/>
                  <a:gd name="T17" fmla="*/ 17 w 1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5">
                    <a:moveTo>
                      <a:pt x="0" y="21"/>
                    </a:moveTo>
                    <a:lnTo>
                      <a:pt x="11" y="0"/>
                    </a:lnTo>
                    <a:lnTo>
                      <a:pt x="17" y="18"/>
                    </a:lnTo>
                    <a:lnTo>
                      <a:pt x="6" y="35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0" name="Freeform 5244"/>
              <p:cNvSpPr>
                <a:spLocks/>
              </p:cNvSpPr>
              <p:nvPr/>
            </p:nvSpPr>
            <p:spPr bwMode="auto">
              <a:xfrm>
                <a:off x="4708" y="2823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74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1" name="Freeform 5245"/>
              <p:cNvSpPr>
                <a:spLocks/>
              </p:cNvSpPr>
              <p:nvPr/>
            </p:nvSpPr>
            <p:spPr bwMode="auto">
              <a:xfrm>
                <a:off x="4708" y="2823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102716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2" name="Freeform 5246"/>
              <p:cNvSpPr>
                <a:spLocks/>
              </p:cNvSpPr>
              <p:nvPr/>
            </p:nvSpPr>
            <p:spPr bwMode="auto">
              <a:xfrm>
                <a:off x="3466" y="2496"/>
                <a:ext cx="99" cy="80"/>
              </a:xfrm>
              <a:custGeom>
                <a:avLst/>
                <a:gdLst>
                  <a:gd name="T0" fmla="*/ 0 w 99"/>
                  <a:gd name="T1" fmla="*/ 0 h 80"/>
                  <a:gd name="T2" fmla="*/ 68 w 99"/>
                  <a:gd name="T3" fmla="*/ 80 h 80"/>
                  <a:gd name="T4" fmla="*/ 99 w 99"/>
                  <a:gd name="T5" fmla="*/ 68 h 80"/>
                  <a:gd name="T6" fmla="*/ 31 w 99"/>
                  <a:gd name="T7" fmla="*/ 12 h 80"/>
                  <a:gd name="T8" fmla="*/ 0 w 99"/>
                  <a:gd name="T9" fmla="*/ 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0"/>
                    </a:moveTo>
                    <a:lnTo>
                      <a:pt x="68" y="80"/>
                    </a:lnTo>
                    <a:lnTo>
                      <a:pt x="99" y="68"/>
                    </a:lnTo>
                    <a:lnTo>
                      <a:pt x="31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3" name="Freeform 5247"/>
              <p:cNvSpPr>
                <a:spLocks/>
              </p:cNvSpPr>
              <p:nvPr/>
            </p:nvSpPr>
            <p:spPr bwMode="auto">
              <a:xfrm>
                <a:off x="3466" y="2496"/>
                <a:ext cx="99" cy="80"/>
              </a:xfrm>
              <a:custGeom>
                <a:avLst/>
                <a:gdLst>
                  <a:gd name="T0" fmla="*/ 0 w 16"/>
                  <a:gd name="T1" fmla="*/ 0 h 13"/>
                  <a:gd name="T2" fmla="*/ 99730 w 16"/>
                  <a:gd name="T3" fmla="*/ 114671 h 13"/>
                  <a:gd name="T4" fmla="*/ 145214 w 16"/>
                  <a:gd name="T5" fmla="*/ 97403 h 13"/>
                  <a:gd name="T6" fmla="*/ 45484 w 16"/>
                  <a:gd name="T7" fmla="*/ 17231 h 13"/>
                  <a:gd name="T8" fmla="*/ 0 w 16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0"/>
                    </a:moveTo>
                    <a:lnTo>
                      <a:pt x="11" y="13"/>
                    </a:lnTo>
                    <a:lnTo>
                      <a:pt x="16" y="11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4" name="Freeform 5248"/>
              <p:cNvSpPr>
                <a:spLocks/>
              </p:cNvSpPr>
              <p:nvPr/>
            </p:nvSpPr>
            <p:spPr bwMode="auto">
              <a:xfrm>
                <a:off x="2213" y="2533"/>
                <a:ext cx="105" cy="148"/>
              </a:xfrm>
              <a:custGeom>
                <a:avLst/>
                <a:gdLst>
                  <a:gd name="T0" fmla="*/ 0 w 105"/>
                  <a:gd name="T1" fmla="*/ 99 h 148"/>
                  <a:gd name="T2" fmla="*/ 68 w 105"/>
                  <a:gd name="T3" fmla="*/ 0 h 148"/>
                  <a:gd name="T4" fmla="*/ 105 w 105"/>
                  <a:gd name="T5" fmla="*/ 74 h 148"/>
                  <a:gd name="T6" fmla="*/ 37 w 105"/>
                  <a:gd name="T7" fmla="*/ 148 h 148"/>
                  <a:gd name="T8" fmla="*/ 0 w 105"/>
                  <a:gd name="T9" fmla="*/ 99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8"/>
                  <a:gd name="T17" fmla="*/ 105 w 105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8">
                    <a:moveTo>
                      <a:pt x="0" y="99"/>
                    </a:moveTo>
                    <a:lnTo>
                      <a:pt x="68" y="0"/>
                    </a:lnTo>
                    <a:lnTo>
                      <a:pt x="105" y="74"/>
                    </a:lnTo>
                    <a:lnTo>
                      <a:pt x="37" y="148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5" name="Freeform 5249"/>
              <p:cNvSpPr>
                <a:spLocks/>
              </p:cNvSpPr>
              <p:nvPr/>
            </p:nvSpPr>
            <p:spPr bwMode="auto">
              <a:xfrm>
                <a:off x="2213" y="2533"/>
                <a:ext cx="105" cy="148"/>
              </a:xfrm>
              <a:custGeom>
                <a:avLst/>
                <a:gdLst>
                  <a:gd name="T0" fmla="*/ 0 w 17"/>
                  <a:gd name="T1" fmla="*/ 143061 h 24"/>
                  <a:gd name="T2" fmla="*/ 98959 w 17"/>
                  <a:gd name="T3" fmla="*/ 0 h 24"/>
                  <a:gd name="T4" fmla="*/ 152936 w 17"/>
                  <a:gd name="T5" fmla="*/ 106936 h 24"/>
                  <a:gd name="T6" fmla="*/ 53945 w 17"/>
                  <a:gd name="T7" fmla="*/ 214094 h 24"/>
                  <a:gd name="T8" fmla="*/ 0 w 17"/>
                  <a:gd name="T9" fmla="*/ 14306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4"/>
                  <a:gd name="T17" fmla="*/ 17 w 17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4">
                    <a:moveTo>
                      <a:pt x="0" y="16"/>
                    </a:moveTo>
                    <a:lnTo>
                      <a:pt x="11" y="0"/>
                    </a:lnTo>
                    <a:lnTo>
                      <a:pt x="17" y="12"/>
                    </a:lnTo>
                    <a:lnTo>
                      <a:pt x="6" y="24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6" name="Freeform 5250"/>
              <p:cNvSpPr>
                <a:spLocks/>
              </p:cNvSpPr>
              <p:nvPr/>
            </p:nvSpPr>
            <p:spPr bwMode="auto">
              <a:xfrm>
                <a:off x="4541" y="282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7" name="Freeform 5251"/>
              <p:cNvSpPr>
                <a:spLocks/>
              </p:cNvSpPr>
              <p:nvPr/>
            </p:nvSpPr>
            <p:spPr bwMode="auto">
              <a:xfrm>
                <a:off x="4541" y="282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8" name="Freeform 5252"/>
              <p:cNvSpPr>
                <a:spLocks/>
              </p:cNvSpPr>
              <p:nvPr/>
            </p:nvSpPr>
            <p:spPr bwMode="auto">
              <a:xfrm>
                <a:off x="3300" y="2335"/>
                <a:ext cx="98" cy="93"/>
              </a:xfrm>
              <a:custGeom>
                <a:avLst/>
                <a:gdLst>
                  <a:gd name="T0" fmla="*/ 0 w 98"/>
                  <a:gd name="T1" fmla="*/ 0 h 93"/>
                  <a:gd name="T2" fmla="*/ 68 w 98"/>
                  <a:gd name="T3" fmla="*/ 81 h 93"/>
                  <a:gd name="T4" fmla="*/ 98 w 98"/>
                  <a:gd name="T5" fmla="*/ 93 h 93"/>
                  <a:gd name="T6" fmla="*/ 31 w 98"/>
                  <a:gd name="T7" fmla="*/ 56 h 93"/>
                  <a:gd name="T8" fmla="*/ 0 w 98"/>
                  <a:gd name="T9" fmla="*/ 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3"/>
                  <a:gd name="T17" fmla="*/ 98 w 98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3">
                    <a:moveTo>
                      <a:pt x="0" y="0"/>
                    </a:moveTo>
                    <a:lnTo>
                      <a:pt x="68" y="81"/>
                    </a:lnTo>
                    <a:lnTo>
                      <a:pt x="98" y="93"/>
                    </a:lnTo>
                    <a:lnTo>
                      <a:pt x="31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9" name="Freeform 5253"/>
              <p:cNvSpPr>
                <a:spLocks/>
              </p:cNvSpPr>
              <p:nvPr/>
            </p:nvSpPr>
            <p:spPr bwMode="auto">
              <a:xfrm>
                <a:off x="3300" y="2335"/>
                <a:ext cx="98" cy="93"/>
              </a:xfrm>
              <a:custGeom>
                <a:avLst/>
                <a:gdLst>
                  <a:gd name="T0" fmla="*/ 0 w 16"/>
                  <a:gd name="T1" fmla="*/ 0 h 15"/>
                  <a:gd name="T2" fmla="*/ 94203 w 16"/>
                  <a:gd name="T3" fmla="*/ 119623 h 15"/>
                  <a:gd name="T4" fmla="*/ 137868 w 16"/>
                  <a:gd name="T5" fmla="*/ 137497 h 15"/>
                  <a:gd name="T6" fmla="*/ 43671 w 16"/>
                  <a:gd name="T7" fmla="*/ 82683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0"/>
                    </a:moveTo>
                    <a:lnTo>
                      <a:pt x="11" y="13"/>
                    </a:lnTo>
                    <a:lnTo>
                      <a:pt x="16" y="15"/>
                    </a:lnTo>
                    <a:lnTo>
                      <a:pt x="5" y="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0" name="Freeform 5254"/>
              <p:cNvSpPr>
                <a:spLocks/>
              </p:cNvSpPr>
              <p:nvPr/>
            </p:nvSpPr>
            <p:spPr bwMode="auto">
              <a:xfrm>
                <a:off x="2046" y="2675"/>
                <a:ext cx="105" cy="74"/>
              </a:xfrm>
              <a:custGeom>
                <a:avLst/>
                <a:gdLst>
                  <a:gd name="T0" fmla="*/ 0 w 105"/>
                  <a:gd name="T1" fmla="*/ 62 h 74"/>
                  <a:gd name="T2" fmla="*/ 68 w 105"/>
                  <a:gd name="T3" fmla="*/ 0 h 74"/>
                  <a:gd name="T4" fmla="*/ 105 w 105"/>
                  <a:gd name="T5" fmla="*/ 31 h 74"/>
                  <a:gd name="T6" fmla="*/ 37 w 105"/>
                  <a:gd name="T7" fmla="*/ 74 h 74"/>
                  <a:gd name="T8" fmla="*/ 0 w 105"/>
                  <a:gd name="T9" fmla="*/ 62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62"/>
                    </a:moveTo>
                    <a:lnTo>
                      <a:pt x="68" y="0"/>
                    </a:lnTo>
                    <a:lnTo>
                      <a:pt x="105" y="31"/>
                    </a:lnTo>
                    <a:lnTo>
                      <a:pt x="37" y="74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1" name="Freeform 5255"/>
              <p:cNvSpPr>
                <a:spLocks/>
              </p:cNvSpPr>
              <p:nvPr/>
            </p:nvSpPr>
            <p:spPr bwMode="auto">
              <a:xfrm>
                <a:off x="2046" y="2675"/>
                <a:ext cx="105" cy="74"/>
              </a:xfrm>
              <a:custGeom>
                <a:avLst/>
                <a:gdLst>
                  <a:gd name="T0" fmla="*/ 0 w 17"/>
                  <a:gd name="T1" fmla="*/ 89596 h 12"/>
                  <a:gd name="T2" fmla="*/ 98959 w 17"/>
                  <a:gd name="T3" fmla="*/ 0 h 12"/>
                  <a:gd name="T4" fmla="*/ 152936 w 17"/>
                  <a:gd name="T5" fmla="*/ 44795 h 12"/>
                  <a:gd name="T6" fmla="*/ 53945 w 17"/>
                  <a:gd name="T7" fmla="*/ 106936 h 12"/>
                  <a:gd name="T8" fmla="*/ 0 w 17"/>
                  <a:gd name="T9" fmla="*/ 8959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10"/>
                    </a:moveTo>
                    <a:lnTo>
                      <a:pt x="11" y="0"/>
                    </a:lnTo>
                    <a:lnTo>
                      <a:pt x="17" y="5"/>
                    </a:lnTo>
                    <a:lnTo>
                      <a:pt x="6" y="12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2" name="Freeform 5256"/>
              <p:cNvSpPr>
                <a:spLocks/>
              </p:cNvSpPr>
              <p:nvPr/>
            </p:nvSpPr>
            <p:spPr bwMode="auto">
              <a:xfrm>
                <a:off x="4374" y="282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3" name="Freeform 5257"/>
              <p:cNvSpPr>
                <a:spLocks/>
              </p:cNvSpPr>
              <p:nvPr/>
            </p:nvSpPr>
            <p:spPr bwMode="auto">
              <a:xfrm>
                <a:off x="4374" y="282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4" name="Freeform 5258"/>
              <p:cNvSpPr>
                <a:spLocks/>
              </p:cNvSpPr>
              <p:nvPr/>
            </p:nvSpPr>
            <p:spPr bwMode="auto">
              <a:xfrm>
                <a:off x="3127" y="2200"/>
                <a:ext cx="105" cy="98"/>
              </a:xfrm>
              <a:custGeom>
                <a:avLst/>
                <a:gdLst>
                  <a:gd name="T0" fmla="*/ 0 w 105"/>
                  <a:gd name="T1" fmla="*/ 0 h 98"/>
                  <a:gd name="T2" fmla="*/ 74 w 105"/>
                  <a:gd name="T3" fmla="*/ 43 h 98"/>
                  <a:gd name="T4" fmla="*/ 105 w 105"/>
                  <a:gd name="T5" fmla="*/ 98 h 98"/>
                  <a:gd name="T6" fmla="*/ 37 w 105"/>
                  <a:gd name="T7" fmla="*/ 98 h 98"/>
                  <a:gd name="T8" fmla="*/ 0 w 105"/>
                  <a:gd name="T9" fmla="*/ 0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8"/>
                  <a:gd name="T17" fmla="*/ 105 w 105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8">
                    <a:moveTo>
                      <a:pt x="0" y="0"/>
                    </a:moveTo>
                    <a:lnTo>
                      <a:pt x="74" y="43"/>
                    </a:lnTo>
                    <a:lnTo>
                      <a:pt x="105" y="98"/>
                    </a:lnTo>
                    <a:lnTo>
                      <a:pt x="37" y="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5" name="Freeform 5259"/>
              <p:cNvSpPr>
                <a:spLocks/>
              </p:cNvSpPr>
              <p:nvPr/>
            </p:nvSpPr>
            <p:spPr bwMode="auto">
              <a:xfrm>
                <a:off x="3127" y="2200"/>
                <a:ext cx="105" cy="98"/>
              </a:xfrm>
              <a:custGeom>
                <a:avLst/>
                <a:gdLst>
                  <a:gd name="T0" fmla="*/ 0 w 17"/>
                  <a:gd name="T1" fmla="*/ 0 h 16"/>
                  <a:gd name="T2" fmla="*/ 107693 w 17"/>
                  <a:gd name="T3" fmla="*/ 60435 h 16"/>
                  <a:gd name="T4" fmla="*/ 152936 w 17"/>
                  <a:gd name="T5" fmla="*/ 137868 h 16"/>
                  <a:gd name="T6" fmla="*/ 53945 w 17"/>
                  <a:gd name="T7" fmla="*/ 137868 h 16"/>
                  <a:gd name="T8" fmla="*/ 0 w 17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0"/>
                    </a:moveTo>
                    <a:lnTo>
                      <a:pt x="12" y="7"/>
                    </a:lnTo>
                    <a:lnTo>
                      <a:pt x="17" y="16"/>
                    </a:lnTo>
                    <a:lnTo>
                      <a:pt x="6" y="1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6" name="Freeform 5260"/>
              <p:cNvSpPr>
                <a:spLocks/>
              </p:cNvSpPr>
              <p:nvPr/>
            </p:nvSpPr>
            <p:spPr bwMode="auto">
              <a:xfrm>
                <a:off x="1880" y="2774"/>
                <a:ext cx="104" cy="31"/>
              </a:xfrm>
              <a:custGeom>
                <a:avLst/>
                <a:gdLst>
                  <a:gd name="T0" fmla="*/ 0 w 104"/>
                  <a:gd name="T1" fmla="*/ 31 h 31"/>
                  <a:gd name="T2" fmla="*/ 67 w 104"/>
                  <a:gd name="T3" fmla="*/ 0 h 31"/>
                  <a:gd name="T4" fmla="*/ 104 w 104"/>
                  <a:gd name="T5" fmla="*/ 0 h 31"/>
                  <a:gd name="T6" fmla="*/ 37 w 104"/>
                  <a:gd name="T7" fmla="*/ 18 h 31"/>
                  <a:gd name="T8" fmla="*/ 0 w 104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31"/>
                  <a:gd name="T17" fmla="*/ 104 w 104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31">
                    <a:moveTo>
                      <a:pt x="0" y="31"/>
                    </a:moveTo>
                    <a:lnTo>
                      <a:pt x="67" y="0"/>
                    </a:lnTo>
                    <a:lnTo>
                      <a:pt x="104" y="0"/>
                    </a:lnTo>
                    <a:lnTo>
                      <a:pt x="37" y="18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7" name="Freeform 5261"/>
              <p:cNvSpPr>
                <a:spLocks/>
              </p:cNvSpPr>
              <p:nvPr/>
            </p:nvSpPr>
            <p:spPr bwMode="auto">
              <a:xfrm>
                <a:off x="1880" y="2774"/>
                <a:ext cx="104" cy="31"/>
              </a:xfrm>
              <a:custGeom>
                <a:avLst/>
                <a:gdLst>
                  <a:gd name="T0" fmla="*/ 0 w 17"/>
                  <a:gd name="T1" fmla="*/ 45744 h 5"/>
                  <a:gd name="T2" fmla="*/ 93863 w 17"/>
                  <a:gd name="T3" fmla="*/ 0 h 5"/>
                  <a:gd name="T4" fmla="*/ 145624 w 17"/>
                  <a:gd name="T5" fmla="*/ 0 h 5"/>
                  <a:gd name="T6" fmla="*/ 51761 w 17"/>
                  <a:gd name="T7" fmla="*/ 28136 h 5"/>
                  <a:gd name="T8" fmla="*/ 0 w 17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"/>
                  <a:gd name="T17" fmla="*/ 17 w 1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">
                    <a:moveTo>
                      <a:pt x="0" y="5"/>
                    </a:moveTo>
                    <a:lnTo>
                      <a:pt x="11" y="0"/>
                    </a:lnTo>
                    <a:lnTo>
                      <a:pt x="17" y="0"/>
                    </a:lnTo>
                    <a:lnTo>
                      <a:pt x="6" y="3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8" name="Freeform 5262"/>
              <p:cNvSpPr>
                <a:spLocks/>
              </p:cNvSpPr>
              <p:nvPr/>
            </p:nvSpPr>
            <p:spPr bwMode="auto">
              <a:xfrm>
                <a:off x="4207" y="2811"/>
                <a:ext cx="99" cy="74"/>
              </a:xfrm>
              <a:custGeom>
                <a:avLst/>
                <a:gdLst>
                  <a:gd name="T0" fmla="*/ 0 w 99"/>
                  <a:gd name="T1" fmla="*/ 43 h 74"/>
                  <a:gd name="T2" fmla="*/ 68 w 99"/>
                  <a:gd name="T3" fmla="*/ 74 h 74"/>
                  <a:gd name="T4" fmla="*/ 99 w 99"/>
                  <a:gd name="T5" fmla="*/ 31 h 74"/>
                  <a:gd name="T6" fmla="*/ 31 w 99"/>
                  <a:gd name="T7" fmla="*/ 0 h 74"/>
                  <a:gd name="T8" fmla="*/ 0 w 99"/>
                  <a:gd name="T9" fmla="*/ 43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3"/>
                    </a:moveTo>
                    <a:lnTo>
                      <a:pt x="68" y="74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9" name="Freeform 5263"/>
              <p:cNvSpPr>
                <a:spLocks/>
              </p:cNvSpPr>
              <p:nvPr/>
            </p:nvSpPr>
            <p:spPr bwMode="auto">
              <a:xfrm>
                <a:off x="4207" y="2811"/>
                <a:ext cx="99" cy="74"/>
              </a:xfrm>
              <a:custGeom>
                <a:avLst/>
                <a:gdLst>
                  <a:gd name="T0" fmla="*/ 0 w 16"/>
                  <a:gd name="T1" fmla="*/ 62135 h 12"/>
                  <a:gd name="T2" fmla="*/ 99730 w 16"/>
                  <a:gd name="T3" fmla="*/ 106936 h 12"/>
                  <a:gd name="T4" fmla="*/ 145214 w 16"/>
                  <a:gd name="T5" fmla="*/ 44795 h 12"/>
                  <a:gd name="T6" fmla="*/ 45484 w 16"/>
                  <a:gd name="T7" fmla="*/ 0 h 12"/>
                  <a:gd name="T8" fmla="*/ 0 w 16"/>
                  <a:gd name="T9" fmla="*/ 6213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7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0" name="Freeform 5264"/>
              <p:cNvSpPr>
                <a:spLocks/>
              </p:cNvSpPr>
              <p:nvPr/>
            </p:nvSpPr>
            <p:spPr bwMode="auto">
              <a:xfrm>
                <a:off x="2960" y="2107"/>
                <a:ext cx="99" cy="148"/>
              </a:xfrm>
              <a:custGeom>
                <a:avLst/>
                <a:gdLst>
                  <a:gd name="T0" fmla="*/ 0 w 99"/>
                  <a:gd name="T1" fmla="*/ 12 h 148"/>
                  <a:gd name="T2" fmla="*/ 68 w 99"/>
                  <a:gd name="T3" fmla="*/ 0 h 148"/>
                  <a:gd name="T4" fmla="*/ 99 w 99"/>
                  <a:gd name="T5" fmla="*/ 99 h 148"/>
                  <a:gd name="T6" fmla="*/ 31 w 99"/>
                  <a:gd name="T7" fmla="*/ 148 h 148"/>
                  <a:gd name="T8" fmla="*/ 0 w 99"/>
                  <a:gd name="T9" fmla="*/ 12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8"/>
                  <a:gd name="T17" fmla="*/ 99 w 99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8">
                    <a:moveTo>
                      <a:pt x="0" y="12"/>
                    </a:moveTo>
                    <a:lnTo>
                      <a:pt x="68" y="0"/>
                    </a:lnTo>
                    <a:lnTo>
                      <a:pt x="99" y="99"/>
                    </a:lnTo>
                    <a:lnTo>
                      <a:pt x="31" y="14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1" name="Freeform 5265"/>
              <p:cNvSpPr>
                <a:spLocks/>
              </p:cNvSpPr>
              <p:nvPr/>
            </p:nvSpPr>
            <p:spPr bwMode="auto">
              <a:xfrm>
                <a:off x="2960" y="2107"/>
                <a:ext cx="99" cy="148"/>
              </a:xfrm>
              <a:custGeom>
                <a:avLst/>
                <a:gdLst>
                  <a:gd name="T0" fmla="*/ 0 w 16"/>
                  <a:gd name="T1" fmla="*/ 17341 h 24"/>
                  <a:gd name="T2" fmla="*/ 99730 w 16"/>
                  <a:gd name="T3" fmla="*/ 0 h 24"/>
                  <a:gd name="T4" fmla="*/ 145214 w 16"/>
                  <a:gd name="T5" fmla="*/ 143061 h 24"/>
                  <a:gd name="T6" fmla="*/ 45484 w 16"/>
                  <a:gd name="T7" fmla="*/ 214094 h 24"/>
                  <a:gd name="T8" fmla="*/ 0 w 16"/>
                  <a:gd name="T9" fmla="*/ 1734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4"/>
                  <a:gd name="T17" fmla="*/ 16 w 1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4">
                    <a:moveTo>
                      <a:pt x="0" y="2"/>
                    </a:moveTo>
                    <a:lnTo>
                      <a:pt x="11" y="0"/>
                    </a:lnTo>
                    <a:lnTo>
                      <a:pt x="16" y="16"/>
                    </a:lnTo>
                    <a:lnTo>
                      <a:pt x="5" y="24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2" name="Freeform 5266"/>
              <p:cNvSpPr>
                <a:spLocks/>
              </p:cNvSpPr>
              <p:nvPr/>
            </p:nvSpPr>
            <p:spPr bwMode="auto">
              <a:xfrm>
                <a:off x="1713" y="2817"/>
                <a:ext cx="105" cy="25"/>
              </a:xfrm>
              <a:custGeom>
                <a:avLst/>
                <a:gdLst>
                  <a:gd name="T0" fmla="*/ 0 w 105"/>
                  <a:gd name="T1" fmla="*/ 25 h 25"/>
                  <a:gd name="T2" fmla="*/ 68 w 105"/>
                  <a:gd name="T3" fmla="*/ 19 h 25"/>
                  <a:gd name="T4" fmla="*/ 105 w 105"/>
                  <a:gd name="T5" fmla="*/ 0 h 25"/>
                  <a:gd name="T6" fmla="*/ 37 w 105"/>
                  <a:gd name="T7" fmla="*/ 0 h 25"/>
                  <a:gd name="T8" fmla="*/ 0 w 105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"/>
                  <a:gd name="T17" fmla="*/ 105 w 105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">
                    <a:moveTo>
                      <a:pt x="0" y="25"/>
                    </a:moveTo>
                    <a:lnTo>
                      <a:pt x="68" y="19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4" name="Group 5267"/>
            <p:cNvGrpSpPr>
              <a:grpSpLocks/>
            </p:cNvGrpSpPr>
            <p:nvPr/>
          </p:nvGrpSpPr>
          <p:grpSpPr bwMode="auto">
            <a:xfrm>
              <a:off x="1410" y="2002"/>
              <a:ext cx="3372" cy="994"/>
              <a:chOff x="1410" y="2002"/>
              <a:chExt cx="3372" cy="994"/>
            </a:xfrm>
          </p:grpSpPr>
          <p:sp>
            <p:nvSpPr>
              <p:cNvPr id="16023" name="Freeform 5268"/>
              <p:cNvSpPr>
                <a:spLocks/>
              </p:cNvSpPr>
              <p:nvPr/>
            </p:nvSpPr>
            <p:spPr bwMode="auto">
              <a:xfrm>
                <a:off x="1713" y="2817"/>
                <a:ext cx="105" cy="25"/>
              </a:xfrm>
              <a:custGeom>
                <a:avLst/>
                <a:gdLst>
                  <a:gd name="T0" fmla="*/ 0 w 17"/>
                  <a:gd name="T1" fmla="*/ 38088 h 4"/>
                  <a:gd name="T2" fmla="*/ 98959 w 17"/>
                  <a:gd name="T3" fmla="*/ 29063 h 4"/>
                  <a:gd name="T4" fmla="*/ 152936 w 17"/>
                  <a:gd name="T5" fmla="*/ 0 h 4"/>
                  <a:gd name="T6" fmla="*/ 53945 w 17"/>
                  <a:gd name="T7" fmla="*/ 0 h 4"/>
                  <a:gd name="T8" fmla="*/ 0 w 17"/>
                  <a:gd name="T9" fmla="*/ 3808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"/>
                  <a:gd name="T17" fmla="*/ 17 w 1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">
                    <a:moveTo>
                      <a:pt x="0" y="4"/>
                    </a:moveTo>
                    <a:lnTo>
                      <a:pt x="11" y="3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4" name="Freeform 5269"/>
              <p:cNvSpPr>
                <a:spLocks/>
              </p:cNvSpPr>
              <p:nvPr/>
            </p:nvSpPr>
            <p:spPr bwMode="auto">
              <a:xfrm>
                <a:off x="4041" y="2792"/>
                <a:ext cx="98" cy="81"/>
              </a:xfrm>
              <a:custGeom>
                <a:avLst/>
                <a:gdLst>
                  <a:gd name="T0" fmla="*/ 0 w 98"/>
                  <a:gd name="T1" fmla="*/ 44 h 81"/>
                  <a:gd name="T2" fmla="*/ 68 w 98"/>
                  <a:gd name="T3" fmla="*/ 81 h 81"/>
                  <a:gd name="T4" fmla="*/ 98 w 98"/>
                  <a:gd name="T5" fmla="*/ 31 h 81"/>
                  <a:gd name="T6" fmla="*/ 31 w 98"/>
                  <a:gd name="T7" fmla="*/ 0 h 81"/>
                  <a:gd name="T8" fmla="*/ 0 w 98"/>
                  <a:gd name="T9" fmla="*/ 44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1"/>
                  <a:gd name="T17" fmla="*/ 98 w 98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1">
                    <a:moveTo>
                      <a:pt x="0" y="44"/>
                    </a:moveTo>
                    <a:lnTo>
                      <a:pt x="68" y="81"/>
                    </a:lnTo>
                    <a:lnTo>
                      <a:pt x="98" y="31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5" name="Freeform 5270"/>
              <p:cNvSpPr>
                <a:spLocks/>
              </p:cNvSpPr>
              <p:nvPr/>
            </p:nvSpPr>
            <p:spPr bwMode="auto">
              <a:xfrm>
                <a:off x="4041" y="2792"/>
                <a:ext cx="98" cy="81"/>
              </a:xfrm>
              <a:custGeom>
                <a:avLst/>
                <a:gdLst>
                  <a:gd name="T0" fmla="*/ 0 w 16"/>
                  <a:gd name="T1" fmla="*/ 66270 h 13"/>
                  <a:gd name="T2" fmla="*/ 94203 w 16"/>
                  <a:gd name="T3" fmla="*/ 122173 h 13"/>
                  <a:gd name="T4" fmla="*/ 137868 w 16"/>
                  <a:gd name="T5" fmla="*/ 46706 h 13"/>
                  <a:gd name="T6" fmla="*/ 43671 w 16"/>
                  <a:gd name="T7" fmla="*/ 0 h 13"/>
                  <a:gd name="T8" fmla="*/ 0 w 16"/>
                  <a:gd name="T9" fmla="*/ 6627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7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6" name="Freeform 5271"/>
              <p:cNvSpPr>
                <a:spLocks/>
              </p:cNvSpPr>
              <p:nvPr/>
            </p:nvSpPr>
            <p:spPr bwMode="auto">
              <a:xfrm>
                <a:off x="2787" y="2051"/>
                <a:ext cx="99" cy="229"/>
              </a:xfrm>
              <a:custGeom>
                <a:avLst/>
                <a:gdLst>
                  <a:gd name="T0" fmla="*/ 0 w 99"/>
                  <a:gd name="T1" fmla="*/ 74 h 229"/>
                  <a:gd name="T2" fmla="*/ 68 w 99"/>
                  <a:gd name="T3" fmla="*/ 0 h 229"/>
                  <a:gd name="T4" fmla="*/ 99 w 99"/>
                  <a:gd name="T5" fmla="*/ 130 h 229"/>
                  <a:gd name="T6" fmla="*/ 31 w 99"/>
                  <a:gd name="T7" fmla="*/ 229 h 229"/>
                  <a:gd name="T8" fmla="*/ 0 w 99"/>
                  <a:gd name="T9" fmla="*/ 74 h 2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29"/>
                  <a:gd name="T17" fmla="*/ 99 w 99"/>
                  <a:gd name="T18" fmla="*/ 229 h 2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29">
                    <a:moveTo>
                      <a:pt x="0" y="74"/>
                    </a:moveTo>
                    <a:lnTo>
                      <a:pt x="68" y="0"/>
                    </a:lnTo>
                    <a:lnTo>
                      <a:pt x="99" y="130"/>
                    </a:lnTo>
                    <a:lnTo>
                      <a:pt x="31" y="229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7" name="Freeform 5272"/>
              <p:cNvSpPr>
                <a:spLocks/>
              </p:cNvSpPr>
              <p:nvPr/>
            </p:nvSpPr>
            <p:spPr bwMode="auto">
              <a:xfrm>
                <a:off x="2787" y="2051"/>
                <a:ext cx="99" cy="229"/>
              </a:xfrm>
              <a:custGeom>
                <a:avLst/>
                <a:gdLst>
                  <a:gd name="T0" fmla="*/ 0 w 16"/>
                  <a:gd name="T1" fmla="*/ 108596 h 37"/>
                  <a:gd name="T2" fmla="*/ 99730 w 16"/>
                  <a:gd name="T3" fmla="*/ 0 h 37"/>
                  <a:gd name="T4" fmla="*/ 145214 w 16"/>
                  <a:gd name="T5" fmla="*/ 190844 h 37"/>
                  <a:gd name="T6" fmla="*/ 45484 w 16"/>
                  <a:gd name="T7" fmla="*/ 335943 h 37"/>
                  <a:gd name="T8" fmla="*/ 0 w 16"/>
                  <a:gd name="T9" fmla="*/ 108596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7"/>
                  <a:gd name="T17" fmla="*/ 16 w 16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7">
                    <a:moveTo>
                      <a:pt x="0" y="12"/>
                    </a:moveTo>
                    <a:lnTo>
                      <a:pt x="11" y="0"/>
                    </a:lnTo>
                    <a:lnTo>
                      <a:pt x="16" y="21"/>
                    </a:lnTo>
                    <a:lnTo>
                      <a:pt x="5" y="37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8" name="Freeform 5273"/>
              <p:cNvSpPr>
                <a:spLocks/>
              </p:cNvSpPr>
              <p:nvPr/>
            </p:nvSpPr>
            <p:spPr bwMode="auto">
              <a:xfrm>
                <a:off x="1546" y="2829"/>
                <a:ext cx="99" cy="44"/>
              </a:xfrm>
              <a:custGeom>
                <a:avLst/>
                <a:gdLst>
                  <a:gd name="T0" fmla="*/ 0 w 99"/>
                  <a:gd name="T1" fmla="*/ 37 h 44"/>
                  <a:gd name="T2" fmla="*/ 68 w 99"/>
                  <a:gd name="T3" fmla="*/ 44 h 44"/>
                  <a:gd name="T4" fmla="*/ 99 w 99"/>
                  <a:gd name="T5" fmla="*/ 13 h 44"/>
                  <a:gd name="T6" fmla="*/ 37 w 99"/>
                  <a:gd name="T7" fmla="*/ 0 h 44"/>
                  <a:gd name="T8" fmla="*/ 0 w 99"/>
                  <a:gd name="T9" fmla="*/ 37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37"/>
                    </a:moveTo>
                    <a:lnTo>
                      <a:pt x="68" y="44"/>
                    </a:lnTo>
                    <a:lnTo>
                      <a:pt x="99" y="13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9" name="Freeform 5274"/>
              <p:cNvSpPr>
                <a:spLocks/>
              </p:cNvSpPr>
              <p:nvPr/>
            </p:nvSpPr>
            <p:spPr bwMode="auto">
              <a:xfrm>
                <a:off x="1546" y="2829"/>
                <a:ext cx="99" cy="44"/>
              </a:xfrm>
              <a:custGeom>
                <a:avLst/>
                <a:gdLst>
                  <a:gd name="T0" fmla="*/ 0 w 16"/>
                  <a:gd name="T1" fmla="*/ 59343 h 7"/>
                  <a:gd name="T2" fmla="*/ 99730 w 16"/>
                  <a:gd name="T3" fmla="*/ 68785 h 7"/>
                  <a:gd name="T4" fmla="*/ 145214 w 16"/>
                  <a:gd name="T5" fmla="*/ 20347 h 7"/>
                  <a:gd name="T6" fmla="*/ 54252 w 16"/>
                  <a:gd name="T7" fmla="*/ 0 h 7"/>
                  <a:gd name="T8" fmla="*/ 0 w 16"/>
                  <a:gd name="T9" fmla="*/ 5934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0" name="Freeform 5275"/>
              <p:cNvSpPr>
                <a:spLocks/>
              </p:cNvSpPr>
              <p:nvPr/>
            </p:nvSpPr>
            <p:spPr bwMode="auto">
              <a:xfrm>
                <a:off x="3874" y="2749"/>
                <a:ext cx="99" cy="93"/>
              </a:xfrm>
              <a:custGeom>
                <a:avLst/>
                <a:gdLst>
                  <a:gd name="T0" fmla="*/ 0 w 99"/>
                  <a:gd name="T1" fmla="*/ 43 h 93"/>
                  <a:gd name="T2" fmla="*/ 68 w 99"/>
                  <a:gd name="T3" fmla="*/ 93 h 93"/>
                  <a:gd name="T4" fmla="*/ 99 w 99"/>
                  <a:gd name="T5" fmla="*/ 43 h 93"/>
                  <a:gd name="T6" fmla="*/ 31 w 99"/>
                  <a:gd name="T7" fmla="*/ 0 h 93"/>
                  <a:gd name="T8" fmla="*/ 0 w 99"/>
                  <a:gd name="T9" fmla="*/ 43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43"/>
                    </a:moveTo>
                    <a:lnTo>
                      <a:pt x="68" y="93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1" name="Freeform 5276"/>
              <p:cNvSpPr>
                <a:spLocks/>
              </p:cNvSpPr>
              <p:nvPr/>
            </p:nvSpPr>
            <p:spPr bwMode="auto">
              <a:xfrm>
                <a:off x="3874" y="2749"/>
                <a:ext cx="99" cy="93"/>
              </a:xfrm>
              <a:custGeom>
                <a:avLst/>
                <a:gdLst>
                  <a:gd name="T0" fmla="*/ 0 w 16"/>
                  <a:gd name="T1" fmla="*/ 63618 h 15"/>
                  <a:gd name="T2" fmla="*/ 99730 w 16"/>
                  <a:gd name="T3" fmla="*/ 137497 h 15"/>
                  <a:gd name="T4" fmla="*/ 145214 w 16"/>
                  <a:gd name="T5" fmla="*/ 63618 h 15"/>
                  <a:gd name="T6" fmla="*/ 45484 w 16"/>
                  <a:gd name="T7" fmla="*/ 0 h 15"/>
                  <a:gd name="T8" fmla="*/ 0 w 16"/>
                  <a:gd name="T9" fmla="*/ 6361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7"/>
                    </a:moveTo>
                    <a:lnTo>
                      <a:pt x="11" y="15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2" name="Freeform 5277"/>
              <p:cNvSpPr>
                <a:spLocks/>
              </p:cNvSpPr>
              <p:nvPr/>
            </p:nvSpPr>
            <p:spPr bwMode="auto">
              <a:xfrm>
                <a:off x="2614" y="2095"/>
                <a:ext cx="105" cy="271"/>
              </a:xfrm>
              <a:custGeom>
                <a:avLst/>
                <a:gdLst>
                  <a:gd name="T0" fmla="*/ 0 w 105"/>
                  <a:gd name="T1" fmla="*/ 123 h 271"/>
                  <a:gd name="T2" fmla="*/ 68 w 105"/>
                  <a:gd name="T3" fmla="*/ 0 h 271"/>
                  <a:gd name="T4" fmla="*/ 105 w 105"/>
                  <a:gd name="T5" fmla="*/ 148 h 271"/>
                  <a:gd name="T6" fmla="*/ 37 w 105"/>
                  <a:gd name="T7" fmla="*/ 271 h 271"/>
                  <a:gd name="T8" fmla="*/ 0 w 105"/>
                  <a:gd name="T9" fmla="*/ 123 h 2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71"/>
                  <a:gd name="T17" fmla="*/ 105 w 105"/>
                  <a:gd name="T18" fmla="*/ 271 h 2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71">
                    <a:moveTo>
                      <a:pt x="0" y="123"/>
                    </a:moveTo>
                    <a:lnTo>
                      <a:pt x="68" y="0"/>
                    </a:lnTo>
                    <a:lnTo>
                      <a:pt x="105" y="148"/>
                    </a:lnTo>
                    <a:lnTo>
                      <a:pt x="37" y="271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3" name="Freeform 5278"/>
              <p:cNvSpPr>
                <a:spLocks/>
              </p:cNvSpPr>
              <p:nvPr/>
            </p:nvSpPr>
            <p:spPr bwMode="auto">
              <a:xfrm>
                <a:off x="2614" y="2095"/>
                <a:ext cx="105" cy="271"/>
              </a:xfrm>
              <a:custGeom>
                <a:avLst/>
                <a:gdLst>
                  <a:gd name="T0" fmla="*/ 0 w 17"/>
                  <a:gd name="T1" fmla="*/ 177117 h 44"/>
                  <a:gd name="T2" fmla="*/ 98959 w 17"/>
                  <a:gd name="T3" fmla="*/ 0 h 44"/>
                  <a:gd name="T4" fmla="*/ 152936 w 17"/>
                  <a:gd name="T5" fmla="*/ 213080 h 44"/>
                  <a:gd name="T6" fmla="*/ 53945 w 17"/>
                  <a:gd name="T7" fmla="*/ 389963 h 44"/>
                  <a:gd name="T8" fmla="*/ 0 w 17"/>
                  <a:gd name="T9" fmla="*/ 177117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4"/>
                  <a:gd name="T17" fmla="*/ 17 w 17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4">
                    <a:moveTo>
                      <a:pt x="0" y="20"/>
                    </a:moveTo>
                    <a:lnTo>
                      <a:pt x="11" y="0"/>
                    </a:lnTo>
                    <a:lnTo>
                      <a:pt x="17" y="24"/>
                    </a:lnTo>
                    <a:lnTo>
                      <a:pt x="6" y="44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4" name="Freeform 5279"/>
              <p:cNvSpPr>
                <a:spLocks/>
              </p:cNvSpPr>
              <p:nvPr/>
            </p:nvSpPr>
            <p:spPr bwMode="auto">
              <a:xfrm>
                <a:off x="3701" y="2675"/>
                <a:ext cx="99" cy="105"/>
              </a:xfrm>
              <a:custGeom>
                <a:avLst/>
                <a:gdLst>
                  <a:gd name="T0" fmla="*/ 0 w 99"/>
                  <a:gd name="T1" fmla="*/ 31 h 105"/>
                  <a:gd name="T2" fmla="*/ 68 w 99"/>
                  <a:gd name="T3" fmla="*/ 105 h 105"/>
                  <a:gd name="T4" fmla="*/ 99 w 99"/>
                  <a:gd name="T5" fmla="*/ 56 h 105"/>
                  <a:gd name="T6" fmla="*/ 31 w 99"/>
                  <a:gd name="T7" fmla="*/ 0 h 105"/>
                  <a:gd name="T8" fmla="*/ 0 w 99"/>
                  <a:gd name="T9" fmla="*/ 31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31"/>
                    </a:moveTo>
                    <a:lnTo>
                      <a:pt x="68" y="105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5" name="Freeform 5280"/>
              <p:cNvSpPr>
                <a:spLocks/>
              </p:cNvSpPr>
              <p:nvPr/>
            </p:nvSpPr>
            <p:spPr bwMode="auto">
              <a:xfrm>
                <a:off x="3701" y="2675"/>
                <a:ext cx="99" cy="105"/>
              </a:xfrm>
              <a:custGeom>
                <a:avLst/>
                <a:gdLst>
                  <a:gd name="T0" fmla="*/ 0 w 16"/>
                  <a:gd name="T1" fmla="*/ 45014 h 17"/>
                  <a:gd name="T2" fmla="*/ 99730 w 16"/>
                  <a:gd name="T3" fmla="*/ 152936 h 17"/>
                  <a:gd name="T4" fmla="*/ 145214 w 16"/>
                  <a:gd name="T5" fmla="*/ 81523 h 17"/>
                  <a:gd name="T6" fmla="*/ 45484 w 16"/>
                  <a:gd name="T7" fmla="*/ 0 h 17"/>
                  <a:gd name="T8" fmla="*/ 0 w 16"/>
                  <a:gd name="T9" fmla="*/ 45014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5"/>
                    </a:moveTo>
                    <a:lnTo>
                      <a:pt x="11" y="17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6" name="Freeform 5281"/>
              <p:cNvSpPr>
                <a:spLocks/>
              </p:cNvSpPr>
              <p:nvPr/>
            </p:nvSpPr>
            <p:spPr bwMode="auto">
              <a:xfrm>
                <a:off x="2448" y="2230"/>
                <a:ext cx="105" cy="254"/>
              </a:xfrm>
              <a:custGeom>
                <a:avLst/>
                <a:gdLst>
                  <a:gd name="T0" fmla="*/ 0 w 105"/>
                  <a:gd name="T1" fmla="*/ 142 h 254"/>
                  <a:gd name="T2" fmla="*/ 68 w 105"/>
                  <a:gd name="T3" fmla="*/ 0 h 254"/>
                  <a:gd name="T4" fmla="*/ 105 w 105"/>
                  <a:gd name="T5" fmla="*/ 130 h 254"/>
                  <a:gd name="T6" fmla="*/ 37 w 105"/>
                  <a:gd name="T7" fmla="*/ 254 h 254"/>
                  <a:gd name="T8" fmla="*/ 0 w 105"/>
                  <a:gd name="T9" fmla="*/ 142 h 2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4"/>
                  <a:gd name="T17" fmla="*/ 105 w 105"/>
                  <a:gd name="T18" fmla="*/ 254 h 2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4">
                    <a:moveTo>
                      <a:pt x="0" y="142"/>
                    </a:moveTo>
                    <a:lnTo>
                      <a:pt x="68" y="0"/>
                    </a:lnTo>
                    <a:lnTo>
                      <a:pt x="105" y="130"/>
                    </a:lnTo>
                    <a:lnTo>
                      <a:pt x="37" y="254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7" name="Freeform 5282"/>
              <p:cNvSpPr>
                <a:spLocks/>
              </p:cNvSpPr>
              <p:nvPr/>
            </p:nvSpPr>
            <p:spPr bwMode="auto">
              <a:xfrm>
                <a:off x="2448" y="2230"/>
                <a:ext cx="105" cy="254"/>
              </a:xfrm>
              <a:custGeom>
                <a:avLst/>
                <a:gdLst>
                  <a:gd name="T0" fmla="*/ 0 w 17"/>
                  <a:gd name="T1" fmla="*/ 209246 h 41"/>
                  <a:gd name="T2" fmla="*/ 98959 w 17"/>
                  <a:gd name="T3" fmla="*/ 0 h 41"/>
                  <a:gd name="T4" fmla="*/ 152936 w 17"/>
                  <a:gd name="T5" fmla="*/ 191398 h 41"/>
                  <a:gd name="T6" fmla="*/ 53945 w 17"/>
                  <a:gd name="T7" fmla="*/ 374241 h 41"/>
                  <a:gd name="T8" fmla="*/ 0 w 17"/>
                  <a:gd name="T9" fmla="*/ 209246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1"/>
                  <a:gd name="T17" fmla="*/ 17 w 17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1">
                    <a:moveTo>
                      <a:pt x="0" y="23"/>
                    </a:moveTo>
                    <a:lnTo>
                      <a:pt x="11" y="0"/>
                    </a:lnTo>
                    <a:lnTo>
                      <a:pt x="17" y="21"/>
                    </a:lnTo>
                    <a:lnTo>
                      <a:pt x="6" y="41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8" name="Freeform 5283"/>
              <p:cNvSpPr>
                <a:spLocks/>
              </p:cNvSpPr>
              <p:nvPr/>
            </p:nvSpPr>
            <p:spPr bwMode="auto">
              <a:xfrm>
                <a:off x="3534" y="2564"/>
                <a:ext cx="99" cy="105"/>
              </a:xfrm>
              <a:custGeom>
                <a:avLst/>
                <a:gdLst>
                  <a:gd name="T0" fmla="*/ 0 w 99"/>
                  <a:gd name="T1" fmla="*/ 12 h 105"/>
                  <a:gd name="T2" fmla="*/ 68 w 99"/>
                  <a:gd name="T3" fmla="*/ 105 h 105"/>
                  <a:gd name="T4" fmla="*/ 99 w 99"/>
                  <a:gd name="T5" fmla="*/ 68 h 105"/>
                  <a:gd name="T6" fmla="*/ 31 w 99"/>
                  <a:gd name="T7" fmla="*/ 0 h 105"/>
                  <a:gd name="T8" fmla="*/ 0 w 99"/>
                  <a:gd name="T9" fmla="*/ 12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12"/>
                    </a:moveTo>
                    <a:lnTo>
                      <a:pt x="68" y="105"/>
                    </a:lnTo>
                    <a:lnTo>
                      <a:pt x="99" y="68"/>
                    </a:lnTo>
                    <a:lnTo>
                      <a:pt x="31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9" name="Freeform 5284"/>
              <p:cNvSpPr>
                <a:spLocks/>
              </p:cNvSpPr>
              <p:nvPr/>
            </p:nvSpPr>
            <p:spPr bwMode="auto">
              <a:xfrm>
                <a:off x="3534" y="2564"/>
                <a:ext cx="99" cy="105"/>
              </a:xfrm>
              <a:custGeom>
                <a:avLst/>
                <a:gdLst>
                  <a:gd name="T0" fmla="*/ 0 w 16"/>
                  <a:gd name="T1" fmla="*/ 17436 h 17"/>
                  <a:gd name="T2" fmla="*/ 99730 w 16"/>
                  <a:gd name="T3" fmla="*/ 152936 h 17"/>
                  <a:gd name="T4" fmla="*/ 145214 w 16"/>
                  <a:gd name="T5" fmla="*/ 98959 h 17"/>
                  <a:gd name="T6" fmla="*/ 45484 w 16"/>
                  <a:gd name="T7" fmla="*/ 0 h 17"/>
                  <a:gd name="T8" fmla="*/ 0 w 16"/>
                  <a:gd name="T9" fmla="*/ 1743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2"/>
                    </a:moveTo>
                    <a:lnTo>
                      <a:pt x="11" y="17"/>
                    </a:lnTo>
                    <a:lnTo>
                      <a:pt x="16" y="11"/>
                    </a:ln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0" name="Freeform 5285"/>
              <p:cNvSpPr>
                <a:spLocks/>
              </p:cNvSpPr>
              <p:nvPr/>
            </p:nvSpPr>
            <p:spPr bwMode="auto">
              <a:xfrm>
                <a:off x="2281" y="2403"/>
                <a:ext cx="99" cy="204"/>
              </a:xfrm>
              <a:custGeom>
                <a:avLst/>
                <a:gdLst>
                  <a:gd name="T0" fmla="*/ 0 w 99"/>
                  <a:gd name="T1" fmla="*/ 130 h 204"/>
                  <a:gd name="T2" fmla="*/ 68 w 99"/>
                  <a:gd name="T3" fmla="*/ 0 h 204"/>
                  <a:gd name="T4" fmla="*/ 99 w 99"/>
                  <a:gd name="T5" fmla="*/ 99 h 204"/>
                  <a:gd name="T6" fmla="*/ 37 w 99"/>
                  <a:gd name="T7" fmla="*/ 204 h 204"/>
                  <a:gd name="T8" fmla="*/ 0 w 99"/>
                  <a:gd name="T9" fmla="*/ 130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04"/>
                  <a:gd name="T17" fmla="*/ 99 w 99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04">
                    <a:moveTo>
                      <a:pt x="0" y="130"/>
                    </a:moveTo>
                    <a:lnTo>
                      <a:pt x="68" y="0"/>
                    </a:lnTo>
                    <a:lnTo>
                      <a:pt x="99" y="99"/>
                    </a:lnTo>
                    <a:lnTo>
                      <a:pt x="37" y="204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1" name="Freeform 5286"/>
              <p:cNvSpPr>
                <a:spLocks/>
              </p:cNvSpPr>
              <p:nvPr/>
            </p:nvSpPr>
            <p:spPr bwMode="auto">
              <a:xfrm>
                <a:off x="2281" y="2403"/>
                <a:ext cx="99" cy="204"/>
              </a:xfrm>
              <a:custGeom>
                <a:avLst/>
                <a:gdLst>
                  <a:gd name="T0" fmla="*/ 0 w 16"/>
                  <a:gd name="T1" fmla="*/ 189930 h 33"/>
                  <a:gd name="T2" fmla="*/ 99730 w 16"/>
                  <a:gd name="T3" fmla="*/ 0 h 33"/>
                  <a:gd name="T4" fmla="*/ 145214 w 16"/>
                  <a:gd name="T5" fmla="*/ 144568 h 33"/>
                  <a:gd name="T6" fmla="*/ 54252 w 16"/>
                  <a:gd name="T7" fmla="*/ 297883 h 33"/>
                  <a:gd name="T8" fmla="*/ 0 w 16"/>
                  <a:gd name="T9" fmla="*/ 18993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3"/>
                  <a:gd name="T17" fmla="*/ 16 w 16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3">
                    <a:moveTo>
                      <a:pt x="0" y="21"/>
                    </a:moveTo>
                    <a:lnTo>
                      <a:pt x="11" y="0"/>
                    </a:lnTo>
                    <a:lnTo>
                      <a:pt x="16" y="16"/>
                    </a:lnTo>
                    <a:lnTo>
                      <a:pt x="6" y="33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2" name="Freeform 5287"/>
              <p:cNvSpPr>
                <a:spLocks/>
              </p:cNvSpPr>
              <p:nvPr/>
            </p:nvSpPr>
            <p:spPr bwMode="auto">
              <a:xfrm>
                <a:off x="4609" y="284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74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74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3" name="Freeform 5288"/>
              <p:cNvSpPr>
                <a:spLocks/>
              </p:cNvSpPr>
              <p:nvPr/>
            </p:nvSpPr>
            <p:spPr bwMode="auto">
              <a:xfrm>
                <a:off x="4609" y="2842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108498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4" name="Freeform 5289"/>
              <p:cNvSpPr>
                <a:spLocks/>
              </p:cNvSpPr>
              <p:nvPr/>
            </p:nvSpPr>
            <p:spPr bwMode="auto">
              <a:xfrm>
                <a:off x="3368" y="2416"/>
                <a:ext cx="98" cy="105"/>
              </a:xfrm>
              <a:custGeom>
                <a:avLst/>
                <a:gdLst>
                  <a:gd name="T0" fmla="*/ 0 w 98"/>
                  <a:gd name="T1" fmla="*/ 0 h 105"/>
                  <a:gd name="T2" fmla="*/ 68 w 98"/>
                  <a:gd name="T3" fmla="*/ 105 h 105"/>
                  <a:gd name="T4" fmla="*/ 98 w 98"/>
                  <a:gd name="T5" fmla="*/ 80 h 105"/>
                  <a:gd name="T6" fmla="*/ 30 w 98"/>
                  <a:gd name="T7" fmla="*/ 12 h 105"/>
                  <a:gd name="T8" fmla="*/ 0 w 98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05"/>
                  <a:gd name="T17" fmla="*/ 98 w 98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05">
                    <a:moveTo>
                      <a:pt x="0" y="0"/>
                    </a:moveTo>
                    <a:lnTo>
                      <a:pt x="68" y="105"/>
                    </a:lnTo>
                    <a:lnTo>
                      <a:pt x="98" y="80"/>
                    </a:lnTo>
                    <a:lnTo>
                      <a:pt x="3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5" name="Freeform 5290"/>
              <p:cNvSpPr>
                <a:spLocks/>
              </p:cNvSpPr>
              <p:nvPr/>
            </p:nvSpPr>
            <p:spPr bwMode="auto">
              <a:xfrm>
                <a:off x="3368" y="2416"/>
                <a:ext cx="98" cy="105"/>
              </a:xfrm>
              <a:custGeom>
                <a:avLst/>
                <a:gdLst>
                  <a:gd name="T0" fmla="*/ 0 w 16"/>
                  <a:gd name="T1" fmla="*/ 0 h 17"/>
                  <a:gd name="T2" fmla="*/ 94203 w 16"/>
                  <a:gd name="T3" fmla="*/ 152936 h 17"/>
                  <a:gd name="T4" fmla="*/ 137868 w 16"/>
                  <a:gd name="T5" fmla="*/ 116389 h 17"/>
                  <a:gd name="T6" fmla="*/ 43671 w 16"/>
                  <a:gd name="T7" fmla="*/ 17436 h 17"/>
                  <a:gd name="T8" fmla="*/ 0 w 16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0"/>
                    </a:moveTo>
                    <a:lnTo>
                      <a:pt x="11" y="17"/>
                    </a:lnTo>
                    <a:lnTo>
                      <a:pt x="16" y="13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6" name="Freeform 5291"/>
              <p:cNvSpPr>
                <a:spLocks/>
              </p:cNvSpPr>
              <p:nvPr/>
            </p:nvSpPr>
            <p:spPr bwMode="auto">
              <a:xfrm>
                <a:off x="2114" y="2576"/>
                <a:ext cx="99" cy="130"/>
              </a:xfrm>
              <a:custGeom>
                <a:avLst/>
                <a:gdLst>
                  <a:gd name="T0" fmla="*/ 0 w 99"/>
                  <a:gd name="T1" fmla="*/ 99 h 130"/>
                  <a:gd name="T2" fmla="*/ 68 w 99"/>
                  <a:gd name="T3" fmla="*/ 0 h 130"/>
                  <a:gd name="T4" fmla="*/ 99 w 99"/>
                  <a:gd name="T5" fmla="*/ 56 h 130"/>
                  <a:gd name="T6" fmla="*/ 37 w 99"/>
                  <a:gd name="T7" fmla="*/ 130 h 130"/>
                  <a:gd name="T8" fmla="*/ 0 w 99"/>
                  <a:gd name="T9" fmla="*/ 99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99"/>
                    </a:moveTo>
                    <a:lnTo>
                      <a:pt x="68" y="0"/>
                    </a:lnTo>
                    <a:lnTo>
                      <a:pt x="99" y="56"/>
                    </a:lnTo>
                    <a:lnTo>
                      <a:pt x="37" y="13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7" name="Freeform 5292"/>
              <p:cNvSpPr>
                <a:spLocks/>
              </p:cNvSpPr>
              <p:nvPr/>
            </p:nvSpPr>
            <p:spPr bwMode="auto">
              <a:xfrm>
                <a:off x="2114" y="2576"/>
                <a:ext cx="99" cy="130"/>
              </a:xfrm>
              <a:custGeom>
                <a:avLst/>
                <a:gdLst>
                  <a:gd name="T0" fmla="*/ 0 w 16"/>
                  <a:gd name="T1" fmla="*/ 145433 h 21"/>
                  <a:gd name="T2" fmla="*/ 99730 w 16"/>
                  <a:gd name="T3" fmla="*/ 0 h 21"/>
                  <a:gd name="T4" fmla="*/ 145214 w 16"/>
                  <a:gd name="T5" fmla="*/ 82315 h 21"/>
                  <a:gd name="T6" fmla="*/ 54252 w 16"/>
                  <a:gd name="T7" fmla="*/ 190958 h 21"/>
                  <a:gd name="T8" fmla="*/ 0 w 16"/>
                  <a:gd name="T9" fmla="*/ 145433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16"/>
                    </a:moveTo>
                    <a:lnTo>
                      <a:pt x="11" y="0"/>
                    </a:lnTo>
                    <a:lnTo>
                      <a:pt x="16" y="9"/>
                    </a:lnTo>
                    <a:lnTo>
                      <a:pt x="6" y="21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8" name="Freeform 5293"/>
              <p:cNvSpPr>
                <a:spLocks/>
              </p:cNvSpPr>
              <p:nvPr/>
            </p:nvSpPr>
            <p:spPr bwMode="auto">
              <a:xfrm>
                <a:off x="4442" y="284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9" name="Freeform 5294"/>
              <p:cNvSpPr>
                <a:spLocks/>
              </p:cNvSpPr>
              <p:nvPr/>
            </p:nvSpPr>
            <p:spPr bwMode="auto">
              <a:xfrm>
                <a:off x="4442" y="2842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0" name="Freeform 5295"/>
              <p:cNvSpPr>
                <a:spLocks/>
              </p:cNvSpPr>
              <p:nvPr/>
            </p:nvSpPr>
            <p:spPr bwMode="auto">
              <a:xfrm>
                <a:off x="3201" y="2243"/>
                <a:ext cx="99" cy="92"/>
              </a:xfrm>
              <a:custGeom>
                <a:avLst/>
                <a:gdLst>
                  <a:gd name="T0" fmla="*/ 0 w 99"/>
                  <a:gd name="T1" fmla="*/ 0 h 92"/>
                  <a:gd name="T2" fmla="*/ 68 w 99"/>
                  <a:gd name="T3" fmla="*/ 92 h 92"/>
                  <a:gd name="T4" fmla="*/ 99 w 99"/>
                  <a:gd name="T5" fmla="*/ 92 h 92"/>
                  <a:gd name="T6" fmla="*/ 31 w 99"/>
                  <a:gd name="T7" fmla="*/ 55 h 92"/>
                  <a:gd name="T8" fmla="*/ 0 w 99"/>
                  <a:gd name="T9" fmla="*/ 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0"/>
                    </a:moveTo>
                    <a:lnTo>
                      <a:pt x="68" y="92"/>
                    </a:lnTo>
                    <a:lnTo>
                      <a:pt x="99" y="92"/>
                    </a:lnTo>
                    <a:lnTo>
                      <a:pt x="31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1" name="Freeform 5296"/>
              <p:cNvSpPr>
                <a:spLocks/>
              </p:cNvSpPr>
              <p:nvPr/>
            </p:nvSpPr>
            <p:spPr bwMode="auto">
              <a:xfrm>
                <a:off x="3201" y="2243"/>
                <a:ext cx="99" cy="92"/>
              </a:xfrm>
              <a:custGeom>
                <a:avLst/>
                <a:gdLst>
                  <a:gd name="T0" fmla="*/ 0 w 16"/>
                  <a:gd name="T1" fmla="*/ 0 h 15"/>
                  <a:gd name="T2" fmla="*/ 99730 w 16"/>
                  <a:gd name="T3" fmla="*/ 130119 h 15"/>
                  <a:gd name="T4" fmla="*/ 145214 w 16"/>
                  <a:gd name="T5" fmla="*/ 130119 h 15"/>
                  <a:gd name="T6" fmla="*/ 45484 w 16"/>
                  <a:gd name="T7" fmla="*/ 77758 h 15"/>
                  <a:gd name="T8" fmla="*/ 0 w 1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0"/>
                    </a:moveTo>
                    <a:lnTo>
                      <a:pt x="11" y="15"/>
                    </a:lnTo>
                    <a:lnTo>
                      <a:pt x="16" y="15"/>
                    </a:lnTo>
                    <a:lnTo>
                      <a:pt x="5" y="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2" name="Freeform 5297"/>
              <p:cNvSpPr>
                <a:spLocks/>
              </p:cNvSpPr>
              <p:nvPr/>
            </p:nvSpPr>
            <p:spPr bwMode="auto">
              <a:xfrm>
                <a:off x="1947" y="2718"/>
                <a:ext cx="99" cy="56"/>
              </a:xfrm>
              <a:custGeom>
                <a:avLst/>
                <a:gdLst>
                  <a:gd name="T0" fmla="*/ 0 w 99"/>
                  <a:gd name="T1" fmla="*/ 56 h 56"/>
                  <a:gd name="T2" fmla="*/ 68 w 99"/>
                  <a:gd name="T3" fmla="*/ 0 h 56"/>
                  <a:gd name="T4" fmla="*/ 99 w 99"/>
                  <a:gd name="T5" fmla="*/ 19 h 56"/>
                  <a:gd name="T6" fmla="*/ 37 w 99"/>
                  <a:gd name="T7" fmla="*/ 56 h 56"/>
                  <a:gd name="T8" fmla="*/ 0 w 99"/>
                  <a:gd name="T9" fmla="*/ 5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56"/>
                    </a:moveTo>
                    <a:lnTo>
                      <a:pt x="68" y="0"/>
                    </a:lnTo>
                    <a:lnTo>
                      <a:pt x="99" y="19"/>
                    </a:lnTo>
                    <a:lnTo>
                      <a:pt x="37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3" name="Freeform 5298"/>
              <p:cNvSpPr>
                <a:spLocks/>
              </p:cNvSpPr>
              <p:nvPr/>
            </p:nvSpPr>
            <p:spPr bwMode="auto">
              <a:xfrm>
                <a:off x="1947" y="2718"/>
                <a:ext cx="99" cy="56"/>
              </a:xfrm>
              <a:custGeom>
                <a:avLst/>
                <a:gdLst>
                  <a:gd name="T0" fmla="*/ 0 w 16"/>
                  <a:gd name="T1" fmla="*/ 83820 h 9"/>
                  <a:gd name="T2" fmla="*/ 99730 w 16"/>
                  <a:gd name="T3" fmla="*/ 0 h 9"/>
                  <a:gd name="T4" fmla="*/ 145214 w 16"/>
                  <a:gd name="T5" fmla="*/ 28417 h 9"/>
                  <a:gd name="T6" fmla="*/ 54252 w 16"/>
                  <a:gd name="T7" fmla="*/ 83820 h 9"/>
                  <a:gd name="T8" fmla="*/ 0 w 16"/>
                  <a:gd name="T9" fmla="*/ 8382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9"/>
                    </a:moveTo>
                    <a:lnTo>
                      <a:pt x="11" y="0"/>
                    </a:lnTo>
                    <a:lnTo>
                      <a:pt x="16" y="3"/>
                    </a:lnTo>
                    <a:lnTo>
                      <a:pt x="6" y="9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4" name="Freeform 5299"/>
              <p:cNvSpPr>
                <a:spLocks/>
              </p:cNvSpPr>
              <p:nvPr/>
            </p:nvSpPr>
            <p:spPr bwMode="auto">
              <a:xfrm>
                <a:off x="4275" y="284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5" name="Freeform 5300"/>
              <p:cNvSpPr>
                <a:spLocks/>
              </p:cNvSpPr>
              <p:nvPr/>
            </p:nvSpPr>
            <p:spPr bwMode="auto">
              <a:xfrm>
                <a:off x="4275" y="2842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6" name="Freeform 5301"/>
              <p:cNvSpPr>
                <a:spLocks/>
              </p:cNvSpPr>
              <p:nvPr/>
            </p:nvSpPr>
            <p:spPr bwMode="auto">
              <a:xfrm>
                <a:off x="3028" y="2107"/>
                <a:ext cx="99" cy="99"/>
              </a:xfrm>
              <a:custGeom>
                <a:avLst/>
                <a:gdLst>
                  <a:gd name="T0" fmla="*/ 0 w 99"/>
                  <a:gd name="T1" fmla="*/ 0 h 99"/>
                  <a:gd name="T2" fmla="*/ 68 w 99"/>
                  <a:gd name="T3" fmla="*/ 49 h 99"/>
                  <a:gd name="T4" fmla="*/ 99 w 99"/>
                  <a:gd name="T5" fmla="*/ 93 h 99"/>
                  <a:gd name="T6" fmla="*/ 31 w 99"/>
                  <a:gd name="T7" fmla="*/ 99 h 99"/>
                  <a:gd name="T8" fmla="*/ 0 w 99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0"/>
                    </a:moveTo>
                    <a:lnTo>
                      <a:pt x="68" y="49"/>
                    </a:lnTo>
                    <a:lnTo>
                      <a:pt x="99" y="93"/>
                    </a:lnTo>
                    <a:lnTo>
                      <a:pt x="31" y="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7" name="Freeform 5302"/>
              <p:cNvSpPr>
                <a:spLocks/>
              </p:cNvSpPr>
              <p:nvPr/>
            </p:nvSpPr>
            <p:spPr bwMode="auto">
              <a:xfrm>
                <a:off x="3028" y="2107"/>
                <a:ext cx="99" cy="99"/>
              </a:xfrm>
              <a:custGeom>
                <a:avLst/>
                <a:gdLst>
                  <a:gd name="T0" fmla="*/ 0 w 16"/>
                  <a:gd name="T1" fmla="*/ 0 h 16"/>
                  <a:gd name="T2" fmla="*/ 99730 w 16"/>
                  <a:gd name="T3" fmla="*/ 73204 h 16"/>
                  <a:gd name="T4" fmla="*/ 145214 w 16"/>
                  <a:gd name="T5" fmla="*/ 136218 h 16"/>
                  <a:gd name="T6" fmla="*/ 45484 w 16"/>
                  <a:gd name="T7" fmla="*/ 145214 h 16"/>
                  <a:gd name="T8" fmla="*/ 0 w 16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0"/>
                    </a:moveTo>
                    <a:lnTo>
                      <a:pt x="11" y="8"/>
                    </a:lnTo>
                    <a:lnTo>
                      <a:pt x="16" y="15"/>
                    </a:lnTo>
                    <a:lnTo>
                      <a:pt x="5" y="1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8" name="Freeform 5303"/>
              <p:cNvSpPr>
                <a:spLocks/>
              </p:cNvSpPr>
              <p:nvPr/>
            </p:nvSpPr>
            <p:spPr bwMode="auto">
              <a:xfrm>
                <a:off x="1781" y="2805"/>
                <a:ext cx="99" cy="31"/>
              </a:xfrm>
              <a:custGeom>
                <a:avLst/>
                <a:gdLst>
                  <a:gd name="T0" fmla="*/ 0 w 99"/>
                  <a:gd name="T1" fmla="*/ 31 h 31"/>
                  <a:gd name="T2" fmla="*/ 68 w 99"/>
                  <a:gd name="T3" fmla="*/ 6 h 31"/>
                  <a:gd name="T4" fmla="*/ 99 w 99"/>
                  <a:gd name="T5" fmla="*/ 0 h 31"/>
                  <a:gd name="T6" fmla="*/ 37 w 99"/>
                  <a:gd name="T7" fmla="*/ 12 h 31"/>
                  <a:gd name="T8" fmla="*/ 0 w 99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31"/>
                    </a:moveTo>
                    <a:lnTo>
                      <a:pt x="68" y="6"/>
                    </a:lnTo>
                    <a:lnTo>
                      <a:pt x="99" y="0"/>
                    </a:lnTo>
                    <a:lnTo>
                      <a:pt x="37" y="12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9" name="Freeform 5304"/>
              <p:cNvSpPr>
                <a:spLocks/>
              </p:cNvSpPr>
              <p:nvPr/>
            </p:nvSpPr>
            <p:spPr bwMode="auto">
              <a:xfrm>
                <a:off x="1781" y="2805"/>
                <a:ext cx="99" cy="31"/>
              </a:xfrm>
              <a:custGeom>
                <a:avLst/>
                <a:gdLst>
                  <a:gd name="T0" fmla="*/ 0 w 16"/>
                  <a:gd name="T1" fmla="*/ 45744 h 5"/>
                  <a:gd name="T2" fmla="*/ 99730 w 16"/>
                  <a:gd name="T3" fmla="*/ 8804 h 5"/>
                  <a:gd name="T4" fmla="*/ 145214 w 16"/>
                  <a:gd name="T5" fmla="*/ 0 h 5"/>
                  <a:gd name="T6" fmla="*/ 54252 w 16"/>
                  <a:gd name="T7" fmla="*/ 17645 h 5"/>
                  <a:gd name="T8" fmla="*/ 0 w 16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1"/>
                    </a:lnTo>
                    <a:lnTo>
                      <a:pt x="16" y="0"/>
                    </a:lnTo>
                    <a:lnTo>
                      <a:pt x="6" y="2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0" name="Freeform 5305"/>
              <p:cNvSpPr>
                <a:spLocks/>
              </p:cNvSpPr>
              <p:nvPr/>
            </p:nvSpPr>
            <p:spPr bwMode="auto">
              <a:xfrm>
                <a:off x="4109" y="2823"/>
                <a:ext cx="98" cy="80"/>
              </a:xfrm>
              <a:custGeom>
                <a:avLst/>
                <a:gdLst>
                  <a:gd name="T0" fmla="*/ 0 w 98"/>
                  <a:gd name="T1" fmla="*/ 50 h 80"/>
                  <a:gd name="T2" fmla="*/ 67 w 98"/>
                  <a:gd name="T3" fmla="*/ 80 h 80"/>
                  <a:gd name="T4" fmla="*/ 98 w 98"/>
                  <a:gd name="T5" fmla="*/ 31 h 80"/>
                  <a:gd name="T6" fmla="*/ 30 w 98"/>
                  <a:gd name="T7" fmla="*/ 0 h 80"/>
                  <a:gd name="T8" fmla="*/ 0 w 98"/>
                  <a:gd name="T9" fmla="*/ 5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0"/>
                  <a:gd name="T17" fmla="*/ 98 w 9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0">
                    <a:moveTo>
                      <a:pt x="0" y="50"/>
                    </a:moveTo>
                    <a:lnTo>
                      <a:pt x="67" y="80"/>
                    </a:lnTo>
                    <a:lnTo>
                      <a:pt x="98" y="31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1" name="Freeform 5306"/>
              <p:cNvSpPr>
                <a:spLocks/>
              </p:cNvSpPr>
              <p:nvPr/>
            </p:nvSpPr>
            <p:spPr bwMode="auto">
              <a:xfrm>
                <a:off x="4109" y="2823"/>
                <a:ext cx="98" cy="80"/>
              </a:xfrm>
              <a:custGeom>
                <a:avLst/>
                <a:gdLst>
                  <a:gd name="T0" fmla="*/ 0 w 16"/>
                  <a:gd name="T1" fmla="*/ 70363 h 13"/>
                  <a:gd name="T2" fmla="*/ 94203 w 16"/>
                  <a:gd name="T3" fmla="*/ 114671 h 13"/>
                  <a:gd name="T4" fmla="*/ 137868 w 16"/>
                  <a:gd name="T5" fmla="*/ 44498 h 13"/>
                  <a:gd name="T6" fmla="*/ 43671 w 16"/>
                  <a:gd name="T7" fmla="*/ 0 h 13"/>
                  <a:gd name="T8" fmla="*/ 0 w 16"/>
                  <a:gd name="T9" fmla="*/ 7036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8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2" name="Freeform 5307"/>
              <p:cNvSpPr>
                <a:spLocks/>
              </p:cNvSpPr>
              <p:nvPr/>
            </p:nvSpPr>
            <p:spPr bwMode="auto">
              <a:xfrm>
                <a:off x="2855" y="2039"/>
                <a:ext cx="105" cy="142"/>
              </a:xfrm>
              <a:custGeom>
                <a:avLst/>
                <a:gdLst>
                  <a:gd name="T0" fmla="*/ 0 w 105"/>
                  <a:gd name="T1" fmla="*/ 12 h 142"/>
                  <a:gd name="T2" fmla="*/ 68 w 105"/>
                  <a:gd name="T3" fmla="*/ 0 h 142"/>
                  <a:gd name="T4" fmla="*/ 105 w 105"/>
                  <a:gd name="T5" fmla="*/ 80 h 142"/>
                  <a:gd name="T6" fmla="*/ 31 w 105"/>
                  <a:gd name="T7" fmla="*/ 142 h 142"/>
                  <a:gd name="T8" fmla="*/ 0 w 105"/>
                  <a:gd name="T9" fmla="*/ 12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2"/>
                  <a:gd name="T17" fmla="*/ 105 w 105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2">
                    <a:moveTo>
                      <a:pt x="0" y="12"/>
                    </a:moveTo>
                    <a:lnTo>
                      <a:pt x="68" y="0"/>
                    </a:lnTo>
                    <a:lnTo>
                      <a:pt x="105" y="80"/>
                    </a:lnTo>
                    <a:lnTo>
                      <a:pt x="31" y="14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3" name="Freeform 5308"/>
              <p:cNvSpPr>
                <a:spLocks/>
              </p:cNvSpPr>
              <p:nvPr/>
            </p:nvSpPr>
            <p:spPr bwMode="auto">
              <a:xfrm>
                <a:off x="2855" y="2039"/>
                <a:ext cx="105" cy="142"/>
              </a:xfrm>
              <a:custGeom>
                <a:avLst/>
                <a:gdLst>
                  <a:gd name="T0" fmla="*/ 0 w 17"/>
                  <a:gd name="T1" fmla="*/ 17417 h 23"/>
                  <a:gd name="T2" fmla="*/ 98959 w 17"/>
                  <a:gd name="T3" fmla="*/ 0 h 23"/>
                  <a:gd name="T4" fmla="*/ 152936 w 17"/>
                  <a:gd name="T5" fmla="*/ 116255 h 23"/>
                  <a:gd name="T6" fmla="*/ 45014 w 17"/>
                  <a:gd name="T7" fmla="*/ 206406 h 23"/>
                  <a:gd name="T8" fmla="*/ 0 w 17"/>
                  <a:gd name="T9" fmla="*/ 17417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3"/>
                  <a:gd name="T17" fmla="*/ 17 w 17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3">
                    <a:moveTo>
                      <a:pt x="0" y="2"/>
                    </a:moveTo>
                    <a:lnTo>
                      <a:pt x="11" y="0"/>
                    </a:lnTo>
                    <a:lnTo>
                      <a:pt x="17" y="13"/>
                    </a:lnTo>
                    <a:lnTo>
                      <a:pt x="5" y="23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4" name="Freeform 5309"/>
              <p:cNvSpPr>
                <a:spLocks/>
              </p:cNvSpPr>
              <p:nvPr/>
            </p:nvSpPr>
            <p:spPr bwMode="auto">
              <a:xfrm>
                <a:off x="1614" y="2842"/>
                <a:ext cx="99" cy="31"/>
              </a:xfrm>
              <a:custGeom>
                <a:avLst/>
                <a:gdLst>
                  <a:gd name="T0" fmla="*/ 0 w 99"/>
                  <a:gd name="T1" fmla="*/ 31 h 31"/>
                  <a:gd name="T2" fmla="*/ 68 w 99"/>
                  <a:gd name="T3" fmla="*/ 31 h 31"/>
                  <a:gd name="T4" fmla="*/ 99 w 99"/>
                  <a:gd name="T5" fmla="*/ 0 h 31"/>
                  <a:gd name="T6" fmla="*/ 31 w 99"/>
                  <a:gd name="T7" fmla="*/ 0 h 31"/>
                  <a:gd name="T8" fmla="*/ 0 w 99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1"/>
                  <a:gd name="T17" fmla="*/ 99 w 9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1">
                    <a:moveTo>
                      <a:pt x="0" y="31"/>
                    </a:moveTo>
                    <a:lnTo>
                      <a:pt x="68" y="31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5" name="Freeform 5310"/>
              <p:cNvSpPr>
                <a:spLocks/>
              </p:cNvSpPr>
              <p:nvPr/>
            </p:nvSpPr>
            <p:spPr bwMode="auto">
              <a:xfrm>
                <a:off x="1614" y="2842"/>
                <a:ext cx="99" cy="31"/>
              </a:xfrm>
              <a:custGeom>
                <a:avLst/>
                <a:gdLst>
                  <a:gd name="T0" fmla="*/ 0 w 16"/>
                  <a:gd name="T1" fmla="*/ 45744 h 5"/>
                  <a:gd name="T2" fmla="*/ 99730 w 16"/>
                  <a:gd name="T3" fmla="*/ 45744 h 5"/>
                  <a:gd name="T4" fmla="*/ 145214 w 16"/>
                  <a:gd name="T5" fmla="*/ 0 h 5"/>
                  <a:gd name="T6" fmla="*/ 45484 w 16"/>
                  <a:gd name="T7" fmla="*/ 0 h 5"/>
                  <a:gd name="T8" fmla="*/ 0 w 16"/>
                  <a:gd name="T9" fmla="*/ 4574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5"/>
                    </a:moveTo>
                    <a:lnTo>
                      <a:pt x="11" y="5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6" name="Freeform 5311"/>
              <p:cNvSpPr>
                <a:spLocks/>
              </p:cNvSpPr>
              <p:nvPr/>
            </p:nvSpPr>
            <p:spPr bwMode="auto">
              <a:xfrm>
                <a:off x="3942" y="2792"/>
                <a:ext cx="99" cy="93"/>
              </a:xfrm>
              <a:custGeom>
                <a:avLst/>
                <a:gdLst>
                  <a:gd name="T0" fmla="*/ 0 w 99"/>
                  <a:gd name="T1" fmla="*/ 50 h 93"/>
                  <a:gd name="T2" fmla="*/ 68 w 99"/>
                  <a:gd name="T3" fmla="*/ 93 h 93"/>
                  <a:gd name="T4" fmla="*/ 99 w 99"/>
                  <a:gd name="T5" fmla="*/ 44 h 93"/>
                  <a:gd name="T6" fmla="*/ 31 w 99"/>
                  <a:gd name="T7" fmla="*/ 0 h 93"/>
                  <a:gd name="T8" fmla="*/ 0 w 99"/>
                  <a:gd name="T9" fmla="*/ 5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50"/>
                    </a:moveTo>
                    <a:lnTo>
                      <a:pt x="68" y="93"/>
                    </a:lnTo>
                    <a:lnTo>
                      <a:pt x="99" y="44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7" name="Freeform 5312"/>
              <p:cNvSpPr>
                <a:spLocks/>
              </p:cNvSpPr>
              <p:nvPr/>
            </p:nvSpPr>
            <p:spPr bwMode="auto">
              <a:xfrm>
                <a:off x="3942" y="2792"/>
                <a:ext cx="99" cy="93"/>
              </a:xfrm>
              <a:custGeom>
                <a:avLst/>
                <a:gdLst>
                  <a:gd name="T0" fmla="*/ 0 w 16"/>
                  <a:gd name="T1" fmla="*/ 73879 h 15"/>
                  <a:gd name="T2" fmla="*/ 99730 w 16"/>
                  <a:gd name="T3" fmla="*/ 137497 h 15"/>
                  <a:gd name="T4" fmla="*/ 145214 w 16"/>
                  <a:gd name="T5" fmla="*/ 63618 h 15"/>
                  <a:gd name="T6" fmla="*/ 45484 w 16"/>
                  <a:gd name="T7" fmla="*/ 0 h 15"/>
                  <a:gd name="T8" fmla="*/ 0 w 16"/>
                  <a:gd name="T9" fmla="*/ 73879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8"/>
                    </a:moveTo>
                    <a:lnTo>
                      <a:pt x="11" y="15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8" name="Freeform 5313"/>
              <p:cNvSpPr>
                <a:spLocks/>
              </p:cNvSpPr>
              <p:nvPr/>
            </p:nvSpPr>
            <p:spPr bwMode="auto">
              <a:xfrm>
                <a:off x="2682" y="2014"/>
                <a:ext cx="105" cy="229"/>
              </a:xfrm>
              <a:custGeom>
                <a:avLst/>
                <a:gdLst>
                  <a:gd name="T0" fmla="*/ 0 w 105"/>
                  <a:gd name="T1" fmla="*/ 81 h 229"/>
                  <a:gd name="T2" fmla="*/ 68 w 105"/>
                  <a:gd name="T3" fmla="*/ 0 h 229"/>
                  <a:gd name="T4" fmla="*/ 105 w 105"/>
                  <a:gd name="T5" fmla="*/ 111 h 229"/>
                  <a:gd name="T6" fmla="*/ 37 w 105"/>
                  <a:gd name="T7" fmla="*/ 229 h 229"/>
                  <a:gd name="T8" fmla="*/ 0 w 105"/>
                  <a:gd name="T9" fmla="*/ 81 h 2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29"/>
                  <a:gd name="T17" fmla="*/ 105 w 105"/>
                  <a:gd name="T18" fmla="*/ 229 h 2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29">
                    <a:moveTo>
                      <a:pt x="0" y="81"/>
                    </a:moveTo>
                    <a:lnTo>
                      <a:pt x="68" y="0"/>
                    </a:lnTo>
                    <a:lnTo>
                      <a:pt x="105" y="111"/>
                    </a:lnTo>
                    <a:lnTo>
                      <a:pt x="37" y="229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9" name="Freeform 5314"/>
              <p:cNvSpPr>
                <a:spLocks/>
              </p:cNvSpPr>
              <p:nvPr/>
            </p:nvSpPr>
            <p:spPr bwMode="auto">
              <a:xfrm>
                <a:off x="2682" y="2014"/>
                <a:ext cx="105" cy="229"/>
              </a:xfrm>
              <a:custGeom>
                <a:avLst/>
                <a:gdLst>
                  <a:gd name="T0" fmla="*/ 0 w 17"/>
                  <a:gd name="T1" fmla="*/ 117372 h 37"/>
                  <a:gd name="T2" fmla="*/ 98959 w 17"/>
                  <a:gd name="T3" fmla="*/ 0 h 37"/>
                  <a:gd name="T4" fmla="*/ 152936 w 17"/>
                  <a:gd name="T5" fmla="*/ 162875 h 37"/>
                  <a:gd name="T6" fmla="*/ 53945 w 17"/>
                  <a:gd name="T7" fmla="*/ 335943 h 37"/>
                  <a:gd name="T8" fmla="*/ 0 w 17"/>
                  <a:gd name="T9" fmla="*/ 117372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7"/>
                  <a:gd name="T17" fmla="*/ 17 w 17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7">
                    <a:moveTo>
                      <a:pt x="0" y="13"/>
                    </a:moveTo>
                    <a:lnTo>
                      <a:pt x="11" y="0"/>
                    </a:lnTo>
                    <a:lnTo>
                      <a:pt x="17" y="18"/>
                    </a:lnTo>
                    <a:lnTo>
                      <a:pt x="6" y="37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0" name="Freeform 5315"/>
              <p:cNvSpPr>
                <a:spLocks/>
              </p:cNvSpPr>
              <p:nvPr/>
            </p:nvSpPr>
            <p:spPr bwMode="auto">
              <a:xfrm>
                <a:off x="1447" y="2854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2 w 99"/>
                  <a:gd name="T3" fmla="*/ 43 h 43"/>
                  <a:gd name="T4" fmla="*/ 99 w 99"/>
                  <a:gd name="T5" fmla="*/ 12 h 43"/>
                  <a:gd name="T6" fmla="*/ 31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2" y="43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1" name="Freeform 5316"/>
              <p:cNvSpPr>
                <a:spLocks/>
              </p:cNvSpPr>
              <p:nvPr/>
            </p:nvSpPr>
            <p:spPr bwMode="auto">
              <a:xfrm>
                <a:off x="1447" y="2854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0969 w 16"/>
                  <a:gd name="T3" fmla="*/ 61207 h 7"/>
                  <a:gd name="T4" fmla="*/ 145214 w 16"/>
                  <a:gd name="T5" fmla="*/ 17169 h 7"/>
                  <a:gd name="T6" fmla="*/ 45484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0" y="7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2" name="Freeform 5317"/>
              <p:cNvSpPr>
                <a:spLocks/>
              </p:cNvSpPr>
              <p:nvPr/>
            </p:nvSpPr>
            <p:spPr bwMode="auto">
              <a:xfrm>
                <a:off x="3769" y="2731"/>
                <a:ext cx="105" cy="111"/>
              </a:xfrm>
              <a:custGeom>
                <a:avLst/>
                <a:gdLst>
                  <a:gd name="T0" fmla="*/ 0 w 105"/>
                  <a:gd name="T1" fmla="*/ 49 h 111"/>
                  <a:gd name="T2" fmla="*/ 74 w 105"/>
                  <a:gd name="T3" fmla="*/ 111 h 111"/>
                  <a:gd name="T4" fmla="*/ 105 w 105"/>
                  <a:gd name="T5" fmla="*/ 61 h 111"/>
                  <a:gd name="T6" fmla="*/ 31 w 105"/>
                  <a:gd name="T7" fmla="*/ 0 h 111"/>
                  <a:gd name="T8" fmla="*/ 0 w 105"/>
                  <a:gd name="T9" fmla="*/ 49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1"/>
                  <a:gd name="T17" fmla="*/ 105 w 105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1">
                    <a:moveTo>
                      <a:pt x="0" y="49"/>
                    </a:moveTo>
                    <a:lnTo>
                      <a:pt x="74" y="111"/>
                    </a:lnTo>
                    <a:lnTo>
                      <a:pt x="105" y="61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ACAC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3" name="Freeform 5318"/>
              <p:cNvSpPr>
                <a:spLocks/>
              </p:cNvSpPr>
              <p:nvPr/>
            </p:nvSpPr>
            <p:spPr bwMode="auto">
              <a:xfrm>
                <a:off x="3769" y="2731"/>
                <a:ext cx="105" cy="111"/>
              </a:xfrm>
              <a:custGeom>
                <a:avLst/>
                <a:gdLst>
                  <a:gd name="T0" fmla="*/ 0 w 17"/>
                  <a:gd name="T1" fmla="*/ 70806 h 18"/>
                  <a:gd name="T2" fmla="*/ 107693 w 17"/>
                  <a:gd name="T3" fmla="*/ 160401 h 18"/>
                  <a:gd name="T4" fmla="*/ 152936 w 17"/>
                  <a:gd name="T5" fmla="*/ 89596 h 18"/>
                  <a:gd name="T6" fmla="*/ 45014 w 17"/>
                  <a:gd name="T7" fmla="*/ 0 h 18"/>
                  <a:gd name="T8" fmla="*/ 0 w 17"/>
                  <a:gd name="T9" fmla="*/ 70806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8"/>
                    </a:moveTo>
                    <a:lnTo>
                      <a:pt x="12" y="18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4" name="Freeform 5319"/>
              <p:cNvSpPr>
                <a:spLocks/>
              </p:cNvSpPr>
              <p:nvPr/>
            </p:nvSpPr>
            <p:spPr bwMode="auto">
              <a:xfrm>
                <a:off x="2516" y="2101"/>
                <a:ext cx="98" cy="259"/>
              </a:xfrm>
              <a:custGeom>
                <a:avLst/>
                <a:gdLst>
                  <a:gd name="T0" fmla="*/ 0 w 98"/>
                  <a:gd name="T1" fmla="*/ 129 h 259"/>
                  <a:gd name="T2" fmla="*/ 67 w 98"/>
                  <a:gd name="T3" fmla="*/ 0 h 259"/>
                  <a:gd name="T4" fmla="*/ 98 w 98"/>
                  <a:gd name="T5" fmla="*/ 117 h 259"/>
                  <a:gd name="T6" fmla="*/ 37 w 98"/>
                  <a:gd name="T7" fmla="*/ 259 h 259"/>
                  <a:gd name="T8" fmla="*/ 0 w 98"/>
                  <a:gd name="T9" fmla="*/ 129 h 2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59"/>
                  <a:gd name="T17" fmla="*/ 98 w 98"/>
                  <a:gd name="T18" fmla="*/ 259 h 2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59">
                    <a:moveTo>
                      <a:pt x="0" y="129"/>
                    </a:moveTo>
                    <a:lnTo>
                      <a:pt x="67" y="0"/>
                    </a:lnTo>
                    <a:lnTo>
                      <a:pt x="98" y="117"/>
                    </a:lnTo>
                    <a:lnTo>
                      <a:pt x="37" y="259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5" name="Freeform 5320"/>
              <p:cNvSpPr>
                <a:spLocks/>
              </p:cNvSpPr>
              <p:nvPr/>
            </p:nvSpPr>
            <p:spPr bwMode="auto">
              <a:xfrm>
                <a:off x="2516" y="2101"/>
                <a:ext cx="98" cy="259"/>
              </a:xfrm>
              <a:custGeom>
                <a:avLst/>
                <a:gdLst>
                  <a:gd name="T0" fmla="*/ 0 w 16"/>
                  <a:gd name="T1" fmla="*/ 188083 h 42"/>
                  <a:gd name="T2" fmla="*/ 94203 w 16"/>
                  <a:gd name="T3" fmla="*/ 0 h 42"/>
                  <a:gd name="T4" fmla="*/ 137868 w 16"/>
                  <a:gd name="T5" fmla="*/ 169072 h 42"/>
                  <a:gd name="T6" fmla="*/ 52148 w 16"/>
                  <a:gd name="T7" fmla="*/ 374496 h 42"/>
                  <a:gd name="T8" fmla="*/ 0 w 16"/>
                  <a:gd name="T9" fmla="*/ 188083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2"/>
                  <a:gd name="T17" fmla="*/ 16 w 16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2">
                    <a:moveTo>
                      <a:pt x="0" y="21"/>
                    </a:moveTo>
                    <a:lnTo>
                      <a:pt x="11" y="0"/>
                    </a:lnTo>
                    <a:lnTo>
                      <a:pt x="16" y="19"/>
                    </a:lnTo>
                    <a:lnTo>
                      <a:pt x="6" y="42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6" name="Freeform 5321"/>
              <p:cNvSpPr>
                <a:spLocks/>
              </p:cNvSpPr>
              <p:nvPr/>
            </p:nvSpPr>
            <p:spPr bwMode="auto">
              <a:xfrm>
                <a:off x="3602" y="2632"/>
                <a:ext cx="99" cy="129"/>
              </a:xfrm>
              <a:custGeom>
                <a:avLst/>
                <a:gdLst>
                  <a:gd name="T0" fmla="*/ 0 w 99"/>
                  <a:gd name="T1" fmla="*/ 37 h 129"/>
                  <a:gd name="T2" fmla="*/ 68 w 99"/>
                  <a:gd name="T3" fmla="*/ 129 h 129"/>
                  <a:gd name="T4" fmla="*/ 99 w 99"/>
                  <a:gd name="T5" fmla="*/ 74 h 129"/>
                  <a:gd name="T6" fmla="*/ 31 w 99"/>
                  <a:gd name="T7" fmla="*/ 0 h 129"/>
                  <a:gd name="T8" fmla="*/ 0 w 99"/>
                  <a:gd name="T9" fmla="*/ 37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9"/>
                  <a:gd name="T17" fmla="*/ 99 w 99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9">
                    <a:moveTo>
                      <a:pt x="0" y="37"/>
                    </a:moveTo>
                    <a:lnTo>
                      <a:pt x="68" y="129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7" name="Freeform 5322"/>
              <p:cNvSpPr>
                <a:spLocks/>
              </p:cNvSpPr>
              <p:nvPr/>
            </p:nvSpPr>
            <p:spPr bwMode="auto">
              <a:xfrm>
                <a:off x="3602" y="2632"/>
                <a:ext cx="99" cy="129"/>
              </a:xfrm>
              <a:custGeom>
                <a:avLst/>
                <a:gdLst>
                  <a:gd name="T0" fmla="*/ 0 w 16"/>
                  <a:gd name="T1" fmla="*/ 52601 h 21"/>
                  <a:gd name="T2" fmla="*/ 99730 w 16"/>
                  <a:gd name="T3" fmla="*/ 183579 h 21"/>
                  <a:gd name="T4" fmla="*/ 145214 w 16"/>
                  <a:gd name="T5" fmla="*/ 105467 h 21"/>
                  <a:gd name="T6" fmla="*/ 45484 w 16"/>
                  <a:gd name="T7" fmla="*/ 0 h 21"/>
                  <a:gd name="T8" fmla="*/ 0 w 16"/>
                  <a:gd name="T9" fmla="*/ 5260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6"/>
                    </a:moveTo>
                    <a:lnTo>
                      <a:pt x="11" y="21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8" name="Freeform 5323"/>
              <p:cNvSpPr>
                <a:spLocks/>
              </p:cNvSpPr>
              <p:nvPr/>
            </p:nvSpPr>
            <p:spPr bwMode="auto">
              <a:xfrm>
                <a:off x="2349" y="2267"/>
                <a:ext cx="99" cy="235"/>
              </a:xfrm>
              <a:custGeom>
                <a:avLst/>
                <a:gdLst>
                  <a:gd name="T0" fmla="*/ 0 w 99"/>
                  <a:gd name="T1" fmla="*/ 136 h 235"/>
                  <a:gd name="T2" fmla="*/ 62 w 99"/>
                  <a:gd name="T3" fmla="*/ 0 h 235"/>
                  <a:gd name="T4" fmla="*/ 99 w 99"/>
                  <a:gd name="T5" fmla="*/ 105 h 235"/>
                  <a:gd name="T6" fmla="*/ 31 w 99"/>
                  <a:gd name="T7" fmla="*/ 235 h 235"/>
                  <a:gd name="T8" fmla="*/ 0 w 99"/>
                  <a:gd name="T9" fmla="*/ 136 h 2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35"/>
                  <a:gd name="T17" fmla="*/ 99 w 99"/>
                  <a:gd name="T18" fmla="*/ 235 h 2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35">
                    <a:moveTo>
                      <a:pt x="0" y="136"/>
                    </a:moveTo>
                    <a:lnTo>
                      <a:pt x="62" y="0"/>
                    </a:lnTo>
                    <a:lnTo>
                      <a:pt x="99" y="105"/>
                    </a:lnTo>
                    <a:lnTo>
                      <a:pt x="31" y="235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9" name="Freeform 5324"/>
              <p:cNvSpPr>
                <a:spLocks/>
              </p:cNvSpPr>
              <p:nvPr/>
            </p:nvSpPr>
            <p:spPr bwMode="auto">
              <a:xfrm>
                <a:off x="2349" y="2267"/>
                <a:ext cx="99" cy="235"/>
              </a:xfrm>
              <a:custGeom>
                <a:avLst/>
                <a:gdLst>
                  <a:gd name="T0" fmla="*/ 0 w 16"/>
                  <a:gd name="T1" fmla="*/ 198909 h 38"/>
                  <a:gd name="T2" fmla="*/ 90969 w 16"/>
                  <a:gd name="T3" fmla="*/ 0 h 38"/>
                  <a:gd name="T4" fmla="*/ 145214 w 16"/>
                  <a:gd name="T5" fmla="*/ 153511 h 38"/>
                  <a:gd name="T6" fmla="*/ 45484 w 16"/>
                  <a:gd name="T7" fmla="*/ 343663 h 38"/>
                  <a:gd name="T8" fmla="*/ 0 w 16"/>
                  <a:gd name="T9" fmla="*/ 198909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8"/>
                  <a:gd name="T17" fmla="*/ 16 w 16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8">
                    <a:moveTo>
                      <a:pt x="0" y="22"/>
                    </a:moveTo>
                    <a:lnTo>
                      <a:pt x="10" y="0"/>
                    </a:lnTo>
                    <a:lnTo>
                      <a:pt x="16" y="17"/>
                    </a:lnTo>
                    <a:lnTo>
                      <a:pt x="5" y="38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0" name="Freeform 5325"/>
              <p:cNvSpPr>
                <a:spLocks/>
              </p:cNvSpPr>
              <p:nvPr/>
            </p:nvSpPr>
            <p:spPr bwMode="auto">
              <a:xfrm>
                <a:off x="4683" y="286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25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1" name="Freeform 5326"/>
              <p:cNvSpPr>
                <a:spLocks/>
              </p:cNvSpPr>
              <p:nvPr/>
            </p:nvSpPr>
            <p:spPr bwMode="auto">
              <a:xfrm>
                <a:off x="4683" y="286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36717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2" name="Freeform 5327"/>
              <p:cNvSpPr>
                <a:spLocks/>
              </p:cNvSpPr>
              <p:nvPr/>
            </p:nvSpPr>
            <p:spPr bwMode="auto">
              <a:xfrm>
                <a:off x="3436" y="2496"/>
                <a:ext cx="98" cy="136"/>
              </a:xfrm>
              <a:custGeom>
                <a:avLst/>
                <a:gdLst>
                  <a:gd name="T0" fmla="*/ 0 w 98"/>
                  <a:gd name="T1" fmla="*/ 25 h 136"/>
                  <a:gd name="T2" fmla="*/ 67 w 98"/>
                  <a:gd name="T3" fmla="*/ 136 h 136"/>
                  <a:gd name="T4" fmla="*/ 98 w 98"/>
                  <a:gd name="T5" fmla="*/ 80 h 136"/>
                  <a:gd name="T6" fmla="*/ 30 w 98"/>
                  <a:gd name="T7" fmla="*/ 0 h 136"/>
                  <a:gd name="T8" fmla="*/ 0 w 98"/>
                  <a:gd name="T9" fmla="*/ 25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36"/>
                  <a:gd name="T17" fmla="*/ 98 w 98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36">
                    <a:moveTo>
                      <a:pt x="0" y="25"/>
                    </a:moveTo>
                    <a:lnTo>
                      <a:pt x="67" y="136"/>
                    </a:lnTo>
                    <a:lnTo>
                      <a:pt x="98" y="80"/>
                    </a:lnTo>
                    <a:lnTo>
                      <a:pt x="3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3" name="Freeform 5328"/>
              <p:cNvSpPr>
                <a:spLocks/>
              </p:cNvSpPr>
              <p:nvPr/>
            </p:nvSpPr>
            <p:spPr bwMode="auto">
              <a:xfrm>
                <a:off x="3436" y="2496"/>
                <a:ext cx="98" cy="136"/>
              </a:xfrm>
              <a:custGeom>
                <a:avLst/>
                <a:gdLst>
                  <a:gd name="T0" fmla="*/ 0 w 16"/>
                  <a:gd name="T1" fmla="*/ 36609 h 22"/>
                  <a:gd name="T2" fmla="*/ 94203 w 16"/>
                  <a:gd name="T3" fmla="*/ 198677 h 22"/>
                  <a:gd name="T4" fmla="*/ 137868 w 16"/>
                  <a:gd name="T5" fmla="*/ 116935 h 22"/>
                  <a:gd name="T6" fmla="*/ 43671 w 16"/>
                  <a:gd name="T7" fmla="*/ 0 h 22"/>
                  <a:gd name="T8" fmla="*/ 0 w 16"/>
                  <a:gd name="T9" fmla="*/ 3660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4"/>
                    </a:moveTo>
                    <a:lnTo>
                      <a:pt x="11" y="22"/>
                    </a:lnTo>
                    <a:lnTo>
                      <a:pt x="16" y="13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4" name="Freeform 5329"/>
              <p:cNvSpPr>
                <a:spLocks/>
              </p:cNvSpPr>
              <p:nvPr/>
            </p:nvSpPr>
            <p:spPr bwMode="auto">
              <a:xfrm>
                <a:off x="2182" y="2459"/>
                <a:ext cx="99" cy="173"/>
              </a:xfrm>
              <a:custGeom>
                <a:avLst/>
                <a:gdLst>
                  <a:gd name="T0" fmla="*/ 0 w 99"/>
                  <a:gd name="T1" fmla="*/ 117 h 173"/>
                  <a:gd name="T2" fmla="*/ 62 w 99"/>
                  <a:gd name="T3" fmla="*/ 0 h 173"/>
                  <a:gd name="T4" fmla="*/ 99 w 99"/>
                  <a:gd name="T5" fmla="*/ 74 h 173"/>
                  <a:gd name="T6" fmla="*/ 31 w 99"/>
                  <a:gd name="T7" fmla="*/ 173 h 173"/>
                  <a:gd name="T8" fmla="*/ 0 w 99"/>
                  <a:gd name="T9" fmla="*/ 117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3"/>
                  <a:gd name="T17" fmla="*/ 99 w 99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3">
                    <a:moveTo>
                      <a:pt x="0" y="117"/>
                    </a:moveTo>
                    <a:lnTo>
                      <a:pt x="62" y="0"/>
                    </a:lnTo>
                    <a:lnTo>
                      <a:pt x="99" y="74"/>
                    </a:lnTo>
                    <a:lnTo>
                      <a:pt x="31" y="173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5" name="Freeform 5330"/>
              <p:cNvSpPr>
                <a:spLocks/>
              </p:cNvSpPr>
              <p:nvPr/>
            </p:nvSpPr>
            <p:spPr bwMode="auto">
              <a:xfrm>
                <a:off x="2182" y="2459"/>
                <a:ext cx="99" cy="173"/>
              </a:xfrm>
              <a:custGeom>
                <a:avLst/>
                <a:gdLst>
                  <a:gd name="T0" fmla="*/ 0 w 16"/>
                  <a:gd name="T1" fmla="*/ 170529 h 28"/>
                  <a:gd name="T2" fmla="*/ 90969 w 16"/>
                  <a:gd name="T3" fmla="*/ 0 h 28"/>
                  <a:gd name="T4" fmla="*/ 145214 w 16"/>
                  <a:gd name="T5" fmla="*/ 107804 h 28"/>
                  <a:gd name="T6" fmla="*/ 45484 w 16"/>
                  <a:gd name="T7" fmla="*/ 252141 h 28"/>
                  <a:gd name="T8" fmla="*/ 0 w 16"/>
                  <a:gd name="T9" fmla="*/ 170529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8"/>
                  <a:gd name="T17" fmla="*/ 16 w 16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8">
                    <a:moveTo>
                      <a:pt x="0" y="19"/>
                    </a:moveTo>
                    <a:lnTo>
                      <a:pt x="10" y="0"/>
                    </a:lnTo>
                    <a:lnTo>
                      <a:pt x="16" y="12"/>
                    </a:lnTo>
                    <a:lnTo>
                      <a:pt x="5" y="28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6" name="Freeform 5331"/>
              <p:cNvSpPr>
                <a:spLocks/>
              </p:cNvSpPr>
              <p:nvPr/>
            </p:nvSpPr>
            <p:spPr bwMode="auto">
              <a:xfrm>
                <a:off x="4510" y="286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7" name="Freeform 5332"/>
              <p:cNvSpPr>
                <a:spLocks/>
              </p:cNvSpPr>
              <p:nvPr/>
            </p:nvSpPr>
            <p:spPr bwMode="auto">
              <a:xfrm>
                <a:off x="4510" y="286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8" name="Freeform 5333"/>
              <p:cNvSpPr>
                <a:spLocks/>
              </p:cNvSpPr>
              <p:nvPr/>
            </p:nvSpPr>
            <p:spPr bwMode="auto">
              <a:xfrm>
                <a:off x="3269" y="2335"/>
                <a:ext cx="99" cy="124"/>
              </a:xfrm>
              <a:custGeom>
                <a:avLst/>
                <a:gdLst>
                  <a:gd name="T0" fmla="*/ 0 w 99"/>
                  <a:gd name="T1" fmla="*/ 0 h 124"/>
                  <a:gd name="T2" fmla="*/ 68 w 99"/>
                  <a:gd name="T3" fmla="*/ 124 h 124"/>
                  <a:gd name="T4" fmla="*/ 99 w 99"/>
                  <a:gd name="T5" fmla="*/ 81 h 124"/>
                  <a:gd name="T6" fmla="*/ 31 w 99"/>
                  <a:gd name="T7" fmla="*/ 0 h 124"/>
                  <a:gd name="T8" fmla="*/ 0 w 99"/>
                  <a:gd name="T9" fmla="*/ 0 h 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4"/>
                  <a:gd name="T17" fmla="*/ 99 w 99"/>
                  <a:gd name="T18" fmla="*/ 124 h 1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4">
                    <a:moveTo>
                      <a:pt x="0" y="0"/>
                    </a:moveTo>
                    <a:lnTo>
                      <a:pt x="68" y="124"/>
                    </a:lnTo>
                    <a:lnTo>
                      <a:pt x="99" y="81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9" name="Freeform 5334"/>
              <p:cNvSpPr>
                <a:spLocks/>
              </p:cNvSpPr>
              <p:nvPr/>
            </p:nvSpPr>
            <p:spPr bwMode="auto">
              <a:xfrm>
                <a:off x="3269" y="2335"/>
                <a:ext cx="99" cy="124"/>
              </a:xfrm>
              <a:custGeom>
                <a:avLst/>
                <a:gdLst>
                  <a:gd name="T0" fmla="*/ 0 w 16"/>
                  <a:gd name="T1" fmla="*/ 0 h 20"/>
                  <a:gd name="T2" fmla="*/ 99730 w 16"/>
                  <a:gd name="T3" fmla="*/ 183284 h 20"/>
                  <a:gd name="T4" fmla="*/ 145214 w 16"/>
                  <a:gd name="T5" fmla="*/ 119623 h 20"/>
                  <a:gd name="T6" fmla="*/ 45484 w 16"/>
                  <a:gd name="T7" fmla="*/ 0 h 20"/>
                  <a:gd name="T8" fmla="*/ 0 w 16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0"/>
                    </a:moveTo>
                    <a:lnTo>
                      <a:pt x="11" y="20"/>
                    </a:lnTo>
                    <a:lnTo>
                      <a:pt x="16" y="13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0" name="Freeform 5335"/>
              <p:cNvSpPr>
                <a:spLocks/>
              </p:cNvSpPr>
              <p:nvPr/>
            </p:nvSpPr>
            <p:spPr bwMode="auto">
              <a:xfrm>
                <a:off x="2015" y="2632"/>
                <a:ext cx="99" cy="105"/>
              </a:xfrm>
              <a:custGeom>
                <a:avLst/>
                <a:gdLst>
                  <a:gd name="T0" fmla="*/ 0 w 99"/>
                  <a:gd name="T1" fmla="*/ 86 h 105"/>
                  <a:gd name="T2" fmla="*/ 62 w 99"/>
                  <a:gd name="T3" fmla="*/ 0 h 105"/>
                  <a:gd name="T4" fmla="*/ 99 w 99"/>
                  <a:gd name="T5" fmla="*/ 43 h 105"/>
                  <a:gd name="T6" fmla="*/ 31 w 99"/>
                  <a:gd name="T7" fmla="*/ 105 h 105"/>
                  <a:gd name="T8" fmla="*/ 0 w 99"/>
                  <a:gd name="T9" fmla="*/ 86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86"/>
                    </a:moveTo>
                    <a:lnTo>
                      <a:pt x="62" y="0"/>
                    </a:lnTo>
                    <a:lnTo>
                      <a:pt x="99" y="43"/>
                    </a:lnTo>
                    <a:lnTo>
                      <a:pt x="31" y="105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1" name="Freeform 5336"/>
              <p:cNvSpPr>
                <a:spLocks/>
              </p:cNvSpPr>
              <p:nvPr/>
            </p:nvSpPr>
            <p:spPr bwMode="auto">
              <a:xfrm>
                <a:off x="2015" y="2632"/>
                <a:ext cx="99" cy="105"/>
              </a:xfrm>
              <a:custGeom>
                <a:avLst/>
                <a:gdLst>
                  <a:gd name="T0" fmla="*/ 0 w 16"/>
                  <a:gd name="T1" fmla="*/ 125129 h 17"/>
                  <a:gd name="T2" fmla="*/ 90969 w 16"/>
                  <a:gd name="T3" fmla="*/ 0 h 17"/>
                  <a:gd name="T4" fmla="*/ 145214 w 16"/>
                  <a:gd name="T5" fmla="*/ 62679 h 17"/>
                  <a:gd name="T6" fmla="*/ 45484 w 16"/>
                  <a:gd name="T7" fmla="*/ 152936 h 17"/>
                  <a:gd name="T8" fmla="*/ 0 w 16"/>
                  <a:gd name="T9" fmla="*/ 12512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4"/>
                    </a:moveTo>
                    <a:lnTo>
                      <a:pt x="10" y="0"/>
                    </a:lnTo>
                    <a:lnTo>
                      <a:pt x="16" y="7"/>
                    </a:lnTo>
                    <a:lnTo>
                      <a:pt x="5" y="17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2" name="Freeform 5337"/>
              <p:cNvSpPr>
                <a:spLocks/>
              </p:cNvSpPr>
              <p:nvPr/>
            </p:nvSpPr>
            <p:spPr bwMode="auto">
              <a:xfrm>
                <a:off x="4343" y="286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3" name="Freeform 5338"/>
              <p:cNvSpPr>
                <a:spLocks/>
              </p:cNvSpPr>
              <p:nvPr/>
            </p:nvSpPr>
            <p:spPr bwMode="auto">
              <a:xfrm>
                <a:off x="4343" y="286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4" name="Freeform 5339"/>
              <p:cNvSpPr>
                <a:spLocks/>
              </p:cNvSpPr>
              <p:nvPr/>
            </p:nvSpPr>
            <p:spPr bwMode="auto">
              <a:xfrm>
                <a:off x="3096" y="2156"/>
                <a:ext cx="105" cy="105"/>
              </a:xfrm>
              <a:custGeom>
                <a:avLst/>
                <a:gdLst>
                  <a:gd name="T0" fmla="*/ 0 w 105"/>
                  <a:gd name="T1" fmla="*/ 0 h 105"/>
                  <a:gd name="T2" fmla="*/ 68 w 105"/>
                  <a:gd name="T3" fmla="*/ 105 h 105"/>
                  <a:gd name="T4" fmla="*/ 105 w 105"/>
                  <a:gd name="T5" fmla="*/ 87 h 105"/>
                  <a:gd name="T6" fmla="*/ 31 w 105"/>
                  <a:gd name="T7" fmla="*/ 44 h 105"/>
                  <a:gd name="T8" fmla="*/ 0 w 105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05"/>
                  <a:gd name="T17" fmla="*/ 105 w 105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05">
                    <a:moveTo>
                      <a:pt x="0" y="0"/>
                    </a:moveTo>
                    <a:lnTo>
                      <a:pt x="68" y="105"/>
                    </a:lnTo>
                    <a:lnTo>
                      <a:pt x="105" y="87"/>
                    </a:lnTo>
                    <a:lnTo>
                      <a:pt x="31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5" name="Freeform 5340"/>
              <p:cNvSpPr>
                <a:spLocks/>
              </p:cNvSpPr>
              <p:nvPr/>
            </p:nvSpPr>
            <p:spPr bwMode="auto">
              <a:xfrm>
                <a:off x="3096" y="2156"/>
                <a:ext cx="105" cy="105"/>
              </a:xfrm>
              <a:custGeom>
                <a:avLst/>
                <a:gdLst>
                  <a:gd name="T0" fmla="*/ 0 w 17"/>
                  <a:gd name="T1" fmla="*/ 0 h 17"/>
                  <a:gd name="T2" fmla="*/ 98959 w 17"/>
                  <a:gd name="T3" fmla="*/ 152936 h 17"/>
                  <a:gd name="T4" fmla="*/ 152936 w 17"/>
                  <a:gd name="T5" fmla="*/ 125129 h 17"/>
                  <a:gd name="T6" fmla="*/ 45014 w 17"/>
                  <a:gd name="T7" fmla="*/ 62679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0"/>
                    </a:moveTo>
                    <a:lnTo>
                      <a:pt x="11" y="17"/>
                    </a:lnTo>
                    <a:lnTo>
                      <a:pt x="17" y="14"/>
                    </a:lnTo>
                    <a:lnTo>
                      <a:pt x="5" y="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6" name="Freeform 5341"/>
              <p:cNvSpPr>
                <a:spLocks/>
              </p:cNvSpPr>
              <p:nvPr/>
            </p:nvSpPr>
            <p:spPr bwMode="auto">
              <a:xfrm>
                <a:off x="1849" y="2768"/>
                <a:ext cx="98" cy="43"/>
              </a:xfrm>
              <a:custGeom>
                <a:avLst/>
                <a:gdLst>
                  <a:gd name="T0" fmla="*/ 0 w 98"/>
                  <a:gd name="T1" fmla="*/ 43 h 43"/>
                  <a:gd name="T2" fmla="*/ 61 w 98"/>
                  <a:gd name="T3" fmla="*/ 0 h 43"/>
                  <a:gd name="T4" fmla="*/ 98 w 98"/>
                  <a:gd name="T5" fmla="*/ 6 h 43"/>
                  <a:gd name="T6" fmla="*/ 31 w 98"/>
                  <a:gd name="T7" fmla="*/ 37 h 43"/>
                  <a:gd name="T8" fmla="*/ 0 w 98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3"/>
                  <a:gd name="T17" fmla="*/ 98 w 98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3">
                    <a:moveTo>
                      <a:pt x="0" y="43"/>
                    </a:moveTo>
                    <a:lnTo>
                      <a:pt x="61" y="0"/>
                    </a:lnTo>
                    <a:lnTo>
                      <a:pt x="98" y="6"/>
                    </a:lnTo>
                    <a:lnTo>
                      <a:pt x="31" y="3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7" name="Freeform 5342"/>
              <p:cNvSpPr>
                <a:spLocks/>
              </p:cNvSpPr>
              <p:nvPr/>
            </p:nvSpPr>
            <p:spPr bwMode="auto">
              <a:xfrm>
                <a:off x="1849" y="2768"/>
                <a:ext cx="98" cy="43"/>
              </a:xfrm>
              <a:custGeom>
                <a:avLst/>
                <a:gdLst>
                  <a:gd name="T0" fmla="*/ 0 w 16"/>
                  <a:gd name="T1" fmla="*/ 61207 h 7"/>
                  <a:gd name="T2" fmla="*/ 85946 w 16"/>
                  <a:gd name="T3" fmla="*/ 0 h 7"/>
                  <a:gd name="T4" fmla="*/ 137868 w 16"/>
                  <a:gd name="T5" fmla="*/ 8563 h 7"/>
                  <a:gd name="T6" fmla="*/ 43671 w 16"/>
                  <a:gd name="T7" fmla="*/ 52601 h 7"/>
                  <a:gd name="T8" fmla="*/ 0 w 16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7"/>
                    </a:moveTo>
                    <a:lnTo>
                      <a:pt x="10" y="0"/>
                    </a:lnTo>
                    <a:lnTo>
                      <a:pt x="16" y="1"/>
                    </a:lnTo>
                    <a:lnTo>
                      <a:pt x="5" y="6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8" name="Freeform 5343"/>
              <p:cNvSpPr>
                <a:spLocks/>
              </p:cNvSpPr>
              <p:nvPr/>
            </p:nvSpPr>
            <p:spPr bwMode="auto">
              <a:xfrm>
                <a:off x="4176" y="2854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31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9" name="Freeform 5344"/>
              <p:cNvSpPr>
                <a:spLocks/>
              </p:cNvSpPr>
              <p:nvPr/>
            </p:nvSpPr>
            <p:spPr bwMode="auto">
              <a:xfrm>
                <a:off x="4176" y="2854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44795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0" name="Freeform 5345"/>
              <p:cNvSpPr>
                <a:spLocks/>
              </p:cNvSpPr>
              <p:nvPr/>
            </p:nvSpPr>
            <p:spPr bwMode="auto">
              <a:xfrm>
                <a:off x="2923" y="2039"/>
                <a:ext cx="105" cy="80"/>
              </a:xfrm>
              <a:custGeom>
                <a:avLst/>
                <a:gdLst>
                  <a:gd name="T0" fmla="*/ 0 w 105"/>
                  <a:gd name="T1" fmla="*/ 0 h 80"/>
                  <a:gd name="T2" fmla="*/ 68 w 105"/>
                  <a:gd name="T3" fmla="*/ 49 h 80"/>
                  <a:gd name="T4" fmla="*/ 105 w 105"/>
                  <a:gd name="T5" fmla="*/ 68 h 80"/>
                  <a:gd name="T6" fmla="*/ 37 w 105"/>
                  <a:gd name="T7" fmla="*/ 80 h 80"/>
                  <a:gd name="T8" fmla="*/ 0 w 105"/>
                  <a:gd name="T9" fmla="*/ 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0"/>
                    </a:moveTo>
                    <a:lnTo>
                      <a:pt x="68" y="49"/>
                    </a:lnTo>
                    <a:lnTo>
                      <a:pt x="105" y="68"/>
                    </a:lnTo>
                    <a:lnTo>
                      <a:pt x="37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1" name="Freeform 5346"/>
              <p:cNvSpPr>
                <a:spLocks/>
              </p:cNvSpPr>
              <p:nvPr/>
            </p:nvSpPr>
            <p:spPr bwMode="auto">
              <a:xfrm>
                <a:off x="2923" y="2039"/>
                <a:ext cx="105" cy="80"/>
              </a:xfrm>
              <a:custGeom>
                <a:avLst/>
                <a:gdLst>
                  <a:gd name="T0" fmla="*/ 0 w 17"/>
                  <a:gd name="T1" fmla="*/ 0 h 13"/>
                  <a:gd name="T2" fmla="*/ 98959 w 17"/>
                  <a:gd name="T3" fmla="*/ 70363 h 13"/>
                  <a:gd name="T4" fmla="*/ 152936 w 17"/>
                  <a:gd name="T5" fmla="*/ 97403 h 13"/>
                  <a:gd name="T6" fmla="*/ 53945 w 17"/>
                  <a:gd name="T7" fmla="*/ 114671 h 13"/>
                  <a:gd name="T8" fmla="*/ 0 w 17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0"/>
                    </a:moveTo>
                    <a:lnTo>
                      <a:pt x="11" y="8"/>
                    </a:lnTo>
                    <a:lnTo>
                      <a:pt x="17" y="11"/>
                    </a:lnTo>
                    <a:lnTo>
                      <a:pt x="6" y="1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2" name="Freeform 5347"/>
              <p:cNvSpPr>
                <a:spLocks/>
              </p:cNvSpPr>
              <p:nvPr/>
            </p:nvSpPr>
            <p:spPr bwMode="auto">
              <a:xfrm>
                <a:off x="1682" y="2836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2 w 99"/>
                  <a:gd name="T3" fmla="*/ 18 h 37"/>
                  <a:gd name="T4" fmla="*/ 99 w 99"/>
                  <a:gd name="T5" fmla="*/ 0 h 37"/>
                  <a:gd name="T6" fmla="*/ 31 w 99"/>
                  <a:gd name="T7" fmla="*/ 6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2" y="18"/>
                    </a:lnTo>
                    <a:lnTo>
                      <a:pt x="99" y="0"/>
                    </a:lnTo>
                    <a:lnTo>
                      <a:pt x="31" y="6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3" name="Freeform 5348"/>
              <p:cNvSpPr>
                <a:spLocks/>
              </p:cNvSpPr>
              <p:nvPr/>
            </p:nvSpPr>
            <p:spPr bwMode="auto">
              <a:xfrm>
                <a:off x="1682" y="2836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0969 w 16"/>
                  <a:gd name="T3" fmla="*/ 27417 h 6"/>
                  <a:gd name="T4" fmla="*/ 145214 w 16"/>
                  <a:gd name="T5" fmla="*/ 0 h 6"/>
                  <a:gd name="T6" fmla="*/ 45484 w 16"/>
                  <a:gd name="T7" fmla="*/ 8670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0" y="3"/>
                    </a:lnTo>
                    <a:lnTo>
                      <a:pt x="16" y="0"/>
                    </a:lnTo>
                    <a:lnTo>
                      <a:pt x="5" y="1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4" name="Freeform 5349"/>
              <p:cNvSpPr>
                <a:spLocks/>
              </p:cNvSpPr>
              <p:nvPr/>
            </p:nvSpPr>
            <p:spPr bwMode="auto">
              <a:xfrm>
                <a:off x="4010" y="2836"/>
                <a:ext cx="99" cy="80"/>
              </a:xfrm>
              <a:custGeom>
                <a:avLst/>
                <a:gdLst>
                  <a:gd name="T0" fmla="*/ 0 w 99"/>
                  <a:gd name="T1" fmla="*/ 49 h 80"/>
                  <a:gd name="T2" fmla="*/ 68 w 99"/>
                  <a:gd name="T3" fmla="*/ 80 h 80"/>
                  <a:gd name="T4" fmla="*/ 99 w 99"/>
                  <a:gd name="T5" fmla="*/ 37 h 80"/>
                  <a:gd name="T6" fmla="*/ 31 w 99"/>
                  <a:gd name="T7" fmla="*/ 0 h 80"/>
                  <a:gd name="T8" fmla="*/ 0 w 99"/>
                  <a:gd name="T9" fmla="*/ 49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49"/>
                    </a:moveTo>
                    <a:lnTo>
                      <a:pt x="68" y="80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5" name="Freeform 5350"/>
              <p:cNvSpPr>
                <a:spLocks/>
              </p:cNvSpPr>
              <p:nvPr/>
            </p:nvSpPr>
            <p:spPr bwMode="auto">
              <a:xfrm>
                <a:off x="4010" y="2836"/>
                <a:ext cx="99" cy="80"/>
              </a:xfrm>
              <a:custGeom>
                <a:avLst/>
                <a:gdLst>
                  <a:gd name="T0" fmla="*/ 0 w 16"/>
                  <a:gd name="T1" fmla="*/ 70363 h 13"/>
                  <a:gd name="T2" fmla="*/ 99730 w 16"/>
                  <a:gd name="T3" fmla="*/ 114671 h 13"/>
                  <a:gd name="T4" fmla="*/ 145214 w 16"/>
                  <a:gd name="T5" fmla="*/ 53132 h 13"/>
                  <a:gd name="T6" fmla="*/ 45484 w 16"/>
                  <a:gd name="T7" fmla="*/ 0 h 13"/>
                  <a:gd name="T8" fmla="*/ 0 w 16"/>
                  <a:gd name="T9" fmla="*/ 7036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8"/>
                    </a:moveTo>
                    <a:lnTo>
                      <a:pt x="11" y="13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6" name="Freeform 5351"/>
              <p:cNvSpPr>
                <a:spLocks/>
              </p:cNvSpPr>
              <p:nvPr/>
            </p:nvSpPr>
            <p:spPr bwMode="auto">
              <a:xfrm>
                <a:off x="2750" y="2002"/>
                <a:ext cx="105" cy="123"/>
              </a:xfrm>
              <a:custGeom>
                <a:avLst/>
                <a:gdLst>
                  <a:gd name="T0" fmla="*/ 0 w 105"/>
                  <a:gd name="T1" fmla="*/ 12 h 123"/>
                  <a:gd name="T2" fmla="*/ 74 w 105"/>
                  <a:gd name="T3" fmla="*/ 0 h 123"/>
                  <a:gd name="T4" fmla="*/ 105 w 105"/>
                  <a:gd name="T5" fmla="*/ 49 h 123"/>
                  <a:gd name="T6" fmla="*/ 37 w 105"/>
                  <a:gd name="T7" fmla="*/ 123 h 123"/>
                  <a:gd name="T8" fmla="*/ 0 w 105"/>
                  <a:gd name="T9" fmla="*/ 12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23"/>
                  <a:gd name="T17" fmla="*/ 105 w 105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23">
                    <a:moveTo>
                      <a:pt x="0" y="12"/>
                    </a:moveTo>
                    <a:lnTo>
                      <a:pt x="74" y="0"/>
                    </a:lnTo>
                    <a:lnTo>
                      <a:pt x="105" y="49"/>
                    </a:lnTo>
                    <a:lnTo>
                      <a:pt x="37" y="123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7" name="Freeform 5352"/>
              <p:cNvSpPr>
                <a:spLocks/>
              </p:cNvSpPr>
              <p:nvPr/>
            </p:nvSpPr>
            <p:spPr bwMode="auto">
              <a:xfrm>
                <a:off x="2750" y="2002"/>
                <a:ext cx="105" cy="123"/>
              </a:xfrm>
              <a:custGeom>
                <a:avLst/>
                <a:gdLst>
                  <a:gd name="T0" fmla="*/ 0 w 17"/>
                  <a:gd name="T1" fmla="*/ 17208 h 20"/>
                  <a:gd name="T2" fmla="*/ 107693 w 17"/>
                  <a:gd name="T3" fmla="*/ 0 h 20"/>
                  <a:gd name="T4" fmla="*/ 152936 w 17"/>
                  <a:gd name="T5" fmla="*/ 70012 h 20"/>
                  <a:gd name="T6" fmla="*/ 53945 w 17"/>
                  <a:gd name="T7" fmla="*/ 175835 h 20"/>
                  <a:gd name="T8" fmla="*/ 0 w 17"/>
                  <a:gd name="T9" fmla="*/ 1720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0" y="2"/>
                    </a:moveTo>
                    <a:lnTo>
                      <a:pt x="12" y="0"/>
                    </a:lnTo>
                    <a:lnTo>
                      <a:pt x="17" y="8"/>
                    </a:lnTo>
                    <a:lnTo>
                      <a:pt x="6" y="20"/>
                    </a:lnTo>
                    <a:lnTo>
                      <a:pt x="0" y="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8" name="Freeform 5353"/>
              <p:cNvSpPr>
                <a:spLocks/>
              </p:cNvSpPr>
              <p:nvPr/>
            </p:nvSpPr>
            <p:spPr bwMode="auto">
              <a:xfrm>
                <a:off x="1509" y="2866"/>
                <a:ext cx="105" cy="37"/>
              </a:xfrm>
              <a:custGeom>
                <a:avLst/>
                <a:gdLst>
                  <a:gd name="T0" fmla="*/ 0 w 105"/>
                  <a:gd name="T1" fmla="*/ 31 h 37"/>
                  <a:gd name="T2" fmla="*/ 68 w 105"/>
                  <a:gd name="T3" fmla="*/ 37 h 37"/>
                  <a:gd name="T4" fmla="*/ 105 w 105"/>
                  <a:gd name="T5" fmla="*/ 7 h 37"/>
                  <a:gd name="T6" fmla="*/ 37 w 105"/>
                  <a:gd name="T7" fmla="*/ 0 h 37"/>
                  <a:gd name="T8" fmla="*/ 0 w 105"/>
                  <a:gd name="T9" fmla="*/ 3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7"/>
                  <a:gd name="T17" fmla="*/ 105 w 10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7">
                    <a:moveTo>
                      <a:pt x="0" y="31"/>
                    </a:moveTo>
                    <a:lnTo>
                      <a:pt x="68" y="37"/>
                    </a:lnTo>
                    <a:lnTo>
                      <a:pt x="105" y="7"/>
                    </a:lnTo>
                    <a:lnTo>
                      <a:pt x="37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9" name="Freeform 5354"/>
              <p:cNvSpPr>
                <a:spLocks/>
              </p:cNvSpPr>
              <p:nvPr/>
            </p:nvSpPr>
            <p:spPr bwMode="auto">
              <a:xfrm>
                <a:off x="1509" y="2866"/>
                <a:ext cx="105" cy="37"/>
              </a:xfrm>
              <a:custGeom>
                <a:avLst/>
                <a:gdLst>
                  <a:gd name="T0" fmla="*/ 0 w 17"/>
                  <a:gd name="T1" fmla="*/ 44795 h 6"/>
                  <a:gd name="T2" fmla="*/ 98959 w 17"/>
                  <a:gd name="T3" fmla="*/ 53465 h 6"/>
                  <a:gd name="T4" fmla="*/ 152936 w 17"/>
                  <a:gd name="T5" fmla="*/ 8670 h 6"/>
                  <a:gd name="T6" fmla="*/ 53945 w 17"/>
                  <a:gd name="T7" fmla="*/ 0 h 6"/>
                  <a:gd name="T8" fmla="*/ 0 w 17"/>
                  <a:gd name="T9" fmla="*/ 4479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"/>
                  <a:gd name="T17" fmla="*/ 17 w 1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">
                    <a:moveTo>
                      <a:pt x="0" y="5"/>
                    </a:moveTo>
                    <a:lnTo>
                      <a:pt x="11" y="6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0" name="Freeform 5355"/>
              <p:cNvSpPr>
                <a:spLocks/>
              </p:cNvSpPr>
              <p:nvPr/>
            </p:nvSpPr>
            <p:spPr bwMode="auto">
              <a:xfrm>
                <a:off x="3843" y="2792"/>
                <a:ext cx="99" cy="99"/>
              </a:xfrm>
              <a:custGeom>
                <a:avLst/>
                <a:gdLst>
                  <a:gd name="T0" fmla="*/ 0 w 99"/>
                  <a:gd name="T1" fmla="*/ 50 h 99"/>
                  <a:gd name="T2" fmla="*/ 68 w 99"/>
                  <a:gd name="T3" fmla="*/ 99 h 99"/>
                  <a:gd name="T4" fmla="*/ 99 w 99"/>
                  <a:gd name="T5" fmla="*/ 50 h 99"/>
                  <a:gd name="T6" fmla="*/ 31 w 99"/>
                  <a:gd name="T7" fmla="*/ 0 h 99"/>
                  <a:gd name="T8" fmla="*/ 0 w 99"/>
                  <a:gd name="T9" fmla="*/ 5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50"/>
                    </a:moveTo>
                    <a:lnTo>
                      <a:pt x="68" y="99"/>
                    </a:lnTo>
                    <a:lnTo>
                      <a:pt x="99" y="50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1" name="Freeform 5356"/>
              <p:cNvSpPr>
                <a:spLocks/>
              </p:cNvSpPr>
              <p:nvPr/>
            </p:nvSpPr>
            <p:spPr bwMode="auto">
              <a:xfrm>
                <a:off x="3843" y="2792"/>
                <a:ext cx="99" cy="99"/>
              </a:xfrm>
              <a:custGeom>
                <a:avLst/>
                <a:gdLst>
                  <a:gd name="T0" fmla="*/ 0 w 16"/>
                  <a:gd name="T1" fmla="*/ 73204 h 16"/>
                  <a:gd name="T2" fmla="*/ 99730 w 16"/>
                  <a:gd name="T3" fmla="*/ 145214 h 16"/>
                  <a:gd name="T4" fmla="*/ 145214 w 16"/>
                  <a:gd name="T5" fmla="*/ 73204 h 16"/>
                  <a:gd name="T6" fmla="*/ 45484 w 16"/>
                  <a:gd name="T7" fmla="*/ 0 h 16"/>
                  <a:gd name="T8" fmla="*/ 0 w 16"/>
                  <a:gd name="T9" fmla="*/ 73204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8"/>
                    </a:moveTo>
                    <a:lnTo>
                      <a:pt x="11" y="16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2" name="Freeform 5357"/>
              <p:cNvSpPr>
                <a:spLocks/>
              </p:cNvSpPr>
              <p:nvPr/>
            </p:nvSpPr>
            <p:spPr bwMode="auto">
              <a:xfrm>
                <a:off x="2583" y="2020"/>
                <a:ext cx="99" cy="198"/>
              </a:xfrm>
              <a:custGeom>
                <a:avLst/>
                <a:gdLst>
                  <a:gd name="T0" fmla="*/ 0 w 99"/>
                  <a:gd name="T1" fmla="*/ 81 h 198"/>
                  <a:gd name="T2" fmla="*/ 68 w 99"/>
                  <a:gd name="T3" fmla="*/ 0 h 198"/>
                  <a:gd name="T4" fmla="*/ 99 w 99"/>
                  <a:gd name="T5" fmla="*/ 75 h 198"/>
                  <a:gd name="T6" fmla="*/ 31 w 99"/>
                  <a:gd name="T7" fmla="*/ 198 h 198"/>
                  <a:gd name="T8" fmla="*/ 0 w 99"/>
                  <a:gd name="T9" fmla="*/ 81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8"/>
                  <a:gd name="T17" fmla="*/ 99 w 99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8">
                    <a:moveTo>
                      <a:pt x="0" y="81"/>
                    </a:moveTo>
                    <a:lnTo>
                      <a:pt x="68" y="0"/>
                    </a:lnTo>
                    <a:lnTo>
                      <a:pt x="99" y="75"/>
                    </a:lnTo>
                    <a:lnTo>
                      <a:pt x="31" y="198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3" name="Freeform 5358"/>
              <p:cNvSpPr>
                <a:spLocks/>
              </p:cNvSpPr>
              <p:nvPr/>
            </p:nvSpPr>
            <p:spPr bwMode="auto">
              <a:xfrm>
                <a:off x="2583" y="2020"/>
                <a:ext cx="99" cy="198"/>
              </a:xfrm>
              <a:custGeom>
                <a:avLst/>
                <a:gdLst>
                  <a:gd name="T0" fmla="*/ 0 w 16"/>
                  <a:gd name="T1" fmla="*/ 117266 h 32"/>
                  <a:gd name="T2" fmla="*/ 99730 w 16"/>
                  <a:gd name="T3" fmla="*/ 0 h 32"/>
                  <a:gd name="T4" fmla="*/ 145214 w 16"/>
                  <a:gd name="T5" fmla="*/ 108498 h 32"/>
                  <a:gd name="T6" fmla="*/ 45484 w 16"/>
                  <a:gd name="T7" fmla="*/ 290200 h 32"/>
                  <a:gd name="T8" fmla="*/ 0 w 16"/>
                  <a:gd name="T9" fmla="*/ 117266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2"/>
                  <a:gd name="T17" fmla="*/ 16 w 16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2">
                    <a:moveTo>
                      <a:pt x="0" y="13"/>
                    </a:moveTo>
                    <a:lnTo>
                      <a:pt x="11" y="0"/>
                    </a:lnTo>
                    <a:lnTo>
                      <a:pt x="16" y="12"/>
                    </a:lnTo>
                    <a:lnTo>
                      <a:pt x="5" y="32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4" name="Freeform 5359"/>
              <p:cNvSpPr>
                <a:spLocks/>
              </p:cNvSpPr>
              <p:nvPr/>
            </p:nvSpPr>
            <p:spPr bwMode="auto">
              <a:xfrm>
                <a:off x="3670" y="2706"/>
                <a:ext cx="99" cy="130"/>
              </a:xfrm>
              <a:custGeom>
                <a:avLst/>
                <a:gdLst>
                  <a:gd name="T0" fmla="*/ 0 w 99"/>
                  <a:gd name="T1" fmla="*/ 55 h 130"/>
                  <a:gd name="T2" fmla="*/ 68 w 99"/>
                  <a:gd name="T3" fmla="*/ 130 h 130"/>
                  <a:gd name="T4" fmla="*/ 99 w 99"/>
                  <a:gd name="T5" fmla="*/ 74 h 130"/>
                  <a:gd name="T6" fmla="*/ 31 w 99"/>
                  <a:gd name="T7" fmla="*/ 0 h 130"/>
                  <a:gd name="T8" fmla="*/ 0 w 99"/>
                  <a:gd name="T9" fmla="*/ 55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55"/>
                    </a:moveTo>
                    <a:lnTo>
                      <a:pt x="68" y="130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5" name="Freeform 5360"/>
              <p:cNvSpPr>
                <a:spLocks/>
              </p:cNvSpPr>
              <p:nvPr/>
            </p:nvSpPr>
            <p:spPr bwMode="auto">
              <a:xfrm>
                <a:off x="3670" y="2706"/>
                <a:ext cx="99" cy="130"/>
              </a:xfrm>
              <a:custGeom>
                <a:avLst/>
                <a:gdLst>
                  <a:gd name="T0" fmla="*/ 0 w 16"/>
                  <a:gd name="T1" fmla="*/ 82315 h 21"/>
                  <a:gd name="T2" fmla="*/ 99730 w 16"/>
                  <a:gd name="T3" fmla="*/ 190958 h 21"/>
                  <a:gd name="T4" fmla="*/ 145214 w 16"/>
                  <a:gd name="T5" fmla="*/ 108643 h 21"/>
                  <a:gd name="T6" fmla="*/ 45484 w 16"/>
                  <a:gd name="T7" fmla="*/ 0 h 21"/>
                  <a:gd name="T8" fmla="*/ 0 w 16"/>
                  <a:gd name="T9" fmla="*/ 82315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9"/>
                    </a:moveTo>
                    <a:lnTo>
                      <a:pt x="11" y="21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6" name="Freeform 5361"/>
              <p:cNvSpPr>
                <a:spLocks/>
              </p:cNvSpPr>
              <p:nvPr/>
            </p:nvSpPr>
            <p:spPr bwMode="auto">
              <a:xfrm>
                <a:off x="2411" y="2144"/>
                <a:ext cx="105" cy="228"/>
              </a:xfrm>
              <a:custGeom>
                <a:avLst/>
                <a:gdLst>
                  <a:gd name="T0" fmla="*/ 0 w 105"/>
                  <a:gd name="T1" fmla="*/ 123 h 228"/>
                  <a:gd name="T2" fmla="*/ 67 w 105"/>
                  <a:gd name="T3" fmla="*/ 0 h 228"/>
                  <a:gd name="T4" fmla="*/ 105 w 105"/>
                  <a:gd name="T5" fmla="*/ 86 h 228"/>
                  <a:gd name="T6" fmla="*/ 37 w 105"/>
                  <a:gd name="T7" fmla="*/ 228 h 228"/>
                  <a:gd name="T8" fmla="*/ 0 w 105"/>
                  <a:gd name="T9" fmla="*/ 123 h 2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28"/>
                  <a:gd name="T17" fmla="*/ 105 w 105"/>
                  <a:gd name="T18" fmla="*/ 228 h 2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28">
                    <a:moveTo>
                      <a:pt x="0" y="123"/>
                    </a:moveTo>
                    <a:lnTo>
                      <a:pt x="67" y="0"/>
                    </a:lnTo>
                    <a:lnTo>
                      <a:pt x="105" y="86"/>
                    </a:lnTo>
                    <a:lnTo>
                      <a:pt x="37" y="228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7" name="Freeform 5362"/>
              <p:cNvSpPr>
                <a:spLocks/>
              </p:cNvSpPr>
              <p:nvPr/>
            </p:nvSpPr>
            <p:spPr bwMode="auto">
              <a:xfrm>
                <a:off x="2411" y="2144"/>
                <a:ext cx="105" cy="228"/>
              </a:xfrm>
              <a:custGeom>
                <a:avLst/>
                <a:gdLst>
                  <a:gd name="T0" fmla="*/ 0 w 17"/>
                  <a:gd name="T1" fmla="*/ 177366 h 37"/>
                  <a:gd name="T2" fmla="*/ 98959 w 17"/>
                  <a:gd name="T3" fmla="*/ 0 h 37"/>
                  <a:gd name="T4" fmla="*/ 152936 w 17"/>
                  <a:gd name="T5" fmla="*/ 124020 h 37"/>
                  <a:gd name="T6" fmla="*/ 53945 w 17"/>
                  <a:gd name="T7" fmla="*/ 328764 h 37"/>
                  <a:gd name="T8" fmla="*/ 0 w 17"/>
                  <a:gd name="T9" fmla="*/ 177366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7"/>
                  <a:gd name="T17" fmla="*/ 17 w 17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7">
                    <a:moveTo>
                      <a:pt x="0" y="20"/>
                    </a:moveTo>
                    <a:lnTo>
                      <a:pt x="11" y="0"/>
                    </a:lnTo>
                    <a:lnTo>
                      <a:pt x="17" y="14"/>
                    </a:lnTo>
                    <a:lnTo>
                      <a:pt x="6" y="37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8" name="Freeform 5363"/>
              <p:cNvSpPr>
                <a:spLocks/>
              </p:cNvSpPr>
              <p:nvPr/>
            </p:nvSpPr>
            <p:spPr bwMode="auto">
              <a:xfrm>
                <a:off x="3503" y="2576"/>
                <a:ext cx="99" cy="161"/>
              </a:xfrm>
              <a:custGeom>
                <a:avLst/>
                <a:gdLst>
                  <a:gd name="T0" fmla="*/ 0 w 99"/>
                  <a:gd name="T1" fmla="*/ 56 h 161"/>
                  <a:gd name="T2" fmla="*/ 68 w 99"/>
                  <a:gd name="T3" fmla="*/ 161 h 161"/>
                  <a:gd name="T4" fmla="*/ 99 w 99"/>
                  <a:gd name="T5" fmla="*/ 93 h 161"/>
                  <a:gd name="T6" fmla="*/ 31 w 99"/>
                  <a:gd name="T7" fmla="*/ 0 h 161"/>
                  <a:gd name="T8" fmla="*/ 0 w 99"/>
                  <a:gd name="T9" fmla="*/ 56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1"/>
                  <a:gd name="T17" fmla="*/ 99 w 99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1">
                    <a:moveTo>
                      <a:pt x="0" y="56"/>
                    </a:moveTo>
                    <a:lnTo>
                      <a:pt x="68" y="161"/>
                    </a:lnTo>
                    <a:lnTo>
                      <a:pt x="99" y="93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9" name="Freeform 5364"/>
              <p:cNvSpPr>
                <a:spLocks/>
              </p:cNvSpPr>
              <p:nvPr/>
            </p:nvSpPr>
            <p:spPr bwMode="auto">
              <a:xfrm>
                <a:off x="3503" y="2576"/>
                <a:ext cx="99" cy="161"/>
              </a:xfrm>
              <a:custGeom>
                <a:avLst/>
                <a:gdLst>
                  <a:gd name="T0" fmla="*/ 0 w 16"/>
                  <a:gd name="T1" fmla="*/ 82401 h 26"/>
                  <a:gd name="T2" fmla="*/ 99730 w 16"/>
                  <a:gd name="T3" fmla="*/ 236738 h 26"/>
                  <a:gd name="T4" fmla="*/ 145214 w 16"/>
                  <a:gd name="T5" fmla="*/ 136776 h 26"/>
                  <a:gd name="T6" fmla="*/ 45484 w 16"/>
                  <a:gd name="T7" fmla="*/ 0 h 26"/>
                  <a:gd name="T8" fmla="*/ 0 w 16"/>
                  <a:gd name="T9" fmla="*/ 82401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9"/>
                    </a:moveTo>
                    <a:lnTo>
                      <a:pt x="11" y="26"/>
                    </a:lnTo>
                    <a:lnTo>
                      <a:pt x="16" y="1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0" name="Freeform 5365"/>
              <p:cNvSpPr>
                <a:spLocks/>
              </p:cNvSpPr>
              <p:nvPr/>
            </p:nvSpPr>
            <p:spPr bwMode="auto">
              <a:xfrm>
                <a:off x="2244" y="2329"/>
                <a:ext cx="105" cy="204"/>
              </a:xfrm>
              <a:custGeom>
                <a:avLst/>
                <a:gdLst>
                  <a:gd name="T0" fmla="*/ 0 w 105"/>
                  <a:gd name="T1" fmla="*/ 130 h 204"/>
                  <a:gd name="T2" fmla="*/ 68 w 105"/>
                  <a:gd name="T3" fmla="*/ 0 h 204"/>
                  <a:gd name="T4" fmla="*/ 105 w 105"/>
                  <a:gd name="T5" fmla="*/ 74 h 204"/>
                  <a:gd name="T6" fmla="*/ 37 w 105"/>
                  <a:gd name="T7" fmla="*/ 204 h 204"/>
                  <a:gd name="T8" fmla="*/ 0 w 105"/>
                  <a:gd name="T9" fmla="*/ 130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04"/>
                  <a:gd name="T17" fmla="*/ 105 w 105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04">
                    <a:moveTo>
                      <a:pt x="0" y="130"/>
                    </a:moveTo>
                    <a:lnTo>
                      <a:pt x="68" y="0"/>
                    </a:lnTo>
                    <a:lnTo>
                      <a:pt x="105" y="74"/>
                    </a:lnTo>
                    <a:lnTo>
                      <a:pt x="37" y="204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1" name="Freeform 5366"/>
              <p:cNvSpPr>
                <a:spLocks/>
              </p:cNvSpPr>
              <p:nvPr/>
            </p:nvSpPr>
            <p:spPr bwMode="auto">
              <a:xfrm>
                <a:off x="2244" y="2329"/>
                <a:ext cx="105" cy="204"/>
              </a:xfrm>
              <a:custGeom>
                <a:avLst/>
                <a:gdLst>
                  <a:gd name="T0" fmla="*/ 0 w 17"/>
                  <a:gd name="T1" fmla="*/ 189930 h 33"/>
                  <a:gd name="T2" fmla="*/ 98959 w 17"/>
                  <a:gd name="T3" fmla="*/ 0 h 33"/>
                  <a:gd name="T4" fmla="*/ 152936 w 17"/>
                  <a:gd name="T5" fmla="*/ 107959 h 33"/>
                  <a:gd name="T6" fmla="*/ 53945 w 17"/>
                  <a:gd name="T7" fmla="*/ 297883 h 33"/>
                  <a:gd name="T8" fmla="*/ 0 w 17"/>
                  <a:gd name="T9" fmla="*/ 18993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3"/>
                  <a:gd name="T17" fmla="*/ 17 w 17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3">
                    <a:moveTo>
                      <a:pt x="0" y="21"/>
                    </a:moveTo>
                    <a:lnTo>
                      <a:pt x="11" y="0"/>
                    </a:lnTo>
                    <a:lnTo>
                      <a:pt x="17" y="12"/>
                    </a:lnTo>
                    <a:lnTo>
                      <a:pt x="6" y="33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2" name="Freeform 5367"/>
              <p:cNvSpPr>
                <a:spLocks/>
              </p:cNvSpPr>
              <p:nvPr/>
            </p:nvSpPr>
            <p:spPr bwMode="auto">
              <a:xfrm>
                <a:off x="4584" y="288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25 h 62"/>
                  <a:gd name="T6" fmla="*/ 25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25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3" name="Freeform 5368"/>
              <p:cNvSpPr>
                <a:spLocks/>
              </p:cNvSpPr>
              <p:nvPr/>
            </p:nvSpPr>
            <p:spPr bwMode="auto">
              <a:xfrm>
                <a:off x="4584" y="288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36940 h 10"/>
                  <a:gd name="T6" fmla="*/ 36717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4" name="Freeform 5369"/>
              <p:cNvSpPr>
                <a:spLocks/>
              </p:cNvSpPr>
              <p:nvPr/>
            </p:nvSpPr>
            <p:spPr bwMode="auto">
              <a:xfrm>
                <a:off x="3337" y="2416"/>
                <a:ext cx="99" cy="173"/>
              </a:xfrm>
              <a:custGeom>
                <a:avLst/>
                <a:gdLst>
                  <a:gd name="T0" fmla="*/ 0 w 99"/>
                  <a:gd name="T1" fmla="*/ 43 h 173"/>
                  <a:gd name="T2" fmla="*/ 68 w 99"/>
                  <a:gd name="T3" fmla="*/ 173 h 173"/>
                  <a:gd name="T4" fmla="*/ 99 w 99"/>
                  <a:gd name="T5" fmla="*/ 105 h 173"/>
                  <a:gd name="T6" fmla="*/ 31 w 99"/>
                  <a:gd name="T7" fmla="*/ 0 h 173"/>
                  <a:gd name="T8" fmla="*/ 0 w 99"/>
                  <a:gd name="T9" fmla="*/ 43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3"/>
                  <a:gd name="T17" fmla="*/ 99 w 99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3">
                    <a:moveTo>
                      <a:pt x="0" y="43"/>
                    </a:moveTo>
                    <a:lnTo>
                      <a:pt x="68" y="173"/>
                    </a:lnTo>
                    <a:lnTo>
                      <a:pt x="99" y="10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5" name="Freeform 5370"/>
              <p:cNvSpPr>
                <a:spLocks/>
              </p:cNvSpPr>
              <p:nvPr/>
            </p:nvSpPr>
            <p:spPr bwMode="auto">
              <a:xfrm>
                <a:off x="3337" y="2416"/>
                <a:ext cx="99" cy="173"/>
              </a:xfrm>
              <a:custGeom>
                <a:avLst/>
                <a:gdLst>
                  <a:gd name="T0" fmla="*/ 0 w 16"/>
                  <a:gd name="T1" fmla="*/ 62762 h 28"/>
                  <a:gd name="T2" fmla="*/ 99730 w 16"/>
                  <a:gd name="T3" fmla="*/ 252141 h 28"/>
                  <a:gd name="T4" fmla="*/ 145214 w 16"/>
                  <a:gd name="T5" fmla="*/ 153080 h 28"/>
                  <a:gd name="T6" fmla="*/ 45484 w 16"/>
                  <a:gd name="T7" fmla="*/ 0 h 28"/>
                  <a:gd name="T8" fmla="*/ 0 w 16"/>
                  <a:gd name="T9" fmla="*/ 62762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8"/>
                  <a:gd name="T17" fmla="*/ 16 w 16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8">
                    <a:moveTo>
                      <a:pt x="0" y="7"/>
                    </a:moveTo>
                    <a:lnTo>
                      <a:pt x="11" y="28"/>
                    </a:lnTo>
                    <a:lnTo>
                      <a:pt x="16" y="17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6" name="Freeform 5371"/>
              <p:cNvSpPr>
                <a:spLocks/>
              </p:cNvSpPr>
              <p:nvPr/>
            </p:nvSpPr>
            <p:spPr bwMode="auto">
              <a:xfrm>
                <a:off x="2077" y="2527"/>
                <a:ext cx="105" cy="148"/>
              </a:xfrm>
              <a:custGeom>
                <a:avLst/>
                <a:gdLst>
                  <a:gd name="T0" fmla="*/ 0 w 105"/>
                  <a:gd name="T1" fmla="*/ 105 h 148"/>
                  <a:gd name="T2" fmla="*/ 68 w 105"/>
                  <a:gd name="T3" fmla="*/ 0 h 148"/>
                  <a:gd name="T4" fmla="*/ 105 w 105"/>
                  <a:gd name="T5" fmla="*/ 49 h 148"/>
                  <a:gd name="T6" fmla="*/ 37 w 105"/>
                  <a:gd name="T7" fmla="*/ 148 h 148"/>
                  <a:gd name="T8" fmla="*/ 0 w 105"/>
                  <a:gd name="T9" fmla="*/ 105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8"/>
                  <a:gd name="T17" fmla="*/ 105 w 105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8">
                    <a:moveTo>
                      <a:pt x="0" y="105"/>
                    </a:moveTo>
                    <a:lnTo>
                      <a:pt x="68" y="0"/>
                    </a:lnTo>
                    <a:lnTo>
                      <a:pt x="105" y="49"/>
                    </a:lnTo>
                    <a:lnTo>
                      <a:pt x="37" y="148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7" name="Freeform 5372"/>
              <p:cNvSpPr>
                <a:spLocks/>
              </p:cNvSpPr>
              <p:nvPr/>
            </p:nvSpPr>
            <p:spPr bwMode="auto">
              <a:xfrm>
                <a:off x="2077" y="2527"/>
                <a:ext cx="105" cy="148"/>
              </a:xfrm>
              <a:custGeom>
                <a:avLst/>
                <a:gdLst>
                  <a:gd name="T0" fmla="*/ 0 w 17"/>
                  <a:gd name="T1" fmla="*/ 151731 h 24"/>
                  <a:gd name="T2" fmla="*/ 98959 w 17"/>
                  <a:gd name="T3" fmla="*/ 0 h 24"/>
                  <a:gd name="T4" fmla="*/ 152936 w 17"/>
                  <a:gd name="T5" fmla="*/ 70806 h 24"/>
                  <a:gd name="T6" fmla="*/ 53945 w 17"/>
                  <a:gd name="T7" fmla="*/ 214094 h 24"/>
                  <a:gd name="T8" fmla="*/ 0 w 17"/>
                  <a:gd name="T9" fmla="*/ 15173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4"/>
                  <a:gd name="T17" fmla="*/ 17 w 17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4">
                    <a:moveTo>
                      <a:pt x="0" y="17"/>
                    </a:moveTo>
                    <a:lnTo>
                      <a:pt x="11" y="0"/>
                    </a:lnTo>
                    <a:lnTo>
                      <a:pt x="17" y="8"/>
                    </a:lnTo>
                    <a:lnTo>
                      <a:pt x="6" y="24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8" name="Freeform 5373"/>
              <p:cNvSpPr>
                <a:spLocks/>
              </p:cNvSpPr>
              <p:nvPr/>
            </p:nvSpPr>
            <p:spPr bwMode="auto">
              <a:xfrm>
                <a:off x="4411" y="288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74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74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9" name="Freeform 5374"/>
              <p:cNvSpPr>
                <a:spLocks/>
              </p:cNvSpPr>
              <p:nvPr/>
            </p:nvSpPr>
            <p:spPr bwMode="auto">
              <a:xfrm>
                <a:off x="4411" y="288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108498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0" name="Freeform 5375"/>
              <p:cNvSpPr>
                <a:spLocks/>
              </p:cNvSpPr>
              <p:nvPr/>
            </p:nvSpPr>
            <p:spPr bwMode="auto">
              <a:xfrm>
                <a:off x="3164" y="2243"/>
                <a:ext cx="105" cy="154"/>
              </a:xfrm>
              <a:custGeom>
                <a:avLst/>
                <a:gdLst>
                  <a:gd name="T0" fmla="*/ 0 w 105"/>
                  <a:gd name="T1" fmla="*/ 18 h 154"/>
                  <a:gd name="T2" fmla="*/ 74 w 105"/>
                  <a:gd name="T3" fmla="*/ 154 h 154"/>
                  <a:gd name="T4" fmla="*/ 105 w 105"/>
                  <a:gd name="T5" fmla="*/ 92 h 154"/>
                  <a:gd name="T6" fmla="*/ 37 w 105"/>
                  <a:gd name="T7" fmla="*/ 0 h 154"/>
                  <a:gd name="T8" fmla="*/ 0 w 105"/>
                  <a:gd name="T9" fmla="*/ 18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54"/>
                  <a:gd name="T17" fmla="*/ 105 w 105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54">
                    <a:moveTo>
                      <a:pt x="0" y="18"/>
                    </a:moveTo>
                    <a:lnTo>
                      <a:pt x="74" y="154"/>
                    </a:lnTo>
                    <a:lnTo>
                      <a:pt x="105" y="92"/>
                    </a:lnTo>
                    <a:lnTo>
                      <a:pt x="37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9D9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1" name="Freeform 5376"/>
              <p:cNvSpPr>
                <a:spLocks/>
              </p:cNvSpPr>
              <p:nvPr/>
            </p:nvSpPr>
            <p:spPr bwMode="auto">
              <a:xfrm>
                <a:off x="3164" y="2243"/>
                <a:ext cx="105" cy="154"/>
              </a:xfrm>
              <a:custGeom>
                <a:avLst/>
                <a:gdLst>
                  <a:gd name="T0" fmla="*/ 0 w 17"/>
                  <a:gd name="T1" fmla="*/ 25952 h 25"/>
                  <a:gd name="T2" fmla="*/ 107693 w 17"/>
                  <a:gd name="T3" fmla="*/ 221828 h 25"/>
                  <a:gd name="T4" fmla="*/ 152936 w 17"/>
                  <a:gd name="T5" fmla="*/ 132545 h 25"/>
                  <a:gd name="T6" fmla="*/ 53945 w 17"/>
                  <a:gd name="T7" fmla="*/ 0 h 25"/>
                  <a:gd name="T8" fmla="*/ 0 w 17"/>
                  <a:gd name="T9" fmla="*/ 25952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5"/>
                  <a:gd name="T17" fmla="*/ 17 w 1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5">
                    <a:moveTo>
                      <a:pt x="0" y="3"/>
                    </a:moveTo>
                    <a:lnTo>
                      <a:pt x="12" y="25"/>
                    </a:lnTo>
                    <a:lnTo>
                      <a:pt x="17" y="15"/>
                    </a:lnTo>
                    <a:lnTo>
                      <a:pt x="6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2" name="Freeform 5377"/>
              <p:cNvSpPr>
                <a:spLocks/>
              </p:cNvSpPr>
              <p:nvPr/>
            </p:nvSpPr>
            <p:spPr bwMode="auto">
              <a:xfrm>
                <a:off x="1910" y="2700"/>
                <a:ext cx="105" cy="74"/>
              </a:xfrm>
              <a:custGeom>
                <a:avLst/>
                <a:gdLst>
                  <a:gd name="T0" fmla="*/ 0 w 105"/>
                  <a:gd name="T1" fmla="*/ 68 h 74"/>
                  <a:gd name="T2" fmla="*/ 68 w 105"/>
                  <a:gd name="T3" fmla="*/ 0 h 74"/>
                  <a:gd name="T4" fmla="*/ 105 w 105"/>
                  <a:gd name="T5" fmla="*/ 18 h 74"/>
                  <a:gd name="T6" fmla="*/ 37 w 105"/>
                  <a:gd name="T7" fmla="*/ 74 h 74"/>
                  <a:gd name="T8" fmla="*/ 0 w 105"/>
                  <a:gd name="T9" fmla="*/ 68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68"/>
                    </a:moveTo>
                    <a:lnTo>
                      <a:pt x="68" y="0"/>
                    </a:lnTo>
                    <a:lnTo>
                      <a:pt x="105" y="18"/>
                    </a:lnTo>
                    <a:lnTo>
                      <a:pt x="37" y="74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3" name="Freeform 5378"/>
              <p:cNvSpPr>
                <a:spLocks/>
              </p:cNvSpPr>
              <p:nvPr/>
            </p:nvSpPr>
            <p:spPr bwMode="auto">
              <a:xfrm>
                <a:off x="1910" y="2700"/>
                <a:ext cx="105" cy="74"/>
              </a:xfrm>
              <a:custGeom>
                <a:avLst/>
                <a:gdLst>
                  <a:gd name="T0" fmla="*/ 0 w 17"/>
                  <a:gd name="T1" fmla="*/ 98266 h 12"/>
                  <a:gd name="T2" fmla="*/ 98959 w 17"/>
                  <a:gd name="T3" fmla="*/ 0 h 12"/>
                  <a:gd name="T4" fmla="*/ 152936 w 17"/>
                  <a:gd name="T5" fmla="*/ 27417 h 12"/>
                  <a:gd name="T6" fmla="*/ 53945 w 17"/>
                  <a:gd name="T7" fmla="*/ 106936 h 12"/>
                  <a:gd name="T8" fmla="*/ 0 w 17"/>
                  <a:gd name="T9" fmla="*/ 9826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11"/>
                    </a:moveTo>
                    <a:lnTo>
                      <a:pt x="11" y="0"/>
                    </a:lnTo>
                    <a:lnTo>
                      <a:pt x="17" y="3"/>
                    </a:lnTo>
                    <a:lnTo>
                      <a:pt x="6" y="12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4" name="Freeform 5379"/>
              <p:cNvSpPr>
                <a:spLocks/>
              </p:cNvSpPr>
              <p:nvPr/>
            </p:nvSpPr>
            <p:spPr bwMode="auto">
              <a:xfrm>
                <a:off x="4244" y="288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5" name="Freeform 5380"/>
              <p:cNvSpPr>
                <a:spLocks/>
              </p:cNvSpPr>
              <p:nvPr/>
            </p:nvSpPr>
            <p:spPr bwMode="auto">
              <a:xfrm>
                <a:off x="4244" y="288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6" name="Freeform 5381"/>
              <p:cNvSpPr>
                <a:spLocks/>
              </p:cNvSpPr>
              <p:nvPr/>
            </p:nvSpPr>
            <p:spPr bwMode="auto">
              <a:xfrm>
                <a:off x="2991" y="2088"/>
                <a:ext cx="105" cy="118"/>
              </a:xfrm>
              <a:custGeom>
                <a:avLst/>
                <a:gdLst>
                  <a:gd name="T0" fmla="*/ 0 w 105"/>
                  <a:gd name="T1" fmla="*/ 0 h 118"/>
                  <a:gd name="T2" fmla="*/ 74 w 105"/>
                  <a:gd name="T3" fmla="*/ 118 h 118"/>
                  <a:gd name="T4" fmla="*/ 105 w 105"/>
                  <a:gd name="T5" fmla="*/ 68 h 118"/>
                  <a:gd name="T6" fmla="*/ 37 w 105"/>
                  <a:gd name="T7" fmla="*/ 19 h 118"/>
                  <a:gd name="T8" fmla="*/ 0 w 105"/>
                  <a:gd name="T9" fmla="*/ 0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8"/>
                  <a:gd name="T17" fmla="*/ 105 w 105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8">
                    <a:moveTo>
                      <a:pt x="0" y="0"/>
                    </a:moveTo>
                    <a:lnTo>
                      <a:pt x="74" y="118"/>
                    </a:lnTo>
                    <a:lnTo>
                      <a:pt x="105" y="68"/>
                    </a:lnTo>
                    <a:lnTo>
                      <a:pt x="37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7" name="Freeform 5382"/>
              <p:cNvSpPr>
                <a:spLocks/>
              </p:cNvSpPr>
              <p:nvPr/>
            </p:nvSpPr>
            <p:spPr bwMode="auto">
              <a:xfrm>
                <a:off x="2991" y="2088"/>
                <a:ext cx="105" cy="118"/>
              </a:xfrm>
              <a:custGeom>
                <a:avLst/>
                <a:gdLst>
                  <a:gd name="T0" fmla="*/ 0 w 17"/>
                  <a:gd name="T1" fmla="*/ 0 h 19"/>
                  <a:gd name="T2" fmla="*/ 107693 w 17"/>
                  <a:gd name="T3" fmla="*/ 175572 h 19"/>
                  <a:gd name="T4" fmla="*/ 152936 w 17"/>
                  <a:gd name="T5" fmla="*/ 101095 h 19"/>
                  <a:gd name="T6" fmla="*/ 53945 w 17"/>
                  <a:gd name="T7" fmla="*/ 28270 h 19"/>
                  <a:gd name="T8" fmla="*/ 0 w 17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9"/>
                  <a:gd name="T17" fmla="*/ 17 w 1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9">
                    <a:moveTo>
                      <a:pt x="0" y="0"/>
                    </a:moveTo>
                    <a:lnTo>
                      <a:pt x="12" y="19"/>
                    </a:lnTo>
                    <a:lnTo>
                      <a:pt x="17" y="11"/>
                    </a:lnTo>
                    <a:lnTo>
                      <a:pt x="6" y="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8" name="Freeform 5383"/>
              <p:cNvSpPr>
                <a:spLocks/>
              </p:cNvSpPr>
              <p:nvPr/>
            </p:nvSpPr>
            <p:spPr bwMode="auto">
              <a:xfrm>
                <a:off x="1744" y="2811"/>
                <a:ext cx="105" cy="43"/>
              </a:xfrm>
              <a:custGeom>
                <a:avLst/>
                <a:gdLst>
                  <a:gd name="T0" fmla="*/ 0 w 105"/>
                  <a:gd name="T1" fmla="*/ 43 h 43"/>
                  <a:gd name="T2" fmla="*/ 68 w 105"/>
                  <a:gd name="T3" fmla="*/ 6 h 43"/>
                  <a:gd name="T4" fmla="*/ 105 w 105"/>
                  <a:gd name="T5" fmla="*/ 0 h 43"/>
                  <a:gd name="T6" fmla="*/ 37 w 105"/>
                  <a:gd name="T7" fmla="*/ 25 h 43"/>
                  <a:gd name="T8" fmla="*/ 0 w 105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3"/>
                  <a:gd name="T17" fmla="*/ 105 w 10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3">
                    <a:moveTo>
                      <a:pt x="0" y="43"/>
                    </a:moveTo>
                    <a:lnTo>
                      <a:pt x="68" y="6"/>
                    </a:lnTo>
                    <a:lnTo>
                      <a:pt x="105" y="0"/>
                    </a:lnTo>
                    <a:lnTo>
                      <a:pt x="37" y="25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9" name="Freeform 5384"/>
              <p:cNvSpPr>
                <a:spLocks/>
              </p:cNvSpPr>
              <p:nvPr/>
            </p:nvSpPr>
            <p:spPr bwMode="auto">
              <a:xfrm>
                <a:off x="1744" y="2811"/>
                <a:ext cx="105" cy="43"/>
              </a:xfrm>
              <a:custGeom>
                <a:avLst/>
                <a:gdLst>
                  <a:gd name="T0" fmla="*/ 0 w 17"/>
                  <a:gd name="T1" fmla="*/ 61207 h 7"/>
                  <a:gd name="T2" fmla="*/ 98959 w 17"/>
                  <a:gd name="T3" fmla="*/ 8563 h 7"/>
                  <a:gd name="T4" fmla="*/ 152936 w 17"/>
                  <a:gd name="T5" fmla="*/ 0 h 7"/>
                  <a:gd name="T6" fmla="*/ 53945 w 17"/>
                  <a:gd name="T7" fmla="*/ 35696 h 7"/>
                  <a:gd name="T8" fmla="*/ 0 w 17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7"/>
                  <a:gd name="T17" fmla="*/ 17 w 1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7">
                    <a:moveTo>
                      <a:pt x="0" y="7"/>
                    </a:moveTo>
                    <a:lnTo>
                      <a:pt x="11" y="1"/>
                    </a:lnTo>
                    <a:lnTo>
                      <a:pt x="17" y="0"/>
                    </a:lnTo>
                    <a:lnTo>
                      <a:pt x="6" y="4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0" name="Freeform 5385"/>
              <p:cNvSpPr>
                <a:spLocks/>
              </p:cNvSpPr>
              <p:nvPr/>
            </p:nvSpPr>
            <p:spPr bwMode="auto">
              <a:xfrm>
                <a:off x="4078" y="2873"/>
                <a:ext cx="98" cy="74"/>
              </a:xfrm>
              <a:custGeom>
                <a:avLst/>
                <a:gdLst>
                  <a:gd name="T0" fmla="*/ 0 w 98"/>
                  <a:gd name="T1" fmla="*/ 43 h 74"/>
                  <a:gd name="T2" fmla="*/ 68 w 98"/>
                  <a:gd name="T3" fmla="*/ 74 h 74"/>
                  <a:gd name="T4" fmla="*/ 98 w 98"/>
                  <a:gd name="T5" fmla="*/ 30 h 74"/>
                  <a:gd name="T6" fmla="*/ 31 w 98"/>
                  <a:gd name="T7" fmla="*/ 0 h 74"/>
                  <a:gd name="T8" fmla="*/ 0 w 98"/>
                  <a:gd name="T9" fmla="*/ 43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74"/>
                  <a:gd name="T17" fmla="*/ 98 w 98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74">
                    <a:moveTo>
                      <a:pt x="0" y="43"/>
                    </a:moveTo>
                    <a:lnTo>
                      <a:pt x="68" y="74"/>
                    </a:lnTo>
                    <a:lnTo>
                      <a:pt x="98" y="30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1" name="Freeform 5386"/>
              <p:cNvSpPr>
                <a:spLocks/>
              </p:cNvSpPr>
              <p:nvPr/>
            </p:nvSpPr>
            <p:spPr bwMode="auto">
              <a:xfrm>
                <a:off x="4078" y="2873"/>
                <a:ext cx="98" cy="74"/>
              </a:xfrm>
              <a:custGeom>
                <a:avLst/>
                <a:gdLst>
                  <a:gd name="T0" fmla="*/ 0 w 16"/>
                  <a:gd name="T1" fmla="*/ 62135 h 12"/>
                  <a:gd name="T2" fmla="*/ 94203 w 16"/>
                  <a:gd name="T3" fmla="*/ 106936 h 12"/>
                  <a:gd name="T4" fmla="*/ 137868 w 16"/>
                  <a:gd name="T5" fmla="*/ 44795 h 12"/>
                  <a:gd name="T6" fmla="*/ 43671 w 16"/>
                  <a:gd name="T7" fmla="*/ 0 h 12"/>
                  <a:gd name="T8" fmla="*/ 0 w 16"/>
                  <a:gd name="T9" fmla="*/ 6213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7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2" name="Freeform 5387"/>
              <p:cNvSpPr>
                <a:spLocks/>
              </p:cNvSpPr>
              <p:nvPr/>
            </p:nvSpPr>
            <p:spPr bwMode="auto">
              <a:xfrm>
                <a:off x="2824" y="2002"/>
                <a:ext cx="99" cy="56"/>
              </a:xfrm>
              <a:custGeom>
                <a:avLst/>
                <a:gdLst>
                  <a:gd name="T0" fmla="*/ 0 w 99"/>
                  <a:gd name="T1" fmla="*/ 0 h 56"/>
                  <a:gd name="T2" fmla="*/ 68 w 99"/>
                  <a:gd name="T3" fmla="*/ 56 h 56"/>
                  <a:gd name="T4" fmla="*/ 99 w 99"/>
                  <a:gd name="T5" fmla="*/ 37 h 56"/>
                  <a:gd name="T6" fmla="*/ 31 w 99"/>
                  <a:gd name="T7" fmla="*/ 49 h 56"/>
                  <a:gd name="T8" fmla="*/ 0 w 99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0"/>
                    </a:moveTo>
                    <a:lnTo>
                      <a:pt x="68" y="56"/>
                    </a:lnTo>
                    <a:lnTo>
                      <a:pt x="99" y="37"/>
                    </a:lnTo>
                    <a:lnTo>
                      <a:pt x="31" y="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3" name="Freeform 5388"/>
              <p:cNvSpPr>
                <a:spLocks/>
              </p:cNvSpPr>
              <p:nvPr/>
            </p:nvSpPr>
            <p:spPr bwMode="auto">
              <a:xfrm>
                <a:off x="2824" y="2002"/>
                <a:ext cx="99" cy="56"/>
              </a:xfrm>
              <a:custGeom>
                <a:avLst/>
                <a:gdLst>
                  <a:gd name="T0" fmla="*/ 0 w 16"/>
                  <a:gd name="T1" fmla="*/ 0 h 9"/>
                  <a:gd name="T2" fmla="*/ 99730 w 16"/>
                  <a:gd name="T3" fmla="*/ 83820 h 9"/>
                  <a:gd name="T4" fmla="*/ 145214 w 16"/>
                  <a:gd name="T5" fmla="*/ 55403 h 9"/>
                  <a:gd name="T6" fmla="*/ 45484 w 16"/>
                  <a:gd name="T7" fmla="*/ 74916 h 9"/>
                  <a:gd name="T8" fmla="*/ 0 w 16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0"/>
                    </a:moveTo>
                    <a:lnTo>
                      <a:pt x="11" y="9"/>
                    </a:lnTo>
                    <a:lnTo>
                      <a:pt x="16" y="6"/>
                    </a:lnTo>
                    <a:lnTo>
                      <a:pt x="5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4" name="Freeform 5389"/>
              <p:cNvSpPr>
                <a:spLocks/>
              </p:cNvSpPr>
              <p:nvPr/>
            </p:nvSpPr>
            <p:spPr bwMode="auto">
              <a:xfrm>
                <a:off x="1577" y="2873"/>
                <a:ext cx="105" cy="30"/>
              </a:xfrm>
              <a:custGeom>
                <a:avLst/>
                <a:gdLst>
                  <a:gd name="T0" fmla="*/ 0 w 105"/>
                  <a:gd name="T1" fmla="*/ 30 h 30"/>
                  <a:gd name="T2" fmla="*/ 68 w 105"/>
                  <a:gd name="T3" fmla="*/ 18 h 30"/>
                  <a:gd name="T4" fmla="*/ 105 w 105"/>
                  <a:gd name="T5" fmla="*/ 0 h 30"/>
                  <a:gd name="T6" fmla="*/ 37 w 105"/>
                  <a:gd name="T7" fmla="*/ 0 h 30"/>
                  <a:gd name="T8" fmla="*/ 0 w 105"/>
                  <a:gd name="T9" fmla="*/ 3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0"/>
                  <a:gd name="T17" fmla="*/ 105 w 105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0">
                    <a:moveTo>
                      <a:pt x="0" y="30"/>
                    </a:moveTo>
                    <a:lnTo>
                      <a:pt x="68" y="18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5" name="Freeform 5390"/>
              <p:cNvSpPr>
                <a:spLocks/>
              </p:cNvSpPr>
              <p:nvPr/>
            </p:nvSpPr>
            <p:spPr bwMode="auto">
              <a:xfrm>
                <a:off x="1577" y="2873"/>
                <a:ext cx="105" cy="30"/>
              </a:xfrm>
              <a:custGeom>
                <a:avLst/>
                <a:gdLst>
                  <a:gd name="T0" fmla="*/ 0 w 17"/>
                  <a:gd name="T1" fmla="*/ 38880 h 5"/>
                  <a:gd name="T2" fmla="*/ 98959 w 17"/>
                  <a:gd name="T3" fmla="*/ 23328 h 5"/>
                  <a:gd name="T4" fmla="*/ 152936 w 17"/>
                  <a:gd name="T5" fmla="*/ 0 h 5"/>
                  <a:gd name="T6" fmla="*/ 53945 w 17"/>
                  <a:gd name="T7" fmla="*/ 0 h 5"/>
                  <a:gd name="T8" fmla="*/ 0 w 17"/>
                  <a:gd name="T9" fmla="*/ 3888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"/>
                  <a:gd name="T17" fmla="*/ 17 w 1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">
                    <a:moveTo>
                      <a:pt x="0" y="5"/>
                    </a:moveTo>
                    <a:lnTo>
                      <a:pt x="11" y="3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6" name="Freeform 5391"/>
              <p:cNvSpPr>
                <a:spLocks/>
              </p:cNvSpPr>
              <p:nvPr/>
            </p:nvSpPr>
            <p:spPr bwMode="auto">
              <a:xfrm>
                <a:off x="3911" y="2842"/>
                <a:ext cx="99" cy="92"/>
              </a:xfrm>
              <a:custGeom>
                <a:avLst/>
                <a:gdLst>
                  <a:gd name="T0" fmla="*/ 0 w 99"/>
                  <a:gd name="T1" fmla="*/ 49 h 92"/>
                  <a:gd name="T2" fmla="*/ 68 w 99"/>
                  <a:gd name="T3" fmla="*/ 92 h 92"/>
                  <a:gd name="T4" fmla="*/ 99 w 99"/>
                  <a:gd name="T5" fmla="*/ 43 h 92"/>
                  <a:gd name="T6" fmla="*/ 31 w 99"/>
                  <a:gd name="T7" fmla="*/ 0 h 92"/>
                  <a:gd name="T8" fmla="*/ 0 w 99"/>
                  <a:gd name="T9" fmla="*/ 49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49"/>
                    </a:moveTo>
                    <a:lnTo>
                      <a:pt x="68" y="92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7" name="Freeform 5392"/>
              <p:cNvSpPr>
                <a:spLocks/>
              </p:cNvSpPr>
              <p:nvPr/>
            </p:nvSpPr>
            <p:spPr bwMode="auto">
              <a:xfrm>
                <a:off x="3911" y="2842"/>
                <a:ext cx="99" cy="92"/>
              </a:xfrm>
              <a:custGeom>
                <a:avLst/>
                <a:gdLst>
                  <a:gd name="T0" fmla="*/ 0 w 16"/>
                  <a:gd name="T1" fmla="*/ 69442 h 15"/>
                  <a:gd name="T2" fmla="*/ 99730 w 16"/>
                  <a:gd name="T3" fmla="*/ 130119 h 15"/>
                  <a:gd name="T4" fmla="*/ 145214 w 16"/>
                  <a:gd name="T5" fmla="*/ 60904 h 15"/>
                  <a:gd name="T6" fmla="*/ 45484 w 16"/>
                  <a:gd name="T7" fmla="*/ 0 h 15"/>
                  <a:gd name="T8" fmla="*/ 0 w 16"/>
                  <a:gd name="T9" fmla="*/ 69442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8"/>
                    </a:moveTo>
                    <a:lnTo>
                      <a:pt x="11" y="15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8" name="Freeform 5393"/>
              <p:cNvSpPr>
                <a:spLocks/>
              </p:cNvSpPr>
              <p:nvPr/>
            </p:nvSpPr>
            <p:spPr bwMode="auto">
              <a:xfrm>
                <a:off x="2651" y="2002"/>
                <a:ext cx="99" cy="93"/>
              </a:xfrm>
              <a:custGeom>
                <a:avLst/>
                <a:gdLst>
                  <a:gd name="T0" fmla="*/ 0 w 99"/>
                  <a:gd name="T1" fmla="*/ 18 h 93"/>
                  <a:gd name="T2" fmla="*/ 68 w 99"/>
                  <a:gd name="T3" fmla="*/ 0 h 93"/>
                  <a:gd name="T4" fmla="*/ 99 w 99"/>
                  <a:gd name="T5" fmla="*/ 12 h 93"/>
                  <a:gd name="T6" fmla="*/ 31 w 99"/>
                  <a:gd name="T7" fmla="*/ 93 h 93"/>
                  <a:gd name="T8" fmla="*/ 0 w 99"/>
                  <a:gd name="T9" fmla="*/ 1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18"/>
                    </a:moveTo>
                    <a:lnTo>
                      <a:pt x="68" y="0"/>
                    </a:lnTo>
                    <a:lnTo>
                      <a:pt x="99" y="12"/>
                    </a:lnTo>
                    <a:lnTo>
                      <a:pt x="31" y="93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9" name="Freeform 5394"/>
              <p:cNvSpPr>
                <a:spLocks/>
              </p:cNvSpPr>
              <p:nvPr/>
            </p:nvSpPr>
            <p:spPr bwMode="auto">
              <a:xfrm>
                <a:off x="2651" y="2002"/>
                <a:ext cx="99" cy="93"/>
              </a:xfrm>
              <a:custGeom>
                <a:avLst/>
                <a:gdLst>
                  <a:gd name="T0" fmla="*/ 0 w 16"/>
                  <a:gd name="T1" fmla="*/ 28136 h 15"/>
                  <a:gd name="T2" fmla="*/ 99730 w 16"/>
                  <a:gd name="T3" fmla="*/ 0 h 15"/>
                  <a:gd name="T4" fmla="*/ 145214 w 16"/>
                  <a:gd name="T5" fmla="*/ 17645 h 15"/>
                  <a:gd name="T6" fmla="*/ 45484 w 16"/>
                  <a:gd name="T7" fmla="*/ 137497 h 15"/>
                  <a:gd name="T8" fmla="*/ 0 w 16"/>
                  <a:gd name="T9" fmla="*/ 28136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3"/>
                    </a:moveTo>
                    <a:lnTo>
                      <a:pt x="11" y="0"/>
                    </a:lnTo>
                    <a:lnTo>
                      <a:pt x="16" y="2"/>
                    </a:lnTo>
                    <a:lnTo>
                      <a:pt x="5" y="15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0" name="Freeform 5395"/>
              <p:cNvSpPr>
                <a:spLocks/>
              </p:cNvSpPr>
              <p:nvPr/>
            </p:nvSpPr>
            <p:spPr bwMode="auto">
              <a:xfrm>
                <a:off x="1410" y="2891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8 w 99"/>
                  <a:gd name="T3" fmla="*/ 43 h 43"/>
                  <a:gd name="T4" fmla="*/ 99 w 99"/>
                  <a:gd name="T5" fmla="*/ 6 h 43"/>
                  <a:gd name="T6" fmla="*/ 37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8" y="43"/>
                    </a:lnTo>
                    <a:lnTo>
                      <a:pt x="99" y="6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1" name="Freeform 5396"/>
              <p:cNvSpPr>
                <a:spLocks/>
              </p:cNvSpPr>
              <p:nvPr/>
            </p:nvSpPr>
            <p:spPr bwMode="auto">
              <a:xfrm>
                <a:off x="1410" y="2891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9730 w 16"/>
                  <a:gd name="T3" fmla="*/ 61207 h 7"/>
                  <a:gd name="T4" fmla="*/ 145214 w 16"/>
                  <a:gd name="T5" fmla="*/ 8563 h 7"/>
                  <a:gd name="T6" fmla="*/ 54252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1" y="7"/>
                    </a:lnTo>
                    <a:lnTo>
                      <a:pt x="16" y="1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2" name="Freeform 5397"/>
              <p:cNvSpPr>
                <a:spLocks/>
              </p:cNvSpPr>
              <p:nvPr/>
            </p:nvSpPr>
            <p:spPr bwMode="auto">
              <a:xfrm>
                <a:off x="3738" y="2780"/>
                <a:ext cx="105" cy="117"/>
              </a:xfrm>
              <a:custGeom>
                <a:avLst/>
                <a:gdLst>
                  <a:gd name="T0" fmla="*/ 0 w 105"/>
                  <a:gd name="T1" fmla="*/ 56 h 117"/>
                  <a:gd name="T2" fmla="*/ 74 w 105"/>
                  <a:gd name="T3" fmla="*/ 117 h 117"/>
                  <a:gd name="T4" fmla="*/ 105 w 105"/>
                  <a:gd name="T5" fmla="*/ 62 h 117"/>
                  <a:gd name="T6" fmla="*/ 31 w 105"/>
                  <a:gd name="T7" fmla="*/ 0 h 117"/>
                  <a:gd name="T8" fmla="*/ 0 w 105"/>
                  <a:gd name="T9" fmla="*/ 56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7"/>
                  <a:gd name="T17" fmla="*/ 105 w 105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7">
                    <a:moveTo>
                      <a:pt x="0" y="56"/>
                    </a:moveTo>
                    <a:lnTo>
                      <a:pt x="74" y="117"/>
                    </a:lnTo>
                    <a:lnTo>
                      <a:pt x="105" y="62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3" name="Freeform 5398"/>
              <p:cNvSpPr>
                <a:spLocks/>
              </p:cNvSpPr>
              <p:nvPr/>
            </p:nvSpPr>
            <p:spPr bwMode="auto">
              <a:xfrm>
                <a:off x="3738" y="2780"/>
                <a:ext cx="105" cy="117"/>
              </a:xfrm>
              <a:custGeom>
                <a:avLst/>
                <a:gdLst>
                  <a:gd name="T0" fmla="*/ 0 w 17"/>
                  <a:gd name="T1" fmla="*/ 79178 h 19"/>
                  <a:gd name="T2" fmla="*/ 107693 w 17"/>
                  <a:gd name="T3" fmla="*/ 168135 h 19"/>
                  <a:gd name="T4" fmla="*/ 152936 w 17"/>
                  <a:gd name="T5" fmla="*/ 89185 h 19"/>
                  <a:gd name="T6" fmla="*/ 45014 w 17"/>
                  <a:gd name="T7" fmla="*/ 0 h 19"/>
                  <a:gd name="T8" fmla="*/ 0 w 17"/>
                  <a:gd name="T9" fmla="*/ 7917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9"/>
                  <a:gd name="T17" fmla="*/ 17 w 1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9">
                    <a:moveTo>
                      <a:pt x="0" y="9"/>
                    </a:moveTo>
                    <a:lnTo>
                      <a:pt x="12" y="19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4" name="Freeform 5399"/>
              <p:cNvSpPr>
                <a:spLocks/>
              </p:cNvSpPr>
              <p:nvPr/>
            </p:nvSpPr>
            <p:spPr bwMode="auto">
              <a:xfrm>
                <a:off x="2478" y="2064"/>
                <a:ext cx="105" cy="166"/>
              </a:xfrm>
              <a:custGeom>
                <a:avLst/>
                <a:gdLst>
                  <a:gd name="T0" fmla="*/ 0 w 105"/>
                  <a:gd name="T1" fmla="*/ 80 h 166"/>
                  <a:gd name="T2" fmla="*/ 68 w 105"/>
                  <a:gd name="T3" fmla="*/ 0 h 166"/>
                  <a:gd name="T4" fmla="*/ 105 w 105"/>
                  <a:gd name="T5" fmla="*/ 37 h 166"/>
                  <a:gd name="T6" fmla="*/ 38 w 105"/>
                  <a:gd name="T7" fmla="*/ 166 h 166"/>
                  <a:gd name="T8" fmla="*/ 0 w 105"/>
                  <a:gd name="T9" fmla="*/ 80 h 1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6"/>
                  <a:gd name="T17" fmla="*/ 105 w 105"/>
                  <a:gd name="T18" fmla="*/ 166 h 1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6">
                    <a:moveTo>
                      <a:pt x="0" y="80"/>
                    </a:moveTo>
                    <a:lnTo>
                      <a:pt x="68" y="0"/>
                    </a:lnTo>
                    <a:lnTo>
                      <a:pt x="105" y="37"/>
                    </a:lnTo>
                    <a:lnTo>
                      <a:pt x="38" y="166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5" name="Freeform 5400"/>
              <p:cNvSpPr>
                <a:spLocks/>
              </p:cNvSpPr>
              <p:nvPr/>
            </p:nvSpPr>
            <p:spPr bwMode="auto">
              <a:xfrm>
                <a:off x="2478" y="2064"/>
                <a:ext cx="105" cy="166"/>
              </a:xfrm>
              <a:custGeom>
                <a:avLst/>
                <a:gdLst>
                  <a:gd name="T0" fmla="*/ 0 w 17"/>
                  <a:gd name="T1" fmla="*/ 114343 h 27"/>
                  <a:gd name="T2" fmla="*/ 98959 w 17"/>
                  <a:gd name="T3" fmla="*/ 0 h 27"/>
                  <a:gd name="T4" fmla="*/ 152936 w 17"/>
                  <a:gd name="T5" fmla="*/ 52770 h 27"/>
                  <a:gd name="T6" fmla="*/ 53945 w 17"/>
                  <a:gd name="T7" fmla="*/ 237269 h 27"/>
                  <a:gd name="T8" fmla="*/ 0 w 17"/>
                  <a:gd name="T9" fmla="*/ 11434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7"/>
                  <a:gd name="T17" fmla="*/ 17 w 1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7">
                    <a:moveTo>
                      <a:pt x="0" y="13"/>
                    </a:moveTo>
                    <a:lnTo>
                      <a:pt x="11" y="0"/>
                    </a:lnTo>
                    <a:lnTo>
                      <a:pt x="17" y="6"/>
                    </a:lnTo>
                    <a:lnTo>
                      <a:pt x="6" y="27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6" name="Freeform 5401"/>
              <p:cNvSpPr>
                <a:spLocks/>
              </p:cNvSpPr>
              <p:nvPr/>
            </p:nvSpPr>
            <p:spPr bwMode="auto">
              <a:xfrm>
                <a:off x="3571" y="2669"/>
                <a:ext cx="99" cy="160"/>
              </a:xfrm>
              <a:custGeom>
                <a:avLst/>
                <a:gdLst>
                  <a:gd name="T0" fmla="*/ 0 w 99"/>
                  <a:gd name="T1" fmla="*/ 68 h 160"/>
                  <a:gd name="T2" fmla="*/ 68 w 99"/>
                  <a:gd name="T3" fmla="*/ 160 h 160"/>
                  <a:gd name="T4" fmla="*/ 99 w 99"/>
                  <a:gd name="T5" fmla="*/ 92 h 160"/>
                  <a:gd name="T6" fmla="*/ 31 w 99"/>
                  <a:gd name="T7" fmla="*/ 0 h 160"/>
                  <a:gd name="T8" fmla="*/ 0 w 99"/>
                  <a:gd name="T9" fmla="*/ 68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0"/>
                  <a:gd name="T17" fmla="*/ 99 w 99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0">
                    <a:moveTo>
                      <a:pt x="0" y="68"/>
                    </a:moveTo>
                    <a:lnTo>
                      <a:pt x="68" y="160"/>
                    </a:lnTo>
                    <a:lnTo>
                      <a:pt x="99" y="92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8E8E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7" name="Freeform 5402"/>
              <p:cNvSpPr>
                <a:spLocks/>
              </p:cNvSpPr>
              <p:nvPr/>
            </p:nvSpPr>
            <p:spPr bwMode="auto">
              <a:xfrm>
                <a:off x="3571" y="2669"/>
                <a:ext cx="99" cy="160"/>
              </a:xfrm>
              <a:custGeom>
                <a:avLst/>
                <a:gdLst>
                  <a:gd name="T0" fmla="*/ 0 w 16"/>
                  <a:gd name="T1" fmla="*/ 97403 h 26"/>
                  <a:gd name="T2" fmla="*/ 99730 w 16"/>
                  <a:gd name="T3" fmla="*/ 229569 h 26"/>
                  <a:gd name="T4" fmla="*/ 145214 w 16"/>
                  <a:gd name="T5" fmla="*/ 131902 h 26"/>
                  <a:gd name="T6" fmla="*/ 45484 w 16"/>
                  <a:gd name="T7" fmla="*/ 0 h 26"/>
                  <a:gd name="T8" fmla="*/ 0 w 16"/>
                  <a:gd name="T9" fmla="*/ 97403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1"/>
                    </a:moveTo>
                    <a:lnTo>
                      <a:pt x="11" y="26"/>
                    </a:lnTo>
                    <a:lnTo>
                      <a:pt x="16" y="15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8" name="Freeform 5403"/>
              <p:cNvSpPr>
                <a:spLocks/>
              </p:cNvSpPr>
              <p:nvPr/>
            </p:nvSpPr>
            <p:spPr bwMode="auto">
              <a:xfrm>
                <a:off x="2312" y="2218"/>
                <a:ext cx="99" cy="185"/>
              </a:xfrm>
              <a:custGeom>
                <a:avLst/>
                <a:gdLst>
                  <a:gd name="T0" fmla="*/ 0 w 99"/>
                  <a:gd name="T1" fmla="*/ 111 h 185"/>
                  <a:gd name="T2" fmla="*/ 68 w 99"/>
                  <a:gd name="T3" fmla="*/ 0 h 185"/>
                  <a:gd name="T4" fmla="*/ 99 w 99"/>
                  <a:gd name="T5" fmla="*/ 49 h 185"/>
                  <a:gd name="T6" fmla="*/ 37 w 99"/>
                  <a:gd name="T7" fmla="*/ 185 h 185"/>
                  <a:gd name="T8" fmla="*/ 0 w 99"/>
                  <a:gd name="T9" fmla="*/ 111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5"/>
                  <a:gd name="T17" fmla="*/ 99 w 99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5">
                    <a:moveTo>
                      <a:pt x="0" y="111"/>
                    </a:moveTo>
                    <a:lnTo>
                      <a:pt x="68" y="0"/>
                    </a:lnTo>
                    <a:lnTo>
                      <a:pt x="99" y="49"/>
                    </a:lnTo>
                    <a:lnTo>
                      <a:pt x="37" y="185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9" name="Freeform 5404"/>
              <p:cNvSpPr>
                <a:spLocks/>
              </p:cNvSpPr>
              <p:nvPr/>
            </p:nvSpPr>
            <p:spPr bwMode="auto">
              <a:xfrm>
                <a:off x="2312" y="2218"/>
                <a:ext cx="99" cy="185"/>
              </a:xfrm>
              <a:custGeom>
                <a:avLst/>
                <a:gdLst>
                  <a:gd name="T0" fmla="*/ 0 w 16"/>
                  <a:gd name="T1" fmla="*/ 160629 h 30"/>
                  <a:gd name="T2" fmla="*/ 99730 w 16"/>
                  <a:gd name="T3" fmla="*/ 0 h 30"/>
                  <a:gd name="T4" fmla="*/ 145214 w 16"/>
                  <a:gd name="T5" fmla="*/ 70806 h 30"/>
                  <a:gd name="T6" fmla="*/ 54252 w 16"/>
                  <a:gd name="T7" fmla="*/ 267566 h 30"/>
                  <a:gd name="T8" fmla="*/ 0 w 16"/>
                  <a:gd name="T9" fmla="*/ 1606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18"/>
                    </a:moveTo>
                    <a:lnTo>
                      <a:pt x="11" y="0"/>
                    </a:lnTo>
                    <a:lnTo>
                      <a:pt x="16" y="8"/>
                    </a:lnTo>
                    <a:lnTo>
                      <a:pt x="6" y="3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0" name="Freeform 5405"/>
              <p:cNvSpPr>
                <a:spLocks/>
              </p:cNvSpPr>
              <p:nvPr/>
            </p:nvSpPr>
            <p:spPr bwMode="auto">
              <a:xfrm>
                <a:off x="4652" y="2910"/>
                <a:ext cx="99" cy="61"/>
              </a:xfrm>
              <a:custGeom>
                <a:avLst/>
                <a:gdLst>
                  <a:gd name="T0" fmla="*/ 0 w 99"/>
                  <a:gd name="T1" fmla="*/ 37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37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37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1" name="Freeform 5406"/>
              <p:cNvSpPr>
                <a:spLocks/>
              </p:cNvSpPr>
              <p:nvPr/>
            </p:nvSpPr>
            <p:spPr bwMode="auto">
              <a:xfrm>
                <a:off x="4652" y="2910"/>
                <a:ext cx="99" cy="61"/>
              </a:xfrm>
              <a:custGeom>
                <a:avLst/>
                <a:gdLst>
                  <a:gd name="T0" fmla="*/ 0 w 16"/>
                  <a:gd name="T1" fmla="*/ 5131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131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6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2" name="Freeform 5407"/>
              <p:cNvSpPr>
                <a:spLocks/>
              </p:cNvSpPr>
              <p:nvPr/>
            </p:nvSpPr>
            <p:spPr bwMode="auto">
              <a:xfrm>
                <a:off x="3405" y="2521"/>
                <a:ext cx="98" cy="197"/>
              </a:xfrm>
              <a:custGeom>
                <a:avLst/>
                <a:gdLst>
                  <a:gd name="T0" fmla="*/ 0 w 98"/>
                  <a:gd name="T1" fmla="*/ 68 h 197"/>
                  <a:gd name="T2" fmla="*/ 68 w 98"/>
                  <a:gd name="T3" fmla="*/ 197 h 197"/>
                  <a:gd name="T4" fmla="*/ 98 w 98"/>
                  <a:gd name="T5" fmla="*/ 111 h 197"/>
                  <a:gd name="T6" fmla="*/ 31 w 98"/>
                  <a:gd name="T7" fmla="*/ 0 h 197"/>
                  <a:gd name="T8" fmla="*/ 0 w 98"/>
                  <a:gd name="T9" fmla="*/ 68 h 1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97"/>
                  <a:gd name="T17" fmla="*/ 98 w 98"/>
                  <a:gd name="T18" fmla="*/ 197 h 1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97">
                    <a:moveTo>
                      <a:pt x="0" y="68"/>
                    </a:moveTo>
                    <a:lnTo>
                      <a:pt x="68" y="197"/>
                    </a:lnTo>
                    <a:lnTo>
                      <a:pt x="98" y="111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3" name="Freeform 5408"/>
              <p:cNvSpPr>
                <a:spLocks/>
              </p:cNvSpPr>
              <p:nvPr/>
            </p:nvSpPr>
            <p:spPr bwMode="auto">
              <a:xfrm>
                <a:off x="3405" y="2521"/>
                <a:ext cx="98" cy="197"/>
              </a:xfrm>
              <a:custGeom>
                <a:avLst/>
                <a:gdLst>
                  <a:gd name="T0" fmla="*/ 0 w 16"/>
                  <a:gd name="T1" fmla="*/ 97743 h 32"/>
                  <a:gd name="T2" fmla="*/ 94203 w 16"/>
                  <a:gd name="T3" fmla="*/ 283034 h 32"/>
                  <a:gd name="T4" fmla="*/ 137868 w 16"/>
                  <a:gd name="T5" fmla="*/ 159367 h 32"/>
                  <a:gd name="T6" fmla="*/ 43671 w 16"/>
                  <a:gd name="T7" fmla="*/ 0 h 32"/>
                  <a:gd name="T8" fmla="*/ 0 w 16"/>
                  <a:gd name="T9" fmla="*/ 97743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2"/>
                  <a:gd name="T17" fmla="*/ 16 w 16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2">
                    <a:moveTo>
                      <a:pt x="0" y="11"/>
                    </a:moveTo>
                    <a:lnTo>
                      <a:pt x="11" y="32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4" name="Freeform 5409"/>
              <p:cNvSpPr>
                <a:spLocks/>
              </p:cNvSpPr>
              <p:nvPr/>
            </p:nvSpPr>
            <p:spPr bwMode="auto">
              <a:xfrm>
                <a:off x="2145" y="2416"/>
                <a:ext cx="99" cy="160"/>
              </a:xfrm>
              <a:custGeom>
                <a:avLst/>
                <a:gdLst>
                  <a:gd name="T0" fmla="*/ 0 w 99"/>
                  <a:gd name="T1" fmla="*/ 111 h 160"/>
                  <a:gd name="T2" fmla="*/ 62 w 99"/>
                  <a:gd name="T3" fmla="*/ 0 h 160"/>
                  <a:gd name="T4" fmla="*/ 99 w 99"/>
                  <a:gd name="T5" fmla="*/ 43 h 160"/>
                  <a:gd name="T6" fmla="*/ 37 w 99"/>
                  <a:gd name="T7" fmla="*/ 160 h 160"/>
                  <a:gd name="T8" fmla="*/ 0 w 99"/>
                  <a:gd name="T9" fmla="*/ 111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0"/>
                  <a:gd name="T17" fmla="*/ 99 w 99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0">
                    <a:moveTo>
                      <a:pt x="0" y="111"/>
                    </a:moveTo>
                    <a:lnTo>
                      <a:pt x="62" y="0"/>
                    </a:lnTo>
                    <a:lnTo>
                      <a:pt x="99" y="43"/>
                    </a:lnTo>
                    <a:lnTo>
                      <a:pt x="37" y="16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5" name="Freeform 5410"/>
              <p:cNvSpPr>
                <a:spLocks/>
              </p:cNvSpPr>
              <p:nvPr/>
            </p:nvSpPr>
            <p:spPr bwMode="auto">
              <a:xfrm>
                <a:off x="2145" y="2416"/>
                <a:ext cx="99" cy="160"/>
              </a:xfrm>
              <a:custGeom>
                <a:avLst/>
                <a:gdLst>
                  <a:gd name="T0" fmla="*/ 0 w 16"/>
                  <a:gd name="T1" fmla="*/ 159169 h 26"/>
                  <a:gd name="T2" fmla="*/ 90969 w 16"/>
                  <a:gd name="T3" fmla="*/ 0 h 26"/>
                  <a:gd name="T4" fmla="*/ 145214 w 16"/>
                  <a:gd name="T5" fmla="*/ 61766 h 26"/>
                  <a:gd name="T6" fmla="*/ 54252 w 16"/>
                  <a:gd name="T7" fmla="*/ 229569 h 26"/>
                  <a:gd name="T8" fmla="*/ 0 w 16"/>
                  <a:gd name="T9" fmla="*/ 159169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8"/>
                    </a:moveTo>
                    <a:lnTo>
                      <a:pt x="10" y="0"/>
                    </a:lnTo>
                    <a:lnTo>
                      <a:pt x="16" y="7"/>
                    </a:lnTo>
                    <a:lnTo>
                      <a:pt x="6" y="26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6" name="Freeform 5411"/>
              <p:cNvSpPr>
                <a:spLocks/>
              </p:cNvSpPr>
              <p:nvPr/>
            </p:nvSpPr>
            <p:spPr bwMode="auto">
              <a:xfrm>
                <a:off x="4485" y="291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25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7" name="Freeform 5412"/>
              <p:cNvSpPr>
                <a:spLocks/>
              </p:cNvSpPr>
              <p:nvPr/>
            </p:nvSpPr>
            <p:spPr bwMode="auto">
              <a:xfrm>
                <a:off x="4485" y="291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36717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8" name="Freeform 5413"/>
              <p:cNvSpPr>
                <a:spLocks/>
              </p:cNvSpPr>
              <p:nvPr/>
            </p:nvSpPr>
            <p:spPr bwMode="auto">
              <a:xfrm>
                <a:off x="3238" y="2335"/>
                <a:ext cx="99" cy="217"/>
              </a:xfrm>
              <a:custGeom>
                <a:avLst/>
                <a:gdLst>
                  <a:gd name="T0" fmla="*/ 0 w 99"/>
                  <a:gd name="T1" fmla="*/ 62 h 217"/>
                  <a:gd name="T2" fmla="*/ 68 w 99"/>
                  <a:gd name="T3" fmla="*/ 217 h 217"/>
                  <a:gd name="T4" fmla="*/ 99 w 99"/>
                  <a:gd name="T5" fmla="*/ 124 h 217"/>
                  <a:gd name="T6" fmla="*/ 31 w 99"/>
                  <a:gd name="T7" fmla="*/ 0 h 217"/>
                  <a:gd name="T8" fmla="*/ 0 w 99"/>
                  <a:gd name="T9" fmla="*/ 62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17"/>
                  <a:gd name="T17" fmla="*/ 99 w 99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17">
                    <a:moveTo>
                      <a:pt x="0" y="62"/>
                    </a:moveTo>
                    <a:lnTo>
                      <a:pt x="68" y="217"/>
                    </a:lnTo>
                    <a:lnTo>
                      <a:pt x="99" y="124"/>
                    </a:lnTo>
                    <a:lnTo>
                      <a:pt x="31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9" name="Freeform 5414"/>
              <p:cNvSpPr>
                <a:spLocks/>
              </p:cNvSpPr>
              <p:nvPr/>
            </p:nvSpPr>
            <p:spPr bwMode="auto">
              <a:xfrm>
                <a:off x="3238" y="2335"/>
                <a:ext cx="99" cy="217"/>
              </a:xfrm>
              <a:custGeom>
                <a:avLst/>
                <a:gdLst>
                  <a:gd name="T0" fmla="*/ 0 w 16"/>
                  <a:gd name="T1" fmla="*/ 91524 h 35"/>
                  <a:gd name="T2" fmla="*/ 99730 w 16"/>
                  <a:gd name="T3" fmla="*/ 320552 h 35"/>
                  <a:gd name="T4" fmla="*/ 145214 w 16"/>
                  <a:gd name="T5" fmla="*/ 183284 h 35"/>
                  <a:gd name="T6" fmla="*/ 45484 w 16"/>
                  <a:gd name="T7" fmla="*/ 0 h 35"/>
                  <a:gd name="T8" fmla="*/ 0 w 16"/>
                  <a:gd name="T9" fmla="*/ 91524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5"/>
                  <a:gd name="T17" fmla="*/ 16 w 16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5">
                    <a:moveTo>
                      <a:pt x="0" y="10"/>
                    </a:moveTo>
                    <a:lnTo>
                      <a:pt x="11" y="35"/>
                    </a:lnTo>
                    <a:lnTo>
                      <a:pt x="16" y="20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0" name="Freeform 5415"/>
              <p:cNvSpPr>
                <a:spLocks/>
              </p:cNvSpPr>
              <p:nvPr/>
            </p:nvSpPr>
            <p:spPr bwMode="auto">
              <a:xfrm>
                <a:off x="1978" y="2613"/>
                <a:ext cx="99" cy="105"/>
              </a:xfrm>
              <a:custGeom>
                <a:avLst/>
                <a:gdLst>
                  <a:gd name="T0" fmla="*/ 0 w 99"/>
                  <a:gd name="T1" fmla="*/ 87 h 105"/>
                  <a:gd name="T2" fmla="*/ 62 w 99"/>
                  <a:gd name="T3" fmla="*/ 0 h 105"/>
                  <a:gd name="T4" fmla="*/ 99 w 99"/>
                  <a:gd name="T5" fmla="*/ 19 h 105"/>
                  <a:gd name="T6" fmla="*/ 37 w 99"/>
                  <a:gd name="T7" fmla="*/ 105 h 105"/>
                  <a:gd name="T8" fmla="*/ 0 w 99"/>
                  <a:gd name="T9" fmla="*/ 87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87"/>
                    </a:moveTo>
                    <a:lnTo>
                      <a:pt x="62" y="0"/>
                    </a:lnTo>
                    <a:lnTo>
                      <a:pt x="99" y="19"/>
                    </a:lnTo>
                    <a:lnTo>
                      <a:pt x="37" y="105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1" name="Freeform 5416"/>
              <p:cNvSpPr>
                <a:spLocks/>
              </p:cNvSpPr>
              <p:nvPr/>
            </p:nvSpPr>
            <p:spPr bwMode="auto">
              <a:xfrm>
                <a:off x="1978" y="2613"/>
                <a:ext cx="99" cy="105"/>
              </a:xfrm>
              <a:custGeom>
                <a:avLst/>
                <a:gdLst>
                  <a:gd name="T0" fmla="*/ 0 w 16"/>
                  <a:gd name="T1" fmla="*/ 125129 h 17"/>
                  <a:gd name="T2" fmla="*/ 90969 w 16"/>
                  <a:gd name="T3" fmla="*/ 0 h 17"/>
                  <a:gd name="T4" fmla="*/ 145214 w 16"/>
                  <a:gd name="T5" fmla="*/ 27584 h 17"/>
                  <a:gd name="T6" fmla="*/ 54252 w 16"/>
                  <a:gd name="T7" fmla="*/ 152936 h 17"/>
                  <a:gd name="T8" fmla="*/ 0 w 16"/>
                  <a:gd name="T9" fmla="*/ 12512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4"/>
                    </a:moveTo>
                    <a:lnTo>
                      <a:pt x="10" y="0"/>
                    </a:lnTo>
                    <a:lnTo>
                      <a:pt x="16" y="3"/>
                    </a:lnTo>
                    <a:lnTo>
                      <a:pt x="6" y="17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2" name="Freeform 5417"/>
              <p:cNvSpPr>
                <a:spLocks/>
              </p:cNvSpPr>
              <p:nvPr/>
            </p:nvSpPr>
            <p:spPr bwMode="auto">
              <a:xfrm>
                <a:off x="4312" y="291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3" name="Freeform 5418"/>
              <p:cNvSpPr>
                <a:spLocks/>
              </p:cNvSpPr>
              <p:nvPr/>
            </p:nvSpPr>
            <p:spPr bwMode="auto">
              <a:xfrm>
                <a:off x="4312" y="291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4" name="Freeform 5419"/>
              <p:cNvSpPr>
                <a:spLocks/>
              </p:cNvSpPr>
              <p:nvPr/>
            </p:nvSpPr>
            <p:spPr bwMode="auto">
              <a:xfrm>
                <a:off x="3065" y="2156"/>
                <a:ext cx="99" cy="204"/>
              </a:xfrm>
              <a:custGeom>
                <a:avLst/>
                <a:gdLst>
                  <a:gd name="T0" fmla="*/ 0 w 99"/>
                  <a:gd name="T1" fmla="*/ 50 h 204"/>
                  <a:gd name="T2" fmla="*/ 68 w 99"/>
                  <a:gd name="T3" fmla="*/ 204 h 204"/>
                  <a:gd name="T4" fmla="*/ 99 w 99"/>
                  <a:gd name="T5" fmla="*/ 105 h 204"/>
                  <a:gd name="T6" fmla="*/ 31 w 99"/>
                  <a:gd name="T7" fmla="*/ 0 h 204"/>
                  <a:gd name="T8" fmla="*/ 0 w 99"/>
                  <a:gd name="T9" fmla="*/ 50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04"/>
                  <a:gd name="T17" fmla="*/ 99 w 99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04">
                    <a:moveTo>
                      <a:pt x="0" y="50"/>
                    </a:moveTo>
                    <a:lnTo>
                      <a:pt x="68" y="204"/>
                    </a:lnTo>
                    <a:lnTo>
                      <a:pt x="99" y="10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8585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5" name="Freeform 5420"/>
              <p:cNvSpPr>
                <a:spLocks/>
              </p:cNvSpPr>
              <p:nvPr/>
            </p:nvSpPr>
            <p:spPr bwMode="auto">
              <a:xfrm>
                <a:off x="3065" y="2156"/>
                <a:ext cx="99" cy="204"/>
              </a:xfrm>
              <a:custGeom>
                <a:avLst/>
                <a:gdLst>
                  <a:gd name="T0" fmla="*/ 0 w 16"/>
                  <a:gd name="T1" fmla="*/ 71579 h 33"/>
                  <a:gd name="T2" fmla="*/ 99730 w 16"/>
                  <a:gd name="T3" fmla="*/ 297883 h 33"/>
                  <a:gd name="T4" fmla="*/ 145214 w 16"/>
                  <a:gd name="T5" fmla="*/ 153315 h 33"/>
                  <a:gd name="T6" fmla="*/ 45484 w 16"/>
                  <a:gd name="T7" fmla="*/ 0 h 33"/>
                  <a:gd name="T8" fmla="*/ 0 w 16"/>
                  <a:gd name="T9" fmla="*/ 71579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3"/>
                  <a:gd name="T17" fmla="*/ 16 w 16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3">
                    <a:moveTo>
                      <a:pt x="0" y="8"/>
                    </a:moveTo>
                    <a:lnTo>
                      <a:pt x="11" y="33"/>
                    </a:lnTo>
                    <a:lnTo>
                      <a:pt x="16" y="17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6" name="Freeform 5421"/>
              <p:cNvSpPr>
                <a:spLocks/>
              </p:cNvSpPr>
              <p:nvPr/>
            </p:nvSpPr>
            <p:spPr bwMode="auto">
              <a:xfrm>
                <a:off x="1812" y="2768"/>
                <a:ext cx="98" cy="49"/>
              </a:xfrm>
              <a:custGeom>
                <a:avLst/>
                <a:gdLst>
                  <a:gd name="T0" fmla="*/ 0 w 98"/>
                  <a:gd name="T1" fmla="*/ 49 h 49"/>
                  <a:gd name="T2" fmla="*/ 68 w 98"/>
                  <a:gd name="T3" fmla="*/ 0 h 49"/>
                  <a:gd name="T4" fmla="*/ 98 w 98"/>
                  <a:gd name="T5" fmla="*/ 0 h 49"/>
                  <a:gd name="T6" fmla="*/ 37 w 98"/>
                  <a:gd name="T7" fmla="*/ 43 h 49"/>
                  <a:gd name="T8" fmla="*/ 0 w 98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49"/>
                  <a:gd name="T17" fmla="*/ 98 w 98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49">
                    <a:moveTo>
                      <a:pt x="0" y="49"/>
                    </a:moveTo>
                    <a:lnTo>
                      <a:pt x="68" y="0"/>
                    </a:lnTo>
                    <a:lnTo>
                      <a:pt x="98" y="0"/>
                    </a:lnTo>
                    <a:lnTo>
                      <a:pt x="37" y="43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7" name="Freeform 5422"/>
              <p:cNvSpPr>
                <a:spLocks/>
              </p:cNvSpPr>
              <p:nvPr/>
            </p:nvSpPr>
            <p:spPr bwMode="auto">
              <a:xfrm>
                <a:off x="1812" y="2768"/>
                <a:ext cx="98" cy="49"/>
              </a:xfrm>
              <a:custGeom>
                <a:avLst/>
                <a:gdLst>
                  <a:gd name="T0" fmla="*/ 0 w 16"/>
                  <a:gd name="T1" fmla="*/ 68919 h 8"/>
                  <a:gd name="T2" fmla="*/ 94203 w 16"/>
                  <a:gd name="T3" fmla="*/ 0 h 8"/>
                  <a:gd name="T4" fmla="*/ 137868 w 16"/>
                  <a:gd name="T5" fmla="*/ 0 h 8"/>
                  <a:gd name="T6" fmla="*/ 52148 w 16"/>
                  <a:gd name="T7" fmla="*/ 60435 h 8"/>
                  <a:gd name="T8" fmla="*/ 0 w 16"/>
                  <a:gd name="T9" fmla="*/ 68919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8"/>
                    </a:moveTo>
                    <a:lnTo>
                      <a:pt x="11" y="0"/>
                    </a:lnTo>
                    <a:lnTo>
                      <a:pt x="16" y="0"/>
                    </a:lnTo>
                    <a:lnTo>
                      <a:pt x="6" y="7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8" name="Freeform 5423"/>
              <p:cNvSpPr>
                <a:spLocks/>
              </p:cNvSpPr>
              <p:nvPr/>
            </p:nvSpPr>
            <p:spPr bwMode="auto">
              <a:xfrm>
                <a:off x="4146" y="2903"/>
                <a:ext cx="98" cy="68"/>
              </a:xfrm>
              <a:custGeom>
                <a:avLst/>
                <a:gdLst>
                  <a:gd name="T0" fmla="*/ 0 w 98"/>
                  <a:gd name="T1" fmla="*/ 44 h 68"/>
                  <a:gd name="T2" fmla="*/ 68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9" name="Freeform 5424"/>
              <p:cNvSpPr>
                <a:spLocks/>
              </p:cNvSpPr>
              <p:nvPr/>
            </p:nvSpPr>
            <p:spPr bwMode="auto">
              <a:xfrm>
                <a:off x="4146" y="2903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0" name="Freeform 5425"/>
              <p:cNvSpPr>
                <a:spLocks/>
              </p:cNvSpPr>
              <p:nvPr/>
            </p:nvSpPr>
            <p:spPr bwMode="auto">
              <a:xfrm>
                <a:off x="2892" y="2039"/>
                <a:ext cx="99" cy="136"/>
              </a:xfrm>
              <a:custGeom>
                <a:avLst/>
                <a:gdLst>
                  <a:gd name="T0" fmla="*/ 0 w 99"/>
                  <a:gd name="T1" fmla="*/ 19 h 136"/>
                  <a:gd name="T2" fmla="*/ 68 w 99"/>
                  <a:gd name="T3" fmla="*/ 136 h 136"/>
                  <a:gd name="T4" fmla="*/ 99 w 99"/>
                  <a:gd name="T5" fmla="*/ 49 h 136"/>
                  <a:gd name="T6" fmla="*/ 31 w 99"/>
                  <a:gd name="T7" fmla="*/ 0 h 136"/>
                  <a:gd name="T8" fmla="*/ 0 w 99"/>
                  <a:gd name="T9" fmla="*/ 19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6"/>
                  <a:gd name="T17" fmla="*/ 99 w 99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6">
                    <a:moveTo>
                      <a:pt x="0" y="19"/>
                    </a:moveTo>
                    <a:lnTo>
                      <a:pt x="68" y="136"/>
                    </a:lnTo>
                    <a:lnTo>
                      <a:pt x="99" y="49"/>
                    </a:lnTo>
                    <a:lnTo>
                      <a:pt x="3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1" name="Freeform 5426"/>
              <p:cNvSpPr>
                <a:spLocks/>
              </p:cNvSpPr>
              <p:nvPr/>
            </p:nvSpPr>
            <p:spPr bwMode="auto">
              <a:xfrm>
                <a:off x="2892" y="2039"/>
                <a:ext cx="99" cy="136"/>
              </a:xfrm>
              <a:custGeom>
                <a:avLst/>
                <a:gdLst>
                  <a:gd name="T0" fmla="*/ 0 w 16"/>
                  <a:gd name="T1" fmla="*/ 27627 h 22"/>
                  <a:gd name="T2" fmla="*/ 99730 w 16"/>
                  <a:gd name="T3" fmla="*/ 198677 h 22"/>
                  <a:gd name="T4" fmla="*/ 145214 w 16"/>
                  <a:gd name="T5" fmla="*/ 71579 h 22"/>
                  <a:gd name="T6" fmla="*/ 45484 w 16"/>
                  <a:gd name="T7" fmla="*/ 0 h 22"/>
                  <a:gd name="T8" fmla="*/ 0 w 16"/>
                  <a:gd name="T9" fmla="*/ 27627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3"/>
                    </a:moveTo>
                    <a:lnTo>
                      <a:pt x="11" y="22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2" name="Freeform 5427"/>
              <p:cNvSpPr>
                <a:spLocks/>
              </p:cNvSpPr>
              <p:nvPr/>
            </p:nvSpPr>
            <p:spPr bwMode="auto">
              <a:xfrm>
                <a:off x="1645" y="2854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8 w 99"/>
                  <a:gd name="T3" fmla="*/ 19 h 37"/>
                  <a:gd name="T4" fmla="*/ 99 w 99"/>
                  <a:gd name="T5" fmla="*/ 0 h 37"/>
                  <a:gd name="T6" fmla="*/ 37 w 99"/>
                  <a:gd name="T7" fmla="*/ 19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8" y="19"/>
                    </a:lnTo>
                    <a:lnTo>
                      <a:pt x="99" y="0"/>
                    </a:lnTo>
                    <a:lnTo>
                      <a:pt x="37" y="19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3" name="Freeform 5428"/>
              <p:cNvSpPr>
                <a:spLocks/>
              </p:cNvSpPr>
              <p:nvPr/>
            </p:nvSpPr>
            <p:spPr bwMode="auto">
              <a:xfrm>
                <a:off x="1645" y="2854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9730 w 16"/>
                  <a:gd name="T3" fmla="*/ 27417 h 6"/>
                  <a:gd name="T4" fmla="*/ 145214 w 16"/>
                  <a:gd name="T5" fmla="*/ 0 h 6"/>
                  <a:gd name="T6" fmla="*/ 54252 w 16"/>
                  <a:gd name="T7" fmla="*/ 27417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1" y="3"/>
                    </a:lnTo>
                    <a:lnTo>
                      <a:pt x="16" y="0"/>
                    </a:lnTo>
                    <a:lnTo>
                      <a:pt x="6" y="3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4" name="Freeform 5429"/>
              <p:cNvSpPr>
                <a:spLocks/>
              </p:cNvSpPr>
              <p:nvPr/>
            </p:nvSpPr>
            <p:spPr bwMode="auto">
              <a:xfrm>
                <a:off x="3979" y="2885"/>
                <a:ext cx="99" cy="80"/>
              </a:xfrm>
              <a:custGeom>
                <a:avLst/>
                <a:gdLst>
                  <a:gd name="T0" fmla="*/ 0 w 99"/>
                  <a:gd name="T1" fmla="*/ 49 h 80"/>
                  <a:gd name="T2" fmla="*/ 68 w 99"/>
                  <a:gd name="T3" fmla="*/ 80 h 80"/>
                  <a:gd name="T4" fmla="*/ 99 w 99"/>
                  <a:gd name="T5" fmla="*/ 31 h 80"/>
                  <a:gd name="T6" fmla="*/ 31 w 99"/>
                  <a:gd name="T7" fmla="*/ 0 h 80"/>
                  <a:gd name="T8" fmla="*/ 0 w 99"/>
                  <a:gd name="T9" fmla="*/ 49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49"/>
                    </a:moveTo>
                    <a:lnTo>
                      <a:pt x="68" y="8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5" name="Freeform 5430"/>
              <p:cNvSpPr>
                <a:spLocks/>
              </p:cNvSpPr>
              <p:nvPr/>
            </p:nvSpPr>
            <p:spPr bwMode="auto">
              <a:xfrm>
                <a:off x="3979" y="2885"/>
                <a:ext cx="99" cy="80"/>
              </a:xfrm>
              <a:custGeom>
                <a:avLst/>
                <a:gdLst>
                  <a:gd name="T0" fmla="*/ 0 w 16"/>
                  <a:gd name="T1" fmla="*/ 70363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036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8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6" name="Freeform 5431"/>
              <p:cNvSpPr>
                <a:spLocks/>
              </p:cNvSpPr>
              <p:nvPr/>
            </p:nvSpPr>
            <p:spPr bwMode="auto">
              <a:xfrm>
                <a:off x="2719" y="2002"/>
                <a:ext cx="105" cy="56"/>
              </a:xfrm>
              <a:custGeom>
                <a:avLst/>
                <a:gdLst>
                  <a:gd name="T0" fmla="*/ 0 w 105"/>
                  <a:gd name="T1" fmla="*/ 0 h 56"/>
                  <a:gd name="T2" fmla="*/ 68 w 105"/>
                  <a:gd name="T3" fmla="*/ 56 h 56"/>
                  <a:gd name="T4" fmla="*/ 105 w 105"/>
                  <a:gd name="T5" fmla="*/ 0 h 56"/>
                  <a:gd name="T6" fmla="*/ 31 w 105"/>
                  <a:gd name="T7" fmla="*/ 12 h 56"/>
                  <a:gd name="T8" fmla="*/ 0 w 105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6"/>
                  <a:gd name="T17" fmla="*/ 105 w 10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6">
                    <a:moveTo>
                      <a:pt x="0" y="0"/>
                    </a:moveTo>
                    <a:lnTo>
                      <a:pt x="68" y="56"/>
                    </a:lnTo>
                    <a:lnTo>
                      <a:pt x="105" y="0"/>
                    </a:lnTo>
                    <a:lnTo>
                      <a:pt x="31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7" name="Freeform 5432"/>
              <p:cNvSpPr>
                <a:spLocks/>
              </p:cNvSpPr>
              <p:nvPr/>
            </p:nvSpPr>
            <p:spPr bwMode="auto">
              <a:xfrm>
                <a:off x="2719" y="2002"/>
                <a:ext cx="105" cy="56"/>
              </a:xfrm>
              <a:custGeom>
                <a:avLst/>
                <a:gdLst>
                  <a:gd name="T0" fmla="*/ 0 w 17"/>
                  <a:gd name="T1" fmla="*/ 0 h 9"/>
                  <a:gd name="T2" fmla="*/ 98959 w 17"/>
                  <a:gd name="T3" fmla="*/ 83820 h 9"/>
                  <a:gd name="T4" fmla="*/ 152936 w 17"/>
                  <a:gd name="T5" fmla="*/ 0 h 9"/>
                  <a:gd name="T6" fmla="*/ 45014 w 17"/>
                  <a:gd name="T7" fmla="*/ 18082 h 9"/>
                  <a:gd name="T8" fmla="*/ 0 w 17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0"/>
                    </a:moveTo>
                    <a:lnTo>
                      <a:pt x="11" y="9"/>
                    </a:lnTo>
                    <a:lnTo>
                      <a:pt x="17" y="0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8" name="Freeform 5433"/>
              <p:cNvSpPr>
                <a:spLocks/>
              </p:cNvSpPr>
              <p:nvPr/>
            </p:nvSpPr>
            <p:spPr bwMode="auto">
              <a:xfrm>
                <a:off x="1478" y="2897"/>
                <a:ext cx="99" cy="37"/>
              </a:xfrm>
              <a:custGeom>
                <a:avLst/>
                <a:gdLst>
                  <a:gd name="T0" fmla="*/ 0 w 99"/>
                  <a:gd name="T1" fmla="*/ 37 h 37"/>
                  <a:gd name="T2" fmla="*/ 68 w 99"/>
                  <a:gd name="T3" fmla="*/ 37 h 37"/>
                  <a:gd name="T4" fmla="*/ 99 w 99"/>
                  <a:gd name="T5" fmla="*/ 6 h 37"/>
                  <a:gd name="T6" fmla="*/ 31 w 99"/>
                  <a:gd name="T7" fmla="*/ 0 h 37"/>
                  <a:gd name="T8" fmla="*/ 0 w 99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7"/>
                  <a:gd name="T17" fmla="*/ 99 w 99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7">
                    <a:moveTo>
                      <a:pt x="0" y="37"/>
                    </a:moveTo>
                    <a:lnTo>
                      <a:pt x="68" y="37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9" name="Freeform 5434"/>
              <p:cNvSpPr>
                <a:spLocks/>
              </p:cNvSpPr>
              <p:nvPr/>
            </p:nvSpPr>
            <p:spPr bwMode="auto">
              <a:xfrm>
                <a:off x="1478" y="2897"/>
                <a:ext cx="99" cy="37"/>
              </a:xfrm>
              <a:custGeom>
                <a:avLst/>
                <a:gdLst>
                  <a:gd name="T0" fmla="*/ 0 w 16"/>
                  <a:gd name="T1" fmla="*/ 53465 h 6"/>
                  <a:gd name="T2" fmla="*/ 99730 w 16"/>
                  <a:gd name="T3" fmla="*/ 53465 h 6"/>
                  <a:gd name="T4" fmla="*/ 145214 w 16"/>
                  <a:gd name="T5" fmla="*/ 8670 h 6"/>
                  <a:gd name="T6" fmla="*/ 45484 w 16"/>
                  <a:gd name="T7" fmla="*/ 0 h 6"/>
                  <a:gd name="T8" fmla="*/ 0 w 16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"/>
                  <a:gd name="T17" fmla="*/ 16 w 1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">
                    <a:moveTo>
                      <a:pt x="0" y="6"/>
                    </a:moveTo>
                    <a:lnTo>
                      <a:pt x="11" y="6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0" name="Freeform 5435"/>
              <p:cNvSpPr>
                <a:spLocks/>
              </p:cNvSpPr>
              <p:nvPr/>
            </p:nvSpPr>
            <p:spPr bwMode="auto">
              <a:xfrm>
                <a:off x="3812" y="2842"/>
                <a:ext cx="99" cy="105"/>
              </a:xfrm>
              <a:custGeom>
                <a:avLst/>
                <a:gdLst>
                  <a:gd name="T0" fmla="*/ 0 w 99"/>
                  <a:gd name="T1" fmla="*/ 55 h 105"/>
                  <a:gd name="T2" fmla="*/ 68 w 99"/>
                  <a:gd name="T3" fmla="*/ 105 h 105"/>
                  <a:gd name="T4" fmla="*/ 99 w 99"/>
                  <a:gd name="T5" fmla="*/ 49 h 105"/>
                  <a:gd name="T6" fmla="*/ 31 w 99"/>
                  <a:gd name="T7" fmla="*/ 0 h 105"/>
                  <a:gd name="T8" fmla="*/ 0 w 99"/>
                  <a:gd name="T9" fmla="*/ 5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55"/>
                    </a:moveTo>
                    <a:lnTo>
                      <a:pt x="68" y="105"/>
                    </a:lnTo>
                    <a:lnTo>
                      <a:pt x="99" y="49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1" name="Freeform 5436"/>
              <p:cNvSpPr>
                <a:spLocks/>
              </p:cNvSpPr>
              <p:nvPr/>
            </p:nvSpPr>
            <p:spPr bwMode="auto">
              <a:xfrm>
                <a:off x="3812" y="2842"/>
                <a:ext cx="99" cy="105"/>
              </a:xfrm>
              <a:custGeom>
                <a:avLst/>
                <a:gdLst>
                  <a:gd name="T0" fmla="*/ 0 w 16"/>
                  <a:gd name="T1" fmla="*/ 81523 h 17"/>
                  <a:gd name="T2" fmla="*/ 99730 w 16"/>
                  <a:gd name="T3" fmla="*/ 152936 h 17"/>
                  <a:gd name="T4" fmla="*/ 145214 w 16"/>
                  <a:gd name="T5" fmla="*/ 71375 h 17"/>
                  <a:gd name="T6" fmla="*/ 45484 w 16"/>
                  <a:gd name="T7" fmla="*/ 0 h 17"/>
                  <a:gd name="T8" fmla="*/ 0 w 16"/>
                  <a:gd name="T9" fmla="*/ 8152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9"/>
                    </a:moveTo>
                    <a:lnTo>
                      <a:pt x="11" y="17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2" name="Freeform 5437"/>
              <p:cNvSpPr>
                <a:spLocks/>
              </p:cNvSpPr>
              <p:nvPr/>
            </p:nvSpPr>
            <p:spPr bwMode="auto">
              <a:xfrm>
                <a:off x="2546" y="2020"/>
                <a:ext cx="105" cy="81"/>
              </a:xfrm>
              <a:custGeom>
                <a:avLst/>
                <a:gdLst>
                  <a:gd name="T0" fmla="*/ 0 w 105"/>
                  <a:gd name="T1" fmla="*/ 44 h 81"/>
                  <a:gd name="T2" fmla="*/ 68 w 105"/>
                  <a:gd name="T3" fmla="*/ 25 h 81"/>
                  <a:gd name="T4" fmla="*/ 105 w 105"/>
                  <a:gd name="T5" fmla="*/ 0 h 81"/>
                  <a:gd name="T6" fmla="*/ 37 w 105"/>
                  <a:gd name="T7" fmla="*/ 81 h 81"/>
                  <a:gd name="T8" fmla="*/ 0 w 105"/>
                  <a:gd name="T9" fmla="*/ 44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1"/>
                  <a:gd name="T17" fmla="*/ 105 w 105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1">
                    <a:moveTo>
                      <a:pt x="0" y="44"/>
                    </a:moveTo>
                    <a:lnTo>
                      <a:pt x="68" y="25"/>
                    </a:lnTo>
                    <a:lnTo>
                      <a:pt x="105" y="0"/>
                    </a:lnTo>
                    <a:lnTo>
                      <a:pt x="37" y="8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3" name="Freeform 5438"/>
              <p:cNvSpPr>
                <a:spLocks/>
              </p:cNvSpPr>
              <p:nvPr/>
            </p:nvSpPr>
            <p:spPr bwMode="auto">
              <a:xfrm>
                <a:off x="2546" y="2020"/>
                <a:ext cx="105" cy="81"/>
              </a:xfrm>
              <a:custGeom>
                <a:avLst/>
                <a:gdLst>
                  <a:gd name="T0" fmla="*/ 0 w 17"/>
                  <a:gd name="T1" fmla="*/ 66270 h 13"/>
                  <a:gd name="T2" fmla="*/ 98959 w 17"/>
                  <a:gd name="T3" fmla="*/ 37734 h 13"/>
                  <a:gd name="T4" fmla="*/ 152936 w 17"/>
                  <a:gd name="T5" fmla="*/ 0 h 13"/>
                  <a:gd name="T6" fmla="*/ 53945 w 17"/>
                  <a:gd name="T7" fmla="*/ 122173 h 13"/>
                  <a:gd name="T8" fmla="*/ 0 w 17"/>
                  <a:gd name="T9" fmla="*/ 6627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7"/>
                    </a:moveTo>
                    <a:lnTo>
                      <a:pt x="11" y="4"/>
                    </a:lnTo>
                    <a:lnTo>
                      <a:pt x="17" y="0"/>
                    </a:lnTo>
                    <a:lnTo>
                      <a:pt x="6" y="13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4" name="Freeform 5439"/>
              <p:cNvSpPr>
                <a:spLocks/>
              </p:cNvSpPr>
              <p:nvPr/>
            </p:nvSpPr>
            <p:spPr bwMode="auto">
              <a:xfrm>
                <a:off x="3639" y="2761"/>
                <a:ext cx="99" cy="142"/>
              </a:xfrm>
              <a:custGeom>
                <a:avLst/>
                <a:gdLst>
                  <a:gd name="T0" fmla="*/ 0 w 99"/>
                  <a:gd name="T1" fmla="*/ 68 h 142"/>
                  <a:gd name="T2" fmla="*/ 68 w 99"/>
                  <a:gd name="T3" fmla="*/ 142 h 142"/>
                  <a:gd name="T4" fmla="*/ 99 w 99"/>
                  <a:gd name="T5" fmla="*/ 75 h 142"/>
                  <a:gd name="T6" fmla="*/ 31 w 99"/>
                  <a:gd name="T7" fmla="*/ 0 h 142"/>
                  <a:gd name="T8" fmla="*/ 0 w 99"/>
                  <a:gd name="T9" fmla="*/ 68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2"/>
                  <a:gd name="T17" fmla="*/ 99 w 99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2">
                    <a:moveTo>
                      <a:pt x="0" y="68"/>
                    </a:moveTo>
                    <a:lnTo>
                      <a:pt x="68" y="142"/>
                    </a:lnTo>
                    <a:lnTo>
                      <a:pt x="99" y="75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5" name="Freeform 5440"/>
              <p:cNvSpPr>
                <a:spLocks/>
              </p:cNvSpPr>
              <p:nvPr/>
            </p:nvSpPr>
            <p:spPr bwMode="auto">
              <a:xfrm>
                <a:off x="3639" y="2761"/>
                <a:ext cx="99" cy="142"/>
              </a:xfrm>
              <a:custGeom>
                <a:avLst/>
                <a:gdLst>
                  <a:gd name="T0" fmla="*/ 0 w 16"/>
                  <a:gd name="T1" fmla="*/ 98838 h 23"/>
                  <a:gd name="T2" fmla="*/ 99730 w 16"/>
                  <a:gd name="T3" fmla="*/ 206406 h 23"/>
                  <a:gd name="T4" fmla="*/ 145214 w 16"/>
                  <a:gd name="T5" fmla="*/ 107531 h 23"/>
                  <a:gd name="T6" fmla="*/ 45484 w 16"/>
                  <a:gd name="T7" fmla="*/ 0 h 23"/>
                  <a:gd name="T8" fmla="*/ 0 w 16"/>
                  <a:gd name="T9" fmla="*/ 98838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3"/>
                  <a:gd name="T17" fmla="*/ 16 w 1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3">
                    <a:moveTo>
                      <a:pt x="0" y="11"/>
                    </a:moveTo>
                    <a:lnTo>
                      <a:pt x="11" y="23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6" name="Freeform 5441"/>
              <p:cNvSpPr>
                <a:spLocks/>
              </p:cNvSpPr>
              <p:nvPr/>
            </p:nvSpPr>
            <p:spPr bwMode="auto">
              <a:xfrm>
                <a:off x="2380" y="2144"/>
                <a:ext cx="98" cy="123"/>
              </a:xfrm>
              <a:custGeom>
                <a:avLst/>
                <a:gdLst>
                  <a:gd name="T0" fmla="*/ 0 w 98"/>
                  <a:gd name="T1" fmla="*/ 74 h 123"/>
                  <a:gd name="T2" fmla="*/ 61 w 98"/>
                  <a:gd name="T3" fmla="*/ 0 h 123"/>
                  <a:gd name="T4" fmla="*/ 98 w 98"/>
                  <a:gd name="T5" fmla="*/ 0 h 123"/>
                  <a:gd name="T6" fmla="*/ 31 w 98"/>
                  <a:gd name="T7" fmla="*/ 123 h 123"/>
                  <a:gd name="T8" fmla="*/ 0 w 98"/>
                  <a:gd name="T9" fmla="*/ 74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23"/>
                  <a:gd name="T17" fmla="*/ 98 w 98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23">
                    <a:moveTo>
                      <a:pt x="0" y="74"/>
                    </a:moveTo>
                    <a:lnTo>
                      <a:pt x="61" y="0"/>
                    </a:lnTo>
                    <a:lnTo>
                      <a:pt x="98" y="0"/>
                    </a:lnTo>
                    <a:lnTo>
                      <a:pt x="31" y="123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7" name="Freeform 5442"/>
              <p:cNvSpPr>
                <a:spLocks/>
              </p:cNvSpPr>
              <p:nvPr/>
            </p:nvSpPr>
            <p:spPr bwMode="auto">
              <a:xfrm>
                <a:off x="2380" y="2144"/>
                <a:ext cx="98" cy="123"/>
              </a:xfrm>
              <a:custGeom>
                <a:avLst/>
                <a:gdLst>
                  <a:gd name="T0" fmla="*/ 0 w 16"/>
                  <a:gd name="T1" fmla="*/ 105829 h 20"/>
                  <a:gd name="T2" fmla="*/ 85946 w 16"/>
                  <a:gd name="T3" fmla="*/ 0 h 20"/>
                  <a:gd name="T4" fmla="*/ 137868 w 16"/>
                  <a:gd name="T5" fmla="*/ 0 h 20"/>
                  <a:gd name="T6" fmla="*/ 43671 w 16"/>
                  <a:gd name="T7" fmla="*/ 175835 h 20"/>
                  <a:gd name="T8" fmla="*/ 0 w 16"/>
                  <a:gd name="T9" fmla="*/ 105829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12"/>
                    </a:moveTo>
                    <a:lnTo>
                      <a:pt x="10" y="0"/>
                    </a:lnTo>
                    <a:lnTo>
                      <a:pt x="16" y="0"/>
                    </a:lnTo>
                    <a:lnTo>
                      <a:pt x="5" y="2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8" name="Freeform 5443"/>
              <p:cNvSpPr>
                <a:spLocks/>
              </p:cNvSpPr>
              <p:nvPr/>
            </p:nvSpPr>
            <p:spPr bwMode="auto">
              <a:xfrm>
                <a:off x="3473" y="2632"/>
                <a:ext cx="98" cy="191"/>
              </a:xfrm>
              <a:custGeom>
                <a:avLst/>
                <a:gdLst>
                  <a:gd name="T0" fmla="*/ 0 w 98"/>
                  <a:gd name="T1" fmla="*/ 86 h 191"/>
                  <a:gd name="T2" fmla="*/ 68 w 98"/>
                  <a:gd name="T3" fmla="*/ 191 h 191"/>
                  <a:gd name="T4" fmla="*/ 98 w 98"/>
                  <a:gd name="T5" fmla="*/ 105 h 191"/>
                  <a:gd name="T6" fmla="*/ 30 w 98"/>
                  <a:gd name="T7" fmla="*/ 0 h 191"/>
                  <a:gd name="T8" fmla="*/ 0 w 98"/>
                  <a:gd name="T9" fmla="*/ 86 h 1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91"/>
                  <a:gd name="T17" fmla="*/ 98 w 98"/>
                  <a:gd name="T18" fmla="*/ 191 h 1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91">
                    <a:moveTo>
                      <a:pt x="0" y="86"/>
                    </a:moveTo>
                    <a:lnTo>
                      <a:pt x="68" y="191"/>
                    </a:lnTo>
                    <a:lnTo>
                      <a:pt x="98" y="105"/>
                    </a:lnTo>
                    <a:lnTo>
                      <a:pt x="30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9" name="Freeform 5444"/>
              <p:cNvSpPr>
                <a:spLocks/>
              </p:cNvSpPr>
              <p:nvPr/>
            </p:nvSpPr>
            <p:spPr bwMode="auto">
              <a:xfrm>
                <a:off x="3473" y="2632"/>
                <a:ext cx="98" cy="191"/>
              </a:xfrm>
              <a:custGeom>
                <a:avLst/>
                <a:gdLst>
                  <a:gd name="T0" fmla="*/ 0 w 16"/>
                  <a:gd name="T1" fmla="*/ 123947 h 31"/>
                  <a:gd name="T2" fmla="*/ 94203 w 16"/>
                  <a:gd name="T3" fmla="*/ 275299 h 31"/>
                  <a:gd name="T4" fmla="*/ 137868 w 16"/>
                  <a:gd name="T5" fmla="*/ 151315 h 31"/>
                  <a:gd name="T6" fmla="*/ 43671 w 16"/>
                  <a:gd name="T7" fmla="*/ 0 h 31"/>
                  <a:gd name="T8" fmla="*/ 0 w 16"/>
                  <a:gd name="T9" fmla="*/ 123947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1"/>
                  <a:gd name="T17" fmla="*/ 16 w 16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1">
                    <a:moveTo>
                      <a:pt x="0" y="14"/>
                    </a:moveTo>
                    <a:lnTo>
                      <a:pt x="11" y="31"/>
                    </a:lnTo>
                    <a:lnTo>
                      <a:pt x="16" y="17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0" name="Freeform 5445"/>
              <p:cNvSpPr>
                <a:spLocks/>
              </p:cNvSpPr>
              <p:nvPr/>
            </p:nvSpPr>
            <p:spPr bwMode="auto">
              <a:xfrm>
                <a:off x="2207" y="2317"/>
                <a:ext cx="105" cy="142"/>
              </a:xfrm>
              <a:custGeom>
                <a:avLst/>
                <a:gdLst>
                  <a:gd name="T0" fmla="*/ 0 w 105"/>
                  <a:gd name="T1" fmla="*/ 99 h 142"/>
                  <a:gd name="T2" fmla="*/ 68 w 105"/>
                  <a:gd name="T3" fmla="*/ 0 h 142"/>
                  <a:gd name="T4" fmla="*/ 105 w 105"/>
                  <a:gd name="T5" fmla="*/ 12 h 142"/>
                  <a:gd name="T6" fmla="*/ 37 w 105"/>
                  <a:gd name="T7" fmla="*/ 142 h 142"/>
                  <a:gd name="T8" fmla="*/ 0 w 105"/>
                  <a:gd name="T9" fmla="*/ 99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2"/>
                  <a:gd name="T17" fmla="*/ 105 w 105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2">
                    <a:moveTo>
                      <a:pt x="0" y="99"/>
                    </a:moveTo>
                    <a:lnTo>
                      <a:pt x="68" y="0"/>
                    </a:lnTo>
                    <a:lnTo>
                      <a:pt x="105" y="12"/>
                    </a:lnTo>
                    <a:lnTo>
                      <a:pt x="37" y="142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1" name="Freeform 5446"/>
              <p:cNvSpPr>
                <a:spLocks/>
              </p:cNvSpPr>
              <p:nvPr/>
            </p:nvSpPr>
            <p:spPr bwMode="auto">
              <a:xfrm>
                <a:off x="2207" y="2317"/>
                <a:ext cx="105" cy="142"/>
              </a:xfrm>
              <a:custGeom>
                <a:avLst/>
                <a:gdLst>
                  <a:gd name="T0" fmla="*/ 0 w 17"/>
                  <a:gd name="T1" fmla="*/ 143778 h 23"/>
                  <a:gd name="T2" fmla="*/ 98959 w 17"/>
                  <a:gd name="T3" fmla="*/ 0 h 23"/>
                  <a:gd name="T4" fmla="*/ 152936 w 17"/>
                  <a:gd name="T5" fmla="*/ 17417 h 23"/>
                  <a:gd name="T6" fmla="*/ 53945 w 17"/>
                  <a:gd name="T7" fmla="*/ 206406 h 23"/>
                  <a:gd name="T8" fmla="*/ 0 w 17"/>
                  <a:gd name="T9" fmla="*/ 143778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3"/>
                  <a:gd name="T17" fmla="*/ 17 w 17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3">
                    <a:moveTo>
                      <a:pt x="0" y="16"/>
                    </a:moveTo>
                    <a:lnTo>
                      <a:pt x="11" y="0"/>
                    </a:lnTo>
                    <a:lnTo>
                      <a:pt x="17" y="2"/>
                    </a:lnTo>
                    <a:lnTo>
                      <a:pt x="6" y="23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2" name="Freeform 5447"/>
              <p:cNvSpPr>
                <a:spLocks/>
              </p:cNvSpPr>
              <p:nvPr/>
            </p:nvSpPr>
            <p:spPr bwMode="auto">
              <a:xfrm>
                <a:off x="4553" y="292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3" name="Freeform 5448"/>
              <p:cNvSpPr>
                <a:spLocks/>
              </p:cNvSpPr>
              <p:nvPr/>
            </p:nvSpPr>
            <p:spPr bwMode="auto">
              <a:xfrm>
                <a:off x="4553" y="292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4" name="Freeform 5449"/>
              <p:cNvSpPr>
                <a:spLocks/>
              </p:cNvSpPr>
              <p:nvPr/>
            </p:nvSpPr>
            <p:spPr bwMode="auto">
              <a:xfrm>
                <a:off x="3306" y="2459"/>
                <a:ext cx="99" cy="235"/>
              </a:xfrm>
              <a:custGeom>
                <a:avLst/>
                <a:gdLst>
                  <a:gd name="T0" fmla="*/ 0 w 99"/>
                  <a:gd name="T1" fmla="*/ 93 h 235"/>
                  <a:gd name="T2" fmla="*/ 68 w 99"/>
                  <a:gd name="T3" fmla="*/ 235 h 235"/>
                  <a:gd name="T4" fmla="*/ 99 w 99"/>
                  <a:gd name="T5" fmla="*/ 130 h 235"/>
                  <a:gd name="T6" fmla="*/ 31 w 99"/>
                  <a:gd name="T7" fmla="*/ 0 h 235"/>
                  <a:gd name="T8" fmla="*/ 0 w 99"/>
                  <a:gd name="T9" fmla="*/ 93 h 2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35"/>
                  <a:gd name="T17" fmla="*/ 99 w 99"/>
                  <a:gd name="T18" fmla="*/ 235 h 2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35">
                    <a:moveTo>
                      <a:pt x="0" y="93"/>
                    </a:moveTo>
                    <a:lnTo>
                      <a:pt x="68" y="235"/>
                    </a:lnTo>
                    <a:lnTo>
                      <a:pt x="99" y="130"/>
                    </a:lnTo>
                    <a:lnTo>
                      <a:pt x="31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717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5" name="Freeform 5450"/>
              <p:cNvSpPr>
                <a:spLocks/>
              </p:cNvSpPr>
              <p:nvPr/>
            </p:nvSpPr>
            <p:spPr bwMode="auto">
              <a:xfrm>
                <a:off x="3306" y="2459"/>
                <a:ext cx="99" cy="235"/>
              </a:xfrm>
              <a:custGeom>
                <a:avLst/>
                <a:gdLst>
                  <a:gd name="T0" fmla="*/ 0 w 16"/>
                  <a:gd name="T1" fmla="*/ 135997 h 38"/>
                  <a:gd name="T2" fmla="*/ 99730 w 16"/>
                  <a:gd name="T3" fmla="*/ 343663 h 38"/>
                  <a:gd name="T4" fmla="*/ 145214 w 16"/>
                  <a:gd name="T5" fmla="*/ 190152 h 38"/>
                  <a:gd name="T6" fmla="*/ 45484 w 16"/>
                  <a:gd name="T7" fmla="*/ 0 h 38"/>
                  <a:gd name="T8" fmla="*/ 0 w 16"/>
                  <a:gd name="T9" fmla="*/ 135997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8"/>
                  <a:gd name="T17" fmla="*/ 16 w 16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8">
                    <a:moveTo>
                      <a:pt x="0" y="15"/>
                    </a:moveTo>
                    <a:lnTo>
                      <a:pt x="11" y="38"/>
                    </a:lnTo>
                    <a:lnTo>
                      <a:pt x="16" y="21"/>
                    </a:lnTo>
                    <a:lnTo>
                      <a:pt x="5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6" name="Freeform 5451"/>
              <p:cNvSpPr>
                <a:spLocks/>
              </p:cNvSpPr>
              <p:nvPr/>
            </p:nvSpPr>
            <p:spPr bwMode="auto">
              <a:xfrm>
                <a:off x="2040" y="2521"/>
                <a:ext cx="105" cy="111"/>
              </a:xfrm>
              <a:custGeom>
                <a:avLst/>
                <a:gdLst>
                  <a:gd name="T0" fmla="*/ 0 w 105"/>
                  <a:gd name="T1" fmla="*/ 92 h 111"/>
                  <a:gd name="T2" fmla="*/ 68 w 105"/>
                  <a:gd name="T3" fmla="*/ 0 h 111"/>
                  <a:gd name="T4" fmla="*/ 105 w 105"/>
                  <a:gd name="T5" fmla="*/ 6 h 111"/>
                  <a:gd name="T6" fmla="*/ 37 w 105"/>
                  <a:gd name="T7" fmla="*/ 111 h 111"/>
                  <a:gd name="T8" fmla="*/ 0 w 105"/>
                  <a:gd name="T9" fmla="*/ 92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1"/>
                  <a:gd name="T17" fmla="*/ 105 w 105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1">
                    <a:moveTo>
                      <a:pt x="0" y="92"/>
                    </a:moveTo>
                    <a:lnTo>
                      <a:pt x="68" y="0"/>
                    </a:lnTo>
                    <a:lnTo>
                      <a:pt x="105" y="6"/>
                    </a:lnTo>
                    <a:lnTo>
                      <a:pt x="37" y="111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7" name="Freeform 5452"/>
              <p:cNvSpPr>
                <a:spLocks/>
              </p:cNvSpPr>
              <p:nvPr/>
            </p:nvSpPr>
            <p:spPr bwMode="auto">
              <a:xfrm>
                <a:off x="2040" y="2521"/>
                <a:ext cx="105" cy="111"/>
              </a:xfrm>
              <a:custGeom>
                <a:avLst/>
                <a:gdLst>
                  <a:gd name="T0" fmla="*/ 0 w 17"/>
                  <a:gd name="T1" fmla="*/ 132984 h 18"/>
                  <a:gd name="T2" fmla="*/ 98959 w 17"/>
                  <a:gd name="T3" fmla="*/ 0 h 18"/>
                  <a:gd name="T4" fmla="*/ 152936 w 17"/>
                  <a:gd name="T5" fmla="*/ 8670 h 18"/>
                  <a:gd name="T6" fmla="*/ 53945 w 17"/>
                  <a:gd name="T7" fmla="*/ 160401 h 18"/>
                  <a:gd name="T8" fmla="*/ 0 w 17"/>
                  <a:gd name="T9" fmla="*/ 132984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15"/>
                    </a:moveTo>
                    <a:lnTo>
                      <a:pt x="11" y="0"/>
                    </a:lnTo>
                    <a:lnTo>
                      <a:pt x="17" y="1"/>
                    </a:lnTo>
                    <a:lnTo>
                      <a:pt x="6" y="18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8" name="Freeform 5453"/>
              <p:cNvSpPr>
                <a:spLocks/>
              </p:cNvSpPr>
              <p:nvPr/>
            </p:nvSpPr>
            <p:spPr bwMode="auto">
              <a:xfrm>
                <a:off x="4380" y="292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9" name="Freeform 5454"/>
              <p:cNvSpPr>
                <a:spLocks/>
              </p:cNvSpPr>
              <p:nvPr/>
            </p:nvSpPr>
            <p:spPr bwMode="auto">
              <a:xfrm>
                <a:off x="4380" y="292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0" name="Freeform 5455"/>
              <p:cNvSpPr>
                <a:spLocks/>
              </p:cNvSpPr>
              <p:nvPr/>
            </p:nvSpPr>
            <p:spPr bwMode="auto">
              <a:xfrm>
                <a:off x="3133" y="2261"/>
                <a:ext cx="105" cy="266"/>
              </a:xfrm>
              <a:custGeom>
                <a:avLst/>
                <a:gdLst>
                  <a:gd name="T0" fmla="*/ 0 w 105"/>
                  <a:gd name="T1" fmla="*/ 99 h 266"/>
                  <a:gd name="T2" fmla="*/ 68 w 105"/>
                  <a:gd name="T3" fmla="*/ 266 h 266"/>
                  <a:gd name="T4" fmla="*/ 105 w 105"/>
                  <a:gd name="T5" fmla="*/ 136 h 266"/>
                  <a:gd name="T6" fmla="*/ 31 w 105"/>
                  <a:gd name="T7" fmla="*/ 0 h 266"/>
                  <a:gd name="T8" fmla="*/ 0 w 105"/>
                  <a:gd name="T9" fmla="*/ 99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66"/>
                  <a:gd name="T17" fmla="*/ 105 w 105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66">
                    <a:moveTo>
                      <a:pt x="0" y="99"/>
                    </a:moveTo>
                    <a:lnTo>
                      <a:pt x="68" y="266"/>
                    </a:lnTo>
                    <a:lnTo>
                      <a:pt x="105" y="136"/>
                    </a:lnTo>
                    <a:lnTo>
                      <a:pt x="31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1" name="Freeform 5456"/>
              <p:cNvSpPr>
                <a:spLocks/>
              </p:cNvSpPr>
              <p:nvPr/>
            </p:nvSpPr>
            <p:spPr bwMode="auto">
              <a:xfrm>
                <a:off x="3133" y="2261"/>
                <a:ext cx="105" cy="266"/>
              </a:xfrm>
              <a:custGeom>
                <a:avLst/>
                <a:gdLst>
                  <a:gd name="T0" fmla="*/ 0 w 17"/>
                  <a:gd name="T1" fmla="*/ 144877 h 43"/>
                  <a:gd name="T2" fmla="*/ 98959 w 17"/>
                  <a:gd name="T3" fmla="*/ 389405 h 43"/>
                  <a:gd name="T4" fmla="*/ 152936 w 17"/>
                  <a:gd name="T5" fmla="*/ 199067 h 43"/>
                  <a:gd name="T6" fmla="*/ 45014 w 17"/>
                  <a:gd name="T7" fmla="*/ 0 h 43"/>
                  <a:gd name="T8" fmla="*/ 0 w 17"/>
                  <a:gd name="T9" fmla="*/ 14487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3"/>
                  <a:gd name="T17" fmla="*/ 17 w 17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3">
                    <a:moveTo>
                      <a:pt x="0" y="16"/>
                    </a:moveTo>
                    <a:lnTo>
                      <a:pt x="11" y="43"/>
                    </a:lnTo>
                    <a:lnTo>
                      <a:pt x="17" y="22"/>
                    </a:lnTo>
                    <a:lnTo>
                      <a:pt x="5" y="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2" name="Freeform 5457"/>
              <p:cNvSpPr>
                <a:spLocks/>
              </p:cNvSpPr>
              <p:nvPr/>
            </p:nvSpPr>
            <p:spPr bwMode="auto">
              <a:xfrm>
                <a:off x="1880" y="2700"/>
                <a:ext cx="98" cy="68"/>
              </a:xfrm>
              <a:custGeom>
                <a:avLst/>
                <a:gdLst>
                  <a:gd name="T0" fmla="*/ 0 w 98"/>
                  <a:gd name="T1" fmla="*/ 68 h 68"/>
                  <a:gd name="T2" fmla="*/ 61 w 98"/>
                  <a:gd name="T3" fmla="*/ 0 h 68"/>
                  <a:gd name="T4" fmla="*/ 98 w 98"/>
                  <a:gd name="T5" fmla="*/ 0 h 68"/>
                  <a:gd name="T6" fmla="*/ 30 w 98"/>
                  <a:gd name="T7" fmla="*/ 68 h 68"/>
                  <a:gd name="T8" fmla="*/ 0 w 98"/>
                  <a:gd name="T9" fmla="*/ 68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68"/>
                    </a:moveTo>
                    <a:lnTo>
                      <a:pt x="61" y="0"/>
                    </a:lnTo>
                    <a:lnTo>
                      <a:pt x="98" y="0"/>
                    </a:lnTo>
                    <a:lnTo>
                      <a:pt x="30" y="68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3" name="Freeform 5458"/>
              <p:cNvSpPr>
                <a:spLocks/>
              </p:cNvSpPr>
              <p:nvPr/>
            </p:nvSpPr>
            <p:spPr bwMode="auto">
              <a:xfrm>
                <a:off x="1880" y="2700"/>
                <a:ext cx="98" cy="68"/>
              </a:xfrm>
              <a:custGeom>
                <a:avLst/>
                <a:gdLst>
                  <a:gd name="T0" fmla="*/ 0 w 16"/>
                  <a:gd name="T1" fmla="*/ 99206 h 11"/>
                  <a:gd name="T2" fmla="*/ 85946 w 16"/>
                  <a:gd name="T3" fmla="*/ 0 h 11"/>
                  <a:gd name="T4" fmla="*/ 137868 w 16"/>
                  <a:gd name="T5" fmla="*/ 0 h 11"/>
                  <a:gd name="T6" fmla="*/ 43671 w 16"/>
                  <a:gd name="T7" fmla="*/ 99206 h 11"/>
                  <a:gd name="T8" fmla="*/ 0 w 16"/>
                  <a:gd name="T9" fmla="*/ 9920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11"/>
                    </a:moveTo>
                    <a:lnTo>
                      <a:pt x="10" y="0"/>
                    </a:lnTo>
                    <a:lnTo>
                      <a:pt x="16" y="0"/>
                    </a:lnTo>
                    <a:lnTo>
                      <a:pt x="5" y="11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4" name="Freeform 5459"/>
              <p:cNvSpPr>
                <a:spLocks/>
              </p:cNvSpPr>
              <p:nvPr/>
            </p:nvSpPr>
            <p:spPr bwMode="auto">
              <a:xfrm>
                <a:off x="4214" y="2928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5" name="Freeform 5460"/>
              <p:cNvSpPr>
                <a:spLocks/>
              </p:cNvSpPr>
              <p:nvPr/>
            </p:nvSpPr>
            <p:spPr bwMode="auto">
              <a:xfrm>
                <a:off x="4214" y="2928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6" name="Freeform 5461"/>
              <p:cNvSpPr>
                <a:spLocks/>
              </p:cNvSpPr>
              <p:nvPr/>
            </p:nvSpPr>
            <p:spPr bwMode="auto">
              <a:xfrm>
                <a:off x="2960" y="2088"/>
                <a:ext cx="105" cy="254"/>
              </a:xfrm>
              <a:custGeom>
                <a:avLst/>
                <a:gdLst>
                  <a:gd name="T0" fmla="*/ 0 w 105"/>
                  <a:gd name="T1" fmla="*/ 87 h 254"/>
                  <a:gd name="T2" fmla="*/ 74 w 105"/>
                  <a:gd name="T3" fmla="*/ 254 h 254"/>
                  <a:gd name="T4" fmla="*/ 105 w 105"/>
                  <a:gd name="T5" fmla="*/ 118 h 254"/>
                  <a:gd name="T6" fmla="*/ 31 w 105"/>
                  <a:gd name="T7" fmla="*/ 0 h 254"/>
                  <a:gd name="T8" fmla="*/ 0 w 105"/>
                  <a:gd name="T9" fmla="*/ 87 h 2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4"/>
                  <a:gd name="T17" fmla="*/ 105 w 105"/>
                  <a:gd name="T18" fmla="*/ 254 h 2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4">
                    <a:moveTo>
                      <a:pt x="0" y="87"/>
                    </a:moveTo>
                    <a:lnTo>
                      <a:pt x="74" y="254"/>
                    </a:lnTo>
                    <a:lnTo>
                      <a:pt x="105" y="118"/>
                    </a:lnTo>
                    <a:lnTo>
                      <a:pt x="31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7" name="Freeform 5462"/>
              <p:cNvSpPr>
                <a:spLocks/>
              </p:cNvSpPr>
              <p:nvPr/>
            </p:nvSpPr>
            <p:spPr bwMode="auto">
              <a:xfrm>
                <a:off x="2960" y="2088"/>
                <a:ext cx="105" cy="254"/>
              </a:xfrm>
              <a:custGeom>
                <a:avLst/>
                <a:gdLst>
                  <a:gd name="T0" fmla="*/ 0 w 17"/>
                  <a:gd name="T1" fmla="*/ 128152 h 41"/>
                  <a:gd name="T2" fmla="*/ 107693 w 17"/>
                  <a:gd name="T3" fmla="*/ 374241 h 41"/>
                  <a:gd name="T4" fmla="*/ 152936 w 17"/>
                  <a:gd name="T5" fmla="*/ 173823 h 41"/>
                  <a:gd name="T6" fmla="*/ 45014 w 17"/>
                  <a:gd name="T7" fmla="*/ 0 h 41"/>
                  <a:gd name="T8" fmla="*/ 0 w 17"/>
                  <a:gd name="T9" fmla="*/ 128152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1"/>
                  <a:gd name="T17" fmla="*/ 17 w 17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1">
                    <a:moveTo>
                      <a:pt x="0" y="14"/>
                    </a:moveTo>
                    <a:lnTo>
                      <a:pt x="12" y="41"/>
                    </a:lnTo>
                    <a:lnTo>
                      <a:pt x="17" y="19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8" name="Freeform 5463"/>
              <p:cNvSpPr>
                <a:spLocks/>
              </p:cNvSpPr>
              <p:nvPr/>
            </p:nvSpPr>
            <p:spPr bwMode="auto">
              <a:xfrm>
                <a:off x="1713" y="2817"/>
                <a:ext cx="99" cy="56"/>
              </a:xfrm>
              <a:custGeom>
                <a:avLst/>
                <a:gdLst>
                  <a:gd name="T0" fmla="*/ 0 w 99"/>
                  <a:gd name="T1" fmla="*/ 56 h 56"/>
                  <a:gd name="T2" fmla="*/ 62 w 99"/>
                  <a:gd name="T3" fmla="*/ 19 h 56"/>
                  <a:gd name="T4" fmla="*/ 99 w 99"/>
                  <a:gd name="T5" fmla="*/ 0 h 56"/>
                  <a:gd name="T6" fmla="*/ 31 w 99"/>
                  <a:gd name="T7" fmla="*/ 37 h 56"/>
                  <a:gd name="T8" fmla="*/ 0 w 99"/>
                  <a:gd name="T9" fmla="*/ 5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56"/>
                    </a:moveTo>
                    <a:lnTo>
                      <a:pt x="62" y="19"/>
                    </a:lnTo>
                    <a:lnTo>
                      <a:pt x="99" y="0"/>
                    </a:lnTo>
                    <a:lnTo>
                      <a:pt x="31" y="37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9" name="Freeform 5464"/>
              <p:cNvSpPr>
                <a:spLocks/>
              </p:cNvSpPr>
              <p:nvPr/>
            </p:nvSpPr>
            <p:spPr bwMode="auto">
              <a:xfrm>
                <a:off x="1713" y="2817"/>
                <a:ext cx="99" cy="56"/>
              </a:xfrm>
              <a:custGeom>
                <a:avLst/>
                <a:gdLst>
                  <a:gd name="T0" fmla="*/ 0 w 16"/>
                  <a:gd name="T1" fmla="*/ 83820 h 9"/>
                  <a:gd name="T2" fmla="*/ 90969 w 16"/>
                  <a:gd name="T3" fmla="*/ 28417 h 9"/>
                  <a:gd name="T4" fmla="*/ 145214 w 16"/>
                  <a:gd name="T5" fmla="*/ 0 h 9"/>
                  <a:gd name="T6" fmla="*/ 45484 w 16"/>
                  <a:gd name="T7" fmla="*/ 55403 h 9"/>
                  <a:gd name="T8" fmla="*/ 0 w 16"/>
                  <a:gd name="T9" fmla="*/ 8382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9"/>
                    </a:moveTo>
                    <a:lnTo>
                      <a:pt x="10" y="3"/>
                    </a:lnTo>
                    <a:lnTo>
                      <a:pt x="16" y="0"/>
                    </a:lnTo>
                    <a:lnTo>
                      <a:pt x="5" y="6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0" name="Freeform 5465"/>
              <p:cNvSpPr>
                <a:spLocks/>
              </p:cNvSpPr>
              <p:nvPr/>
            </p:nvSpPr>
            <p:spPr bwMode="auto">
              <a:xfrm>
                <a:off x="4047" y="2916"/>
                <a:ext cx="99" cy="80"/>
              </a:xfrm>
              <a:custGeom>
                <a:avLst/>
                <a:gdLst>
                  <a:gd name="T0" fmla="*/ 0 w 99"/>
                  <a:gd name="T1" fmla="*/ 49 h 80"/>
                  <a:gd name="T2" fmla="*/ 68 w 99"/>
                  <a:gd name="T3" fmla="*/ 80 h 80"/>
                  <a:gd name="T4" fmla="*/ 99 w 99"/>
                  <a:gd name="T5" fmla="*/ 31 h 80"/>
                  <a:gd name="T6" fmla="*/ 31 w 99"/>
                  <a:gd name="T7" fmla="*/ 0 h 80"/>
                  <a:gd name="T8" fmla="*/ 0 w 99"/>
                  <a:gd name="T9" fmla="*/ 49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49"/>
                    </a:moveTo>
                    <a:lnTo>
                      <a:pt x="68" y="8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1" name="Freeform 5466"/>
              <p:cNvSpPr>
                <a:spLocks/>
              </p:cNvSpPr>
              <p:nvPr/>
            </p:nvSpPr>
            <p:spPr bwMode="auto">
              <a:xfrm>
                <a:off x="4047" y="2916"/>
                <a:ext cx="99" cy="80"/>
              </a:xfrm>
              <a:custGeom>
                <a:avLst/>
                <a:gdLst>
                  <a:gd name="T0" fmla="*/ 0 w 16"/>
                  <a:gd name="T1" fmla="*/ 70363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036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8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2" name="Freeform 5467"/>
              <p:cNvSpPr>
                <a:spLocks/>
              </p:cNvSpPr>
              <p:nvPr/>
            </p:nvSpPr>
            <p:spPr bwMode="auto">
              <a:xfrm>
                <a:off x="2787" y="2002"/>
                <a:ext cx="105" cy="179"/>
              </a:xfrm>
              <a:custGeom>
                <a:avLst/>
                <a:gdLst>
                  <a:gd name="T0" fmla="*/ 0 w 105"/>
                  <a:gd name="T1" fmla="*/ 56 h 179"/>
                  <a:gd name="T2" fmla="*/ 74 w 105"/>
                  <a:gd name="T3" fmla="*/ 179 h 179"/>
                  <a:gd name="T4" fmla="*/ 105 w 105"/>
                  <a:gd name="T5" fmla="*/ 56 h 179"/>
                  <a:gd name="T6" fmla="*/ 37 w 105"/>
                  <a:gd name="T7" fmla="*/ 0 h 179"/>
                  <a:gd name="T8" fmla="*/ 0 w 105"/>
                  <a:gd name="T9" fmla="*/ 56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79"/>
                  <a:gd name="T17" fmla="*/ 105 w 105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79">
                    <a:moveTo>
                      <a:pt x="0" y="56"/>
                    </a:moveTo>
                    <a:lnTo>
                      <a:pt x="74" y="179"/>
                    </a:lnTo>
                    <a:lnTo>
                      <a:pt x="105" y="56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5" name="Group 5468"/>
            <p:cNvGrpSpPr>
              <a:grpSpLocks/>
            </p:cNvGrpSpPr>
            <p:nvPr/>
          </p:nvGrpSpPr>
          <p:grpSpPr bwMode="auto">
            <a:xfrm>
              <a:off x="1305" y="2002"/>
              <a:ext cx="3415" cy="1105"/>
              <a:chOff x="1305" y="2002"/>
              <a:chExt cx="3415" cy="1105"/>
            </a:xfrm>
          </p:grpSpPr>
          <p:sp>
            <p:nvSpPr>
              <p:cNvPr id="15823" name="Freeform 5469"/>
              <p:cNvSpPr>
                <a:spLocks/>
              </p:cNvSpPr>
              <p:nvPr/>
            </p:nvSpPr>
            <p:spPr bwMode="auto">
              <a:xfrm>
                <a:off x="2787" y="2002"/>
                <a:ext cx="105" cy="179"/>
              </a:xfrm>
              <a:custGeom>
                <a:avLst/>
                <a:gdLst>
                  <a:gd name="T0" fmla="*/ 0 w 17"/>
                  <a:gd name="T1" fmla="*/ 81377 h 29"/>
                  <a:gd name="T2" fmla="*/ 107693 w 17"/>
                  <a:gd name="T3" fmla="*/ 259871 h 29"/>
                  <a:gd name="T4" fmla="*/ 152936 w 17"/>
                  <a:gd name="T5" fmla="*/ 81377 h 29"/>
                  <a:gd name="T6" fmla="*/ 53945 w 17"/>
                  <a:gd name="T7" fmla="*/ 0 h 29"/>
                  <a:gd name="T8" fmla="*/ 0 w 17"/>
                  <a:gd name="T9" fmla="*/ 81377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9"/>
                  <a:gd name="T17" fmla="*/ 17 w 17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9">
                    <a:moveTo>
                      <a:pt x="0" y="9"/>
                    </a:moveTo>
                    <a:lnTo>
                      <a:pt x="12" y="29"/>
                    </a:lnTo>
                    <a:lnTo>
                      <a:pt x="17" y="9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4" name="Freeform 5470"/>
              <p:cNvSpPr>
                <a:spLocks/>
              </p:cNvSpPr>
              <p:nvPr/>
            </p:nvSpPr>
            <p:spPr bwMode="auto">
              <a:xfrm>
                <a:off x="1546" y="2891"/>
                <a:ext cx="99" cy="43"/>
              </a:xfrm>
              <a:custGeom>
                <a:avLst/>
                <a:gdLst>
                  <a:gd name="T0" fmla="*/ 0 w 99"/>
                  <a:gd name="T1" fmla="*/ 43 h 43"/>
                  <a:gd name="T2" fmla="*/ 62 w 99"/>
                  <a:gd name="T3" fmla="*/ 31 h 43"/>
                  <a:gd name="T4" fmla="*/ 99 w 99"/>
                  <a:gd name="T5" fmla="*/ 0 h 43"/>
                  <a:gd name="T6" fmla="*/ 31 w 99"/>
                  <a:gd name="T7" fmla="*/ 12 h 43"/>
                  <a:gd name="T8" fmla="*/ 0 w 99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43"/>
                    </a:moveTo>
                    <a:lnTo>
                      <a:pt x="62" y="31"/>
                    </a:lnTo>
                    <a:lnTo>
                      <a:pt x="99" y="0"/>
                    </a:lnTo>
                    <a:lnTo>
                      <a:pt x="31" y="12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5" name="Freeform 5471"/>
              <p:cNvSpPr>
                <a:spLocks/>
              </p:cNvSpPr>
              <p:nvPr/>
            </p:nvSpPr>
            <p:spPr bwMode="auto">
              <a:xfrm>
                <a:off x="1546" y="2891"/>
                <a:ext cx="99" cy="43"/>
              </a:xfrm>
              <a:custGeom>
                <a:avLst/>
                <a:gdLst>
                  <a:gd name="T0" fmla="*/ 0 w 16"/>
                  <a:gd name="T1" fmla="*/ 61207 h 7"/>
                  <a:gd name="T2" fmla="*/ 90969 w 16"/>
                  <a:gd name="T3" fmla="*/ 44038 h 7"/>
                  <a:gd name="T4" fmla="*/ 145214 w 16"/>
                  <a:gd name="T5" fmla="*/ 0 h 7"/>
                  <a:gd name="T6" fmla="*/ 45484 w 16"/>
                  <a:gd name="T7" fmla="*/ 17169 h 7"/>
                  <a:gd name="T8" fmla="*/ 0 w 16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7"/>
                    </a:moveTo>
                    <a:lnTo>
                      <a:pt x="10" y="5"/>
                    </a:lnTo>
                    <a:lnTo>
                      <a:pt x="16" y="0"/>
                    </a:lnTo>
                    <a:lnTo>
                      <a:pt x="5" y="2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6" name="Freeform 5472"/>
              <p:cNvSpPr>
                <a:spLocks/>
              </p:cNvSpPr>
              <p:nvPr/>
            </p:nvSpPr>
            <p:spPr bwMode="auto">
              <a:xfrm>
                <a:off x="3880" y="2891"/>
                <a:ext cx="99" cy="93"/>
              </a:xfrm>
              <a:custGeom>
                <a:avLst/>
                <a:gdLst>
                  <a:gd name="T0" fmla="*/ 0 w 99"/>
                  <a:gd name="T1" fmla="*/ 56 h 93"/>
                  <a:gd name="T2" fmla="*/ 68 w 99"/>
                  <a:gd name="T3" fmla="*/ 93 h 93"/>
                  <a:gd name="T4" fmla="*/ 99 w 99"/>
                  <a:gd name="T5" fmla="*/ 43 h 93"/>
                  <a:gd name="T6" fmla="*/ 31 w 99"/>
                  <a:gd name="T7" fmla="*/ 0 h 93"/>
                  <a:gd name="T8" fmla="*/ 0 w 99"/>
                  <a:gd name="T9" fmla="*/ 56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56"/>
                    </a:moveTo>
                    <a:lnTo>
                      <a:pt x="68" y="93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7" name="Freeform 5473"/>
              <p:cNvSpPr>
                <a:spLocks/>
              </p:cNvSpPr>
              <p:nvPr/>
            </p:nvSpPr>
            <p:spPr bwMode="auto">
              <a:xfrm>
                <a:off x="3880" y="2891"/>
                <a:ext cx="99" cy="93"/>
              </a:xfrm>
              <a:custGeom>
                <a:avLst/>
                <a:gdLst>
                  <a:gd name="T0" fmla="*/ 0 w 16"/>
                  <a:gd name="T1" fmla="*/ 82683 h 15"/>
                  <a:gd name="T2" fmla="*/ 99730 w 16"/>
                  <a:gd name="T3" fmla="*/ 137497 h 15"/>
                  <a:gd name="T4" fmla="*/ 145214 w 16"/>
                  <a:gd name="T5" fmla="*/ 63618 h 15"/>
                  <a:gd name="T6" fmla="*/ 45484 w 16"/>
                  <a:gd name="T7" fmla="*/ 0 h 15"/>
                  <a:gd name="T8" fmla="*/ 0 w 16"/>
                  <a:gd name="T9" fmla="*/ 8268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9"/>
                    </a:moveTo>
                    <a:lnTo>
                      <a:pt x="11" y="15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8" name="Freeform 5474"/>
              <p:cNvSpPr>
                <a:spLocks/>
              </p:cNvSpPr>
              <p:nvPr/>
            </p:nvSpPr>
            <p:spPr bwMode="auto">
              <a:xfrm>
                <a:off x="2614" y="2002"/>
                <a:ext cx="105" cy="99"/>
              </a:xfrm>
              <a:custGeom>
                <a:avLst/>
                <a:gdLst>
                  <a:gd name="T0" fmla="*/ 0 w 105"/>
                  <a:gd name="T1" fmla="*/ 43 h 99"/>
                  <a:gd name="T2" fmla="*/ 74 w 105"/>
                  <a:gd name="T3" fmla="*/ 99 h 99"/>
                  <a:gd name="T4" fmla="*/ 105 w 105"/>
                  <a:gd name="T5" fmla="*/ 0 h 99"/>
                  <a:gd name="T6" fmla="*/ 37 w 105"/>
                  <a:gd name="T7" fmla="*/ 18 h 99"/>
                  <a:gd name="T8" fmla="*/ 0 w 105"/>
                  <a:gd name="T9" fmla="*/ 43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9"/>
                  <a:gd name="T17" fmla="*/ 105 w 105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9">
                    <a:moveTo>
                      <a:pt x="0" y="43"/>
                    </a:moveTo>
                    <a:lnTo>
                      <a:pt x="74" y="99"/>
                    </a:lnTo>
                    <a:lnTo>
                      <a:pt x="105" y="0"/>
                    </a:lnTo>
                    <a:lnTo>
                      <a:pt x="37" y="18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9" name="Freeform 5475"/>
              <p:cNvSpPr>
                <a:spLocks/>
              </p:cNvSpPr>
              <p:nvPr/>
            </p:nvSpPr>
            <p:spPr bwMode="auto">
              <a:xfrm>
                <a:off x="2614" y="2002"/>
                <a:ext cx="105" cy="99"/>
              </a:xfrm>
              <a:custGeom>
                <a:avLst/>
                <a:gdLst>
                  <a:gd name="T0" fmla="*/ 0 w 17"/>
                  <a:gd name="T1" fmla="*/ 63020 h 16"/>
                  <a:gd name="T2" fmla="*/ 107693 w 17"/>
                  <a:gd name="T3" fmla="*/ 145214 h 16"/>
                  <a:gd name="T4" fmla="*/ 152936 w 17"/>
                  <a:gd name="T5" fmla="*/ 0 h 16"/>
                  <a:gd name="T6" fmla="*/ 53945 w 17"/>
                  <a:gd name="T7" fmla="*/ 27949 h 16"/>
                  <a:gd name="T8" fmla="*/ 0 w 17"/>
                  <a:gd name="T9" fmla="*/ 6302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7"/>
                    </a:moveTo>
                    <a:lnTo>
                      <a:pt x="12" y="16"/>
                    </a:lnTo>
                    <a:lnTo>
                      <a:pt x="17" y="0"/>
                    </a:lnTo>
                    <a:lnTo>
                      <a:pt x="6" y="3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0" name="Freeform 5476"/>
              <p:cNvSpPr>
                <a:spLocks/>
              </p:cNvSpPr>
              <p:nvPr/>
            </p:nvSpPr>
            <p:spPr bwMode="auto">
              <a:xfrm>
                <a:off x="1373" y="2928"/>
                <a:ext cx="105" cy="43"/>
              </a:xfrm>
              <a:custGeom>
                <a:avLst/>
                <a:gdLst>
                  <a:gd name="T0" fmla="*/ 0 w 105"/>
                  <a:gd name="T1" fmla="*/ 37 h 43"/>
                  <a:gd name="T2" fmla="*/ 68 w 105"/>
                  <a:gd name="T3" fmla="*/ 43 h 43"/>
                  <a:gd name="T4" fmla="*/ 105 w 105"/>
                  <a:gd name="T5" fmla="*/ 6 h 43"/>
                  <a:gd name="T6" fmla="*/ 37 w 105"/>
                  <a:gd name="T7" fmla="*/ 0 h 43"/>
                  <a:gd name="T8" fmla="*/ 0 w 105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3"/>
                  <a:gd name="T17" fmla="*/ 105 w 10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3">
                    <a:moveTo>
                      <a:pt x="0" y="37"/>
                    </a:moveTo>
                    <a:lnTo>
                      <a:pt x="68" y="43"/>
                    </a:lnTo>
                    <a:lnTo>
                      <a:pt x="105" y="6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1" name="Freeform 5477"/>
              <p:cNvSpPr>
                <a:spLocks/>
              </p:cNvSpPr>
              <p:nvPr/>
            </p:nvSpPr>
            <p:spPr bwMode="auto">
              <a:xfrm>
                <a:off x="1373" y="2928"/>
                <a:ext cx="105" cy="43"/>
              </a:xfrm>
              <a:custGeom>
                <a:avLst/>
                <a:gdLst>
                  <a:gd name="T0" fmla="*/ 0 w 17"/>
                  <a:gd name="T1" fmla="*/ 52601 h 7"/>
                  <a:gd name="T2" fmla="*/ 98959 w 17"/>
                  <a:gd name="T3" fmla="*/ 61207 h 7"/>
                  <a:gd name="T4" fmla="*/ 152936 w 17"/>
                  <a:gd name="T5" fmla="*/ 8563 h 7"/>
                  <a:gd name="T6" fmla="*/ 53945 w 17"/>
                  <a:gd name="T7" fmla="*/ 0 h 7"/>
                  <a:gd name="T8" fmla="*/ 0 w 17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7"/>
                  <a:gd name="T17" fmla="*/ 17 w 1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7">
                    <a:moveTo>
                      <a:pt x="0" y="6"/>
                    </a:moveTo>
                    <a:lnTo>
                      <a:pt x="11" y="7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2" name="Freeform 5478"/>
              <p:cNvSpPr>
                <a:spLocks/>
              </p:cNvSpPr>
              <p:nvPr/>
            </p:nvSpPr>
            <p:spPr bwMode="auto">
              <a:xfrm>
                <a:off x="3707" y="2836"/>
                <a:ext cx="105" cy="123"/>
              </a:xfrm>
              <a:custGeom>
                <a:avLst/>
                <a:gdLst>
                  <a:gd name="T0" fmla="*/ 0 w 105"/>
                  <a:gd name="T1" fmla="*/ 67 h 123"/>
                  <a:gd name="T2" fmla="*/ 68 w 105"/>
                  <a:gd name="T3" fmla="*/ 123 h 123"/>
                  <a:gd name="T4" fmla="*/ 105 w 105"/>
                  <a:gd name="T5" fmla="*/ 61 h 123"/>
                  <a:gd name="T6" fmla="*/ 31 w 105"/>
                  <a:gd name="T7" fmla="*/ 0 h 123"/>
                  <a:gd name="T8" fmla="*/ 0 w 105"/>
                  <a:gd name="T9" fmla="*/ 67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23"/>
                  <a:gd name="T17" fmla="*/ 105 w 105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23">
                    <a:moveTo>
                      <a:pt x="0" y="67"/>
                    </a:moveTo>
                    <a:lnTo>
                      <a:pt x="68" y="123"/>
                    </a:lnTo>
                    <a:lnTo>
                      <a:pt x="105" y="61"/>
                    </a:lnTo>
                    <a:lnTo>
                      <a:pt x="31" y="0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3" name="Freeform 5479"/>
              <p:cNvSpPr>
                <a:spLocks/>
              </p:cNvSpPr>
              <p:nvPr/>
            </p:nvSpPr>
            <p:spPr bwMode="auto">
              <a:xfrm>
                <a:off x="3707" y="2836"/>
                <a:ext cx="105" cy="123"/>
              </a:xfrm>
              <a:custGeom>
                <a:avLst/>
                <a:gdLst>
                  <a:gd name="T0" fmla="*/ 0 w 17"/>
                  <a:gd name="T1" fmla="*/ 97244 h 20"/>
                  <a:gd name="T2" fmla="*/ 98959 w 17"/>
                  <a:gd name="T3" fmla="*/ 175835 h 20"/>
                  <a:gd name="T4" fmla="*/ 152936 w 17"/>
                  <a:gd name="T5" fmla="*/ 87219 h 20"/>
                  <a:gd name="T6" fmla="*/ 45014 w 17"/>
                  <a:gd name="T7" fmla="*/ 0 h 20"/>
                  <a:gd name="T8" fmla="*/ 0 w 17"/>
                  <a:gd name="T9" fmla="*/ 97244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0" y="11"/>
                    </a:moveTo>
                    <a:lnTo>
                      <a:pt x="11" y="20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4" name="Freeform 5480"/>
              <p:cNvSpPr>
                <a:spLocks/>
              </p:cNvSpPr>
              <p:nvPr/>
            </p:nvSpPr>
            <p:spPr bwMode="auto">
              <a:xfrm>
                <a:off x="2441" y="2064"/>
                <a:ext cx="105" cy="80"/>
              </a:xfrm>
              <a:custGeom>
                <a:avLst/>
                <a:gdLst>
                  <a:gd name="T0" fmla="*/ 0 w 105"/>
                  <a:gd name="T1" fmla="*/ 80 h 80"/>
                  <a:gd name="T2" fmla="*/ 75 w 105"/>
                  <a:gd name="T3" fmla="*/ 61 h 80"/>
                  <a:gd name="T4" fmla="*/ 105 w 105"/>
                  <a:gd name="T5" fmla="*/ 0 h 80"/>
                  <a:gd name="T6" fmla="*/ 37 w 105"/>
                  <a:gd name="T7" fmla="*/ 80 h 80"/>
                  <a:gd name="T8" fmla="*/ 0 w 105"/>
                  <a:gd name="T9" fmla="*/ 8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80"/>
                    </a:moveTo>
                    <a:lnTo>
                      <a:pt x="75" y="61"/>
                    </a:lnTo>
                    <a:lnTo>
                      <a:pt x="105" y="0"/>
                    </a:lnTo>
                    <a:lnTo>
                      <a:pt x="37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5" name="Freeform 5481"/>
              <p:cNvSpPr>
                <a:spLocks/>
              </p:cNvSpPr>
              <p:nvPr/>
            </p:nvSpPr>
            <p:spPr bwMode="auto">
              <a:xfrm>
                <a:off x="2441" y="2064"/>
                <a:ext cx="105" cy="80"/>
              </a:xfrm>
              <a:custGeom>
                <a:avLst/>
                <a:gdLst>
                  <a:gd name="T0" fmla="*/ 0 w 17"/>
                  <a:gd name="T1" fmla="*/ 114671 h 13"/>
                  <a:gd name="T2" fmla="*/ 107693 w 17"/>
                  <a:gd name="T3" fmla="*/ 89034 h 13"/>
                  <a:gd name="T4" fmla="*/ 152936 w 17"/>
                  <a:gd name="T5" fmla="*/ 0 h 13"/>
                  <a:gd name="T6" fmla="*/ 53945 w 17"/>
                  <a:gd name="T7" fmla="*/ 114671 h 13"/>
                  <a:gd name="T8" fmla="*/ 0 w 17"/>
                  <a:gd name="T9" fmla="*/ 114671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13"/>
                    </a:moveTo>
                    <a:lnTo>
                      <a:pt x="12" y="10"/>
                    </a:lnTo>
                    <a:lnTo>
                      <a:pt x="17" y="0"/>
                    </a:lnTo>
                    <a:lnTo>
                      <a:pt x="6" y="13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6" name="Freeform 5482"/>
              <p:cNvSpPr>
                <a:spLocks/>
              </p:cNvSpPr>
              <p:nvPr/>
            </p:nvSpPr>
            <p:spPr bwMode="auto">
              <a:xfrm>
                <a:off x="3541" y="2737"/>
                <a:ext cx="98" cy="173"/>
              </a:xfrm>
              <a:custGeom>
                <a:avLst/>
                <a:gdLst>
                  <a:gd name="T0" fmla="*/ 0 w 98"/>
                  <a:gd name="T1" fmla="*/ 86 h 173"/>
                  <a:gd name="T2" fmla="*/ 67 w 98"/>
                  <a:gd name="T3" fmla="*/ 173 h 173"/>
                  <a:gd name="T4" fmla="*/ 98 w 98"/>
                  <a:gd name="T5" fmla="*/ 92 h 173"/>
                  <a:gd name="T6" fmla="*/ 30 w 98"/>
                  <a:gd name="T7" fmla="*/ 0 h 173"/>
                  <a:gd name="T8" fmla="*/ 0 w 98"/>
                  <a:gd name="T9" fmla="*/ 86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73"/>
                  <a:gd name="T17" fmla="*/ 98 w 98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73">
                    <a:moveTo>
                      <a:pt x="0" y="86"/>
                    </a:moveTo>
                    <a:lnTo>
                      <a:pt x="67" y="173"/>
                    </a:lnTo>
                    <a:lnTo>
                      <a:pt x="98" y="92"/>
                    </a:lnTo>
                    <a:lnTo>
                      <a:pt x="30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7" name="Freeform 5483"/>
              <p:cNvSpPr>
                <a:spLocks/>
              </p:cNvSpPr>
              <p:nvPr/>
            </p:nvSpPr>
            <p:spPr bwMode="auto">
              <a:xfrm>
                <a:off x="3541" y="2737"/>
                <a:ext cx="98" cy="173"/>
              </a:xfrm>
              <a:custGeom>
                <a:avLst/>
                <a:gdLst>
                  <a:gd name="T0" fmla="*/ 0 w 16"/>
                  <a:gd name="T1" fmla="*/ 126896 h 28"/>
                  <a:gd name="T2" fmla="*/ 94203 w 16"/>
                  <a:gd name="T3" fmla="*/ 252141 h 28"/>
                  <a:gd name="T4" fmla="*/ 137868 w 16"/>
                  <a:gd name="T5" fmla="*/ 135632 h 28"/>
                  <a:gd name="T6" fmla="*/ 43671 w 16"/>
                  <a:gd name="T7" fmla="*/ 0 h 28"/>
                  <a:gd name="T8" fmla="*/ 0 w 16"/>
                  <a:gd name="T9" fmla="*/ 126896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8"/>
                  <a:gd name="T17" fmla="*/ 16 w 16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8">
                    <a:moveTo>
                      <a:pt x="0" y="14"/>
                    </a:moveTo>
                    <a:lnTo>
                      <a:pt x="11" y="28"/>
                    </a:lnTo>
                    <a:lnTo>
                      <a:pt x="16" y="15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8" name="Freeform 5484"/>
              <p:cNvSpPr>
                <a:spLocks/>
              </p:cNvSpPr>
              <p:nvPr/>
            </p:nvSpPr>
            <p:spPr bwMode="auto">
              <a:xfrm>
                <a:off x="2275" y="2218"/>
                <a:ext cx="105" cy="111"/>
              </a:xfrm>
              <a:custGeom>
                <a:avLst/>
                <a:gdLst>
                  <a:gd name="T0" fmla="*/ 0 w 105"/>
                  <a:gd name="T1" fmla="*/ 99 h 111"/>
                  <a:gd name="T2" fmla="*/ 68 w 105"/>
                  <a:gd name="T3" fmla="*/ 37 h 111"/>
                  <a:gd name="T4" fmla="*/ 105 w 105"/>
                  <a:gd name="T5" fmla="*/ 0 h 111"/>
                  <a:gd name="T6" fmla="*/ 37 w 105"/>
                  <a:gd name="T7" fmla="*/ 111 h 111"/>
                  <a:gd name="T8" fmla="*/ 0 w 105"/>
                  <a:gd name="T9" fmla="*/ 99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1"/>
                  <a:gd name="T17" fmla="*/ 105 w 105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1">
                    <a:moveTo>
                      <a:pt x="0" y="99"/>
                    </a:moveTo>
                    <a:lnTo>
                      <a:pt x="68" y="37"/>
                    </a:lnTo>
                    <a:lnTo>
                      <a:pt x="105" y="0"/>
                    </a:lnTo>
                    <a:lnTo>
                      <a:pt x="37" y="111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9" name="Freeform 5485"/>
              <p:cNvSpPr>
                <a:spLocks/>
              </p:cNvSpPr>
              <p:nvPr/>
            </p:nvSpPr>
            <p:spPr bwMode="auto">
              <a:xfrm>
                <a:off x="2275" y="2218"/>
                <a:ext cx="105" cy="111"/>
              </a:xfrm>
              <a:custGeom>
                <a:avLst/>
                <a:gdLst>
                  <a:gd name="T0" fmla="*/ 0 w 17"/>
                  <a:gd name="T1" fmla="*/ 143061 h 18"/>
                  <a:gd name="T2" fmla="*/ 98959 w 17"/>
                  <a:gd name="T3" fmla="*/ 53465 h 18"/>
                  <a:gd name="T4" fmla="*/ 152936 w 17"/>
                  <a:gd name="T5" fmla="*/ 0 h 18"/>
                  <a:gd name="T6" fmla="*/ 53945 w 17"/>
                  <a:gd name="T7" fmla="*/ 160401 h 18"/>
                  <a:gd name="T8" fmla="*/ 0 w 17"/>
                  <a:gd name="T9" fmla="*/ 143061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16"/>
                    </a:moveTo>
                    <a:lnTo>
                      <a:pt x="11" y="6"/>
                    </a:lnTo>
                    <a:lnTo>
                      <a:pt x="17" y="0"/>
                    </a:lnTo>
                    <a:lnTo>
                      <a:pt x="6" y="18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0" name="Freeform 5486"/>
              <p:cNvSpPr>
                <a:spLocks/>
              </p:cNvSpPr>
              <p:nvPr/>
            </p:nvSpPr>
            <p:spPr bwMode="auto">
              <a:xfrm>
                <a:off x="4621" y="294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1" name="Freeform 5487"/>
              <p:cNvSpPr>
                <a:spLocks/>
              </p:cNvSpPr>
              <p:nvPr/>
            </p:nvSpPr>
            <p:spPr bwMode="auto">
              <a:xfrm>
                <a:off x="4621" y="294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2" name="Freeform 5488"/>
              <p:cNvSpPr>
                <a:spLocks/>
              </p:cNvSpPr>
              <p:nvPr/>
            </p:nvSpPr>
            <p:spPr bwMode="auto">
              <a:xfrm>
                <a:off x="3374" y="2589"/>
                <a:ext cx="99" cy="228"/>
              </a:xfrm>
              <a:custGeom>
                <a:avLst/>
                <a:gdLst>
                  <a:gd name="T0" fmla="*/ 0 w 99"/>
                  <a:gd name="T1" fmla="*/ 105 h 228"/>
                  <a:gd name="T2" fmla="*/ 68 w 99"/>
                  <a:gd name="T3" fmla="*/ 228 h 228"/>
                  <a:gd name="T4" fmla="*/ 99 w 99"/>
                  <a:gd name="T5" fmla="*/ 129 h 228"/>
                  <a:gd name="T6" fmla="*/ 31 w 99"/>
                  <a:gd name="T7" fmla="*/ 0 h 228"/>
                  <a:gd name="T8" fmla="*/ 0 w 99"/>
                  <a:gd name="T9" fmla="*/ 105 h 2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28"/>
                  <a:gd name="T17" fmla="*/ 99 w 99"/>
                  <a:gd name="T18" fmla="*/ 228 h 2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28">
                    <a:moveTo>
                      <a:pt x="0" y="105"/>
                    </a:moveTo>
                    <a:lnTo>
                      <a:pt x="68" y="228"/>
                    </a:lnTo>
                    <a:lnTo>
                      <a:pt x="99" y="129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6F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3" name="Freeform 5489"/>
              <p:cNvSpPr>
                <a:spLocks/>
              </p:cNvSpPr>
              <p:nvPr/>
            </p:nvSpPr>
            <p:spPr bwMode="auto">
              <a:xfrm>
                <a:off x="3374" y="2589"/>
                <a:ext cx="99" cy="228"/>
              </a:xfrm>
              <a:custGeom>
                <a:avLst/>
                <a:gdLst>
                  <a:gd name="T0" fmla="*/ 0 w 16"/>
                  <a:gd name="T1" fmla="*/ 151398 h 37"/>
                  <a:gd name="T2" fmla="*/ 99730 w 16"/>
                  <a:gd name="T3" fmla="*/ 328764 h 37"/>
                  <a:gd name="T4" fmla="*/ 145214 w 16"/>
                  <a:gd name="T5" fmla="*/ 186023 h 37"/>
                  <a:gd name="T6" fmla="*/ 45484 w 16"/>
                  <a:gd name="T7" fmla="*/ 0 h 37"/>
                  <a:gd name="T8" fmla="*/ 0 w 16"/>
                  <a:gd name="T9" fmla="*/ 151398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7"/>
                  <a:gd name="T17" fmla="*/ 16 w 16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7">
                    <a:moveTo>
                      <a:pt x="0" y="17"/>
                    </a:moveTo>
                    <a:lnTo>
                      <a:pt x="11" y="37"/>
                    </a:lnTo>
                    <a:lnTo>
                      <a:pt x="16" y="21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4" name="Freeform 5490"/>
              <p:cNvSpPr>
                <a:spLocks/>
              </p:cNvSpPr>
              <p:nvPr/>
            </p:nvSpPr>
            <p:spPr bwMode="auto">
              <a:xfrm>
                <a:off x="2108" y="2416"/>
                <a:ext cx="99" cy="111"/>
              </a:xfrm>
              <a:custGeom>
                <a:avLst/>
                <a:gdLst>
                  <a:gd name="T0" fmla="*/ 0 w 99"/>
                  <a:gd name="T1" fmla="*/ 105 h 111"/>
                  <a:gd name="T2" fmla="*/ 68 w 99"/>
                  <a:gd name="T3" fmla="*/ 18 h 111"/>
                  <a:gd name="T4" fmla="*/ 99 w 99"/>
                  <a:gd name="T5" fmla="*/ 0 h 111"/>
                  <a:gd name="T6" fmla="*/ 37 w 99"/>
                  <a:gd name="T7" fmla="*/ 111 h 111"/>
                  <a:gd name="T8" fmla="*/ 0 w 99"/>
                  <a:gd name="T9" fmla="*/ 105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1"/>
                  <a:gd name="T17" fmla="*/ 99 w 99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1">
                    <a:moveTo>
                      <a:pt x="0" y="105"/>
                    </a:moveTo>
                    <a:lnTo>
                      <a:pt x="68" y="18"/>
                    </a:lnTo>
                    <a:lnTo>
                      <a:pt x="99" y="0"/>
                    </a:lnTo>
                    <a:lnTo>
                      <a:pt x="37" y="111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5" name="Freeform 5491"/>
              <p:cNvSpPr>
                <a:spLocks/>
              </p:cNvSpPr>
              <p:nvPr/>
            </p:nvSpPr>
            <p:spPr bwMode="auto">
              <a:xfrm>
                <a:off x="2108" y="2416"/>
                <a:ext cx="99" cy="111"/>
              </a:xfrm>
              <a:custGeom>
                <a:avLst/>
                <a:gdLst>
                  <a:gd name="T0" fmla="*/ 0 w 16"/>
                  <a:gd name="T1" fmla="*/ 151731 h 18"/>
                  <a:gd name="T2" fmla="*/ 99730 w 16"/>
                  <a:gd name="T3" fmla="*/ 26011 h 18"/>
                  <a:gd name="T4" fmla="*/ 145214 w 16"/>
                  <a:gd name="T5" fmla="*/ 0 h 18"/>
                  <a:gd name="T6" fmla="*/ 54252 w 16"/>
                  <a:gd name="T7" fmla="*/ 160401 h 18"/>
                  <a:gd name="T8" fmla="*/ 0 w 16"/>
                  <a:gd name="T9" fmla="*/ 151731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7"/>
                    </a:moveTo>
                    <a:lnTo>
                      <a:pt x="11" y="3"/>
                    </a:lnTo>
                    <a:lnTo>
                      <a:pt x="16" y="0"/>
                    </a:lnTo>
                    <a:lnTo>
                      <a:pt x="6" y="18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6" name="Freeform 5492"/>
              <p:cNvSpPr>
                <a:spLocks/>
              </p:cNvSpPr>
              <p:nvPr/>
            </p:nvSpPr>
            <p:spPr bwMode="auto">
              <a:xfrm>
                <a:off x="4454" y="295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7" name="Freeform 5493"/>
              <p:cNvSpPr>
                <a:spLocks/>
              </p:cNvSpPr>
              <p:nvPr/>
            </p:nvSpPr>
            <p:spPr bwMode="auto">
              <a:xfrm>
                <a:off x="4454" y="295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8" name="Freeform 5494"/>
              <p:cNvSpPr>
                <a:spLocks/>
              </p:cNvSpPr>
              <p:nvPr/>
            </p:nvSpPr>
            <p:spPr bwMode="auto">
              <a:xfrm>
                <a:off x="3201" y="2397"/>
                <a:ext cx="105" cy="290"/>
              </a:xfrm>
              <a:custGeom>
                <a:avLst/>
                <a:gdLst>
                  <a:gd name="T0" fmla="*/ 0 w 105"/>
                  <a:gd name="T1" fmla="*/ 130 h 290"/>
                  <a:gd name="T2" fmla="*/ 68 w 105"/>
                  <a:gd name="T3" fmla="*/ 290 h 290"/>
                  <a:gd name="T4" fmla="*/ 105 w 105"/>
                  <a:gd name="T5" fmla="*/ 155 h 290"/>
                  <a:gd name="T6" fmla="*/ 37 w 105"/>
                  <a:gd name="T7" fmla="*/ 0 h 290"/>
                  <a:gd name="T8" fmla="*/ 0 w 105"/>
                  <a:gd name="T9" fmla="*/ 130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90"/>
                  <a:gd name="T17" fmla="*/ 105 w 105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90">
                    <a:moveTo>
                      <a:pt x="0" y="130"/>
                    </a:moveTo>
                    <a:lnTo>
                      <a:pt x="68" y="290"/>
                    </a:lnTo>
                    <a:lnTo>
                      <a:pt x="105" y="155"/>
                    </a:lnTo>
                    <a:lnTo>
                      <a:pt x="37" y="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626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9" name="Freeform 5495"/>
              <p:cNvSpPr>
                <a:spLocks/>
              </p:cNvSpPr>
              <p:nvPr/>
            </p:nvSpPr>
            <p:spPr bwMode="auto">
              <a:xfrm>
                <a:off x="3201" y="2397"/>
                <a:ext cx="105" cy="290"/>
              </a:xfrm>
              <a:custGeom>
                <a:avLst/>
                <a:gdLst>
                  <a:gd name="T0" fmla="*/ 0 w 17"/>
                  <a:gd name="T1" fmla="*/ 188414 h 47"/>
                  <a:gd name="T2" fmla="*/ 98959 w 17"/>
                  <a:gd name="T3" fmla="*/ 420272 h 47"/>
                  <a:gd name="T4" fmla="*/ 152936 w 17"/>
                  <a:gd name="T5" fmla="*/ 223177 h 47"/>
                  <a:gd name="T6" fmla="*/ 53945 w 17"/>
                  <a:gd name="T7" fmla="*/ 0 h 47"/>
                  <a:gd name="T8" fmla="*/ 0 w 17"/>
                  <a:gd name="T9" fmla="*/ 188414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7"/>
                  <a:gd name="T17" fmla="*/ 17 w 17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7">
                    <a:moveTo>
                      <a:pt x="0" y="21"/>
                    </a:moveTo>
                    <a:lnTo>
                      <a:pt x="11" y="47"/>
                    </a:lnTo>
                    <a:lnTo>
                      <a:pt x="17" y="25"/>
                    </a:lnTo>
                    <a:lnTo>
                      <a:pt x="6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0" name="Freeform 5496"/>
              <p:cNvSpPr>
                <a:spLocks/>
              </p:cNvSpPr>
              <p:nvPr/>
            </p:nvSpPr>
            <p:spPr bwMode="auto">
              <a:xfrm>
                <a:off x="1941" y="2613"/>
                <a:ext cx="99" cy="87"/>
              </a:xfrm>
              <a:custGeom>
                <a:avLst/>
                <a:gdLst>
                  <a:gd name="T0" fmla="*/ 0 w 99"/>
                  <a:gd name="T1" fmla="*/ 87 h 87"/>
                  <a:gd name="T2" fmla="*/ 68 w 99"/>
                  <a:gd name="T3" fmla="*/ 13 h 87"/>
                  <a:gd name="T4" fmla="*/ 99 w 99"/>
                  <a:gd name="T5" fmla="*/ 0 h 87"/>
                  <a:gd name="T6" fmla="*/ 37 w 99"/>
                  <a:gd name="T7" fmla="*/ 87 h 87"/>
                  <a:gd name="T8" fmla="*/ 0 w 99"/>
                  <a:gd name="T9" fmla="*/ 87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7"/>
                  <a:gd name="T17" fmla="*/ 99 w 9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7">
                    <a:moveTo>
                      <a:pt x="0" y="87"/>
                    </a:moveTo>
                    <a:lnTo>
                      <a:pt x="68" y="13"/>
                    </a:lnTo>
                    <a:lnTo>
                      <a:pt x="99" y="0"/>
                    </a:lnTo>
                    <a:lnTo>
                      <a:pt x="37" y="8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1" name="Freeform 5497"/>
              <p:cNvSpPr>
                <a:spLocks/>
              </p:cNvSpPr>
              <p:nvPr/>
            </p:nvSpPr>
            <p:spPr bwMode="auto">
              <a:xfrm>
                <a:off x="1941" y="2613"/>
                <a:ext cx="99" cy="87"/>
              </a:xfrm>
              <a:custGeom>
                <a:avLst/>
                <a:gdLst>
                  <a:gd name="T0" fmla="*/ 0 w 16"/>
                  <a:gd name="T1" fmla="*/ 129829 h 14"/>
                  <a:gd name="T2" fmla="*/ 99730 w 16"/>
                  <a:gd name="T3" fmla="*/ 17997 h 14"/>
                  <a:gd name="T4" fmla="*/ 145214 w 16"/>
                  <a:gd name="T5" fmla="*/ 0 h 14"/>
                  <a:gd name="T6" fmla="*/ 54252 w 16"/>
                  <a:gd name="T7" fmla="*/ 129829 h 14"/>
                  <a:gd name="T8" fmla="*/ 0 w 16"/>
                  <a:gd name="T9" fmla="*/ 129829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4"/>
                    </a:moveTo>
                    <a:lnTo>
                      <a:pt x="11" y="2"/>
                    </a:lnTo>
                    <a:lnTo>
                      <a:pt x="16" y="0"/>
                    </a:lnTo>
                    <a:lnTo>
                      <a:pt x="6" y="14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2" name="Freeform 5498"/>
              <p:cNvSpPr>
                <a:spLocks/>
              </p:cNvSpPr>
              <p:nvPr/>
            </p:nvSpPr>
            <p:spPr bwMode="auto">
              <a:xfrm>
                <a:off x="4281" y="2953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75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75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3" name="Freeform 5499"/>
              <p:cNvSpPr>
                <a:spLocks/>
              </p:cNvSpPr>
              <p:nvPr/>
            </p:nvSpPr>
            <p:spPr bwMode="auto">
              <a:xfrm>
                <a:off x="4281" y="2953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108498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4" name="Freeform 5500"/>
              <p:cNvSpPr>
                <a:spLocks/>
              </p:cNvSpPr>
              <p:nvPr/>
            </p:nvSpPr>
            <p:spPr bwMode="auto">
              <a:xfrm>
                <a:off x="3034" y="2206"/>
                <a:ext cx="99" cy="308"/>
              </a:xfrm>
              <a:custGeom>
                <a:avLst/>
                <a:gdLst>
                  <a:gd name="T0" fmla="*/ 0 w 99"/>
                  <a:gd name="T1" fmla="*/ 136 h 308"/>
                  <a:gd name="T2" fmla="*/ 68 w 99"/>
                  <a:gd name="T3" fmla="*/ 308 h 308"/>
                  <a:gd name="T4" fmla="*/ 99 w 99"/>
                  <a:gd name="T5" fmla="*/ 154 h 308"/>
                  <a:gd name="T6" fmla="*/ 31 w 99"/>
                  <a:gd name="T7" fmla="*/ 0 h 308"/>
                  <a:gd name="T8" fmla="*/ 0 w 99"/>
                  <a:gd name="T9" fmla="*/ 136 h 3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08"/>
                  <a:gd name="T17" fmla="*/ 99 w 99"/>
                  <a:gd name="T18" fmla="*/ 308 h 3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08">
                    <a:moveTo>
                      <a:pt x="0" y="136"/>
                    </a:moveTo>
                    <a:lnTo>
                      <a:pt x="68" y="308"/>
                    </a:lnTo>
                    <a:lnTo>
                      <a:pt x="99" y="154"/>
                    </a:lnTo>
                    <a:lnTo>
                      <a:pt x="31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5" name="Freeform 5501"/>
              <p:cNvSpPr>
                <a:spLocks/>
              </p:cNvSpPr>
              <p:nvPr/>
            </p:nvSpPr>
            <p:spPr bwMode="auto">
              <a:xfrm>
                <a:off x="3034" y="2206"/>
                <a:ext cx="99" cy="308"/>
              </a:xfrm>
              <a:custGeom>
                <a:avLst/>
                <a:gdLst>
                  <a:gd name="T0" fmla="*/ 0 w 16"/>
                  <a:gd name="T1" fmla="*/ 195876 h 50"/>
                  <a:gd name="T2" fmla="*/ 99730 w 16"/>
                  <a:gd name="T3" fmla="*/ 443434 h 50"/>
                  <a:gd name="T4" fmla="*/ 145214 w 16"/>
                  <a:gd name="T5" fmla="*/ 221828 h 50"/>
                  <a:gd name="T6" fmla="*/ 45484 w 16"/>
                  <a:gd name="T7" fmla="*/ 0 h 50"/>
                  <a:gd name="T8" fmla="*/ 0 w 16"/>
                  <a:gd name="T9" fmla="*/ 195876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0"/>
                  <a:gd name="T17" fmla="*/ 16 w 1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0">
                    <a:moveTo>
                      <a:pt x="0" y="22"/>
                    </a:moveTo>
                    <a:lnTo>
                      <a:pt x="11" y="50"/>
                    </a:lnTo>
                    <a:lnTo>
                      <a:pt x="16" y="25"/>
                    </a:lnTo>
                    <a:lnTo>
                      <a:pt x="5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6" name="Freeform 5502"/>
              <p:cNvSpPr>
                <a:spLocks/>
              </p:cNvSpPr>
              <p:nvPr/>
            </p:nvSpPr>
            <p:spPr bwMode="auto">
              <a:xfrm>
                <a:off x="1775" y="2768"/>
                <a:ext cx="105" cy="68"/>
              </a:xfrm>
              <a:custGeom>
                <a:avLst/>
                <a:gdLst>
                  <a:gd name="T0" fmla="*/ 0 w 105"/>
                  <a:gd name="T1" fmla="*/ 68 h 68"/>
                  <a:gd name="T2" fmla="*/ 67 w 105"/>
                  <a:gd name="T3" fmla="*/ 18 h 68"/>
                  <a:gd name="T4" fmla="*/ 105 w 105"/>
                  <a:gd name="T5" fmla="*/ 0 h 68"/>
                  <a:gd name="T6" fmla="*/ 37 w 105"/>
                  <a:gd name="T7" fmla="*/ 49 h 68"/>
                  <a:gd name="T8" fmla="*/ 0 w 105"/>
                  <a:gd name="T9" fmla="*/ 68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68"/>
                    </a:moveTo>
                    <a:lnTo>
                      <a:pt x="67" y="18"/>
                    </a:lnTo>
                    <a:lnTo>
                      <a:pt x="105" y="0"/>
                    </a:lnTo>
                    <a:lnTo>
                      <a:pt x="37" y="49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7" name="Freeform 5503"/>
              <p:cNvSpPr>
                <a:spLocks/>
              </p:cNvSpPr>
              <p:nvPr/>
            </p:nvSpPr>
            <p:spPr bwMode="auto">
              <a:xfrm>
                <a:off x="1775" y="2768"/>
                <a:ext cx="105" cy="68"/>
              </a:xfrm>
              <a:custGeom>
                <a:avLst/>
                <a:gdLst>
                  <a:gd name="T0" fmla="*/ 0 w 17"/>
                  <a:gd name="T1" fmla="*/ 99206 h 11"/>
                  <a:gd name="T2" fmla="*/ 98959 w 17"/>
                  <a:gd name="T3" fmla="*/ 27627 h 11"/>
                  <a:gd name="T4" fmla="*/ 152936 w 17"/>
                  <a:gd name="T5" fmla="*/ 0 h 11"/>
                  <a:gd name="T6" fmla="*/ 53945 w 17"/>
                  <a:gd name="T7" fmla="*/ 71579 h 11"/>
                  <a:gd name="T8" fmla="*/ 0 w 17"/>
                  <a:gd name="T9" fmla="*/ 9920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11"/>
                    </a:moveTo>
                    <a:lnTo>
                      <a:pt x="11" y="3"/>
                    </a:lnTo>
                    <a:lnTo>
                      <a:pt x="17" y="0"/>
                    </a:lnTo>
                    <a:lnTo>
                      <a:pt x="6" y="8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8" name="Freeform 5504"/>
              <p:cNvSpPr>
                <a:spLocks/>
              </p:cNvSpPr>
              <p:nvPr/>
            </p:nvSpPr>
            <p:spPr bwMode="auto">
              <a:xfrm>
                <a:off x="4115" y="2947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24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9" name="Freeform 5505"/>
              <p:cNvSpPr>
                <a:spLocks/>
              </p:cNvSpPr>
              <p:nvPr/>
            </p:nvSpPr>
            <p:spPr bwMode="auto">
              <a:xfrm>
                <a:off x="4115" y="2947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0" name="Freeform 5506"/>
              <p:cNvSpPr>
                <a:spLocks/>
              </p:cNvSpPr>
              <p:nvPr/>
            </p:nvSpPr>
            <p:spPr bwMode="auto">
              <a:xfrm>
                <a:off x="2861" y="2058"/>
                <a:ext cx="99" cy="290"/>
              </a:xfrm>
              <a:custGeom>
                <a:avLst/>
                <a:gdLst>
                  <a:gd name="T0" fmla="*/ 0 w 99"/>
                  <a:gd name="T1" fmla="*/ 123 h 290"/>
                  <a:gd name="T2" fmla="*/ 68 w 99"/>
                  <a:gd name="T3" fmla="*/ 290 h 290"/>
                  <a:gd name="T4" fmla="*/ 99 w 99"/>
                  <a:gd name="T5" fmla="*/ 117 h 290"/>
                  <a:gd name="T6" fmla="*/ 31 w 99"/>
                  <a:gd name="T7" fmla="*/ 0 h 290"/>
                  <a:gd name="T8" fmla="*/ 0 w 99"/>
                  <a:gd name="T9" fmla="*/ 123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90"/>
                  <a:gd name="T17" fmla="*/ 99 w 99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90">
                    <a:moveTo>
                      <a:pt x="0" y="123"/>
                    </a:moveTo>
                    <a:lnTo>
                      <a:pt x="68" y="290"/>
                    </a:lnTo>
                    <a:lnTo>
                      <a:pt x="99" y="117"/>
                    </a:lnTo>
                    <a:lnTo>
                      <a:pt x="31" y="0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1" name="Freeform 5507"/>
              <p:cNvSpPr>
                <a:spLocks/>
              </p:cNvSpPr>
              <p:nvPr/>
            </p:nvSpPr>
            <p:spPr bwMode="auto">
              <a:xfrm>
                <a:off x="2861" y="2058"/>
                <a:ext cx="99" cy="290"/>
              </a:xfrm>
              <a:custGeom>
                <a:avLst/>
                <a:gdLst>
                  <a:gd name="T0" fmla="*/ 0 w 16"/>
                  <a:gd name="T1" fmla="*/ 178288 h 47"/>
                  <a:gd name="T2" fmla="*/ 99730 w 16"/>
                  <a:gd name="T3" fmla="*/ 420272 h 47"/>
                  <a:gd name="T4" fmla="*/ 145214 w 16"/>
                  <a:gd name="T5" fmla="*/ 169607 h 47"/>
                  <a:gd name="T6" fmla="*/ 45484 w 16"/>
                  <a:gd name="T7" fmla="*/ 0 h 47"/>
                  <a:gd name="T8" fmla="*/ 0 w 16"/>
                  <a:gd name="T9" fmla="*/ 178288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7"/>
                  <a:gd name="T17" fmla="*/ 16 w 16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7">
                    <a:moveTo>
                      <a:pt x="0" y="20"/>
                    </a:moveTo>
                    <a:lnTo>
                      <a:pt x="11" y="47"/>
                    </a:lnTo>
                    <a:lnTo>
                      <a:pt x="16" y="19"/>
                    </a:lnTo>
                    <a:lnTo>
                      <a:pt x="5" y="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2" name="Freeform 5508"/>
              <p:cNvSpPr>
                <a:spLocks/>
              </p:cNvSpPr>
              <p:nvPr/>
            </p:nvSpPr>
            <p:spPr bwMode="auto">
              <a:xfrm>
                <a:off x="1608" y="2873"/>
                <a:ext cx="105" cy="49"/>
              </a:xfrm>
              <a:custGeom>
                <a:avLst/>
                <a:gdLst>
                  <a:gd name="T0" fmla="*/ 0 w 105"/>
                  <a:gd name="T1" fmla="*/ 49 h 49"/>
                  <a:gd name="T2" fmla="*/ 68 w 105"/>
                  <a:gd name="T3" fmla="*/ 24 h 49"/>
                  <a:gd name="T4" fmla="*/ 105 w 105"/>
                  <a:gd name="T5" fmla="*/ 0 h 49"/>
                  <a:gd name="T6" fmla="*/ 37 w 105"/>
                  <a:gd name="T7" fmla="*/ 18 h 49"/>
                  <a:gd name="T8" fmla="*/ 0 w 105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9"/>
                  <a:gd name="T17" fmla="*/ 105 w 105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9">
                    <a:moveTo>
                      <a:pt x="0" y="49"/>
                    </a:moveTo>
                    <a:lnTo>
                      <a:pt x="68" y="24"/>
                    </a:lnTo>
                    <a:lnTo>
                      <a:pt x="105" y="0"/>
                    </a:lnTo>
                    <a:lnTo>
                      <a:pt x="37" y="18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3" name="Freeform 5509"/>
              <p:cNvSpPr>
                <a:spLocks/>
              </p:cNvSpPr>
              <p:nvPr/>
            </p:nvSpPr>
            <p:spPr bwMode="auto">
              <a:xfrm>
                <a:off x="1608" y="2873"/>
                <a:ext cx="105" cy="49"/>
              </a:xfrm>
              <a:custGeom>
                <a:avLst/>
                <a:gdLst>
                  <a:gd name="T0" fmla="*/ 0 w 17"/>
                  <a:gd name="T1" fmla="*/ 68919 h 8"/>
                  <a:gd name="T2" fmla="*/ 98959 w 17"/>
                  <a:gd name="T3" fmla="*/ 35151 h 8"/>
                  <a:gd name="T4" fmla="*/ 152936 w 17"/>
                  <a:gd name="T5" fmla="*/ 0 h 8"/>
                  <a:gd name="T6" fmla="*/ 53945 w 17"/>
                  <a:gd name="T7" fmla="*/ 25284 h 8"/>
                  <a:gd name="T8" fmla="*/ 0 w 17"/>
                  <a:gd name="T9" fmla="*/ 68919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8"/>
                  <a:gd name="T17" fmla="*/ 17 w 17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8">
                    <a:moveTo>
                      <a:pt x="0" y="8"/>
                    </a:moveTo>
                    <a:lnTo>
                      <a:pt x="11" y="4"/>
                    </a:lnTo>
                    <a:lnTo>
                      <a:pt x="17" y="0"/>
                    </a:lnTo>
                    <a:lnTo>
                      <a:pt x="6" y="3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4" name="Freeform 5510"/>
              <p:cNvSpPr>
                <a:spLocks/>
              </p:cNvSpPr>
              <p:nvPr/>
            </p:nvSpPr>
            <p:spPr bwMode="auto">
              <a:xfrm>
                <a:off x="3948" y="2934"/>
                <a:ext cx="99" cy="81"/>
              </a:xfrm>
              <a:custGeom>
                <a:avLst/>
                <a:gdLst>
                  <a:gd name="T0" fmla="*/ 0 w 99"/>
                  <a:gd name="T1" fmla="*/ 50 h 81"/>
                  <a:gd name="T2" fmla="*/ 68 w 99"/>
                  <a:gd name="T3" fmla="*/ 81 h 81"/>
                  <a:gd name="T4" fmla="*/ 99 w 99"/>
                  <a:gd name="T5" fmla="*/ 31 h 81"/>
                  <a:gd name="T6" fmla="*/ 31 w 99"/>
                  <a:gd name="T7" fmla="*/ 0 h 81"/>
                  <a:gd name="T8" fmla="*/ 0 w 99"/>
                  <a:gd name="T9" fmla="*/ 50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1"/>
                  <a:gd name="T17" fmla="*/ 99 w 99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1">
                    <a:moveTo>
                      <a:pt x="0" y="50"/>
                    </a:moveTo>
                    <a:lnTo>
                      <a:pt x="68" y="81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5" name="Freeform 5511"/>
              <p:cNvSpPr>
                <a:spLocks/>
              </p:cNvSpPr>
              <p:nvPr/>
            </p:nvSpPr>
            <p:spPr bwMode="auto">
              <a:xfrm>
                <a:off x="3948" y="2934"/>
                <a:ext cx="99" cy="81"/>
              </a:xfrm>
              <a:custGeom>
                <a:avLst/>
                <a:gdLst>
                  <a:gd name="T0" fmla="*/ 0 w 16"/>
                  <a:gd name="T1" fmla="*/ 75473 h 13"/>
                  <a:gd name="T2" fmla="*/ 99730 w 16"/>
                  <a:gd name="T3" fmla="*/ 122173 h 13"/>
                  <a:gd name="T4" fmla="*/ 145214 w 16"/>
                  <a:gd name="T5" fmla="*/ 46706 h 13"/>
                  <a:gd name="T6" fmla="*/ 45484 w 16"/>
                  <a:gd name="T7" fmla="*/ 0 h 13"/>
                  <a:gd name="T8" fmla="*/ 0 w 16"/>
                  <a:gd name="T9" fmla="*/ 7547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8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6" name="Freeform 5512"/>
              <p:cNvSpPr>
                <a:spLocks/>
              </p:cNvSpPr>
              <p:nvPr/>
            </p:nvSpPr>
            <p:spPr bwMode="auto">
              <a:xfrm>
                <a:off x="2688" y="2002"/>
                <a:ext cx="99" cy="222"/>
              </a:xfrm>
              <a:custGeom>
                <a:avLst/>
                <a:gdLst>
                  <a:gd name="T0" fmla="*/ 0 w 99"/>
                  <a:gd name="T1" fmla="*/ 99 h 222"/>
                  <a:gd name="T2" fmla="*/ 68 w 99"/>
                  <a:gd name="T3" fmla="*/ 222 h 222"/>
                  <a:gd name="T4" fmla="*/ 99 w 99"/>
                  <a:gd name="T5" fmla="*/ 56 h 222"/>
                  <a:gd name="T6" fmla="*/ 31 w 99"/>
                  <a:gd name="T7" fmla="*/ 0 h 222"/>
                  <a:gd name="T8" fmla="*/ 0 w 99"/>
                  <a:gd name="T9" fmla="*/ 99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22"/>
                  <a:gd name="T17" fmla="*/ 99 w 99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22">
                    <a:moveTo>
                      <a:pt x="0" y="99"/>
                    </a:moveTo>
                    <a:lnTo>
                      <a:pt x="68" y="222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6F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7" name="Freeform 5513"/>
              <p:cNvSpPr>
                <a:spLocks/>
              </p:cNvSpPr>
              <p:nvPr/>
            </p:nvSpPr>
            <p:spPr bwMode="auto">
              <a:xfrm>
                <a:off x="2688" y="2002"/>
                <a:ext cx="99" cy="222"/>
              </a:xfrm>
              <a:custGeom>
                <a:avLst/>
                <a:gdLst>
                  <a:gd name="T0" fmla="*/ 0 w 16"/>
                  <a:gd name="T1" fmla="*/ 143061 h 36"/>
                  <a:gd name="T2" fmla="*/ 99730 w 16"/>
                  <a:gd name="T3" fmla="*/ 321031 h 36"/>
                  <a:gd name="T4" fmla="*/ 145214 w 16"/>
                  <a:gd name="T5" fmla="*/ 80888 h 36"/>
                  <a:gd name="T6" fmla="*/ 45484 w 16"/>
                  <a:gd name="T7" fmla="*/ 0 h 36"/>
                  <a:gd name="T8" fmla="*/ 0 w 16"/>
                  <a:gd name="T9" fmla="*/ 143061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6"/>
                  <a:gd name="T17" fmla="*/ 16 w 16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6">
                    <a:moveTo>
                      <a:pt x="0" y="16"/>
                    </a:moveTo>
                    <a:lnTo>
                      <a:pt x="11" y="36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8" name="Freeform 5514"/>
              <p:cNvSpPr>
                <a:spLocks/>
              </p:cNvSpPr>
              <p:nvPr/>
            </p:nvSpPr>
            <p:spPr bwMode="auto">
              <a:xfrm>
                <a:off x="1441" y="2934"/>
                <a:ext cx="105" cy="37"/>
              </a:xfrm>
              <a:custGeom>
                <a:avLst/>
                <a:gdLst>
                  <a:gd name="T0" fmla="*/ 0 w 105"/>
                  <a:gd name="T1" fmla="*/ 37 h 37"/>
                  <a:gd name="T2" fmla="*/ 68 w 105"/>
                  <a:gd name="T3" fmla="*/ 31 h 37"/>
                  <a:gd name="T4" fmla="*/ 105 w 105"/>
                  <a:gd name="T5" fmla="*/ 0 h 37"/>
                  <a:gd name="T6" fmla="*/ 37 w 105"/>
                  <a:gd name="T7" fmla="*/ 0 h 37"/>
                  <a:gd name="T8" fmla="*/ 0 w 105"/>
                  <a:gd name="T9" fmla="*/ 3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7"/>
                  <a:gd name="T17" fmla="*/ 105 w 105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7">
                    <a:moveTo>
                      <a:pt x="0" y="37"/>
                    </a:moveTo>
                    <a:lnTo>
                      <a:pt x="68" y="31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9" name="Freeform 5515"/>
              <p:cNvSpPr>
                <a:spLocks/>
              </p:cNvSpPr>
              <p:nvPr/>
            </p:nvSpPr>
            <p:spPr bwMode="auto">
              <a:xfrm>
                <a:off x="1441" y="2934"/>
                <a:ext cx="105" cy="37"/>
              </a:xfrm>
              <a:custGeom>
                <a:avLst/>
                <a:gdLst>
                  <a:gd name="T0" fmla="*/ 0 w 17"/>
                  <a:gd name="T1" fmla="*/ 53465 h 6"/>
                  <a:gd name="T2" fmla="*/ 98959 w 17"/>
                  <a:gd name="T3" fmla="*/ 44795 h 6"/>
                  <a:gd name="T4" fmla="*/ 152936 w 17"/>
                  <a:gd name="T5" fmla="*/ 0 h 6"/>
                  <a:gd name="T6" fmla="*/ 53945 w 17"/>
                  <a:gd name="T7" fmla="*/ 0 h 6"/>
                  <a:gd name="T8" fmla="*/ 0 w 17"/>
                  <a:gd name="T9" fmla="*/ 5346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"/>
                  <a:gd name="T17" fmla="*/ 17 w 1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">
                    <a:moveTo>
                      <a:pt x="0" y="6"/>
                    </a:moveTo>
                    <a:lnTo>
                      <a:pt x="11" y="5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0" name="Freeform 5516"/>
              <p:cNvSpPr>
                <a:spLocks/>
              </p:cNvSpPr>
              <p:nvPr/>
            </p:nvSpPr>
            <p:spPr bwMode="auto">
              <a:xfrm>
                <a:off x="3775" y="2897"/>
                <a:ext cx="105" cy="105"/>
              </a:xfrm>
              <a:custGeom>
                <a:avLst/>
                <a:gdLst>
                  <a:gd name="T0" fmla="*/ 0 w 105"/>
                  <a:gd name="T1" fmla="*/ 62 h 105"/>
                  <a:gd name="T2" fmla="*/ 74 w 105"/>
                  <a:gd name="T3" fmla="*/ 105 h 105"/>
                  <a:gd name="T4" fmla="*/ 105 w 105"/>
                  <a:gd name="T5" fmla="*/ 50 h 105"/>
                  <a:gd name="T6" fmla="*/ 37 w 105"/>
                  <a:gd name="T7" fmla="*/ 0 h 105"/>
                  <a:gd name="T8" fmla="*/ 0 w 105"/>
                  <a:gd name="T9" fmla="*/ 62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05"/>
                  <a:gd name="T17" fmla="*/ 105 w 105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05">
                    <a:moveTo>
                      <a:pt x="0" y="62"/>
                    </a:moveTo>
                    <a:lnTo>
                      <a:pt x="74" y="105"/>
                    </a:lnTo>
                    <a:lnTo>
                      <a:pt x="105" y="50"/>
                    </a:lnTo>
                    <a:lnTo>
                      <a:pt x="37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1" name="Freeform 5517"/>
              <p:cNvSpPr>
                <a:spLocks/>
              </p:cNvSpPr>
              <p:nvPr/>
            </p:nvSpPr>
            <p:spPr bwMode="auto">
              <a:xfrm>
                <a:off x="3775" y="2897"/>
                <a:ext cx="105" cy="105"/>
              </a:xfrm>
              <a:custGeom>
                <a:avLst/>
                <a:gdLst>
                  <a:gd name="T0" fmla="*/ 0 w 17"/>
                  <a:gd name="T1" fmla="*/ 90263 h 17"/>
                  <a:gd name="T2" fmla="*/ 107693 w 17"/>
                  <a:gd name="T3" fmla="*/ 152936 h 17"/>
                  <a:gd name="T4" fmla="*/ 152936 w 17"/>
                  <a:gd name="T5" fmla="*/ 71375 h 17"/>
                  <a:gd name="T6" fmla="*/ 53945 w 17"/>
                  <a:gd name="T7" fmla="*/ 0 h 17"/>
                  <a:gd name="T8" fmla="*/ 0 w 17"/>
                  <a:gd name="T9" fmla="*/ 9026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0"/>
                    </a:moveTo>
                    <a:lnTo>
                      <a:pt x="12" y="17"/>
                    </a:lnTo>
                    <a:lnTo>
                      <a:pt x="17" y="8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2" name="Freeform 5518"/>
              <p:cNvSpPr>
                <a:spLocks/>
              </p:cNvSpPr>
              <p:nvPr/>
            </p:nvSpPr>
            <p:spPr bwMode="auto">
              <a:xfrm>
                <a:off x="2516" y="2045"/>
                <a:ext cx="98" cy="136"/>
              </a:xfrm>
              <a:custGeom>
                <a:avLst/>
                <a:gdLst>
                  <a:gd name="T0" fmla="*/ 0 w 98"/>
                  <a:gd name="T1" fmla="*/ 80 h 136"/>
                  <a:gd name="T2" fmla="*/ 67 w 98"/>
                  <a:gd name="T3" fmla="*/ 136 h 136"/>
                  <a:gd name="T4" fmla="*/ 98 w 98"/>
                  <a:gd name="T5" fmla="*/ 0 h 136"/>
                  <a:gd name="T6" fmla="*/ 30 w 98"/>
                  <a:gd name="T7" fmla="*/ 19 h 136"/>
                  <a:gd name="T8" fmla="*/ 0 w 98"/>
                  <a:gd name="T9" fmla="*/ 80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36"/>
                  <a:gd name="T17" fmla="*/ 98 w 98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36">
                    <a:moveTo>
                      <a:pt x="0" y="80"/>
                    </a:moveTo>
                    <a:lnTo>
                      <a:pt x="67" y="136"/>
                    </a:lnTo>
                    <a:lnTo>
                      <a:pt x="98" y="0"/>
                    </a:lnTo>
                    <a:lnTo>
                      <a:pt x="30" y="19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3" name="Freeform 5519"/>
              <p:cNvSpPr>
                <a:spLocks/>
              </p:cNvSpPr>
              <p:nvPr/>
            </p:nvSpPr>
            <p:spPr bwMode="auto">
              <a:xfrm>
                <a:off x="2516" y="2045"/>
                <a:ext cx="98" cy="136"/>
              </a:xfrm>
              <a:custGeom>
                <a:avLst/>
                <a:gdLst>
                  <a:gd name="T0" fmla="*/ 0 w 16"/>
                  <a:gd name="T1" fmla="*/ 116935 h 22"/>
                  <a:gd name="T2" fmla="*/ 94203 w 16"/>
                  <a:gd name="T3" fmla="*/ 198677 h 22"/>
                  <a:gd name="T4" fmla="*/ 137868 w 16"/>
                  <a:gd name="T5" fmla="*/ 0 h 22"/>
                  <a:gd name="T6" fmla="*/ 43671 w 16"/>
                  <a:gd name="T7" fmla="*/ 27627 h 22"/>
                  <a:gd name="T8" fmla="*/ 0 w 16"/>
                  <a:gd name="T9" fmla="*/ 116935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13"/>
                    </a:moveTo>
                    <a:lnTo>
                      <a:pt x="11" y="22"/>
                    </a:lnTo>
                    <a:lnTo>
                      <a:pt x="16" y="0"/>
                    </a:lnTo>
                    <a:lnTo>
                      <a:pt x="5" y="3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4" name="Freeform 5520"/>
              <p:cNvSpPr>
                <a:spLocks/>
              </p:cNvSpPr>
              <p:nvPr/>
            </p:nvSpPr>
            <p:spPr bwMode="auto">
              <a:xfrm>
                <a:off x="3608" y="2829"/>
                <a:ext cx="99" cy="142"/>
              </a:xfrm>
              <a:custGeom>
                <a:avLst/>
                <a:gdLst>
                  <a:gd name="T0" fmla="*/ 0 w 99"/>
                  <a:gd name="T1" fmla="*/ 81 h 142"/>
                  <a:gd name="T2" fmla="*/ 68 w 99"/>
                  <a:gd name="T3" fmla="*/ 142 h 142"/>
                  <a:gd name="T4" fmla="*/ 99 w 99"/>
                  <a:gd name="T5" fmla="*/ 74 h 142"/>
                  <a:gd name="T6" fmla="*/ 31 w 99"/>
                  <a:gd name="T7" fmla="*/ 0 h 142"/>
                  <a:gd name="T8" fmla="*/ 0 w 99"/>
                  <a:gd name="T9" fmla="*/ 81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2"/>
                  <a:gd name="T17" fmla="*/ 99 w 99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2">
                    <a:moveTo>
                      <a:pt x="0" y="81"/>
                    </a:moveTo>
                    <a:lnTo>
                      <a:pt x="68" y="142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5" name="Freeform 5521"/>
              <p:cNvSpPr>
                <a:spLocks/>
              </p:cNvSpPr>
              <p:nvPr/>
            </p:nvSpPr>
            <p:spPr bwMode="auto">
              <a:xfrm>
                <a:off x="3608" y="2829"/>
                <a:ext cx="99" cy="142"/>
              </a:xfrm>
              <a:custGeom>
                <a:avLst/>
                <a:gdLst>
                  <a:gd name="T0" fmla="*/ 0 w 16"/>
                  <a:gd name="T1" fmla="*/ 116255 h 23"/>
                  <a:gd name="T2" fmla="*/ 99730 w 16"/>
                  <a:gd name="T3" fmla="*/ 206406 h 23"/>
                  <a:gd name="T4" fmla="*/ 145214 w 16"/>
                  <a:gd name="T5" fmla="*/ 107531 h 23"/>
                  <a:gd name="T6" fmla="*/ 45484 w 16"/>
                  <a:gd name="T7" fmla="*/ 0 h 23"/>
                  <a:gd name="T8" fmla="*/ 0 w 16"/>
                  <a:gd name="T9" fmla="*/ 116255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3"/>
                  <a:gd name="T17" fmla="*/ 16 w 1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3">
                    <a:moveTo>
                      <a:pt x="0" y="13"/>
                    </a:moveTo>
                    <a:lnTo>
                      <a:pt x="11" y="23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6" name="Freeform 5522"/>
              <p:cNvSpPr>
                <a:spLocks/>
              </p:cNvSpPr>
              <p:nvPr/>
            </p:nvSpPr>
            <p:spPr bwMode="auto">
              <a:xfrm>
                <a:off x="2343" y="2144"/>
                <a:ext cx="98" cy="111"/>
              </a:xfrm>
              <a:custGeom>
                <a:avLst/>
                <a:gdLst>
                  <a:gd name="T0" fmla="*/ 0 w 98"/>
                  <a:gd name="T1" fmla="*/ 111 h 111"/>
                  <a:gd name="T2" fmla="*/ 68 w 98"/>
                  <a:gd name="T3" fmla="*/ 99 h 111"/>
                  <a:gd name="T4" fmla="*/ 98 w 98"/>
                  <a:gd name="T5" fmla="*/ 0 h 111"/>
                  <a:gd name="T6" fmla="*/ 37 w 98"/>
                  <a:gd name="T7" fmla="*/ 74 h 111"/>
                  <a:gd name="T8" fmla="*/ 0 w 98"/>
                  <a:gd name="T9" fmla="*/ 111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11"/>
                  <a:gd name="T17" fmla="*/ 98 w 98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11">
                    <a:moveTo>
                      <a:pt x="0" y="111"/>
                    </a:moveTo>
                    <a:lnTo>
                      <a:pt x="68" y="99"/>
                    </a:lnTo>
                    <a:lnTo>
                      <a:pt x="98" y="0"/>
                    </a:lnTo>
                    <a:lnTo>
                      <a:pt x="37" y="74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7" name="Freeform 5523"/>
              <p:cNvSpPr>
                <a:spLocks/>
              </p:cNvSpPr>
              <p:nvPr/>
            </p:nvSpPr>
            <p:spPr bwMode="auto">
              <a:xfrm>
                <a:off x="2343" y="2144"/>
                <a:ext cx="98" cy="111"/>
              </a:xfrm>
              <a:custGeom>
                <a:avLst/>
                <a:gdLst>
                  <a:gd name="T0" fmla="*/ 0 w 16"/>
                  <a:gd name="T1" fmla="*/ 160401 h 18"/>
                  <a:gd name="T2" fmla="*/ 94203 w 16"/>
                  <a:gd name="T3" fmla="*/ 143061 h 18"/>
                  <a:gd name="T4" fmla="*/ 137868 w 16"/>
                  <a:gd name="T5" fmla="*/ 0 h 18"/>
                  <a:gd name="T6" fmla="*/ 52148 w 16"/>
                  <a:gd name="T7" fmla="*/ 106936 h 18"/>
                  <a:gd name="T8" fmla="*/ 0 w 16"/>
                  <a:gd name="T9" fmla="*/ 160401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8"/>
                    </a:moveTo>
                    <a:lnTo>
                      <a:pt x="11" y="16"/>
                    </a:lnTo>
                    <a:lnTo>
                      <a:pt x="16" y="0"/>
                    </a:lnTo>
                    <a:lnTo>
                      <a:pt x="6" y="12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8" name="Freeform 5524"/>
              <p:cNvSpPr>
                <a:spLocks/>
              </p:cNvSpPr>
              <p:nvPr/>
            </p:nvSpPr>
            <p:spPr bwMode="auto">
              <a:xfrm>
                <a:off x="3442" y="2718"/>
                <a:ext cx="99" cy="198"/>
              </a:xfrm>
              <a:custGeom>
                <a:avLst/>
                <a:gdLst>
                  <a:gd name="T0" fmla="*/ 0 w 99"/>
                  <a:gd name="T1" fmla="*/ 99 h 198"/>
                  <a:gd name="T2" fmla="*/ 68 w 99"/>
                  <a:gd name="T3" fmla="*/ 198 h 198"/>
                  <a:gd name="T4" fmla="*/ 99 w 99"/>
                  <a:gd name="T5" fmla="*/ 105 h 198"/>
                  <a:gd name="T6" fmla="*/ 31 w 99"/>
                  <a:gd name="T7" fmla="*/ 0 h 198"/>
                  <a:gd name="T8" fmla="*/ 0 w 99"/>
                  <a:gd name="T9" fmla="*/ 99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98"/>
                  <a:gd name="T17" fmla="*/ 99 w 99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98">
                    <a:moveTo>
                      <a:pt x="0" y="99"/>
                    </a:moveTo>
                    <a:lnTo>
                      <a:pt x="68" y="198"/>
                    </a:lnTo>
                    <a:lnTo>
                      <a:pt x="99" y="105"/>
                    </a:lnTo>
                    <a:lnTo>
                      <a:pt x="31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9" name="Freeform 5525"/>
              <p:cNvSpPr>
                <a:spLocks/>
              </p:cNvSpPr>
              <p:nvPr/>
            </p:nvSpPr>
            <p:spPr bwMode="auto">
              <a:xfrm>
                <a:off x="3442" y="2718"/>
                <a:ext cx="99" cy="198"/>
              </a:xfrm>
              <a:custGeom>
                <a:avLst/>
                <a:gdLst>
                  <a:gd name="T0" fmla="*/ 0 w 16"/>
                  <a:gd name="T1" fmla="*/ 145214 h 32"/>
                  <a:gd name="T2" fmla="*/ 99730 w 16"/>
                  <a:gd name="T3" fmla="*/ 290200 h 32"/>
                  <a:gd name="T4" fmla="*/ 145214 w 16"/>
                  <a:gd name="T5" fmla="*/ 153982 h 32"/>
                  <a:gd name="T6" fmla="*/ 45484 w 16"/>
                  <a:gd name="T7" fmla="*/ 0 h 32"/>
                  <a:gd name="T8" fmla="*/ 0 w 16"/>
                  <a:gd name="T9" fmla="*/ 145214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2"/>
                  <a:gd name="T17" fmla="*/ 16 w 16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2">
                    <a:moveTo>
                      <a:pt x="0" y="16"/>
                    </a:moveTo>
                    <a:lnTo>
                      <a:pt x="11" y="32"/>
                    </a:lnTo>
                    <a:lnTo>
                      <a:pt x="16" y="17"/>
                    </a:lnTo>
                    <a:lnTo>
                      <a:pt x="5" y="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0" name="Freeform 5526"/>
              <p:cNvSpPr>
                <a:spLocks/>
              </p:cNvSpPr>
              <p:nvPr/>
            </p:nvSpPr>
            <p:spPr bwMode="auto">
              <a:xfrm>
                <a:off x="2176" y="2317"/>
                <a:ext cx="99" cy="117"/>
              </a:xfrm>
              <a:custGeom>
                <a:avLst/>
                <a:gdLst>
                  <a:gd name="T0" fmla="*/ 0 w 99"/>
                  <a:gd name="T1" fmla="*/ 117 h 117"/>
                  <a:gd name="T2" fmla="*/ 68 w 99"/>
                  <a:gd name="T3" fmla="*/ 68 h 117"/>
                  <a:gd name="T4" fmla="*/ 99 w 99"/>
                  <a:gd name="T5" fmla="*/ 0 h 117"/>
                  <a:gd name="T6" fmla="*/ 31 w 99"/>
                  <a:gd name="T7" fmla="*/ 99 h 117"/>
                  <a:gd name="T8" fmla="*/ 0 w 99"/>
                  <a:gd name="T9" fmla="*/ 117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7"/>
                  <a:gd name="T17" fmla="*/ 99 w 99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7">
                    <a:moveTo>
                      <a:pt x="0" y="117"/>
                    </a:moveTo>
                    <a:lnTo>
                      <a:pt x="68" y="68"/>
                    </a:lnTo>
                    <a:lnTo>
                      <a:pt x="99" y="0"/>
                    </a:lnTo>
                    <a:lnTo>
                      <a:pt x="31" y="99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1" name="Freeform 5527"/>
              <p:cNvSpPr>
                <a:spLocks/>
              </p:cNvSpPr>
              <p:nvPr/>
            </p:nvSpPr>
            <p:spPr bwMode="auto">
              <a:xfrm>
                <a:off x="2176" y="2317"/>
                <a:ext cx="99" cy="117"/>
              </a:xfrm>
              <a:custGeom>
                <a:avLst/>
                <a:gdLst>
                  <a:gd name="T0" fmla="*/ 0 w 16"/>
                  <a:gd name="T1" fmla="*/ 168135 h 19"/>
                  <a:gd name="T2" fmla="*/ 99730 w 16"/>
                  <a:gd name="T3" fmla="*/ 97830 h 19"/>
                  <a:gd name="T4" fmla="*/ 145214 w 16"/>
                  <a:gd name="T5" fmla="*/ 0 h 19"/>
                  <a:gd name="T6" fmla="*/ 45484 w 16"/>
                  <a:gd name="T7" fmla="*/ 142426 h 19"/>
                  <a:gd name="T8" fmla="*/ 0 w 16"/>
                  <a:gd name="T9" fmla="*/ 168135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9"/>
                    </a:moveTo>
                    <a:lnTo>
                      <a:pt x="11" y="11"/>
                    </a:lnTo>
                    <a:lnTo>
                      <a:pt x="16" y="0"/>
                    </a:lnTo>
                    <a:lnTo>
                      <a:pt x="5" y="16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2" name="Freeform 5528"/>
              <p:cNvSpPr>
                <a:spLocks/>
              </p:cNvSpPr>
              <p:nvPr/>
            </p:nvSpPr>
            <p:spPr bwMode="auto">
              <a:xfrm>
                <a:off x="4522" y="2971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3" name="Freeform 5529"/>
              <p:cNvSpPr>
                <a:spLocks/>
              </p:cNvSpPr>
              <p:nvPr/>
            </p:nvSpPr>
            <p:spPr bwMode="auto">
              <a:xfrm>
                <a:off x="4522" y="297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4" name="Freeform 5530"/>
              <p:cNvSpPr>
                <a:spLocks/>
              </p:cNvSpPr>
              <p:nvPr/>
            </p:nvSpPr>
            <p:spPr bwMode="auto">
              <a:xfrm>
                <a:off x="3269" y="2552"/>
                <a:ext cx="105" cy="271"/>
              </a:xfrm>
              <a:custGeom>
                <a:avLst/>
                <a:gdLst>
                  <a:gd name="T0" fmla="*/ 0 w 105"/>
                  <a:gd name="T1" fmla="*/ 135 h 271"/>
                  <a:gd name="T2" fmla="*/ 74 w 105"/>
                  <a:gd name="T3" fmla="*/ 271 h 271"/>
                  <a:gd name="T4" fmla="*/ 105 w 105"/>
                  <a:gd name="T5" fmla="*/ 142 h 271"/>
                  <a:gd name="T6" fmla="*/ 37 w 105"/>
                  <a:gd name="T7" fmla="*/ 0 h 271"/>
                  <a:gd name="T8" fmla="*/ 0 w 105"/>
                  <a:gd name="T9" fmla="*/ 135 h 2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71"/>
                  <a:gd name="T17" fmla="*/ 105 w 105"/>
                  <a:gd name="T18" fmla="*/ 271 h 2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71">
                    <a:moveTo>
                      <a:pt x="0" y="135"/>
                    </a:moveTo>
                    <a:lnTo>
                      <a:pt x="74" y="271"/>
                    </a:lnTo>
                    <a:lnTo>
                      <a:pt x="105" y="142"/>
                    </a:lnTo>
                    <a:lnTo>
                      <a:pt x="37" y="0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5" name="Freeform 5531"/>
              <p:cNvSpPr>
                <a:spLocks/>
              </p:cNvSpPr>
              <p:nvPr/>
            </p:nvSpPr>
            <p:spPr bwMode="auto">
              <a:xfrm>
                <a:off x="3269" y="2552"/>
                <a:ext cx="105" cy="271"/>
              </a:xfrm>
              <a:custGeom>
                <a:avLst/>
                <a:gdLst>
                  <a:gd name="T0" fmla="*/ 0 w 17"/>
                  <a:gd name="T1" fmla="*/ 195779 h 44"/>
                  <a:gd name="T2" fmla="*/ 107693 w 17"/>
                  <a:gd name="T3" fmla="*/ 389963 h 44"/>
                  <a:gd name="T4" fmla="*/ 152936 w 17"/>
                  <a:gd name="T5" fmla="*/ 204426 h 44"/>
                  <a:gd name="T6" fmla="*/ 53945 w 17"/>
                  <a:gd name="T7" fmla="*/ 0 h 44"/>
                  <a:gd name="T8" fmla="*/ 0 w 17"/>
                  <a:gd name="T9" fmla="*/ 195779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4"/>
                  <a:gd name="T17" fmla="*/ 17 w 17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4">
                    <a:moveTo>
                      <a:pt x="0" y="22"/>
                    </a:moveTo>
                    <a:lnTo>
                      <a:pt x="12" y="44"/>
                    </a:lnTo>
                    <a:lnTo>
                      <a:pt x="17" y="23"/>
                    </a:lnTo>
                    <a:lnTo>
                      <a:pt x="6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6" name="Freeform 5532"/>
              <p:cNvSpPr>
                <a:spLocks/>
              </p:cNvSpPr>
              <p:nvPr/>
            </p:nvSpPr>
            <p:spPr bwMode="auto">
              <a:xfrm>
                <a:off x="2009" y="2521"/>
                <a:ext cx="99" cy="105"/>
              </a:xfrm>
              <a:custGeom>
                <a:avLst/>
                <a:gdLst>
                  <a:gd name="T0" fmla="*/ 0 w 99"/>
                  <a:gd name="T1" fmla="*/ 105 h 105"/>
                  <a:gd name="T2" fmla="*/ 68 w 99"/>
                  <a:gd name="T3" fmla="*/ 43 h 105"/>
                  <a:gd name="T4" fmla="*/ 99 w 99"/>
                  <a:gd name="T5" fmla="*/ 0 h 105"/>
                  <a:gd name="T6" fmla="*/ 31 w 99"/>
                  <a:gd name="T7" fmla="*/ 92 h 105"/>
                  <a:gd name="T8" fmla="*/ 0 w 99"/>
                  <a:gd name="T9" fmla="*/ 10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105"/>
                    </a:moveTo>
                    <a:lnTo>
                      <a:pt x="68" y="43"/>
                    </a:lnTo>
                    <a:lnTo>
                      <a:pt x="99" y="0"/>
                    </a:lnTo>
                    <a:lnTo>
                      <a:pt x="31" y="92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7" name="Freeform 5533"/>
              <p:cNvSpPr>
                <a:spLocks/>
              </p:cNvSpPr>
              <p:nvPr/>
            </p:nvSpPr>
            <p:spPr bwMode="auto">
              <a:xfrm>
                <a:off x="2009" y="2521"/>
                <a:ext cx="99" cy="105"/>
              </a:xfrm>
              <a:custGeom>
                <a:avLst/>
                <a:gdLst>
                  <a:gd name="T0" fmla="*/ 0 w 16"/>
                  <a:gd name="T1" fmla="*/ 152936 h 17"/>
                  <a:gd name="T2" fmla="*/ 99730 w 16"/>
                  <a:gd name="T3" fmla="*/ 62679 h 17"/>
                  <a:gd name="T4" fmla="*/ 145214 w 16"/>
                  <a:gd name="T5" fmla="*/ 0 h 17"/>
                  <a:gd name="T6" fmla="*/ 45484 w 16"/>
                  <a:gd name="T7" fmla="*/ 135240 h 17"/>
                  <a:gd name="T8" fmla="*/ 0 w 16"/>
                  <a:gd name="T9" fmla="*/ 15293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7"/>
                    </a:moveTo>
                    <a:lnTo>
                      <a:pt x="11" y="7"/>
                    </a:lnTo>
                    <a:lnTo>
                      <a:pt x="16" y="0"/>
                    </a:lnTo>
                    <a:lnTo>
                      <a:pt x="5" y="15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8" name="Freeform 5534"/>
              <p:cNvSpPr>
                <a:spLocks/>
              </p:cNvSpPr>
              <p:nvPr/>
            </p:nvSpPr>
            <p:spPr bwMode="auto">
              <a:xfrm>
                <a:off x="4356" y="2971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67 w 98"/>
                  <a:gd name="T3" fmla="*/ 68 h 68"/>
                  <a:gd name="T4" fmla="*/ 98 w 98"/>
                  <a:gd name="T5" fmla="*/ 25 h 68"/>
                  <a:gd name="T6" fmla="*/ 24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67" y="68"/>
                    </a:lnTo>
                    <a:lnTo>
                      <a:pt x="98" y="25"/>
                    </a:lnTo>
                    <a:lnTo>
                      <a:pt x="24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9" name="Freeform 5535"/>
              <p:cNvSpPr>
                <a:spLocks/>
              </p:cNvSpPr>
              <p:nvPr/>
            </p:nvSpPr>
            <p:spPr bwMode="auto">
              <a:xfrm>
                <a:off x="4356" y="2971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3515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0" name="Freeform 5536"/>
              <p:cNvSpPr>
                <a:spLocks/>
              </p:cNvSpPr>
              <p:nvPr/>
            </p:nvSpPr>
            <p:spPr bwMode="auto">
              <a:xfrm>
                <a:off x="3102" y="2360"/>
                <a:ext cx="99" cy="327"/>
              </a:xfrm>
              <a:custGeom>
                <a:avLst/>
                <a:gdLst>
                  <a:gd name="T0" fmla="*/ 0 w 99"/>
                  <a:gd name="T1" fmla="*/ 154 h 327"/>
                  <a:gd name="T2" fmla="*/ 68 w 99"/>
                  <a:gd name="T3" fmla="*/ 327 h 327"/>
                  <a:gd name="T4" fmla="*/ 99 w 99"/>
                  <a:gd name="T5" fmla="*/ 167 h 327"/>
                  <a:gd name="T6" fmla="*/ 31 w 99"/>
                  <a:gd name="T7" fmla="*/ 0 h 327"/>
                  <a:gd name="T8" fmla="*/ 0 w 99"/>
                  <a:gd name="T9" fmla="*/ 154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27"/>
                  <a:gd name="T17" fmla="*/ 99 w 99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27">
                    <a:moveTo>
                      <a:pt x="0" y="154"/>
                    </a:moveTo>
                    <a:lnTo>
                      <a:pt x="68" y="327"/>
                    </a:lnTo>
                    <a:lnTo>
                      <a:pt x="99" y="167"/>
                    </a:lnTo>
                    <a:lnTo>
                      <a:pt x="31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565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1" name="Freeform 5537"/>
              <p:cNvSpPr>
                <a:spLocks/>
              </p:cNvSpPr>
              <p:nvPr/>
            </p:nvSpPr>
            <p:spPr bwMode="auto">
              <a:xfrm>
                <a:off x="3102" y="2360"/>
                <a:ext cx="99" cy="327"/>
              </a:xfrm>
              <a:custGeom>
                <a:avLst/>
                <a:gdLst>
                  <a:gd name="T0" fmla="*/ 0 w 16"/>
                  <a:gd name="T1" fmla="*/ 223107 h 53"/>
                  <a:gd name="T2" fmla="*/ 99730 w 16"/>
                  <a:gd name="T3" fmla="*/ 473965 h 53"/>
                  <a:gd name="T4" fmla="*/ 145214 w 16"/>
                  <a:gd name="T5" fmla="*/ 241912 h 53"/>
                  <a:gd name="T6" fmla="*/ 45484 w 16"/>
                  <a:gd name="T7" fmla="*/ 0 h 53"/>
                  <a:gd name="T8" fmla="*/ 0 w 16"/>
                  <a:gd name="T9" fmla="*/ 223107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3"/>
                  <a:gd name="T17" fmla="*/ 16 w 16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3">
                    <a:moveTo>
                      <a:pt x="0" y="25"/>
                    </a:moveTo>
                    <a:lnTo>
                      <a:pt x="11" y="53"/>
                    </a:lnTo>
                    <a:lnTo>
                      <a:pt x="16" y="27"/>
                    </a:lnTo>
                    <a:lnTo>
                      <a:pt x="5" y="0"/>
                    </a:lnTo>
                    <a:lnTo>
                      <a:pt x="0" y="2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2" name="Freeform 5538"/>
              <p:cNvSpPr>
                <a:spLocks/>
              </p:cNvSpPr>
              <p:nvPr/>
            </p:nvSpPr>
            <p:spPr bwMode="auto">
              <a:xfrm>
                <a:off x="1842" y="2700"/>
                <a:ext cx="99" cy="86"/>
              </a:xfrm>
              <a:custGeom>
                <a:avLst/>
                <a:gdLst>
                  <a:gd name="T0" fmla="*/ 0 w 99"/>
                  <a:gd name="T1" fmla="*/ 86 h 86"/>
                  <a:gd name="T2" fmla="*/ 68 w 99"/>
                  <a:gd name="T3" fmla="*/ 31 h 86"/>
                  <a:gd name="T4" fmla="*/ 99 w 99"/>
                  <a:gd name="T5" fmla="*/ 0 h 86"/>
                  <a:gd name="T6" fmla="*/ 38 w 99"/>
                  <a:gd name="T7" fmla="*/ 68 h 86"/>
                  <a:gd name="T8" fmla="*/ 0 w 99"/>
                  <a:gd name="T9" fmla="*/ 86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6"/>
                  <a:gd name="T17" fmla="*/ 99 w 99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6">
                    <a:moveTo>
                      <a:pt x="0" y="86"/>
                    </a:moveTo>
                    <a:lnTo>
                      <a:pt x="68" y="31"/>
                    </a:lnTo>
                    <a:lnTo>
                      <a:pt x="99" y="0"/>
                    </a:lnTo>
                    <a:lnTo>
                      <a:pt x="38" y="68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3" name="Freeform 5539"/>
              <p:cNvSpPr>
                <a:spLocks/>
              </p:cNvSpPr>
              <p:nvPr/>
            </p:nvSpPr>
            <p:spPr bwMode="auto">
              <a:xfrm>
                <a:off x="1842" y="2700"/>
                <a:ext cx="99" cy="86"/>
              </a:xfrm>
              <a:custGeom>
                <a:avLst/>
                <a:gdLst>
                  <a:gd name="T0" fmla="*/ 0 w 16"/>
                  <a:gd name="T1" fmla="*/ 122372 h 14"/>
                  <a:gd name="T2" fmla="*/ 99730 w 16"/>
                  <a:gd name="T3" fmla="*/ 44038 h 14"/>
                  <a:gd name="T4" fmla="*/ 145214 w 16"/>
                  <a:gd name="T5" fmla="*/ 0 h 14"/>
                  <a:gd name="T6" fmla="*/ 54252 w 16"/>
                  <a:gd name="T7" fmla="*/ 96904 h 14"/>
                  <a:gd name="T8" fmla="*/ 0 w 16"/>
                  <a:gd name="T9" fmla="*/ 122372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4"/>
                    </a:moveTo>
                    <a:lnTo>
                      <a:pt x="11" y="5"/>
                    </a:lnTo>
                    <a:lnTo>
                      <a:pt x="16" y="0"/>
                    </a:lnTo>
                    <a:lnTo>
                      <a:pt x="6" y="11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4" name="Freeform 5540"/>
              <p:cNvSpPr>
                <a:spLocks/>
              </p:cNvSpPr>
              <p:nvPr/>
            </p:nvSpPr>
            <p:spPr bwMode="auto">
              <a:xfrm>
                <a:off x="4183" y="2971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74 w 98"/>
                  <a:gd name="T3" fmla="*/ 68 h 68"/>
                  <a:gd name="T4" fmla="*/ 98 w 98"/>
                  <a:gd name="T5" fmla="*/ 25 h 68"/>
                  <a:gd name="T6" fmla="*/ 31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74" y="68"/>
                    </a:lnTo>
                    <a:lnTo>
                      <a:pt x="98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5" name="Freeform 5541"/>
              <p:cNvSpPr>
                <a:spLocks/>
              </p:cNvSpPr>
              <p:nvPr/>
            </p:nvSpPr>
            <p:spPr bwMode="auto">
              <a:xfrm>
                <a:off x="4183" y="2971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102716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6" name="Freeform 5542"/>
              <p:cNvSpPr>
                <a:spLocks/>
              </p:cNvSpPr>
              <p:nvPr/>
            </p:nvSpPr>
            <p:spPr bwMode="auto">
              <a:xfrm>
                <a:off x="2929" y="2175"/>
                <a:ext cx="105" cy="352"/>
              </a:xfrm>
              <a:custGeom>
                <a:avLst/>
                <a:gdLst>
                  <a:gd name="T0" fmla="*/ 0 w 105"/>
                  <a:gd name="T1" fmla="*/ 173 h 352"/>
                  <a:gd name="T2" fmla="*/ 68 w 105"/>
                  <a:gd name="T3" fmla="*/ 352 h 352"/>
                  <a:gd name="T4" fmla="*/ 105 w 105"/>
                  <a:gd name="T5" fmla="*/ 167 h 352"/>
                  <a:gd name="T6" fmla="*/ 31 w 105"/>
                  <a:gd name="T7" fmla="*/ 0 h 352"/>
                  <a:gd name="T8" fmla="*/ 0 w 105"/>
                  <a:gd name="T9" fmla="*/ 173 h 3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52"/>
                  <a:gd name="T17" fmla="*/ 105 w 105"/>
                  <a:gd name="T18" fmla="*/ 352 h 3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52">
                    <a:moveTo>
                      <a:pt x="0" y="173"/>
                    </a:moveTo>
                    <a:lnTo>
                      <a:pt x="68" y="352"/>
                    </a:lnTo>
                    <a:lnTo>
                      <a:pt x="105" y="167"/>
                    </a:lnTo>
                    <a:lnTo>
                      <a:pt x="31" y="0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7" name="Freeform 5543"/>
              <p:cNvSpPr>
                <a:spLocks/>
              </p:cNvSpPr>
              <p:nvPr/>
            </p:nvSpPr>
            <p:spPr bwMode="auto">
              <a:xfrm>
                <a:off x="2929" y="2175"/>
                <a:ext cx="105" cy="352"/>
              </a:xfrm>
              <a:custGeom>
                <a:avLst/>
                <a:gdLst>
                  <a:gd name="T0" fmla="*/ 0 w 17"/>
                  <a:gd name="T1" fmla="*/ 251507 h 57"/>
                  <a:gd name="T2" fmla="*/ 98959 w 17"/>
                  <a:gd name="T3" fmla="*/ 511975 h 57"/>
                  <a:gd name="T4" fmla="*/ 152936 w 17"/>
                  <a:gd name="T5" fmla="*/ 242812 h 57"/>
                  <a:gd name="T6" fmla="*/ 45014 w 17"/>
                  <a:gd name="T7" fmla="*/ 0 h 57"/>
                  <a:gd name="T8" fmla="*/ 0 w 17"/>
                  <a:gd name="T9" fmla="*/ 251507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7"/>
                  <a:gd name="T17" fmla="*/ 17 w 17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7">
                    <a:moveTo>
                      <a:pt x="0" y="28"/>
                    </a:moveTo>
                    <a:lnTo>
                      <a:pt x="11" y="57"/>
                    </a:lnTo>
                    <a:lnTo>
                      <a:pt x="17" y="27"/>
                    </a:lnTo>
                    <a:lnTo>
                      <a:pt x="5" y="0"/>
                    </a:lnTo>
                    <a:lnTo>
                      <a:pt x="0" y="2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8" name="Freeform 5544"/>
              <p:cNvSpPr>
                <a:spLocks/>
              </p:cNvSpPr>
              <p:nvPr/>
            </p:nvSpPr>
            <p:spPr bwMode="auto">
              <a:xfrm>
                <a:off x="1676" y="2836"/>
                <a:ext cx="99" cy="61"/>
              </a:xfrm>
              <a:custGeom>
                <a:avLst/>
                <a:gdLst>
                  <a:gd name="T0" fmla="*/ 0 w 99"/>
                  <a:gd name="T1" fmla="*/ 61 h 61"/>
                  <a:gd name="T2" fmla="*/ 68 w 99"/>
                  <a:gd name="T3" fmla="*/ 30 h 61"/>
                  <a:gd name="T4" fmla="*/ 99 w 99"/>
                  <a:gd name="T5" fmla="*/ 0 h 61"/>
                  <a:gd name="T6" fmla="*/ 37 w 99"/>
                  <a:gd name="T7" fmla="*/ 37 h 61"/>
                  <a:gd name="T8" fmla="*/ 0 w 99"/>
                  <a:gd name="T9" fmla="*/ 61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61"/>
                    </a:moveTo>
                    <a:lnTo>
                      <a:pt x="68" y="30"/>
                    </a:lnTo>
                    <a:lnTo>
                      <a:pt x="99" y="0"/>
                    </a:lnTo>
                    <a:lnTo>
                      <a:pt x="37" y="3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9" name="Freeform 5545"/>
              <p:cNvSpPr>
                <a:spLocks/>
              </p:cNvSpPr>
              <p:nvPr/>
            </p:nvSpPr>
            <p:spPr bwMode="auto">
              <a:xfrm>
                <a:off x="1676" y="2836"/>
                <a:ext cx="99" cy="61"/>
              </a:xfrm>
              <a:custGeom>
                <a:avLst/>
                <a:gdLst>
                  <a:gd name="T0" fmla="*/ 0 w 16"/>
                  <a:gd name="T1" fmla="*/ 84430 h 10"/>
                  <a:gd name="T2" fmla="*/ 99730 w 16"/>
                  <a:gd name="T3" fmla="*/ 41529 h 10"/>
                  <a:gd name="T4" fmla="*/ 145214 w 16"/>
                  <a:gd name="T5" fmla="*/ 0 h 10"/>
                  <a:gd name="T6" fmla="*/ 54252 w 16"/>
                  <a:gd name="T7" fmla="*/ 51313 h 10"/>
                  <a:gd name="T8" fmla="*/ 0 w 16"/>
                  <a:gd name="T9" fmla="*/ 8443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10"/>
                    </a:moveTo>
                    <a:lnTo>
                      <a:pt x="11" y="5"/>
                    </a:lnTo>
                    <a:lnTo>
                      <a:pt x="16" y="0"/>
                    </a:lnTo>
                    <a:lnTo>
                      <a:pt x="6" y="6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0" name="Freeform 5546"/>
              <p:cNvSpPr>
                <a:spLocks/>
              </p:cNvSpPr>
              <p:nvPr/>
            </p:nvSpPr>
            <p:spPr bwMode="auto">
              <a:xfrm>
                <a:off x="4016" y="2965"/>
                <a:ext cx="99" cy="74"/>
              </a:xfrm>
              <a:custGeom>
                <a:avLst/>
                <a:gdLst>
                  <a:gd name="T0" fmla="*/ 0 w 99"/>
                  <a:gd name="T1" fmla="*/ 50 h 74"/>
                  <a:gd name="T2" fmla="*/ 68 w 99"/>
                  <a:gd name="T3" fmla="*/ 74 h 74"/>
                  <a:gd name="T4" fmla="*/ 99 w 99"/>
                  <a:gd name="T5" fmla="*/ 31 h 74"/>
                  <a:gd name="T6" fmla="*/ 31 w 99"/>
                  <a:gd name="T7" fmla="*/ 0 h 74"/>
                  <a:gd name="T8" fmla="*/ 0 w 99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0"/>
                    </a:moveTo>
                    <a:lnTo>
                      <a:pt x="68" y="74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1" name="Freeform 5547"/>
              <p:cNvSpPr>
                <a:spLocks/>
              </p:cNvSpPr>
              <p:nvPr/>
            </p:nvSpPr>
            <p:spPr bwMode="auto">
              <a:xfrm>
                <a:off x="4016" y="2965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44795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2" name="Freeform 5548"/>
              <p:cNvSpPr>
                <a:spLocks/>
              </p:cNvSpPr>
              <p:nvPr/>
            </p:nvSpPr>
            <p:spPr bwMode="auto">
              <a:xfrm>
                <a:off x="2756" y="2058"/>
                <a:ext cx="105" cy="327"/>
              </a:xfrm>
              <a:custGeom>
                <a:avLst/>
                <a:gdLst>
                  <a:gd name="T0" fmla="*/ 0 w 105"/>
                  <a:gd name="T1" fmla="*/ 166 h 327"/>
                  <a:gd name="T2" fmla="*/ 68 w 105"/>
                  <a:gd name="T3" fmla="*/ 327 h 327"/>
                  <a:gd name="T4" fmla="*/ 105 w 105"/>
                  <a:gd name="T5" fmla="*/ 123 h 327"/>
                  <a:gd name="T6" fmla="*/ 31 w 105"/>
                  <a:gd name="T7" fmla="*/ 0 h 327"/>
                  <a:gd name="T8" fmla="*/ 0 w 105"/>
                  <a:gd name="T9" fmla="*/ 166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27"/>
                  <a:gd name="T17" fmla="*/ 105 w 105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27">
                    <a:moveTo>
                      <a:pt x="0" y="166"/>
                    </a:moveTo>
                    <a:lnTo>
                      <a:pt x="68" y="327"/>
                    </a:lnTo>
                    <a:lnTo>
                      <a:pt x="105" y="123"/>
                    </a:lnTo>
                    <a:lnTo>
                      <a:pt x="31" y="0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555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3" name="Freeform 5549"/>
              <p:cNvSpPr>
                <a:spLocks/>
              </p:cNvSpPr>
              <p:nvPr/>
            </p:nvSpPr>
            <p:spPr bwMode="auto">
              <a:xfrm>
                <a:off x="2756" y="2058"/>
                <a:ext cx="105" cy="327"/>
              </a:xfrm>
              <a:custGeom>
                <a:avLst/>
                <a:gdLst>
                  <a:gd name="T0" fmla="*/ 0 w 17"/>
                  <a:gd name="T1" fmla="*/ 241912 h 53"/>
                  <a:gd name="T2" fmla="*/ 98959 w 17"/>
                  <a:gd name="T3" fmla="*/ 473965 h 53"/>
                  <a:gd name="T4" fmla="*/ 152936 w 17"/>
                  <a:gd name="T5" fmla="*/ 178264 h 53"/>
                  <a:gd name="T6" fmla="*/ 45014 w 17"/>
                  <a:gd name="T7" fmla="*/ 0 h 53"/>
                  <a:gd name="T8" fmla="*/ 0 w 17"/>
                  <a:gd name="T9" fmla="*/ 241912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3"/>
                  <a:gd name="T17" fmla="*/ 17 w 17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3">
                    <a:moveTo>
                      <a:pt x="0" y="27"/>
                    </a:moveTo>
                    <a:lnTo>
                      <a:pt x="11" y="53"/>
                    </a:lnTo>
                    <a:lnTo>
                      <a:pt x="17" y="20"/>
                    </a:lnTo>
                    <a:lnTo>
                      <a:pt x="5" y="0"/>
                    </a:lnTo>
                    <a:lnTo>
                      <a:pt x="0" y="2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4" name="Freeform 5550"/>
              <p:cNvSpPr>
                <a:spLocks/>
              </p:cNvSpPr>
              <p:nvPr/>
            </p:nvSpPr>
            <p:spPr bwMode="auto">
              <a:xfrm>
                <a:off x="1509" y="2922"/>
                <a:ext cx="99" cy="43"/>
              </a:xfrm>
              <a:custGeom>
                <a:avLst/>
                <a:gdLst>
                  <a:gd name="T0" fmla="*/ 0 w 99"/>
                  <a:gd name="T1" fmla="*/ 43 h 43"/>
                  <a:gd name="T2" fmla="*/ 68 w 99"/>
                  <a:gd name="T3" fmla="*/ 31 h 43"/>
                  <a:gd name="T4" fmla="*/ 99 w 99"/>
                  <a:gd name="T5" fmla="*/ 0 h 43"/>
                  <a:gd name="T6" fmla="*/ 37 w 99"/>
                  <a:gd name="T7" fmla="*/ 12 h 43"/>
                  <a:gd name="T8" fmla="*/ 0 w 99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43"/>
                    </a:moveTo>
                    <a:lnTo>
                      <a:pt x="68" y="31"/>
                    </a:lnTo>
                    <a:lnTo>
                      <a:pt x="99" y="0"/>
                    </a:lnTo>
                    <a:lnTo>
                      <a:pt x="37" y="12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5" name="Freeform 5551"/>
              <p:cNvSpPr>
                <a:spLocks/>
              </p:cNvSpPr>
              <p:nvPr/>
            </p:nvSpPr>
            <p:spPr bwMode="auto">
              <a:xfrm>
                <a:off x="1509" y="2922"/>
                <a:ext cx="99" cy="43"/>
              </a:xfrm>
              <a:custGeom>
                <a:avLst/>
                <a:gdLst>
                  <a:gd name="T0" fmla="*/ 0 w 16"/>
                  <a:gd name="T1" fmla="*/ 61207 h 7"/>
                  <a:gd name="T2" fmla="*/ 99730 w 16"/>
                  <a:gd name="T3" fmla="*/ 44038 h 7"/>
                  <a:gd name="T4" fmla="*/ 145214 w 16"/>
                  <a:gd name="T5" fmla="*/ 0 h 7"/>
                  <a:gd name="T6" fmla="*/ 54252 w 16"/>
                  <a:gd name="T7" fmla="*/ 17169 h 7"/>
                  <a:gd name="T8" fmla="*/ 0 w 16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7"/>
                    </a:moveTo>
                    <a:lnTo>
                      <a:pt x="11" y="5"/>
                    </a:lnTo>
                    <a:lnTo>
                      <a:pt x="16" y="0"/>
                    </a:lnTo>
                    <a:lnTo>
                      <a:pt x="6" y="2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6" name="Freeform 5552"/>
              <p:cNvSpPr>
                <a:spLocks/>
              </p:cNvSpPr>
              <p:nvPr/>
            </p:nvSpPr>
            <p:spPr bwMode="auto">
              <a:xfrm>
                <a:off x="3849" y="2947"/>
                <a:ext cx="99" cy="92"/>
              </a:xfrm>
              <a:custGeom>
                <a:avLst/>
                <a:gdLst>
                  <a:gd name="T0" fmla="*/ 0 w 99"/>
                  <a:gd name="T1" fmla="*/ 55 h 92"/>
                  <a:gd name="T2" fmla="*/ 68 w 99"/>
                  <a:gd name="T3" fmla="*/ 92 h 92"/>
                  <a:gd name="T4" fmla="*/ 99 w 99"/>
                  <a:gd name="T5" fmla="*/ 37 h 92"/>
                  <a:gd name="T6" fmla="*/ 31 w 99"/>
                  <a:gd name="T7" fmla="*/ 0 h 92"/>
                  <a:gd name="T8" fmla="*/ 0 w 99"/>
                  <a:gd name="T9" fmla="*/ 55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55"/>
                    </a:moveTo>
                    <a:lnTo>
                      <a:pt x="68" y="92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7" name="Freeform 5553"/>
              <p:cNvSpPr>
                <a:spLocks/>
              </p:cNvSpPr>
              <p:nvPr/>
            </p:nvSpPr>
            <p:spPr bwMode="auto">
              <a:xfrm>
                <a:off x="3849" y="2947"/>
                <a:ext cx="99" cy="92"/>
              </a:xfrm>
              <a:custGeom>
                <a:avLst/>
                <a:gdLst>
                  <a:gd name="T0" fmla="*/ 0 w 16"/>
                  <a:gd name="T1" fmla="*/ 77758 h 15"/>
                  <a:gd name="T2" fmla="*/ 99730 w 16"/>
                  <a:gd name="T3" fmla="*/ 130119 h 15"/>
                  <a:gd name="T4" fmla="*/ 145214 w 16"/>
                  <a:gd name="T5" fmla="*/ 52366 h 15"/>
                  <a:gd name="T6" fmla="*/ 45484 w 16"/>
                  <a:gd name="T7" fmla="*/ 0 h 15"/>
                  <a:gd name="T8" fmla="*/ 0 w 16"/>
                  <a:gd name="T9" fmla="*/ 7775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9"/>
                    </a:moveTo>
                    <a:lnTo>
                      <a:pt x="11" y="15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8" name="Freeform 5554"/>
              <p:cNvSpPr>
                <a:spLocks/>
              </p:cNvSpPr>
              <p:nvPr/>
            </p:nvSpPr>
            <p:spPr bwMode="auto">
              <a:xfrm>
                <a:off x="2583" y="2045"/>
                <a:ext cx="105" cy="253"/>
              </a:xfrm>
              <a:custGeom>
                <a:avLst/>
                <a:gdLst>
                  <a:gd name="T0" fmla="*/ 0 w 105"/>
                  <a:gd name="T1" fmla="*/ 136 h 253"/>
                  <a:gd name="T2" fmla="*/ 68 w 105"/>
                  <a:gd name="T3" fmla="*/ 253 h 253"/>
                  <a:gd name="T4" fmla="*/ 105 w 105"/>
                  <a:gd name="T5" fmla="*/ 56 h 253"/>
                  <a:gd name="T6" fmla="*/ 31 w 105"/>
                  <a:gd name="T7" fmla="*/ 0 h 253"/>
                  <a:gd name="T8" fmla="*/ 0 w 105"/>
                  <a:gd name="T9" fmla="*/ 136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3"/>
                  <a:gd name="T17" fmla="*/ 105 w 105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3">
                    <a:moveTo>
                      <a:pt x="0" y="136"/>
                    </a:moveTo>
                    <a:lnTo>
                      <a:pt x="68" y="253"/>
                    </a:lnTo>
                    <a:lnTo>
                      <a:pt x="105" y="56"/>
                    </a:lnTo>
                    <a:lnTo>
                      <a:pt x="31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6E6E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9" name="Freeform 5555"/>
              <p:cNvSpPr>
                <a:spLocks/>
              </p:cNvSpPr>
              <p:nvPr/>
            </p:nvSpPr>
            <p:spPr bwMode="auto">
              <a:xfrm>
                <a:off x="2583" y="2045"/>
                <a:ext cx="105" cy="253"/>
              </a:xfrm>
              <a:custGeom>
                <a:avLst/>
                <a:gdLst>
                  <a:gd name="T0" fmla="*/ 0 w 17"/>
                  <a:gd name="T1" fmla="*/ 197130 h 41"/>
                  <a:gd name="T2" fmla="*/ 98959 w 17"/>
                  <a:gd name="T3" fmla="*/ 366807 h 41"/>
                  <a:gd name="T4" fmla="*/ 152936 w 17"/>
                  <a:gd name="T5" fmla="*/ 81299 h 41"/>
                  <a:gd name="T6" fmla="*/ 45014 w 17"/>
                  <a:gd name="T7" fmla="*/ 0 h 41"/>
                  <a:gd name="T8" fmla="*/ 0 w 17"/>
                  <a:gd name="T9" fmla="*/ 19713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1"/>
                  <a:gd name="T17" fmla="*/ 17 w 17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1">
                    <a:moveTo>
                      <a:pt x="0" y="22"/>
                    </a:moveTo>
                    <a:lnTo>
                      <a:pt x="11" y="41"/>
                    </a:lnTo>
                    <a:lnTo>
                      <a:pt x="17" y="9"/>
                    </a:lnTo>
                    <a:lnTo>
                      <a:pt x="5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0" name="Freeform 5556"/>
              <p:cNvSpPr>
                <a:spLocks/>
              </p:cNvSpPr>
              <p:nvPr/>
            </p:nvSpPr>
            <p:spPr bwMode="auto">
              <a:xfrm>
                <a:off x="1342" y="2965"/>
                <a:ext cx="99" cy="43"/>
              </a:xfrm>
              <a:custGeom>
                <a:avLst/>
                <a:gdLst>
                  <a:gd name="T0" fmla="*/ 0 w 99"/>
                  <a:gd name="T1" fmla="*/ 37 h 43"/>
                  <a:gd name="T2" fmla="*/ 62 w 99"/>
                  <a:gd name="T3" fmla="*/ 43 h 43"/>
                  <a:gd name="T4" fmla="*/ 99 w 99"/>
                  <a:gd name="T5" fmla="*/ 6 h 43"/>
                  <a:gd name="T6" fmla="*/ 31 w 99"/>
                  <a:gd name="T7" fmla="*/ 0 h 43"/>
                  <a:gd name="T8" fmla="*/ 0 w 99"/>
                  <a:gd name="T9" fmla="*/ 37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3"/>
                  <a:gd name="T17" fmla="*/ 99 w 99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3">
                    <a:moveTo>
                      <a:pt x="0" y="37"/>
                    </a:moveTo>
                    <a:lnTo>
                      <a:pt x="62" y="43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1" name="Freeform 5557"/>
              <p:cNvSpPr>
                <a:spLocks/>
              </p:cNvSpPr>
              <p:nvPr/>
            </p:nvSpPr>
            <p:spPr bwMode="auto">
              <a:xfrm>
                <a:off x="1342" y="2965"/>
                <a:ext cx="99" cy="43"/>
              </a:xfrm>
              <a:custGeom>
                <a:avLst/>
                <a:gdLst>
                  <a:gd name="T0" fmla="*/ 0 w 16"/>
                  <a:gd name="T1" fmla="*/ 52601 h 7"/>
                  <a:gd name="T2" fmla="*/ 90969 w 16"/>
                  <a:gd name="T3" fmla="*/ 61207 h 7"/>
                  <a:gd name="T4" fmla="*/ 145214 w 16"/>
                  <a:gd name="T5" fmla="*/ 8563 h 7"/>
                  <a:gd name="T6" fmla="*/ 45484 w 16"/>
                  <a:gd name="T7" fmla="*/ 0 h 7"/>
                  <a:gd name="T8" fmla="*/ 0 w 16"/>
                  <a:gd name="T9" fmla="*/ 5260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6"/>
                    </a:moveTo>
                    <a:lnTo>
                      <a:pt x="10" y="7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2" name="Freeform 5558"/>
              <p:cNvSpPr>
                <a:spLocks/>
              </p:cNvSpPr>
              <p:nvPr/>
            </p:nvSpPr>
            <p:spPr bwMode="auto">
              <a:xfrm>
                <a:off x="3676" y="2903"/>
                <a:ext cx="99" cy="118"/>
              </a:xfrm>
              <a:custGeom>
                <a:avLst/>
                <a:gdLst>
                  <a:gd name="T0" fmla="*/ 0 w 99"/>
                  <a:gd name="T1" fmla="*/ 68 h 118"/>
                  <a:gd name="T2" fmla="*/ 68 w 99"/>
                  <a:gd name="T3" fmla="*/ 118 h 118"/>
                  <a:gd name="T4" fmla="*/ 99 w 99"/>
                  <a:gd name="T5" fmla="*/ 56 h 118"/>
                  <a:gd name="T6" fmla="*/ 31 w 99"/>
                  <a:gd name="T7" fmla="*/ 0 h 118"/>
                  <a:gd name="T8" fmla="*/ 0 w 99"/>
                  <a:gd name="T9" fmla="*/ 68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8"/>
                  <a:gd name="T17" fmla="*/ 99 w 99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8">
                    <a:moveTo>
                      <a:pt x="0" y="68"/>
                    </a:moveTo>
                    <a:lnTo>
                      <a:pt x="68" y="118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3" name="Freeform 5559"/>
              <p:cNvSpPr>
                <a:spLocks/>
              </p:cNvSpPr>
              <p:nvPr/>
            </p:nvSpPr>
            <p:spPr bwMode="auto">
              <a:xfrm>
                <a:off x="3676" y="2903"/>
                <a:ext cx="99" cy="118"/>
              </a:xfrm>
              <a:custGeom>
                <a:avLst/>
                <a:gdLst>
                  <a:gd name="T0" fmla="*/ 0 w 16"/>
                  <a:gd name="T1" fmla="*/ 101095 h 19"/>
                  <a:gd name="T2" fmla="*/ 99730 w 16"/>
                  <a:gd name="T3" fmla="*/ 175572 h 19"/>
                  <a:gd name="T4" fmla="*/ 145214 w 16"/>
                  <a:gd name="T5" fmla="*/ 83351 h 19"/>
                  <a:gd name="T6" fmla="*/ 45484 w 16"/>
                  <a:gd name="T7" fmla="*/ 0 h 19"/>
                  <a:gd name="T8" fmla="*/ 0 w 16"/>
                  <a:gd name="T9" fmla="*/ 101095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1"/>
                    </a:moveTo>
                    <a:lnTo>
                      <a:pt x="11" y="19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4" name="Freeform 5560"/>
              <p:cNvSpPr>
                <a:spLocks/>
              </p:cNvSpPr>
              <p:nvPr/>
            </p:nvSpPr>
            <p:spPr bwMode="auto">
              <a:xfrm>
                <a:off x="2411" y="2125"/>
                <a:ext cx="105" cy="167"/>
              </a:xfrm>
              <a:custGeom>
                <a:avLst/>
                <a:gdLst>
                  <a:gd name="T0" fmla="*/ 0 w 105"/>
                  <a:gd name="T1" fmla="*/ 118 h 167"/>
                  <a:gd name="T2" fmla="*/ 67 w 105"/>
                  <a:gd name="T3" fmla="*/ 167 h 167"/>
                  <a:gd name="T4" fmla="*/ 105 w 105"/>
                  <a:gd name="T5" fmla="*/ 0 h 167"/>
                  <a:gd name="T6" fmla="*/ 30 w 105"/>
                  <a:gd name="T7" fmla="*/ 19 h 167"/>
                  <a:gd name="T8" fmla="*/ 0 w 105"/>
                  <a:gd name="T9" fmla="*/ 118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7"/>
                  <a:gd name="T17" fmla="*/ 105 w 105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7">
                    <a:moveTo>
                      <a:pt x="0" y="118"/>
                    </a:moveTo>
                    <a:lnTo>
                      <a:pt x="67" y="167"/>
                    </a:lnTo>
                    <a:lnTo>
                      <a:pt x="105" y="0"/>
                    </a:lnTo>
                    <a:lnTo>
                      <a:pt x="30" y="19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5" name="Freeform 5561"/>
              <p:cNvSpPr>
                <a:spLocks/>
              </p:cNvSpPr>
              <p:nvPr/>
            </p:nvSpPr>
            <p:spPr bwMode="auto">
              <a:xfrm>
                <a:off x="2411" y="2125"/>
                <a:ext cx="105" cy="167"/>
              </a:xfrm>
              <a:custGeom>
                <a:avLst/>
                <a:gdLst>
                  <a:gd name="T0" fmla="*/ 0 w 17"/>
                  <a:gd name="T1" fmla="*/ 172727 h 27"/>
                  <a:gd name="T2" fmla="*/ 98959 w 17"/>
                  <a:gd name="T3" fmla="*/ 244420 h 27"/>
                  <a:gd name="T4" fmla="*/ 152936 w 17"/>
                  <a:gd name="T5" fmla="*/ 0 h 27"/>
                  <a:gd name="T6" fmla="*/ 45014 w 17"/>
                  <a:gd name="T7" fmla="*/ 27926 h 27"/>
                  <a:gd name="T8" fmla="*/ 0 w 17"/>
                  <a:gd name="T9" fmla="*/ 172727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7"/>
                  <a:gd name="T17" fmla="*/ 17 w 1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7">
                    <a:moveTo>
                      <a:pt x="0" y="19"/>
                    </a:moveTo>
                    <a:lnTo>
                      <a:pt x="11" y="27"/>
                    </a:lnTo>
                    <a:lnTo>
                      <a:pt x="17" y="0"/>
                    </a:lnTo>
                    <a:lnTo>
                      <a:pt x="5" y="3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6" name="Freeform 5562"/>
              <p:cNvSpPr>
                <a:spLocks/>
              </p:cNvSpPr>
              <p:nvPr/>
            </p:nvSpPr>
            <p:spPr bwMode="auto">
              <a:xfrm>
                <a:off x="3510" y="2823"/>
                <a:ext cx="98" cy="167"/>
              </a:xfrm>
              <a:custGeom>
                <a:avLst/>
                <a:gdLst>
                  <a:gd name="T0" fmla="*/ 0 w 98"/>
                  <a:gd name="T1" fmla="*/ 93 h 167"/>
                  <a:gd name="T2" fmla="*/ 68 w 98"/>
                  <a:gd name="T3" fmla="*/ 167 h 167"/>
                  <a:gd name="T4" fmla="*/ 98 w 98"/>
                  <a:gd name="T5" fmla="*/ 87 h 167"/>
                  <a:gd name="T6" fmla="*/ 31 w 98"/>
                  <a:gd name="T7" fmla="*/ 0 h 167"/>
                  <a:gd name="T8" fmla="*/ 0 w 98"/>
                  <a:gd name="T9" fmla="*/ 93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67"/>
                  <a:gd name="T17" fmla="*/ 98 w 98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67">
                    <a:moveTo>
                      <a:pt x="0" y="93"/>
                    </a:moveTo>
                    <a:lnTo>
                      <a:pt x="68" y="167"/>
                    </a:lnTo>
                    <a:lnTo>
                      <a:pt x="98" y="87"/>
                    </a:lnTo>
                    <a:lnTo>
                      <a:pt x="31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7" name="Freeform 5563"/>
              <p:cNvSpPr>
                <a:spLocks/>
              </p:cNvSpPr>
              <p:nvPr/>
            </p:nvSpPr>
            <p:spPr bwMode="auto">
              <a:xfrm>
                <a:off x="3510" y="2823"/>
                <a:ext cx="98" cy="167"/>
              </a:xfrm>
              <a:custGeom>
                <a:avLst/>
                <a:gdLst>
                  <a:gd name="T0" fmla="*/ 0 w 16"/>
                  <a:gd name="T1" fmla="*/ 136043 h 27"/>
                  <a:gd name="T2" fmla="*/ 94203 w 16"/>
                  <a:gd name="T3" fmla="*/ 244420 h 27"/>
                  <a:gd name="T4" fmla="*/ 137868 w 16"/>
                  <a:gd name="T5" fmla="*/ 127316 h 27"/>
                  <a:gd name="T6" fmla="*/ 43671 w 16"/>
                  <a:gd name="T7" fmla="*/ 0 h 27"/>
                  <a:gd name="T8" fmla="*/ 0 w 16"/>
                  <a:gd name="T9" fmla="*/ 13604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7"/>
                  <a:gd name="T17" fmla="*/ 16 w 16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7">
                    <a:moveTo>
                      <a:pt x="0" y="15"/>
                    </a:moveTo>
                    <a:lnTo>
                      <a:pt x="11" y="27"/>
                    </a:lnTo>
                    <a:lnTo>
                      <a:pt x="16" y="14"/>
                    </a:lnTo>
                    <a:lnTo>
                      <a:pt x="5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8" name="Freeform 5564"/>
              <p:cNvSpPr>
                <a:spLocks/>
              </p:cNvSpPr>
              <p:nvPr/>
            </p:nvSpPr>
            <p:spPr bwMode="auto">
              <a:xfrm>
                <a:off x="2244" y="2255"/>
                <a:ext cx="99" cy="130"/>
              </a:xfrm>
              <a:custGeom>
                <a:avLst/>
                <a:gdLst>
                  <a:gd name="T0" fmla="*/ 0 w 99"/>
                  <a:gd name="T1" fmla="*/ 130 h 130"/>
                  <a:gd name="T2" fmla="*/ 68 w 99"/>
                  <a:gd name="T3" fmla="*/ 124 h 130"/>
                  <a:gd name="T4" fmla="*/ 99 w 99"/>
                  <a:gd name="T5" fmla="*/ 0 h 130"/>
                  <a:gd name="T6" fmla="*/ 31 w 99"/>
                  <a:gd name="T7" fmla="*/ 62 h 130"/>
                  <a:gd name="T8" fmla="*/ 0 w 99"/>
                  <a:gd name="T9" fmla="*/ 13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130"/>
                    </a:moveTo>
                    <a:lnTo>
                      <a:pt x="68" y="124"/>
                    </a:lnTo>
                    <a:lnTo>
                      <a:pt x="99" y="0"/>
                    </a:lnTo>
                    <a:lnTo>
                      <a:pt x="31" y="62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9" name="Freeform 5565"/>
              <p:cNvSpPr>
                <a:spLocks/>
              </p:cNvSpPr>
              <p:nvPr/>
            </p:nvSpPr>
            <p:spPr bwMode="auto">
              <a:xfrm>
                <a:off x="2244" y="2255"/>
                <a:ext cx="99" cy="130"/>
              </a:xfrm>
              <a:custGeom>
                <a:avLst/>
                <a:gdLst>
                  <a:gd name="T0" fmla="*/ 0 w 16"/>
                  <a:gd name="T1" fmla="*/ 190958 h 21"/>
                  <a:gd name="T2" fmla="*/ 99730 w 16"/>
                  <a:gd name="T3" fmla="*/ 182186 h 21"/>
                  <a:gd name="T4" fmla="*/ 145214 w 16"/>
                  <a:gd name="T5" fmla="*/ 0 h 21"/>
                  <a:gd name="T6" fmla="*/ 45484 w 16"/>
                  <a:gd name="T7" fmla="*/ 91093 h 21"/>
                  <a:gd name="T8" fmla="*/ 0 w 16"/>
                  <a:gd name="T9" fmla="*/ 190958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21"/>
                    </a:moveTo>
                    <a:lnTo>
                      <a:pt x="11" y="20"/>
                    </a:lnTo>
                    <a:lnTo>
                      <a:pt x="16" y="0"/>
                    </a:lnTo>
                    <a:lnTo>
                      <a:pt x="5" y="1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0" name="Freeform 5566"/>
              <p:cNvSpPr>
                <a:spLocks/>
              </p:cNvSpPr>
              <p:nvPr/>
            </p:nvSpPr>
            <p:spPr bwMode="auto">
              <a:xfrm>
                <a:off x="4590" y="2990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74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74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1" name="Freeform 5567"/>
              <p:cNvSpPr>
                <a:spLocks/>
              </p:cNvSpPr>
              <p:nvPr/>
            </p:nvSpPr>
            <p:spPr bwMode="auto">
              <a:xfrm>
                <a:off x="4590" y="2990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108498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2" name="Freeform 5568"/>
              <p:cNvSpPr>
                <a:spLocks/>
              </p:cNvSpPr>
              <p:nvPr/>
            </p:nvSpPr>
            <p:spPr bwMode="auto">
              <a:xfrm>
                <a:off x="3343" y="2694"/>
                <a:ext cx="99" cy="234"/>
              </a:xfrm>
              <a:custGeom>
                <a:avLst/>
                <a:gdLst>
                  <a:gd name="T0" fmla="*/ 0 w 99"/>
                  <a:gd name="T1" fmla="*/ 129 h 234"/>
                  <a:gd name="T2" fmla="*/ 68 w 99"/>
                  <a:gd name="T3" fmla="*/ 234 h 234"/>
                  <a:gd name="T4" fmla="*/ 99 w 99"/>
                  <a:gd name="T5" fmla="*/ 123 h 234"/>
                  <a:gd name="T6" fmla="*/ 31 w 99"/>
                  <a:gd name="T7" fmla="*/ 0 h 234"/>
                  <a:gd name="T8" fmla="*/ 0 w 99"/>
                  <a:gd name="T9" fmla="*/ 129 h 2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34"/>
                  <a:gd name="T17" fmla="*/ 99 w 99"/>
                  <a:gd name="T18" fmla="*/ 234 h 2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34">
                    <a:moveTo>
                      <a:pt x="0" y="129"/>
                    </a:moveTo>
                    <a:lnTo>
                      <a:pt x="68" y="234"/>
                    </a:lnTo>
                    <a:lnTo>
                      <a:pt x="99" y="123"/>
                    </a:lnTo>
                    <a:lnTo>
                      <a:pt x="31" y="0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6B6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3" name="Freeform 5569"/>
              <p:cNvSpPr>
                <a:spLocks/>
              </p:cNvSpPr>
              <p:nvPr/>
            </p:nvSpPr>
            <p:spPr bwMode="auto">
              <a:xfrm>
                <a:off x="3343" y="2694"/>
                <a:ext cx="99" cy="234"/>
              </a:xfrm>
              <a:custGeom>
                <a:avLst/>
                <a:gdLst>
                  <a:gd name="T0" fmla="*/ 0 w 16"/>
                  <a:gd name="T1" fmla="*/ 185390 h 38"/>
                  <a:gd name="T2" fmla="*/ 99730 w 16"/>
                  <a:gd name="T3" fmla="*/ 336498 h 38"/>
                  <a:gd name="T4" fmla="*/ 145214 w 16"/>
                  <a:gd name="T5" fmla="*/ 176781 h 38"/>
                  <a:gd name="T6" fmla="*/ 45484 w 16"/>
                  <a:gd name="T7" fmla="*/ 0 h 38"/>
                  <a:gd name="T8" fmla="*/ 0 w 16"/>
                  <a:gd name="T9" fmla="*/ 18539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8"/>
                  <a:gd name="T17" fmla="*/ 16 w 16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8">
                    <a:moveTo>
                      <a:pt x="0" y="21"/>
                    </a:moveTo>
                    <a:lnTo>
                      <a:pt x="11" y="38"/>
                    </a:lnTo>
                    <a:lnTo>
                      <a:pt x="16" y="20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4" name="Freeform 5570"/>
              <p:cNvSpPr>
                <a:spLocks/>
              </p:cNvSpPr>
              <p:nvPr/>
            </p:nvSpPr>
            <p:spPr bwMode="auto">
              <a:xfrm>
                <a:off x="2077" y="2434"/>
                <a:ext cx="99" cy="130"/>
              </a:xfrm>
              <a:custGeom>
                <a:avLst/>
                <a:gdLst>
                  <a:gd name="T0" fmla="*/ 0 w 99"/>
                  <a:gd name="T1" fmla="*/ 130 h 130"/>
                  <a:gd name="T2" fmla="*/ 62 w 99"/>
                  <a:gd name="T3" fmla="*/ 93 h 130"/>
                  <a:gd name="T4" fmla="*/ 99 w 99"/>
                  <a:gd name="T5" fmla="*/ 0 h 130"/>
                  <a:gd name="T6" fmla="*/ 31 w 99"/>
                  <a:gd name="T7" fmla="*/ 87 h 130"/>
                  <a:gd name="T8" fmla="*/ 0 w 99"/>
                  <a:gd name="T9" fmla="*/ 13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130"/>
                    </a:moveTo>
                    <a:lnTo>
                      <a:pt x="62" y="93"/>
                    </a:lnTo>
                    <a:lnTo>
                      <a:pt x="99" y="0"/>
                    </a:lnTo>
                    <a:lnTo>
                      <a:pt x="31" y="87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5" name="Freeform 5571"/>
              <p:cNvSpPr>
                <a:spLocks/>
              </p:cNvSpPr>
              <p:nvPr/>
            </p:nvSpPr>
            <p:spPr bwMode="auto">
              <a:xfrm>
                <a:off x="2077" y="2434"/>
                <a:ext cx="99" cy="130"/>
              </a:xfrm>
              <a:custGeom>
                <a:avLst/>
                <a:gdLst>
                  <a:gd name="T0" fmla="*/ 0 w 16"/>
                  <a:gd name="T1" fmla="*/ 190958 h 21"/>
                  <a:gd name="T2" fmla="*/ 90969 w 16"/>
                  <a:gd name="T3" fmla="*/ 136655 h 21"/>
                  <a:gd name="T4" fmla="*/ 145214 w 16"/>
                  <a:gd name="T5" fmla="*/ 0 h 21"/>
                  <a:gd name="T6" fmla="*/ 45484 w 16"/>
                  <a:gd name="T7" fmla="*/ 127883 h 21"/>
                  <a:gd name="T8" fmla="*/ 0 w 16"/>
                  <a:gd name="T9" fmla="*/ 190958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21"/>
                    </a:moveTo>
                    <a:lnTo>
                      <a:pt x="10" y="15"/>
                    </a:lnTo>
                    <a:lnTo>
                      <a:pt x="16" y="0"/>
                    </a:lnTo>
                    <a:lnTo>
                      <a:pt x="5" y="14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6" name="Freeform 5572"/>
              <p:cNvSpPr>
                <a:spLocks/>
              </p:cNvSpPr>
              <p:nvPr/>
            </p:nvSpPr>
            <p:spPr bwMode="auto">
              <a:xfrm>
                <a:off x="4423" y="299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7" name="Freeform 5573"/>
              <p:cNvSpPr>
                <a:spLocks/>
              </p:cNvSpPr>
              <p:nvPr/>
            </p:nvSpPr>
            <p:spPr bwMode="auto">
              <a:xfrm>
                <a:off x="4423" y="299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8" name="Freeform 5574"/>
              <p:cNvSpPr>
                <a:spLocks/>
              </p:cNvSpPr>
              <p:nvPr/>
            </p:nvSpPr>
            <p:spPr bwMode="auto">
              <a:xfrm>
                <a:off x="3170" y="2527"/>
                <a:ext cx="99" cy="302"/>
              </a:xfrm>
              <a:custGeom>
                <a:avLst/>
                <a:gdLst>
                  <a:gd name="T0" fmla="*/ 0 w 99"/>
                  <a:gd name="T1" fmla="*/ 160 h 302"/>
                  <a:gd name="T2" fmla="*/ 68 w 99"/>
                  <a:gd name="T3" fmla="*/ 302 h 302"/>
                  <a:gd name="T4" fmla="*/ 99 w 99"/>
                  <a:gd name="T5" fmla="*/ 160 h 302"/>
                  <a:gd name="T6" fmla="*/ 31 w 99"/>
                  <a:gd name="T7" fmla="*/ 0 h 302"/>
                  <a:gd name="T8" fmla="*/ 0 w 99"/>
                  <a:gd name="T9" fmla="*/ 160 h 3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02"/>
                  <a:gd name="T17" fmla="*/ 99 w 99"/>
                  <a:gd name="T18" fmla="*/ 302 h 3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02">
                    <a:moveTo>
                      <a:pt x="0" y="160"/>
                    </a:moveTo>
                    <a:lnTo>
                      <a:pt x="68" y="302"/>
                    </a:lnTo>
                    <a:lnTo>
                      <a:pt x="99" y="160"/>
                    </a:lnTo>
                    <a:lnTo>
                      <a:pt x="31" y="0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9" name="Freeform 5575"/>
              <p:cNvSpPr>
                <a:spLocks/>
              </p:cNvSpPr>
              <p:nvPr/>
            </p:nvSpPr>
            <p:spPr bwMode="auto">
              <a:xfrm>
                <a:off x="3170" y="2527"/>
                <a:ext cx="99" cy="302"/>
              </a:xfrm>
              <a:custGeom>
                <a:avLst/>
                <a:gdLst>
                  <a:gd name="T0" fmla="*/ 0 w 16"/>
                  <a:gd name="T1" fmla="*/ 230839 h 49"/>
                  <a:gd name="T2" fmla="*/ 99730 w 16"/>
                  <a:gd name="T3" fmla="*/ 435700 h 49"/>
                  <a:gd name="T4" fmla="*/ 145214 w 16"/>
                  <a:gd name="T5" fmla="*/ 230839 h 49"/>
                  <a:gd name="T6" fmla="*/ 45484 w 16"/>
                  <a:gd name="T7" fmla="*/ 0 h 49"/>
                  <a:gd name="T8" fmla="*/ 0 w 16"/>
                  <a:gd name="T9" fmla="*/ 23083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9"/>
                  <a:gd name="T17" fmla="*/ 16 w 16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9">
                    <a:moveTo>
                      <a:pt x="0" y="26"/>
                    </a:moveTo>
                    <a:lnTo>
                      <a:pt x="11" y="49"/>
                    </a:lnTo>
                    <a:lnTo>
                      <a:pt x="16" y="26"/>
                    </a:lnTo>
                    <a:lnTo>
                      <a:pt x="5" y="0"/>
                    </a:lnTo>
                    <a:lnTo>
                      <a:pt x="0" y="2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0" name="Freeform 5576"/>
              <p:cNvSpPr>
                <a:spLocks/>
              </p:cNvSpPr>
              <p:nvPr/>
            </p:nvSpPr>
            <p:spPr bwMode="auto">
              <a:xfrm>
                <a:off x="1910" y="2626"/>
                <a:ext cx="99" cy="105"/>
              </a:xfrm>
              <a:custGeom>
                <a:avLst/>
                <a:gdLst>
                  <a:gd name="T0" fmla="*/ 0 w 99"/>
                  <a:gd name="T1" fmla="*/ 105 h 105"/>
                  <a:gd name="T2" fmla="*/ 62 w 99"/>
                  <a:gd name="T3" fmla="*/ 61 h 105"/>
                  <a:gd name="T4" fmla="*/ 99 w 99"/>
                  <a:gd name="T5" fmla="*/ 0 h 105"/>
                  <a:gd name="T6" fmla="*/ 31 w 99"/>
                  <a:gd name="T7" fmla="*/ 74 h 105"/>
                  <a:gd name="T8" fmla="*/ 0 w 99"/>
                  <a:gd name="T9" fmla="*/ 10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105"/>
                    </a:moveTo>
                    <a:lnTo>
                      <a:pt x="62" y="61"/>
                    </a:lnTo>
                    <a:lnTo>
                      <a:pt x="99" y="0"/>
                    </a:lnTo>
                    <a:lnTo>
                      <a:pt x="31" y="74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1" name="Freeform 5577"/>
              <p:cNvSpPr>
                <a:spLocks/>
              </p:cNvSpPr>
              <p:nvPr/>
            </p:nvSpPr>
            <p:spPr bwMode="auto">
              <a:xfrm>
                <a:off x="1910" y="2626"/>
                <a:ext cx="99" cy="105"/>
              </a:xfrm>
              <a:custGeom>
                <a:avLst/>
                <a:gdLst>
                  <a:gd name="T0" fmla="*/ 0 w 16"/>
                  <a:gd name="T1" fmla="*/ 152936 h 17"/>
                  <a:gd name="T2" fmla="*/ 90969 w 16"/>
                  <a:gd name="T3" fmla="*/ 90263 h 17"/>
                  <a:gd name="T4" fmla="*/ 145214 w 16"/>
                  <a:gd name="T5" fmla="*/ 0 h 17"/>
                  <a:gd name="T6" fmla="*/ 45484 w 16"/>
                  <a:gd name="T7" fmla="*/ 107693 h 17"/>
                  <a:gd name="T8" fmla="*/ 0 w 16"/>
                  <a:gd name="T9" fmla="*/ 15293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7"/>
                    </a:moveTo>
                    <a:lnTo>
                      <a:pt x="10" y="10"/>
                    </a:lnTo>
                    <a:lnTo>
                      <a:pt x="16" y="0"/>
                    </a:lnTo>
                    <a:lnTo>
                      <a:pt x="5" y="12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2" name="Freeform 5578"/>
              <p:cNvSpPr>
                <a:spLocks/>
              </p:cNvSpPr>
              <p:nvPr/>
            </p:nvSpPr>
            <p:spPr bwMode="auto">
              <a:xfrm>
                <a:off x="4257" y="2996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24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3" name="Freeform 5579"/>
              <p:cNvSpPr>
                <a:spLocks/>
              </p:cNvSpPr>
              <p:nvPr/>
            </p:nvSpPr>
            <p:spPr bwMode="auto">
              <a:xfrm>
                <a:off x="4257" y="2996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36717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4" name="Freeform 5580"/>
              <p:cNvSpPr>
                <a:spLocks/>
              </p:cNvSpPr>
              <p:nvPr/>
            </p:nvSpPr>
            <p:spPr bwMode="auto">
              <a:xfrm>
                <a:off x="2997" y="2342"/>
                <a:ext cx="105" cy="358"/>
              </a:xfrm>
              <a:custGeom>
                <a:avLst/>
                <a:gdLst>
                  <a:gd name="T0" fmla="*/ 0 w 105"/>
                  <a:gd name="T1" fmla="*/ 185 h 358"/>
                  <a:gd name="T2" fmla="*/ 74 w 105"/>
                  <a:gd name="T3" fmla="*/ 358 h 358"/>
                  <a:gd name="T4" fmla="*/ 105 w 105"/>
                  <a:gd name="T5" fmla="*/ 172 h 358"/>
                  <a:gd name="T6" fmla="*/ 37 w 105"/>
                  <a:gd name="T7" fmla="*/ 0 h 358"/>
                  <a:gd name="T8" fmla="*/ 0 w 105"/>
                  <a:gd name="T9" fmla="*/ 185 h 3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58"/>
                  <a:gd name="T17" fmla="*/ 105 w 105"/>
                  <a:gd name="T18" fmla="*/ 358 h 3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58">
                    <a:moveTo>
                      <a:pt x="0" y="185"/>
                    </a:moveTo>
                    <a:lnTo>
                      <a:pt x="74" y="358"/>
                    </a:lnTo>
                    <a:lnTo>
                      <a:pt x="105" y="172"/>
                    </a:lnTo>
                    <a:lnTo>
                      <a:pt x="37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4E4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5" name="Freeform 5581"/>
              <p:cNvSpPr>
                <a:spLocks/>
              </p:cNvSpPr>
              <p:nvPr/>
            </p:nvSpPr>
            <p:spPr bwMode="auto">
              <a:xfrm>
                <a:off x="2997" y="2342"/>
                <a:ext cx="105" cy="358"/>
              </a:xfrm>
              <a:custGeom>
                <a:avLst/>
                <a:gdLst>
                  <a:gd name="T0" fmla="*/ 0 w 17"/>
                  <a:gd name="T1" fmla="*/ 268556 h 58"/>
                  <a:gd name="T2" fmla="*/ 107693 w 17"/>
                  <a:gd name="T3" fmla="*/ 519705 h 58"/>
                  <a:gd name="T4" fmla="*/ 152936 w 17"/>
                  <a:gd name="T5" fmla="*/ 251149 h 58"/>
                  <a:gd name="T6" fmla="*/ 53945 w 17"/>
                  <a:gd name="T7" fmla="*/ 0 h 58"/>
                  <a:gd name="T8" fmla="*/ 0 w 17"/>
                  <a:gd name="T9" fmla="*/ 268556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8"/>
                  <a:gd name="T17" fmla="*/ 17 w 17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8">
                    <a:moveTo>
                      <a:pt x="0" y="30"/>
                    </a:moveTo>
                    <a:lnTo>
                      <a:pt x="12" y="58"/>
                    </a:lnTo>
                    <a:lnTo>
                      <a:pt x="17" y="28"/>
                    </a:lnTo>
                    <a:lnTo>
                      <a:pt x="6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6" name="Freeform 5582"/>
              <p:cNvSpPr>
                <a:spLocks/>
              </p:cNvSpPr>
              <p:nvPr/>
            </p:nvSpPr>
            <p:spPr bwMode="auto">
              <a:xfrm>
                <a:off x="1744" y="2786"/>
                <a:ext cx="98" cy="80"/>
              </a:xfrm>
              <a:custGeom>
                <a:avLst/>
                <a:gdLst>
                  <a:gd name="T0" fmla="*/ 0 w 98"/>
                  <a:gd name="T1" fmla="*/ 80 h 80"/>
                  <a:gd name="T2" fmla="*/ 61 w 98"/>
                  <a:gd name="T3" fmla="*/ 43 h 80"/>
                  <a:gd name="T4" fmla="*/ 98 w 98"/>
                  <a:gd name="T5" fmla="*/ 0 h 80"/>
                  <a:gd name="T6" fmla="*/ 31 w 98"/>
                  <a:gd name="T7" fmla="*/ 50 h 80"/>
                  <a:gd name="T8" fmla="*/ 0 w 98"/>
                  <a:gd name="T9" fmla="*/ 8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0"/>
                  <a:gd name="T17" fmla="*/ 98 w 98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0">
                    <a:moveTo>
                      <a:pt x="0" y="80"/>
                    </a:moveTo>
                    <a:lnTo>
                      <a:pt x="61" y="43"/>
                    </a:lnTo>
                    <a:lnTo>
                      <a:pt x="98" y="0"/>
                    </a:lnTo>
                    <a:lnTo>
                      <a:pt x="31" y="5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7" name="Freeform 5583"/>
              <p:cNvSpPr>
                <a:spLocks/>
              </p:cNvSpPr>
              <p:nvPr/>
            </p:nvSpPr>
            <p:spPr bwMode="auto">
              <a:xfrm>
                <a:off x="1744" y="2786"/>
                <a:ext cx="98" cy="80"/>
              </a:xfrm>
              <a:custGeom>
                <a:avLst/>
                <a:gdLst>
                  <a:gd name="T0" fmla="*/ 0 w 16"/>
                  <a:gd name="T1" fmla="*/ 114671 h 13"/>
                  <a:gd name="T2" fmla="*/ 85946 w 16"/>
                  <a:gd name="T3" fmla="*/ 61766 h 13"/>
                  <a:gd name="T4" fmla="*/ 137868 w 16"/>
                  <a:gd name="T5" fmla="*/ 0 h 13"/>
                  <a:gd name="T6" fmla="*/ 43671 w 16"/>
                  <a:gd name="T7" fmla="*/ 70363 h 13"/>
                  <a:gd name="T8" fmla="*/ 0 w 16"/>
                  <a:gd name="T9" fmla="*/ 114671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13"/>
                    </a:moveTo>
                    <a:lnTo>
                      <a:pt x="10" y="7"/>
                    </a:lnTo>
                    <a:lnTo>
                      <a:pt x="16" y="0"/>
                    </a:lnTo>
                    <a:lnTo>
                      <a:pt x="5" y="8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8" name="Freeform 5584"/>
              <p:cNvSpPr>
                <a:spLocks/>
              </p:cNvSpPr>
              <p:nvPr/>
            </p:nvSpPr>
            <p:spPr bwMode="auto">
              <a:xfrm>
                <a:off x="4084" y="2996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9" name="Freeform 5585"/>
              <p:cNvSpPr>
                <a:spLocks/>
              </p:cNvSpPr>
              <p:nvPr/>
            </p:nvSpPr>
            <p:spPr bwMode="auto">
              <a:xfrm>
                <a:off x="4084" y="2996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0" name="Freeform 5586"/>
              <p:cNvSpPr>
                <a:spLocks/>
              </p:cNvSpPr>
              <p:nvPr/>
            </p:nvSpPr>
            <p:spPr bwMode="auto">
              <a:xfrm>
                <a:off x="2824" y="2181"/>
                <a:ext cx="105" cy="383"/>
              </a:xfrm>
              <a:custGeom>
                <a:avLst/>
                <a:gdLst>
                  <a:gd name="T0" fmla="*/ 0 w 105"/>
                  <a:gd name="T1" fmla="*/ 204 h 383"/>
                  <a:gd name="T2" fmla="*/ 74 w 105"/>
                  <a:gd name="T3" fmla="*/ 383 h 383"/>
                  <a:gd name="T4" fmla="*/ 105 w 105"/>
                  <a:gd name="T5" fmla="*/ 167 h 383"/>
                  <a:gd name="T6" fmla="*/ 37 w 105"/>
                  <a:gd name="T7" fmla="*/ 0 h 383"/>
                  <a:gd name="T8" fmla="*/ 0 w 105"/>
                  <a:gd name="T9" fmla="*/ 204 h 3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83"/>
                  <a:gd name="T17" fmla="*/ 105 w 105"/>
                  <a:gd name="T18" fmla="*/ 383 h 3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83">
                    <a:moveTo>
                      <a:pt x="0" y="204"/>
                    </a:moveTo>
                    <a:lnTo>
                      <a:pt x="74" y="383"/>
                    </a:lnTo>
                    <a:lnTo>
                      <a:pt x="105" y="167"/>
                    </a:lnTo>
                    <a:lnTo>
                      <a:pt x="37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4B4B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1" name="Freeform 5587"/>
              <p:cNvSpPr>
                <a:spLocks/>
              </p:cNvSpPr>
              <p:nvPr/>
            </p:nvSpPr>
            <p:spPr bwMode="auto">
              <a:xfrm>
                <a:off x="2824" y="2181"/>
                <a:ext cx="105" cy="383"/>
              </a:xfrm>
              <a:custGeom>
                <a:avLst/>
                <a:gdLst>
                  <a:gd name="T0" fmla="*/ 0 w 17"/>
                  <a:gd name="T1" fmla="*/ 297041 h 62"/>
                  <a:gd name="T2" fmla="*/ 107693 w 17"/>
                  <a:gd name="T3" fmla="*/ 557753 h 62"/>
                  <a:gd name="T4" fmla="*/ 152936 w 17"/>
                  <a:gd name="T5" fmla="*/ 243273 h 62"/>
                  <a:gd name="T6" fmla="*/ 53945 w 17"/>
                  <a:gd name="T7" fmla="*/ 0 h 62"/>
                  <a:gd name="T8" fmla="*/ 0 w 17"/>
                  <a:gd name="T9" fmla="*/ 297041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2"/>
                  <a:gd name="T17" fmla="*/ 17 w 17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2">
                    <a:moveTo>
                      <a:pt x="0" y="33"/>
                    </a:moveTo>
                    <a:lnTo>
                      <a:pt x="12" y="62"/>
                    </a:lnTo>
                    <a:lnTo>
                      <a:pt x="17" y="27"/>
                    </a:lnTo>
                    <a:lnTo>
                      <a:pt x="6" y="0"/>
                    </a:lnTo>
                    <a:lnTo>
                      <a:pt x="0" y="3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2" name="Freeform 5588"/>
              <p:cNvSpPr>
                <a:spLocks/>
              </p:cNvSpPr>
              <p:nvPr/>
            </p:nvSpPr>
            <p:spPr bwMode="auto">
              <a:xfrm>
                <a:off x="1577" y="2897"/>
                <a:ext cx="99" cy="56"/>
              </a:xfrm>
              <a:custGeom>
                <a:avLst/>
                <a:gdLst>
                  <a:gd name="T0" fmla="*/ 0 w 99"/>
                  <a:gd name="T1" fmla="*/ 56 h 56"/>
                  <a:gd name="T2" fmla="*/ 62 w 99"/>
                  <a:gd name="T3" fmla="*/ 44 h 56"/>
                  <a:gd name="T4" fmla="*/ 99 w 99"/>
                  <a:gd name="T5" fmla="*/ 0 h 56"/>
                  <a:gd name="T6" fmla="*/ 31 w 99"/>
                  <a:gd name="T7" fmla="*/ 25 h 56"/>
                  <a:gd name="T8" fmla="*/ 0 w 99"/>
                  <a:gd name="T9" fmla="*/ 5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56"/>
                    </a:moveTo>
                    <a:lnTo>
                      <a:pt x="62" y="44"/>
                    </a:lnTo>
                    <a:lnTo>
                      <a:pt x="99" y="0"/>
                    </a:lnTo>
                    <a:lnTo>
                      <a:pt x="31" y="25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3" name="Freeform 5589"/>
              <p:cNvSpPr>
                <a:spLocks/>
              </p:cNvSpPr>
              <p:nvPr/>
            </p:nvSpPr>
            <p:spPr bwMode="auto">
              <a:xfrm>
                <a:off x="1577" y="2897"/>
                <a:ext cx="99" cy="56"/>
              </a:xfrm>
              <a:custGeom>
                <a:avLst/>
                <a:gdLst>
                  <a:gd name="T0" fmla="*/ 0 w 16"/>
                  <a:gd name="T1" fmla="*/ 83820 h 9"/>
                  <a:gd name="T2" fmla="*/ 90969 w 16"/>
                  <a:gd name="T3" fmla="*/ 66012 h 9"/>
                  <a:gd name="T4" fmla="*/ 145214 w 16"/>
                  <a:gd name="T5" fmla="*/ 0 h 9"/>
                  <a:gd name="T6" fmla="*/ 45484 w 16"/>
                  <a:gd name="T7" fmla="*/ 37595 h 9"/>
                  <a:gd name="T8" fmla="*/ 0 w 16"/>
                  <a:gd name="T9" fmla="*/ 8382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9"/>
                    </a:moveTo>
                    <a:lnTo>
                      <a:pt x="10" y="7"/>
                    </a:lnTo>
                    <a:lnTo>
                      <a:pt x="16" y="0"/>
                    </a:lnTo>
                    <a:lnTo>
                      <a:pt x="5" y="4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4" name="Freeform 5590"/>
              <p:cNvSpPr>
                <a:spLocks/>
              </p:cNvSpPr>
              <p:nvPr/>
            </p:nvSpPr>
            <p:spPr bwMode="auto">
              <a:xfrm>
                <a:off x="3917" y="2984"/>
                <a:ext cx="99" cy="80"/>
              </a:xfrm>
              <a:custGeom>
                <a:avLst/>
                <a:gdLst>
                  <a:gd name="T0" fmla="*/ 0 w 99"/>
                  <a:gd name="T1" fmla="*/ 55 h 80"/>
                  <a:gd name="T2" fmla="*/ 68 w 99"/>
                  <a:gd name="T3" fmla="*/ 80 h 80"/>
                  <a:gd name="T4" fmla="*/ 99 w 99"/>
                  <a:gd name="T5" fmla="*/ 31 h 80"/>
                  <a:gd name="T6" fmla="*/ 31 w 99"/>
                  <a:gd name="T7" fmla="*/ 0 h 80"/>
                  <a:gd name="T8" fmla="*/ 0 w 99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5"/>
                    </a:moveTo>
                    <a:lnTo>
                      <a:pt x="68" y="8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5" name="Freeform 5591"/>
              <p:cNvSpPr>
                <a:spLocks/>
              </p:cNvSpPr>
              <p:nvPr/>
            </p:nvSpPr>
            <p:spPr bwMode="auto">
              <a:xfrm>
                <a:off x="3917" y="2984"/>
                <a:ext cx="99" cy="80"/>
              </a:xfrm>
              <a:custGeom>
                <a:avLst/>
                <a:gdLst>
                  <a:gd name="T0" fmla="*/ 0 w 16"/>
                  <a:gd name="T1" fmla="*/ 78769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6" name="Freeform 5592"/>
              <p:cNvSpPr>
                <a:spLocks/>
              </p:cNvSpPr>
              <p:nvPr/>
            </p:nvSpPr>
            <p:spPr bwMode="auto">
              <a:xfrm>
                <a:off x="2651" y="2101"/>
                <a:ext cx="105" cy="352"/>
              </a:xfrm>
              <a:custGeom>
                <a:avLst/>
                <a:gdLst>
                  <a:gd name="T0" fmla="*/ 0 w 105"/>
                  <a:gd name="T1" fmla="*/ 197 h 352"/>
                  <a:gd name="T2" fmla="*/ 74 w 105"/>
                  <a:gd name="T3" fmla="*/ 352 h 352"/>
                  <a:gd name="T4" fmla="*/ 105 w 105"/>
                  <a:gd name="T5" fmla="*/ 123 h 352"/>
                  <a:gd name="T6" fmla="*/ 37 w 105"/>
                  <a:gd name="T7" fmla="*/ 0 h 352"/>
                  <a:gd name="T8" fmla="*/ 0 w 105"/>
                  <a:gd name="T9" fmla="*/ 197 h 3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52"/>
                  <a:gd name="T17" fmla="*/ 105 w 105"/>
                  <a:gd name="T18" fmla="*/ 352 h 3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52">
                    <a:moveTo>
                      <a:pt x="0" y="197"/>
                    </a:moveTo>
                    <a:lnTo>
                      <a:pt x="74" y="352"/>
                    </a:lnTo>
                    <a:lnTo>
                      <a:pt x="105" y="123"/>
                    </a:lnTo>
                    <a:lnTo>
                      <a:pt x="37" y="0"/>
                    </a:lnTo>
                    <a:lnTo>
                      <a:pt x="0" y="197"/>
                    </a:ln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7" name="Freeform 5593"/>
              <p:cNvSpPr>
                <a:spLocks/>
              </p:cNvSpPr>
              <p:nvPr/>
            </p:nvSpPr>
            <p:spPr bwMode="auto">
              <a:xfrm>
                <a:off x="2651" y="2101"/>
                <a:ext cx="105" cy="352"/>
              </a:xfrm>
              <a:custGeom>
                <a:avLst/>
                <a:gdLst>
                  <a:gd name="T0" fmla="*/ 0 w 17"/>
                  <a:gd name="T1" fmla="*/ 288041 h 57"/>
                  <a:gd name="T2" fmla="*/ 107693 w 17"/>
                  <a:gd name="T3" fmla="*/ 511975 h 57"/>
                  <a:gd name="T4" fmla="*/ 152936 w 17"/>
                  <a:gd name="T5" fmla="*/ 180385 h 57"/>
                  <a:gd name="T6" fmla="*/ 53945 w 17"/>
                  <a:gd name="T7" fmla="*/ 0 h 57"/>
                  <a:gd name="T8" fmla="*/ 0 w 17"/>
                  <a:gd name="T9" fmla="*/ 288041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7"/>
                  <a:gd name="T17" fmla="*/ 17 w 17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7">
                    <a:moveTo>
                      <a:pt x="0" y="32"/>
                    </a:moveTo>
                    <a:lnTo>
                      <a:pt x="12" y="57"/>
                    </a:lnTo>
                    <a:lnTo>
                      <a:pt x="17" y="20"/>
                    </a:lnTo>
                    <a:lnTo>
                      <a:pt x="6" y="0"/>
                    </a:lnTo>
                    <a:lnTo>
                      <a:pt x="0" y="3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8" name="Freeform 5594"/>
              <p:cNvSpPr>
                <a:spLocks/>
              </p:cNvSpPr>
              <p:nvPr/>
            </p:nvSpPr>
            <p:spPr bwMode="auto">
              <a:xfrm>
                <a:off x="1404" y="2965"/>
                <a:ext cx="105" cy="43"/>
              </a:xfrm>
              <a:custGeom>
                <a:avLst/>
                <a:gdLst>
                  <a:gd name="T0" fmla="*/ 0 w 105"/>
                  <a:gd name="T1" fmla="*/ 43 h 43"/>
                  <a:gd name="T2" fmla="*/ 68 w 105"/>
                  <a:gd name="T3" fmla="*/ 43 h 43"/>
                  <a:gd name="T4" fmla="*/ 105 w 105"/>
                  <a:gd name="T5" fmla="*/ 0 h 43"/>
                  <a:gd name="T6" fmla="*/ 37 w 105"/>
                  <a:gd name="T7" fmla="*/ 6 h 43"/>
                  <a:gd name="T8" fmla="*/ 0 w 105"/>
                  <a:gd name="T9" fmla="*/ 43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43"/>
                  <a:gd name="T17" fmla="*/ 105 w 105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43">
                    <a:moveTo>
                      <a:pt x="0" y="43"/>
                    </a:moveTo>
                    <a:lnTo>
                      <a:pt x="68" y="43"/>
                    </a:lnTo>
                    <a:lnTo>
                      <a:pt x="105" y="0"/>
                    </a:lnTo>
                    <a:lnTo>
                      <a:pt x="37" y="6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9" name="Freeform 5595"/>
              <p:cNvSpPr>
                <a:spLocks/>
              </p:cNvSpPr>
              <p:nvPr/>
            </p:nvSpPr>
            <p:spPr bwMode="auto">
              <a:xfrm>
                <a:off x="1404" y="2965"/>
                <a:ext cx="105" cy="43"/>
              </a:xfrm>
              <a:custGeom>
                <a:avLst/>
                <a:gdLst>
                  <a:gd name="T0" fmla="*/ 0 w 17"/>
                  <a:gd name="T1" fmla="*/ 61207 h 7"/>
                  <a:gd name="T2" fmla="*/ 98959 w 17"/>
                  <a:gd name="T3" fmla="*/ 61207 h 7"/>
                  <a:gd name="T4" fmla="*/ 152936 w 17"/>
                  <a:gd name="T5" fmla="*/ 0 h 7"/>
                  <a:gd name="T6" fmla="*/ 53945 w 17"/>
                  <a:gd name="T7" fmla="*/ 8563 h 7"/>
                  <a:gd name="T8" fmla="*/ 0 w 17"/>
                  <a:gd name="T9" fmla="*/ 6120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7"/>
                  <a:gd name="T17" fmla="*/ 17 w 1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7">
                    <a:moveTo>
                      <a:pt x="0" y="7"/>
                    </a:moveTo>
                    <a:lnTo>
                      <a:pt x="11" y="7"/>
                    </a:lnTo>
                    <a:lnTo>
                      <a:pt x="17" y="0"/>
                    </a:lnTo>
                    <a:lnTo>
                      <a:pt x="6" y="1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0" name="Freeform 5596"/>
              <p:cNvSpPr>
                <a:spLocks/>
              </p:cNvSpPr>
              <p:nvPr/>
            </p:nvSpPr>
            <p:spPr bwMode="auto">
              <a:xfrm>
                <a:off x="3744" y="2959"/>
                <a:ext cx="105" cy="99"/>
              </a:xfrm>
              <a:custGeom>
                <a:avLst/>
                <a:gdLst>
                  <a:gd name="T0" fmla="*/ 0 w 105"/>
                  <a:gd name="T1" fmla="*/ 62 h 99"/>
                  <a:gd name="T2" fmla="*/ 74 w 105"/>
                  <a:gd name="T3" fmla="*/ 99 h 99"/>
                  <a:gd name="T4" fmla="*/ 105 w 105"/>
                  <a:gd name="T5" fmla="*/ 43 h 99"/>
                  <a:gd name="T6" fmla="*/ 31 w 105"/>
                  <a:gd name="T7" fmla="*/ 0 h 99"/>
                  <a:gd name="T8" fmla="*/ 0 w 105"/>
                  <a:gd name="T9" fmla="*/ 62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9"/>
                  <a:gd name="T17" fmla="*/ 105 w 105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9">
                    <a:moveTo>
                      <a:pt x="0" y="62"/>
                    </a:moveTo>
                    <a:lnTo>
                      <a:pt x="74" y="99"/>
                    </a:lnTo>
                    <a:lnTo>
                      <a:pt x="105" y="43"/>
                    </a:lnTo>
                    <a:lnTo>
                      <a:pt x="31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1" name="Freeform 5597"/>
              <p:cNvSpPr>
                <a:spLocks/>
              </p:cNvSpPr>
              <p:nvPr/>
            </p:nvSpPr>
            <p:spPr bwMode="auto">
              <a:xfrm>
                <a:off x="3744" y="2959"/>
                <a:ext cx="105" cy="99"/>
              </a:xfrm>
              <a:custGeom>
                <a:avLst/>
                <a:gdLst>
                  <a:gd name="T0" fmla="*/ 0 w 17"/>
                  <a:gd name="T1" fmla="*/ 90969 h 16"/>
                  <a:gd name="T2" fmla="*/ 107693 w 17"/>
                  <a:gd name="T3" fmla="*/ 145214 h 16"/>
                  <a:gd name="T4" fmla="*/ 152936 w 17"/>
                  <a:gd name="T5" fmla="*/ 63020 h 16"/>
                  <a:gd name="T6" fmla="*/ 45014 w 17"/>
                  <a:gd name="T7" fmla="*/ 0 h 16"/>
                  <a:gd name="T8" fmla="*/ 0 w 17"/>
                  <a:gd name="T9" fmla="*/ 90969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10"/>
                    </a:moveTo>
                    <a:lnTo>
                      <a:pt x="12" y="16"/>
                    </a:lnTo>
                    <a:lnTo>
                      <a:pt x="17" y="7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2" name="Freeform 5598"/>
              <p:cNvSpPr>
                <a:spLocks/>
              </p:cNvSpPr>
              <p:nvPr/>
            </p:nvSpPr>
            <p:spPr bwMode="auto">
              <a:xfrm>
                <a:off x="2478" y="2125"/>
                <a:ext cx="105" cy="272"/>
              </a:xfrm>
              <a:custGeom>
                <a:avLst/>
                <a:gdLst>
                  <a:gd name="T0" fmla="*/ 0 w 105"/>
                  <a:gd name="T1" fmla="*/ 167 h 272"/>
                  <a:gd name="T2" fmla="*/ 75 w 105"/>
                  <a:gd name="T3" fmla="*/ 272 h 272"/>
                  <a:gd name="T4" fmla="*/ 105 w 105"/>
                  <a:gd name="T5" fmla="*/ 56 h 272"/>
                  <a:gd name="T6" fmla="*/ 38 w 105"/>
                  <a:gd name="T7" fmla="*/ 0 h 272"/>
                  <a:gd name="T8" fmla="*/ 0 w 105"/>
                  <a:gd name="T9" fmla="*/ 167 h 2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72"/>
                  <a:gd name="T17" fmla="*/ 105 w 105"/>
                  <a:gd name="T18" fmla="*/ 272 h 2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72">
                    <a:moveTo>
                      <a:pt x="0" y="167"/>
                    </a:moveTo>
                    <a:lnTo>
                      <a:pt x="75" y="272"/>
                    </a:lnTo>
                    <a:lnTo>
                      <a:pt x="105" y="56"/>
                    </a:lnTo>
                    <a:lnTo>
                      <a:pt x="38" y="0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73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3" name="Freeform 5599"/>
              <p:cNvSpPr>
                <a:spLocks/>
              </p:cNvSpPr>
              <p:nvPr/>
            </p:nvSpPr>
            <p:spPr bwMode="auto">
              <a:xfrm>
                <a:off x="2478" y="2125"/>
                <a:ext cx="105" cy="272"/>
              </a:xfrm>
              <a:custGeom>
                <a:avLst/>
                <a:gdLst>
                  <a:gd name="T0" fmla="*/ 0 w 17"/>
                  <a:gd name="T1" fmla="*/ 243811 h 44"/>
                  <a:gd name="T2" fmla="*/ 107693 w 17"/>
                  <a:gd name="T3" fmla="*/ 397126 h 44"/>
                  <a:gd name="T4" fmla="*/ 152936 w 17"/>
                  <a:gd name="T5" fmla="*/ 81742 h 44"/>
                  <a:gd name="T6" fmla="*/ 53945 w 17"/>
                  <a:gd name="T7" fmla="*/ 0 h 44"/>
                  <a:gd name="T8" fmla="*/ 0 w 17"/>
                  <a:gd name="T9" fmla="*/ 243811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4"/>
                  <a:gd name="T17" fmla="*/ 17 w 17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4">
                    <a:moveTo>
                      <a:pt x="0" y="27"/>
                    </a:moveTo>
                    <a:lnTo>
                      <a:pt x="12" y="44"/>
                    </a:lnTo>
                    <a:lnTo>
                      <a:pt x="17" y="9"/>
                    </a:lnTo>
                    <a:lnTo>
                      <a:pt x="6" y="0"/>
                    </a:lnTo>
                    <a:lnTo>
                      <a:pt x="0" y="2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4" name="Freeform 5600"/>
              <p:cNvSpPr>
                <a:spLocks/>
              </p:cNvSpPr>
              <p:nvPr/>
            </p:nvSpPr>
            <p:spPr bwMode="auto">
              <a:xfrm>
                <a:off x="3578" y="2910"/>
                <a:ext cx="98" cy="129"/>
              </a:xfrm>
              <a:custGeom>
                <a:avLst/>
                <a:gdLst>
                  <a:gd name="T0" fmla="*/ 0 w 98"/>
                  <a:gd name="T1" fmla="*/ 80 h 129"/>
                  <a:gd name="T2" fmla="*/ 67 w 98"/>
                  <a:gd name="T3" fmla="*/ 129 h 129"/>
                  <a:gd name="T4" fmla="*/ 98 w 98"/>
                  <a:gd name="T5" fmla="*/ 61 h 129"/>
                  <a:gd name="T6" fmla="*/ 30 w 98"/>
                  <a:gd name="T7" fmla="*/ 0 h 129"/>
                  <a:gd name="T8" fmla="*/ 0 w 98"/>
                  <a:gd name="T9" fmla="*/ 80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29"/>
                  <a:gd name="T17" fmla="*/ 98 w 98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29">
                    <a:moveTo>
                      <a:pt x="0" y="80"/>
                    </a:moveTo>
                    <a:lnTo>
                      <a:pt x="67" y="129"/>
                    </a:lnTo>
                    <a:lnTo>
                      <a:pt x="98" y="61"/>
                    </a:lnTo>
                    <a:lnTo>
                      <a:pt x="30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5" name="Freeform 5601"/>
              <p:cNvSpPr>
                <a:spLocks/>
              </p:cNvSpPr>
              <p:nvPr/>
            </p:nvSpPr>
            <p:spPr bwMode="auto">
              <a:xfrm>
                <a:off x="3578" y="2910"/>
                <a:ext cx="98" cy="129"/>
              </a:xfrm>
              <a:custGeom>
                <a:avLst/>
                <a:gdLst>
                  <a:gd name="T0" fmla="*/ 0 w 16"/>
                  <a:gd name="T1" fmla="*/ 113809 h 21"/>
                  <a:gd name="T2" fmla="*/ 94203 w 16"/>
                  <a:gd name="T3" fmla="*/ 183579 h 21"/>
                  <a:gd name="T4" fmla="*/ 137868 w 16"/>
                  <a:gd name="T5" fmla="*/ 86940 h 21"/>
                  <a:gd name="T6" fmla="*/ 43671 w 16"/>
                  <a:gd name="T7" fmla="*/ 0 h 21"/>
                  <a:gd name="T8" fmla="*/ 0 w 16"/>
                  <a:gd name="T9" fmla="*/ 113809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13"/>
                    </a:moveTo>
                    <a:lnTo>
                      <a:pt x="11" y="21"/>
                    </a:lnTo>
                    <a:lnTo>
                      <a:pt x="16" y="10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6" name="Freeform 5602"/>
              <p:cNvSpPr>
                <a:spLocks/>
              </p:cNvSpPr>
              <p:nvPr/>
            </p:nvSpPr>
            <p:spPr bwMode="auto">
              <a:xfrm>
                <a:off x="2312" y="2243"/>
                <a:ext cx="99" cy="179"/>
              </a:xfrm>
              <a:custGeom>
                <a:avLst/>
                <a:gdLst>
                  <a:gd name="T0" fmla="*/ 0 w 99"/>
                  <a:gd name="T1" fmla="*/ 136 h 179"/>
                  <a:gd name="T2" fmla="*/ 68 w 99"/>
                  <a:gd name="T3" fmla="*/ 179 h 179"/>
                  <a:gd name="T4" fmla="*/ 99 w 99"/>
                  <a:gd name="T5" fmla="*/ 0 h 179"/>
                  <a:gd name="T6" fmla="*/ 31 w 99"/>
                  <a:gd name="T7" fmla="*/ 12 h 179"/>
                  <a:gd name="T8" fmla="*/ 0 w 99"/>
                  <a:gd name="T9" fmla="*/ 136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9"/>
                  <a:gd name="T17" fmla="*/ 99 w 99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9">
                    <a:moveTo>
                      <a:pt x="0" y="136"/>
                    </a:moveTo>
                    <a:lnTo>
                      <a:pt x="68" y="179"/>
                    </a:lnTo>
                    <a:lnTo>
                      <a:pt x="99" y="0"/>
                    </a:lnTo>
                    <a:lnTo>
                      <a:pt x="31" y="12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7" name="Freeform 5603"/>
              <p:cNvSpPr>
                <a:spLocks/>
              </p:cNvSpPr>
              <p:nvPr/>
            </p:nvSpPr>
            <p:spPr bwMode="auto">
              <a:xfrm>
                <a:off x="2312" y="2243"/>
                <a:ext cx="99" cy="179"/>
              </a:xfrm>
              <a:custGeom>
                <a:avLst/>
                <a:gdLst>
                  <a:gd name="T0" fmla="*/ 0 w 16"/>
                  <a:gd name="T1" fmla="*/ 197314 h 29"/>
                  <a:gd name="T2" fmla="*/ 99730 w 16"/>
                  <a:gd name="T3" fmla="*/ 259871 h 29"/>
                  <a:gd name="T4" fmla="*/ 145214 w 16"/>
                  <a:gd name="T5" fmla="*/ 0 h 29"/>
                  <a:gd name="T6" fmla="*/ 45484 w 16"/>
                  <a:gd name="T7" fmla="*/ 17412 h 29"/>
                  <a:gd name="T8" fmla="*/ 0 w 16"/>
                  <a:gd name="T9" fmla="*/ 197314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9"/>
                  <a:gd name="T17" fmla="*/ 16 w 16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9">
                    <a:moveTo>
                      <a:pt x="0" y="22"/>
                    </a:moveTo>
                    <a:lnTo>
                      <a:pt x="11" y="29"/>
                    </a:lnTo>
                    <a:lnTo>
                      <a:pt x="16" y="0"/>
                    </a:lnTo>
                    <a:lnTo>
                      <a:pt x="5" y="2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8" name="Freeform 5604"/>
              <p:cNvSpPr>
                <a:spLocks/>
              </p:cNvSpPr>
              <p:nvPr/>
            </p:nvSpPr>
            <p:spPr bwMode="auto">
              <a:xfrm>
                <a:off x="3411" y="2817"/>
                <a:ext cx="99" cy="185"/>
              </a:xfrm>
              <a:custGeom>
                <a:avLst/>
                <a:gdLst>
                  <a:gd name="T0" fmla="*/ 0 w 99"/>
                  <a:gd name="T1" fmla="*/ 111 h 185"/>
                  <a:gd name="T2" fmla="*/ 68 w 99"/>
                  <a:gd name="T3" fmla="*/ 185 h 185"/>
                  <a:gd name="T4" fmla="*/ 99 w 99"/>
                  <a:gd name="T5" fmla="*/ 99 h 185"/>
                  <a:gd name="T6" fmla="*/ 31 w 99"/>
                  <a:gd name="T7" fmla="*/ 0 h 185"/>
                  <a:gd name="T8" fmla="*/ 0 w 99"/>
                  <a:gd name="T9" fmla="*/ 111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5"/>
                  <a:gd name="T17" fmla="*/ 99 w 99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5">
                    <a:moveTo>
                      <a:pt x="0" y="111"/>
                    </a:moveTo>
                    <a:lnTo>
                      <a:pt x="68" y="185"/>
                    </a:lnTo>
                    <a:lnTo>
                      <a:pt x="99" y="99"/>
                    </a:lnTo>
                    <a:lnTo>
                      <a:pt x="31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9" name="Freeform 5605"/>
              <p:cNvSpPr>
                <a:spLocks/>
              </p:cNvSpPr>
              <p:nvPr/>
            </p:nvSpPr>
            <p:spPr bwMode="auto">
              <a:xfrm>
                <a:off x="3411" y="2817"/>
                <a:ext cx="99" cy="185"/>
              </a:xfrm>
              <a:custGeom>
                <a:avLst/>
                <a:gdLst>
                  <a:gd name="T0" fmla="*/ 0 w 16"/>
                  <a:gd name="T1" fmla="*/ 160629 h 30"/>
                  <a:gd name="T2" fmla="*/ 99730 w 16"/>
                  <a:gd name="T3" fmla="*/ 267566 h 30"/>
                  <a:gd name="T4" fmla="*/ 145214 w 16"/>
                  <a:gd name="T5" fmla="*/ 143289 h 30"/>
                  <a:gd name="T6" fmla="*/ 45484 w 16"/>
                  <a:gd name="T7" fmla="*/ 0 h 30"/>
                  <a:gd name="T8" fmla="*/ 0 w 16"/>
                  <a:gd name="T9" fmla="*/ 160629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18"/>
                    </a:moveTo>
                    <a:lnTo>
                      <a:pt x="11" y="30"/>
                    </a:lnTo>
                    <a:lnTo>
                      <a:pt x="16" y="16"/>
                    </a:lnTo>
                    <a:lnTo>
                      <a:pt x="5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0" name="Freeform 5606"/>
              <p:cNvSpPr>
                <a:spLocks/>
              </p:cNvSpPr>
              <p:nvPr/>
            </p:nvSpPr>
            <p:spPr bwMode="auto">
              <a:xfrm>
                <a:off x="2139" y="2385"/>
                <a:ext cx="105" cy="142"/>
              </a:xfrm>
              <a:custGeom>
                <a:avLst/>
                <a:gdLst>
                  <a:gd name="T0" fmla="*/ 0 w 105"/>
                  <a:gd name="T1" fmla="*/ 142 h 142"/>
                  <a:gd name="T2" fmla="*/ 74 w 105"/>
                  <a:gd name="T3" fmla="*/ 136 h 142"/>
                  <a:gd name="T4" fmla="*/ 105 w 105"/>
                  <a:gd name="T5" fmla="*/ 0 h 142"/>
                  <a:gd name="T6" fmla="*/ 37 w 105"/>
                  <a:gd name="T7" fmla="*/ 49 h 142"/>
                  <a:gd name="T8" fmla="*/ 0 w 105"/>
                  <a:gd name="T9" fmla="*/ 142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2"/>
                  <a:gd name="T17" fmla="*/ 105 w 105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2">
                    <a:moveTo>
                      <a:pt x="0" y="142"/>
                    </a:moveTo>
                    <a:lnTo>
                      <a:pt x="74" y="136"/>
                    </a:lnTo>
                    <a:lnTo>
                      <a:pt x="105" y="0"/>
                    </a:lnTo>
                    <a:lnTo>
                      <a:pt x="37" y="49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1" name="Freeform 5607"/>
              <p:cNvSpPr>
                <a:spLocks/>
              </p:cNvSpPr>
              <p:nvPr/>
            </p:nvSpPr>
            <p:spPr bwMode="auto">
              <a:xfrm>
                <a:off x="2139" y="2385"/>
                <a:ext cx="105" cy="142"/>
              </a:xfrm>
              <a:custGeom>
                <a:avLst/>
                <a:gdLst>
                  <a:gd name="T0" fmla="*/ 0 w 17"/>
                  <a:gd name="T1" fmla="*/ 206406 h 23"/>
                  <a:gd name="T2" fmla="*/ 107693 w 17"/>
                  <a:gd name="T3" fmla="*/ 197676 h 23"/>
                  <a:gd name="T4" fmla="*/ 152936 w 17"/>
                  <a:gd name="T5" fmla="*/ 0 h 23"/>
                  <a:gd name="T6" fmla="*/ 53945 w 17"/>
                  <a:gd name="T7" fmla="*/ 71315 h 23"/>
                  <a:gd name="T8" fmla="*/ 0 w 17"/>
                  <a:gd name="T9" fmla="*/ 206406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3"/>
                  <a:gd name="T17" fmla="*/ 17 w 17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3">
                    <a:moveTo>
                      <a:pt x="0" y="23"/>
                    </a:moveTo>
                    <a:lnTo>
                      <a:pt x="12" y="22"/>
                    </a:lnTo>
                    <a:lnTo>
                      <a:pt x="17" y="0"/>
                    </a:lnTo>
                    <a:lnTo>
                      <a:pt x="6" y="8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2" name="Freeform 5608"/>
              <p:cNvSpPr>
                <a:spLocks/>
              </p:cNvSpPr>
              <p:nvPr/>
            </p:nvSpPr>
            <p:spPr bwMode="auto">
              <a:xfrm>
                <a:off x="4491" y="301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3" name="Freeform 5609"/>
              <p:cNvSpPr>
                <a:spLocks/>
              </p:cNvSpPr>
              <p:nvPr/>
            </p:nvSpPr>
            <p:spPr bwMode="auto">
              <a:xfrm>
                <a:off x="4491" y="301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4" name="Freeform 5610"/>
              <p:cNvSpPr>
                <a:spLocks/>
              </p:cNvSpPr>
              <p:nvPr/>
            </p:nvSpPr>
            <p:spPr bwMode="auto">
              <a:xfrm>
                <a:off x="3238" y="2687"/>
                <a:ext cx="105" cy="254"/>
              </a:xfrm>
              <a:custGeom>
                <a:avLst/>
                <a:gdLst>
                  <a:gd name="T0" fmla="*/ 0 w 105"/>
                  <a:gd name="T1" fmla="*/ 142 h 254"/>
                  <a:gd name="T2" fmla="*/ 68 w 105"/>
                  <a:gd name="T3" fmla="*/ 254 h 254"/>
                  <a:gd name="T4" fmla="*/ 105 w 105"/>
                  <a:gd name="T5" fmla="*/ 136 h 254"/>
                  <a:gd name="T6" fmla="*/ 31 w 105"/>
                  <a:gd name="T7" fmla="*/ 0 h 254"/>
                  <a:gd name="T8" fmla="*/ 0 w 105"/>
                  <a:gd name="T9" fmla="*/ 142 h 2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4"/>
                  <a:gd name="T17" fmla="*/ 105 w 105"/>
                  <a:gd name="T18" fmla="*/ 254 h 2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4">
                    <a:moveTo>
                      <a:pt x="0" y="142"/>
                    </a:moveTo>
                    <a:lnTo>
                      <a:pt x="68" y="254"/>
                    </a:lnTo>
                    <a:lnTo>
                      <a:pt x="105" y="136"/>
                    </a:lnTo>
                    <a:lnTo>
                      <a:pt x="31" y="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5" name="Freeform 5611"/>
              <p:cNvSpPr>
                <a:spLocks/>
              </p:cNvSpPr>
              <p:nvPr/>
            </p:nvSpPr>
            <p:spPr bwMode="auto">
              <a:xfrm>
                <a:off x="3238" y="2687"/>
                <a:ext cx="105" cy="254"/>
              </a:xfrm>
              <a:custGeom>
                <a:avLst/>
                <a:gdLst>
                  <a:gd name="T0" fmla="*/ 0 w 17"/>
                  <a:gd name="T1" fmla="*/ 209246 h 41"/>
                  <a:gd name="T2" fmla="*/ 98959 w 17"/>
                  <a:gd name="T3" fmla="*/ 374241 h 41"/>
                  <a:gd name="T4" fmla="*/ 152936 w 17"/>
                  <a:gd name="T5" fmla="*/ 200418 h 41"/>
                  <a:gd name="T6" fmla="*/ 45014 w 17"/>
                  <a:gd name="T7" fmla="*/ 0 h 41"/>
                  <a:gd name="T8" fmla="*/ 0 w 17"/>
                  <a:gd name="T9" fmla="*/ 209246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1"/>
                  <a:gd name="T17" fmla="*/ 17 w 17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1">
                    <a:moveTo>
                      <a:pt x="0" y="23"/>
                    </a:moveTo>
                    <a:lnTo>
                      <a:pt x="11" y="41"/>
                    </a:lnTo>
                    <a:lnTo>
                      <a:pt x="17" y="22"/>
                    </a:lnTo>
                    <a:lnTo>
                      <a:pt x="5" y="0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6" name="Freeform 5612"/>
              <p:cNvSpPr>
                <a:spLocks/>
              </p:cNvSpPr>
              <p:nvPr/>
            </p:nvSpPr>
            <p:spPr bwMode="auto">
              <a:xfrm>
                <a:off x="1972" y="2564"/>
                <a:ext cx="105" cy="123"/>
              </a:xfrm>
              <a:custGeom>
                <a:avLst/>
                <a:gdLst>
                  <a:gd name="T0" fmla="*/ 0 w 105"/>
                  <a:gd name="T1" fmla="*/ 123 h 123"/>
                  <a:gd name="T2" fmla="*/ 68 w 105"/>
                  <a:gd name="T3" fmla="*/ 99 h 123"/>
                  <a:gd name="T4" fmla="*/ 105 w 105"/>
                  <a:gd name="T5" fmla="*/ 0 h 123"/>
                  <a:gd name="T6" fmla="*/ 37 w 105"/>
                  <a:gd name="T7" fmla="*/ 62 h 123"/>
                  <a:gd name="T8" fmla="*/ 0 w 105"/>
                  <a:gd name="T9" fmla="*/ 123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23"/>
                  <a:gd name="T17" fmla="*/ 105 w 105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23">
                    <a:moveTo>
                      <a:pt x="0" y="123"/>
                    </a:moveTo>
                    <a:lnTo>
                      <a:pt x="68" y="99"/>
                    </a:lnTo>
                    <a:lnTo>
                      <a:pt x="105" y="0"/>
                    </a:lnTo>
                    <a:lnTo>
                      <a:pt x="37" y="62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7" name="Freeform 5613"/>
              <p:cNvSpPr>
                <a:spLocks/>
              </p:cNvSpPr>
              <p:nvPr/>
            </p:nvSpPr>
            <p:spPr bwMode="auto">
              <a:xfrm>
                <a:off x="1972" y="2564"/>
                <a:ext cx="105" cy="123"/>
              </a:xfrm>
              <a:custGeom>
                <a:avLst/>
                <a:gdLst>
                  <a:gd name="T0" fmla="*/ 0 w 17"/>
                  <a:gd name="T1" fmla="*/ 175835 h 20"/>
                  <a:gd name="T2" fmla="*/ 98959 w 17"/>
                  <a:gd name="T3" fmla="*/ 140245 h 20"/>
                  <a:gd name="T4" fmla="*/ 152936 w 17"/>
                  <a:gd name="T5" fmla="*/ 0 h 20"/>
                  <a:gd name="T6" fmla="*/ 53945 w 17"/>
                  <a:gd name="T7" fmla="*/ 87219 h 20"/>
                  <a:gd name="T8" fmla="*/ 0 w 17"/>
                  <a:gd name="T9" fmla="*/ 175835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0" y="20"/>
                    </a:moveTo>
                    <a:lnTo>
                      <a:pt x="11" y="16"/>
                    </a:lnTo>
                    <a:lnTo>
                      <a:pt x="17" y="0"/>
                    </a:lnTo>
                    <a:lnTo>
                      <a:pt x="6" y="1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8" name="Freeform 5614"/>
              <p:cNvSpPr>
                <a:spLocks/>
              </p:cNvSpPr>
              <p:nvPr/>
            </p:nvSpPr>
            <p:spPr bwMode="auto">
              <a:xfrm>
                <a:off x="4325" y="3021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9" name="Freeform 5615"/>
              <p:cNvSpPr>
                <a:spLocks/>
              </p:cNvSpPr>
              <p:nvPr/>
            </p:nvSpPr>
            <p:spPr bwMode="auto">
              <a:xfrm>
                <a:off x="4325" y="3021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0" name="Freeform 5616"/>
              <p:cNvSpPr>
                <a:spLocks/>
              </p:cNvSpPr>
              <p:nvPr/>
            </p:nvSpPr>
            <p:spPr bwMode="auto">
              <a:xfrm>
                <a:off x="3071" y="2514"/>
                <a:ext cx="99" cy="334"/>
              </a:xfrm>
              <a:custGeom>
                <a:avLst/>
                <a:gdLst>
                  <a:gd name="T0" fmla="*/ 0 w 99"/>
                  <a:gd name="T1" fmla="*/ 186 h 334"/>
                  <a:gd name="T2" fmla="*/ 68 w 99"/>
                  <a:gd name="T3" fmla="*/ 334 h 334"/>
                  <a:gd name="T4" fmla="*/ 99 w 99"/>
                  <a:gd name="T5" fmla="*/ 173 h 334"/>
                  <a:gd name="T6" fmla="*/ 31 w 99"/>
                  <a:gd name="T7" fmla="*/ 0 h 334"/>
                  <a:gd name="T8" fmla="*/ 0 w 99"/>
                  <a:gd name="T9" fmla="*/ 186 h 3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34"/>
                  <a:gd name="T17" fmla="*/ 99 w 99"/>
                  <a:gd name="T18" fmla="*/ 334 h 3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34">
                    <a:moveTo>
                      <a:pt x="0" y="186"/>
                    </a:moveTo>
                    <a:lnTo>
                      <a:pt x="68" y="334"/>
                    </a:lnTo>
                    <a:lnTo>
                      <a:pt x="99" y="173"/>
                    </a:lnTo>
                    <a:lnTo>
                      <a:pt x="31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5252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1" name="Freeform 5617"/>
              <p:cNvSpPr>
                <a:spLocks/>
              </p:cNvSpPr>
              <p:nvPr/>
            </p:nvSpPr>
            <p:spPr bwMode="auto">
              <a:xfrm>
                <a:off x="3071" y="2514"/>
                <a:ext cx="99" cy="334"/>
              </a:xfrm>
              <a:custGeom>
                <a:avLst/>
                <a:gdLst>
                  <a:gd name="T0" fmla="*/ 0 w 16"/>
                  <a:gd name="T1" fmla="*/ 272117 h 54"/>
                  <a:gd name="T2" fmla="*/ 99730 w 16"/>
                  <a:gd name="T3" fmla="*/ 488877 h 54"/>
                  <a:gd name="T4" fmla="*/ 145214 w 16"/>
                  <a:gd name="T5" fmla="*/ 253184 h 54"/>
                  <a:gd name="T6" fmla="*/ 45484 w 16"/>
                  <a:gd name="T7" fmla="*/ 0 h 54"/>
                  <a:gd name="T8" fmla="*/ 0 w 16"/>
                  <a:gd name="T9" fmla="*/ 272117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4"/>
                  <a:gd name="T17" fmla="*/ 16 w 16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4">
                    <a:moveTo>
                      <a:pt x="0" y="30"/>
                    </a:moveTo>
                    <a:lnTo>
                      <a:pt x="11" y="54"/>
                    </a:lnTo>
                    <a:lnTo>
                      <a:pt x="16" y="28"/>
                    </a:lnTo>
                    <a:lnTo>
                      <a:pt x="5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2" name="Freeform 5618"/>
              <p:cNvSpPr>
                <a:spLocks/>
              </p:cNvSpPr>
              <p:nvPr/>
            </p:nvSpPr>
            <p:spPr bwMode="auto">
              <a:xfrm>
                <a:off x="1805" y="2731"/>
                <a:ext cx="105" cy="98"/>
              </a:xfrm>
              <a:custGeom>
                <a:avLst/>
                <a:gdLst>
                  <a:gd name="T0" fmla="*/ 0 w 105"/>
                  <a:gd name="T1" fmla="*/ 98 h 98"/>
                  <a:gd name="T2" fmla="*/ 68 w 105"/>
                  <a:gd name="T3" fmla="*/ 74 h 98"/>
                  <a:gd name="T4" fmla="*/ 105 w 105"/>
                  <a:gd name="T5" fmla="*/ 0 h 98"/>
                  <a:gd name="T6" fmla="*/ 37 w 105"/>
                  <a:gd name="T7" fmla="*/ 55 h 98"/>
                  <a:gd name="T8" fmla="*/ 0 w 105"/>
                  <a:gd name="T9" fmla="*/ 98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8"/>
                  <a:gd name="T17" fmla="*/ 105 w 105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8">
                    <a:moveTo>
                      <a:pt x="0" y="98"/>
                    </a:moveTo>
                    <a:lnTo>
                      <a:pt x="68" y="74"/>
                    </a:lnTo>
                    <a:lnTo>
                      <a:pt x="105" y="0"/>
                    </a:lnTo>
                    <a:lnTo>
                      <a:pt x="37" y="5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3" name="Freeform 5619"/>
              <p:cNvSpPr>
                <a:spLocks/>
              </p:cNvSpPr>
              <p:nvPr/>
            </p:nvSpPr>
            <p:spPr bwMode="auto">
              <a:xfrm>
                <a:off x="1805" y="2731"/>
                <a:ext cx="105" cy="98"/>
              </a:xfrm>
              <a:custGeom>
                <a:avLst/>
                <a:gdLst>
                  <a:gd name="T0" fmla="*/ 0 w 17"/>
                  <a:gd name="T1" fmla="*/ 137868 h 16"/>
                  <a:gd name="T2" fmla="*/ 98959 w 17"/>
                  <a:gd name="T3" fmla="*/ 102716 h 16"/>
                  <a:gd name="T4" fmla="*/ 152936 w 17"/>
                  <a:gd name="T5" fmla="*/ 0 h 16"/>
                  <a:gd name="T6" fmla="*/ 53945 w 17"/>
                  <a:gd name="T7" fmla="*/ 77432 h 16"/>
                  <a:gd name="T8" fmla="*/ 0 w 17"/>
                  <a:gd name="T9" fmla="*/ 13786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16"/>
                    </a:moveTo>
                    <a:lnTo>
                      <a:pt x="11" y="12"/>
                    </a:lnTo>
                    <a:lnTo>
                      <a:pt x="17" y="0"/>
                    </a:lnTo>
                    <a:lnTo>
                      <a:pt x="6" y="9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4" name="Freeform 5620"/>
              <p:cNvSpPr>
                <a:spLocks/>
              </p:cNvSpPr>
              <p:nvPr/>
            </p:nvSpPr>
            <p:spPr bwMode="auto">
              <a:xfrm>
                <a:off x="4152" y="3021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8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5" name="Freeform 5621"/>
              <p:cNvSpPr>
                <a:spLocks/>
              </p:cNvSpPr>
              <p:nvPr/>
            </p:nvSpPr>
            <p:spPr bwMode="auto">
              <a:xfrm>
                <a:off x="4152" y="3021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6" name="Freeform 5622"/>
              <p:cNvSpPr>
                <a:spLocks/>
              </p:cNvSpPr>
              <p:nvPr/>
            </p:nvSpPr>
            <p:spPr bwMode="auto">
              <a:xfrm>
                <a:off x="2898" y="2348"/>
                <a:ext cx="99" cy="383"/>
              </a:xfrm>
              <a:custGeom>
                <a:avLst/>
                <a:gdLst>
                  <a:gd name="T0" fmla="*/ 0 w 99"/>
                  <a:gd name="T1" fmla="*/ 216 h 383"/>
                  <a:gd name="T2" fmla="*/ 68 w 99"/>
                  <a:gd name="T3" fmla="*/ 383 h 383"/>
                  <a:gd name="T4" fmla="*/ 99 w 99"/>
                  <a:gd name="T5" fmla="*/ 179 h 383"/>
                  <a:gd name="T6" fmla="*/ 31 w 99"/>
                  <a:gd name="T7" fmla="*/ 0 h 383"/>
                  <a:gd name="T8" fmla="*/ 0 w 99"/>
                  <a:gd name="T9" fmla="*/ 216 h 3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83"/>
                  <a:gd name="T17" fmla="*/ 99 w 99"/>
                  <a:gd name="T18" fmla="*/ 383 h 3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83">
                    <a:moveTo>
                      <a:pt x="0" y="216"/>
                    </a:moveTo>
                    <a:lnTo>
                      <a:pt x="68" y="383"/>
                    </a:lnTo>
                    <a:lnTo>
                      <a:pt x="99" y="179"/>
                    </a:lnTo>
                    <a:lnTo>
                      <a:pt x="31" y="0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4B4B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7" name="Freeform 5623"/>
              <p:cNvSpPr>
                <a:spLocks/>
              </p:cNvSpPr>
              <p:nvPr/>
            </p:nvSpPr>
            <p:spPr bwMode="auto">
              <a:xfrm>
                <a:off x="2898" y="2348"/>
                <a:ext cx="99" cy="383"/>
              </a:xfrm>
              <a:custGeom>
                <a:avLst/>
                <a:gdLst>
                  <a:gd name="T0" fmla="*/ 0 w 16"/>
                  <a:gd name="T1" fmla="*/ 314480 h 62"/>
                  <a:gd name="T2" fmla="*/ 99730 w 16"/>
                  <a:gd name="T3" fmla="*/ 557753 h 62"/>
                  <a:gd name="T4" fmla="*/ 145214 w 16"/>
                  <a:gd name="T5" fmla="*/ 260712 h 62"/>
                  <a:gd name="T6" fmla="*/ 45484 w 16"/>
                  <a:gd name="T7" fmla="*/ 0 h 62"/>
                  <a:gd name="T8" fmla="*/ 0 w 16"/>
                  <a:gd name="T9" fmla="*/ 31448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2"/>
                  <a:gd name="T17" fmla="*/ 16 w 16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2">
                    <a:moveTo>
                      <a:pt x="0" y="35"/>
                    </a:moveTo>
                    <a:lnTo>
                      <a:pt x="11" y="62"/>
                    </a:lnTo>
                    <a:lnTo>
                      <a:pt x="16" y="29"/>
                    </a:lnTo>
                    <a:lnTo>
                      <a:pt x="5" y="0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8" name="Freeform 5624"/>
              <p:cNvSpPr>
                <a:spLocks/>
              </p:cNvSpPr>
              <p:nvPr/>
            </p:nvSpPr>
            <p:spPr bwMode="auto">
              <a:xfrm>
                <a:off x="1639" y="2866"/>
                <a:ext cx="105" cy="75"/>
              </a:xfrm>
              <a:custGeom>
                <a:avLst/>
                <a:gdLst>
                  <a:gd name="T0" fmla="*/ 0 w 105"/>
                  <a:gd name="T1" fmla="*/ 75 h 75"/>
                  <a:gd name="T2" fmla="*/ 68 w 105"/>
                  <a:gd name="T3" fmla="*/ 56 h 75"/>
                  <a:gd name="T4" fmla="*/ 105 w 105"/>
                  <a:gd name="T5" fmla="*/ 0 h 75"/>
                  <a:gd name="T6" fmla="*/ 37 w 105"/>
                  <a:gd name="T7" fmla="*/ 31 h 75"/>
                  <a:gd name="T8" fmla="*/ 0 w 105"/>
                  <a:gd name="T9" fmla="*/ 75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5"/>
                  <a:gd name="T17" fmla="*/ 105 w 105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5">
                    <a:moveTo>
                      <a:pt x="0" y="75"/>
                    </a:moveTo>
                    <a:lnTo>
                      <a:pt x="68" y="56"/>
                    </a:lnTo>
                    <a:lnTo>
                      <a:pt x="105" y="0"/>
                    </a:lnTo>
                    <a:lnTo>
                      <a:pt x="37" y="31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9" name="Freeform 5625"/>
              <p:cNvSpPr>
                <a:spLocks/>
              </p:cNvSpPr>
              <p:nvPr/>
            </p:nvSpPr>
            <p:spPr bwMode="auto">
              <a:xfrm>
                <a:off x="1639" y="2866"/>
                <a:ext cx="105" cy="75"/>
              </a:xfrm>
              <a:custGeom>
                <a:avLst/>
                <a:gdLst>
                  <a:gd name="T0" fmla="*/ 0 w 17"/>
                  <a:gd name="T1" fmla="*/ 114494 h 12"/>
                  <a:gd name="T2" fmla="*/ 98959 w 17"/>
                  <a:gd name="T3" fmla="*/ 85469 h 12"/>
                  <a:gd name="T4" fmla="*/ 152936 w 17"/>
                  <a:gd name="T5" fmla="*/ 0 h 12"/>
                  <a:gd name="T6" fmla="*/ 53945 w 17"/>
                  <a:gd name="T7" fmla="*/ 47344 h 12"/>
                  <a:gd name="T8" fmla="*/ 0 w 17"/>
                  <a:gd name="T9" fmla="*/ 114494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12"/>
                    </a:moveTo>
                    <a:lnTo>
                      <a:pt x="11" y="9"/>
                    </a:lnTo>
                    <a:lnTo>
                      <a:pt x="17" y="0"/>
                    </a:lnTo>
                    <a:lnTo>
                      <a:pt x="6" y="5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0" name="Freeform 5626"/>
              <p:cNvSpPr>
                <a:spLocks/>
              </p:cNvSpPr>
              <p:nvPr/>
            </p:nvSpPr>
            <p:spPr bwMode="auto">
              <a:xfrm>
                <a:off x="3985" y="3015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24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1" name="Freeform 5627"/>
              <p:cNvSpPr>
                <a:spLocks/>
              </p:cNvSpPr>
              <p:nvPr/>
            </p:nvSpPr>
            <p:spPr bwMode="auto">
              <a:xfrm>
                <a:off x="3985" y="3015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2" name="Freeform 5628"/>
              <p:cNvSpPr>
                <a:spLocks/>
              </p:cNvSpPr>
              <p:nvPr/>
            </p:nvSpPr>
            <p:spPr bwMode="auto">
              <a:xfrm>
                <a:off x="2725" y="2224"/>
                <a:ext cx="99" cy="395"/>
              </a:xfrm>
              <a:custGeom>
                <a:avLst/>
                <a:gdLst>
                  <a:gd name="T0" fmla="*/ 0 w 99"/>
                  <a:gd name="T1" fmla="*/ 229 h 395"/>
                  <a:gd name="T2" fmla="*/ 68 w 99"/>
                  <a:gd name="T3" fmla="*/ 395 h 395"/>
                  <a:gd name="T4" fmla="*/ 99 w 99"/>
                  <a:gd name="T5" fmla="*/ 161 h 395"/>
                  <a:gd name="T6" fmla="*/ 31 w 99"/>
                  <a:gd name="T7" fmla="*/ 0 h 395"/>
                  <a:gd name="T8" fmla="*/ 0 w 99"/>
                  <a:gd name="T9" fmla="*/ 229 h 3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95"/>
                  <a:gd name="T17" fmla="*/ 99 w 99"/>
                  <a:gd name="T18" fmla="*/ 395 h 3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95">
                    <a:moveTo>
                      <a:pt x="0" y="229"/>
                    </a:moveTo>
                    <a:lnTo>
                      <a:pt x="68" y="395"/>
                    </a:lnTo>
                    <a:lnTo>
                      <a:pt x="99" y="161"/>
                    </a:lnTo>
                    <a:lnTo>
                      <a:pt x="31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4E4E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3" name="Freeform 5629"/>
              <p:cNvSpPr>
                <a:spLocks/>
              </p:cNvSpPr>
              <p:nvPr/>
            </p:nvSpPr>
            <p:spPr bwMode="auto">
              <a:xfrm>
                <a:off x="2725" y="2224"/>
                <a:ext cx="99" cy="395"/>
              </a:xfrm>
              <a:custGeom>
                <a:avLst/>
                <a:gdLst>
                  <a:gd name="T0" fmla="*/ 0 w 16"/>
                  <a:gd name="T1" fmla="*/ 330794 h 64"/>
                  <a:gd name="T2" fmla="*/ 99730 w 16"/>
                  <a:gd name="T3" fmla="*/ 573170 h 64"/>
                  <a:gd name="T4" fmla="*/ 145214 w 16"/>
                  <a:gd name="T5" fmla="*/ 232056 h 64"/>
                  <a:gd name="T6" fmla="*/ 45484 w 16"/>
                  <a:gd name="T7" fmla="*/ 0 h 64"/>
                  <a:gd name="T8" fmla="*/ 0 w 16"/>
                  <a:gd name="T9" fmla="*/ 330794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4"/>
                  <a:gd name="T17" fmla="*/ 16 w 16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4">
                    <a:moveTo>
                      <a:pt x="0" y="37"/>
                    </a:moveTo>
                    <a:lnTo>
                      <a:pt x="11" y="64"/>
                    </a:lnTo>
                    <a:lnTo>
                      <a:pt x="16" y="26"/>
                    </a:lnTo>
                    <a:lnTo>
                      <a:pt x="5" y="0"/>
                    </a:lnTo>
                    <a:lnTo>
                      <a:pt x="0" y="3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4" name="Freeform 5630"/>
              <p:cNvSpPr>
                <a:spLocks/>
              </p:cNvSpPr>
              <p:nvPr/>
            </p:nvSpPr>
            <p:spPr bwMode="auto">
              <a:xfrm>
                <a:off x="1472" y="2953"/>
                <a:ext cx="105" cy="55"/>
              </a:xfrm>
              <a:custGeom>
                <a:avLst/>
                <a:gdLst>
                  <a:gd name="T0" fmla="*/ 0 w 105"/>
                  <a:gd name="T1" fmla="*/ 55 h 55"/>
                  <a:gd name="T2" fmla="*/ 68 w 105"/>
                  <a:gd name="T3" fmla="*/ 49 h 55"/>
                  <a:gd name="T4" fmla="*/ 105 w 105"/>
                  <a:gd name="T5" fmla="*/ 0 h 55"/>
                  <a:gd name="T6" fmla="*/ 37 w 105"/>
                  <a:gd name="T7" fmla="*/ 12 h 55"/>
                  <a:gd name="T8" fmla="*/ 0 w 105"/>
                  <a:gd name="T9" fmla="*/ 55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55"/>
                    </a:moveTo>
                    <a:lnTo>
                      <a:pt x="68" y="49"/>
                    </a:lnTo>
                    <a:lnTo>
                      <a:pt x="105" y="0"/>
                    </a:lnTo>
                    <a:lnTo>
                      <a:pt x="37" y="12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5" name="Freeform 5631"/>
              <p:cNvSpPr>
                <a:spLocks/>
              </p:cNvSpPr>
              <p:nvPr/>
            </p:nvSpPr>
            <p:spPr bwMode="auto">
              <a:xfrm>
                <a:off x="1472" y="2953"/>
                <a:ext cx="105" cy="55"/>
              </a:xfrm>
              <a:custGeom>
                <a:avLst/>
                <a:gdLst>
                  <a:gd name="T0" fmla="*/ 0 w 17"/>
                  <a:gd name="T1" fmla="*/ 76670 h 9"/>
                  <a:gd name="T2" fmla="*/ 98959 w 17"/>
                  <a:gd name="T3" fmla="*/ 68231 h 9"/>
                  <a:gd name="T4" fmla="*/ 152936 w 17"/>
                  <a:gd name="T5" fmla="*/ 0 h 9"/>
                  <a:gd name="T6" fmla="*/ 53945 w 17"/>
                  <a:gd name="T7" fmla="*/ 16659 h 9"/>
                  <a:gd name="T8" fmla="*/ 0 w 17"/>
                  <a:gd name="T9" fmla="*/ 7667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9"/>
                    </a:moveTo>
                    <a:lnTo>
                      <a:pt x="11" y="8"/>
                    </a:lnTo>
                    <a:lnTo>
                      <a:pt x="17" y="0"/>
                    </a:lnTo>
                    <a:lnTo>
                      <a:pt x="6" y="2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6" name="Freeform 5632"/>
              <p:cNvSpPr>
                <a:spLocks/>
              </p:cNvSpPr>
              <p:nvPr/>
            </p:nvSpPr>
            <p:spPr bwMode="auto">
              <a:xfrm>
                <a:off x="3818" y="3002"/>
                <a:ext cx="99" cy="81"/>
              </a:xfrm>
              <a:custGeom>
                <a:avLst/>
                <a:gdLst>
                  <a:gd name="T0" fmla="*/ 0 w 99"/>
                  <a:gd name="T1" fmla="*/ 56 h 81"/>
                  <a:gd name="T2" fmla="*/ 68 w 99"/>
                  <a:gd name="T3" fmla="*/ 81 h 81"/>
                  <a:gd name="T4" fmla="*/ 99 w 99"/>
                  <a:gd name="T5" fmla="*/ 37 h 81"/>
                  <a:gd name="T6" fmla="*/ 31 w 99"/>
                  <a:gd name="T7" fmla="*/ 0 h 81"/>
                  <a:gd name="T8" fmla="*/ 0 w 99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1"/>
                  <a:gd name="T17" fmla="*/ 99 w 99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1">
                    <a:moveTo>
                      <a:pt x="0" y="56"/>
                    </a:moveTo>
                    <a:lnTo>
                      <a:pt x="68" y="81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7" name="Freeform 5633"/>
              <p:cNvSpPr>
                <a:spLocks/>
              </p:cNvSpPr>
              <p:nvPr/>
            </p:nvSpPr>
            <p:spPr bwMode="auto">
              <a:xfrm>
                <a:off x="3818" y="3002"/>
                <a:ext cx="99" cy="81"/>
              </a:xfrm>
              <a:custGeom>
                <a:avLst/>
                <a:gdLst>
                  <a:gd name="T0" fmla="*/ 0 w 16"/>
                  <a:gd name="T1" fmla="*/ 84439 h 13"/>
                  <a:gd name="T2" fmla="*/ 99730 w 16"/>
                  <a:gd name="T3" fmla="*/ 122173 h 13"/>
                  <a:gd name="T4" fmla="*/ 145214 w 16"/>
                  <a:gd name="T5" fmla="*/ 55865 h 13"/>
                  <a:gd name="T6" fmla="*/ 45484 w 16"/>
                  <a:gd name="T7" fmla="*/ 0 h 13"/>
                  <a:gd name="T8" fmla="*/ 0 w 16"/>
                  <a:gd name="T9" fmla="*/ 8443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8" name="Freeform 5634"/>
              <p:cNvSpPr>
                <a:spLocks/>
              </p:cNvSpPr>
              <p:nvPr/>
            </p:nvSpPr>
            <p:spPr bwMode="auto">
              <a:xfrm>
                <a:off x="2553" y="2181"/>
                <a:ext cx="98" cy="358"/>
              </a:xfrm>
              <a:custGeom>
                <a:avLst/>
                <a:gdLst>
                  <a:gd name="T0" fmla="*/ 0 w 98"/>
                  <a:gd name="T1" fmla="*/ 216 h 358"/>
                  <a:gd name="T2" fmla="*/ 67 w 98"/>
                  <a:gd name="T3" fmla="*/ 358 h 358"/>
                  <a:gd name="T4" fmla="*/ 98 w 98"/>
                  <a:gd name="T5" fmla="*/ 117 h 358"/>
                  <a:gd name="T6" fmla="*/ 30 w 98"/>
                  <a:gd name="T7" fmla="*/ 0 h 358"/>
                  <a:gd name="T8" fmla="*/ 0 w 98"/>
                  <a:gd name="T9" fmla="*/ 216 h 3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58"/>
                  <a:gd name="T17" fmla="*/ 98 w 98"/>
                  <a:gd name="T18" fmla="*/ 358 h 3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58">
                    <a:moveTo>
                      <a:pt x="0" y="216"/>
                    </a:moveTo>
                    <a:lnTo>
                      <a:pt x="67" y="358"/>
                    </a:lnTo>
                    <a:lnTo>
                      <a:pt x="98" y="117"/>
                    </a:lnTo>
                    <a:lnTo>
                      <a:pt x="30" y="0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5D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9" name="Freeform 5635"/>
              <p:cNvSpPr>
                <a:spLocks/>
              </p:cNvSpPr>
              <p:nvPr/>
            </p:nvSpPr>
            <p:spPr bwMode="auto">
              <a:xfrm>
                <a:off x="2553" y="2181"/>
                <a:ext cx="98" cy="358"/>
              </a:xfrm>
              <a:custGeom>
                <a:avLst/>
                <a:gdLst>
                  <a:gd name="T0" fmla="*/ 0 w 16"/>
                  <a:gd name="T1" fmla="*/ 313478 h 58"/>
                  <a:gd name="T2" fmla="*/ 94203 w 16"/>
                  <a:gd name="T3" fmla="*/ 519705 h 58"/>
                  <a:gd name="T4" fmla="*/ 137868 w 16"/>
                  <a:gd name="T5" fmla="*/ 169766 h 58"/>
                  <a:gd name="T6" fmla="*/ 43671 w 16"/>
                  <a:gd name="T7" fmla="*/ 0 h 58"/>
                  <a:gd name="T8" fmla="*/ 0 w 16"/>
                  <a:gd name="T9" fmla="*/ 313478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8"/>
                  <a:gd name="T17" fmla="*/ 16 w 16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8">
                    <a:moveTo>
                      <a:pt x="0" y="35"/>
                    </a:moveTo>
                    <a:lnTo>
                      <a:pt x="11" y="58"/>
                    </a:lnTo>
                    <a:lnTo>
                      <a:pt x="16" y="19"/>
                    </a:lnTo>
                    <a:lnTo>
                      <a:pt x="5" y="0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0" name="Freeform 5636"/>
              <p:cNvSpPr>
                <a:spLocks/>
              </p:cNvSpPr>
              <p:nvPr/>
            </p:nvSpPr>
            <p:spPr bwMode="auto">
              <a:xfrm>
                <a:off x="1305" y="3002"/>
                <a:ext cx="99" cy="50"/>
              </a:xfrm>
              <a:custGeom>
                <a:avLst/>
                <a:gdLst>
                  <a:gd name="T0" fmla="*/ 0 w 99"/>
                  <a:gd name="T1" fmla="*/ 44 h 50"/>
                  <a:gd name="T2" fmla="*/ 68 w 99"/>
                  <a:gd name="T3" fmla="*/ 50 h 50"/>
                  <a:gd name="T4" fmla="*/ 99 w 99"/>
                  <a:gd name="T5" fmla="*/ 6 h 50"/>
                  <a:gd name="T6" fmla="*/ 37 w 99"/>
                  <a:gd name="T7" fmla="*/ 0 h 50"/>
                  <a:gd name="T8" fmla="*/ 0 w 99"/>
                  <a:gd name="T9" fmla="*/ 44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0"/>
                  <a:gd name="T17" fmla="*/ 99 w 99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0">
                    <a:moveTo>
                      <a:pt x="0" y="44"/>
                    </a:moveTo>
                    <a:lnTo>
                      <a:pt x="68" y="50"/>
                    </a:lnTo>
                    <a:lnTo>
                      <a:pt x="99" y="6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1" name="Freeform 5637"/>
              <p:cNvSpPr>
                <a:spLocks/>
              </p:cNvSpPr>
              <p:nvPr/>
            </p:nvSpPr>
            <p:spPr bwMode="auto">
              <a:xfrm>
                <a:off x="1305" y="3002"/>
                <a:ext cx="99" cy="50"/>
              </a:xfrm>
              <a:custGeom>
                <a:avLst/>
                <a:gdLst>
                  <a:gd name="T0" fmla="*/ 0 w 16"/>
                  <a:gd name="T1" fmla="*/ 67150 h 8"/>
                  <a:gd name="T2" fmla="*/ 99730 w 16"/>
                  <a:gd name="T3" fmla="*/ 76175 h 8"/>
                  <a:gd name="T4" fmla="*/ 145214 w 16"/>
                  <a:gd name="T5" fmla="*/ 9025 h 8"/>
                  <a:gd name="T6" fmla="*/ 54252 w 16"/>
                  <a:gd name="T7" fmla="*/ 0 h 8"/>
                  <a:gd name="T8" fmla="*/ 0 w 16"/>
                  <a:gd name="T9" fmla="*/ 6715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7"/>
                    </a:moveTo>
                    <a:lnTo>
                      <a:pt x="11" y="8"/>
                    </a:lnTo>
                    <a:lnTo>
                      <a:pt x="16" y="1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2" name="Freeform 5638"/>
              <p:cNvSpPr>
                <a:spLocks/>
              </p:cNvSpPr>
              <p:nvPr/>
            </p:nvSpPr>
            <p:spPr bwMode="auto">
              <a:xfrm>
                <a:off x="3645" y="2971"/>
                <a:ext cx="99" cy="105"/>
              </a:xfrm>
              <a:custGeom>
                <a:avLst/>
                <a:gdLst>
                  <a:gd name="T0" fmla="*/ 0 w 99"/>
                  <a:gd name="T1" fmla="*/ 68 h 105"/>
                  <a:gd name="T2" fmla="*/ 68 w 99"/>
                  <a:gd name="T3" fmla="*/ 105 h 105"/>
                  <a:gd name="T4" fmla="*/ 99 w 99"/>
                  <a:gd name="T5" fmla="*/ 50 h 105"/>
                  <a:gd name="T6" fmla="*/ 31 w 99"/>
                  <a:gd name="T7" fmla="*/ 0 h 105"/>
                  <a:gd name="T8" fmla="*/ 0 w 99"/>
                  <a:gd name="T9" fmla="*/ 68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68"/>
                    </a:moveTo>
                    <a:lnTo>
                      <a:pt x="68" y="105"/>
                    </a:lnTo>
                    <a:lnTo>
                      <a:pt x="99" y="50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3" name="Freeform 5639"/>
              <p:cNvSpPr>
                <a:spLocks/>
              </p:cNvSpPr>
              <p:nvPr/>
            </p:nvSpPr>
            <p:spPr bwMode="auto">
              <a:xfrm>
                <a:off x="3645" y="2971"/>
                <a:ext cx="99" cy="105"/>
              </a:xfrm>
              <a:custGeom>
                <a:avLst/>
                <a:gdLst>
                  <a:gd name="T0" fmla="*/ 0 w 16"/>
                  <a:gd name="T1" fmla="*/ 98959 h 17"/>
                  <a:gd name="T2" fmla="*/ 99730 w 16"/>
                  <a:gd name="T3" fmla="*/ 152936 h 17"/>
                  <a:gd name="T4" fmla="*/ 145214 w 16"/>
                  <a:gd name="T5" fmla="*/ 71375 h 17"/>
                  <a:gd name="T6" fmla="*/ 45484 w 16"/>
                  <a:gd name="T7" fmla="*/ 0 h 17"/>
                  <a:gd name="T8" fmla="*/ 0 w 16"/>
                  <a:gd name="T9" fmla="*/ 9895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1"/>
                    </a:moveTo>
                    <a:lnTo>
                      <a:pt x="11" y="17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4" name="Freeform 5640"/>
              <p:cNvSpPr>
                <a:spLocks/>
              </p:cNvSpPr>
              <p:nvPr/>
            </p:nvSpPr>
            <p:spPr bwMode="auto">
              <a:xfrm>
                <a:off x="2380" y="2243"/>
                <a:ext cx="98" cy="271"/>
              </a:xfrm>
              <a:custGeom>
                <a:avLst/>
                <a:gdLst>
                  <a:gd name="T0" fmla="*/ 0 w 98"/>
                  <a:gd name="T1" fmla="*/ 179 h 271"/>
                  <a:gd name="T2" fmla="*/ 68 w 98"/>
                  <a:gd name="T3" fmla="*/ 271 h 271"/>
                  <a:gd name="T4" fmla="*/ 98 w 98"/>
                  <a:gd name="T5" fmla="*/ 49 h 271"/>
                  <a:gd name="T6" fmla="*/ 31 w 98"/>
                  <a:gd name="T7" fmla="*/ 0 h 271"/>
                  <a:gd name="T8" fmla="*/ 0 w 98"/>
                  <a:gd name="T9" fmla="*/ 179 h 2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71"/>
                  <a:gd name="T17" fmla="*/ 98 w 98"/>
                  <a:gd name="T18" fmla="*/ 271 h 2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71">
                    <a:moveTo>
                      <a:pt x="0" y="179"/>
                    </a:moveTo>
                    <a:lnTo>
                      <a:pt x="68" y="271"/>
                    </a:lnTo>
                    <a:lnTo>
                      <a:pt x="98" y="49"/>
                    </a:lnTo>
                    <a:lnTo>
                      <a:pt x="31" y="0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7878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5" name="Freeform 5641"/>
              <p:cNvSpPr>
                <a:spLocks/>
              </p:cNvSpPr>
              <p:nvPr/>
            </p:nvSpPr>
            <p:spPr bwMode="auto">
              <a:xfrm>
                <a:off x="2380" y="2243"/>
                <a:ext cx="98" cy="271"/>
              </a:xfrm>
              <a:custGeom>
                <a:avLst/>
                <a:gdLst>
                  <a:gd name="T0" fmla="*/ 0 w 16"/>
                  <a:gd name="T1" fmla="*/ 257462 h 44"/>
                  <a:gd name="T2" fmla="*/ 94203 w 16"/>
                  <a:gd name="T3" fmla="*/ 389963 h 44"/>
                  <a:gd name="T4" fmla="*/ 137868 w 16"/>
                  <a:gd name="T5" fmla="*/ 70559 h 44"/>
                  <a:gd name="T6" fmla="*/ 43671 w 16"/>
                  <a:gd name="T7" fmla="*/ 0 h 44"/>
                  <a:gd name="T8" fmla="*/ 0 w 16"/>
                  <a:gd name="T9" fmla="*/ 257462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4"/>
                  <a:gd name="T17" fmla="*/ 16 w 16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4">
                    <a:moveTo>
                      <a:pt x="0" y="29"/>
                    </a:moveTo>
                    <a:lnTo>
                      <a:pt x="11" y="44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2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6" name="Freeform 5642"/>
              <p:cNvSpPr>
                <a:spLocks/>
              </p:cNvSpPr>
              <p:nvPr/>
            </p:nvSpPr>
            <p:spPr bwMode="auto">
              <a:xfrm>
                <a:off x="3479" y="2916"/>
                <a:ext cx="99" cy="142"/>
              </a:xfrm>
              <a:custGeom>
                <a:avLst/>
                <a:gdLst>
                  <a:gd name="T0" fmla="*/ 0 w 99"/>
                  <a:gd name="T1" fmla="*/ 86 h 142"/>
                  <a:gd name="T2" fmla="*/ 68 w 99"/>
                  <a:gd name="T3" fmla="*/ 142 h 142"/>
                  <a:gd name="T4" fmla="*/ 99 w 99"/>
                  <a:gd name="T5" fmla="*/ 74 h 142"/>
                  <a:gd name="T6" fmla="*/ 31 w 99"/>
                  <a:gd name="T7" fmla="*/ 0 h 142"/>
                  <a:gd name="T8" fmla="*/ 0 w 99"/>
                  <a:gd name="T9" fmla="*/ 86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2"/>
                  <a:gd name="T17" fmla="*/ 99 w 99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2">
                    <a:moveTo>
                      <a:pt x="0" y="86"/>
                    </a:moveTo>
                    <a:lnTo>
                      <a:pt x="68" y="142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7" name="Freeform 5643"/>
              <p:cNvSpPr>
                <a:spLocks/>
              </p:cNvSpPr>
              <p:nvPr/>
            </p:nvSpPr>
            <p:spPr bwMode="auto">
              <a:xfrm>
                <a:off x="3479" y="2916"/>
                <a:ext cx="99" cy="142"/>
              </a:xfrm>
              <a:custGeom>
                <a:avLst/>
                <a:gdLst>
                  <a:gd name="T0" fmla="*/ 0 w 16"/>
                  <a:gd name="T1" fmla="*/ 124948 h 23"/>
                  <a:gd name="T2" fmla="*/ 99730 w 16"/>
                  <a:gd name="T3" fmla="*/ 206406 h 23"/>
                  <a:gd name="T4" fmla="*/ 145214 w 16"/>
                  <a:gd name="T5" fmla="*/ 107531 h 23"/>
                  <a:gd name="T6" fmla="*/ 45484 w 16"/>
                  <a:gd name="T7" fmla="*/ 0 h 23"/>
                  <a:gd name="T8" fmla="*/ 0 w 16"/>
                  <a:gd name="T9" fmla="*/ 124948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3"/>
                  <a:gd name="T17" fmla="*/ 16 w 1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3">
                    <a:moveTo>
                      <a:pt x="0" y="14"/>
                    </a:moveTo>
                    <a:lnTo>
                      <a:pt x="11" y="23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8" name="Freeform 5644"/>
              <p:cNvSpPr>
                <a:spLocks/>
              </p:cNvSpPr>
              <p:nvPr/>
            </p:nvSpPr>
            <p:spPr bwMode="auto">
              <a:xfrm>
                <a:off x="2213" y="2379"/>
                <a:ext cx="99" cy="185"/>
              </a:xfrm>
              <a:custGeom>
                <a:avLst/>
                <a:gdLst>
                  <a:gd name="T0" fmla="*/ 0 w 99"/>
                  <a:gd name="T1" fmla="*/ 142 h 185"/>
                  <a:gd name="T2" fmla="*/ 68 w 99"/>
                  <a:gd name="T3" fmla="*/ 185 h 185"/>
                  <a:gd name="T4" fmla="*/ 99 w 99"/>
                  <a:gd name="T5" fmla="*/ 0 h 185"/>
                  <a:gd name="T6" fmla="*/ 31 w 99"/>
                  <a:gd name="T7" fmla="*/ 6 h 185"/>
                  <a:gd name="T8" fmla="*/ 0 w 99"/>
                  <a:gd name="T9" fmla="*/ 142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5"/>
                  <a:gd name="T17" fmla="*/ 99 w 99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5">
                    <a:moveTo>
                      <a:pt x="0" y="142"/>
                    </a:moveTo>
                    <a:lnTo>
                      <a:pt x="68" y="185"/>
                    </a:lnTo>
                    <a:lnTo>
                      <a:pt x="99" y="0"/>
                    </a:lnTo>
                    <a:lnTo>
                      <a:pt x="31" y="6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9" name="Freeform 5645"/>
              <p:cNvSpPr>
                <a:spLocks/>
              </p:cNvSpPr>
              <p:nvPr/>
            </p:nvSpPr>
            <p:spPr bwMode="auto">
              <a:xfrm>
                <a:off x="2213" y="2379"/>
                <a:ext cx="99" cy="185"/>
              </a:xfrm>
              <a:custGeom>
                <a:avLst/>
                <a:gdLst>
                  <a:gd name="T0" fmla="*/ 0 w 16"/>
                  <a:gd name="T1" fmla="*/ 205424 h 30"/>
                  <a:gd name="T2" fmla="*/ 99730 w 16"/>
                  <a:gd name="T3" fmla="*/ 267566 h 30"/>
                  <a:gd name="T4" fmla="*/ 145214 w 16"/>
                  <a:gd name="T5" fmla="*/ 0 h 30"/>
                  <a:gd name="T6" fmla="*/ 45484 w 16"/>
                  <a:gd name="T7" fmla="*/ 8670 h 30"/>
                  <a:gd name="T8" fmla="*/ 0 w 16"/>
                  <a:gd name="T9" fmla="*/ 205424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23"/>
                    </a:moveTo>
                    <a:lnTo>
                      <a:pt x="11" y="30"/>
                    </a:lnTo>
                    <a:lnTo>
                      <a:pt x="16" y="0"/>
                    </a:lnTo>
                    <a:lnTo>
                      <a:pt x="5" y="1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0" name="Freeform 5646"/>
              <p:cNvSpPr>
                <a:spLocks/>
              </p:cNvSpPr>
              <p:nvPr/>
            </p:nvSpPr>
            <p:spPr bwMode="auto">
              <a:xfrm>
                <a:off x="4559" y="303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1" name="Freeform 5647"/>
              <p:cNvSpPr>
                <a:spLocks/>
              </p:cNvSpPr>
              <p:nvPr/>
            </p:nvSpPr>
            <p:spPr bwMode="auto">
              <a:xfrm>
                <a:off x="4559" y="303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2" name="Freeform 5648"/>
              <p:cNvSpPr>
                <a:spLocks/>
              </p:cNvSpPr>
              <p:nvPr/>
            </p:nvSpPr>
            <p:spPr bwMode="auto">
              <a:xfrm>
                <a:off x="3306" y="2823"/>
                <a:ext cx="105" cy="198"/>
              </a:xfrm>
              <a:custGeom>
                <a:avLst/>
                <a:gdLst>
                  <a:gd name="T0" fmla="*/ 0 w 105"/>
                  <a:gd name="T1" fmla="*/ 118 h 198"/>
                  <a:gd name="T2" fmla="*/ 68 w 105"/>
                  <a:gd name="T3" fmla="*/ 198 h 198"/>
                  <a:gd name="T4" fmla="*/ 105 w 105"/>
                  <a:gd name="T5" fmla="*/ 105 h 198"/>
                  <a:gd name="T6" fmla="*/ 37 w 105"/>
                  <a:gd name="T7" fmla="*/ 0 h 198"/>
                  <a:gd name="T8" fmla="*/ 0 w 105"/>
                  <a:gd name="T9" fmla="*/ 118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98"/>
                  <a:gd name="T17" fmla="*/ 105 w 105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98">
                    <a:moveTo>
                      <a:pt x="0" y="118"/>
                    </a:moveTo>
                    <a:lnTo>
                      <a:pt x="68" y="198"/>
                    </a:lnTo>
                    <a:lnTo>
                      <a:pt x="105" y="105"/>
                    </a:lnTo>
                    <a:lnTo>
                      <a:pt x="37" y="0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3" name="Freeform 5649"/>
              <p:cNvSpPr>
                <a:spLocks/>
              </p:cNvSpPr>
              <p:nvPr/>
            </p:nvSpPr>
            <p:spPr bwMode="auto">
              <a:xfrm>
                <a:off x="3306" y="2823"/>
                <a:ext cx="105" cy="198"/>
              </a:xfrm>
              <a:custGeom>
                <a:avLst/>
                <a:gdLst>
                  <a:gd name="T0" fmla="*/ 0 w 17"/>
                  <a:gd name="T1" fmla="*/ 172934 h 32"/>
                  <a:gd name="T2" fmla="*/ 98959 w 17"/>
                  <a:gd name="T3" fmla="*/ 290200 h 32"/>
                  <a:gd name="T4" fmla="*/ 152936 w 17"/>
                  <a:gd name="T5" fmla="*/ 153982 h 32"/>
                  <a:gd name="T6" fmla="*/ 53945 w 17"/>
                  <a:gd name="T7" fmla="*/ 0 h 32"/>
                  <a:gd name="T8" fmla="*/ 0 w 17"/>
                  <a:gd name="T9" fmla="*/ 172934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2"/>
                  <a:gd name="T17" fmla="*/ 17 w 17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2">
                    <a:moveTo>
                      <a:pt x="0" y="19"/>
                    </a:moveTo>
                    <a:lnTo>
                      <a:pt x="11" y="32"/>
                    </a:lnTo>
                    <a:lnTo>
                      <a:pt x="17" y="17"/>
                    </a:lnTo>
                    <a:lnTo>
                      <a:pt x="6" y="0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4" name="Freeform 5650"/>
              <p:cNvSpPr>
                <a:spLocks/>
              </p:cNvSpPr>
              <p:nvPr/>
            </p:nvSpPr>
            <p:spPr bwMode="auto">
              <a:xfrm>
                <a:off x="2040" y="2527"/>
                <a:ext cx="99" cy="136"/>
              </a:xfrm>
              <a:custGeom>
                <a:avLst/>
                <a:gdLst>
                  <a:gd name="T0" fmla="*/ 0 w 99"/>
                  <a:gd name="T1" fmla="*/ 136 h 136"/>
                  <a:gd name="T2" fmla="*/ 68 w 99"/>
                  <a:gd name="T3" fmla="*/ 136 h 136"/>
                  <a:gd name="T4" fmla="*/ 99 w 99"/>
                  <a:gd name="T5" fmla="*/ 0 h 136"/>
                  <a:gd name="T6" fmla="*/ 37 w 99"/>
                  <a:gd name="T7" fmla="*/ 37 h 136"/>
                  <a:gd name="T8" fmla="*/ 0 w 99"/>
                  <a:gd name="T9" fmla="*/ 136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6"/>
                  <a:gd name="T17" fmla="*/ 99 w 99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6">
                    <a:moveTo>
                      <a:pt x="0" y="136"/>
                    </a:moveTo>
                    <a:lnTo>
                      <a:pt x="68" y="136"/>
                    </a:lnTo>
                    <a:lnTo>
                      <a:pt x="99" y="0"/>
                    </a:lnTo>
                    <a:lnTo>
                      <a:pt x="37" y="37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5" name="Freeform 5651"/>
              <p:cNvSpPr>
                <a:spLocks/>
              </p:cNvSpPr>
              <p:nvPr/>
            </p:nvSpPr>
            <p:spPr bwMode="auto">
              <a:xfrm>
                <a:off x="2040" y="2527"/>
                <a:ext cx="99" cy="136"/>
              </a:xfrm>
              <a:custGeom>
                <a:avLst/>
                <a:gdLst>
                  <a:gd name="T0" fmla="*/ 0 w 16"/>
                  <a:gd name="T1" fmla="*/ 198677 h 22"/>
                  <a:gd name="T2" fmla="*/ 99730 w 16"/>
                  <a:gd name="T3" fmla="*/ 198677 h 22"/>
                  <a:gd name="T4" fmla="*/ 145214 w 16"/>
                  <a:gd name="T5" fmla="*/ 0 h 22"/>
                  <a:gd name="T6" fmla="*/ 54252 w 16"/>
                  <a:gd name="T7" fmla="*/ 54109 h 22"/>
                  <a:gd name="T8" fmla="*/ 0 w 16"/>
                  <a:gd name="T9" fmla="*/ 198677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22"/>
                    </a:moveTo>
                    <a:lnTo>
                      <a:pt x="11" y="22"/>
                    </a:lnTo>
                    <a:lnTo>
                      <a:pt x="16" y="0"/>
                    </a:lnTo>
                    <a:lnTo>
                      <a:pt x="6" y="6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6" name="Freeform 5652"/>
              <p:cNvSpPr>
                <a:spLocks/>
              </p:cNvSpPr>
              <p:nvPr/>
            </p:nvSpPr>
            <p:spPr bwMode="auto">
              <a:xfrm>
                <a:off x="4393" y="3039"/>
                <a:ext cx="98" cy="62"/>
              </a:xfrm>
              <a:custGeom>
                <a:avLst/>
                <a:gdLst>
                  <a:gd name="T0" fmla="*/ 0 w 98"/>
                  <a:gd name="T1" fmla="*/ 44 h 62"/>
                  <a:gd name="T2" fmla="*/ 68 w 98"/>
                  <a:gd name="T3" fmla="*/ 62 h 62"/>
                  <a:gd name="T4" fmla="*/ 98 w 98"/>
                  <a:gd name="T5" fmla="*/ 19 h 62"/>
                  <a:gd name="T6" fmla="*/ 30 w 98"/>
                  <a:gd name="T7" fmla="*/ 0 h 62"/>
                  <a:gd name="T8" fmla="*/ 0 w 98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7" name="Freeform 5653"/>
              <p:cNvSpPr>
                <a:spLocks/>
              </p:cNvSpPr>
              <p:nvPr/>
            </p:nvSpPr>
            <p:spPr bwMode="auto">
              <a:xfrm>
                <a:off x="4393" y="3039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8" name="Freeform 5654"/>
              <p:cNvSpPr>
                <a:spLocks/>
              </p:cNvSpPr>
              <p:nvPr/>
            </p:nvSpPr>
            <p:spPr bwMode="auto">
              <a:xfrm>
                <a:off x="3139" y="2687"/>
                <a:ext cx="99" cy="272"/>
              </a:xfrm>
              <a:custGeom>
                <a:avLst/>
                <a:gdLst>
                  <a:gd name="T0" fmla="*/ 0 w 99"/>
                  <a:gd name="T1" fmla="*/ 161 h 272"/>
                  <a:gd name="T2" fmla="*/ 68 w 99"/>
                  <a:gd name="T3" fmla="*/ 272 h 272"/>
                  <a:gd name="T4" fmla="*/ 99 w 99"/>
                  <a:gd name="T5" fmla="*/ 142 h 272"/>
                  <a:gd name="T6" fmla="*/ 31 w 99"/>
                  <a:gd name="T7" fmla="*/ 0 h 272"/>
                  <a:gd name="T8" fmla="*/ 0 w 99"/>
                  <a:gd name="T9" fmla="*/ 161 h 2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72"/>
                  <a:gd name="T17" fmla="*/ 99 w 99"/>
                  <a:gd name="T18" fmla="*/ 272 h 2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72">
                    <a:moveTo>
                      <a:pt x="0" y="161"/>
                    </a:moveTo>
                    <a:lnTo>
                      <a:pt x="68" y="272"/>
                    </a:lnTo>
                    <a:lnTo>
                      <a:pt x="99" y="142"/>
                    </a:lnTo>
                    <a:lnTo>
                      <a:pt x="31" y="0"/>
                    </a:lnTo>
                    <a:lnTo>
                      <a:pt x="0" y="161"/>
                    </a:lnTo>
                    <a:close/>
                  </a:path>
                </a:pathLst>
              </a:custGeom>
              <a:solidFill>
                <a:srgbClr val="5D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9" name="Freeform 5655"/>
              <p:cNvSpPr>
                <a:spLocks/>
              </p:cNvSpPr>
              <p:nvPr/>
            </p:nvSpPr>
            <p:spPr bwMode="auto">
              <a:xfrm>
                <a:off x="3139" y="2687"/>
                <a:ext cx="99" cy="272"/>
              </a:xfrm>
              <a:custGeom>
                <a:avLst/>
                <a:gdLst>
                  <a:gd name="T0" fmla="*/ 0 w 16"/>
                  <a:gd name="T1" fmla="*/ 235057 h 44"/>
                  <a:gd name="T2" fmla="*/ 99730 w 16"/>
                  <a:gd name="T3" fmla="*/ 397126 h 44"/>
                  <a:gd name="T4" fmla="*/ 145214 w 16"/>
                  <a:gd name="T5" fmla="*/ 207431 h 44"/>
                  <a:gd name="T6" fmla="*/ 45484 w 16"/>
                  <a:gd name="T7" fmla="*/ 0 h 44"/>
                  <a:gd name="T8" fmla="*/ 0 w 16"/>
                  <a:gd name="T9" fmla="*/ 235057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4"/>
                  <a:gd name="T17" fmla="*/ 16 w 16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4">
                    <a:moveTo>
                      <a:pt x="0" y="26"/>
                    </a:moveTo>
                    <a:lnTo>
                      <a:pt x="11" y="44"/>
                    </a:lnTo>
                    <a:lnTo>
                      <a:pt x="16" y="23"/>
                    </a:lnTo>
                    <a:lnTo>
                      <a:pt x="5" y="0"/>
                    </a:lnTo>
                    <a:lnTo>
                      <a:pt x="0" y="2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0" name="Freeform 5656"/>
              <p:cNvSpPr>
                <a:spLocks/>
              </p:cNvSpPr>
              <p:nvPr/>
            </p:nvSpPr>
            <p:spPr bwMode="auto">
              <a:xfrm>
                <a:off x="1873" y="2687"/>
                <a:ext cx="99" cy="118"/>
              </a:xfrm>
              <a:custGeom>
                <a:avLst/>
                <a:gdLst>
                  <a:gd name="T0" fmla="*/ 0 w 99"/>
                  <a:gd name="T1" fmla="*/ 118 h 118"/>
                  <a:gd name="T2" fmla="*/ 68 w 99"/>
                  <a:gd name="T3" fmla="*/ 99 h 118"/>
                  <a:gd name="T4" fmla="*/ 99 w 99"/>
                  <a:gd name="T5" fmla="*/ 0 h 118"/>
                  <a:gd name="T6" fmla="*/ 37 w 99"/>
                  <a:gd name="T7" fmla="*/ 44 h 118"/>
                  <a:gd name="T8" fmla="*/ 0 w 99"/>
                  <a:gd name="T9" fmla="*/ 118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8"/>
                  <a:gd name="T17" fmla="*/ 99 w 99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8">
                    <a:moveTo>
                      <a:pt x="0" y="118"/>
                    </a:moveTo>
                    <a:lnTo>
                      <a:pt x="68" y="99"/>
                    </a:lnTo>
                    <a:lnTo>
                      <a:pt x="99" y="0"/>
                    </a:lnTo>
                    <a:lnTo>
                      <a:pt x="37" y="4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D3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1" name="Freeform 5657"/>
              <p:cNvSpPr>
                <a:spLocks/>
              </p:cNvSpPr>
              <p:nvPr/>
            </p:nvSpPr>
            <p:spPr bwMode="auto">
              <a:xfrm>
                <a:off x="1873" y="2687"/>
                <a:ext cx="99" cy="118"/>
              </a:xfrm>
              <a:custGeom>
                <a:avLst/>
                <a:gdLst>
                  <a:gd name="T0" fmla="*/ 0 w 16"/>
                  <a:gd name="T1" fmla="*/ 175572 h 19"/>
                  <a:gd name="T2" fmla="*/ 99730 w 16"/>
                  <a:gd name="T3" fmla="*/ 147301 h 19"/>
                  <a:gd name="T4" fmla="*/ 145214 w 16"/>
                  <a:gd name="T5" fmla="*/ 0 h 19"/>
                  <a:gd name="T6" fmla="*/ 54252 w 16"/>
                  <a:gd name="T7" fmla="*/ 63950 h 19"/>
                  <a:gd name="T8" fmla="*/ 0 w 16"/>
                  <a:gd name="T9" fmla="*/ 175572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9"/>
                    </a:moveTo>
                    <a:lnTo>
                      <a:pt x="11" y="16"/>
                    </a:lnTo>
                    <a:lnTo>
                      <a:pt x="16" y="0"/>
                    </a:lnTo>
                    <a:lnTo>
                      <a:pt x="6" y="7"/>
                    </a:lnTo>
                    <a:lnTo>
                      <a:pt x="0" y="1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2" name="Freeform 5658"/>
              <p:cNvSpPr>
                <a:spLocks/>
              </p:cNvSpPr>
              <p:nvPr/>
            </p:nvSpPr>
            <p:spPr bwMode="auto">
              <a:xfrm>
                <a:off x="4226" y="3039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3" name="Freeform 5659"/>
              <p:cNvSpPr>
                <a:spLocks/>
              </p:cNvSpPr>
              <p:nvPr/>
            </p:nvSpPr>
            <p:spPr bwMode="auto">
              <a:xfrm>
                <a:off x="4226" y="3039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4" name="Freeform 5660"/>
              <p:cNvSpPr>
                <a:spLocks/>
              </p:cNvSpPr>
              <p:nvPr/>
            </p:nvSpPr>
            <p:spPr bwMode="auto">
              <a:xfrm>
                <a:off x="2966" y="2527"/>
                <a:ext cx="105" cy="346"/>
              </a:xfrm>
              <a:custGeom>
                <a:avLst/>
                <a:gdLst>
                  <a:gd name="T0" fmla="*/ 0 w 105"/>
                  <a:gd name="T1" fmla="*/ 204 h 346"/>
                  <a:gd name="T2" fmla="*/ 68 w 105"/>
                  <a:gd name="T3" fmla="*/ 346 h 346"/>
                  <a:gd name="T4" fmla="*/ 105 w 105"/>
                  <a:gd name="T5" fmla="*/ 173 h 346"/>
                  <a:gd name="T6" fmla="*/ 31 w 105"/>
                  <a:gd name="T7" fmla="*/ 0 h 346"/>
                  <a:gd name="T8" fmla="*/ 0 w 105"/>
                  <a:gd name="T9" fmla="*/ 204 h 3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46"/>
                  <a:gd name="T17" fmla="*/ 105 w 105"/>
                  <a:gd name="T18" fmla="*/ 346 h 3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46">
                    <a:moveTo>
                      <a:pt x="0" y="204"/>
                    </a:moveTo>
                    <a:lnTo>
                      <a:pt x="68" y="346"/>
                    </a:lnTo>
                    <a:lnTo>
                      <a:pt x="105" y="173"/>
                    </a:lnTo>
                    <a:lnTo>
                      <a:pt x="31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5" name="Freeform 5661"/>
              <p:cNvSpPr>
                <a:spLocks/>
              </p:cNvSpPr>
              <p:nvPr/>
            </p:nvSpPr>
            <p:spPr bwMode="auto">
              <a:xfrm>
                <a:off x="2966" y="2527"/>
                <a:ext cx="105" cy="346"/>
              </a:xfrm>
              <a:custGeom>
                <a:avLst/>
                <a:gdLst>
                  <a:gd name="T0" fmla="*/ 0 w 17"/>
                  <a:gd name="T1" fmla="*/ 297189 h 56"/>
                  <a:gd name="T2" fmla="*/ 98959 w 17"/>
                  <a:gd name="T3" fmla="*/ 504289 h 56"/>
                  <a:gd name="T4" fmla="*/ 152936 w 17"/>
                  <a:gd name="T5" fmla="*/ 252141 h 56"/>
                  <a:gd name="T6" fmla="*/ 45014 w 17"/>
                  <a:gd name="T7" fmla="*/ 0 h 56"/>
                  <a:gd name="T8" fmla="*/ 0 w 17"/>
                  <a:gd name="T9" fmla="*/ 297189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6"/>
                  <a:gd name="T17" fmla="*/ 17 w 1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6">
                    <a:moveTo>
                      <a:pt x="0" y="33"/>
                    </a:moveTo>
                    <a:lnTo>
                      <a:pt x="11" y="56"/>
                    </a:lnTo>
                    <a:lnTo>
                      <a:pt x="17" y="28"/>
                    </a:lnTo>
                    <a:lnTo>
                      <a:pt x="5" y="0"/>
                    </a:lnTo>
                    <a:lnTo>
                      <a:pt x="0" y="3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6" name="Freeform 5662"/>
              <p:cNvSpPr>
                <a:spLocks/>
              </p:cNvSpPr>
              <p:nvPr/>
            </p:nvSpPr>
            <p:spPr bwMode="auto">
              <a:xfrm>
                <a:off x="1707" y="2829"/>
                <a:ext cx="98" cy="93"/>
              </a:xfrm>
              <a:custGeom>
                <a:avLst/>
                <a:gdLst>
                  <a:gd name="T0" fmla="*/ 0 w 98"/>
                  <a:gd name="T1" fmla="*/ 93 h 93"/>
                  <a:gd name="T2" fmla="*/ 68 w 98"/>
                  <a:gd name="T3" fmla="*/ 74 h 93"/>
                  <a:gd name="T4" fmla="*/ 98 w 98"/>
                  <a:gd name="T5" fmla="*/ 0 h 93"/>
                  <a:gd name="T6" fmla="*/ 37 w 98"/>
                  <a:gd name="T7" fmla="*/ 37 h 93"/>
                  <a:gd name="T8" fmla="*/ 0 w 98"/>
                  <a:gd name="T9" fmla="*/ 93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3"/>
                  <a:gd name="T17" fmla="*/ 98 w 98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3">
                    <a:moveTo>
                      <a:pt x="0" y="93"/>
                    </a:moveTo>
                    <a:lnTo>
                      <a:pt x="68" y="74"/>
                    </a:lnTo>
                    <a:lnTo>
                      <a:pt x="98" y="0"/>
                    </a:lnTo>
                    <a:lnTo>
                      <a:pt x="37" y="37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7" name="Freeform 5663"/>
              <p:cNvSpPr>
                <a:spLocks/>
              </p:cNvSpPr>
              <p:nvPr/>
            </p:nvSpPr>
            <p:spPr bwMode="auto">
              <a:xfrm>
                <a:off x="1707" y="2829"/>
                <a:ext cx="98" cy="93"/>
              </a:xfrm>
              <a:custGeom>
                <a:avLst/>
                <a:gdLst>
                  <a:gd name="T0" fmla="*/ 0 w 16"/>
                  <a:gd name="T1" fmla="*/ 137497 h 15"/>
                  <a:gd name="T2" fmla="*/ 94203 w 16"/>
                  <a:gd name="T3" fmla="*/ 109399 h 15"/>
                  <a:gd name="T4" fmla="*/ 137868 w 16"/>
                  <a:gd name="T5" fmla="*/ 0 h 15"/>
                  <a:gd name="T6" fmla="*/ 52148 w 16"/>
                  <a:gd name="T7" fmla="*/ 54585 h 15"/>
                  <a:gd name="T8" fmla="*/ 0 w 16"/>
                  <a:gd name="T9" fmla="*/ 13749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5"/>
                    </a:moveTo>
                    <a:lnTo>
                      <a:pt x="11" y="12"/>
                    </a:lnTo>
                    <a:lnTo>
                      <a:pt x="16" y="0"/>
                    </a:lnTo>
                    <a:lnTo>
                      <a:pt x="6" y="6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8" name="Freeform 5664"/>
              <p:cNvSpPr>
                <a:spLocks/>
              </p:cNvSpPr>
              <p:nvPr/>
            </p:nvSpPr>
            <p:spPr bwMode="auto">
              <a:xfrm>
                <a:off x="4053" y="3039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9" name="Freeform 5665"/>
              <p:cNvSpPr>
                <a:spLocks/>
              </p:cNvSpPr>
              <p:nvPr/>
            </p:nvSpPr>
            <p:spPr bwMode="auto">
              <a:xfrm>
                <a:off x="4053" y="3039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0" name="Freeform 5666"/>
              <p:cNvSpPr>
                <a:spLocks/>
              </p:cNvSpPr>
              <p:nvPr/>
            </p:nvSpPr>
            <p:spPr bwMode="auto">
              <a:xfrm>
                <a:off x="2793" y="2385"/>
                <a:ext cx="105" cy="395"/>
              </a:xfrm>
              <a:custGeom>
                <a:avLst/>
                <a:gdLst>
                  <a:gd name="T0" fmla="*/ 0 w 105"/>
                  <a:gd name="T1" fmla="*/ 234 h 395"/>
                  <a:gd name="T2" fmla="*/ 74 w 105"/>
                  <a:gd name="T3" fmla="*/ 395 h 395"/>
                  <a:gd name="T4" fmla="*/ 105 w 105"/>
                  <a:gd name="T5" fmla="*/ 179 h 395"/>
                  <a:gd name="T6" fmla="*/ 31 w 105"/>
                  <a:gd name="T7" fmla="*/ 0 h 395"/>
                  <a:gd name="T8" fmla="*/ 0 w 105"/>
                  <a:gd name="T9" fmla="*/ 234 h 3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95"/>
                  <a:gd name="T17" fmla="*/ 105 w 105"/>
                  <a:gd name="T18" fmla="*/ 395 h 3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95">
                    <a:moveTo>
                      <a:pt x="0" y="234"/>
                    </a:moveTo>
                    <a:lnTo>
                      <a:pt x="74" y="395"/>
                    </a:lnTo>
                    <a:lnTo>
                      <a:pt x="105" y="179"/>
                    </a:lnTo>
                    <a:lnTo>
                      <a:pt x="31" y="0"/>
                    </a:lnTo>
                    <a:lnTo>
                      <a:pt x="0" y="234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1" name="Freeform 5667"/>
              <p:cNvSpPr>
                <a:spLocks/>
              </p:cNvSpPr>
              <p:nvPr/>
            </p:nvSpPr>
            <p:spPr bwMode="auto">
              <a:xfrm>
                <a:off x="2793" y="2385"/>
                <a:ext cx="105" cy="395"/>
              </a:xfrm>
              <a:custGeom>
                <a:avLst/>
                <a:gdLst>
                  <a:gd name="T0" fmla="*/ 0 w 17"/>
                  <a:gd name="T1" fmla="*/ 340885 h 64"/>
                  <a:gd name="T2" fmla="*/ 107693 w 17"/>
                  <a:gd name="T3" fmla="*/ 573170 h 64"/>
                  <a:gd name="T4" fmla="*/ 152936 w 17"/>
                  <a:gd name="T5" fmla="*/ 259787 h 64"/>
                  <a:gd name="T6" fmla="*/ 45014 w 17"/>
                  <a:gd name="T7" fmla="*/ 0 h 64"/>
                  <a:gd name="T8" fmla="*/ 0 w 17"/>
                  <a:gd name="T9" fmla="*/ 340885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4"/>
                  <a:gd name="T17" fmla="*/ 17 w 17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4">
                    <a:moveTo>
                      <a:pt x="0" y="38"/>
                    </a:moveTo>
                    <a:lnTo>
                      <a:pt x="12" y="64"/>
                    </a:lnTo>
                    <a:lnTo>
                      <a:pt x="17" y="29"/>
                    </a:lnTo>
                    <a:lnTo>
                      <a:pt x="5" y="0"/>
                    </a:lnTo>
                    <a:lnTo>
                      <a:pt x="0" y="3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2" name="Freeform 5668"/>
              <p:cNvSpPr>
                <a:spLocks/>
              </p:cNvSpPr>
              <p:nvPr/>
            </p:nvSpPr>
            <p:spPr bwMode="auto">
              <a:xfrm>
                <a:off x="1540" y="2941"/>
                <a:ext cx="99" cy="61"/>
              </a:xfrm>
              <a:custGeom>
                <a:avLst/>
                <a:gdLst>
                  <a:gd name="T0" fmla="*/ 0 w 99"/>
                  <a:gd name="T1" fmla="*/ 61 h 61"/>
                  <a:gd name="T2" fmla="*/ 68 w 99"/>
                  <a:gd name="T3" fmla="*/ 55 h 61"/>
                  <a:gd name="T4" fmla="*/ 99 w 99"/>
                  <a:gd name="T5" fmla="*/ 0 h 61"/>
                  <a:gd name="T6" fmla="*/ 37 w 99"/>
                  <a:gd name="T7" fmla="*/ 12 h 61"/>
                  <a:gd name="T8" fmla="*/ 0 w 99"/>
                  <a:gd name="T9" fmla="*/ 61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61"/>
                    </a:moveTo>
                    <a:lnTo>
                      <a:pt x="68" y="55"/>
                    </a:lnTo>
                    <a:lnTo>
                      <a:pt x="99" y="0"/>
                    </a:lnTo>
                    <a:lnTo>
                      <a:pt x="37" y="12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6" name="Group 5669"/>
            <p:cNvGrpSpPr>
              <a:grpSpLocks/>
            </p:cNvGrpSpPr>
            <p:nvPr/>
          </p:nvGrpSpPr>
          <p:grpSpPr bwMode="auto">
            <a:xfrm>
              <a:off x="1237" y="2292"/>
              <a:ext cx="3396" cy="926"/>
              <a:chOff x="1237" y="2292"/>
              <a:chExt cx="3396" cy="926"/>
            </a:xfrm>
          </p:grpSpPr>
          <p:sp>
            <p:nvSpPr>
              <p:cNvPr id="15623" name="Freeform 5670"/>
              <p:cNvSpPr>
                <a:spLocks/>
              </p:cNvSpPr>
              <p:nvPr/>
            </p:nvSpPr>
            <p:spPr bwMode="auto">
              <a:xfrm>
                <a:off x="1540" y="2941"/>
                <a:ext cx="99" cy="61"/>
              </a:xfrm>
              <a:custGeom>
                <a:avLst/>
                <a:gdLst>
                  <a:gd name="T0" fmla="*/ 0 w 16"/>
                  <a:gd name="T1" fmla="*/ 84430 h 10"/>
                  <a:gd name="T2" fmla="*/ 99730 w 16"/>
                  <a:gd name="T3" fmla="*/ 76018 h 10"/>
                  <a:gd name="T4" fmla="*/ 145214 w 16"/>
                  <a:gd name="T5" fmla="*/ 0 h 10"/>
                  <a:gd name="T6" fmla="*/ 54252 w 16"/>
                  <a:gd name="T7" fmla="*/ 16562 h 10"/>
                  <a:gd name="T8" fmla="*/ 0 w 16"/>
                  <a:gd name="T9" fmla="*/ 8443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10"/>
                    </a:moveTo>
                    <a:lnTo>
                      <a:pt x="11" y="9"/>
                    </a:lnTo>
                    <a:lnTo>
                      <a:pt x="16" y="0"/>
                    </a:lnTo>
                    <a:lnTo>
                      <a:pt x="6" y="2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4" name="Freeform 5671"/>
              <p:cNvSpPr>
                <a:spLocks/>
              </p:cNvSpPr>
              <p:nvPr/>
            </p:nvSpPr>
            <p:spPr bwMode="auto">
              <a:xfrm>
                <a:off x="3886" y="3039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5" name="Freeform 5672"/>
              <p:cNvSpPr>
                <a:spLocks/>
              </p:cNvSpPr>
              <p:nvPr/>
            </p:nvSpPr>
            <p:spPr bwMode="auto">
              <a:xfrm>
                <a:off x="3886" y="3039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6" name="Freeform 5673"/>
              <p:cNvSpPr>
                <a:spLocks/>
              </p:cNvSpPr>
              <p:nvPr/>
            </p:nvSpPr>
            <p:spPr bwMode="auto">
              <a:xfrm>
                <a:off x="2620" y="2298"/>
                <a:ext cx="105" cy="389"/>
              </a:xfrm>
              <a:custGeom>
                <a:avLst/>
                <a:gdLst>
                  <a:gd name="T0" fmla="*/ 0 w 105"/>
                  <a:gd name="T1" fmla="*/ 241 h 389"/>
                  <a:gd name="T2" fmla="*/ 75 w 105"/>
                  <a:gd name="T3" fmla="*/ 389 h 389"/>
                  <a:gd name="T4" fmla="*/ 105 w 105"/>
                  <a:gd name="T5" fmla="*/ 155 h 389"/>
                  <a:gd name="T6" fmla="*/ 31 w 105"/>
                  <a:gd name="T7" fmla="*/ 0 h 389"/>
                  <a:gd name="T8" fmla="*/ 0 w 105"/>
                  <a:gd name="T9" fmla="*/ 241 h 3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89"/>
                  <a:gd name="T17" fmla="*/ 105 w 105"/>
                  <a:gd name="T18" fmla="*/ 389 h 3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89">
                    <a:moveTo>
                      <a:pt x="0" y="241"/>
                    </a:moveTo>
                    <a:lnTo>
                      <a:pt x="75" y="389"/>
                    </a:lnTo>
                    <a:lnTo>
                      <a:pt x="105" y="155"/>
                    </a:lnTo>
                    <a:lnTo>
                      <a:pt x="31" y="0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5353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7" name="Freeform 5674"/>
              <p:cNvSpPr>
                <a:spLocks/>
              </p:cNvSpPr>
              <p:nvPr/>
            </p:nvSpPr>
            <p:spPr bwMode="auto">
              <a:xfrm>
                <a:off x="2620" y="2298"/>
                <a:ext cx="105" cy="389"/>
              </a:xfrm>
              <a:custGeom>
                <a:avLst/>
                <a:gdLst>
                  <a:gd name="T0" fmla="*/ 0 w 17"/>
                  <a:gd name="T1" fmla="*/ 350298 h 63"/>
                  <a:gd name="T2" fmla="*/ 107693 w 17"/>
                  <a:gd name="T3" fmla="*/ 565445 h 63"/>
                  <a:gd name="T4" fmla="*/ 152936 w 17"/>
                  <a:gd name="T5" fmla="*/ 223873 h 63"/>
                  <a:gd name="T6" fmla="*/ 45014 w 17"/>
                  <a:gd name="T7" fmla="*/ 0 h 63"/>
                  <a:gd name="T8" fmla="*/ 0 w 17"/>
                  <a:gd name="T9" fmla="*/ 350298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3"/>
                  <a:gd name="T17" fmla="*/ 17 w 17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3">
                    <a:moveTo>
                      <a:pt x="0" y="39"/>
                    </a:moveTo>
                    <a:lnTo>
                      <a:pt x="12" y="63"/>
                    </a:lnTo>
                    <a:lnTo>
                      <a:pt x="17" y="25"/>
                    </a:lnTo>
                    <a:lnTo>
                      <a:pt x="5" y="0"/>
                    </a:lnTo>
                    <a:lnTo>
                      <a:pt x="0" y="3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8" name="Freeform 5675"/>
              <p:cNvSpPr>
                <a:spLocks/>
              </p:cNvSpPr>
              <p:nvPr/>
            </p:nvSpPr>
            <p:spPr bwMode="auto">
              <a:xfrm>
                <a:off x="1373" y="3008"/>
                <a:ext cx="99" cy="44"/>
              </a:xfrm>
              <a:custGeom>
                <a:avLst/>
                <a:gdLst>
                  <a:gd name="T0" fmla="*/ 0 w 99"/>
                  <a:gd name="T1" fmla="*/ 44 h 44"/>
                  <a:gd name="T2" fmla="*/ 68 w 99"/>
                  <a:gd name="T3" fmla="*/ 44 h 44"/>
                  <a:gd name="T4" fmla="*/ 99 w 99"/>
                  <a:gd name="T5" fmla="*/ 0 h 44"/>
                  <a:gd name="T6" fmla="*/ 31 w 99"/>
                  <a:gd name="T7" fmla="*/ 0 h 44"/>
                  <a:gd name="T8" fmla="*/ 0 w 99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44"/>
                  <a:gd name="T17" fmla="*/ 99 w 99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44">
                    <a:moveTo>
                      <a:pt x="0" y="44"/>
                    </a:moveTo>
                    <a:lnTo>
                      <a:pt x="68" y="44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9" name="Freeform 5676"/>
              <p:cNvSpPr>
                <a:spLocks/>
              </p:cNvSpPr>
              <p:nvPr/>
            </p:nvSpPr>
            <p:spPr bwMode="auto">
              <a:xfrm>
                <a:off x="1373" y="3008"/>
                <a:ext cx="99" cy="44"/>
              </a:xfrm>
              <a:custGeom>
                <a:avLst/>
                <a:gdLst>
                  <a:gd name="T0" fmla="*/ 0 w 16"/>
                  <a:gd name="T1" fmla="*/ 68785 h 7"/>
                  <a:gd name="T2" fmla="*/ 99730 w 16"/>
                  <a:gd name="T3" fmla="*/ 68785 h 7"/>
                  <a:gd name="T4" fmla="*/ 145214 w 16"/>
                  <a:gd name="T5" fmla="*/ 0 h 7"/>
                  <a:gd name="T6" fmla="*/ 45484 w 16"/>
                  <a:gd name="T7" fmla="*/ 0 h 7"/>
                  <a:gd name="T8" fmla="*/ 0 w 16"/>
                  <a:gd name="T9" fmla="*/ 68785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7"/>
                  <a:gd name="T17" fmla="*/ 16 w 1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7">
                    <a:moveTo>
                      <a:pt x="0" y="7"/>
                    </a:moveTo>
                    <a:lnTo>
                      <a:pt x="11" y="7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0" name="Freeform 5677"/>
              <p:cNvSpPr>
                <a:spLocks/>
              </p:cNvSpPr>
              <p:nvPr/>
            </p:nvSpPr>
            <p:spPr bwMode="auto">
              <a:xfrm>
                <a:off x="3713" y="3021"/>
                <a:ext cx="105" cy="86"/>
              </a:xfrm>
              <a:custGeom>
                <a:avLst/>
                <a:gdLst>
                  <a:gd name="T0" fmla="*/ 0 w 105"/>
                  <a:gd name="T1" fmla="*/ 55 h 86"/>
                  <a:gd name="T2" fmla="*/ 74 w 105"/>
                  <a:gd name="T3" fmla="*/ 86 h 86"/>
                  <a:gd name="T4" fmla="*/ 105 w 105"/>
                  <a:gd name="T5" fmla="*/ 37 h 86"/>
                  <a:gd name="T6" fmla="*/ 31 w 105"/>
                  <a:gd name="T7" fmla="*/ 0 h 86"/>
                  <a:gd name="T8" fmla="*/ 0 w 105"/>
                  <a:gd name="T9" fmla="*/ 55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6"/>
                  <a:gd name="T17" fmla="*/ 105 w 105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6">
                    <a:moveTo>
                      <a:pt x="0" y="55"/>
                    </a:moveTo>
                    <a:lnTo>
                      <a:pt x="74" y="86"/>
                    </a:lnTo>
                    <a:lnTo>
                      <a:pt x="105" y="37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1" name="Freeform 5678"/>
              <p:cNvSpPr>
                <a:spLocks/>
              </p:cNvSpPr>
              <p:nvPr/>
            </p:nvSpPr>
            <p:spPr bwMode="auto">
              <a:xfrm>
                <a:off x="3713" y="3021"/>
                <a:ext cx="105" cy="86"/>
              </a:xfrm>
              <a:custGeom>
                <a:avLst/>
                <a:gdLst>
                  <a:gd name="T0" fmla="*/ 0 w 17"/>
                  <a:gd name="T1" fmla="*/ 78340 h 14"/>
                  <a:gd name="T2" fmla="*/ 107693 w 17"/>
                  <a:gd name="T3" fmla="*/ 122372 h 14"/>
                  <a:gd name="T4" fmla="*/ 152936 w 17"/>
                  <a:gd name="T5" fmla="*/ 52601 h 14"/>
                  <a:gd name="T6" fmla="*/ 45014 w 17"/>
                  <a:gd name="T7" fmla="*/ 0 h 14"/>
                  <a:gd name="T8" fmla="*/ 0 w 17"/>
                  <a:gd name="T9" fmla="*/ 7834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4"/>
                  <a:gd name="T17" fmla="*/ 17 w 1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4">
                    <a:moveTo>
                      <a:pt x="0" y="9"/>
                    </a:moveTo>
                    <a:lnTo>
                      <a:pt x="12" y="14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2" name="Freeform 5679"/>
              <p:cNvSpPr>
                <a:spLocks/>
              </p:cNvSpPr>
              <p:nvPr/>
            </p:nvSpPr>
            <p:spPr bwMode="auto">
              <a:xfrm>
                <a:off x="2448" y="2292"/>
                <a:ext cx="105" cy="346"/>
              </a:xfrm>
              <a:custGeom>
                <a:avLst/>
                <a:gdLst>
                  <a:gd name="T0" fmla="*/ 0 w 105"/>
                  <a:gd name="T1" fmla="*/ 222 h 346"/>
                  <a:gd name="T2" fmla="*/ 74 w 105"/>
                  <a:gd name="T3" fmla="*/ 346 h 346"/>
                  <a:gd name="T4" fmla="*/ 105 w 105"/>
                  <a:gd name="T5" fmla="*/ 105 h 346"/>
                  <a:gd name="T6" fmla="*/ 30 w 105"/>
                  <a:gd name="T7" fmla="*/ 0 h 346"/>
                  <a:gd name="T8" fmla="*/ 0 w 105"/>
                  <a:gd name="T9" fmla="*/ 222 h 3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46"/>
                  <a:gd name="T17" fmla="*/ 105 w 105"/>
                  <a:gd name="T18" fmla="*/ 346 h 3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46">
                    <a:moveTo>
                      <a:pt x="0" y="222"/>
                    </a:moveTo>
                    <a:lnTo>
                      <a:pt x="74" y="346"/>
                    </a:lnTo>
                    <a:lnTo>
                      <a:pt x="105" y="105"/>
                    </a:lnTo>
                    <a:lnTo>
                      <a:pt x="30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6464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3" name="Freeform 5680"/>
              <p:cNvSpPr>
                <a:spLocks/>
              </p:cNvSpPr>
              <p:nvPr/>
            </p:nvSpPr>
            <p:spPr bwMode="auto">
              <a:xfrm>
                <a:off x="2448" y="2292"/>
                <a:ext cx="105" cy="346"/>
              </a:xfrm>
              <a:custGeom>
                <a:avLst/>
                <a:gdLst>
                  <a:gd name="T0" fmla="*/ 0 w 17"/>
                  <a:gd name="T1" fmla="*/ 323609 h 56"/>
                  <a:gd name="T2" fmla="*/ 107693 w 17"/>
                  <a:gd name="T3" fmla="*/ 504289 h 56"/>
                  <a:gd name="T4" fmla="*/ 152936 w 17"/>
                  <a:gd name="T5" fmla="*/ 153080 h 56"/>
                  <a:gd name="T6" fmla="*/ 45014 w 17"/>
                  <a:gd name="T7" fmla="*/ 0 h 56"/>
                  <a:gd name="T8" fmla="*/ 0 w 17"/>
                  <a:gd name="T9" fmla="*/ 323609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6"/>
                  <a:gd name="T17" fmla="*/ 17 w 1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6">
                    <a:moveTo>
                      <a:pt x="0" y="36"/>
                    </a:moveTo>
                    <a:lnTo>
                      <a:pt x="12" y="56"/>
                    </a:lnTo>
                    <a:lnTo>
                      <a:pt x="17" y="17"/>
                    </a:lnTo>
                    <a:lnTo>
                      <a:pt x="5" y="0"/>
                    </a:lnTo>
                    <a:lnTo>
                      <a:pt x="0" y="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4" name="Freeform 5681"/>
              <p:cNvSpPr>
                <a:spLocks/>
              </p:cNvSpPr>
              <p:nvPr/>
            </p:nvSpPr>
            <p:spPr bwMode="auto">
              <a:xfrm>
                <a:off x="3547" y="2990"/>
                <a:ext cx="98" cy="111"/>
              </a:xfrm>
              <a:custGeom>
                <a:avLst/>
                <a:gdLst>
                  <a:gd name="T0" fmla="*/ 0 w 98"/>
                  <a:gd name="T1" fmla="*/ 68 h 111"/>
                  <a:gd name="T2" fmla="*/ 68 w 98"/>
                  <a:gd name="T3" fmla="*/ 111 h 111"/>
                  <a:gd name="T4" fmla="*/ 98 w 98"/>
                  <a:gd name="T5" fmla="*/ 49 h 111"/>
                  <a:gd name="T6" fmla="*/ 31 w 98"/>
                  <a:gd name="T7" fmla="*/ 0 h 111"/>
                  <a:gd name="T8" fmla="*/ 0 w 98"/>
                  <a:gd name="T9" fmla="*/ 68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11"/>
                  <a:gd name="T17" fmla="*/ 98 w 98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11">
                    <a:moveTo>
                      <a:pt x="0" y="68"/>
                    </a:moveTo>
                    <a:lnTo>
                      <a:pt x="68" y="111"/>
                    </a:lnTo>
                    <a:lnTo>
                      <a:pt x="98" y="49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A8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5" name="Freeform 5682"/>
              <p:cNvSpPr>
                <a:spLocks/>
              </p:cNvSpPr>
              <p:nvPr/>
            </p:nvSpPr>
            <p:spPr bwMode="auto">
              <a:xfrm>
                <a:off x="3547" y="2990"/>
                <a:ext cx="98" cy="111"/>
              </a:xfrm>
              <a:custGeom>
                <a:avLst/>
                <a:gdLst>
                  <a:gd name="T0" fmla="*/ 0 w 16"/>
                  <a:gd name="T1" fmla="*/ 98266 h 18"/>
                  <a:gd name="T2" fmla="*/ 94203 w 16"/>
                  <a:gd name="T3" fmla="*/ 160401 h 18"/>
                  <a:gd name="T4" fmla="*/ 137868 w 16"/>
                  <a:gd name="T5" fmla="*/ 70806 h 18"/>
                  <a:gd name="T6" fmla="*/ 43671 w 16"/>
                  <a:gd name="T7" fmla="*/ 0 h 18"/>
                  <a:gd name="T8" fmla="*/ 0 w 16"/>
                  <a:gd name="T9" fmla="*/ 98266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1"/>
                    </a:moveTo>
                    <a:lnTo>
                      <a:pt x="11" y="18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6" name="Freeform 5683"/>
              <p:cNvSpPr>
                <a:spLocks/>
              </p:cNvSpPr>
              <p:nvPr/>
            </p:nvSpPr>
            <p:spPr bwMode="auto">
              <a:xfrm>
                <a:off x="2281" y="2379"/>
                <a:ext cx="99" cy="265"/>
              </a:xfrm>
              <a:custGeom>
                <a:avLst/>
                <a:gdLst>
                  <a:gd name="T0" fmla="*/ 0 w 99"/>
                  <a:gd name="T1" fmla="*/ 185 h 265"/>
                  <a:gd name="T2" fmla="*/ 68 w 99"/>
                  <a:gd name="T3" fmla="*/ 265 h 265"/>
                  <a:gd name="T4" fmla="*/ 99 w 99"/>
                  <a:gd name="T5" fmla="*/ 43 h 265"/>
                  <a:gd name="T6" fmla="*/ 31 w 99"/>
                  <a:gd name="T7" fmla="*/ 0 h 265"/>
                  <a:gd name="T8" fmla="*/ 0 w 99"/>
                  <a:gd name="T9" fmla="*/ 185 h 2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65"/>
                  <a:gd name="T17" fmla="*/ 99 w 99"/>
                  <a:gd name="T18" fmla="*/ 265 h 2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65">
                    <a:moveTo>
                      <a:pt x="0" y="185"/>
                    </a:moveTo>
                    <a:lnTo>
                      <a:pt x="68" y="265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7D7D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7" name="Freeform 5684"/>
              <p:cNvSpPr>
                <a:spLocks/>
              </p:cNvSpPr>
              <p:nvPr/>
            </p:nvSpPr>
            <p:spPr bwMode="auto">
              <a:xfrm>
                <a:off x="2281" y="2379"/>
                <a:ext cx="99" cy="265"/>
              </a:xfrm>
              <a:custGeom>
                <a:avLst/>
                <a:gdLst>
                  <a:gd name="T0" fmla="*/ 0 w 16"/>
                  <a:gd name="T1" fmla="*/ 266849 h 43"/>
                  <a:gd name="T2" fmla="*/ 99730 w 16"/>
                  <a:gd name="T3" fmla="*/ 382229 h 43"/>
                  <a:gd name="T4" fmla="*/ 145214 w 16"/>
                  <a:gd name="T5" fmla="*/ 62022 h 43"/>
                  <a:gd name="T6" fmla="*/ 45484 w 16"/>
                  <a:gd name="T7" fmla="*/ 0 h 43"/>
                  <a:gd name="T8" fmla="*/ 0 w 16"/>
                  <a:gd name="T9" fmla="*/ 266849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3"/>
                  <a:gd name="T17" fmla="*/ 16 w 16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3">
                    <a:moveTo>
                      <a:pt x="0" y="30"/>
                    </a:moveTo>
                    <a:lnTo>
                      <a:pt x="11" y="43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8" name="Freeform 5685"/>
              <p:cNvSpPr>
                <a:spLocks/>
              </p:cNvSpPr>
              <p:nvPr/>
            </p:nvSpPr>
            <p:spPr bwMode="auto">
              <a:xfrm>
                <a:off x="3374" y="2928"/>
                <a:ext cx="105" cy="155"/>
              </a:xfrm>
              <a:custGeom>
                <a:avLst/>
                <a:gdLst>
                  <a:gd name="T0" fmla="*/ 0 w 105"/>
                  <a:gd name="T1" fmla="*/ 93 h 155"/>
                  <a:gd name="T2" fmla="*/ 74 w 105"/>
                  <a:gd name="T3" fmla="*/ 155 h 155"/>
                  <a:gd name="T4" fmla="*/ 105 w 105"/>
                  <a:gd name="T5" fmla="*/ 74 h 155"/>
                  <a:gd name="T6" fmla="*/ 37 w 105"/>
                  <a:gd name="T7" fmla="*/ 0 h 155"/>
                  <a:gd name="T8" fmla="*/ 0 w 105"/>
                  <a:gd name="T9" fmla="*/ 93 h 1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55"/>
                  <a:gd name="T17" fmla="*/ 105 w 105"/>
                  <a:gd name="T18" fmla="*/ 155 h 1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55">
                    <a:moveTo>
                      <a:pt x="0" y="93"/>
                    </a:moveTo>
                    <a:lnTo>
                      <a:pt x="74" y="155"/>
                    </a:lnTo>
                    <a:lnTo>
                      <a:pt x="105" y="74"/>
                    </a:lnTo>
                    <a:lnTo>
                      <a:pt x="37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9" name="Freeform 5686"/>
              <p:cNvSpPr>
                <a:spLocks/>
              </p:cNvSpPr>
              <p:nvPr/>
            </p:nvSpPr>
            <p:spPr bwMode="auto">
              <a:xfrm>
                <a:off x="3374" y="2928"/>
                <a:ext cx="105" cy="155"/>
              </a:xfrm>
              <a:custGeom>
                <a:avLst/>
                <a:gdLst>
                  <a:gd name="T0" fmla="*/ 0 w 17"/>
                  <a:gd name="T1" fmla="*/ 137497 h 25"/>
                  <a:gd name="T2" fmla="*/ 107693 w 17"/>
                  <a:gd name="T3" fmla="*/ 229028 h 25"/>
                  <a:gd name="T4" fmla="*/ 152936 w 17"/>
                  <a:gd name="T5" fmla="*/ 109399 h 25"/>
                  <a:gd name="T6" fmla="*/ 53945 w 17"/>
                  <a:gd name="T7" fmla="*/ 0 h 25"/>
                  <a:gd name="T8" fmla="*/ 0 w 17"/>
                  <a:gd name="T9" fmla="*/ 137497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5"/>
                  <a:gd name="T17" fmla="*/ 17 w 1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5">
                    <a:moveTo>
                      <a:pt x="0" y="15"/>
                    </a:moveTo>
                    <a:lnTo>
                      <a:pt x="12" y="25"/>
                    </a:lnTo>
                    <a:lnTo>
                      <a:pt x="17" y="12"/>
                    </a:lnTo>
                    <a:lnTo>
                      <a:pt x="6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0" name="Freeform 5687"/>
              <p:cNvSpPr>
                <a:spLocks/>
              </p:cNvSpPr>
              <p:nvPr/>
            </p:nvSpPr>
            <p:spPr bwMode="auto">
              <a:xfrm>
                <a:off x="2108" y="2521"/>
                <a:ext cx="105" cy="179"/>
              </a:xfrm>
              <a:custGeom>
                <a:avLst/>
                <a:gdLst>
                  <a:gd name="T0" fmla="*/ 0 w 105"/>
                  <a:gd name="T1" fmla="*/ 142 h 179"/>
                  <a:gd name="T2" fmla="*/ 74 w 105"/>
                  <a:gd name="T3" fmla="*/ 179 h 179"/>
                  <a:gd name="T4" fmla="*/ 105 w 105"/>
                  <a:gd name="T5" fmla="*/ 0 h 179"/>
                  <a:gd name="T6" fmla="*/ 31 w 105"/>
                  <a:gd name="T7" fmla="*/ 6 h 179"/>
                  <a:gd name="T8" fmla="*/ 0 w 105"/>
                  <a:gd name="T9" fmla="*/ 142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79"/>
                  <a:gd name="T17" fmla="*/ 105 w 105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79">
                    <a:moveTo>
                      <a:pt x="0" y="142"/>
                    </a:moveTo>
                    <a:lnTo>
                      <a:pt x="74" y="179"/>
                    </a:lnTo>
                    <a:lnTo>
                      <a:pt x="105" y="0"/>
                    </a:lnTo>
                    <a:lnTo>
                      <a:pt x="31" y="6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9B9B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1" name="Freeform 5688"/>
              <p:cNvSpPr>
                <a:spLocks/>
              </p:cNvSpPr>
              <p:nvPr/>
            </p:nvSpPr>
            <p:spPr bwMode="auto">
              <a:xfrm>
                <a:off x="2108" y="2521"/>
                <a:ext cx="105" cy="179"/>
              </a:xfrm>
              <a:custGeom>
                <a:avLst/>
                <a:gdLst>
                  <a:gd name="T0" fmla="*/ 0 w 17"/>
                  <a:gd name="T1" fmla="*/ 205998 h 29"/>
                  <a:gd name="T2" fmla="*/ 107693 w 17"/>
                  <a:gd name="T3" fmla="*/ 259871 h 29"/>
                  <a:gd name="T4" fmla="*/ 152936 w 17"/>
                  <a:gd name="T5" fmla="*/ 0 h 29"/>
                  <a:gd name="T6" fmla="*/ 45014 w 17"/>
                  <a:gd name="T7" fmla="*/ 8685 h 29"/>
                  <a:gd name="T8" fmla="*/ 0 w 17"/>
                  <a:gd name="T9" fmla="*/ 205998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9"/>
                  <a:gd name="T17" fmla="*/ 17 w 17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9">
                    <a:moveTo>
                      <a:pt x="0" y="23"/>
                    </a:moveTo>
                    <a:lnTo>
                      <a:pt x="12" y="29"/>
                    </a:lnTo>
                    <a:lnTo>
                      <a:pt x="17" y="0"/>
                    </a:lnTo>
                    <a:lnTo>
                      <a:pt x="5" y="1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2" name="Freeform 5689"/>
              <p:cNvSpPr>
                <a:spLocks/>
              </p:cNvSpPr>
              <p:nvPr/>
            </p:nvSpPr>
            <p:spPr bwMode="auto">
              <a:xfrm>
                <a:off x="4461" y="3058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74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74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3" name="Freeform 5690"/>
              <p:cNvSpPr>
                <a:spLocks/>
              </p:cNvSpPr>
              <p:nvPr/>
            </p:nvSpPr>
            <p:spPr bwMode="auto">
              <a:xfrm>
                <a:off x="4461" y="3058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102716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4" name="Freeform 5691"/>
              <p:cNvSpPr>
                <a:spLocks/>
              </p:cNvSpPr>
              <p:nvPr/>
            </p:nvSpPr>
            <p:spPr bwMode="auto">
              <a:xfrm>
                <a:off x="3207" y="2829"/>
                <a:ext cx="99" cy="217"/>
              </a:xfrm>
              <a:custGeom>
                <a:avLst/>
                <a:gdLst>
                  <a:gd name="T0" fmla="*/ 0 w 99"/>
                  <a:gd name="T1" fmla="*/ 130 h 217"/>
                  <a:gd name="T2" fmla="*/ 68 w 99"/>
                  <a:gd name="T3" fmla="*/ 217 h 217"/>
                  <a:gd name="T4" fmla="*/ 99 w 99"/>
                  <a:gd name="T5" fmla="*/ 112 h 217"/>
                  <a:gd name="T6" fmla="*/ 31 w 99"/>
                  <a:gd name="T7" fmla="*/ 0 h 217"/>
                  <a:gd name="T8" fmla="*/ 0 w 99"/>
                  <a:gd name="T9" fmla="*/ 13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17"/>
                  <a:gd name="T17" fmla="*/ 99 w 99"/>
                  <a:gd name="T18" fmla="*/ 217 h 2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17">
                    <a:moveTo>
                      <a:pt x="0" y="130"/>
                    </a:moveTo>
                    <a:lnTo>
                      <a:pt x="68" y="217"/>
                    </a:lnTo>
                    <a:lnTo>
                      <a:pt x="99" y="112"/>
                    </a:lnTo>
                    <a:lnTo>
                      <a:pt x="31" y="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6F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5" name="Freeform 5692"/>
              <p:cNvSpPr>
                <a:spLocks/>
              </p:cNvSpPr>
              <p:nvPr/>
            </p:nvSpPr>
            <p:spPr bwMode="auto">
              <a:xfrm>
                <a:off x="3207" y="2829"/>
                <a:ext cx="99" cy="217"/>
              </a:xfrm>
              <a:custGeom>
                <a:avLst/>
                <a:gdLst>
                  <a:gd name="T0" fmla="*/ 0 w 16"/>
                  <a:gd name="T1" fmla="*/ 192082 h 35"/>
                  <a:gd name="T2" fmla="*/ 99730 w 16"/>
                  <a:gd name="T3" fmla="*/ 320552 h 35"/>
                  <a:gd name="T4" fmla="*/ 145214 w 16"/>
                  <a:gd name="T5" fmla="*/ 165410 h 35"/>
                  <a:gd name="T6" fmla="*/ 45484 w 16"/>
                  <a:gd name="T7" fmla="*/ 0 h 35"/>
                  <a:gd name="T8" fmla="*/ 0 w 16"/>
                  <a:gd name="T9" fmla="*/ 192082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5"/>
                  <a:gd name="T17" fmla="*/ 16 w 16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5">
                    <a:moveTo>
                      <a:pt x="0" y="21"/>
                    </a:moveTo>
                    <a:lnTo>
                      <a:pt x="11" y="35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6" name="Freeform 5693"/>
              <p:cNvSpPr>
                <a:spLocks/>
              </p:cNvSpPr>
              <p:nvPr/>
            </p:nvSpPr>
            <p:spPr bwMode="auto">
              <a:xfrm>
                <a:off x="1941" y="2663"/>
                <a:ext cx="99" cy="136"/>
              </a:xfrm>
              <a:custGeom>
                <a:avLst/>
                <a:gdLst>
                  <a:gd name="T0" fmla="*/ 0 w 99"/>
                  <a:gd name="T1" fmla="*/ 123 h 136"/>
                  <a:gd name="T2" fmla="*/ 68 w 99"/>
                  <a:gd name="T3" fmla="*/ 136 h 136"/>
                  <a:gd name="T4" fmla="*/ 99 w 99"/>
                  <a:gd name="T5" fmla="*/ 0 h 136"/>
                  <a:gd name="T6" fmla="*/ 31 w 99"/>
                  <a:gd name="T7" fmla="*/ 24 h 136"/>
                  <a:gd name="T8" fmla="*/ 0 w 99"/>
                  <a:gd name="T9" fmla="*/ 123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6"/>
                  <a:gd name="T17" fmla="*/ 99 w 99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6">
                    <a:moveTo>
                      <a:pt x="0" y="123"/>
                    </a:moveTo>
                    <a:lnTo>
                      <a:pt x="68" y="136"/>
                    </a:lnTo>
                    <a:lnTo>
                      <a:pt x="99" y="0"/>
                    </a:lnTo>
                    <a:lnTo>
                      <a:pt x="31" y="24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7" name="Freeform 5694"/>
              <p:cNvSpPr>
                <a:spLocks/>
              </p:cNvSpPr>
              <p:nvPr/>
            </p:nvSpPr>
            <p:spPr bwMode="auto">
              <a:xfrm>
                <a:off x="1941" y="2663"/>
                <a:ext cx="99" cy="136"/>
              </a:xfrm>
              <a:custGeom>
                <a:avLst/>
                <a:gdLst>
                  <a:gd name="T0" fmla="*/ 0 w 16"/>
                  <a:gd name="T1" fmla="*/ 181177 h 22"/>
                  <a:gd name="T2" fmla="*/ 99730 w 16"/>
                  <a:gd name="T3" fmla="*/ 198677 h 22"/>
                  <a:gd name="T4" fmla="*/ 145214 w 16"/>
                  <a:gd name="T5" fmla="*/ 0 h 22"/>
                  <a:gd name="T6" fmla="*/ 45484 w 16"/>
                  <a:gd name="T7" fmla="*/ 36609 h 22"/>
                  <a:gd name="T8" fmla="*/ 0 w 16"/>
                  <a:gd name="T9" fmla="*/ 181177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20"/>
                    </a:moveTo>
                    <a:lnTo>
                      <a:pt x="11" y="22"/>
                    </a:lnTo>
                    <a:lnTo>
                      <a:pt x="16" y="0"/>
                    </a:lnTo>
                    <a:lnTo>
                      <a:pt x="5" y="4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8" name="Freeform 5695"/>
              <p:cNvSpPr>
                <a:spLocks/>
              </p:cNvSpPr>
              <p:nvPr/>
            </p:nvSpPr>
            <p:spPr bwMode="auto">
              <a:xfrm>
                <a:off x="4294" y="306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9" name="Freeform 5696"/>
              <p:cNvSpPr>
                <a:spLocks/>
              </p:cNvSpPr>
              <p:nvPr/>
            </p:nvSpPr>
            <p:spPr bwMode="auto">
              <a:xfrm>
                <a:off x="4294" y="306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0" name="Freeform 5697"/>
              <p:cNvSpPr>
                <a:spLocks/>
              </p:cNvSpPr>
              <p:nvPr/>
            </p:nvSpPr>
            <p:spPr bwMode="auto">
              <a:xfrm>
                <a:off x="3034" y="2700"/>
                <a:ext cx="105" cy="284"/>
              </a:xfrm>
              <a:custGeom>
                <a:avLst/>
                <a:gdLst>
                  <a:gd name="T0" fmla="*/ 0 w 105"/>
                  <a:gd name="T1" fmla="*/ 173 h 284"/>
                  <a:gd name="T2" fmla="*/ 74 w 105"/>
                  <a:gd name="T3" fmla="*/ 284 h 284"/>
                  <a:gd name="T4" fmla="*/ 105 w 105"/>
                  <a:gd name="T5" fmla="*/ 148 h 284"/>
                  <a:gd name="T6" fmla="*/ 37 w 105"/>
                  <a:gd name="T7" fmla="*/ 0 h 284"/>
                  <a:gd name="T8" fmla="*/ 0 w 105"/>
                  <a:gd name="T9" fmla="*/ 173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84"/>
                  <a:gd name="T17" fmla="*/ 105 w 105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84">
                    <a:moveTo>
                      <a:pt x="0" y="173"/>
                    </a:moveTo>
                    <a:lnTo>
                      <a:pt x="74" y="284"/>
                    </a:lnTo>
                    <a:lnTo>
                      <a:pt x="105" y="148"/>
                    </a:lnTo>
                    <a:lnTo>
                      <a:pt x="37" y="0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1" name="Freeform 5698"/>
              <p:cNvSpPr>
                <a:spLocks/>
              </p:cNvSpPr>
              <p:nvPr/>
            </p:nvSpPr>
            <p:spPr bwMode="auto">
              <a:xfrm>
                <a:off x="3034" y="2700"/>
                <a:ext cx="105" cy="284"/>
              </a:xfrm>
              <a:custGeom>
                <a:avLst/>
                <a:gdLst>
                  <a:gd name="T0" fmla="*/ 0 w 17"/>
                  <a:gd name="T1" fmla="*/ 251346 h 46"/>
                  <a:gd name="T2" fmla="*/ 107693 w 17"/>
                  <a:gd name="T3" fmla="*/ 412541 h 46"/>
                  <a:gd name="T4" fmla="*/ 152936 w 17"/>
                  <a:gd name="T5" fmla="*/ 215093 h 46"/>
                  <a:gd name="T6" fmla="*/ 53945 w 17"/>
                  <a:gd name="T7" fmla="*/ 0 h 46"/>
                  <a:gd name="T8" fmla="*/ 0 w 17"/>
                  <a:gd name="T9" fmla="*/ 251346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6"/>
                  <a:gd name="T17" fmla="*/ 17 w 17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6">
                    <a:moveTo>
                      <a:pt x="0" y="28"/>
                    </a:moveTo>
                    <a:lnTo>
                      <a:pt x="12" y="46"/>
                    </a:lnTo>
                    <a:lnTo>
                      <a:pt x="17" y="24"/>
                    </a:lnTo>
                    <a:lnTo>
                      <a:pt x="6" y="0"/>
                    </a:lnTo>
                    <a:lnTo>
                      <a:pt x="0" y="2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2" name="Freeform 5699"/>
              <p:cNvSpPr>
                <a:spLocks/>
              </p:cNvSpPr>
              <p:nvPr/>
            </p:nvSpPr>
            <p:spPr bwMode="auto">
              <a:xfrm>
                <a:off x="1775" y="2805"/>
                <a:ext cx="98" cy="98"/>
              </a:xfrm>
              <a:custGeom>
                <a:avLst/>
                <a:gdLst>
                  <a:gd name="T0" fmla="*/ 0 w 98"/>
                  <a:gd name="T1" fmla="*/ 98 h 98"/>
                  <a:gd name="T2" fmla="*/ 67 w 98"/>
                  <a:gd name="T3" fmla="*/ 92 h 98"/>
                  <a:gd name="T4" fmla="*/ 98 w 98"/>
                  <a:gd name="T5" fmla="*/ 0 h 98"/>
                  <a:gd name="T6" fmla="*/ 30 w 98"/>
                  <a:gd name="T7" fmla="*/ 24 h 98"/>
                  <a:gd name="T8" fmla="*/ 0 w 98"/>
                  <a:gd name="T9" fmla="*/ 98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8"/>
                  <a:gd name="T17" fmla="*/ 98 w 98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8">
                    <a:moveTo>
                      <a:pt x="0" y="98"/>
                    </a:moveTo>
                    <a:lnTo>
                      <a:pt x="67" y="92"/>
                    </a:lnTo>
                    <a:lnTo>
                      <a:pt x="98" y="0"/>
                    </a:lnTo>
                    <a:lnTo>
                      <a:pt x="30" y="24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3" name="Freeform 5700"/>
              <p:cNvSpPr>
                <a:spLocks/>
              </p:cNvSpPr>
              <p:nvPr/>
            </p:nvSpPr>
            <p:spPr bwMode="auto">
              <a:xfrm>
                <a:off x="1775" y="2805"/>
                <a:ext cx="98" cy="98"/>
              </a:xfrm>
              <a:custGeom>
                <a:avLst/>
                <a:gdLst>
                  <a:gd name="T0" fmla="*/ 0 w 16"/>
                  <a:gd name="T1" fmla="*/ 137868 h 16"/>
                  <a:gd name="T2" fmla="*/ 94203 w 16"/>
                  <a:gd name="T3" fmla="*/ 129354 h 16"/>
                  <a:gd name="T4" fmla="*/ 137868 w 16"/>
                  <a:gd name="T5" fmla="*/ 0 h 16"/>
                  <a:gd name="T6" fmla="*/ 43671 w 16"/>
                  <a:gd name="T7" fmla="*/ 35151 h 16"/>
                  <a:gd name="T8" fmla="*/ 0 w 16"/>
                  <a:gd name="T9" fmla="*/ 13786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6"/>
                    </a:moveTo>
                    <a:lnTo>
                      <a:pt x="11" y="15"/>
                    </a:lnTo>
                    <a:lnTo>
                      <a:pt x="16" y="0"/>
                    </a:lnTo>
                    <a:lnTo>
                      <a:pt x="5" y="4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4" name="Freeform 5701"/>
              <p:cNvSpPr>
                <a:spLocks/>
              </p:cNvSpPr>
              <p:nvPr/>
            </p:nvSpPr>
            <p:spPr bwMode="auto">
              <a:xfrm>
                <a:off x="4121" y="306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5" name="Freeform 5702"/>
              <p:cNvSpPr>
                <a:spLocks/>
              </p:cNvSpPr>
              <p:nvPr/>
            </p:nvSpPr>
            <p:spPr bwMode="auto">
              <a:xfrm>
                <a:off x="4121" y="3064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6" name="Freeform 5703"/>
              <p:cNvSpPr>
                <a:spLocks/>
              </p:cNvSpPr>
              <p:nvPr/>
            </p:nvSpPr>
            <p:spPr bwMode="auto">
              <a:xfrm>
                <a:off x="2867" y="2564"/>
                <a:ext cx="99" cy="352"/>
              </a:xfrm>
              <a:custGeom>
                <a:avLst/>
                <a:gdLst>
                  <a:gd name="T0" fmla="*/ 0 w 99"/>
                  <a:gd name="T1" fmla="*/ 216 h 352"/>
                  <a:gd name="T2" fmla="*/ 68 w 99"/>
                  <a:gd name="T3" fmla="*/ 352 h 352"/>
                  <a:gd name="T4" fmla="*/ 99 w 99"/>
                  <a:gd name="T5" fmla="*/ 167 h 352"/>
                  <a:gd name="T6" fmla="*/ 31 w 99"/>
                  <a:gd name="T7" fmla="*/ 0 h 352"/>
                  <a:gd name="T8" fmla="*/ 0 w 99"/>
                  <a:gd name="T9" fmla="*/ 216 h 3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52"/>
                  <a:gd name="T17" fmla="*/ 99 w 99"/>
                  <a:gd name="T18" fmla="*/ 352 h 3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52">
                    <a:moveTo>
                      <a:pt x="0" y="216"/>
                    </a:moveTo>
                    <a:lnTo>
                      <a:pt x="68" y="352"/>
                    </a:lnTo>
                    <a:lnTo>
                      <a:pt x="99" y="167"/>
                    </a:lnTo>
                    <a:lnTo>
                      <a:pt x="31" y="0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7" name="Freeform 5704"/>
              <p:cNvSpPr>
                <a:spLocks/>
              </p:cNvSpPr>
              <p:nvPr/>
            </p:nvSpPr>
            <p:spPr bwMode="auto">
              <a:xfrm>
                <a:off x="2867" y="2564"/>
                <a:ext cx="99" cy="352"/>
              </a:xfrm>
              <a:custGeom>
                <a:avLst/>
                <a:gdLst>
                  <a:gd name="T0" fmla="*/ 0 w 16"/>
                  <a:gd name="T1" fmla="*/ 314163 h 57"/>
                  <a:gd name="T2" fmla="*/ 99730 w 16"/>
                  <a:gd name="T3" fmla="*/ 511975 h 57"/>
                  <a:gd name="T4" fmla="*/ 145214 w 16"/>
                  <a:gd name="T5" fmla="*/ 242812 h 57"/>
                  <a:gd name="T6" fmla="*/ 45484 w 16"/>
                  <a:gd name="T7" fmla="*/ 0 h 57"/>
                  <a:gd name="T8" fmla="*/ 0 w 16"/>
                  <a:gd name="T9" fmla="*/ 314163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7"/>
                  <a:gd name="T17" fmla="*/ 16 w 16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7">
                    <a:moveTo>
                      <a:pt x="0" y="35"/>
                    </a:moveTo>
                    <a:lnTo>
                      <a:pt x="11" y="57"/>
                    </a:lnTo>
                    <a:lnTo>
                      <a:pt x="16" y="27"/>
                    </a:lnTo>
                    <a:lnTo>
                      <a:pt x="5" y="0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8" name="Freeform 5705"/>
              <p:cNvSpPr>
                <a:spLocks/>
              </p:cNvSpPr>
              <p:nvPr/>
            </p:nvSpPr>
            <p:spPr bwMode="auto">
              <a:xfrm>
                <a:off x="1608" y="2922"/>
                <a:ext cx="99" cy="74"/>
              </a:xfrm>
              <a:custGeom>
                <a:avLst/>
                <a:gdLst>
                  <a:gd name="T0" fmla="*/ 0 w 99"/>
                  <a:gd name="T1" fmla="*/ 74 h 74"/>
                  <a:gd name="T2" fmla="*/ 68 w 99"/>
                  <a:gd name="T3" fmla="*/ 68 h 74"/>
                  <a:gd name="T4" fmla="*/ 99 w 99"/>
                  <a:gd name="T5" fmla="*/ 0 h 74"/>
                  <a:gd name="T6" fmla="*/ 31 w 99"/>
                  <a:gd name="T7" fmla="*/ 19 h 74"/>
                  <a:gd name="T8" fmla="*/ 0 w 99"/>
                  <a:gd name="T9" fmla="*/ 74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74"/>
                    </a:moveTo>
                    <a:lnTo>
                      <a:pt x="68" y="68"/>
                    </a:lnTo>
                    <a:lnTo>
                      <a:pt x="99" y="0"/>
                    </a:lnTo>
                    <a:lnTo>
                      <a:pt x="31" y="19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9" name="Freeform 5706"/>
              <p:cNvSpPr>
                <a:spLocks/>
              </p:cNvSpPr>
              <p:nvPr/>
            </p:nvSpPr>
            <p:spPr bwMode="auto">
              <a:xfrm>
                <a:off x="1608" y="2922"/>
                <a:ext cx="99" cy="74"/>
              </a:xfrm>
              <a:custGeom>
                <a:avLst/>
                <a:gdLst>
                  <a:gd name="T0" fmla="*/ 0 w 16"/>
                  <a:gd name="T1" fmla="*/ 106936 h 12"/>
                  <a:gd name="T2" fmla="*/ 99730 w 16"/>
                  <a:gd name="T3" fmla="*/ 98266 h 12"/>
                  <a:gd name="T4" fmla="*/ 145214 w 16"/>
                  <a:gd name="T5" fmla="*/ 0 h 12"/>
                  <a:gd name="T6" fmla="*/ 45484 w 16"/>
                  <a:gd name="T7" fmla="*/ 27417 h 12"/>
                  <a:gd name="T8" fmla="*/ 0 w 16"/>
                  <a:gd name="T9" fmla="*/ 10693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12"/>
                    </a:moveTo>
                    <a:lnTo>
                      <a:pt x="11" y="11"/>
                    </a:lnTo>
                    <a:lnTo>
                      <a:pt x="16" y="0"/>
                    </a:lnTo>
                    <a:lnTo>
                      <a:pt x="5" y="3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0" name="Freeform 5707"/>
              <p:cNvSpPr>
                <a:spLocks/>
              </p:cNvSpPr>
              <p:nvPr/>
            </p:nvSpPr>
            <p:spPr bwMode="auto">
              <a:xfrm>
                <a:off x="3954" y="306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1" name="Freeform 5708"/>
              <p:cNvSpPr>
                <a:spLocks/>
              </p:cNvSpPr>
              <p:nvPr/>
            </p:nvSpPr>
            <p:spPr bwMode="auto">
              <a:xfrm>
                <a:off x="3954" y="306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2" name="Freeform 5709"/>
              <p:cNvSpPr>
                <a:spLocks/>
              </p:cNvSpPr>
              <p:nvPr/>
            </p:nvSpPr>
            <p:spPr bwMode="auto">
              <a:xfrm>
                <a:off x="2695" y="2453"/>
                <a:ext cx="98" cy="383"/>
              </a:xfrm>
              <a:custGeom>
                <a:avLst/>
                <a:gdLst>
                  <a:gd name="T0" fmla="*/ 0 w 98"/>
                  <a:gd name="T1" fmla="*/ 234 h 383"/>
                  <a:gd name="T2" fmla="*/ 67 w 98"/>
                  <a:gd name="T3" fmla="*/ 383 h 383"/>
                  <a:gd name="T4" fmla="*/ 98 w 98"/>
                  <a:gd name="T5" fmla="*/ 166 h 383"/>
                  <a:gd name="T6" fmla="*/ 30 w 98"/>
                  <a:gd name="T7" fmla="*/ 0 h 383"/>
                  <a:gd name="T8" fmla="*/ 0 w 98"/>
                  <a:gd name="T9" fmla="*/ 234 h 3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83"/>
                  <a:gd name="T17" fmla="*/ 98 w 98"/>
                  <a:gd name="T18" fmla="*/ 383 h 3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83">
                    <a:moveTo>
                      <a:pt x="0" y="234"/>
                    </a:moveTo>
                    <a:lnTo>
                      <a:pt x="67" y="383"/>
                    </a:lnTo>
                    <a:lnTo>
                      <a:pt x="98" y="166"/>
                    </a:lnTo>
                    <a:lnTo>
                      <a:pt x="30" y="0"/>
                    </a:lnTo>
                    <a:lnTo>
                      <a:pt x="0" y="234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3" name="Freeform 5710"/>
              <p:cNvSpPr>
                <a:spLocks/>
              </p:cNvSpPr>
              <p:nvPr/>
            </p:nvSpPr>
            <p:spPr bwMode="auto">
              <a:xfrm>
                <a:off x="2695" y="2453"/>
                <a:ext cx="98" cy="383"/>
              </a:xfrm>
              <a:custGeom>
                <a:avLst/>
                <a:gdLst>
                  <a:gd name="T0" fmla="*/ 0 w 16"/>
                  <a:gd name="T1" fmla="*/ 342297 h 62"/>
                  <a:gd name="T2" fmla="*/ 94203 w 16"/>
                  <a:gd name="T3" fmla="*/ 557753 h 62"/>
                  <a:gd name="T4" fmla="*/ 137868 w 16"/>
                  <a:gd name="T5" fmla="*/ 243273 h 62"/>
                  <a:gd name="T6" fmla="*/ 43671 w 16"/>
                  <a:gd name="T7" fmla="*/ 0 h 62"/>
                  <a:gd name="T8" fmla="*/ 0 w 16"/>
                  <a:gd name="T9" fmla="*/ 342297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2"/>
                  <a:gd name="T17" fmla="*/ 16 w 16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2">
                    <a:moveTo>
                      <a:pt x="0" y="38"/>
                    </a:moveTo>
                    <a:lnTo>
                      <a:pt x="11" y="62"/>
                    </a:lnTo>
                    <a:lnTo>
                      <a:pt x="16" y="27"/>
                    </a:lnTo>
                    <a:lnTo>
                      <a:pt x="5" y="0"/>
                    </a:lnTo>
                    <a:lnTo>
                      <a:pt x="0" y="3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4" name="Freeform 5711"/>
              <p:cNvSpPr>
                <a:spLocks/>
              </p:cNvSpPr>
              <p:nvPr/>
            </p:nvSpPr>
            <p:spPr bwMode="auto">
              <a:xfrm>
                <a:off x="1441" y="3002"/>
                <a:ext cx="99" cy="56"/>
              </a:xfrm>
              <a:custGeom>
                <a:avLst/>
                <a:gdLst>
                  <a:gd name="T0" fmla="*/ 0 w 99"/>
                  <a:gd name="T1" fmla="*/ 50 h 56"/>
                  <a:gd name="T2" fmla="*/ 68 w 99"/>
                  <a:gd name="T3" fmla="*/ 56 h 56"/>
                  <a:gd name="T4" fmla="*/ 99 w 99"/>
                  <a:gd name="T5" fmla="*/ 0 h 56"/>
                  <a:gd name="T6" fmla="*/ 31 w 99"/>
                  <a:gd name="T7" fmla="*/ 6 h 56"/>
                  <a:gd name="T8" fmla="*/ 0 w 99"/>
                  <a:gd name="T9" fmla="*/ 5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56"/>
                  <a:gd name="T17" fmla="*/ 99 w 99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56">
                    <a:moveTo>
                      <a:pt x="0" y="50"/>
                    </a:moveTo>
                    <a:lnTo>
                      <a:pt x="68" y="56"/>
                    </a:lnTo>
                    <a:lnTo>
                      <a:pt x="99" y="0"/>
                    </a:lnTo>
                    <a:lnTo>
                      <a:pt x="31" y="6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5" name="Freeform 5712"/>
              <p:cNvSpPr>
                <a:spLocks/>
              </p:cNvSpPr>
              <p:nvPr/>
            </p:nvSpPr>
            <p:spPr bwMode="auto">
              <a:xfrm>
                <a:off x="1441" y="3002"/>
                <a:ext cx="99" cy="56"/>
              </a:xfrm>
              <a:custGeom>
                <a:avLst/>
                <a:gdLst>
                  <a:gd name="T0" fmla="*/ 0 w 16"/>
                  <a:gd name="T1" fmla="*/ 74916 h 9"/>
                  <a:gd name="T2" fmla="*/ 99730 w 16"/>
                  <a:gd name="T3" fmla="*/ 83820 h 9"/>
                  <a:gd name="T4" fmla="*/ 145214 w 16"/>
                  <a:gd name="T5" fmla="*/ 0 h 9"/>
                  <a:gd name="T6" fmla="*/ 45484 w 16"/>
                  <a:gd name="T7" fmla="*/ 8904 h 9"/>
                  <a:gd name="T8" fmla="*/ 0 w 16"/>
                  <a:gd name="T9" fmla="*/ 7491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0" y="8"/>
                    </a:moveTo>
                    <a:lnTo>
                      <a:pt x="11" y="9"/>
                    </a:lnTo>
                    <a:lnTo>
                      <a:pt x="16" y="0"/>
                    </a:lnTo>
                    <a:lnTo>
                      <a:pt x="5" y="1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6" name="Freeform 5713"/>
              <p:cNvSpPr>
                <a:spLocks/>
              </p:cNvSpPr>
              <p:nvPr/>
            </p:nvSpPr>
            <p:spPr bwMode="auto">
              <a:xfrm>
                <a:off x="3787" y="3058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7" name="Freeform 5714"/>
              <p:cNvSpPr>
                <a:spLocks/>
              </p:cNvSpPr>
              <p:nvPr/>
            </p:nvSpPr>
            <p:spPr bwMode="auto">
              <a:xfrm>
                <a:off x="3787" y="3058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8" name="Freeform 5715"/>
              <p:cNvSpPr>
                <a:spLocks/>
              </p:cNvSpPr>
              <p:nvPr/>
            </p:nvSpPr>
            <p:spPr bwMode="auto">
              <a:xfrm>
                <a:off x="2522" y="2397"/>
                <a:ext cx="98" cy="377"/>
              </a:xfrm>
              <a:custGeom>
                <a:avLst/>
                <a:gdLst>
                  <a:gd name="T0" fmla="*/ 0 w 98"/>
                  <a:gd name="T1" fmla="*/ 241 h 377"/>
                  <a:gd name="T2" fmla="*/ 68 w 98"/>
                  <a:gd name="T3" fmla="*/ 377 h 377"/>
                  <a:gd name="T4" fmla="*/ 98 w 98"/>
                  <a:gd name="T5" fmla="*/ 142 h 377"/>
                  <a:gd name="T6" fmla="*/ 31 w 98"/>
                  <a:gd name="T7" fmla="*/ 0 h 377"/>
                  <a:gd name="T8" fmla="*/ 0 w 98"/>
                  <a:gd name="T9" fmla="*/ 241 h 3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77"/>
                  <a:gd name="T17" fmla="*/ 98 w 98"/>
                  <a:gd name="T18" fmla="*/ 377 h 3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77">
                    <a:moveTo>
                      <a:pt x="0" y="241"/>
                    </a:moveTo>
                    <a:lnTo>
                      <a:pt x="68" y="377"/>
                    </a:lnTo>
                    <a:lnTo>
                      <a:pt x="98" y="142"/>
                    </a:lnTo>
                    <a:lnTo>
                      <a:pt x="31" y="0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5A5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9" name="Freeform 5716"/>
              <p:cNvSpPr>
                <a:spLocks/>
              </p:cNvSpPr>
              <p:nvPr/>
            </p:nvSpPr>
            <p:spPr bwMode="auto">
              <a:xfrm>
                <a:off x="2522" y="2397"/>
                <a:ext cx="98" cy="377"/>
              </a:xfrm>
              <a:custGeom>
                <a:avLst/>
                <a:gdLst>
                  <a:gd name="T0" fmla="*/ 0 w 16"/>
                  <a:gd name="T1" fmla="*/ 351525 h 61"/>
                  <a:gd name="T2" fmla="*/ 94203 w 16"/>
                  <a:gd name="T3" fmla="*/ 550031 h 61"/>
                  <a:gd name="T4" fmla="*/ 137868 w 16"/>
                  <a:gd name="T5" fmla="*/ 207251 h 61"/>
                  <a:gd name="T6" fmla="*/ 43671 w 16"/>
                  <a:gd name="T7" fmla="*/ 0 h 61"/>
                  <a:gd name="T8" fmla="*/ 0 w 16"/>
                  <a:gd name="T9" fmla="*/ 351525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61"/>
                  <a:gd name="T17" fmla="*/ 16 w 16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61">
                    <a:moveTo>
                      <a:pt x="0" y="39"/>
                    </a:moveTo>
                    <a:lnTo>
                      <a:pt x="11" y="61"/>
                    </a:lnTo>
                    <a:lnTo>
                      <a:pt x="16" y="23"/>
                    </a:lnTo>
                    <a:lnTo>
                      <a:pt x="5" y="0"/>
                    </a:lnTo>
                    <a:lnTo>
                      <a:pt x="0" y="3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0" name="Freeform 5717"/>
              <p:cNvSpPr>
                <a:spLocks/>
              </p:cNvSpPr>
              <p:nvPr/>
            </p:nvSpPr>
            <p:spPr bwMode="auto">
              <a:xfrm>
                <a:off x="1268" y="3046"/>
                <a:ext cx="105" cy="55"/>
              </a:xfrm>
              <a:custGeom>
                <a:avLst/>
                <a:gdLst>
                  <a:gd name="T0" fmla="*/ 0 w 105"/>
                  <a:gd name="T1" fmla="*/ 43 h 55"/>
                  <a:gd name="T2" fmla="*/ 68 w 105"/>
                  <a:gd name="T3" fmla="*/ 55 h 55"/>
                  <a:gd name="T4" fmla="*/ 105 w 105"/>
                  <a:gd name="T5" fmla="*/ 6 h 55"/>
                  <a:gd name="T6" fmla="*/ 37 w 105"/>
                  <a:gd name="T7" fmla="*/ 0 h 55"/>
                  <a:gd name="T8" fmla="*/ 0 w 105"/>
                  <a:gd name="T9" fmla="*/ 43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43"/>
                    </a:moveTo>
                    <a:lnTo>
                      <a:pt x="68" y="55"/>
                    </a:lnTo>
                    <a:lnTo>
                      <a:pt x="105" y="6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1" name="Freeform 5718"/>
              <p:cNvSpPr>
                <a:spLocks/>
              </p:cNvSpPr>
              <p:nvPr/>
            </p:nvSpPr>
            <p:spPr bwMode="auto">
              <a:xfrm>
                <a:off x="1268" y="3046"/>
                <a:ext cx="105" cy="55"/>
              </a:xfrm>
              <a:custGeom>
                <a:avLst/>
                <a:gdLst>
                  <a:gd name="T0" fmla="*/ 0 w 17"/>
                  <a:gd name="T1" fmla="*/ 60017 h 9"/>
                  <a:gd name="T2" fmla="*/ 98959 w 17"/>
                  <a:gd name="T3" fmla="*/ 76670 h 9"/>
                  <a:gd name="T4" fmla="*/ 152936 w 17"/>
                  <a:gd name="T5" fmla="*/ 8439 h 9"/>
                  <a:gd name="T6" fmla="*/ 53945 w 17"/>
                  <a:gd name="T7" fmla="*/ 0 h 9"/>
                  <a:gd name="T8" fmla="*/ 0 w 17"/>
                  <a:gd name="T9" fmla="*/ 6001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7"/>
                    </a:moveTo>
                    <a:lnTo>
                      <a:pt x="11" y="9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2" name="Freeform 5719"/>
              <p:cNvSpPr>
                <a:spLocks/>
              </p:cNvSpPr>
              <p:nvPr/>
            </p:nvSpPr>
            <p:spPr bwMode="auto">
              <a:xfrm>
                <a:off x="3615" y="3039"/>
                <a:ext cx="98" cy="93"/>
              </a:xfrm>
              <a:custGeom>
                <a:avLst/>
                <a:gdLst>
                  <a:gd name="T0" fmla="*/ 0 w 98"/>
                  <a:gd name="T1" fmla="*/ 62 h 93"/>
                  <a:gd name="T2" fmla="*/ 68 w 98"/>
                  <a:gd name="T3" fmla="*/ 93 h 93"/>
                  <a:gd name="T4" fmla="*/ 98 w 98"/>
                  <a:gd name="T5" fmla="*/ 37 h 93"/>
                  <a:gd name="T6" fmla="*/ 30 w 98"/>
                  <a:gd name="T7" fmla="*/ 0 h 93"/>
                  <a:gd name="T8" fmla="*/ 0 w 98"/>
                  <a:gd name="T9" fmla="*/ 62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3"/>
                  <a:gd name="T17" fmla="*/ 98 w 98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3">
                    <a:moveTo>
                      <a:pt x="0" y="62"/>
                    </a:moveTo>
                    <a:lnTo>
                      <a:pt x="68" y="93"/>
                    </a:lnTo>
                    <a:lnTo>
                      <a:pt x="98" y="37"/>
                    </a:lnTo>
                    <a:lnTo>
                      <a:pt x="30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3" name="Freeform 5720"/>
              <p:cNvSpPr>
                <a:spLocks/>
              </p:cNvSpPr>
              <p:nvPr/>
            </p:nvSpPr>
            <p:spPr bwMode="auto">
              <a:xfrm>
                <a:off x="3615" y="3039"/>
                <a:ext cx="98" cy="93"/>
              </a:xfrm>
              <a:custGeom>
                <a:avLst/>
                <a:gdLst>
                  <a:gd name="T0" fmla="*/ 0 w 16"/>
                  <a:gd name="T1" fmla="*/ 91524 h 15"/>
                  <a:gd name="T2" fmla="*/ 94203 w 16"/>
                  <a:gd name="T3" fmla="*/ 137497 h 15"/>
                  <a:gd name="T4" fmla="*/ 137868 w 16"/>
                  <a:gd name="T5" fmla="*/ 54585 h 15"/>
                  <a:gd name="T6" fmla="*/ 43671 w 16"/>
                  <a:gd name="T7" fmla="*/ 0 h 15"/>
                  <a:gd name="T8" fmla="*/ 0 w 16"/>
                  <a:gd name="T9" fmla="*/ 91524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0"/>
                    </a:moveTo>
                    <a:lnTo>
                      <a:pt x="11" y="15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4" name="Freeform 5721"/>
              <p:cNvSpPr>
                <a:spLocks/>
              </p:cNvSpPr>
              <p:nvPr/>
            </p:nvSpPr>
            <p:spPr bwMode="auto">
              <a:xfrm>
                <a:off x="2349" y="2422"/>
                <a:ext cx="99" cy="327"/>
              </a:xfrm>
              <a:custGeom>
                <a:avLst/>
                <a:gdLst>
                  <a:gd name="T0" fmla="*/ 0 w 99"/>
                  <a:gd name="T1" fmla="*/ 222 h 327"/>
                  <a:gd name="T2" fmla="*/ 74 w 99"/>
                  <a:gd name="T3" fmla="*/ 327 h 327"/>
                  <a:gd name="T4" fmla="*/ 99 w 99"/>
                  <a:gd name="T5" fmla="*/ 92 h 327"/>
                  <a:gd name="T6" fmla="*/ 31 w 99"/>
                  <a:gd name="T7" fmla="*/ 0 h 327"/>
                  <a:gd name="T8" fmla="*/ 0 w 99"/>
                  <a:gd name="T9" fmla="*/ 222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27"/>
                  <a:gd name="T17" fmla="*/ 99 w 99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27">
                    <a:moveTo>
                      <a:pt x="0" y="222"/>
                    </a:moveTo>
                    <a:lnTo>
                      <a:pt x="74" y="327"/>
                    </a:lnTo>
                    <a:lnTo>
                      <a:pt x="99" y="92"/>
                    </a:lnTo>
                    <a:lnTo>
                      <a:pt x="31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6B6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5" name="Freeform 5722"/>
              <p:cNvSpPr>
                <a:spLocks/>
              </p:cNvSpPr>
              <p:nvPr/>
            </p:nvSpPr>
            <p:spPr bwMode="auto">
              <a:xfrm>
                <a:off x="2349" y="2422"/>
                <a:ext cx="99" cy="327"/>
              </a:xfrm>
              <a:custGeom>
                <a:avLst/>
                <a:gdLst>
                  <a:gd name="T0" fmla="*/ 0 w 16"/>
                  <a:gd name="T1" fmla="*/ 321774 h 53"/>
                  <a:gd name="T2" fmla="*/ 108498 w 16"/>
                  <a:gd name="T3" fmla="*/ 473965 h 53"/>
                  <a:gd name="T4" fmla="*/ 145214 w 16"/>
                  <a:gd name="T5" fmla="*/ 134792 h 53"/>
                  <a:gd name="T6" fmla="*/ 45484 w 16"/>
                  <a:gd name="T7" fmla="*/ 0 h 53"/>
                  <a:gd name="T8" fmla="*/ 0 w 16"/>
                  <a:gd name="T9" fmla="*/ 321774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3"/>
                  <a:gd name="T17" fmla="*/ 16 w 16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3">
                    <a:moveTo>
                      <a:pt x="0" y="36"/>
                    </a:moveTo>
                    <a:lnTo>
                      <a:pt x="12" y="53"/>
                    </a:lnTo>
                    <a:lnTo>
                      <a:pt x="16" y="15"/>
                    </a:lnTo>
                    <a:lnTo>
                      <a:pt x="5" y="0"/>
                    </a:lnTo>
                    <a:lnTo>
                      <a:pt x="0" y="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6" name="Freeform 5723"/>
              <p:cNvSpPr>
                <a:spLocks/>
              </p:cNvSpPr>
              <p:nvPr/>
            </p:nvSpPr>
            <p:spPr bwMode="auto">
              <a:xfrm>
                <a:off x="3448" y="3002"/>
                <a:ext cx="99" cy="118"/>
              </a:xfrm>
              <a:custGeom>
                <a:avLst/>
                <a:gdLst>
                  <a:gd name="T0" fmla="*/ 0 w 99"/>
                  <a:gd name="T1" fmla="*/ 81 h 118"/>
                  <a:gd name="T2" fmla="*/ 68 w 99"/>
                  <a:gd name="T3" fmla="*/ 118 h 118"/>
                  <a:gd name="T4" fmla="*/ 99 w 99"/>
                  <a:gd name="T5" fmla="*/ 56 h 118"/>
                  <a:gd name="T6" fmla="*/ 31 w 99"/>
                  <a:gd name="T7" fmla="*/ 0 h 118"/>
                  <a:gd name="T8" fmla="*/ 0 w 99"/>
                  <a:gd name="T9" fmla="*/ 81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8"/>
                  <a:gd name="T17" fmla="*/ 99 w 99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8">
                    <a:moveTo>
                      <a:pt x="0" y="81"/>
                    </a:moveTo>
                    <a:lnTo>
                      <a:pt x="68" y="118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7" name="Freeform 5724"/>
              <p:cNvSpPr>
                <a:spLocks/>
              </p:cNvSpPr>
              <p:nvPr/>
            </p:nvSpPr>
            <p:spPr bwMode="auto">
              <a:xfrm>
                <a:off x="3448" y="3002"/>
                <a:ext cx="99" cy="118"/>
              </a:xfrm>
              <a:custGeom>
                <a:avLst/>
                <a:gdLst>
                  <a:gd name="T0" fmla="*/ 0 w 16"/>
                  <a:gd name="T1" fmla="*/ 120497 h 19"/>
                  <a:gd name="T2" fmla="*/ 99730 w 16"/>
                  <a:gd name="T3" fmla="*/ 175572 h 19"/>
                  <a:gd name="T4" fmla="*/ 145214 w 16"/>
                  <a:gd name="T5" fmla="*/ 83351 h 19"/>
                  <a:gd name="T6" fmla="*/ 45484 w 16"/>
                  <a:gd name="T7" fmla="*/ 0 h 19"/>
                  <a:gd name="T8" fmla="*/ 0 w 16"/>
                  <a:gd name="T9" fmla="*/ 120497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3"/>
                    </a:moveTo>
                    <a:lnTo>
                      <a:pt x="11" y="19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8" name="Freeform 5725"/>
              <p:cNvSpPr>
                <a:spLocks/>
              </p:cNvSpPr>
              <p:nvPr/>
            </p:nvSpPr>
            <p:spPr bwMode="auto">
              <a:xfrm>
                <a:off x="2182" y="2521"/>
                <a:ext cx="99" cy="247"/>
              </a:xfrm>
              <a:custGeom>
                <a:avLst/>
                <a:gdLst>
                  <a:gd name="T0" fmla="*/ 0 w 99"/>
                  <a:gd name="T1" fmla="*/ 179 h 247"/>
                  <a:gd name="T2" fmla="*/ 68 w 99"/>
                  <a:gd name="T3" fmla="*/ 247 h 247"/>
                  <a:gd name="T4" fmla="*/ 99 w 99"/>
                  <a:gd name="T5" fmla="*/ 43 h 247"/>
                  <a:gd name="T6" fmla="*/ 31 w 99"/>
                  <a:gd name="T7" fmla="*/ 0 h 247"/>
                  <a:gd name="T8" fmla="*/ 0 w 99"/>
                  <a:gd name="T9" fmla="*/ 179 h 2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47"/>
                  <a:gd name="T17" fmla="*/ 99 w 99"/>
                  <a:gd name="T18" fmla="*/ 247 h 2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47">
                    <a:moveTo>
                      <a:pt x="0" y="179"/>
                    </a:moveTo>
                    <a:lnTo>
                      <a:pt x="68" y="247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9" name="Freeform 5726"/>
              <p:cNvSpPr>
                <a:spLocks/>
              </p:cNvSpPr>
              <p:nvPr/>
            </p:nvSpPr>
            <p:spPr bwMode="auto">
              <a:xfrm>
                <a:off x="2182" y="2521"/>
                <a:ext cx="99" cy="247"/>
              </a:xfrm>
              <a:custGeom>
                <a:avLst/>
                <a:gdLst>
                  <a:gd name="T0" fmla="*/ 0 w 16"/>
                  <a:gd name="T1" fmla="*/ 260165 h 40"/>
                  <a:gd name="T2" fmla="*/ 99730 w 16"/>
                  <a:gd name="T3" fmla="*/ 359076 h 40"/>
                  <a:gd name="T4" fmla="*/ 145214 w 16"/>
                  <a:gd name="T5" fmla="*/ 62652 h 40"/>
                  <a:gd name="T6" fmla="*/ 45484 w 16"/>
                  <a:gd name="T7" fmla="*/ 0 h 40"/>
                  <a:gd name="T8" fmla="*/ 0 w 16"/>
                  <a:gd name="T9" fmla="*/ 260165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0"/>
                  <a:gd name="T17" fmla="*/ 16 w 16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0">
                    <a:moveTo>
                      <a:pt x="0" y="29"/>
                    </a:moveTo>
                    <a:lnTo>
                      <a:pt x="11" y="40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2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0" name="Freeform 5727"/>
              <p:cNvSpPr>
                <a:spLocks/>
              </p:cNvSpPr>
              <p:nvPr/>
            </p:nvSpPr>
            <p:spPr bwMode="auto">
              <a:xfrm>
                <a:off x="4535" y="3083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24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24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1" name="Freeform 5728"/>
              <p:cNvSpPr>
                <a:spLocks/>
              </p:cNvSpPr>
              <p:nvPr/>
            </p:nvSpPr>
            <p:spPr bwMode="auto">
              <a:xfrm>
                <a:off x="4535" y="3083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3515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2" name="Freeform 5729"/>
              <p:cNvSpPr>
                <a:spLocks/>
              </p:cNvSpPr>
              <p:nvPr/>
            </p:nvSpPr>
            <p:spPr bwMode="auto">
              <a:xfrm>
                <a:off x="3275" y="2941"/>
                <a:ext cx="99" cy="160"/>
              </a:xfrm>
              <a:custGeom>
                <a:avLst/>
                <a:gdLst>
                  <a:gd name="T0" fmla="*/ 0 w 99"/>
                  <a:gd name="T1" fmla="*/ 105 h 160"/>
                  <a:gd name="T2" fmla="*/ 68 w 99"/>
                  <a:gd name="T3" fmla="*/ 160 h 160"/>
                  <a:gd name="T4" fmla="*/ 99 w 99"/>
                  <a:gd name="T5" fmla="*/ 80 h 160"/>
                  <a:gd name="T6" fmla="*/ 31 w 99"/>
                  <a:gd name="T7" fmla="*/ 0 h 160"/>
                  <a:gd name="T8" fmla="*/ 0 w 99"/>
                  <a:gd name="T9" fmla="*/ 105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0"/>
                  <a:gd name="T17" fmla="*/ 99 w 99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0">
                    <a:moveTo>
                      <a:pt x="0" y="105"/>
                    </a:moveTo>
                    <a:lnTo>
                      <a:pt x="68" y="160"/>
                    </a:lnTo>
                    <a:lnTo>
                      <a:pt x="99" y="80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3" name="Freeform 5730"/>
              <p:cNvSpPr>
                <a:spLocks/>
              </p:cNvSpPr>
              <p:nvPr/>
            </p:nvSpPr>
            <p:spPr bwMode="auto">
              <a:xfrm>
                <a:off x="3275" y="2941"/>
                <a:ext cx="99" cy="160"/>
              </a:xfrm>
              <a:custGeom>
                <a:avLst/>
                <a:gdLst>
                  <a:gd name="T0" fmla="*/ 0 w 16"/>
                  <a:gd name="T1" fmla="*/ 150535 h 26"/>
                  <a:gd name="T2" fmla="*/ 99730 w 16"/>
                  <a:gd name="T3" fmla="*/ 229569 h 26"/>
                  <a:gd name="T4" fmla="*/ 145214 w 16"/>
                  <a:gd name="T5" fmla="*/ 114671 h 26"/>
                  <a:gd name="T6" fmla="*/ 45484 w 16"/>
                  <a:gd name="T7" fmla="*/ 0 h 26"/>
                  <a:gd name="T8" fmla="*/ 0 w 16"/>
                  <a:gd name="T9" fmla="*/ 150535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7"/>
                    </a:moveTo>
                    <a:lnTo>
                      <a:pt x="11" y="26"/>
                    </a:lnTo>
                    <a:lnTo>
                      <a:pt x="16" y="13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4" name="Freeform 5731"/>
              <p:cNvSpPr>
                <a:spLocks/>
              </p:cNvSpPr>
              <p:nvPr/>
            </p:nvSpPr>
            <p:spPr bwMode="auto">
              <a:xfrm>
                <a:off x="2009" y="2663"/>
                <a:ext cx="99" cy="166"/>
              </a:xfrm>
              <a:custGeom>
                <a:avLst/>
                <a:gdLst>
                  <a:gd name="T0" fmla="*/ 0 w 99"/>
                  <a:gd name="T1" fmla="*/ 136 h 166"/>
                  <a:gd name="T2" fmla="*/ 68 w 99"/>
                  <a:gd name="T3" fmla="*/ 166 h 166"/>
                  <a:gd name="T4" fmla="*/ 99 w 99"/>
                  <a:gd name="T5" fmla="*/ 0 h 166"/>
                  <a:gd name="T6" fmla="*/ 31 w 99"/>
                  <a:gd name="T7" fmla="*/ 0 h 166"/>
                  <a:gd name="T8" fmla="*/ 0 w 99"/>
                  <a:gd name="T9" fmla="*/ 136 h 1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6"/>
                  <a:gd name="T17" fmla="*/ 99 w 99"/>
                  <a:gd name="T18" fmla="*/ 166 h 1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6">
                    <a:moveTo>
                      <a:pt x="0" y="136"/>
                    </a:moveTo>
                    <a:lnTo>
                      <a:pt x="68" y="166"/>
                    </a:lnTo>
                    <a:lnTo>
                      <a:pt x="99" y="0"/>
                    </a:lnTo>
                    <a:lnTo>
                      <a:pt x="31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5" name="Freeform 5732"/>
              <p:cNvSpPr>
                <a:spLocks/>
              </p:cNvSpPr>
              <p:nvPr/>
            </p:nvSpPr>
            <p:spPr bwMode="auto">
              <a:xfrm>
                <a:off x="2009" y="2663"/>
                <a:ext cx="99" cy="166"/>
              </a:xfrm>
              <a:custGeom>
                <a:avLst/>
                <a:gdLst>
                  <a:gd name="T0" fmla="*/ 0 w 16"/>
                  <a:gd name="T1" fmla="*/ 192892 h 27"/>
                  <a:gd name="T2" fmla="*/ 99730 w 16"/>
                  <a:gd name="T3" fmla="*/ 237269 h 27"/>
                  <a:gd name="T4" fmla="*/ 145214 w 16"/>
                  <a:gd name="T5" fmla="*/ 0 h 27"/>
                  <a:gd name="T6" fmla="*/ 45484 w 16"/>
                  <a:gd name="T7" fmla="*/ 0 h 27"/>
                  <a:gd name="T8" fmla="*/ 0 w 16"/>
                  <a:gd name="T9" fmla="*/ 192892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7"/>
                  <a:gd name="T17" fmla="*/ 16 w 16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7">
                    <a:moveTo>
                      <a:pt x="0" y="22"/>
                    </a:moveTo>
                    <a:lnTo>
                      <a:pt x="11" y="27"/>
                    </a:lnTo>
                    <a:lnTo>
                      <a:pt x="16" y="0"/>
                    </a:lnTo>
                    <a:lnTo>
                      <a:pt x="5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6" name="Freeform 5733"/>
              <p:cNvSpPr>
                <a:spLocks/>
              </p:cNvSpPr>
              <p:nvPr/>
            </p:nvSpPr>
            <p:spPr bwMode="auto">
              <a:xfrm>
                <a:off x="4362" y="308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7" name="Freeform 5734"/>
              <p:cNvSpPr>
                <a:spLocks/>
              </p:cNvSpPr>
              <p:nvPr/>
            </p:nvSpPr>
            <p:spPr bwMode="auto">
              <a:xfrm>
                <a:off x="4362" y="308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8" name="Freeform 5735"/>
              <p:cNvSpPr>
                <a:spLocks/>
              </p:cNvSpPr>
              <p:nvPr/>
            </p:nvSpPr>
            <p:spPr bwMode="auto">
              <a:xfrm>
                <a:off x="3108" y="2848"/>
                <a:ext cx="99" cy="222"/>
              </a:xfrm>
              <a:custGeom>
                <a:avLst/>
                <a:gdLst>
                  <a:gd name="T0" fmla="*/ 0 w 99"/>
                  <a:gd name="T1" fmla="*/ 136 h 222"/>
                  <a:gd name="T2" fmla="*/ 68 w 99"/>
                  <a:gd name="T3" fmla="*/ 222 h 222"/>
                  <a:gd name="T4" fmla="*/ 99 w 99"/>
                  <a:gd name="T5" fmla="*/ 111 h 222"/>
                  <a:gd name="T6" fmla="*/ 31 w 99"/>
                  <a:gd name="T7" fmla="*/ 0 h 222"/>
                  <a:gd name="T8" fmla="*/ 0 w 99"/>
                  <a:gd name="T9" fmla="*/ 136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22"/>
                  <a:gd name="T17" fmla="*/ 99 w 99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22">
                    <a:moveTo>
                      <a:pt x="0" y="136"/>
                    </a:moveTo>
                    <a:lnTo>
                      <a:pt x="68" y="222"/>
                    </a:lnTo>
                    <a:lnTo>
                      <a:pt x="99" y="111"/>
                    </a:lnTo>
                    <a:lnTo>
                      <a:pt x="31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9" name="Freeform 5736"/>
              <p:cNvSpPr>
                <a:spLocks/>
              </p:cNvSpPr>
              <p:nvPr/>
            </p:nvSpPr>
            <p:spPr bwMode="auto">
              <a:xfrm>
                <a:off x="3108" y="2848"/>
                <a:ext cx="99" cy="222"/>
              </a:xfrm>
              <a:custGeom>
                <a:avLst/>
                <a:gdLst>
                  <a:gd name="T0" fmla="*/ 0 w 16"/>
                  <a:gd name="T1" fmla="*/ 196754 h 36"/>
                  <a:gd name="T2" fmla="*/ 99730 w 16"/>
                  <a:gd name="T3" fmla="*/ 321031 h 36"/>
                  <a:gd name="T4" fmla="*/ 145214 w 16"/>
                  <a:gd name="T5" fmla="*/ 160401 h 36"/>
                  <a:gd name="T6" fmla="*/ 45484 w 16"/>
                  <a:gd name="T7" fmla="*/ 0 h 36"/>
                  <a:gd name="T8" fmla="*/ 0 w 16"/>
                  <a:gd name="T9" fmla="*/ 196754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6"/>
                  <a:gd name="T17" fmla="*/ 16 w 16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6">
                    <a:moveTo>
                      <a:pt x="0" y="22"/>
                    </a:moveTo>
                    <a:lnTo>
                      <a:pt x="11" y="36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0" name="Freeform 5737"/>
              <p:cNvSpPr>
                <a:spLocks/>
              </p:cNvSpPr>
              <p:nvPr/>
            </p:nvSpPr>
            <p:spPr bwMode="auto">
              <a:xfrm>
                <a:off x="1842" y="2786"/>
                <a:ext cx="99" cy="124"/>
              </a:xfrm>
              <a:custGeom>
                <a:avLst/>
                <a:gdLst>
                  <a:gd name="T0" fmla="*/ 0 w 99"/>
                  <a:gd name="T1" fmla="*/ 111 h 124"/>
                  <a:gd name="T2" fmla="*/ 68 w 99"/>
                  <a:gd name="T3" fmla="*/ 124 h 124"/>
                  <a:gd name="T4" fmla="*/ 99 w 99"/>
                  <a:gd name="T5" fmla="*/ 0 h 124"/>
                  <a:gd name="T6" fmla="*/ 31 w 99"/>
                  <a:gd name="T7" fmla="*/ 19 h 124"/>
                  <a:gd name="T8" fmla="*/ 0 w 99"/>
                  <a:gd name="T9" fmla="*/ 111 h 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4"/>
                  <a:gd name="T17" fmla="*/ 99 w 99"/>
                  <a:gd name="T18" fmla="*/ 124 h 1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4">
                    <a:moveTo>
                      <a:pt x="0" y="111"/>
                    </a:moveTo>
                    <a:lnTo>
                      <a:pt x="68" y="124"/>
                    </a:lnTo>
                    <a:lnTo>
                      <a:pt x="99" y="0"/>
                    </a:lnTo>
                    <a:lnTo>
                      <a:pt x="31" y="19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1" name="Freeform 5738"/>
              <p:cNvSpPr>
                <a:spLocks/>
              </p:cNvSpPr>
              <p:nvPr/>
            </p:nvSpPr>
            <p:spPr bwMode="auto">
              <a:xfrm>
                <a:off x="1842" y="2786"/>
                <a:ext cx="99" cy="124"/>
              </a:xfrm>
              <a:custGeom>
                <a:avLst/>
                <a:gdLst>
                  <a:gd name="T0" fmla="*/ 0 w 16"/>
                  <a:gd name="T1" fmla="*/ 165410 h 20"/>
                  <a:gd name="T2" fmla="*/ 99730 w 16"/>
                  <a:gd name="T3" fmla="*/ 183284 h 20"/>
                  <a:gd name="T4" fmla="*/ 145214 w 16"/>
                  <a:gd name="T5" fmla="*/ 0 h 20"/>
                  <a:gd name="T6" fmla="*/ 45484 w 16"/>
                  <a:gd name="T7" fmla="*/ 28136 h 20"/>
                  <a:gd name="T8" fmla="*/ 0 w 16"/>
                  <a:gd name="T9" fmla="*/ 16541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18"/>
                    </a:moveTo>
                    <a:lnTo>
                      <a:pt x="11" y="20"/>
                    </a:lnTo>
                    <a:lnTo>
                      <a:pt x="16" y="0"/>
                    </a:lnTo>
                    <a:lnTo>
                      <a:pt x="5" y="3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2" name="Freeform 5739"/>
              <p:cNvSpPr>
                <a:spLocks/>
              </p:cNvSpPr>
              <p:nvPr/>
            </p:nvSpPr>
            <p:spPr bwMode="auto">
              <a:xfrm>
                <a:off x="4195" y="3083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3" name="Freeform 5740"/>
              <p:cNvSpPr>
                <a:spLocks/>
              </p:cNvSpPr>
              <p:nvPr/>
            </p:nvSpPr>
            <p:spPr bwMode="auto">
              <a:xfrm>
                <a:off x="4195" y="3083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4" name="Freeform 5741"/>
              <p:cNvSpPr>
                <a:spLocks/>
              </p:cNvSpPr>
              <p:nvPr/>
            </p:nvSpPr>
            <p:spPr bwMode="auto">
              <a:xfrm>
                <a:off x="2935" y="2731"/>
                <a:ext cx="99" cy="290"/>
              </a:xfrm>
              <a:custGeom>
                <a:avLst/>
                <a:gdLst>
                  <a:gd name="T0" fmla="*/ 0 w 99"/>
                  <a:gd name="T1" fmla="*/ 185 h 290"/>
                  <a:gd name="T2" fmla="*/ 68 w 99"/>
                  <a:gd name="T3" fmla="*/ 290 h 290"/>
                  <a:gd name="T4" fmla="*/ 99 w 99"/>
                  <a:gd name="T5" fmla="*/ 142 h 290"/>
                  <a:gd name="T6" fmla="*/ 31 w 99"/>
                  <a:gd name="T7" fmla="*/ 0 h 290"/>
                  <a:gd name="T8" fmla="*/ 0 w 99"/>
                  <a:gd name="T9" fmla="*/ 185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90"/>
                  <a:gd name="T17" fmla="*/ 99 w 99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90">
                    <a:moveTo>
                      <a:pt x="0" y="185"/>
                    </a:moveTo>
                    <a:lnTo>
                      <a:pt x="68" y="290"/>
                    </a:lnTo>
                    <a:lnTo>
                      <a:pt x="99" y="142"/>
                    </a:lnTo>
                    <a:lnTo>
                      <a:pt x="31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5" name="Freeform 5742"/>
              <p:cNvSpPr>
                <a:spLocks/>
              </p:cNvSpPr>
              <p:nvPr/>
            </p:nvSpPr>
            <p:spPr bwMode="auto">
              <a:xfrm>
                <a:off x="2935" y="2731"/>
                <a:ext cx="99" cy="290"/>
              </a:xfrm>
              <a:custGeom>
                <a:avLst/>
                <a:gdLst>
                  <a:gd name="T0" fmla="*/ 0 w 16"/>
                  <a:gd name="T1" fmla="*/ 268022 h 47"/>
                  <a:gd name="T2" fmla="*/ 99730 w 16"/>
                  <a:gd name="T3" fmla="*/ 420272 h 47"/>
                  <a:gd name="T4" fmla="*/ 145214 w 16"/>
                  <a:gd name="T5" fmla="*/ 205777 h 47"/>
                  <a:gd name="T6" fmla="*/ 45484 w 16"/>
                  <a:gd name="T7" fmla="*/ 0 h 47"/>
                  <a:gd name="T8" fmla="*/ 0 w 16"/>
                  <a:gd name="T9" fmla="*/ 268022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7"/>
                  <a:gd name="T17" fmla="*/ 16 w 16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7">
                    <a:moveTo>
                      <a:pt x="0" y="30"/>
                    </a:moveTo>
                    <a:lnTo>
                      <a:pt x="11" y="47"/>
                    </a:lnTo>
                    <a:lnTo>
                      <a:pt x="16" y="23"/>
                    </a:lnTo>
                    <a:lnTo>
                      <a:pt x="5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6" name="Freeform 5743"/>
              <p:cNvSpPr>
                <a:spLocks/>
              </p:cNvSpPr>
              <p:nvPr/>
            </p:nvSpPr>
            <p:spPr bwMode="auto">
              <a:xfrm>
                <a:off x="1676" y="2903"/>
                <a:ext cx="99" cy="87"/>
              </a:xfrm>
              <a:custGeom>
                <a:avLst/>
                <a:gdLst>
                  <a:gd name="T0" fmla="*/ 0 w 99"/>
                  <a:gd name="T1" fmla="*/ 87 h 87"/>
                  <a:gd name="T2" fmla="*/ 68 w 99"/>
                  <a:gd name="T3" fmla="*/ 87 h 87"/>
                  <a:gd name="T4" fmla="*/ 99 w 99"/>
                  <a:gd name="T5" fmla="*/ 0 h 87"/>
                  <a:gd name="T6" fmla="*/ 31 w 99"/>
                  <a:gd name="T7" fmla="*/ 19 h 87"/>
                  <a:gd name="T8" fmla="*/ 0 w 99"/>
                  <a:gd name="T9" fmla="*/ 87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7"/>
                  <a:gd name="T17" fmla="*/ 99 w 99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7">
                    <a:moveTo>
                      <a:pt x="0" y="87"/>
                    </a:moveTo>
                    <a:lnTo>
                      <a:pt x="68" y="87"/>
                    </a:lnTo>
                    <a:lnTo>
                      <a:pt x="99" y="0"/>
                    </a:lnTo>
                    <a:lnTo>
                      <a:pt x="31" y="19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7" name="Freeform 5744"/>
              <p:cNvSpPr>
                <a:spLocks/>
              </p:cNvSpPr>
              <p:nvPr/>
            </p:nvSpPr>
            <p:spPr bwMode="auto">
              <a:xfrm>
                <a:off x="1676" y="2903"/>
                <a:ext cx="99" cy="87"/>
              </a:xfrm>
              <a:custGeom>
                <a:avLst/>
                <a:gdLst>
                  <a:gd name="T0" fmla="*/ 0 w 16"/>
                  <a:gd name="T1" fmla="*/ 129829 h 14"/>
                  <a:gd name="T2" fmla="*/ 99730 w 16"/>
                  <a:gd name="T3" fmla="*/ 129829 h 14"/>
                  <a:gd name="T4" fmla="*/ 145214 w 16"/>
                  <a:gd name="T5" fmla="*/ 0 h 14"/>
                  <a:gd name="T6" fmla="*/ 45484 w 16"/>
                  <a:gd name="T7" fmla="*/ 28306 h 14"/>
                  <a:gd name="T8" fmla="*/ 0 w 16"/>
                  <a:gd name="T9" fmla="*/ 129829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4"/>
                    </a:moveTo>
                    <a:lnTo>
                      <a:pt x="11" y="14"/>
                    </a:lnTo>
                    <a:lnTo>
                      <a:pt x="16" y="0"/>
                    </a:lnTo>
                    <a:lnTo>
                      <a:pt x="5" y="3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8" name="Freeform 5745"/>
              <p:cNvSpPr>
                <a:spLocks/>
              </p:cNvSpPr>
              <p:nvPr/>
            </p:nvSpPr>
            <p:spPr bwMode="auto">
              <a:xfrm>
                <a:off x="4022" y="308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74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74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9" name="Freeform 5746"/>
              <p:cNvSpPr>
                <a:spLocks/>
              </p:cNvSpPr>
              <p:nvPr/>
            </p:nvSpPr>
            <p:spPr bwMode="auto">
              <a:xfrm>
                <a:off x="4022" y="308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108498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0" name="Freeform 5747"/>
              <p:cNvSpPr>
                <a:spLocks/>
              </p:cNvSpPr>
              <p:nvPr/>
            </p:nvSpPr>
            <p:spPr bwMode="auto">
              <a:xfrm>
                <a:off x="2762" y="2619"/>
                <a:ext cx="105" cy="340"/>
              </a:xfrm>
              <a:custGeom>
                <a:avLst/>
                <a:gdLst>
                  <a:gd name="T0" fmla="*/ 0 w 105"/>
                  <a:gd name="T1" fmla="*/ 217 h 340"/>
                  <a:gd name="T2" fmla="*/ 75 w 105"/>
                  <a:gd name="T3" fmla="*/ 340 h 340"/>
                  <a:gd name="T4" fmla="*/ 105 w 105"/>
                  <a:gd name="T5" fmla="*/ 161 h 340"/>
                  <a:gd name="T6" fmla="*/ 31 w 105"/>
                  <a:gd name="T7" fmla="*/ 0 h 340"/>
                  <a:gd name="T8" fmla="*/ 0 w 105"/>
                  <a:gd name="T9" fmla="*/ 217 h 3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40"/>
                  <a:gd name="T17" fmla="*/ 105 w 105"/>
                  <a:gd name="T18" fmla="*/ 340 h 3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40">
                    <a:moveTo>
                      <a:pt x="0" y="217"/>
                    </a:moveTo>
                    <a:lnTo>
                      <a:pt x="75" y="340"/>
                    </a:lnTo>
                    <a:lnTo>
                      <a:pt x="105" y="161"/>
                    </a:lnTo>
                    <a:lnTo>
                      <a:pt x="31" y="0"/>
                    </a:lnTo>
                    <a:lnTo>
                      <a:pt x="0" y="217"/>
                    </a:lnTo>
                    <a:close/>
                  </a:path>
                </a:pathLst>
              </a:custGeom>
              <a:solidFill>
                <a:srgbClr val="54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1" name="Freeform 5748"/>
              <p:cNvSpPr>
                <a:spLocks/>
              </p:cNvSpPr>
              <p:nvPr/>
            </p:nvSpPr>
            <p:spPr bwMode="auto">
              <a:xfrm>
                <a:off x="2762" y="2619"/>
                <a:ext cx="105" cy="340"/>
              </a:xfrm>
              <a:custGeom>
                <a:avLst/>
                <a:gdLst>
                  <a:gd name="T0" fmla="*/ 0 w 17"/>
                  <a:gd name="T1" fmla="*/ 315390 h 55"/>
                  <a:gd name="T2" fmla="*/ 107693 w 17"/>
                  <a:gd name="T3" fmla="*/ 496567 h 55"/>
                  <a:gd name="T4" fmla="*/ 152936 w 17"/>
                  <a:gd name="T5" fmla="*/ 235057 h 55"/>
                  <a:gd name="T6" fmla="*/ 45014 w 17"/>
                  <a:gd name="T7" fmla="*/ 0 h 55"/>
                  <a:gd name="T8" fmla="*/ 0 w 17"/>
                  <a:gd name="T9" fmla="*/ 31539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5"/>
                  <a:gd name="T17" fmla="*/ 17 w 17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5">
                    <a:moveTo>
                      <a:pt x="0" y="35"/>
                    </a:moveTo>
                    <a:lnTo>
                      <a:pt x="12" y="55"/>
                    </a:lnTo>
                    <a:lnTo>
                      <a:pt x="17" y="26"/>
                    </a:lnTo>
                    <a:lnTo>
                      <a:pt x="5" y="0"/>
                    </a:lnTo>
                    <a:lnTo>
                      <a:pt x="0" y="3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2" name="Freeform 5749"/>
              <p:cNvSpPr>
                <a:spLocks/>
              </p:cNvSpPr>
              <p:nvPr/>
            </p:nvSpPr>
            <p:spPr bwMode="auto">
              <a:xfrm>
                <a:off x="1509" y="2996"/>
                <a:ext cx="99" cy="62"/>
              </a:xfrm>
              <a:custGeom>
                <a:avLst/>
                <a:gdLst>
                  <a:gd name="T0" fmla="*/ 0 w 99"/>
                  <a:gd name="T1" fmla="*/ 62 h 62"/>
                  <a:gd name="T2" fmla="*/ 62 w 99"/>
                  <a:gd name="T3" fmla="*/ 62 h 62"/>
                  <a:gd name="T4" fmla="*/ 99 w 99"/>
                  <a:gd name="T5" fmla="*/ 0 h 62"/>
                  <a:gd name="T6" fmla="*/ 31 w 99"/>
                  <a:gd name="T7" fmla="*/ 6 h 62"/>
                  <a:gd name="T8" fmla="*/ 0 w 99"/>
                  <a:gd name="T9" fmla="*/ 62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62"/>
                    </a:moveTo>
                    <a:lnTo>
                      <a:pt x="62" y="62"/>
                    </a:lnTo>
                    <a:lnTo>
                      <a:pt x="99" y="0"/>
                    </a:lnTo>
                    <a:lnTo>
                      <a:pt x="31" y="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3" name="Freeform 5750"/>
              <p:cNvSpPr>
                <a:spLocks/>
              </p:cNvSpPr>
              <p:nvPr/>
            </p:nvSpPr>
            <p:spPr bwMode="auto">
              <a:xfrm>
                <a:off x="1509" y="2996"/>
                <a:ext cx="99" cy="62"/>
              </a:xfrm>
              <a:custGeom>
                <a:avLst/>
                <a:gdLst>
                  <a:gd name="T0" fmla="*/ 0 w 16"/>
                  <a:gd name="T1" fmla="*/ 91524 h 10"/>
                  <a:gd name="T2" fmla="*/ 90969 w 16"/>
                  <a:gd name="T3" fmla="*/ 91524 h 10"/>
                  <a:gd name="T4" fmla="*/ 145214 w 16"/>
                  <a:gd name="T5" fmla="*/ 0 h 10"/>
                  <a:gd name="T6" fmla="*/ 45484 w 16"/>
                  <a:gd name="T7" fmla="*/ 8804 h 10"/>
                  <a:gd name="T8" fmla="*/ 0 w 16"/>
                  <a:gd name="T9" fmla="*/ 91524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10"/>
                    </a:moveTo>
                    <a:lnTo>
                      <a:pt x="10" y="10"/>
                    </a:lnTo>
                    <a:lnTo>
                      <a:pt x="16" y="0"/>
                    </a:lnTo>
                    <a:lnTo>
                      <a:pt x="5" y="1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4" name="Freeform 5751"/>
              <p:cNvSpPr>
                <a:spLocks/>
              </p:cNvSpPr>
              <p:nvPr/>
            </p:nvSpPr>
            <p:spPr bwMode="auto">
              <a:xfrm>
                <a:off x="3855" y="3083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24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5" name="Freeform 5752"/>
              <p:cNvSpPr>
                <a:spLocks/>
              </p:cNvSpPr>
              <p:nvPr/>
            </p:nvSpPr>
            <p:spPr bwMode="auto">
              <a:xfrm>
                <a:off x="3855" y="3083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6" name="Freeform 5753"/>
              <p:cNvSpPr>
                <a:spLocks/>
              </p:cNvSpPr>
              <p:nvPr/>
            </p:nvSpPr>
            <p:spPr bwMode="auto">
              <a:xfrm>
                <a:off x="2590" y="2539"/>
                <a:ext cx="105" cy="358"/>
              </a:xfrm>
              <a:custGeom>
                <a:avLst/>
                <a:gdLst>
                  <a:gd name="T0" fmla="*/ 0 w 105"/>
                  <a:gd name="T1" fmla="*/ 235 h 358"/>
                  <a:gd name="T2" fmla="*/ 74 w 105"/>
                  <a:gd name="T3" fmla="*/ 358 h 358"/>
                  <a:gd name="T4" fmla="*/ 105 w 105"/>
                  <a:gd name="T5" fmla="*/ 148 h 358"/>
                  <a:gd name="T6" fmla="*/ 30 w 105"/>
                  <a:gd name="T7" fmla="*/ 0 h 358"/>
                  <a:gd name="T8" fmla="*/ 0 w 105"/>
                  <a:gd name="T9" fmla="*/ 235 h 3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58"/>
                  <a:gd name="T17" fmla="*/ 105 w 105"/>
                  <a:gd name="T18" fmla="*/ 358 h 3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58">
                    <a:moveTo>
                      <a:pt x="0" y="235"/>
                    </a:moveTo>
                    <a:lnTo>
                      <a:pt x="74" y="358"/>
                    </a:lnTo>
                    <a:lnTo>
                      <a:pt x="105" y="148"/>
                    </a:lnTo>
                    <a:lnTo>
                      <a:pt x="30" y="0"/>
                    </a:lnTo>
                    <a:lnTo>
                      <a:pt x="0" y="235"/>
                    </a:lnTo>
                    <a:close/>
                  </a:path>
                </a:pathLst>
              </a:custGeom>
              <a:solidFill>
                <a:srgbClr val="5656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7" name="Freeform 5754"/>
              <p:cNvSpPr>
                <a:spLocks/>
              </p:cNvSpPr>
              <p:nvPr/>
            </p:nvSpPr>
            <p:spPr bwMode="auto">
              <a:xfrm>
                <a:off x="2590" y="2539"/>
                <a:ext cx="105" cy="358"/>
              </a:xfrm>
              <a:custGeom>
                <a:avLst/>
                <a:gdLst>
                  <a:gd name="T0" fmla="*/ 0 w 17"/>
                  <a:gd name="T1" fmla="*/ 341211 h 58"/>
                  <a:gd name="T2" fmla="*/ 107693 w 17"/>
                  <a:gd name="T3" fmla="*/ 519705 h 58"/>
                  <a:gd name="T4" fmla="*/ 152936 w 17"/>
                  <a:gd name="T5" fmla="*/ 214954 h 58"/>
                  <a:gd name="T6" fmla="*/ 45014 w 17"/>
                  <a:gd name="T7" fmla="*/ 0 h 58"/>
                  <a:gd name="T8" fmla="*/ 0 w 17"/>
                  <a:gd name="T9" fmla="*/ 341211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8"/>
                  <a:gd name="T17" fmla="*/ 17 w 17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8">
                    <a:moveTo>
                      <a:pt x="0" y="38"/>
                    </a:moveTo>
                    <a:lnTo>
                      <a:pt x="12" y="58"/>
                    </a:lnTo>
                    <a:lnTo>
                      <a:pt x="17" y="24"/>
                    </a:lnTo>
                    <a:lnTo>
                      <a:pt x="5" y="0"/>
                    </a:lnTo>
                    <a:lnTo>
                      <a:pt x="0" y="3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8" name="Freeform 5755"/>
              <p:cNvSpPr>
                <a:spLocks/>
              </p:cNvSpPr>
              <p:nvPr/>
            </p:nvSpPr>
            <p:spPr bwMode="auto">
              <a:xfrm>
                <a:off x="1336" y="3052"/>
                <a:ext cx="105" cy="55"/>
              </a:xfrm>
              <a:custGeom>
                <a:avLst/>
                <a:gdLst>
                  <a:gd name="T0" fmla="*/ 0 w 105"/>
                  <a:gd name="T1" fmla="*/ 49 h 55"/>
                  <a:gd name="T2" fmla="*/ 68 w 105"/>
                  <a:gd name="T3" fmla="*/ 55 h 55"/>
                  <a:gd name="T4" fmla="*/ 105 w 105"/>
                  <a:gd name="T5" fmla="*/ 0 h 55"/>
                  <a:gd name="T6" fmla="*/ 37 w 105"/>
                  <a:gd name="T7" fmla="*/ 0 h 55"/>
                  <a:gd name="T8" fmla="*/ 0 w 105"/>
                  <a:gd name="T9" fmla="*/ 49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55"/>
                  <a:gd name="T17" fmla="*/ 105 w 105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55">
                    <a:moveTo>
                      <a:pt x="0" y="49"/>
                    </a:moveTo>
                    <a:lnTo>
                      <a:pt x="68" y="55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9" name="Freeform 5756"/>
              <p:cNvSpPr>
                <a:spLocks/>
              </p:cNvSpPr>
              <p:nvPr/>
            </p:nvSpPr>
            <p:spPr bwMode="auto">
              <a:xfrm>
                <a:off x="1336" y="3052"/>
                <a:ext cx="105" cy="55"/>
              </a:xfrm>
              <a:custGeom>
                <a:avLst/>
                <a:gdLst>
                  <a:gd name="T0" fmla="*/ 0 w 17"/>
                  <a:gd name="T1" fmla="*/ 68231 h 9"/>
                  <a:gd name="T2" fmla="*/ 98959 w 17"/>
                  <a:gd name="T3" fmla="*/ 76670 h 9"/>
                  <a:gd name="T4" fmla="*/ 152936 w 17"/>
                  <a:gd name="T5" fmla="*/ 0 h 9"/>
                  <a:gd name="T6" fmla="*/ 53945 w 17"/>
                  <a:gd name="T7" fmla="*/ 0 h 9"/>
                  <a:gd name="T8" fmla="*/ 0 w 17"/>
                  <a:gd name="T9" fmla="*/ 68231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"/>
                  <a:gd name="T17" fmla="*/ 17 w 17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">
                    <a:moveTo>
                      <a:pt x="0" y="8"/>
                    </a:moveTo>
                    <a:lnTo>
                      <a:pt x="11" y="9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0" name="Freeform 5757"/>
              <p:cNvSpPr>
                <a:spLocks/>
              </p:cNvSpPr>
              <p:nvPr/>
            </p:nvSpPr>
            <p:spPr bwMode="auto">
              <a:xfrm>
                <a:off x="3683" y="3076"/>
                <a:ext cx="104" cy="81"/>
              </a:xfrm>
              <a:custGeom>
                <a:avLst/>
                <a:gdLst>
                  <a:gd name="T0" fmla="*/ 0 w 104"/>
                  <a:gd name="T1" fmla="*/ 56 h 81"/>
                  <a:gd name="T2" fmla="*/ 74 w 104"/>
                  <a:gd name="T3" fmla="*/ 81 h 81"/>
                  <a:gd name="T4" fmla="*/ 104 w 104"/>
                  <a:gd name="T5" fmla="*/ 31 h 81"/>
                  <a:gd name="T6" fmla="*/ 30 w 104"/>
                  <a:gd name="T7" fmla="*/ 0 h 81"/>
                  <a:gd name="T8" fmla="*/ 0 w 104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81"/>
                  <a:gd name="T17" fmla="*/ 104 w 104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81">
                    <a:moveTo>
                      <a:pt x="0" y="56"/>
                    </a:moveTo>
                    <a:lnTo>
                      <a:pt x="74" y="81"/>
                    </a:lnTo>
                    <a:lnTo>
                      <a:pt x="104" y="31"/>
                    </a:lnTo>
                    <a:lnTo>
                      <a:pt x="30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1" name="Freeform 5758"/>
              <p:cNvSpPr>
                <a:spLocks/>
              </p:cNvSpPr>
              <p:nvPr/>
            </p:nvSpPr>
            <p:spPr bwMode="auto">
              <a:xfrm>
                <a:off x="3683" y="3076"/>
                <a:ext cx="104" cy="81"/>
              </a:xfrm>
              <a:custGeom>
                <a:avLst/>
                <a:gdLst>
                  <a:gd name="T0" fmla="*/ 0 w 17"/>
                  <a:gd name="T1" fmla="*/ 84439 h 13"/>
                  <a:gd name="T2" fmla="*/ 102360 w 17"/>
                  <a:gd name="T3" fmla="*/ 122173 h 13"/>
                  <a:gd name="T4" fmla="*/ 145624 w 17"/>
                  <a:gd name="T5" fmla="*/ 46706 h 13"/>
                  <a:gd name="T6" fmla="*/ 43490 w 17"/>
                  <a:gd name="T7" fmla="*/ 0 h 13"/>
                  <a:gd name="T8" fmla="*/ 0 w 17"/>
                  <a:gd name="T9" fmla="*/ 8443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2" y="13"/>
                    </a:lnTo>
                    <a:lnTo>
                      <a:pt x="17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2" name="Freeform 5759"/>
              <p:cNvSpPr>
                <a:spLocks/>
              </p:cNvSpPr>
              <p:nvPr/>
            </p:nvSpPr>
            <p:spPr bwMode="auto">
              <a:xfrm>
                <a:off x="2423" y="2514"/>
                <a:ext cx="99" cy="346"/>
              </a:xfrm>
              <a:custGeom>
                <a:avLst/>
                <a:gdLst>
                  <a:gd name="T0" fmla="*/ 0 w 99"/>
                  <a:gd name="T1" fmla="*/ 235 h 346"/>
                  <a:gd name="T2" fmla="*/ 68 w 99"/>
                  <a:gd name="T3" fmla="*/ 346 h 346"/>
                  <a:gd name="T4" fmla="*/ 99 w 99"/>
                  <a:gd name="T5" fmla="*/ 124 h 346"/>
                  <a:gd name="T6" fmla="*/ 25 w 99"/>
                  <a:gd name="T7" fmla="*/ 0 h 346"/>
                  <a:gd name="T8" fmla="*/ 0 w 99"/>
                  <a:gd name="T9" fmla="*/ 235 h 3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46"/>
                  <a:gd name="T17" fmla="*/ 99 w 99"/>
                  <a:gd name="T18" fmla="*/ 346 h 3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46">
                    <a:moveTo>
                      <a:pt x="0" y="235"/>
                    </a:moveTo>
                    <a:lnTo>
                      <a:pt x="68" y="346"/>
                    </a:lnTo>
                    <a:lnTo>
                      <a:pt x="99" y="124"/>
                    </a:lnTo>
                    <a:lnTo>
                      <a:pt x="25" y="0"/>
                    </a:lnTo>
                    <a:lnTo>
                      <a:pt x="0" y="235"/>
                    </a:lnTo>
                    <a:close/>
                  </a:path>
                </a:pathLst>
              </a:custGeom>
              <a:solidFill>
                <a:srgbClr val="61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3" name="Freeform 5760"/>
              <p:cNvSpPr>
                <a:spLocks/>
              </p:cNvSpPr>
              <p:nvPr/>
            </p:nvSpPr>
            <p:spPr bwMode="auto">
              <a:xfrm>
                <a:off x="2423" y="2514"/>
                <a:ext cx="99" cy="346"/>
              </a:xfrm>
              <a:custGeom>
                <a:avLst/>
                <a:gdLst>
                  <a:gd name="T0" fmla="*/ 0 w 16"/>
                  <a:gd name="T1" fmla="*/ 342466 h 56"/>
                  <a:gd name="T2" fmla="*/ 99730 w 16"/>
                  <a:gd name="T3" fmla="*/ 504289 h 56"/>
                  <a:gd name="T4" fmla="*/ 145214 w 16"/>
                  <a:gd name="T5" fmla="*/ 180680 h 56"/>
                  <a:gd name="T6" fmla="*/ 36717 w 16"/>
                  <a:gd name="T7" fmla="*/ 0 h 56"/>
                  <a:gd name="T8" fmla="*/ 0 w 16"/>
                  <a:gd name="T9" fmla="*/ 342466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6"/>
                  <a:gd name="T17" fmla="*/ 16 w 16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6">
                    <a:moveTo>
                      <a:pt x="0" y="38"/>
                    </a:moveTo>
                    <a:lnTo>
                      <a:pt x="11" y="56"/>
                    </a:lnTo>
                    <a:lnTo>
                      <a:pt x="16" y="20"/>
                    </a:lnTo>
                    <a:lnTo>
                      <a:pt x="4" y="0"/>
                    </a:lnTo>
                    <a:lnTo>
                      <a:pt x="0" y="3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4" name="Freeform 5761"/>
              <p:cNvSpPr>
                <a:spLocks/>
              </p:cNvSpPr>
              <p:nvPr/>
            </p:nvSpPr>
            <p:spPr bwMode="auto">
              <a:xfrm>
                <a:off x="3516" y="3058"/>
                <a:ext cx="99" cy="92"/>
              </a:xfrm>
              <a:custGeom>
                <a:avLst/>
                <a:gdLst>
                  <a:gd name="T0" fmla="*/ 0 w 99"/>
                  <a:gd name="T1" fmla="*/ 62 h 92"/>
                  <a:gd name="T2" fmla="*/ 68 w 99"/>
                  <a:gd name="T3" fmla="*/ 92 h 92"/>
                  <a:gd name="T4" fmla="*/ 99 w 99"/>
                  <a:gd name="T5" fmla="*/ 43 h 92"/>
                  <a:gd name="T6" fmla="*/ 31 w 99"/>
                  <a:gd name="T7" fmla="*/ 0 h 92"/>
                  <a:gd name="T8" fmla="*/ 0 w 99"/>
                  <a:gd name="T9" fmla="*/ 62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62"/>
                    </a:moveTo>
                    <a:lnTo>
                      <a:pt x="68" y="92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5" name="Freeform 5762"/>
              <p:cNvSpPr>
                <a:spLocks/>
              </p:cNvSpPr>
              <p:nvPr/>
            </p:nvSpPr>
            <p:spPr bwMode="auto">
              <a:xfrm>
                <a:off x="3516" y="3058"/>
                <a:ext cx="99" cy="92"/>
              </a:xfrm>
              <a:custGeom>
                <a:avLst/>
                <a:gdLst>
                  <a:gd name="T0" fmla="*/ 0 w 16"/>
                  <a:gd name="T1" fmla="*/ 86296 h 15"/>
                  <a:gd name="T2" fmla="*/ 99730 w 16"/>
                  <a:gd name="T3" fmla="*/ 130119 h 15"/>
                  <a:gd name="T4" fmla="*/ 145214 w 16"/>
                  <a:gd name="T5" fmla="*/ 60904 h 15"/>
                  <a:gd name="T6" fmla="*/ 45484 w 16"/>
                  <a:gd name="T7" fmla="*/ 0 h 15"/>
                  <a:gd name="T8" fmla="*/ 0 w 16"/>
                  <a:gd name="T9" fmla="*/ 86296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0"/>
                    </a:moveTo>
                    <a:lnTo>
                      <a:pt x="11" y="15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6" name="Freeform 5763"/>
              <p:cNvSpPr>
                <a:spLocks/>
              </p:cNvSpPr>
              <p:nvPr/>
            </p:nvSpPr>
            <p:spPr bwMode="auto">
              <a:xfrm>
                <a:off x="2250" y="2564"/>
                <a:ext cx="99" cy="290"/>
              </a:xfrm>
              <a:custGeom>
                <a:avLst/>
                <a:gdLst>
                  <a:gd name="T0" fmla="*/ 0 w 99"/>
                  <a:gd name="T1" fmla="*/ 204 h 290"/>
                  <a:gd name="T2" fmla="*/ 68 w 99"/>
                  <a:gd name="T3" fmla="*/ 290 h 290"/>
                  <a:gd name="T4" fmla="*/ 99 w 99"/>
                  <a:gd name="T5" fmla="*/ 80 h 290"/>
                  <a:gd name="T6" fmla="*/ 31 w 99"/>
                  <a:gd name="T7" fmla="*/ 0 h 290"/>
                  <a:gd name="T8" fmla="*/ 0 w 99"/>
                  <a:gd name="T9" fmla="*/ 204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90"/>
                  <a:gd name="T17" fmla="*/ 99 w 99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90">
                    <a:moveTo>
                      <a:pt x="0" y="204"/>
                    </a:moveTo>
                    <a:lnTo>
                      <a:pt x="68" y="290"/>
                    </a:lnTo>
                    <a:lnTo>
                      <a:pt x="99" y="80"/>
                    </a:lnTo>
                    <a:lnTo>
                      <a:pt x="31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7272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7" name="Freeform 5764"/>
              <p:cNvSpPr>
                <a:spLocks/>
              </p:cNvSpPr>
              <p:nvPr/>
            </p:nvSpPr>
            <p:spPr bwMode="auto">
              <a:xfrm>
                <a:off x="2250" y="2564"/>
                <a:ext cx="99" cy="290"/>
              </a:xfrm>
              <a:custGeom>
                <a:avLst/>
                <a:gdLst>
                  <a:gd name="T0" fmla="*/ 0 w 16"/>
                  <a:gd name="T1" fmla="*/ 295738 h 47"/>
                  <a:gd name="T2" fmla="*/ 99730 w 16"/>
                  <a:gd name="T3" fmla="*/ 420272 h 47"/>
                  <a:gd name="T4" fmla="*/ 145214 w 16"/>
                  <a:gd name="T5" fmla="*/ 116043 h 47"/>
                  <a:gd name="T6" fmla="*/ 45484 w 16"/>
                  <a:gd name="T7" fmla="*/ 0 h 47"/>
                  <a:gd name="T8" fmla="*/ 0 w 16"/>
                  <a:gd name="T9" fmla="*/ 295738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7"/>
                  <a:gd name="T17" fmla="*/ 16 w 16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7">
                    <a:moveTo>
                      <a:pt x="0" y="33"/>
                    </a:moveTo>
                    <a:lnTo>
                      <a:pt x="11" y="47"/>
                    </a:lnTo>
                    <a:lnTo>
                      <a:pt x="16" y="13"/>
                    </a:lnTo>
                    <a:lnTo>
                      <a:pt x="5" y="0"/>
                    </a:lnTo>
                    <a:lnTo>
                      <a:pt x="0" y="3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8" name="Freeform 5765"/>
              <p:cNvSpPr>
                <a:spLocks/>
              </p:cNvSpPr>
              <p:nvPr/>
            </p:nvSpPr>
            <p:spPr bwMode="auto">
              <a:xfrm>
                <a:off x="3343" y="3021"/>
                <a:ext cx="105" cy="123"/>
              </a:xfrm>
              <a:custGeom>
                <a:avLst/>
                <a:gdLst>
                  <a:gd name="T0" fmla="*/ 0 w 105"/>
                  <a:gd name="T1" fmla="*/ 80 h 123"/>
                  <a:gd name="T2" fmla="*/ 68 w 105"/>
                  <a:gd name="T3" fmla="*/ 123 h 123"/>
                  <a:gd name="T4" fmla="*/ 105 w 105"/>
                  <a:gd name="T5" fmla="*/ 62 h 123"/>
                  <a:gd name="T6" fmla="*/ 31 w 105"/>
                  <a:gd name="T7" fmla="*/ 0 h 123"/>
                  <a:gd name="T8" fmla="*/ 0 w 105"/>
                  <a:gd name="T9" fmla="*/ 80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23"/>
                  <a:gd name="T17" fmla="*/ 105 w 105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23">
                    <a:moveTo>
                      <a:pt x="0" y="80"/>
                    </a:moveTo>
                    <a:lnTo>
                      <a:pt x="68" y="123"/>
                    </a:lnTo>
                    <a:lnTo>
                      <a:pt x="105" y="62"/>
                    </a:lnTo>
                    <a:lnTo>
                      <a:pt x="31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A0A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9" name="Freeform 5766"/>
              <p:cNvSpPr>
                <a:spLocks/>
              </p:cNvSpPr>
              <p:nvPr/>
            </p:nvSpPr>
            <p:spPr bwMode="auto">
              <a:xfrm>
                <a:off x="3343" y="3021"/>
                <a:ext cx="105" cy="123"/>
              </a:xfrm>
              <a:custGeom>
                <a:avLst/>
                <a:gdLst>
                  <a:gd name="T0" fmla="*/ 0 w 17"/>
                  <a:gd name="T1" fmla="*/ 114452 h 20"/>
                  <a:gd name="T2" fmla="*/ 98959 w 17"/>
                  <a:gd name="T3" fmla="*/ 175835 h 20"/>
                  <a:gd name="T4" fmla="*/ 152936 w 17"/>
                  <a:gd name="T5" fmla="*/ 87219 h 20"/>
                  <a:gd name="T6" fmla="*/ 45014 w 17"/>
                  <a:gd name="T7" fmla="*/ 0 h 20"/>
                  <a:gd name="T8" fmla="*/ 0 w 17"/>
                  <a:gd name="T9" fmla="*/ 114452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0" y="13"/>
                    </a:moveTo>
                    <a:lnTo>
                      <a:pt x="11" y="20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0" name="Freeform 5767"/>
              <p:cNvSpPr>
                <a:spLocks/>
              </p:cNvSpPr>
              <p:nvPr/>
            </p:nvSpPr>
            <p:spPr bwMode="auto">
              <a:xfrm>
                <a:off x="2077" y="2663"/>
                <a:ext cx="105" cy="222"/>
              </a:xfrm>
              <a:custGeom>
                <a:avLst/>
                <a:gdLst>
                  <a:gd name="T0" fmla="*/ 0 w 105"/>
                  <a:gd name="T1" fmla="*/ 166 h 222"/>
                  <a:gd name="T2" fmla="*/ 74 w 105"/>
                  <a:gd name="T3" fmla="*/ 222 h 222"/>
                  <a:gd name="T4" fmla="*/ 105 w 105"/>
                  <a:gd name="T5" fmla="*/ 37 h 222"/>
                  <a:gd name="T6" fmla="*/ 31 w 105"/>
                  <a:gd name="T7" fmla="*/ 0 h 222"/>
                  <a:gd name="T8" fmla="*/ 0 w 105"/>
                  <a:gd name="T9" fmla="*/ 166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22"/>
                  <a:gd name="T17" fmla="*/ 105 w 105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22">
                    <a:moveTo>
                      <a:pt x="0" y="166"/>
                    </a:moveTo>
                    <a:lnTo>
                      <a:pt x="74" y="222"/>
                    </a:lnTo>
                    <a:lnTo>
                      <a:pt x="105" y="37"/>
                    </a:lnTo>
                    <a:lnTo>
                      <a:pt x="31" y="0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1" name="Freeform 5768"/>
              <p:cNvSpPr>
                <a:spLocks/>
              </p:cNvSpPr>
              <p:nvPr/>
            </p:nvSpPr>
            <p:spPr bwMode="auto">
              <a:xfrm>
                <a:off x="2077" y="2663"/>
                <a:ext cx="105" cy="222"/>
              </a:xfrm>
              <a:custGeom>
                <a:avLst/>
                <a:gdLst>
                  <a:gd name="T0" fmla="*/ 0 w 17"/>
                  <a:gd name="T1" fmla="*/ 240149 h 36"/>
                  <a:gd name="T2" fmla="*/ 107693 w 17"/>
                  <a:gd name="T3" fmla="*/ 321031 h 36"/>
                  <a:gd name="T4" fmla="*/ 152936 w 17"/>
                  <a:gd name="T5" fmla="*/ 53465 h 36"/>
                  <a:gd name="T6" fmla="*/ 45014 w 17"/>
                  <a:gd name="T7" fmla="*/ 0 h 36"/>
                  <a:gd name="T8" fmla="*/ 0 w 17"/>
                  <a:gd name="T9" fmla="*/ 240149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6"/>
                  <a:gd name="T17" fmla="*/ 17 w 17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6">
                    <a:moveTo>
                      <a:pt x="0" y="27"/>
                    </a:moveTo>
                    <a:lnTo>
                      <a:pt x="12" y="36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2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2" name="Freeform 5769"/>
              <p:cNvSpPr>
                <a:spLocks/>
              </p:cNvSpPr>
              <p:nvPr/>
            </p:nvSpPr>
            <p:spPr bwMode="auto">
              <a:xfrm>
                <a:off x="4430" y="3101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3" name="Freeform 5770"/>
              <p:cNvSpPr>
                <a:spLocks/>
              </p:cNvSpPr>
              <p:nvPr/>
            </p:nvSpPr>
            <p:spPr bwMode="auto">
              <a:xfrm>
                <a:off x="4430" y="310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4" name="Freeform 5771"/>
              <p:cNvSpPr>
                <a:spLocks/>
              </p:cNvSpPr>
              <p:nvPr/>
            </p:nvSpPr>
            <p:spPr bwMode="auto">
              <a:xfrm>
                <a:off x="3176" y="2959"/>
                <a:ext cx="99" cy="167"/>
              </a:xfrm>
              <a:custGeom>
                <a:avLst/>
                <a:gdLst>
                  <a:gd name="T0" fmla="*/ 0 w 99"/>
                  <a:gd name="T1" fmla="*/ 111 h 167"/>
                  <a:gd name="T2" fmla="*/ 68 w 99"/>
                  <a:gd name="T3" fmla="*/ 167 h 167"/>
                  <a:gd name="T4" fmla="*/ 99 w 99"/>
                  <a:gd name="T5" fmla="*/ 87 h 167"/>
                  <a:gd name="T6" fmla="*/ 31 w 99"/>
                  <a:gd name="T7" fmla="*/ 0 h 167"/>
                  <a:gd name="T8" fmla="*/ 0 w 99"/>
                  <a:gd name="T9" fmla="*/ 111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7"/>
                  <a:gd name="T17" fmla="*/ 99 w 99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7">
                    <a:moveTo>
                      <a:pt x="0" y="111"/>
                    </a:moveTo>
                    <a:lnTo>
                      <a:pt x="68" y="167"/>
                    </a:lnTo>
                    <a:lnTo>
                      <a:pt x="99" y="87"/>
                    </a:lnTo>
                    <a:lnTo>
                      <a:pt x="31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5" name="Freeform 5772"/>
              <p:cNvSpPr>
                <a:spLocks/>
              </p:cNvSpPr>
              <p:nvPr/>
            </p:nvSpPr>
            <p:spPr bwMode="auto">
              <a:xfrm>
                <a:off x="3176" y="2959"/>
                <a:ext cx="99" cy="167"/>
              </a:xfrm>
              <a:custGeom>
                <a:avLst/>
                <a:gdLst>
                  <a:gd name="T0" fmla="*/ 0 w 16"/>
                  <a:gd name="T1" fmla="*/ 162553 h 27"/>
                  <a:gd name="T2" fmla="*/ 99730 w 16"/>
                  <a:gd name="T3" fmla="*/ 244420 h 27"/>
                  <a:gd name="T4" fmla="*/ 145214 w 16"/>
                  <a:gd name="T5" fmla="*/ 127316 h 27"/>
                  <a:gd name="T6" fmla="*/ 45484 w 16"/>
                  <a:gd name="T7" fmla="*/ 0 h 27"/>
                  <a:gd name="T8" fmla="*/ 0 w 16"/>
                  <a:gd name="T9" fmla="*/ 16255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7"/>
                  <a:gd name="T17" fmla="*/ 16 w 16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7">
                    <a:moveTo>
                      <a:pt x="0" y="18"/>
                    </a:moveTo>
                    <a:lnTo>
                      <a:pt x="11" y="27"/>
                    </a:lnTo>
                    <a:lnTo>
                      <a:pt x="16" y="14"/>
                    </a:lnTo>
                    <a:lnTo>
                      <a:pt x="5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6" name="Freeform 5773"/>
              <p:cNvSpPr>
                <a:spLocks/>
              </p:cNvSpPr>
              <p:nvPr/>
            </p:nvSpPr>
            <p:spPr bwMode="auto">
              <a:xfrm>
                <a:off x="1910" y="2786"/>
                <a:ext cx="99" cy="155"/>
              </a:xfrm>
              <a:custGeom>
                <a:avLst/>
                <a:gdLst>
                  <a:gd name="T0" fmla="*/ 0 w 99"/>
                  <a:gd name="T1" fmla="*/ 124 h 155"/>
                  <a:gd name="T2" fmla="*/ 68 w 99"/>
                  <a:gd name="T3" fmla="*/ 155 h 155"/>
                  <a:gd name="T4" fmla="*/ 99 w 99"/>
                  <a:gd name="T5" fmla="*/ 13 h 155"/>
                  <a:gd name="T6" fmla="*/ 31 w 99"/>
                  <a:gd name="T7" fmla="*/ 0 h 155"/>
                  <a:gd name="T8" fmla="*/ 0 w 99"/>
                  <a:gd name="T9" fmla="*/ 124 h 1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55"/>
                  <a:gd name="T17" fmla="*/ 99 w 99"/>
                  <a:gd name="T18" fmla="*/ 155 h 1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55">
                    <a:moveTo>
                      <a:pt x="0" y="124"/>
                    </a:moveTo>
                    <a:lnTo>
                      <a:pt x="68" y="155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7" name="Freeform 5774"/>
              <p:cNvSpPr>
                <a:spLocks/>
              </p:cNvSpPr>
              <p:nvPr/>
            </p:nvSpPr>
            <p:spPr bwMode="auto">
              <a:xfrm>
                <a:off x="1910" y="2786"/>
                <a:ext cx="99" cy="155"/>
              </a:xfrm>
              <a:custGeom>
                <a:avLst/>
                <a:gdLst>
                  <a:gd name="T0" fmla="*/ 0 w 16"/>
                  <a:gd name="T1" fmla="*/ 183284 h 25"/>
                  <a:gd name="T2" fmla="*/ 99730 w 16"/>
                  <a:gd name="T3" fmla="*/ 229028 h 25"/>
                  <a:gd name="T4" fmla="*/ 145214 w 16"/>
                  <a:gd name="T5" fmla="*/ 17645 h 25"/>
                  <a:gd name="T6" fmla="*/ 45484 w 16"/>
                  <a:gd name="T7" fmla="*/ 0 h 25"/>
                  <a:gd name="T8" fmla="*/ 0 w 16"/>
                  <a:gd name="T9" fmla="*/ 18328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5"/>
                  <a:gd name="T17" fmla="*/ 16 w 16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5">
                    <a:moveTo>
                      <a:pt x="0" y="20"/>
                    </a:moveTo>
                    <a:lnTo>
                      <a:pt x="11" y="2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8" name="Freeform 5775"/>
              <p:cNvSpPr>
                <a:spLocks/>
              </p:cNvSpPr>
              <p:nvPr/>
            </p:nvSpPr>
            <p:spPr bwMode="auto">
              <a:xfrm>
                <a:off x="4263" y="310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9" name="Freeform 5776"/>
              <p:cNvSpPr>
                <a:spLocks/>
              </p:cNvSpPr>
              <p:nvPr/>
            </p:nvSpPr>
            <p:spPr bwMode="auto">
              <a:xfrm>
                <a:off x="4263" y="310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0" name="Freeform 5777"/>
              <p:cNvSpPr>
                <a:spLocks/>
              </p:cNvSpPr>
              <p:nvPr/>
            </p:nvSpPr>
            <p:spPr bwMode="auto">
              <a:xfrm>
                <a:off x="3003" y="2873"/>
                <a:ext cx="105" cy="222"/>
              </a:xfrm>
              <a:custGeom>
                <a:avLst/>
                <a:gdLst>
                  <a:gd name="T0" fmla="*/ 0 w 105"/>
                  <a:gd name="T1" fmla="*/ 148 h 222"/>
                  <a:gd name="T2" fmla="*/ 68 w 105"/>
                  <a:gd name="T3" fmla="*/ 222 h 222"/>
                  <a:gd name="T4" fmla="*/ 105 w 105"/>
                  <a:gd name="T5" fmla="*/ 111 h 222"/>
                  <a:gd name="T6" fmla="*/ 31 w 105"/>
                  <a:gd name="T7" fmla="*/ 0 h 222"/>
                  <a:gd name="T8" fmla="*/ 0 w 105"/>
                  <a:gd name="T9" fmla="*/ 148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22"/>
                  <a:gd name="T17" fmla="*/ 105 w 105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22">
                    <a:moveTo>
                      <a:pt x="0" y="148"/>
                    </a:moveTo>
                    <a:lnTo>
                      <a:pt x="68" y="222"/>
                    </a:lnTo>
                    <a:lnTo>
                      <a:pt x="105" y="111"/>
                    </a:lnTo>
                    <a:lnTo>
                      <a:pt x="31" y="0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1" name="Freeform 5778"/>
              <p:cNvSpPr>
                <a:spLocks/>
              </p:cNvSpPr>
              <p:nvPr/>
            </p:nvSpPr>
            <p:spPr bwMode="auto">
              <a:xfrm>
                <a:off x="3003" y="2873"/>
                <a:ext cx="105" cy="222"/>
              </a:xfrm>
              <a:custGeom>
                <a:avLst/>
                <a:gdLst>
                  <a:gd name="T0" fmla="*/ 0 w 17"/>
                  <a:gd name="T1" fmla="*/ 214094 h 36"/>
                  <a:gd name="T2" fmla="*/ 98959 w 17"/>
                  <a:gd name="T3" fmla="*/ 321031 h 36"/>
                  <a:gd name="T4" fmla="*/ 152936 w 17"/>
                  <a:gd name="T5" fmla="*/ 160401 h 36"/>
                  <a:gd name="T6" fmla="*/ 45014 w 17"/>
                  <a:gd name="T7" fmla="*/ 0 h 36"/>
                  <a:gd name="T8" fmla="*/ 0 w 17"/>
                  <a:gd name="T9" fmla="*/ 214094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6"/>
                  <a:gd name="T17" fmla="*/ 17 w 17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6">
                    <a:moveTo>
                      <a:pt x="0" y="24"/>
                    </a:moveTo>
                    <a:lnTo>
                      <a:pt x="11" y="36"/>
                    </a:lnTo>
                    <a:lnTo>
                      <a:pt x="17" y="18"/>
                    </a:lnTo>
                    <a:lnTo>
                      <a:pt x="5" y="0"/>
                    </a:lnTo>
                    <a:lnTo>
                      <a:pt x="0" y="2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2" name="Freeform 5779"/>
              <p:cNvSpPr>
                <a:spLocks/>
              </p:cNvSpPr>
              <p:nvPr/>
            </p:nvSpPr>
            <p:spPr bwMode="auto">
              <a:xfrm>
                <a:off x="1744" y="2897"/>
                <a:ext cx="98" cy="111"/>
              </a:xfrm>
              <a:custGeom>
                <a:avLst/>
                <a:gdLst>
                  <a:gd name="T0" fmla="*/ 0 w 98"/>
                  <a:gd name="T1" fmla="*/ 93 h 111"/>
                  <a:gd name="T2" fmla="*/ 68 w 98"/>
                  <a:gd name="T3" fmla="*/ 111 h 111"/>
                  <a:gd name="T4" fmla="*/ 98 w 98"/>
                  <a:gd name="T5" fmla="*/ 0 h 111"/>
                  <a:gd name="T6" fmla="*/ 31 w 98"/>
                  <a:gd name="T7" fmla="*/ 6 h 111"/>
                  <a:gd name="T8" fmla="*/ 0 w 98"/>
                  <a:gd name="T9" fmla="*/ 93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11"/>
                  <a:gd name="T17" fmla="*/ 98 w 98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11">
                    <a:moveTo>
                      <a:pt x="0" y="93"/>
                    </a:moveTo>
                    <a:lnTo>
                      <a:pt x="68" y="111"/>
                    </a:lnTo>
                    <a:lnTo>
                      <a:pt x="98" y="0"/>
                    </a:lnTo>
                    <a:lnTo>
                      <a:pt x="31" y="6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3" name="Freeform 5780"/>
              <p:cNvSpPr>
                <a:spLocks/>
              </p:cNvSpPr>
              <p:nvPr/>
            </p:nvSpPr>
            <p:spPr bwMode="auto">
              <a:xfrm>
                <a:off x="1744" y="2897"/>
                <a:ext cx="98" cy="111"/>
              </a:xfrm>
              <a:custGeom>
                <a:avLst/>
                <a:gdLst>
                  <a:gd name="T0" fmla="*/ 0 w 16"/>
                  <a:gd name="T1" fmla="*/ 132984 h 18"/>
                  <a:gd name="T2" fmla="*/ 94203 w 16"/>
                  <a:gd name="T3" fmla="*/ 160401 h 18"/>
                  <a:gd name="T4" fmla="*/ 137868 w 16"/>
                  <a:gd name="T5" fmla="*/ 0 h 18"/>
                  <a:gd name="T6" fmla="*/ 43671 w 16"/>
                  <a:gd name="T7" fmla="*/ 8670 h 18"/>
                  <a:gd name="T8" fmla="*/ 0 w 16"/>
                  <a:gd name="T9" fmla="*/ 132984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5"/>
                    </a:moveTo>
                    <a:lnTo>
                      <a:pt x="11" y="18"/>
                    </a:lnTo>
                    <a:lnTo>
                      <a:pt x="16" y="0"/>
                    </a:lnTo>
                    <a:lnTo>
                      <a:pt x="5" y="1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4" name="Freeform 5781"/>
              <p:cNvSpPr>
                <a:spLocks/>
              </p:cNvSpPr>
              <p:nvPr/>
            </p:nvSpPr>
            <p:spPr bwMode="auto">
              <a:xfrm>
                <a:off x="4096" y="310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25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25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5" name="Freeform 5782"/>
              <p:cNvSpPr>
                <a:spLocks/>
              </p:cNvSpPr>
              <p:nvPr/>
            </p:nvSpPr>
            <p:spPr bwMode="auto">
              <a:xfrm>
                <a:off x="4096" y="310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36717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6" name="Freeform 5783"/>
              <p:cNvSpPr>
                <a:spLocks/>
              </p:cNvSpPr>
              <p:nvPr/>
            </p:nvSpPr>
            <p:spPr bwMode="auto">
              <a:xfrm>
                <a:off x="2837" y="2780"/>
                <a:ext cx="98" cy="278"/>
              </a:xfrm>
              <a:custGeom>
                <a:avLst/>
                <a:gdLst>
                  <a:gd name="T0" fmla="*/ 0 w 98"/>
                  <a:gd name="T1" fmla="*/ 179 h 278"/>
                  <a:gd name="T2" fmla="*/ 68 w 98"/>
                  <a:gd name="T3" fmla="*/ 278 h 278"/>
                  <a:gd name="T4" fmla="*/ 98 w 98"/>
                  <a:gd name="T5" fmla="*/ 136 h 278"/>
                  <a:gd name="T6" fmla="*/ 30 w 98"/>
                  <a:gd name="T7" fmla="*/ 0 h 278"/>
                  <a:gd name="T8" fmla="*/ 0 w 98"/>
                  <a:gd name="T9" fmla="*/ 179 h 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78"/>
                  <a:gd name="T17" fmla="*/ 98 w 98"/>
                  <a:gd name="T18" fmla="*/ 278 h 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78">
                    <a:moveTo>
                      <a:pt x="0" y="179"/>
                    </a:moveTo>
                    <a:lnTo>
                      <a:pt x="68" y="278"/>
                    </a:lnTo>
                    <a:lnTo>
                      <a:pt x="98" y="136"/>
                    </a:lnTo>
                    <a:lnTo>
                      <a:pt x="30" y="0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5E5E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7" name="Freeform 5784"/>
              <p:cNvSpPr>
                <a:spLocks/>
              </p:cNvSpPr>
              <p:nvPr/>
            </p:nvSpPr>
            <p:spPr bwMode="auto">
              <a:xfrm>
                <a:off x="2837" y="2780"/>
                <a:ext cx="98" cy="278"/>
              </a:xfrm>
              <a:custGeom>
                <a:avLst/>
                <a:gdLst>
                  <a:gd name="T0" fmla="*/ 0 w 16"/>
                  <a:gd name="T1" fmla="*/ 260783 h 45"/>
                  <a:gd name="T2" fmla="*/ 94203 w 16"/>
                  <a:gd name="T3" fmla="*/ 404817 h 45"/>
                  <a:gd name="T4" fmla="*/ 137868 w 16"/>
                  <a:gd name="T5" fmla="*/ 198035 h 45"/>
                  <a:gd name="T6" fmla="*/ 43671 w 16"/>
                  <a:gd name="T7" fmla="*/ 0 h 45"/>
                  <a:gd name="T8" fmla="*/ 0 w 16"/>
                  <a:gd name="T9" fmla="*/ 260783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5"/>
                  <a:gd name="T17" fmla="*/ 16 w 16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5">
                    <a:moveTo>
                      <a:pt x="0" y="29"/>
                    </a:moveTo>
                    <a:lnTo>
                      <a:pt x="11" y="45"/>
                    </a:lnTo>
                    <a:lnTo>
                      <a:pt x="16" y="22"/>
                    </a:lnTo>
                    <a:lnTo>
                      <a:pt x="5" y="0"/>
                    </a:lnTo>
                    <a:lnTo>
                      <a:pt x="0" y="2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8" name="Freeform 5785"/>
              <p:cNvSpPr>
                <a:spLocks/>
              </p:cNvSpPr>
              <p:nvPr/>
            </p:nvSpPr>
            <p:spPr bwMode="auto">
              <a:xfrm>
                <a:off x="1571" y="2990"/>
                <a:ext cx="105" cy="80"/>
              </a:xfrm>
              <a:custGeom>
                <a:avLst/>
                <a:gdLst>
                  <a:gd name="T0" fmla="*/ 0 w 105"/>
                  <a:gd name="T1" fmla="*/ 68 h 80"/>
                  <a:gd name="T2" fmla="*/ 68 w 105"/>
                  <a:gd name="T3" fmla="*/ 80 h 80"/>
                  <a:gd name="T4" fmla="*/ 105 w 105"/>
                  <a:gd name="T5" fmla="*/ 0 h 80"/>
                  <a:gd name="T6" fmla="*/ 37 w 105"/>
                  <a:gd name="T7" fmla="*/ 6 h 80"/>
                  <a:gd name="T8" fmla="*/ 0 w 105"/>
                  <a:gd name="T9" fmla="*/ 68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68"/>
                    </a:moveTo>
                    <a:lnTo>
                      <a:pt x="68" y="80"/>
                    </a:lnTo>
                    <a:lnTo>
                      <a:pt x="105" y="0"/>
                    </a:lnTo>
                    <a:lnTo>
                      <a:pt x="37" y="6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9" name="Freeform 5786"/>
              <p:cNvSpPr>
                <a:spLocks/>
              </p:cNvSpPr>
              <p:nvPr/>
            </p:nvSpPr>
            <p:spPr bwMode="auto">
              <a:xfrm>
                <a:off x="1571" y="2990"/>
                <a:ext cx="105" cy="80"/>
              </a:xfrm>
              <a:custGeom>
                <a:avLst/>
                <a:gdLst>
                  <a:gd name="T0" fmla="*/ 0 w 17"/>
                  <a:gd name="T1" fmla="*/ 97403 h 13"/>
                  <a:gd name="T2" fmla="*/ 98959 w 17"/>
                  <a:gd name="T3" fmla="*/ 114671 h 13"/>
                  <a:gd name="T4" fmla="*/ 152936 w 17"/>
                  <a:gd name="T5" fmla="*/ 0 h 13"/>
                  <a:gd name="T6" fmla="*/ 53945 w 17"/>
                  <a:gd name="T7" fmla="*/ 8634 h 13"/>
                  <a:gd name="T8" fmla="*/ 0 w 17"/>
                  <a:gd name="T9" fmla="*/ 9740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11"/>
                    </a:moveTo>
                    <a:lnTo>
                      <a:pt x="11" y="13"/>
                    </a:lnTo>
                    <a:lnTo>
                      <a:pt x="17" y="0"/>
                    </a:lnTo>
                    <a:lnTo>
                      <a:pt x="6" y="1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0" name="Freeform 5787"/>
              <p:cNvSpPr>
                <a:spLocks/>
              </p:cNvSpPr>
              <p:nvPr/>
            </p:nvSpPr>
            <p:spPr bwMode="auto">
              <a:xfrm>
                <a:off x="3923" y="3107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1" name="Freeform 5788"/>
              <p:cNvSpPr>
                <a:spLocks/>
              </p:cNvSpPr>
              <p:nvPr/>
            </p:nvSpPr>
            <p:spPr bwMode="auto">
              <a:xfrm>
                <a:off x="3923" y="3107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2" name="Freeform 5789"/>
              <p:cNvSpPr>
                <a:spLocks/>
              </p:cNvSpPr>
              <p:nvPr/>
            </p:nvSpPr>
            <p:spPr bwMode="auto">
              <a:xfrm>
                <a:off x="2664" y="2687"/>
                <a:ext cx="98" cy="321"/>
              </a:xfrm>
              <a:custGeom>
                <a:avLst/>
                <a:gdLst>
                  <a:gd name="T0" fmla="*/ 0 w 98"/>
                  <a:gd name="T1" fmla="*/ 210 h 321"/>
                  <a:gd name="T2" fmla="*/ 68 w 98"/>
                  <a:gd name="T3" fmla="*/ 321 h 321"/>
                  <a:gd name="T4" fmla="*/ 98 w 98"/>
                  <a:gd name="T5" fmla="*/ 149 h 321"/>
                  <a:gd name="T6" fmla="*/ 31 w 98"/>
                  <a:gd name="T7" fmla="*/ 0 h 321"/>
                  <a:gd name="T8" fmla="*/ 0 w 98"/>
                  <a:gd name="T9" fmla="*/ 210 h 3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321"/>
                  <a:gd name="T17" fmla="*/ 98 w 98"/>
                  <a:gd name="T18" fmla="*/ 321 h 3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321">
                    <a:moveTo>
                      <a:pt x="0" y="210"/>
                    </a:moveTo>
                    <a:lnTo>
                      <a:pt x="68" y="321"/>
                    </a:lnTo>
                    <a:lnTo>
                      <a:pt x="98" y="149"/>
                    </a:lnTo>
                    <a:lnTo>
                      <a:pt x="31" y="0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3" name="Freeform 5790"/>
              <p:cNvSpPr>
                <a:spLocks/>
              </p:cNvSpPr>
              <p:nvPr/>
            </p:nvSpPr>
            <p:spPr bwMode="auto">
              <a:xfrm>
                <a:off x="2664" y="2687"/>
                <a:ext cx="98" cy="321"/>
              </a:xfrm>
              <a:custGeom>
                <a:avLst/>
                <a:gdLst>
                  <a:gd name="T0" fmla="*/ 0 w 16"/>
                  <a:gd name="T1" fmla="*/ 304857 h 52"/>
                  <a:gd name="T2" fmla="*/ 94203 w 16"/>
                  <a:gd name="T3" fmla="*/ 466240 h 52"/>
                  <a:gd name="T4" fmla="*/ 137868 w 16"/>
                  <a:gd name="T5" fmla="*/ 215002 h 52"/>
                  <a:gd name="T6" fmla="*/ 43671 w 16"/>
                  <a:gd name="T7" fmla="*/ 0 h 52"/>
                  <a:gd name="T8" fmla="*/ 0 w 16"/>
                  <a:gd name="T9" fmla="*/ 304857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2"/>
                  <a:gd name="T17" fmla="*/ 16 w 16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2">
                    <a:moveTo>
                      <a:pt x="0" y="34"/>
                    </a:moveTo>
                    <a:lnTo>
                      <a:pt x="11" y="52"/>
                    </a:lnTo>
                    <a:lnTo>
                      <a:pt x="16" y="24"/>
                    </a:lnTo>
                    <a:lnTo>
                      <a:pt x="5" y="0"/>
                    </a:lnTo>
                    <a:lnTo>
                      <a:pt x="0" y="3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4" name="Freeform 5791"/>
              <p:cNvSpPr>
                <a:spLocks/>
              </p:cNvSpPr>
              <p:nvPr/>
            </p:nvSpPr>
            <p:spPr bwMode="auto">
              <a:xfrm>
                <a:off x="1404" y="3052"/>
                <a:ext cx="105" cy="68"/>
              </a:xfrm>
              <a:custGeom>
                <a:avLst/>
                <a:gdLst>
                  <a:gd name="T0" fmla="*/ 0 w 105"/>
                  <a:gd name="T1" fmla="*/ 55 h 68"/>
                  <a:gd name="T2" fmla="*/ 68 w 105"/>
                  <a:gd name="T3" fmla="*/ 68 h 68"/>
                  <a:gd name="T4" fmla="*/ 105 w 105"/>
                  <a:gd name="T5" fmla="*/ 6 h 68"/>
                  <a:gd name="T6" fmla="*/ 37 w 105"/>
                  <a:gd name="T7" fmla="*/ 0 h 68"/>
                  <a:gd name="T8" fmla="*/ 0 w 105"/>
                  <a:gd name="T9" fmla="*/ 55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5"/>
                    </a:moveTo>
                    <a:lnTo>
                      <a:pt x="68" y="68"/>
                    </a:lnTo>
                    <a:lnTo>
                      <a:pt x="105" y="6"/>
                    </a:lnTo>
                    <a:lnTo>
                      <a:pt x="37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5" name="Freeform 5792"/>
              <p:cNvSpPr>
                <a:spLocks/>
              </p:cNvSpPr>
              <p:nvPr/>
            </p:nvSpPr>
            <p:spPr bwMode="auto">
              <a:xfrm>
                <a:off x="1404" y="3052"/>
                <a:ext cx="105" cy="68"/>
              </a:xfrm>
              <a:custGeom>
                <a:avLst/>
                <a:gdLst>
                  <a:gd name="T0" fmla="*/ 0 w 17"/>
                  <a:gd name="T1" fmla="*/ 81742 h 11"/>
                  <a:gd name="T2" fmla="*/ 98959 w 17"/>
                  <a:gd name="T3" fmla="*/ 99206 h 11"/>
                  <a:gd name="T4" fmla="*/ 152936 w 17"/>
                  <a:gd name="T5" fmla="*/ 8753 h 11"/>
                  <a:gd name="T6" fmla="*/ 53945 w 17"/>
                  <a:gd name="T7" fmla="*/ 0 h 11"/>
                  <a:gd name="T8" fmla="*/ 0 w 17"/>
                  <a:gd name="T9" fmla="*/ 81742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9"/>
                    </a:moveTo>
                    <a:lnTo>
                      <a:pt x="11" y="11"/>
                    </a:lnTo>
                    <a:lnTo>
                      <a:pt x="17" y="1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6" name="Freeform 5793"/>
              <p:cNvSpPr>
                <a:spLocks/>
              </p:cNvSpPr>
              <p:nvPr/>
            </p:nvSpPr>
            <p:spPr bwMode="auto">
              <a:xfrm>
                <a:off x="3757" y="3107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68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7" name="Freeform 5794"/>
              <p:cNvSpPr>
                <a:spLocks/>
              </p:cNvSpPr>
              <p:nvPr/>
            </p:nvSpPr>
            <p:spPr bwMode="auto">
              <a:xfrm>
                <a:off x="3757" y="3107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8" name="Freeform 5795"/>
              <p:cNvSpPr>
                <a:spLocks/>
              </p:cNvSpPr>
              <p:nvPr/>
            </p:nvSpPr>
            <p:spPr bwMode="auto">
              <a:xfrm>
                <a:off x="2491" y="2638"/>
                <a:ext cx="99" cy="333"/>
              </a:xfrm>
              <a:custGeom>
                <a:avLst/>
                <a:gdLst>
                  <a:gd name="T0" fmla="*/ 0 w 99"/>
                  <a:gd name="T1" fmla="*/ 222 h 333"/>
                  <a:gd name="T2" fmla="*/ 68 w 99"/>
                  <a:gd name="T3" fmla="*/ 333 h 333"/>
                  <a:gd name="T4" fmla="*/ 99 w 99"/>
                  <a:gd name="T5" fmla="*/ 136 h 333"/>
                  <a:gd name="T6" fmla="*/ 31 w 99"/>
                  <a:gd name="T7" fmla="*/ 0 h 333"/>
                  <a:gd name="T8" fmla="*/ 0 w 99"/>
                  <a:gd name="T9" fmla="*/ 222 h 3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333"/>
                  <a:gd name="T17" fmla="*/ 99 w 99"/>
                  <a:gd name="T18" fmla="*/ 333 h 3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333">
                    <a:moveTo>
                      <a:pt x="0" y="222"/>
                    </a:moveTo>
                    <a:lnTo>
                      <a:pt x="68" y="333"/>
                    </a:lnTo>
                    <a:lnTo>
                      <a:pt x="99" y="136"/>
                    </a:lnTo>
                    <a:lnTo>
                      <a:pt x="31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5D5D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9" name="Freeform 5796"/>
              <p:cNvSpPr>
                <a:spLocks/>
              </p:cNvSpPr>
              <p:nvPr/>
            </p:nvSpPr>
            <p:spPr bwMode="auto">
              <a:xfrm>
                <a:off x="2491" y="2638"/>
                <a:ext cx="99" cy="333"/>
              </a:xfrm>
              <a:custGeom>
                <a:avLst/>
                <a:gdLst>
                  <a:gd name="T0" fmla="*/ 0 w 16"/>
                  <a:gd name="T1" fmla="*/ 321031 h 54"/>
                  <a:gd name="T2" fmla="*/ 99730 w 16"/>
                  <a:gd name="T3" fmla="*/ 481660 h 54"/>
                  <a:gd name="T4" fmla="*/ 145214 w 16"/>
                  <a:gd name="T5" fmla="*/ 196754 h 54"/>
                  <a:gd name="T6" fmla="*/ 45484 w 16"/>
                  <a:gd name="T7" fmla="*/ 0 h 54"/>
                  <a:gd name="T8" fmla="*/ 0 w 16"/>
                  <a:gd name="T9" fmla="*/ 321031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4"/>
                  <a:gd name="T17" fmla="*/ 16 w 16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4">
                    <a:moveTo>
                      <a:pt x="0" y="36"/>
                    </a:moveTo>
                    <a:lnTo>
                      <a:pt x="11" y="54"/>
                    </a:lnTo>
                    <a:lnTo>
                      <a:pt x="16" y="22"/>
                    </a:lnTo>
                    <a:lnTo>
                      <a:pt x="5" y="0"/>
                    </a:lnTo>
                    <a:lnTo>
                      <a:pt x="0" y="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0" name="Freeform 5797"/>
              <p:cNvSpPr>
                <a:spLocks/>
              </p:cNvSpPr>
              <p:nvPr/>
            </p:nvSpPr>
            <p:spPr bwMode="auto">
              <a:xfrm>
                <a:off x="1237" y="3089"/>
                <a:ext cx="99" cy="61"/>
              </a:xfrm>
              <a:custGeom>
                <a:avLst/>
                <a:gdLst>
                  <a:gd name="T0" fmla="*/ 0 w 99"/>
                  <a:gd name="T1" fmla="*/ 49 h 61"/>
                  <a:gd name="T2" fmla="*/ 68 w 99"/>
                  <a:gd name="T3" fmla="*/ 61 h 61"/>
                  <a:gd name="T4" fmla="*/ 99 w 99"/>
                  <a:gd name="T5" fmla="*/ 12 h 61"/>
                  <a:gd name="T6" fmla="*/ 31 w 99"/>
                  <a:gd name="T7" fmla="*/ 0 h 61"/>
                  <a:gd name="T8" fmla="*/ 0 w 99"/>
                  <a:gd name="T9" fmla="*/ 49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9"/>
                    </a:moveTo>
                    <a:lnTo>
                      <a:pt x="68" y="61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1" name="Freeform 5798"/>
              <p:cNvSpPr>
                <a:spLocks/>
              </p:cNvSpPr>
              <p:nvPr/>
            </p:nvSpPr>
            <p:spPr bwMode="auto">
              <a:xfrm>
                <a:off x="1237" y="3089"/>
                <a:ext cx="99" cy="61"/>
              </a:xfrm>
              <a:custGeom>
                <a:avLst/>
                <a:gdLst>
                  <a:gd name="T0" fmla="*/ 0 w 16"/>
                  <a:gd name="T1" fmla="*/ 67869 h 10"/>
                  <a:gd name="T2" fmla="*/ 99730 w 16"/>
                  <a:gd name="T3" fmla="*/ 84430 h 10"/>
                  <a:gd name="T4" fmla="*/ 145214 w 16"/>
                  <a:gd name="T5" fmla="*/ 16562 h 10"/>
                  <a:gd name="T6" fmla="*/ 45484 w 16"/>
                  <a:gd name="T7" fmla="*/ 0 h 10"/>
                  <a:gd name="T8" fmla="*/ 0 w 16"/>
                  <a:gd name="T9" fmla="*/ 6786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8"/>
                    </a:moveTo>
                    <a:lnTo>
                      <a:pt x="11" y="10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2" name="Freeform 5799"/>
              <p:cNvSpPr>
                <a:spLocks/>
              </p:cNvSpPr>
              <p:nvPr/>
            </p:nvSpPr>
            <p:spPr bwMode="auto">
              <a:xfrm>
                <a:off x="3584" y="3101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31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3C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3" name="Freeform 5800"/>
              <p:cNvSpPr>
                <a:spLocks/>
              </p:cNvSpPr>
              <p:nvPr/>
            </p:nvSpPr>
            <p:spPr bwMode="auto">
              <a:xfrm>
                <a:off x="3584" y="3101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44795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4" name="Freeform 5801"/>
              <p:cNvSpPr>
                <a:spLocks/>
              </p:cNvSpPr>
              <p:nvPr/>
            </p:nvSpPr>
            <p:spPr bwMode="auto">
              <a:xfrm>
                <a:off x="2318" y="2644"/>
                <a:ext cx="105" cy="303"/>
              </a:xfrm>
              <a:custGeom>
                <a:avLst/>
                <a:gdLst>
                  <a:gd name="T0" fmla="*/ 0 w 105"/>
                  <a:gd name="T1" fmla="*/ 210 h 303"/>
                  <a:gd name="T2" fmla="*/ 74 w 105"/>
                  <a:gd name="T3" fmla="*/ 303 h 303"/>
                  <a:gd name="T4" fmla="*/ 105 w 105"/>
                  <a:gd name="T5" fmla="*/ 105 h 303"/>
                  <a:gd name="T6" fmla="*/ 31 w 105"/>
                  <a:gd name="T7" fmla="*/ 0 h 303"/>
                  <a:gd name="T8" fmla="*/ 0 w 105"/>
                  <a:gd name="T9" fmla="*/ 210 h 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03"/>
                  <a:gd name="T17" fmla="*/ 105 w 105"/>
                  <a:gd name="T18" fmla="*/ 303 h 3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03">
                    <a:moveTo>
                      <a:pt x="0" y="210"/>
                    </a:moveTo>
                    <a:lnTo>
                      <a:pt x="74" y="303"/>
                    </a:lnTo>
                    <a:lnTo>
                      <a:pt x="105" y="105"/>
                    </a:lnTo>
                    <a:lnTo>
                      <a:pt x="31" y="0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686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5" name="Freeform 5802"/>
              <p:cNvSpPr>
                <a:spLocks/>
              </p:cNvSpPr>
              <p:nvPr/>
            </p:nvSpPr>
            <p:spPr bwMode="auto">
              <a:xfrm>
                <a:off x="2318" y="2644"/>
                <a:ext cx="105" cy="303"/>
              </a:xfrm>
              <a:custGeom>
                <a:avLst/>
                <a:gdLst>
                  <a:gd name="T0" fmla="*/ 0 w 17"/>
                  <a:gd name="T1" fmla="*/ 307162 h 49"/>
                  <a:gd name="T2" fmla="*/ 107693 w 17"/>
                  <a:gd name="T3" fmla="*/ 443097 h 49"/>
                  <a:gd name="T4" fmla="*/ 152936 w 17"/>
                  <a:gd name="T5" fmla="*/ 153448 h 49"/>
                  <a:gd name="T6" fmla="*/ 45014 w 17"/>
                  <a:gd name="T7" fmla="*/ 0 h 49"/>
                  <a:gd name="T8" fmla="*/ 0 w 17"/>
                  <a:gd name="T9" fmla="*/ 307162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9"/>
                  <a:gd name="T17" fmla="*/ 17 w 17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9">
                    <a:moveTo>
                      <a:pt x="0" y="34"/>
                    </a:moveTo>
                    <a:lnTo>
                      <a:pt x="12" y="49"/>
                    </a:lnTo>
                    <a:lnTo>
                      <a:pt x="17" y="17"/>
                    </a:lnTo>
                    <a:lnTo>
                      <a:pt x="5" y="0"/>
                    </a:lnTo>
                    <a:lnTo>
                      <a:pt x="0" y="3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6" name="Freeform 5803"/>
              <p:cNvSpPr>
                <a:spLocks/>
              </p:cNvSpPr>
              <p:nvPr/>
            </p:nvSpPr>
            <p:spPr bwMode="auto">
              <a:xfrm>
                <a:off x="3411" y="3083"/>
                <a:ext cx="105" cy="92"/>
              </a:xfrm>
              <a:custGeom>
                <a:avLst/>
                <a:gdLst>
                  <a:gd name="T0" fmla="*/ 0 w 105"/>
                  <a:gd name="T1" fmla="*/ 61 h 92"/>
                  <a:gd name="T2" fmla="*/ 74 w 105"/>
                  <a:gd name="T3" fmla="*/ 92 h 92"/>
                  <a:gd name="T4" fmla="*/ 105 w 105"/>
                  <a:gd name="T5" fmla="*/ 37 h 92"/>
                  <a:gd name="T6" fmla="*/ 37 w 105"/>
                  <a:gd name="T7" fmla="*/ 0 h 92"/>
                  <a:gd name="T8" fmla="*/ 0 w 105"/>
                  <a:gd name="T9" fmla="*/ 61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2"/>
                  <a:gd name="T17" fmla="*/ 105 w 105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2">
                    <a:moveTo>
                      <a:pt x="0" y="61"/>
                    </a:moveTo>
                    <a:lnTo>
                      <a:pt x="74" y="92"/>
                    </a:lnTo>
                    <a:lnTo>
                      <a:pt x="105" y="37"/>
                    </a:lnTo>
                    <a:lnTo>
                      <a:pt x="37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7" name="Freeform 5804"/>
              <p:cNvSpPr>
                <a:spLocks/>
              </p:cNvSpPr>
              <p:nvPr/>
            </p:nvSpPr>
            <p:spPr bwMode="auto">
              <a:xfrm>
                <a:off x="3411" y="3083"/>
                <a:ext cx="105" cy="92"/>
              </a:xfrm>
              <a:custGeom>
                <a:avLst/>
                <a:gdLst>
                  <a:gd name="T0" fmla="*/ 0 w 17"/>
                  <a:gd name="T1" fmla="*/ 86296 h 15"/>
                  <a:gd name="T2" fmla="*/ 107693 w 17"/>
                  <a:gd name="T3" fmla="*/ 130119 h 15"/>
                  <a:gd name="T4" fmla="*/ 152936 w 17"/>
                  <a:gd name="T5" fmla="*/ 52366 h 15"/>
                  <a:gd name="T6" fmla="*/ 53945 w 17"/>
                  <a:gd name="T7" fmla="*/ 0 h 15"/>
                  <a:gd name="T8" fmla="*/ 0 w 17"/>
                  <a:gd name="T9" fmla="*/ 86296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0"/>
                    </a:moveTo>
                    <a:lnTo>
                      <a:pt x="12" y="15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8" name="Freeform 5805"/>
              <p:cNvSpPr>
                <a:spLocks/>
              </p:cNvSpPr>
              <p:nvPr/>
            </p:nvSpPr>
            <p:spPr bwMode="auto">
              <a:xfrm>
                <a:off x="2151" y="2700"/>
                <a:ext cx="99" cy="253"/>
              </a:xfrm>
              <a:custGeom>
                <a:avLst/>
                <a:gdLst>
                  <a:gd name="T0" fmla="*/ 0 w 99"/>
                  <a:gd name="T1" fmla="*/ 185 h 253"/>
                  <a:gd name="T2" fmla="*/ 68 w 99"/>
                  <a:gd name="T3" fmla="*/ 253 h 253"/>
                  <a:gd name="T4" fmla="*/ 99 w 99"/>
                  <a:gd name="T5" fmla="*/ 68 h 253"/>
                  <a:gd name="T6" fmla="*/ 31 w 99"/>
                  <a:gd name="T7" fmla="*/ 0 h 253"/>
                  <a:gd name="T8" fmla="*/ 0 w 99"/>
                  <a:gd name="T9" fmla="*/ 185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3"/>
                  <a:gd name="T17" fmla="*/ 99 w 99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3">
                    <a:moveTo>
                      <a:pt x="0" y="185"/>
                    </a:moveTo>
                    <a:lnTo>
                      <a:pt x="68" y="253"/>
                    </a:lnTo>
                    <a:lnTo>
                      <a:pt x="99" y="68"/>
                    </a:lnTo>
                    <a:lnTo>
                      <a:pt x="31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7979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9" name="Freeform 5806"/>
              <p:cNvSpPr>
                <a:spLocks/>
              </p:cNvSpPr>
              <p:nvPr/>
            </p:nvSpPr>
            <p:spPr bwMode="auto">
              <a:xfrm>
                <a:off x="2151" y="2700"/>
                <a:ext cx="99" cy="253"/>
              </a:xfrm>
              <a:custGeom>
                <a:avLst/>
                <a:gdLst>
                  <a:gd name="T0" fmla="*/ 0 w 16"/>
                  <a:gd name="T1" fmla="*/ 268334 h 41"/>
                  <a:gd name="T2" fmla="*/ 99730 w 16"/>
                  <a:gd name="T3" fmla="*/ 366807 h 41"/>
                  <a:gd name="T4" fmla="*/ 145214 w 16"/>
                  <a:gd name="T5" fmla="*/ 98701 h 41"/>
                  <a:gd name="T6" fmla="*/ 45484 w 16"/>
                  <a:gd name="T7" fmla="*/ 0 h 41"/>
                  <a:gd name="T8" fmla="*/ 0 w 16"/>
                  <a:gd name="T9" fmla="*/ 268334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1"/>
                  <a:gd name="T17" fmla="*/ 16 w 16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1">
                    <a:moveTo>
                      <a:pt x="0" y="30"/>
                    </a:moveTo>
                    <a:lnTo>
                      <a:pt x="11" y="41"/>
                    </a:lnTo>
                    <a:lnTo>
                      <a:pt x="16" y="11"/>
                    </a:lnTo>
                    <a:lnTo>
                      <a:pt x="5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0" name="Freeform 5807"/>
              <p:cNvSpPr>
                <a:spLocks/>
              </p:cNvSpPr>
              <p:nvPr/>
            </p:nvSpPr>
            <p:spPr bwMode="auto">
              <a:xfrm>
                <a:off x="4504" y="312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1" name="Freeform 5808"/>
              <p:cNvSpPr>
                <a:spLocks/>
              </p:cNvSpPr>
              <p:nvPr/>
            </p:nvSpPr>
            <p:spPr bwMode="auto">
              <a:xfrm>
                <a:off x="4504" y="312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2" name="Freeform 5809"/>
              <p:cNvSpPr>
                <a:spLocks/>
              </p:cNvSpPr>
              <p:nvPr/>
            </p:nvSpPr>
            <p:spPr bwMode="auto">
              <a:xfrm>
                <a:off x="3244" y="3046"/>
                <a:ext cx="99" cy="123"/>
              </a:xfrm>
              <a:custGeom>
                <a:avLst/>
                <a:gdLst>
                  <a:gd name="T0" fmla="*/ 0 w 99"/>
                  <a:gd name="T1" fmla="*/ 80 h 123"/>
                  <a:gd name="T2" fmla="*/ 68 w 99"/>
                  <a:gd name="T3" fmla="*/ 123 h 123"/>
                  <a:gd name="T4" fmla="*/ 99 w 99"/>
                  <a:gd name="T5" fmla="*/ 55 h 123"/>
                  <a:gd name="T6" fmla="*/ 31 w 99"/>
                  <a:gd name="T7" fmla="*/ 0 h 123"/>
                  <a:gd name="T8" fmla="*/ 0 w 99"/>
                  <a:gd name="T9" fmla="*/ 80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3"/>
                  <a:gd name="T17" fmla="*/ 99 w 99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3">
                    <a:moveTo>
                      <a:pt x="0" y="80"/>
                    </a:moveTo>
                    <a:lnTo>
                      <a:pt x="68" y="123"/>
                    </a:lnTo>
                    <a:lnTo>
                      <a:pt x="99" y="55"/>
                    </a:lnTo>
                    <a:lnTo>
                      <a:pt x="31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3" name="Freeform 5810"/>
              <p:cNvSpPr>
                <a:spLocks/>
              </p:cNvSpPr>
              <p:nvPr/>
            </p:nvSpPr>
            <p:spPr bwMode="auto">
              <a:xfrm>
                <a:off x="3244" y="3046"/>
                <a:ext cx="99" cy="123"/>
              </a:xfrm>
              <a:custGeom>
                <a:avLst/>
                <a:gdLst>
                  <a:gd name="T0" fmla="*/ 0 w 16"/>
                  <a:gd name="T1" fmla="*/ 114452 h 20"/>
                  <a:gd name="T2" fmla="*/ 99730 w 16"/>
                  <a:gd name="T3" fmla="*/ 175835 h 20"/>
                  <a:gd name="T4" fmla="*/ 145214 w 16"/>
                  <a:gd name="T5" fmla="*/ 78634 h 20"/>
                  <a:gd name="T6" fmla="*/ 45484 w 16"/>
                  <a:gd name="T7" fmla="*/ 0 h 20"/>
                  <a:gd name="T8" fmla="*/ 0 w 16"/>
                  <a:gd name="T9" fmla="*/ 114452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13"/>
                    </a:moveTo>
                    <a:lnTo>
                      <a:pt x="11" y="20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4" name="Freeform 5811"/>
              <p:cNvSpPr>
                <a:spLocks/>
              </p:cNvSpPr>
              <p:nvPr/>
            </p:nvSpPr>
            <p:spPr bwMode="auto">
              <a:xfrm>
                <a:off x="1978" y="2799"/>
                <a:ext cx="99" cy="185"/>
              </a:xfrm>
              <a:custGeom>
                <a:avLst/>
                <a:gdLst>
                  <a:gd name="T0" fmla="*/ 0 w 99"/>
                  <a:gd name="T1" fmla="*/ 142 h 185"/>
                  <a:gd name="T2" fmla="*/ 68 w 99"/>
                  <a:gd name="T3" fmla="*/ 185 h 185"/>
                  <a:gd name="T4" fmla="*/ 99 w 99"/>
                  <a:gd name="T5" fmla="*/ 30 h 185"/>
                  <a:gd name="T6" fmla="*/ 31 w 99"/>
                  <a:gd name="T7" fmla="*/ 0 h 185"/>
                  <a:gd name="T8" fmla="*/ 0 w 99"/>
                  <a:gd name="T9" fmla="*/ 142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5"/>
                  <a:gd name="T17" fmla="*/ 99 w 99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5">
                    <a:moveTo>
                      <a:pt x="0" y="142"/>
                    </a:moveTo>
                    <a:lnTo>
                      <a:pt x="68" y="185"/>
                    </a:lnTo>
                    <a:lnTo>
                      <a:pt x="99" y="30"/>
                    </a:lnTo>
                    <a:lnTo>
                      <a:pt x="31" y="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8D8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5" name="Freeform 5812"/>
              <p:cNvSpPr>
                <a:spLocks/>
              </p:cNvSpPr>
              <p:nvPr/>
            </p:nvSpPr>
            <p:spPr bwMode="auto">
              <a:xfrm>
                <a:off x="1978" y="2799"/>
                <a:ext cx="99" cy="185"/>
              </a:xfrm>
              <a:custGeom>
                <a:avLst/>
                <a:gdLst>
                  <a:gd name="T0" fmla="*/ 0 w 16"/>
                  <a:gd name="T1" fmla="*/ 205424 h 30"/>
                  <a:gd name="T2" fmla="*/ 99730 w 16"/>
                  <a:gd name="T3" fmla="*/ 267566 h 30"/>
                  <a:gd name="T4" fmla="*/ 145214 w 16"/>
                  <a:gd name="T5" fmla="*/ 44795 h 30"/>
                  <a:gd name="T6" fmla="*/ 45484 w 16"/>
                  <a:gd name="T7" fmla="*/ 0 h 30"/>
                  <a:gd name="T8" fmla="*/ 0 w 16"/>
                  <a:gd name="T9" fmla="*/ 205424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23"/>
                    </a:moveTo>
                    <a:lnTo>
                      <a:pt x="11" y="30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6" name="Freeform 5813"/>
              <p:cNvSpPr>
                <a:spLocks/>
              </p:cNvSpPr>
              <p:nvPr/>
            </p:nvSpPr>
            <p:spPr bwMode="auto">
              <a:xfrm>
                <a:off x="4331" y="3126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74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7" name="Freeform 5814"/>
              <p:cNvSpPr>
                <a:spLocks/>
              </p:cNvSpPr>
              <p:nvPr/>
            </p:nvSpPr>
            <p:spPr bwMode="auto">
              <a:xfrm>
                <a:off x="4331" y="312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8" name="Freeform 5815"/>
              <p:cNvSpPr>
                <a:spLocks/>
              </p:cNvSpPr>
              <p:nvPr/>
            </p:nvSpPr>
            <p:spPr bwMode="auto">
              <a:xfrm>
                <a:off x="3071" y="2984"/>
                <a:ext cx="105" cy="166"/>
              </a:xfrm>
              <a:custGeom>
                <a:avLst/>
                <a:gdLst>
                  <a:gd name="T0" fmla="*/ 0 w 105"/>
                  <a:gd name="T1" fmla="*/ 111 h 166"/>
                  <a:gd name="T2" fmla="*/ 74 w 105"/>
                  <a:gd name="T3" fmla="*/ 166 h 166"/>
                  <a:gd name="T4" fmla="*/ 105 w 105"/>
                  <a:gd name="T5" fmla="*/ 86 h 166"/>
                  <a:gd name="T6" fmla="*/ 37 w 105"/>
                  <a:gd name="T7" fmla="*/ 0 h 166"/>
                  <a:gd name="T8" fmla="*/ 0 w 105"/>
                  <a:gd name="T9" fmla="*/ 111 h 1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6"/>
                  <a:gd name="T17" fmla="*/ 105 w 105"/>
                  <a:gd name="T18" fmla="*/ 166 h 1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6">
                    <a:moveTo>
                      <a:pt x="0" y="111"/>
                    </a:moveTo>
                    <a:lnTo>
                      <a:pt x="74" y="166"/>
                    </a:lnTo>
                    <a:lnTo>
                      <a:pt x="105" y="86"/>
                    </a:lnTo>
                    <a:lnTo>
                      <a:pt x="37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848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9" name="Freeform 5816"/>
              <p:cNvSpPr>
                <a:spLocks/>
              </p:cNvSpPr>
              <p:nvPr/>
            </p:nvSpPr>
            <p:spPr bwMode="auto">
              <a:xfrm>
                <a:off x="3071" y="2984"/>
                <a:ext cx="105" cy="166"/>
              </a:xfrm>
              <a:custGeom>
                <a:avLst/>
                <a:gdLst>
                  <a:gd name="T0" fmla="*/ 0 w 17"/>
                  <a:gd name="T1" fmla="*/ 158493 h 27"/>
                  <a:gd name="T2" fmla="*/ 107693 w 17"/>
                  <a:gd name="T3" fmla="*/ 237269 h 27"/>
                  <a:gd name="T4" fmla="*/ 152936 w 17"/>
                  <a:gd name="T5" fmla="*/ 122926 h 27"/>
                  <a:gd name="T6" fmla="*/ 53945 w 17"/>
                  <a:gd name="T7" fmla="*/ 0 h 27"/>
                  <a:gd name="T8" fmla="*/ 0 w 17"/>
                  <a:gd name="T9" fmla="*/ 158493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7"/>
                  <a:gd name="T17" fmla="*/ 17 w 1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7">
                    <a:moveTo>
                      <a:pt x="0" y="18"/>
                    </a:moveTo>
                    <a:lnTo>
                      <a:pt x="12" y="27"/>
                    </a:lnTo>
                    <a:lnTo>
                      <a:pt x="17" y="14"/>
                    </a:lnTo>
                    <a:lnTo>
                      <a:pt x="6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0" name="Freeform 5817"/>
              <p:cNvSpPr>
                <a:spLocks/>
              </p:cNvSpPr>
              <p:nvPr/>
            </p:nvSpPr>
            <p:spPr bwMode="auto">
              <a:xfrm>
                <a:off x="1812" y="2897"/>
                <a:ext cx="98" cy="136"/>
              </a:xfrm>
              <a:custGeom>
                <a:avLst/>
                <a:gdLst>
                  <a:gd name="T0" fmla="*/ 0 w 98"/>
                  <a:gd name="T1" fmla="*/ 111 h 136"/>
                  <a:gd name="T2" fmla="*/ 68 w 98"/>
                  <a:gd name="T3" fmla="*/ 136 h 136"/>
                  <a:gd name="T4" fmla="*/ 98 w 98"/>
                  <a:gd name="T5" fmla="*/ 13 h 136"/>
                  <a:gd name="T6" fmla="*/ 30 w 98"/>
                  <a:gd name="T7" fmla="*/ 0 h 136"/>
                  <a:gd name="T8" fmla="*/ 0 w 98"/>
                  <a:gd name="T9" fmla="*/ 111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36"/>
                  <a:gd name="T17" fmla="*/ 98 w 98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36">
                    <a:moveTo>
                      <a:pt x="0" y="111"/>
                    </a:moveTo>
                    <a:lnTo>
                      <a:pt x="68" y="136"/>
                    </a:lnTo>
                    <a:lnTo>
                      <a:pt x="98" y="13"/>
                    </a:lnTo>
                    <a:lnTo>
                      <a:pt x="30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1" name="Freeform 5818"/>
              <p:cNvSpPr>
                <a:spLocks/>
              </p:cNvSpPr>
              <p:nvPr/>
            </p:nvSpPr>
            <p:spPr bwMode="auto">
              <a:xfrm>
                <a:off x="1812" y="2897"/>
                <a:ext cx="98" cy="136"/>
              </a:xfrm>
              <a:custGeom>
                <a:avLst/>
                <a:gdLst>
                  <a:gd name="T0" fmla="*/ 0 w 16"/>
                  <a:gd name="T1" fmla="*/ 162069 h 22"/>
                  <a:gd name="T2" fmla="*/ 94203 w 16"/>
                  <a:gd name="T3" fmla="*/ 198677 h 22"/>
                  <a:gd name="T4" fmla="*/ 137868 w 16"/>
                  <a:gd name="T5" fmla="*/ 17464 h 22"/>
                  <a:gd name="T6" fmla="*/ 43671 w 16"/>
                  <a:gd name="T7" fmla="*/ 0 h 22"/>
                  <a:gd name="T8" fmla="*/ 0 w 16"/>
                  <a:gd name="T9" fmla="*/ 16206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2"/>
                  <a:gd name="T17" fmla="*/ 16 w 16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2">
                    <a:moveTo>
                      <a:pt x="0" y="18"/>
                    </a:moveTo>
                    <a:lnTo>
                      <a:pt x="11" y="22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2" name="Freeform 5819"/>
              <p:cNvSpPr>
                <a:spLocks/>
              </p:cNvSpPr>
              <p:nvPr/>
            </p:nvSpPr>
            <p:spPr bwMode="auto">
              <a:xfrm>
                <a:off x="4164" y="3126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3" name="Freeform 5820"/>
              <p:cNvSpPr>
                <a:spLocks/>
              </p:cNvSpPr>
              <p:nvPr/>
            </p:nvSpPr>
            <p:spPr bwMode="auto">
              <a:xfrm>
                <a:off x="4164" y="3126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4" name="Freeform 5821"/>
              <p:cNvSpPr>
                <a:spLocks/>
              </p:cNvSpPr>
              <p:nvPr/>
            </p:nvSpPr>
            <p:spPr bwMode="auto">
              <a:xfrm>
                <a:off x="2905" y="2916"/>
                <a:ext cx="98" cy="210"/>
              </a:xfrm>
              <a:custGeom>
                <a:avLst/>
                <a:gdLst>
                  <a:gd name="T0" fmla="*/ 0 w 98"/>
                  <a:gd name="T1" fmla="*/ 142 h 210"/>
                  <a:gd name="T2" fmla="*/ 67 w 98"/>
                  <a:gd name="T3" fmla="*/ 210 h 210"/>
                  <a:gd name="T4" fmla="*/ 98 w 98"/>
                  <a:gd name="T5" fmla="*/ 105 h 210"/>
                  <a:gd name="T6" fmla="*/ 30 w 98"/>
                  <a:gd name="T7" fmla="*/ 0 h 210"/>
                  <a:gd name="T8" fmla="*/ 0 w 98"/>
                  <a:gd name="T9" fmla="*/ 142 h 2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210"/>
                  <a:gd name="T17" fmla="*/ 98 w 98"/>
                  <a:gd name="T18" fmla="*/ 210 h 2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210">
                    <a:moveTo>
                      <a:pt x="0" y="142"/>
                    </a:moveTo>
                    <a:lnTo>
                      <a:pt x="67" y="210"/>
                    </a:lnTo>
                    <a:lnTo>
                      <a:pt x="98" y="105"/>
                    </a:lnTo>
                    <a:lnTo>
                      <a:pt x="30" y="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6F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5" name="Freeform 5822"/>
              <p:cNvSpPr>
                <a:spLocks/>
              </p:cNvSpPr>
              <p:nvPr/>
            </p:nvSpPr>
            <p:spPr bwMode="auto">
              <a:xfrm>
                <a:off x="2905" y="2916"/>
                <a:ext cx="98" cy="210"/>
              </a:xfrm>
              <a:custGeom>
                <a:avLst/>
                <a:gdLst>
                  <a:gd name="T0" fmla="*/ 0 w 16"/>
                  <a:gd name="T1" fmla="*/ 206652 h 34"/>
                  <a:gd name="T2" fmla="*/ 94203 w 16"/>
                  <a:gd name="T3" fmla="*/ 305612 h 34"/>
                  <a:gd name="T4" fmla="*/ 137868 w 16"/>
                  <a:gd name="T5" fmla="*/ 152936 h 34"/>
                  <a:gd name="T6" fmla="*/ 43671 w 16"/>
                  <a:gd name="T7" fmla="*/ 0 h 34"/>
                  <a:gd name="T8" fmla="*/ 0 w 16"/>
                  <a:gd name="T9" fmla="*/ 206652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4"/>
                  <a:gd name="T17" fmla="*/ 16 w 16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4">
                    <a:moveTo>
                      <a:pt x="0" y="23"/>
                    </a:moveTo>
                    <a:lnTo>
                      <a:pt x="11" y="34"/>
                    </a:lnTo>
                    <a:lnTo>
                      <a:pt x="16" y="17"/>
                    </a:lnTo>
                    <a:lnTo>
                      <a:pt x="5" y="0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6" name="Freeform 5823"/>
              <p:cNvSpPr>
                <a:spLocks/>
              </p:cNvSpPr>
              <p:nvPr/>
            </p:nvSpPr>
            <p:spPr bwMode="auto">
              <a:xfrm>
                <a:off x="1639" y="2990"/>
                <a:ext cx="105" cy="93"/>
              </a:xfrm>
              <a:custGeom>
                <a:avLst/>
                <a:gdLst>
                  <a:gd name="T0" fmla="*/ 0 w 105"/>
                  <a:gd name="T1" fmla="*/ 80 h 93"/>
                  <a:gd name="T2" fmla="*/ 68 w 105"/>
                  <a:gd name="T3" fmla="*/ 93 h 93"/>
                  <a:gd name="T4" fmla="*/ 105 w 105"/>
                  <a:gd name="T5" fmla="*/ 0 h 93"/>
                  <a:gd name="T6" fmla="*/ 37 w 105"/>
                  <a:gd name="T7" fmla="*/ 0 h 93"/>
                  <a:gd name="T8" fmla="*/ 0 w 105"/>
                  <a:gd name="T9" fmla="*/ 80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3"/>
                  <a:gd name="T17" fmla="*/ 105 w 105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3">
                    <a:moveTo>
                      <a:pt x="0" y="80"/>
                    </a:moveTo>
                    <a:lnTo>
                      <a:pt x="68" y="93"/>
                    </a:lnTo>
                    <a:lnTo>
                      <a:pt x="105" y="0"/>
                    </a:lnTo>
                    <a:lnTo>
                      <a:pt x="37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7" name="Freeform 5824"/>
              <p:cNvSpPr>
                <a:spLocks/>
              </p:cNvSpPr>
              <p:nvPr/>
            </p:nvSpPr>
            <p:spPr bwMode="auto">
              <a:xfrm>
                <a:off x="1639" y="2990"/>
                <a:ext cx="105" cy="93"/>
              </a:xfrm>
              <a:custGeom>
                <a:avLst/>
                <a:gdLst>
                  <a:gd name="T0" fmla="*/ 0 w 17"/>
                  <a:gd name="T1" fmla="*/ 119623 h 15"/>
                  <a:gd name="T2" fmla="*/ 98959 w 17"/>
                  <a:gd name="T3" fmla="*/ 137497 h 15"/>
                  <a:gd name="T4" fmla="*/ 152936 w 17"/>
                  <a:gd name="T5" fmla="*/ 0 h 15"/>
                  <a:gd name="T6" fmla="*/ 53945 w 17"/>
                  <a:gd name="T7" fmla="*/ 0 h 15"/>
                  <a:gd name="T8" fmla="*/ 0 w 17"/>
                  <a:gd name="T9" fmla="*/ 11962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3"/>
                    </a:moveTo>
                    <a:lnTo>
                      <a:pt x="11" y="15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8" name="Freeform 5825"/>
              <p:cNvSpPr>
                <a:spLocks/>
              </p:cNvSpPr>
              <p:nvPr/>
            </p:nvSpPr>
            <p:spPr bwMode="auto">
              <a:xfrm>
                <a:off x="3991" y="3132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8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9" name="Freeform 5826"/>
              <p:cNvSpPr>
                <a:spLocks/>
              </p:cNvSpPr>
              <p:nvPr/>
            </p:nvSpPr>
            <p:spPr bwMode="auto">
              <a:xfrm>
                <a:off x="3991" y="3132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0" name="Freeform 5827"/>
              <p:cNvSpPr>
                <a:spLocks/>
              </p:cNvSpPr>
              <p:nvPr/>
            </p:nvSpPr>
            <p:spPr bwMode="auto">
              <a:xfrm>
                <a:off x="2732" y="2836"/>
                <a:ext cx="105" cy="259"/>
              </a:xfrm>
              <a:custGeom>
                <a:avLst/>
                <a:gdLst>
                  <a:gd name="T0" fmla="*/ 0 w 105"/>
                  <a:gd name="T1" fmla="*/ 172 h 259"/>
                  <a:gd name="T2" fmla="*/ 68 w 105"/>
                  <a:gd name="T3" fmla="*/ 259 h 259"/>
                  <a:gd name="T4" fmla="*/ 105 w 105"/>
                  <a:gd name="T5" fmla="*/ 123 h 259"/>
                  <a:gd name="T6" fmla="*/ 30 w 105"/>
                  <a:gd name="T7" fmla="*/ 0 h 259"/>
                  <a:gd name="T8" fmla="*/ 0 w 105"/>
                  <a:gd name="T9" fmla="*/ 172 h 2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59"/>
                  <a:gd name="T17" fmla="*/ 105 w 105"/>
                  <a:gd name="T18" fmla="*/ 259 h 2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59">
                    <a:moveTo>
                      <a:pt x="0" y="172"/>
                    </a:moveTo>
                    <a:lnTo>
                      <a:pt x="68" y="259"/>
                    </a:lnTo>
                    <a:lnTo>
                      <a:pt x="105" y="123"/>
                    </a:lnTo>
                    <a:lnTo>
                      <a:pt x="30" y="0"/>
                    </a:lnTo>
                    <a:lnTo>
                      <a:pt x="0" y="172"/>
                    </a:ln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1" name="Freeform 5828"/>
              <p:cNvSpPr>
                <a:spLocks/>
              </p:cNvSpPr>
              <p:nvPr/>
            </p:nvSpPr>
            <p:spPr bwMode="auto">
              <a:xfrm>
                <a:off x="2732" y="2836"/>
                <a:ext cx="105" cy="259"/>
              </a:xfrm>
              <a:custGeom>
                <a:avLst/>
                <a:gdLst>
                  <a:gd name="T0" fmla="*/ 0 w 17"/>
                  <a:gd name="T1" fmla="*/ 250225 h 42"/>
                  <a:gd name="T2" fmla="*/ 98959 w 17"/>
                  <a:gd name="T3" fmla="*/ 374496 h 42"/>
                  <a:gd name="T4" fmla="*/ 152936 w 17"/>
                  <a:gd name="T5" fmla="*/ 177742 h 42"/>
                  <a:gd name="T6" fmla="*/ 45014 w 17"/>
                  <a:gd name="T7" fmla="*/ 0 h 42"/>
                  <a:gd name="T8" fmla="*/ 0 w 17"/>
                  <a:gd name="T9" fmla="*/ 250225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2"/>
                  <a:gd name="T17" fmla="*/ 17 w 17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2">
                    <a:moveTo>
                      <a:pt x="0" y="28"/>
                    </a:moveTo>
                    <a:lnTo>
                      <a:pt x="11" y="42"/>
                    </a:lnTo>
                    <a:lnTo>
                      <a:pt x="17" y="20"/>
                    </a:lnTo>
                    <a:lnTo>
                      <a:pt x="5" y="0"/>
                    </a:lnTo>
                    <a:lnTo>
                      <a:pt x="0" y="2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2" name="Freeform 5829"/>
              <p:cNvSpPr>
                <a:spLocks/>
              </p:cNvSpPr>
              <p:nvPr/>
            </p:nvSpPr>
            <p:spPr bwMode="auto">
              <a:xfrm>
                <a:off x="1472" y="3058"/>
                <a:ext cx="99" cy="74"/>
              </a:xfrm>
              <a:custGeom>
                <a:avLst/>
                <a:gdLst>
                  <a:gd name="T0" fmla="*/ 0 w 99"/>
                  <a:gd name="T1" fmla="*/ 62 h 74"/>
                  <a:gd name="T2" fmla="*/ 68 w 99"/>
                  <a:gd name="T3" fmla="*/ 74 h 74"/>
                  <a:gd name="T4" fmla="*/ 99 w 99"/>
                  <a:gd name="T5" fmla="*/ 0 h 74"/>
                  <a:gd name="T6" fmla="*/ 37 w 99"/>
                  <a:gd name="T7" fmla="*/ 0 h 74"/>
                  <a:gd name="T8" fmla="*/ 0 w 99"/>
                  <a:gd name="T9" fmla="*/ 62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62"/>
                    </a:moveTo>
                    <a:lnTo>
                      <a:pt x="68" y="74"/>
                    </a:lnTo>
                    <a:lnTo>
                      <a:pt x="99" y="0"/>
                    </a:lnTo>
                    <a:lnTo>
                      <a:pt x="37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3" name="Freeform 5830"/>
              <p:cNvSpPr>
                <a:spLocks/>
              </p:cNvSpPr>
              <p:nvPr/>
            </p:nvSpPr>
            <p:spPr bwMode="auto">
              <a:xfrm>
                <a:off x="1472" y="3058"/>
                <a:ext cx="99" cy="74"/>
              </a:xfrm>
              <a:custGeom>
                <a:avLst/>
                <a:gdLst>
                  <a:gd name="T0" fmla="*/ 0 w 16"/>
                  <a:gd name="T1" fmla="*/ 89596 h 12"/>
                  <a:gd name="T2" fmla="*/ 99730 w 16"/>
                  <a:gd name="T3" fmla="*/ 106936 h 12"/>
                  <a:gd name="T4" fmla="*/ 145214 w 16"/>
                  <a:gd name="T5" fmla="*/ 0 h 12"/>
                  <a:gd name="T6" fmla="*/ 54252 w 16"/>
                  <a:gd name="T7" fmla="*/ 0 h 12"/>
                  <a:gd name="T8" fmla="*/ 0 w 16"/>
                  <a:gd name="T9" fmla="*/ 8959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10"/>
                    </a:moveTo>
                    <a:lnTo>
                      <a:pt x="11" y="12"/>
                    </a:lnTo>
                    <a:lnTo>
                      <a:pt x="16" y="0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4" name="Freeform 5831"/>
              <p:cNvSpPr>
                <a:spLocks/>
              </p:cNvSpPr>
              <p:nvPr/>
            </p:nvSpPr>
            <p:spPr bwMode="auto">
              <a:xfrm>
                <a:off x="3825" y="3132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5" name="Freeform 5832"/>
              <p:cNvSpPr>
                <a:spLocks/>
              </p:cNvSpPr>
              <p:nvPr/>
            </p:nvSpPr>
            <p:spPr bwMode="auto">
              <a:xfrm>
                <a:off x="3825" y="3132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6" name="Freeform 5833"/>
              <p:cNvSpPr>
                <a:spLocks/>
              </p:cNvSpPr>
              <p:nvPr/>
            </p:nvSpPr>
            <p:spPr bwMode="auto">
              <a:xfrm>
                <a:off x="2559" y="2774"/>
                <a:ext cx="105" cy="290"/>
              </a:xfrm>
              <a:custGeom>
                <a:avLst/>
                <a:gdLst>
                  <a:gd name="T0" fmla="*/ 0 w 105"/>
                  <a:gd name="T1" fmla="*/ 197 h 290"/>
                  <a:gd name="T2" fmla="*/ 74 w 105"/>
                  <a:gd name="T3" fmla="*/ 290 h 290"/>
                  <a:gd name="T4" fmla="*/ 105 w 105"/>
                  <a:gd name="T5" fmla="*/ 123 h 290"/>
                  <a:gd name="T6" fmla="*/ 31 w 105"/>
                  <a:gd name="T7" fmla="*/ 0 h 290"/>
                  <a:gd name="T8" fmla="*/ 0 w 105"/>
                  <a:gd name="T9" fmla="*/ 197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90"/>
                  <a:gd name="T17" fmla="*/ 105 w 105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90">
                    <a:moveTo>
                      <a:pt x="0" y="197"/>
                    </a:moveTo>
                    <a:lnTo>
                      <a:pt x="74" y="290"/>
                    </a:lnTo>
                    <a:lnTo>
                      <a:pt x="105" y="123"/>
                    </a:lnTo>
                    <a:lnTo>
                      <a:pt x="31" y="0"/>
                    </a:lnTo>
                    <a:lnTo>
                      <a:pt x="0" y="197"/>
                    </a:lnTo>
                    <a:close/>
                  </a:path>
                </a:pathLst>
              </a:custGeom>
              <a:solidFill>
                <a:srgbClr val="61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7" name="Freeform 5834"/>
              <p:cNvSpPr>
                <a:spLocks/>
              </p:cNvSpPr>
              <p:nvPr/>
            </p:nvSpPr>
            <p:spPr bwMode="auto">
              <a:xfrm>
                <a:off x="2559" y="2774"/>
                <a:ext cx="105" cy="290"/>
              </a:xfrm>
              <a:custGeom>
                <a:avLst/>
                <a:gdLst>
                  <a:gd name="T0" fmla="*/ 0 w 17"/>
                  <a:gd name="T1" fmla="*/ 285650 h 47"/>
                  <a:gd name="T2" fmla="*/ 107693 w 17"/>
                  <a:gd name="T3" fmla="*/ 420272 h 47"/>
                  <a:gd name="T4" fmla="*/ 152936 w 17"/>
                  <a:gd name="T5" fmla="*/ 178288 h 47"/>
                  <a:gd name="T6" fmla="*/ 45014 w 17"/>
                  <a:gd name="T7" fmla="*/ 0 h 47"/>
                  <a:gd name="T8" fmla="*/ 0 w 17"/>
                  <a:gd name="T9" fmla="*/ 28565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7"/>
                  <a:gd name="T17" fmla="*/ 17 w 17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7">
                    <a:moveTo>
                      <a:pt x="0" y="32"/>
                    </a:moveTo>
                    <a:lnTo>
                      <a:pt x="12" y="47"/>
                    </a:lnTo>
                    <a:lnTo>
                      <a:pt x="17" y="20"/>
                    </a:lnTo>
                    <a:lnTo>
                      <a:pt x="5" y="0"/>
                    </a:lnTo>
                    <a:lnTo>
                      <a:pt x="0" y="3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8" name="Freeform 5835"/>
              <p:cNvSpPr>
                <a:spLocks/>
              </p:cNvSpPr>
              <p:nvPr/>
            </p:nvSpPr>
            <p:spPr bwMode="auto">
              <a:xfrm>
                <a:off x="1305" y="3101"/>
                <a:ext cx="99" cy="62"/>
              </a:xfrm>
              <a:custGeom>
                <a:avLst/>
                <a:gdLst>
                  <a:gd name="T0" fmla="*/ 0 w 99"/>
                  <a:gd name="T1" fmla="*/ 49 h 62"/>
                  <a:gd name="T2" fmla="*/ 62 w 99"/>
                  <a:gd name="T3" fmla="*/ 62 h 62"/>
                  <a:gd name="T4" fmla="*/ 99 w 99"/>
                  <a:gd name="T5" fmla="*/ 6 h 62"/>
                  <a:gd name="T6" fmla="*/ 31 w 99"/>
                  <a:gd name="T7" fmla="*/ 0 h 62"/>
                  <a:gd name="T8" fmla="*/ 0 w 99"/>
                  <a:gd name="T9" fmla="*/ 49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9"/>
                    </a:moveTo>
                    <a:lnTo>
                      <a:pt x="62" y="62"/>
                    </a:lnTo>
                    <a:lnTo>
                      <a:pt x="99" y="6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9" name="Freeform 5836"/>
              <p:cNvSpPr>
                <a:spLocks/>
              </p:cNvSpPr>
              <p:nvPr/>
            </p:nvSpPr>
            <p:spPr bwMode="auto">
              <a:xfrm>
                <a:off x="1305" y="3101"/>
                <a:ext cx="99" cy="62"/>
              </a:xfrm>
              <a:custGeom>
                <a:avLst/>
                <a:gdLst>
                  <a:gd name="T0" fmla="*/ 0 w 16"/>
                  <a:gd name="T1" fmla="*/ 73879 h 10"/>
                  <a:gd name="T2" fmla="*/ 90969 w 16"/>
                  <a:gd name="T3" fmla="*/ 91524 h 10"/>
                  <a:gd name="T4" fmla="*/ 145214 w 16"/>
                  <a:gd name="T5" fmla="*/ 8804 h 10"/>
                  <a:gd name="T6" fmla="*/ 45484 w 16"/>
                  <a:gd name="T7" fmla="*/ 0 h 10"/>
                  <a:gd name="T8" fmla="*/ 0 w 16"/>
                  <a:gd name="T9" fmla="*/ 7387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8"/>
                    </a:moveTo>
                    <a:lnTo>
                      <a:pt x="10" y="10"/>
                    </a:lnTo>
                    <a:lnTo>
                      <a:pt x="16" y="1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0" name="Freeform 5837"/>
              <p:cNvSpPr>
                <a:spLocks/>
              </p:cNvSpPr>
              <p:nvPr/>
            </p:nvSpPr>
            <p:spPr bwMode="auto">
              <a:xfrm>
                <a:off x="3652" y="313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1" name="Freeform 5838"/>
              <p:cNvSpPr>
                <a:spLocks/>
              </p:cNvSpPr>
              <p:nvPr/>
            </p:nvSpPr>
            <p:spPr bwMode="auto">
              <a:xfrm>
                <a:off x="3652" y="313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2" name="Freeform 5839"/>
              <p:cNvSpPr>
                <a:spLocks/>
              </p:cNvSpPr>
              <p:nvPr/>
            </p:nvSpPr>
            <p:spPr bwMode="auto">
              <a:xfrm>
                <a:off x="2392" y="2749"/>
                <a:ext cx="99" cy="290"/>
              </a:xfrm>
              <a:custGeom>
                <a:avLst/>
                <a:gdLst>
                  <a:gd name="T0" fmla="*/ 0 w 99"/>
                  <a:gd name="T1" fmla="*/ 198 h 290"/>
                  <a:gd name="T2" fmla="*/ 68 w 99"/>
                  <a:gd name="T3" fmla="*/ 290 h 290"/>
                  <a:gd name="T4" fmla="*/ 99 w 99"/>
                  <a:gd name="T5" fmla="*/ 111 h 290"/>
                  <a:gd name="T6" fmla="*/ 31 w 99"/>
                  <a:gd name="T7" fmla="*/ 0 h 290"/>
                  <a:gd name="T8" fmla="*/ 0 w 99"/>
                  <a:gd name="T9" fmla="*/ 198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90"/>
                  <a:gd name="T17" fmla="*/ 99 w 99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90">
                    <a:moveTo>
                      <a:pt x="0" y="198"/>
                    </a:moveTo>
                    <a:lnTo>
                      <a:pt x="68" y="290"/>
                    </a:lnTo>
                    <a:lnTo>
                      <a:pt x="99" y="111"/>
                    </a:lnTo>
                    <a:lnTo>
                      <a:pt x="31" y="0"/>
                    </a:lnTo>
                    <a:lnTo>
                      <a:pt x="0" y="198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3" name="Freeform 5840"/>
              <p:cNvSpPr>
                <a:spLocks/>
              </p:cNvSpPr>
              <p:nvPr/>
            </p:nvSpPr>
            <p:spPr bwMode="auto">
              <a:xfrm>
                <a:off x="2392" y="2749"/>
                <a:ext cx="99" cy="290"/>
              </a:xfrm>
              <a:custGeom>
                <a:avLst/>
                <a:gdLst>
                  <a:gd name="T0" fmla="*/ 0 w 16"/>
                  <a:gd name="T1" fmla="*/ 285650 h 47"/>
                  <a:gd name="T2" fmla="*/ 99730 w 16"/>
                  <a:gd name="T3" fmla="*/ 420272 h 47"/>
                  <a:gd name="T4" fmla="*/ 145214 w 16"/>
                  <a:gd name="T5" fmla="*/ 160925 h 47"/>
                  <a:gd name="T6" fmla="*/ 45484 w 16"/>
                  <a:gd name="T7" fmla="*/ 0 h 47"/>
                  <a:gd name="T8" fmla="*/ 0 w 16"/>
                  <a:gd name="T9" fmla="*/ 28565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7"/>
                  <a:gd name="T17" fmla="*/ 16 w 16"/>
                  <a:gd name="T18" fmla="*/ 47 h 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7">
                    <a:moveTo>
                      <a:pt x="0" y="32"/>
                    </a:moveTo>
                    <a:lnTo>
                      <a:pt x="11" y="47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3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4" name="Freeform 5841"/>
              <p:cNvSpPr>
                <a:spLocks/>
              </p:cNvSpPr>
              <p:nvPr/>
            </p:nvSpPr>
            <p:spPr bwMode="auto">
              <a:xfrm>
                <a:off x="3485" y="3120"/>
                <a:ext cx="99" cy="80"/>
              </a:xfrm>
              <a:custGeom>
                <a:avLst/>
                <a:gdLst>
                  <a:gd name="T0" fmla="*/ 0 w 99"/>
                  <a:gd name="T1" fmla="*/ 55 h 80"/>
                  <a:gd name="T2" fmla="*/ 68 w 99"/>
                  <a:gd name="T3" fmla="*/ 80 h 80"/>
                  <a:gd name="T4" fmla="*/ 99 w 99"/>
                  <a:gd name="T5" fmla="*/ 30 h 80"/>
                  <a:gd name="T6" fmla="*/ 31 w 99"/>
                  <a:gd name="T7" fmla="*/ 0 h 80"/>
                  <a:gd name="T8" fmla="*/ 0 w 99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5"/>
                    </a:moveTo>
                    <a:lnTo>
                      <a:pt x="68" y="80"/>
                    </a:lnTo>
                    <a:lnTo>
                      <a:pt x="99" y="30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5" name="Freeform 5842"/>
              <p:cNvSpPr>
                <a:spLocks/>
              </p:cNvSpPr>
              <p:nvPr/>
            </p:nvSpPr>
            <p:spPr bwMode="auto">
              <a:xfrm>
                <a:off x="3485" y="3120"/>
                <a:ext cx="99" cy="80"/>
              </a:xfrm>
              <a:custGeom>
                <a:avLst/>
                <a:gdLst>
                  <a:gd name="T0" fmla="*/ 0 w 16"/>
                  <a:gd name="T1" fmla="*/ 78769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6" name="Freeform 5843"/>
              <p:cNvSpPr>
                <a:spLocks/>
              </p:cNvSpPr>
              <p:nvPr/>
            </p:nvSpPr>
            <p:spPr bwMode="auto">
              <a:xfrm>
                <a:off x="2219" y="2768"/>
                <a:ext cx="99" cy="259"/>
              </a:xfrm>
              <a:custGeom>
                <a:avLst/>
                <a:gdLst>
                  <a:gd name="T0" fmla="*/ 0 w 99"/>
                  <a:gd name="T1" fmla="*/ 185 h 259"/>
                  <a:gd name="T2" fmla="*/ 68 w 99"/>
                  <a:gd name="T3" fmla="*/ 259 h 259"/>
                  <a:gd name="T4" fmla="*/ 99 w 99"/>
                  <a:gd name="T5" fmla="*/ 86 h 259"/>
                  <a:gd name="T6" fmla="*/ 31 w 99"/>
                  <a:gd name="T7" fmla="*/ 0 h 259"/>
                  <a:gd name="T8" fmla="*/ 0 w 99"/>
                  <a:gd name="T9" fmla="*/ 185 h 2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9"/>
                  <a:gd name="T17" fmla="*/ 99 w 99"/>
                  <a:gd name="T18" fmla="*/ 259 h 2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9">
                    <a:moveTo>
                      <a:pt x="0" y="185"/>
                    </a:moveTo>
                    <a:lnTo>
                      <a:pt x="68" y="259"/>
                    </a:lnTo>
                    <a:lnTo>
                      <a:pt x="99" y="86"/>
                    </a:lnTo>
                    <a:lnTo>
                      <a:pt x="31" y="0"/>
                    </a:lnTo>
                    <a:lnTo>
                      <a:pt x="0" y="185"/>
                    </a:lnTo>
                    <a:close/>
                  </a:path>
                </a:pathLst>
              </a:custGeom>
              <a:solidFill>
                <a:srgbClr val="717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7" name="Freeform 5844"/>
              <p:cNvSpPr>
                <a:spLocks/>
              </p:cNvSpPr>
              <p:nvPr/>
            </p:nvSpPr>
            <p:spPr bwMode="auto">
              <a:xfrm>
                <a:off x="2219" y="2768"/>
                <a:ext cx="99" cy="259"/>
              </a:xfrm>
              <a:custGeom>
                <a:avLst/>
                <a:gdLst>
                  <a:gd name="T0" fmla="*/ 0 w 16"/>
                  <a:gd name="T1" fmla="*/ 267566 h 42"/>
                  <a:gd name="T2" fmla="*/ 99730 w 16"/>
                  <a:gd name="T3" fmla="*/ 374496 h 42"/>
                  <a:gd name="T4" fmla="*/ 145214 w 16"/>
                  <a:gd name="T5" fmla="*/ 124277 h 42"/>
                  <a:gd name="T6" fmla="*/ 45484 w 16"/>
                  <a:gd name="T7" fmla="*/ 0 h 42"/>
                  <a:gd name="T8" fmla="*/ 0 w 16"/>
                  <a:gd name="T9" fmla="*/ 267566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2"/>
                  <a:gd name="T17" fmla="*/ 16 w 16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2">
                    <a:moveTo>
                      <a:pt x="0" y="30"/>
                    </a:moveTo>
                    <a:lnTo>
                      <a:pt x="11" y="42"/>
                    </a:lnTo>
                    <a:lnTo>
                      <a:pt x="16" y="14"/>
                    </a:lnTo>
                    <a:lnTo>
                      <a:pt x="5" y="0"/>
                    </a:lnTo>
                    <a:lnTo>
                      <a:pt x="0" y="3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8" name="Freeform 5845"/>
              <p:cNvSpPr>
                <a:spLocks/>
              </p:cNvSpPr>
              <p:nvPr/>
            </p:nvSpPr>
            <p:spPr bwMode="auto">
              <a:xfrm>
                <a:off x="3312" y="3101"/>
                <a:ext cx="99" cy="99"/>
              </a:xfrm>
              <a:custGeom>
                <a:avLst/>
                <a:gdLst>
                  <a:gd name="T0" fmla="*/ 0 w 99"/>
                  <a:gd name="T1" fmla="*/ 68 h 99"/>
                  <a:gd name="T2" fmla="*/ 68 w 99"/>
                  <a:gd name="T3" fmla="*/ 99 h 99"/>
                  <a:gd name="T4" fmla="*/ 99 w 99"/>
                  <a:gd name="T5" fmla="*/ 43 h 99"/>
                  <a:gd name="T6" fmla="*/ 31 w 99"/>
                  <a:gd name="T7" fmla="*/ 0 h 99"/>
                  <a:gd name="T8" fmla="*/ 0 w 99"/>
                  <a:gd name="T9" fmla="*/ 68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68"/>
                    </a:moveTo>
                    <a:lnTo>
                      <a:pt x="68" y="99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9" name="Freeform 5846"/>
              <p:cNvSpPr>
                <a:spLocks/>
              </p:cNvSpPr>
              <p:nvPr/>
            </p:nvSpPr>
            <p:spPr bwMode="auto">
              <a:xfrm>
                <a:off x="3312" y="3101"/>
                <a:ext cx="99" cy="99"/>
              </a:xfrm>
              <a:custGeom>
                <a:avLst/>
                <a:gdLst>
                  <a:gd name="T0" fmla="*/ 0 w 16"/>
                  <a:gd name="T1" fmla="*/ 99730 h 16"/>
                  <a:gd name="T2" fmla="*/ 99730 w 16"/>
                  <a:gd name="T3" fmla="*/ 145214 h 16"/>
                  <a:gd name="T4" fmla="*/ 145214 w 16"/>
                  <a:gd name="T5" fmla="*/ 63020 h 16"/>
                  <a:gd name="T6" fmla="*/ 45484 w 16"/>
                  <a:gd name="T7" fmla="*/ 0 h 16"/>
                  <a:gd name="T8" fmla="*/ 0 w 16"/>
                  <a:gd name="T9" fmla="*/ 9973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1"/>
                    </a:moveTo>
                    <a:lnTo>
                      <a:pt x="11" y="16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0" name="Freeform 5847"/>
              <p:cNvSpPr>
                <a:spLocks/>
              </p:cNvSpPr>
              <p:nvPr/>
            </p:nvSpPr>
            <p:spPr bwMode="auto">
              <a:xfrm>
                <a:off x="2046" y="2829"/>
                <a:ext cx="105" cy="210"/>
              </a:xfrm>
              <a:custGeom>
                <a:avLst/>
                <a:gdLst>
                  <a:gd name="T0" fmla="*/ 0 w 105"/>
                  <a:gd name="T1" fmla="*/ 155 h 210"/>
                  <a:gd name="T2" fmla="*/ 68 w 105"/>
                  <a:gd name="T3" fmla="*/ 210 h 210"/>
                  <a:gd name="T4" fmla="*/ 105 w 105"/>
                  <a:gd name="T5" fmla="*/ 56 h 210"/>
                  <a:gd name="T6" fmla="*/ 31 w 105"/>
                  <a:gd name="T7" fmla="*/ 0 h 210"/>
                  <a:gd name="T8" fmla="*/ 0 w 105"/>
                  <a:gd name="T9" fmla="*/ 155 h 2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0"/>
                  <a:gd name="T17" fmla="*/ 105 w 105"/>
                  <a:gd name="T18" fmla="*/ 210 h 2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0">
                    <a:moveTo>
                      <a:pt x="0" y="155"/>
                    </a:moveTo>
                    <a:lnTo>
                      <a:pt x="68" y="210"/>
                    </a:lnTo>
                    <a:lnTo>
                      <a:pt x="105" y="56"/>
                    </a:lnTo>
                    <a:lnTo>
                      <a:pt x="31" y="0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8181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1" name="Freeform 5848"/>
              <p:cNvSpPr>
                <a:spLocks/>
              </p:cNvSpPr>
              <p:nvPr/>
            </p:nvSpPr>
            <p:spPr bwMode="auto">
              <a:xfrm>
                <a:off x="2046" y="2829"/>
                <a:ext cx="105" cy="210"/>
              </a:xfrm>
              <a:custGeom>
                <a:avLst/>
                <a:gdLst>
                  <a:gd name="T0" fmla="*/ 0 w 17"/>
                  <a:gd name="T1" fmla="*/ 224089 h 34"/>
                  <a:gd name="T2" fmla="*/ 98959 w 17"/>
                  <a:gd name="T3" fmla="*/ 305612 h 34"/>
                  <a:gd name="T4" fmla="*/ 152936 w 17"/>
                  <a:gd name="T5" fmla="*/ 81523 h 34"/>
                  <a:gd name="T6" fmla="*/ 45014 w 17"/>
                  <a:gd name="T7" fmla="*/ 0 h 34"/>
                  <a:gd name="T8" fmla="*/ 0 w 17"/>
                  <a:gd name="T9" fmla="*/ 224089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4"/>
                  <a:gd name="T17" fmla="*/ 17 w 17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4">
                    <a:moveTo>
                      <a:pt x="0" y="25"/>
                    </a:moveTo>
                    <a:lnTo>
                      <a:pt x="11" y="34"/>
                    </a:lnTo>
                    <a:lnTo>
                      <a:pt x="17" y="9"/>
                    </a:lnTo>
                    <a:lnTo>
                      <a:pt x="5" y="0"/>
                    </a:lnTo>
                    <a:lnTo>
                      <a:pt x="0" y="2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2" name="Freeform 5849"/>
              <p:cNvSpPr>
                <a:spLocks/>
              </p:cNvSpPr>
              <p:nvPr/>
            </p:nvSpPr>
            <p:spPr bwMode="auto">
              <a:xfrm>
                <a:off x="4405" y="3144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25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3" name="Freeform 5850"/>
              <p:cNvSpPr>
                <a:spLocks/>
              </p:cNvSpPr>
              <p:nvPr/>
            </p:nvSpPr>
            <p:spPr bwMode="auto">
              <a:xfrm>
                <a:off x="4405" y="314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36717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4" name="Freeform 5851"/>
              <p:cNvSpPr>
                <a:spLocks/>
              </p:cNvSpPr>
              <p:nvPr/>
            </p:nvSpPr>
            <p:spPr bwMode="auto">
              <a:xfrm>
                <a:off x="3145" y="3070"/>
                <a:ext cx="99" cy="124"/>
              </a:xfrm>
              <a:custGeom>
                <a:avLst/>
                <a:gdLst>
                  <a:gd name="T0" fmla="*/ 0 w 99"/>
                  <a:gd name="T1" fmla="*/ 80 h 124"/>
                  <a:gd name="T2" fmla="*/ 68 w 99"/>
                  <a:gd name="T3" fmla="*/ 124 h 124"/>
                  <a:gd name="T4" fmla="*/ 99 w 99"/>
                  <a:gd name="T5" fmla="*/ 56 h 124"/>
                  <a:gd name="T6" fmla="*/ 31 w 99"/>
                  <a:gd name="T7" fmla="*/ 0 h 124"/>
                  <a:gd name="T8" fmla="*/ 0 w 99"/>
                  <a:gd name="T9" fmla="*/ 80 h 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4"/>
                  <a:gd name="T17" fmla="*/ 99 w 99"/>
                  <a:gd name="T18" fmla="*/ 124 h 1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4">
                    <a:moveTo>
                      <a:pt x="0" y="80"/>
                    </a:moveTo>
                    <a:lnTo>
                      <a:pt x="68" y="124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5" name="Freeform 5852"/>
              <p:cNvSpPr>
                <a:spLocks/>
              </p:cNvSpPr>
              <p:nvPr/>
            </p:nvSpPr>
            <p:spPr bwMode="auto">
              <a:xfrm>
                <a:off x="3145" y="3070"/>
                <a:ext cx="99" cy="124"/>
              </a:xfrm>
              <a:custGeom>
                <a:avLst/>
                <a:gdLst>
                  <a:gd name="T0" fmla="*/ 0 w 16"/>
                  <a:gd name="T1" fmla="*/ 119623 h 20"/>
                  <a:gd name="T2" fmla="*/ 99730 w 16"/>
                  <a:gd name="T3" fmla="*/ 183284 h 20"/>
                  <a:gd name="T4" fmla="*/ 145214 w 16"/>
                  <a:gd name="T5" fmla="*/ 82683 h 20"/>
                  <a:gd name="T6" fmla="*/ 45484 w 16"/>
                  <a:gd name="T7" fmla="*/ 0 h 20"/>
                  <a:gd name="T8" fmla="*/ 0 w 16"/>
                  <a:gd name="T9" fmla="*/ 119623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13"/>
                    </a:moveTo>
                    <a:lnTo>
                      <a:pt x="11" y="20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6" name="Freeform 5853"/>
              <p:cNvSpPr>
                <a:spLocks/>
              </p:cNvSpPr>
              <p:nvPr/>
            </p:nvSpPr>
            <p:spPr bwMode="auto">
              <a:xfrm>
                <a:off x="1880" y="2910"/>
                <a:ext cx="98" cy="160"/>
              </a:xfrm>
              <a:custGeom>
                <a:avLst/>
                <a:gdLst>
                  <a:gd name="T0" fmla="*/ 0 w 98"/>
                  <a:gd name="T1" fmla="*/ 123 h 160"/>
                  <a:gd name="T2" fmla="*/ 67 w 98"/>
                  <a:gd name="T3" fmla="*/ 160 h 160"/>
                  <a:gd name="T4" fmla="*/ 98 w 98"/>
                  <a:gd name="T5" fmla="*/ 31 h 160"/>
                  <a:gd name="T6" fmla="*/ 30 w 98"/>
                  <a:gd name="T7" fmla="*/ 0 h 160"/>
                  <a:gd name="T8" fmla="*/ 0 w 98"/>
                  <a:gd name="T9" fmla="*/ 123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60"/>
                  <a:gd name="T17" fmla="*/ 98 w 98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60">
                    <a:moveTo>
                      <a:pt x="0" y="123"/>
                    </a:moveTo>
                    <a:lnTo>
                      <a:pt x="67" y="160"/>
                    </a:lnTo>
                    <a:lnTo>
                      <a:pt x="98" y="31"/>
                    </a:lnTo>
                    <a:lnTo>
                      <a:pt x="30" y="0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95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7" name="Freeform 5854"/>
              <p:cNvSpPr>
                <a:spLocks/>
              </p:cNvSpPr>
              <p:nvPr/>
            </p:nvSpPr>
            <p:spPr bwMode="auto">
              <a:xfrm>
                <a:off x="1880" y="2910"/>
                <a:ext cx="98" cy="160"/>
              </a:xfrm>
              <a:custGeom>
                <a:avLst/>
                <a:gdLst>
                  <a:gd name="T0" fmla="*/ 0 w 16"/>
                  <a:gd name="T1" fmla="*/ 176400 h 26"/>
                  <a:gd name="T2" fmla="*/ 94203 w 16"/>
                  <a:gd name="T3" fmla="*/ 229569 h 26"/>
                  <a:gd name="T4" fmla="*/ 137868 w 16"/>
                  <a:gd name="T5" fmla="*/ 44498 h 26"/>
                  <a:gd name="T6" fmla="*/ 43671 w 16"/>
                  <a:gd name="T7" fmla="*/ 0 h 26"/>
                  <a:gd name="T8" fmla="*/ 0 w 16"/>
                  <a:gd name="T9" fmla="*/ 17640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20"/>
                    </a:moveTo>
                    <a:lnTo>
                      <a:pt x="11" y="26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8" name="Freeform 5855"/>
              <p:cNvSpPr>
                <a:spLocks/>
              </p:cNvSpPr>
              <p:nvPr/>
            </p:nvSpPr>
            <p:spPr bwMode="auto">
              <a:xfrm>
                <a:off x="4232" y="315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9" name="Freeform 5856"/>
              <p:cNvSpPr>
                <a:spLocks/>
              </p:cNvSpPr>
              <p:nvPr/>
            </p:nvSpPr>
            <p:spPr bwMode="auto">
              <a:xfrm>
                <a:off x="4232" y="315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0" name="Freeform 5857"/>
              <p:cNvSpPr>
                <a:spLocks/>
              </p:cNvSpPr>
              <p:nvPr/>
            </p:nvSpPr>
            <p:spPr bwMode="auto">
              <a:xfrm>
                <a:off x="2972" y="3021"/>
                <a:ext cx="99" cy="160"/>
              </a:xfrm>
              <a:custGeom>
                <a:avLst/>
                <a:gdLst>
                  <a:gd name="T0" fmla="*/ 0 w 99"/>
                  <a:gd name="T1" fmla="*/ 105 h 160"/>
                  <a:gd name="T2" fmla="*/ 68 w 99"/>
                  <a:gd name="T3" fmla="*/ 160 h 160"/>
                  <a:gd name="T4" fmla="*/ 99 w 99"/>
                  <a:gd name="T5" fmla="*/ 74 h 160"/>
                  <a:gd name="T6" fmla="*/ 31 w 99"/>
                  <a:gd name="T7" fmla="*/ 0 h 160"/>
                  <a:gd name="T8" fmla="*/ 0 w 99"/>
                  <a:gd name="T9" fmla="*/ 105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60"/>
                  <a:gd name="T17" fmla="*/ 99 w 99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60">
                    <a:moveTo>
                      <a:pt x="0" y="105"/>
                    </a:moveTo>
                    <a:lnTo>
                      <a:pt x="68" y="160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1" name="Freeform 5858"/>
              <p:cNvSpPr>
                <a:spLocks/>
              </p:cNvSpPr>
              <p:nvPr/>
            </p:nvSpPr>
            <p:spPr bwMode="auto">
              <a:xfrm>
                <a:off x="2972" y="3021"/>
                <a:ext cx="99" cy="160"/>
              </a:xfrm>
              <a:custGeom>
                <a:avLst/>
                <a:gdLst>
                  <a:gd name="T0" fmla="*/ 0 w 16"/>
                  <a:gd name="T1" fmla="*/ 150535 h 26"/>
                  <a:gd name="T2" fmla="*/ 99730 w 16"/>
                  <a:gd name="T3" fmla="*/ 229569 h 26"/>
                  <a:gd name="T4" fmla="*/ 145214 w 16"/>
                  <a:gd name="T5" fmla="*/ 106037 h 26"/>
                  <a:gd name="T6" fmla="*/ 45484 w 16"/>
                  <a:gd name="T7" fmla="*/ 0 h 26"/>
                  <a:gd name="T8" fmla="*/ 0 w 16"/>
                  <a:gd name="T9" fmla="*/ 150535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6"/>
                  <a:gd name="T17" fmla="*/ 16 w 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6">
                    <a:moveTo>
                      <a:pt x="0" y="17"/>
                    </a:moveTo>
                    <a:lnTo>
                      <a:pt x="11" y="26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2" name="Freeform 5859"/>
              <p:cNvSpPr>
                <a:spLocks/>
              </p:cNvSpPr>
              <p:nvPr/>
            </p:nvSpPr>
            <p:spPr bwMode="auto">
              <a:xfrm>
                <a:off x="1707" y="2990"/>
                <a:ext cx="105" cy="117"/>
              </a:xfrm>
              <a:custGeom>
                <a:avLst/>
                <a:gdLst>
                  <a:gd name="T0" fmla="*/ 0 w 105"/>
                  <a:gd name="T1" fmla="*/ 93 h 117"/>
                  <a:gd name="T2" fmla="*/ 68 w 105"/>
                  <a:gd name="T3" fmla="*/ 117 h 117"/>
                  <a:gd name="T4" fmla="*/ 105 w 105"/>
                  <a:gd name="T5" fmla="*/ 18 h 117"/>
                  <a:gd name="T6" fmla="*/ 37 w 105"/>
                  <a:gd name="T7" fmla="*/ 0 h 117"/>
                  <a:gd name="T8" fmla="*/ 0 w 105"/>
                  <a:gd name="T9" fmla="*/ 93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7"/>
                  <a:gd name="T17" fmla="*/ 105 w 105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7">
                    <a:moveTo>
                      <a:pt x="0" y="93"/>
                    </a:moveTo>
                    <a:lnTo>
                      <a:pt x="68" y="117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3" name="Freeform 5860"/>
              <p:cNvSpPr>
                <a:spLocks/>
              </p:cNvSpPr>
              <p:nvPr/>
            </p:nvSpPr>
            <p:spPr bwMode="auto">
              <a:xfrm>
                <a:off x="1707" y="2990"/>
                <a:ext cx="105" cy="117"/>
              </a:xfrm>
              <a:custGeom>
                <a:avLst/>
                <a:gdLst>
                  <a:gd name="T0" fmla="*/ 0 w 17"/>
                  <a:gd name="T1" fmla="*/ 132413 h 19"/>
                  <a:gd name="T2" fmla="*/ 98959 w 17"/>
                  <a:gd name="T3" fmla="*/ 168135 h 19"/>
                  <a:gd name="T4" fmla="*/ 152936 w 17"/>
                  <a:gd name="T5" fmla="*/ 25937 h 19"/>
                  <a:gd name="T6" fmla="*/ 53945 w 17"/>
                  <a:gd name="T7" fmla="*/ 0 h 19"/>
                  <a:gd name="T8" fmla="*/ 0 w 17"/>
                  <a:gd name="T9" fmla="*/ 13241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9"/>
                  <a:gd name="T17" fmla="*/ 17 w 1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9">
                    <a:moveTo>
                      <a:pt x="0" y="15"/>
                    </a:moveTo>
                    <a:lnTo>
                      <a:pt x="11" y="19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4" name="Freeform 5861"/>
              <p:cNvSpPr>
                <a:spLocks/>
              </p:cNvSpPr>
              <p:nvPr/>
            </p:nvSpPr>
            <p:spPr bwMode="auto">
              <a:xfrm>
                <a:off x="4065" y="3150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5" name="Freeform 5862"/>
              <p:cNvSpPr>
                <a:spLocks/>
              </p:cNvSpPr>
              <p:nvPr/>
            </p:nvSpPr>
            <p:spPr bwMode="auto">
              <a:xfrm>
                <a:off x="4065" y="3150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6" name="Freeform 5863"/>
              <p:cNvSpPr>
                <a:spLocks/>
              </p:cNvSpPr>
              <p:nvPr/>
            </p:nvSpPr>
            <p:spPr bwMode="auto">
              <a:xfrm>
                <a:off x="2800" y="2959"/>
                <a:ext cx="105" cy="204"/>
              </a:xfrm>
              <a:custGeom>
                <a:avLst/>
                <a:gdLst>
                  <a:gd name="T0" fmla="*/ 0 w 105"/>
                  <a:gd name="T1" fmla="*/ 136 h 204"/>
                  <a:gd name="T2" fmla="*/ 74 w 105"/>
                  <a:gd name="T3" fmla="*/ 204 h 204"/>
                  <a:gd name="T4" fmla="*/ 105 w 105"/>
                  <a:gd name="T5" fmla="*/ 99 h 204"/>
                  <a:gd name="T6" fmla="*/ 37 w 105"/>
                  <a:gd name="T7" fmla="*/ 0 h 204"/>
                  <a:gd name="T8" fmla="*/ 0 w 105"/>
                  <a:gd name="T9" fmla="*/ 136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04"/>
                  <a:gd name="T17" fmla="*/ 105 w 105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04">
                    <a:moveTo>
                      <a:pt x="0" y="136"/>
                    </a:moveTo>
                    <a:lnTo>
                      <a:pt x="74" y="204"/>
                    </a:lnTo>
                    <a:lnTo>
                      <a:pt x="105" y="99"/>
                    </a:lnTo>
                    <a:lnTo>
                      <a:pt x="37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75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7" name="Freeform 5864"/>
              <p:cNvSpPr>
                <a:spLocks/>
              </p:cNvSpPr>
              <p:nvPr/>
            </p:nvSpPr>
            <p:spPr bwMode="auto">
              <a:xfrm>
                <a:off x="2800" y="2959"/>
                <a:ext cx="105" cy="204"/>
              </a:xfrm>
              <a:custGeom>
                <a:avLst/>
                <a:gdLst>
                  <a:gd name="T0" fmla="*/ 0 w 17"/>
                  <a:gd name="T1" fmla="*/ 198677 h 33"/>
                  <a:gd name="T2" fmla="*/ 107693 w 17"/>
                  <a:gd name="T3" fmla="*/ 297883 h 33"/>
                  <a:gd name="T4" fmla="*/ 152936 w 17"/>
                  <a:gd name="T5" fmla="*/ 144568 h 33"/>
                  <a:gd name="T6" fmla="*/ 53945 w 17"/>
                  <a:gd name="T7" fmla="*/ 0 h 33"/>
                  <a:gd name="T8" fmla="*/ 0 w 17"/>
                  <a:gd name="T9" fmla="*/ 198677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3"/>
                  <a:gd name="T17" fmla="*/ 17 w 17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3">
                    <a:moveTo>
                      <a:pt x="0" y="22"/>
                    </a:moveTo>
                    <a:lnTo>
                      <a:pt x="12" y="33"/>
                    </a:lnTo>
                    <a:lnTo>
                      <a:pt x="17" y="16"/>
                    </a:lnTo>
                    <a:lnTo>
                      <a:pt x="6" y="0"/>
                    </a:lnTo>
                    <a:lnTo>
                      <a:pt x="0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8" name="Freeform 5865"/>
              <p:cNvSpPr>
                <a:spLocks/>
              </p:cNvSpPr>
              <p:nvPr/>
            </p:nvSpPr>
            <p:spPr bwMode="auto">
              <a:xfrm>
                <a:off x="1540" y="3058"/>
                <a:ext cx="99" cy="92"/>
              </a:xfrm>
              <a:custGeom>
                <a:avLst/>
                <a:gdLst>
                  <a:gd name="T0" fmla="*/ 0 w 99"/>
                  <a:gd name="T1" fmla="*/ 74 h 92"/>
                  <a:gd name="T2" fmla="*/ 68 w 99"/>
                  <a:gd name="T3" fmla="*/ 92 h 92"/>
                  <a:gd name="T4" fmla="*/ 99 w 99"/>
                  <a:gd name="T5" fmla="*/ 12 h 92"/>
                  <a:gd name="T6" fmla="*/ 31 w 99"/>
                  <a:gd name="T7" fmla="*/ 0 h 92"/>
                  <a:gd name="T8" fmla="*/ 0 w 99"/>
                  <a:gd name="T9" fmla="*/ 74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2"/>
                  <a:gd name="T17" fmla="*/ 99 w 99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2">
                    <a:moveTo>
                      <a:pt x="0" y="74"/>
                    </a:moveTo>
                    <a:lnTo>
                      <a:pt x="68" y="92"/>
                    </a:lnTo>
                    <a:lnTo>
                      <a:pt x="99" y="12"/>
                    </a:lnTo>
                    <a:lnTo>
                      <a:pt x="31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9" name="Freeform 5866"/>
              <p:cNvSpPr>
                <a:spLocks/>
              </p:cNvSpPr>
              <p:nvPr/>
            </p:nvSpPr>
            <p:spPr bwMode="auto">
              <a:xfrm>
                <a:off x="1540" y="3058"/>
                <a:ext cx="99" cy="92"/>
              </a:xfrm>
              <a:custGeom>
                <a:avLst/>
                <a:gdLst>
                  <a:gd name="T0" fmla="*/ 0 w 16"/>
                  <a:gd name="T1" fmla="*/ 104763 h 15"/>
                  <a:gd name="T2" fmla="*/ 99730 w 16"/>
                  <a:gd name="T3" fmla="*/ 130119 h 15"/>
                  <a:gd name="T4" fmla="*/ 145214 w 16"/>
                  <a:gd name="T5" fmla="*/ 17081 h 15"/>
                  <a:gd name="T6" fmla="*/ 45484 w 16"/>
                  <a:gd name="T7" fmla="*/ 0 h 15"/>
                  <a:gd name="T8" fmla="*/ 0 w 16"/>
                  <a:gd name="T9" fmla="*/ 10476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2"/>
                    </a:moveTo>
                    <a:lnTo>
                      <a:pt x="11" y="15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0" name="Freeform 5867"/>
              <p:cNvSpPr>
                <a:spLocks/>
              </p:cNvSpPr>
              <p:nvPr/>
            </p:nvSpPr>
            <p:spPr bwMode="auto">
              <a:xfrm>
                <a:off x="3892" y="3157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1" name="Freeform 5868"/>
              <p:cNvSpPr>
                <a:spLocks/>
              </p:cNvSpPr>
              <p:nvPr/>
            </p:nvSpPr>
            <p:spPr bwMode="auto">
              <a:xfrm>
                <a:off x="3892" y="3157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2" name="Freeform 5869"/>
              <p:cNvSpPr>
                <a:spLocks/>
              </p:cNvSpPr>
              <p:nvPr/>
            </p:nvSpPr>
            <p:spPr bwMode="auto">
              <a:xfrm>
                <a:off x="2633" y="2897"/>
                <a:ext cx="99" cy="241"/>
              </a:xfrm>
              <a:custGeom>
                <a:avLst/>
                <a:gdLst>
                  <a:gd name="T0" fmla="*/ 0 w 99"/>
                  <a:gd name="T1" fmla="*/ 167 h 241"/>
                  <a:gd name="T2" fmla="*/ 68 w 99"/>
                  <a:gd name="T3" fmla="*/ 241 h 241"/>
                  <a:gd name="T4" fmla="*/ 99 w 99"/>
                  <a:gd name="T5" fmla="*/ 111 h 241"/>
                  <a:gd name="T6" fmla="*/ 31 w 99"/>
                  <a:gd name="T7" fmla="*/ 0 h 241"/>
                  <a:gd name="T8" fmla="*/ 0 w 99"/>
                  <a:gd name="T9" fmla="*/ 167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41"/>
                  <a:gd name="T17" fmla="*/ 99 w 9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41">
                    <a:moveTo>
                      <a:pt x="0" y="167"/>
                    </a:moveTo>
                    <a:lnTo>
                      <a:pt x="68" y="241"/>
                    </a:lnTo>
                    <a:lnTo>
                      <a:pt x="99" y="111"/>
                    </a:lnTo>
                    <a:lnTo>
                      <a:pt x="31" y="0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6B6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7" name="Group 5870"/>
            <p:cNvGrpSpPr>
              <a:grpSpLocks/>
            </p:cNvGrpSpPr>
            <p:nvPr/>
          </p:nvGrpSpPr>
          <p:grpSpPr bwMode="auto">
            <a:xfrm>
              <a:off x="1132" y="2854"/>
              <a:ext cx="3440" cy="476"/>
              <a:chOff x="1132" y="2854"/>
              <a:chExt cx="3440" cy="476"/>
            </a:xfrm>
          </p:grpSpPr>
          <p:sp>
            <p:nvSpPr>
              <p:cNvPr id="15423" name="Freeform 5871"/>
              <p:cNvSpPr>
                <a:spLocks/>
              </p:cNvSpPr>
              <p:nvPr/>
            </p:nvSpPr>
            <p:spPr bwMode="auto">
              <a:xfrm>
                <a:off x="2633" y="2897"/>
                <a:ext cx="99" cy="241"/>
              </a:xfrm>
              <a:custGeom>
                <a:avLst/>
                <a:gdLst>
                  <a:gd name="T0" fmla="*/ 0 w 16"/>
                  <a:gd name="T1" fmla="*/ 243515 h 39"/>
                  <a:gd name="T2" fmla="*/ 99730 w 16"/>
                  <a:gd name="T3" fmla="*/ 351347 h 39"/>
                  <a:gd name="T4" fmla="*/ 145214 w 16"/>
                  <a:gd name="T5" fmla="*/ 161872 h 39"/>
                  <a:gd name="T6" fmla="*/ 45484 w 16"/>
                  <a:gd name="T7" fmla="*/ 0 h 39"/>
                  <a:gd name="T8" fmla="*/ 0 w 16"/>
                  <a:gd name="T9" fmla="*/ 243515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9"/>
                  <a:gd name="T17" fmla="*/ 16 w 16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9">
                    <a:moveTo>
                      <a:pt x="0" y="27"/>
                    </a:moveTo>
                    <a:lnTo>
                      <a:pt x="11" y="39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2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4" name="Freeform 5872"/>
              <p:cNvSpPr>
                <a:spLocks/>
              </p:cNvSpPr>
              <p:nvPr/>
            </p:nvSpPr>
            <p:spPr bwMode="auto">
              <a:xfrm>
                <a:off x="1367" y="3107"/>
                <a:ext cx="105" cy="74"/>
              </a:xfrm>
              <a:custGeom>
                <a:avLst/>
                <a:gdLst>
                  <a:gd name="T0" fmla="*/ 0 w 105"/>
                  <a:gd name="T1" fmla="*/ 56 h 74"/>
                  <a:gd name="T2" fmla="*/ 68 w 105"/>
                  <a:gd name="T3" fmla="*/ 74 h 74"/>
                  <a:gd name="T4" fmla="*/ 105 w 105"/>
                  <a:gd name="T5" fmla="*/ 13 h 74"/>
                  <a:gd name="T6" fmla="*/ 37 w 105"/>
                  <a:gd name="T7" fmla="*/ 0 h 74"/>
                  <a:gd name="T8" fmla="*/ 0 w 105"/>
                  <a:gd name="T9" fmla="*/ 56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6"/>
                    </a:moveTo>
                    <a:lnTo>
                      <a:pt x="68" y="74"/>
                    </a:lnTo>
                    <a:lnTo>
                      <a:pt x="105" y="13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5" name="Freeform 5873"/>
              <p:cNvSpPr>
                <a:spLocks/>
              </p:cNvSpPr>
              <p:nvPr/>
            </p:nvSpPr>
            <p:spPr bwMode="auto">
              <a:xfrm>
                <a:off x="1367" y="3107"/>
                <a:ext cx="105" cy="74"/>
              </a:xfrm>
              <a:custGeom>
                <a:avLst/>
                <a:gdLst>
                  <a:gd name="T0" fmla="*/ 0 w 17"/>
                  <a:gd name="T1" fmla="*/ 80925 h 12"/>
                  <a:gd name="T2" fmla="*/ 98959 w 17"/>
                  <a:gd name="T3" fmla="*/ 106936 h 12"/>
                  <a:gd name="T4" fmla="*/ 152936 w 17"/>
                  <a:gd name="T5" fmla="*/ 17341 h 12"/>
                  <a:gd name="T6" fmla="*/ 53945 w 17"/>
                  <a:gd name="T7" fmla="*/ 0 h 12"/>
                  <a:gd name="T8" fmla="*/ 0 w 17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6" name="Freeform 5874"/>
              <p:cNvSpPr>
                <a:spLocks/>
              </p:cNvSpPr>
              <p:nvPr/>
            </p:nvSpPr>
            <p:spPr bwMode="auto">
              <a:xfrm>
                <a:off x="3720" y="315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7" name="Freeform 5875"/>
              <p:cNvSpPr>
                <a:spLocks/>
              </p:cNvSpPr>
              <p:nvPr/>
            </p:nvSpPr>
            <p:spPr bwMode="auto">
              <a:xfrm>
                <a:off x="3720" y="315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8" name="Freeform 5876"/>
              <p:cNvSpPr>
                <a:spLocks/>
              </p:cNvSpPr>
              <p:nvPr/>
            </p:nvSpPr>
            <p:spPr bwMode="auto">
              <a:xfrm>
                <a:off x="2460" y="2860"/>
                <a:ext cx="99" cy="253"/>
              </a:xfrm>
              <a:custGeom>
                <a:avLst/>
                <a:gdLst>
                  <a:gd name="T0" fmla="*/ 0 w 99"/>
                  <a:gd name="T1" fmla="*/ 179 h 253"/>
                  <a:gd name="T2" fmla="*/ 68 w 99"/>
                  <a:gd name="T3" fmla="*/ 253 h 253"/>
                  <a:gd name="T4" fmla="*/ 99 w 99"/>
                  <a:gd name="T5" fmla="*/ 111 h 253"/>
                  <a:gd name="T6" fmla="*/ 31 w 99"/>
                  <a:gd name="T7" fmla="*/ 0 h 253"/>
                  <a:gd name="T8" fmla="*/ 0 w 99"/>
                  <a:gd name="T9" fmla="*/ 179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53"/>
                  <a:gd name="T17" fmla="*/ 99 w 99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53">
                    <a:moveTo>
                      <a:pt x="0" y="179"/>
                    </a:moveTo>
                    <a:lnTo>
                      <a:pt x="68" y="253"/>
                    </a:lnTo>
                    <a:lnTo>
                      <a:pt x="99" y="111"/>
                    </a:lnTo>
                    <a:lnTo>
                      <a:pt x="31" y="0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6969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9" name="Freeform 5877"/>
              <p:cNvSpPr>
                <a:spLocks/>
              </p:cNvSpPr>
              <p:nvPr/>
            </p:nvSpPr>
            <p:spPr bwMode="auto">
              <a:xfrm>
                <a:off x="2460" y="2860"/>
                <a:ext cx="99" cy="253"/>
              </a:xfrm>
              <a:custGeom>
                <a:avLst/>
                <a:gdLst>
                  <a:gd name="T0" fmla="*/ 0 w 16"/>
                  <a:gd name="T1" fmla="*/ 259652 h 41"/>
                  <a:gd name="T2" fmla="*/ 99730 w 16"/>
                  <a:gd name="T3" fmla="*/ 366807 h 41"/>
                  <a:gd name="T4" fmla="*/ 145214 w 16"/>
                  <a:gd name="T5" fmla="*/ 160957 h 41"/>
                  <a:gd name="T6" fmla="*/ 45484 w 16"/>
                  <a:gd name="T7" fmla="*/ 0 h 41"/>
                  <a:gd name="T8" fmla="*/ 0 w 16"/>
                  <a:gd name="T9" fmla="*/ 259652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1"/>
                  <a:gd name="T17" fmla="*/ 16 w 16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1">
                    <a:moveTo>
                      <a:pt x="0" y="29"/>
                    </a:moveTo>
                    <a:lnTo>
                      <a:pt x="11" y="41"/>
                    </a:lnTo>
                    <a:lnTo>
                      <a:pt x="16" y="18"/>
                    </a:lnTo>
                    <a:lnTo>
                      <a:pt x="5" y="0"/>
                    </a:lnTo>
                    <a:lnTo>
                      <a:pt x="0" y="2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0" name="Freeform 5878"/>
              <p:cNvSpPr>
                <a:spLocks/>
              </p:cNvSpPr>
              <p:nvPr/>
            </p:nvSpPr>
            <p:spPr bwMode="auto">
              <a:xfrm>
                <a:off x="1200" y="3138"/>
                <a:ext cx="105" cy="62"/>
              </a:xfrm>
              <a:custGeom>
                <a:avLst/>
                <a:gdLst>
                  <a:gd name="T0" fmla="*/ 0 w 105"/>
                  <a:gd name="T1" fmla="*/ 50 h 62"/>
                  <a:gd name="T2" fmla="*/ 68 w 105"/>
                  <a:gd name="T3" fmla="*/ 62 h 62"/>
                  <a:gd name="T4" fmla="*/ 105 w 105"/>
                  <a:gd name="T5" fmla="*/ 12 h 62"/>
                  <a:gd name="T6" fmla="*/ 37 w 105"/>
                  <a:gd name="T7" fmla="*/ 0 h 62"/>
                  <a:gd name="T8" fmla="*/ 0 w 105"/>
                  <a:gd name="T9" fmla="*/ 5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50"/>
                    </a:moveTo>
                    <a:lnTo>
                      <a:pt x="68" y="62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1" name="Freeform 5879"/>
              <p:cNvSpPr>
                <a:spLocks/>
              </p:cNvSpPr>
              <p:nvPr/>
            </p:nvSpPr>
            <p:spPr bwMode="auto">
              <a:xfrm>
                <a:off x="1200" y="3138"/>
                <a:ext cx="105" cy="62"/>
              </a:xfrm>
              <a:custGeom>
                <a:avLst/>
                <a:gdLst>
                  <a:gd name="T0" fmla="*/ 0 w 17"/>
                  <a:gd name="T1" fmla="*/ 73879 h 10"/>
                  <a:gd name="T2" fmla="*/ 98959 w 17"/>
                  <a:gd name="T3" fmla="*/ 91524 h 10"/>
                  <a:gd name="T4" fmla="*/ 152936 w 17"/>
                  <a:gd name="T5" fmla="*/ 17645 h 10"/>
                  <a:gd name="T6" fmla="*/ 53945 w 17"/>
                  <a:gd name="T7" fmla="*/ 0 h 10"/>
                  <a:gd name="T8" fmla="*/ 0 w 17"/>
                  <a:gd name="T9" fmla="*/ 7387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8"/>
                    </a:moveTo>
                    <a:lnTo>
                      <a:pt x="11" y="10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2" name="Freeform 5880"/>
              <p:cNvSpPr>
                <a:spLocks/>
              </p:cNvSpPr>
              <p:nvPr/>
            </p:nvSpPr>
            <p:spPr bwMode="auto">
              <a:xfrm>
                <a:off x="3553" y="3150"/>
                <a:ext cx="99" cy="75"/>
              </a:xfrm>
              <a:custGeom>
                <a:avLst/>
                <a:gdLst>
                  <a:gd name="T0" fmla="*/ 0 w 99"/>
                  <a:gd name="T1" fmla="*/ 50 h 75"/>
                  <a:gd name="T2" fmla="*/ 68 w 99"/>
                  <a:gd name="T3" fmla="*/ 75 h 75"/>
                  <a:gd name="T4" fmla="*/ 99 w 99"/>
                  <a:gd name="T5" fmla="*/ 25 h 75"/>
                  <a:gd name="T6" fmla="*/ 31 w 99"/>
                  <a:gd name="T7" fmla="*/ 0 h 75"/>
                  <a:gd name="T8" fmla="*/ 0 w 99"/>
                  <a:gd name="T9" fmla="*/ 5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5"/>
                  <a:gd name="T17" fmla="*/ 99 w 99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5">
                    <a:moveTo>
                      <a:pt x="0" y="50"/>
                    </a:moveTo>
                    <a:lnTo>
                      <a:pt x="68" y="75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3" name="Freeform 5881"/>
              <p:cNvSpPr>
                <a:spLocks/>
              </p:cNvSpPr>
              <p:nvPr/>
            </p:nvSpPr>
            <p:spPr bwMode="auto">
              <a:xfrm>
                <a:off x="3553" y="3150"/>
                <a:ext cx="99" cy="75"/>
              </a:xfrm>
              <a:custGeom>
                <a:avLst/>
                <a:gdLst>
                  <a:gd name="T0" fmla="*/ 0 w 16"/>
                  <a:gd name="T1" fmla="*/ 76175 h 12"/>
                  <a:gd name="T2" fmla="*/ 99730 w 16"/>
                  <a:gd name="T3" fmla="*/ 114494 h 12"/>
                  <a:gd name="T4" fmla="*/ 145214 w 16"/>
                  <a:gd name="T5" fmla="*/ 38088 h 12"/>
                  <a:gd name="T6" fmla="*/ 45484 w 16"/>
                  <a:gd name="T7" fmla="*/ 0 h 12"/>
                  <a:gd name="T8" fmla="*/ 0 w 16"/>
                  <a:gd name="T9" fmla="*/ 7617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4" name="Freeform 5882"/>
              <p:cNvSpPr>
                <a:spLocks/>
              </p:cNvSpPr>
              <p:nvPr/>
            </p:nvSpPr>
            <p:spPr bwMode="auto">
              <a:xfrm>
                <a:off x="2287" y="2854"/>
                <a:ext cx="105" cy="247"/>
              </a:xfrm>
              <a:custGeom>
                <a:avLst/>
                <a:gdLst>
                  <a:gd name="T0" fmla="*/ 0 w 105"/>
                  <a:gd name="T1" fmla="*/ 173 h 247"/>
                  <a:gd name="T2" fmla="*/ 68 w 105"/>
                  <a:gd name="T3" fmla="*/ 247 h 247"/>
                  <a:gd name="T4" fmla="*/ 105 w 105"/>
                  <a:gd name="T5" fmla="*/ 93 h 247"/>
                  <a:gd name="T6" fmla="*/ 31 w 105"/>
                  <a:gd name="T7" fmla="*/ 0 h 247"/>
                  <a:gd name="T8" fmla="*/ 0 w 105"/>
                  <a:gd name="T9" fmla="*/ 173 h 2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47"/>
                  <a:gd name="T17" fmla="*/ 105 w 105"/>
                  <a:gd name="T18" fmla="*/ 247 h 2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47">
                    <a:moveTo>
                      <a:pt x="0" y="173"/>
                    </a:moveTo>
                    <a:lnTo>
                      <a:pt x="68" y="247"/>
                    </a:lnTo>
                    <a:lnTo>
                      <a:pt x="105" y="93"/>
                    </a:lnTo>
                    <a:lnTo>
                      <a:pt x="31" y="0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6F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5" name="Freeform 5883"/>
              <p:cNvSpPr>
                <a:spLocks/>
              </p:cNvSpPr>
              <p:nvPr/>
            </p:nvSpPr>
            <p:spPr bwMode="auto">
              <a:xfrm>
                <a:off x="2287" y="2854"/>
                <a:ext cx="105" cy="247"/>
              </a:xfrm>
              <a:custGeom>
                <a:avLst/>
                <a:gdLst>
                  <a:gd name="T0" fmla="*/ 0 w 17"/>
                  <a:gd name="T1" fmla="*/ 251471 h 40"/>
                  <a:gd name="T2" fmla="*/ 98959 w 17"/>
                  <a:gd name="T3" fmla="*/ 359076 h 40"/>
                  <a:gd name="T4" fmla="*/ 152936 w 17"/>
                  <a:gd name="T5" fmla="*/ 135134 h 40"/>
                  <a:gd name="T6" fmla="*/ 45014 w 17"/>
                  <a:gd name="T7" fmla="*/ 0 h 40"/>
                  <a:gd name="T8" fmla="*/ 0 w 17"/>
                  <a:gd name="T9" fmla="*/ 251471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0"/>
                  <a:gd name="T17" fmla="*/ 17 w 17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0">
                    <a:moveTo>
                      <a:pt x="0" y="28"/>
                    </a:moveTo>
                    <a:lnTo>
                      <a:pt x="11" y="40"/>
                    </a:lnTo>
                    <a:lnTo>
                      <a:pt x="17" y="15"/>
                    </a:lnTo>
                    <a:lnTo>
                      <a:pt x="5" y="0"/>
                    </a:lnTo>
                    <a:lnTo>
                      <a:pt x="0" y="2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6" name="Freeform 5884"/>
              <p:cNvSpPr>
                <a:spLocks/>
              </p:cNvSpPr>
              <p:nvPr/>
            </p:nvSpPr>
            <p:spPr bwMode="auto">
              <a:xfrm>
                <a:off x="3380" y="3144"/>
                <a:ext cx="105" cy="81"/>
              </a:xfrm>
              <a:custGeom>
                <a:avLst/>
                <a:gdLst>
                  <a:gd name="T0" fmla="*/ 0 w 105"/>
                  <a:gd name="T1" fmla="*/ 56 h 81"/>
                  <a:gd name="T2" fmla="*/ 74 w 105"/>
                  <a:gd name="T3" fmla="*/ 81 h 81"/>
                  <a:gd name="T4" fmla="*/ 105 w 105"/>
                  <a:gd name="T5" fmla="*/ 31 h 81"/>
                  <a:gd name="T6" fmla="*/ 31 w 105"/>
                  <a:gd name="T7" fmla="*/ 0 h 81"/>
                  <a:gd name="T8" fmla="*/ 0 w 105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1"/>
                  <a:gd name="T17" fmla="*/ 105 w 105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1">
                    <a:moveTo>
                      <a:pt x="0" y="56"/>
                    </a:moveTo>
                    <a:lnTo>
                      <a:pt x="74" y="81"/>
                    </a:lnTo>
                    <a:lnTo>
                      <a:pt x="105" y="31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7" name="Freeform 5885"/>
              <p:cNvSpPr>
                <a:spLocks/>
              </p:cNvSpPr>
              <p:nvPr/>
            </p:nvSpPr>
            <p:spPr bwMode="auto">
              <a:xfrm>
                <a:off x="3380" y="3144"/>
                <a:ext cx="105" cy="81"/>
              </a:xfrm>
              <a:custGeom>
                <a:avLst/>
                <a:gdLst>
                  <a:gd name="T0" fmla="*/ 0 w 17"/>
                  <a:gd name="T1" fmla="*/ 84439 h 13"/>
                  <a:gd name="T2" fmla="*/ 107693 w 17"/>
                  <a:gd name="T3" fmla="*/ 122173 h 13"/>
                  <a:gd name="T4" fmla="*/ 152936 w 17"/>
                  <a:gd name="T5" fmla="*/ 46706 h 13"/>
                  <a:gd name="T6" fmla="*/ 45014 w 17"/>
                  <a:gd name="T7" fmla="*/ 0 h 13"/>
                  <a:gd name="T8" fmla="*/ 0 w 17"/>
                  <a:gd name="T9" fmla="*/ 8443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2" y="13"/>
                    </a:lnTo>
                    <a:lnTo>
                      <a:pt x="17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8" name="Freeform 5886"/>
              <p:cNvSpPr>
                <a:spLocks/>
              </p:cNvSpPr>
              <p:nvPr/>
            </p:nvSpPr>
            <p:spPr bwMode="auto">
              <a:xfrm>
                <a:off x="2114" y="2885"/>
                <a:ext cx="105" cy="216"/>
              </a:xfrm>
              <a:custGeom>
                <a:avLst/>
                <a:gdLst>
                  <a:gd name="T0" fmla="*/ 0 w 105"/>
                  <a:gd name="T1" fmla="*/ 154 h 216"/>
                  <a:gd name="T2" fmla="*/ 74 w 105"/>
                  <a:gd name="T3" fmla="*/ 216 h 216"/>
                  <a:gd name="T4" fmla="*/ 105 w 105"/>
                  <a:gd name="T5" fmla="*/ 68 h 216"/>
                  <a:gd name="T6" fmla="*/ 37 w 105"/>
                  <a:gd name="T7" fmla="*/ 0 h 216"/>
                  <a:gd name="T8" fmla="*/ 0 w 105"/>
                  <a:gd name="T9" fmla="*/ 154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6"/>
                  <a:gd name="T17" fmla="*/ 105 w 10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6">
                    <a:moveTo>
                      <a:pt x="0" y="154"/>
                    </a:moveTo>
                    <a:lnTo>
                      <a:pt x="74" y="216"/>
                    </a:lnTo>
                    <a:lnTo>
                      <a:pt x="105" y="68"/>
                    </a:lnTo>
                    <a:lnTo>
                      <a:pt x="37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7B7B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9" name="Freeform 5887"/>
              <p:cNvSpPr>
                <a:spLocks/>
              </p:cNvSpPr>
              <p:nvPr/>
            </p:nvSpPr>
            <p:spPr bwMode="auto">
              <a:xfrm>
                <a:off x="2114" y="2885"/>
                <a:ext cx="105" cy="216"/>
              </a:xfrm>
              <a:custGeom>
                <a:avLst/>
                <a:gdLst>
                  <a:gd name="T0" fmla="*/ 0 w 17"/>
                  <a:gd name="T1" fmla="*/ 223301 h 35"/>
                  <a:gd name="T2" fmla="*/ 107693 w 17"/>
                  <a:gd name="T3" fmla="*/ 313336 h 35"/>
                  <a:gd name="T4" fmla="*/ 152936 w 17"/>
                  <a:gd name="T5" fmla="*/ 98718 h 35"/>
                  <a:gd name="T6" fmla="*/ 53945 w 17"/>
                  <a:gd name="T7" fmla="*/ 0 h 35"/>
                  <a:gd name="T8" fmla="*/ 0 w 17"/>
                  <a:gd name="T9" fmla="*/ 223301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5"/>
                  <a:gd name="T17" fmla="*/ 17 w 1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5">
                    <a:moveTo>
                      <a:pt x="0" y="25"/>
                    </a:moveTo>
                    <a:lnTo>
                      <a:pt x="12" y="35"/>
                    </a:lnTo>
                    <a:lnTo>
                      <a:pt x="17" y="11"/>
                    </a:lnTo>
                    <a:lnTo>
                      <a:pt x="6" y="0"/>
                    </a:lnTo>
                    <a:lnTo>
                      <a:pt x="0" y="2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0" name="Freeform 5888"/>
              <p:cNvSpPr>
                <a:spLocks/>
              </p:cNvSpPr>
              <p:nvPr/>
            </p:nvSpPr>
            <p:spPr bwMode="auto">
              <a:xfrm>
                <a:off x="4473" y="316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1" name="Freeform 5889"/>
              <p:cNvSpPr>
                <a:spLocks/>
              </p:cNvSpPr>
              <p:nvPr/>
            </p:nvSpPr>
            <p:spPr bwMode="auto">
              <a:xfrm>
                <a:off x="4473" y="316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2" name="Freeform 5890"/>
              <p:cNvSpPr>
                <a:spLocks/>
              </p:cNvSpPr>
              <p:nvPr/>
            </p:nvSpPr>
            <p:spPr bwMode="auto">
              <a:xfrm>
                <a:off x="3213" y="3126"/>
                <a:ext cx="99" cy="99"/>
              </a:xfrm>
              <a:custGeom>
                <a:avLst/>
                <a:gdLst>
                  <a:gd name="T0" fmla="*/ 0 w 99"/>
                  <a:gd name="T1" fmla="*/ 68 h 99"/>
                  <a:gd name="T2" fmla="*/ 68 w 99"/>
                  <a:gd name="T3" fmla="*/ 99 h 99"/>
                  <a:gd name="T4" fmla="*/ 99 w 99"/>
                  <a:gd name="T5" fmla="*/ 43 h 99"/>
                  <a:gd name="T6" fmla="*/ 31 w 99"/>
                  <a:gd name="T7" fmla="*/ 0 h 99"/>
                  <a:gd name="T8" fmla="*/ 0 w 99"/>
                  <a:gd name="T9" fmla="*/ 68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68"/>
                    </a:moveTo>
                    <a:lnTo>
                      <a:pt x="68" y="99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3" name="Freeform 5891"/>
              <p:cNvSpPr>
                <a:spLocks/>
              </p:cNvSpPr>
              <p:nvPr/>
            </p:nvSpPr>
            <p:spPr bwMode="auto">
              <a:xfrm>
                <a:off x="3213" y="3126"/>
                <a:ext cx="99" cy="99"/>
              </a:xfrm>
              <a:custGeom>
                <a:avLst/>
                <a:gdLst>
                  <a:gd name="T0" fmla="*/ 0 w 16"/>
                  <a:gd name="T1" fmla="*/ 99730 h 16"/>
                  <a:gd name="T2" fmla="*/ 99730 w 16"/>
                  <a:gd name="T3" fmla="*/ 145214 h 16"/>
                  <a:gd name="T4" fmla="*/ 145214 w 16"/>
                  <a:gd name="T5" fmla="*/ 63020 h 16"/>
                  <a:gd name="T6" fmla="*/ 45484 w 16"/>
                  <a:gd name="T7" fmla="*/ 0 h 16"/>
                  <a:gd name="T8" fmla="*/ 0 w 16"/>
                  <a:gd name="T9" fmla="*/ 9973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1"/>
                    </a:moveTo>
                    <a:lnTo>
                      <a:pt x="11" y="16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4" name="Freeform 5892"/>
              <p:cNvSpPr>
                <a:spLocks/>
              </p:cNvSpPr>
              <p:nvPr/>
            </p:nvSpPr>
            <p:spPr bwMode="auto">
              <a:xfrm>
                <a:off x="1947" y="2941"/>
                <a:ext cx="99" cy="172"/>
              </a:xfrm>
              <a:custGeom>
                <a:avLst/>
                <a:gdLst>
                  <a:gd name="T0" fmla="*/ 0 w 99"/>
                  <a:gd name="T1" fmla="*/ 129 h 172"/>
                  <a:gd name="T2" fmla="*/ 68 w 99"/>
                  <a:gd name="T3" fmla="*/ 172 h 172"/>
                  <a:gd name="T4" fmla="*/ 99 w 99"/>
                  <a:gd name="T5" fmla="*/ 43 h 172"/>
                  <a:gd name="T6" fmla="*/ 31 w 99"/>
                  <a:gd name="T7" fmla="*/ 0 h 172"/>
                  <a:gd name="T8" fmla="*/ 0 w 99"/>
                  <a:gd name="T9" fmla="*/ 129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2"/>
                  <a:gd name="T17" fmla="*/ 99 w 99"/>
                  <a:gd name="T18" fmla="*/ 172 h 1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2">
                    <a:moveTo>
                      <a:pt x="0" y="129"/>
                    </a:moveTo>
                    <a:lnTo>
                      <a:pt x="68" y="172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5" name="Freeform 5893"/>
              <p:cNvSpPr>
                <a:spLocks/>
              </p:cNvSpPr>
              <p:nvPr/>
            </p:nvSpPr>
            <p:spPr bwMode="auto">
              <a:xfrm>
                <a:off x="1947" y="2941"/>
                <a:ext cx="99" cy="172"/>
              </a:xfrm>
              <a:custGeom>
                <a:avLst/>
                <a:gdLst>
                  <a:gd name="T0" fmla="*/ 0 w 16"/>
                  <a:gd name="T1" fmla="*/ 183579 h 28"/>
                  <a:gd name="T2" fmla="*/ 99730 w 16"/>
                  <a:gd name="T3" fmla="*/ 245014 h 28"/>
                  <a:gd name="T4" fmla="*/ 145214 w 16"/>
                  <a:gd name="T5" fmla="*/ 61207 h 28"/>
                  <a:gd name="T6" fmla="*/ 45484 w 16"/>
                  <a:gd name="T7" fmla="*/ 0 h 28"/>
                  <a:gd name="T8" fmla="*/ 0 w 16"/>
                  <a:gd name="T9" fmla="*/ 183579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8"/>
                  <a:gd name="T17" fmla="*/ 16 w 16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8">
                    <a:moveTo>
                      <a:pt x="0" y="21"/>
                    </a:moveTo>
                    <a:lnTo>
                      <a:pt x="11" y="28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6" name="Freeform 5894"/>
              <p:cNvSpPr>
                <a:spLocks/>
              </p:cNvSpPr>
              <p:nvPr/>
            </p:nvSpPr>
            <p:spPr bwMode="auto">
              <a:xfrm>
                <a:off x="4300" y="3169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7" name="Freeform 5895"/>
              <p:cNvSpPr>
                <a:spLocks/>
              </p:cNvSpPr>
              <p:nvPr/>
            </p:nvSpPr>
            <p:spPr bwMode="auto">
              <a:xfrm>
                <a:off x="4300" y="3169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8" name="Freeform 5896"/>
              <p:cNvSpPr>
                <a:spLocks/>
              </p:cNvSpPr>
              <p:nvPr/>
            </p:nvSpPr>
            <p:spPr bwMode="auto">
              <a:xfrm>
                <a:off x="3040" y="3095"/>
                <a:ext cx="105" cy="123"/>
              </a:xfrm>
              <a:custGeom>
                <a:avLst/>
                <a:gdLst>
                  <a:gd name="T0" fmla="*/ 0 w 105"/>
                  <a:gd name="T1" fmla="*/ 86 h 123"/>
                  <a:gd name="T2" fmla="*/ 68 w 105"/>
                  <a:gd name="T3" fmla="*/ 123 h 123"/>
                  <a:gd name="T4" fmla="*/ 105 w 105"/>
                  <a:gd name="T5" fmla="*/ 55 h 123"/>
                  <a:gd name="T6" fmla="*/ 31 w 105"/>
                  <a:gd name="T7" fmla="*/ 0 h 123"/>
                  <a:gd name="T8" fmla="*/ 0 w 105"/>
                  <a:gd name="T9" fmla="*/ 86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23"/>
                  <a:gd name="T17" fmla="*/ 105 w 105"/>
                  <a:gd name="T18" fmla="*/ 123 h 1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23">
                    <a:moveTo>
                      <a:pt x="0" y="86"/>
                    </a:moveTo>
                    <a:lnTo>
                      <a:pt x="68" y="123"/>
                    </a:lnTo>
                    <a:lnTo>
                      <a:pt x="105" y="55"/>
                    </a:lnTo>
                    <a:lnTo>
                      <a:pt x="31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A1A1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9" name="Freeform 5897"/>
              <p:cNvSpPr>
                <a:spLocks/>
              </p:cNvSpPr>
              <p:nvPr/>
            </p:nvSpPr>
            <p:spPr bwMode="auto">
              <a:xfrm>
                <a:off x="3040" y="3095"/>
                <a:ext cx="105" cy="123"/>
              </a:xfrm>
              <a:custGeom>
                <a:avLst/>
                <a:gdLst>
                  <a:gd name="T0" fmla="*/ 0 w 17"/>
                  <a:gd name="T1" fmla="*/ 123037 h 20"/>
                  <a:gd name="T2" fmla="*/ 98959 w 17"/>
                  <a:gd name="T3" fmla="*/ 175835 h 20"/>
                  <a:gd name="T4" fmla="*/ 152936 w 17"/>
                  <a:gd name="T5" fmla="*/ 78634 h 20"/>
                  <a:gd name="T6" fmla="*/ 45014 w 17"/>
                  <a:gd name="T7" fmla="*/ 0 h 20"/>
                  <a:gd name="T8" fmla="*/ 0 w 17"/>
                  <a:gd name="T9" fmla="*/ 12303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0"/>
                  <a:gd name="T17" fmla="*/ 17 w 17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0">
                    <a:moveTo>
                      <a:pt x="0" y="14"/>
                    </a:moveTo>
                    <a:lnTo>
                      <a:pt x="11" y="20"/>
                    </a:lnTo>
                    <a:lnTo>
                      <a:pt x="17" y="9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0" name="Freeform 5898"/>
              <p:cNvSpPr>
                <a:spLocks/>
              </p:cNvSpPr>
              <p:nvPr/>
            </p:nvSpPr>
            <p:spPr bwMode="auto">
              <a:xfrm>
                <a:off x="1775" y="3008"/>
                <a:ext cx="105" cy="136"/>
              </a:xfrm>
              <a:custGeom>
                <a:avLst/>
                <a:gdLst>
                  <a:gd name="T0" fmla="*/ 0 w 105"/>
                  <a:gd name="T1" fmla="*/ 99 h 136"/>
                  <a:gd name="T2" fmla="*/ 67 w 105"/>
                  <a:gd name="T3" fmla="*/ 136 h 136"/>
                  <a:gd name="T4" fmla="*/ 105 w 105"/>
                  <a:gd name="T5" fmla="*/ 25 h 136"/>
                  <a:gd name="T6" fmla="*/ 37 w 105"/>
                  <a:gd name="T7" fmla="*/ 0 h 136"/>
                  <a:gd name="T8" fmla="*/ 0 w 105"/>
                  <a:gd name="T9" fmla="*/ 99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36"/>
                  <a:gd name="T17" fmla="*/ 105 w 105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36">
                    <a:moveTo>
                      <a:pt x="0" y="99"/>
                    </a:moveTo>
                    <a:lnTo>
                      <a:pt x="67" y="136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1" name="Freeform 5899"/>
              <p:cNvSpPr>
                <a:spLocks/>
              </p:cNvSpPr>
              <p:nvPr/>
            </p:nvSpPr>
            <p:spPr bwMode="auto">
              <a:xfrm>
                <a:off x="1775" y="3008"/>
                <a:ext cx="105" cy="136"/>
              </a:xfrm>
              <a:custGeom>
                <a:avLst/>
                <a:gdLst>
                  <a:gd name="T0" fmla="*/ 0 w 17"/>
                  <a:gd name="T1" fmla="*/ 144568 h 22"/>
                  <a:gd name="T2" fmla="*/ 98959 w 17"/>
                  <a:gd name="T3" fmla="*/ 198677 h 22"/>
                  <a:gd name="T4" fmla="*/ 152936 w 17"/>
                  <a:gd name="T5" fmla="*/ 36609 h 22"/>
                  <a:gd name="T6" fmla="*/ 53945 w 17"/>
                  <a:gd name="T7" fmla="*/ 0 h 22"/>
                  <a:gd name="T8" fmla="*/ 0 w 17"/>
                  <a:gd name="T9" fmla="*/ 144568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2"/>
                  <a:gd name="T17" fmla="*/ 17 w 17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2">
                    <a:moveTo>
                      <a:pt x="0" y="16"/>
                    </a:moveTo>
                    <a:lnTo>
                      <a:pt x="11" y="2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2" name="Freeform 5900"/>
              <p:cNvSpPr>
                <a:spLocks/>
              </p:cNvSpPr>
              <p:nvPr/>
            </p:nvSpPr>
            <p:spPr bwMode="auto">
              <a:xfrm>
                <a:off x="4133" y="317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3" name="Freeform 5901"/>
              <p:cNvSpPr>
                <a:spLocks/>
              </p:cNvSpPr>
              <p:nvPr/>
            </p:nvSpPr>
            <p:spPr bwMode="auto">
              <a:xfrm>
                <a:off x="4133" y="317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4" name="Freeform 5902"/>
              <p:cNvSpPr>
                <a:spLocks/>
              </p:cNvSpPr>
              <p:nvPr/>
            </p:nvSpPr>
            <p:spPr bwMode="auto">
              <a:xfrm>
                <a:off x="2874" y="3058"/>
                <a:ext cx="98" cy="148"/>
              </a:xfrm>
              <a:custGeom>
                <a:avLst/>
                <a:gdLst>
                  <a:gd name="T0" fmla="*/ 0 w 98"/>
                  <a:gd name="T1" fmla="*/ 105 h 148"/>
                  <a:gd name="T2" fmla="*/ 68 w 98"/>
                  <a:gd name="T3" fmla="*/ 148 h 148"/>
                  <a:gd name="T4" fmla="*/ 98 w 98"/>
                  <a:gd name="T5" fmla="*/ 68 h 148"/>
                  <a:gd name="T6" fmla="*/ 31 w 98"/>
                  <a:gd name="T7" fmla="*/ 0 h 148"/>
                  <a:gd name="T8" fmla="*/ 0 w 98"/>
                  <a:gd name="T9" fmla="*/ 105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48"/>
                  <a:gd name="T17" fmla="*/ 98 w 98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48">
                    <a:moveTo>
                      <a:pt x="0" y="105"/>
                    </a:moveTo>
                    <a:lnTo>
                      <a:pt x="68" y="148"/>
                    </a:lnTo>
                    <a:lnTo>
                      <a:pt x="98" y="68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5" name="Freeform 5903"/>
              <p:cNvSpPr>
                <a:spLocks/>
              </p:cNvSpPr>
              <p:nvPr/>
            </p:nvSpPr>
            <p:spPr bwMode="auto">
              <a:xfrm>
                <a:off x="2874" y="3058"/>
                <a:ext cx="98" cy="148"/>
              </a:xfrm>
              <a:custGeom>
                <a:avLst/>
                <a:gdLst>
                  <a:gd name="T0" fmla="*/ 0 w 16"/>
                  <a:gd name="T1" fmla="*/ 151731 h 24"/>
                  <a:gd name="T2" fmla="*/ 94203 w 16"/>
                  <a:gd name="T3" fmla="*/ 214094 h 24"/>
                  <a:gd name="T4" fmla="*/ 137868 w 16"/>
                  <a:gd name="T5" fmla="*/ 98266 h 24"/>
                  <a:gd name="T6" fmla="*/ 43671 w 16"/>
                  <a:gd name="T7" fmla="*/ 0 h 24"/>
                  <a:gd name="T8" fmla="*/ 0 w 16"/>
                  <a:gd name="T9" fmla="*/ 15173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4"/>
                  <a:gd name="T17" fmla="*/ 16 w 1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4">
                    <a:moveTo>
                      <a:pt x="0" y="17"/>
                    </a:moveTo>
                    <a:lnTo>
                      <a:pt x="11" y="24"/>
                    </a:lnTo>
                    <a:lnTo>
                      <a:pt x="16" y="11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6" name="Freeform 5904"/>
              <p:cNvSpPr>
                <a:spLocks/>
              </p:cNvSpPr>
              <p:nvPr/>
            </p:nvSpPr>
            <p:spPr bwMode="auto">
              <a:xfrm>
                <a:off x="1608" y="3070"/>
                <a:ext cx="99" cy="99"/>
              </a:xfrm>
              <a:custGeom>
                <a:avLst/>
                <a:gdLst>
                  <a:gd name="T0" fmla="*/ 0 w 99"/>
                  <a:gd name="T1" fmla="*/ 80 h 99"/>
                  <a:gd name="T2" fmla="*/ 68 w 99"/>
                  <a:gd name="T3" fmla="*/ 99 h 99"/>
                  <a:gd name="T4" fmla="*/ 99 w 99"/>
                  <a:gd name="T5" fmla="*/ 13 h 99"/>
                  <a:gd name="T6" fmla="*/ 31 w 99"/>
                  <a:gd name="T7" fmla="*/ 0 h 99"/>
                  <a:gd name="T8" fmla="*/ 0 w 99"/>
                  <a:gd name="T9" fmla="*/ 8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80"/>
                    </a:moveTo>
                    <a:lnTo>
                      <a:pt x="68" y="99"/>
                    </a:lnTo>
                    <a:lnTo>
                      <a:pt x="99" y="13"/>
                    </a:lnTo>
                    <a:lnTo>
                      <a:pt x="31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7" name="Freeform 5905"/>
              <p:cNvSpPr>
                <a:spLocks/>
              </p:cNvSpPr>
              <p:nvPr/>
            </p:nvSpPr>
            <p:spPr bwMode="auto">
              <a:xfrm>
                <a:off x="1608" y="3070"/>
                <a:ext cx="99" cy="99"/>
              </a:xfrm>
              <a:custGeom>
                <a:avLst/>
                <a:gdLst>
                  <a:gd name="T0" fmla="*/ 0 w 16"/>
                  <a:gd name="T1" fmla="*/ 117266 h 16"/>
                  <a:gd name="T2" fmla="*/ 99730 w 16"/>
                  <a:gd name="T3" fmla="*/ 145214 h 16"/>
                  <a:gd name="T4" fmla="*/ 145214 w 16"/>
                  <a:gd name="T5" fmla="*/ 17535 h 16"/>
                  <a:gd name="T6" fmla="*/ 45484 w 16"/>
                  <a:gd name="T7" fmla="*/ 0 h 16"/>
                  <a:gd name="T8" fmla="*/ 0 w 16"/>
                  <a:gd name="T9" fmla="*/ 11726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3"/>
                    </a:moveTo>
                    <a:lnTo>
                      <a:pt x="11" y="16"/>
                    </a:lnTo>
                    <a:lnTo>
                      <a:pt x="16" y="2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8" name="Freeform 5906"/>
              <p:cNvSpPr>
                <a:spLocks/>
              </p:cNvSpPr>
              <p:nvPr/>
            </p:nvSpPr>
            <p:spPr bwMode="auto">
              <a:xfrm>
                <a:off x="3960" y="3175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9" name="Freeform 5907"/>
              <p:cNvSpPr>
                <a:spLocks/>
              </p:cNvSpPr>
              <p:nvPr/>
            </p:nvSpPr>
            <p:spPr bwMode="auto">
              <a:xfrm>
                <a:off x="3960" y="3175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0" name="Freeform 5908"/>
              <p:cNvSpPr>
                <a:spLocks/>
              </p:cNvSpPr>
              <p:nvPr/>
            </p:nvSpPr>
            <p:spPr bwMode="auto">
              <a:xfrm>
                <a:off x="2701" y="3008"/>
                <a:ext cx="99" cy="186"/>
              </a:xfrm>
              <a:custGeom>
                <a:avLst/>
                <a:gdLst>
                  <a:gd name="T0" fmla="*/ 0 w 99"/>
                  <a:gd name="T1" fmla="*/ 130 h 186"/>
                  <a:gd name="T2" fmla="*/ 68 w 99"/>
                  <a:gd name="T3" fmla="*/ 186 h 186"/>
                  <a:gd name="T4" fmla="*/ 99 w 99"/>
                  <a:gd name="T5" fmla="*/ 87 h 186"/>
                  <a:gd name="T6" fmla="*/ 31 w 99"/>
                  <a:gd name="T7" fmla="*/ 0 h 186"/>
                  <a:gd name="T8" fmla="*/ 0 w 99"/>
                  <a:gd name="T9" fmla="*/ 130 h 1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6"/>
                  <a:gd name="T17" fmla="*/ 99 w 99"/>
                  <a:gd name="T18" fmla="*/ 186 h 1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6">
                    <a:moveTo>
                      <a:pt x="0" y="130"/>
                    </a:moveTo>
                    <a:lnTo>
                      <a:pt x="68" y="186"/>
                    </a:lnTo>
                    <a:lnTo>
                      <a:pt x="99" y="87"/>
                    </a:lnTo>
                    <a:lnTo>
                      <a:pt x="31" y="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1" name="Freeform 5909"/>
              <p:cNvSpPr>
                <a:spLocks/>
              </p:cNvSpPr>
              <p:nvPr/>
            </p:nvSpPr>
            <p:spPr bwMode="auto">
              <a:xfrm>
                <a:off x="2701" y="3008"/>
                <a:ext cx="99" cy="186"/>
              </a:xfrm>
              <a:custGeom>
                <a:avLst/>
                <a:gdLst>
                  <a:gd name="T0" fmla="*/ 0 w 16"/>
                  <a:gd name="T1" fmla="*/ 192082 h 30"/>
                  <a:gd name="T2" fmla="*/ 99730 w 16"/>
                  <a:gd name="T3" fmla="*/ 274809 h 30"/>
                  <a:gd name="T4" fmla="*/ 145214 w 16"/>
                  <a:gd name="T5" fmla="*/ 128464 h 30"/>
                  <a:gd name="T6" fmla="*/ 45484 w 16"/>
                  <a:gd name="T7" fmla="*/ 0 h 30"/>
                  <a:gd name="T8" fmla="*/ 0 w 16"/>
                  <a:gd name="T9" fmla="*/ 192082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21"/>
                    </a:moveTo>
                    <a:lnTo>
                      <a:pt x="11" y="30"/>
                    </a:lnTo>
                    <a:lnTo>
                      <a:pt x="16" y="14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2" name="Freeform 5910"/>
              <p:cNvSpPr>
                <a:spLocks/>
              </p:cNvSpPr>
              <p:nvPr/>
            </p:nvSpPr>
            <p:spPr bwMode="auto">
              <a:xfrm>
                <a:off x="1435" y="3120"/>
                <a:ext cx="105" cy="80"/>
              </a:xfrm>
              <a:custGeom>
                <a:avLst/>
                <a:gdLst>
                  <a:gd name="T0" fmla="*/ 0 w 105"/>
                  <a:gd name="T1" fmla="*/ 61 h 80"/>
                  <a:gd name="T2" fmla="*/ 68 w 105"/>
                  <a:gd name="T3" fmla="*/ 80 h 80"/>
                  <a:gd name="T4" fmla="*/ 105 w 105"/>
                  <a:gd name="T5" fmla="*/ 12 h 80"/>
                  <a:gd name="T6" fmla="*/ 37 w 105"/>
                  <a:gd name="T7" fmla="*/ 0 h 80"/>
                  <a:gd name="T8" fmla="*/ 0 w 105"/>
                  <a:gd name="T9" fmla="*/ 6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61"/>
                    </a:moveTo>
                    <a:lnTo>
                      <a:pt x="68" y="80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3" name="Freeform 5911"/>
              <p:cNvSpPr>
                <a:spLocks/>
              </p:cNvSpPr>
              <p:nvPr/>
            </p:nvSpPr>
            <p:spPr bwMode="auto">
              <a:xfrm>
                <a:off x="1435" y="3120"/>
                <a:ext cx="105" cy="80"/>
              </a:xfrm>
              <a:custGeom>
                <a:avLst/>
                <a:gdLst>
                  <a:gd name="T0" fmla="*/ 0 w 17"/>
                  <a:gd name="T1" fmla="*/ 89034 h 13"/>
                  <a:gd name="T2" fmla="*/ 98959 w 17"/>
                  <a:gd name="T3" fmla="*/ 114671 h 13"/>
                  <a:gd name="T4" fmla="*/ 152936 w 17"/>
                  <a:gd name="T5" fmla="*/ 17231 h 13"/>
                  <a:gd name="T6" fmla="*/ 53945 w 17"/>
                  <a:gd name="T7" fmla="*/ 0 h 13"/>
                  <a:gd name="T8" fmla="*/ 0 w 17"/>
                  <a:gd name="T9" fmla="*/ 89034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10"/>
                    </a:moveTo>
                    <a:lnTo>
                      <a:pt x="11" y="13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4" name="Freeform 5912"/>
              <p:cNvSpPr>
                <a:spLocks/>
              </p:cNvSpPr>
              <p:nvPr/>
            </p:nvSpPr>
            <p:spPr bwMode="auto">
              <a:xfrm>
                <a:off x="3794" y="3175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68 w 98"/>
                  <a:gd name="T3" fmla="*/ 68 h 68"/>
                  <a:gd name="T4" fmla="*/ 98 w 98"/>
                  <a:gd name="T5" fmla="*/ 25 h 68"/>
                  <a:gd name="T6" fmla="*/ 31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5" name="Freeform 5913"/>
              <p:cNvSpPr>
                <a:spLocks/>
              </p:cNvSpPr>
              <p:nvPr/>
            </p:nvSpPr>
            <p:spPr bwMode="auto">
              <a:xfrm>
                <a:off x="3794" y="3175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6" name="Freeform 5914"/>
              <p:cNvSpPr>
                <a:spLocks/>
              </p:cNvSpPr>
              <p:nvPr/>
            </p:nvSpPr>
            <p:spPr bwMode="auto">
              <a:xfrm>
                <a:off x="2528" y="2971"/>
                <a:ext cx="105" cy="204"/>
              </a:xfrm>
              <a:custGeom>
                <a:avLst/>
                <a:gdLst>
                  <a:gd name="T0" fmla="*/ 0 w 105"/>
                  <a:gd name="T1" fmla="*/ 142 h 204"/>
                  <a:gd name="T2" fmla="*/ 68 w 105"/>
                  <a:gd name="T3" fmla="*/ 204 h 204"/>
                  <a:gd name="T4" fmla="*/ 105 w 105"/>
                  <a:gd name="T5" fmla="*/ 93 h 204"/>
                  <a:gd name="T6" fmla="*/ 31 w 105"/>
                  <a:gd name="T7" fmla="*/ 0 h 204"/>
                  <a:gd name="T8" fmla="*/ 0 w 105"/>
                  <a:gd name="T9" fmla="*/ 142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04"/>
                  <a:gd name="T17" fmla="*/ 105 w 105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04">
                    <a:moveTo>
                      <a:pt x="0" y="142"/>
                    </a:moveTo>
                    <a:lnTo>
                      <a:pt x="68" y="204"/>
                    </a:lnTo>
                    <a:lnTo>
                      <a:pt x="105" y="93"/>
                    </a:lnTo>
                    <a:lnTo>
                      <a:pt x="31" y="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7" name="Freeform 5915"/>
              <p:cNvSpPr>
                <a:spLocks/>
              </p:cNvSpPr>
              <p:nvPr/>
            </p:nvSpPr>
            <p:spPr bwMode="auto">
              <a:xfrm>
                <a:off x="2528" y="2971"/>
                <a:ext cx="105" cy="204"/>
              </a:xfrm>
              <a:custGeom>
                <a:avLst/>
                <a:gdLst>
                  <a:gd name="T0" fmla="*/ 0 w 17"/>
                  <a:gd name="T1" fmla="*/ 207431 h 33"/>
                  <a:gd name="T2" fmla="*/ 98959 w 17"/>
                  <a:gd name="T3" fmla="*/ 297883 h 33"/>
                  <a:gd name="T4" fmla="*/ 152936 w 17"/>
                  <a:gd name="T5" fmla="*/ 135852 h 33"/>
                  <a:gd name="T6" fmla="*/ 45014 w 17"/>
                  <a:gd name="T7" fmla="*/ 0 h 33"/>
                  <a:gd name="T8" fmla="*/ 0 w 17"/>
                  <a:gd name="T9" fmla="*/ 207431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3"/>
                  <a:gd name="T17" fmla="*/ 17 w 17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3">
                    <a:moveTo>
                      <a:pt x="0" y="23"/>
                    </a:moveTo>
                    <a:lnTo>
                      <a:pt x="11" y="33"/>
                    </a:lnTo>
                    <a:lnTo>
                      <a:pt x="17" y="15"/>
                    </a:lnTo>
                    <a:lnTo>
                      <a:pt x="5" y="0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8" name="Freeform 5916"/>
              <p:cNvSpPr>
                <a:spLocks/>
              </p:cNvSpPr>
              <p:nvPr/>
            </p:nvSpPr>
            <p:spPr bwMode="auto">
              <a:xfrm>
                <a:off x="1268" y="3150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13 h 68"/>
                  <a:gd name="T6" fmla="*/ 37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13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9" name="Freeform 5917"/>
              <p:cNvSpPr>
                <a:spLocks/>
              </p:cNvSpPr>
              <p:nvPr/>
            </p:nvSpPr>
            <p:spPr bwMode="auto">
              <a:xfrm>
                <a:off x="1268" y="3150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17464 h 11"/>
                  <a:gd name="T6" fmla="*/ 54252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0" name="Freeform 5918"/>
              <p:cNvSpPr>
                <a:spLocks/>
              </p:cNvSpPr>
              <p:nvPr/>
            </p:nvSpPr>
            <p:spPr bwMode="auto">
              <a:xfrm>
                <a:off x="3621" y="3175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1" name="Freeform 5919"/>
              <p:cNvSpPr>
                <a:spLocks/>
              </p:cNvSpPr>
              <p:nvPr/>
            </p:nvSpPr>
            <p:spPr bwMode="auto">
              <a:xfrm>
                <a:off x="3621" y="3175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2" name="Freeform 5920"/>
              <p:cNvSpPr>
                <a:spLocks/>
              </p:cNvSpPr>
              <p:nvPr/>
            </p:nvSpPr>
            <p:spPr bwMode="auto">
              <a:xfrm>
                <a:off x="2355" y="2947"/>
                <a:ext cx="105" cy="216"/>
              </a:xfrm>
              <a:custGeom>
                <a:avLst/>
                <a:gdLst>
                  <a:gd name="T0" fmla="*/ 0 w 105"/>
                  <a:gd name="T1" fmla="*/ 154 h 216"/>
                  <a:gd name="T2" fmla="*/ 74 w 105"/>
                  <a:gd name="T3" fmla="*/ 216 h 216"/>
                  <a:gd name="T4" fmla="*/ 105 w 105"/>
                  <a:gd name="T5" fmla="*/ 92 h 216"/>
                  <a:gd name="T6" fmla="*/ 37 w 105"/>
                  <a:gd name="T7" fmla="*/ 0 h 216"/>
                  <a:gd name="T8" fmla="*/ 0 w 105"/>
                  <a:gd name="T9" fmla="*/ 154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216"/>
                  <a:gd name="T17" fmla="*/ 105 w 105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216">
                    <a:moveTo>
                      <a:pt x="0" y="154"/>
                    </a:moveTo>
                    <a:lnTo>
                      <a:pt x="74" y="216"/>
                    </a:lnTo>
                    <a:lnTo>
                      <a:pt x="105" y="92"/>
                    </a:lnTo>
                    <a:lnTo>
                      <a:pt x="37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3" name="Freeform 5921"/>
              <p:cNvSpPr>
                <a:spLocks/>
              </p:cNvSpPr>
              <p:nvPr/>
            </p:nvSpPr>
            <p:spPr bwMode="auto">
              <a:xfrm>
                <a:off x="2355" y="2947"/>
                <a:ext cx="105" cy="216"/>
              </a:xfrm>
              <a:custGeom>
                <a:avLst/>
                <a:gdLst>
                  <a:gd name="T0" fmla="*/ 0 w 17"/>
                  <a:gd name="T1" fmla="*/ 223301 h 35"/>
                  <a:gd name="T2" fmla="*/ 107693 w 17"/>
                  <a:gd name="T3" fmla="*/ 313336 h 35"/>
                  <a:gd name="T4" fmla="*/ 152936 w 17"/>
                  <a:gd name="T5" fmla="*/ 134901 h 35"/>
                  <a:gd name="T6" fmla="*/ 53945 w 17"/>
                  <a:gd name="T7" fmla="*/ 0 h 35"/>
                  <a:gd name="T8" fmla="*/ 0 w 17"/>
                  <a:gd name="T9" fmla="*/ 223301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5"/>
                  <a:gd name="T17" fmla="*/ 17 w 1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5">
                    <a:moveTo>
                      <a:pt x="0" y="25"/>
                    </a:moveTo>
                    <a:lnTo>
                      <a:pt x="12" y="35"/>
                    </a:lnTo>
                    <a:lnTo>
                      <a:pt x="17" y="15"/>
                    </a:lnTo>
                    <a:lnTo>
                      <a:pt x="6" y="0"/>
                    </a:lnTo>
                    <a:lnTo>
                      <a:pt x="0" y="2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4" name="Freeform 5922"/>
              <p:cNvSpPr>
                <a:spLocks/>
              </p:cNvSpPr>
              <p:nvPr/>
            </p:nvSpPr>
            <p:spPr bwMode="auto">
              <a:xfrm>
                <a:off x="3454" y="3175"/>
                <a:ext cx="99" cy="74"/>
              </a:xfrm>
              <a:custGeom>
                <a:avLst/>
                <a:gdLst>
                  <a:gd name="T0" fmla="*/ 0 w 99"/>
                  <a:gd name="T1" fmla="*/ 50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0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5" name="Freeform 5923"/>
              <p:cNvSpPr>
                <a:spLocks/>
              </p:cNvSpPr>
              <p:nvPr/>
            </p:nvSpPr>
            <p:spPr bwMode="auto">
              <a:xfrm>
                <a:off x="3454" y="3175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6" name="Freeform 5924"/>
              <p:cNvSpPr>
                <a:spLocks/>
              </p:cNvSpPr>
              <p:nvPr/>
            </p:nvSpPr>
            <p:spPr bwMode="auto">
              <a:xfrm>
                <a:off x="2188" y="2953"/>
                <a:ext cx="99" cy="204"/>
              </a:xfrm>
              <a:custGeom>
                <a:avLst/>
                <a:gdLst>
                  <a:gd name="T0" fmla="*/ 0 w 99"/>
                  <a:gd name="T1" fmla="*/ 148 h 204"/>
                  <a:gd name="T2" fmla="*/ 68 w 99"/>
                  <a:gd name="T3" fmla="*/ 204 h 204"/>
                  <a:gd name="T4" fmla="*/ 99 w 99"/>
                  <a:gd name="T5" fmla="*/ 74 h 204"/>
                  <a:gd name="T6" fmla="*/ 31 w 99"/>
                  <a:gd name="T7" fmla="*/ 0 h 204"/>
                  <a:gd name="T8" fmla="*/ 0 w 99"/>
                  <a:gd name="T9" fmla="*/ 148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204"/>
                  <a:gd name="T17" fmla="*/ 99 w 99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204">
                    <a:moveTo>
                      <a:pt x="0" y="148"/>
                    </a:moveTo>
                    <a:lnTo>
                      <a:pt x="68" y="204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7A7A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7" name="Freeform 5925"/>
              <p:cNvSpPr>
                <a:spLocks/>
              </p:cNvSpPr>
              <p:nvPr/>
            </p:nvSpPr>
            <p:spPr bwMode="auto">
              <a:xfrm>
                <a:off x="2188" y="2953"/>
                <a:ext cx="99" cy="204"/>
              </a:xfrm>
              <a:custGeom>
                <a:avLst/>
                <a:gdLst>
                  <a:gd name="T0" fmla="*/ 0 w 16"/>
                  <a:gd name="T1" fmla="*/ 216141 h 33"/>
                  <a:gd name="T2" fmla="*/ 99730 w 16"/>
                  <a:gd name="T3" fmla="*/ 297883 h 33"/>
                  <a:gd name="T4" fmla="*/ 145214 w 16"/>
                  <a:gd name="T5" fmla="*/ 107959 h 33"/>
                  <a:gd name="T6" fmla="*/ 45484 w 16"/>
                  <a:gd name="T7" fmla="*/ 0 h 33"/>
                  <a:gd name="T8" fmla="*/ 0 w 16"/>
                  <a:gd name="T9" fmla="*/ 216141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3"/>
                  <a:gd name="T17" fmla="*/ 16 w 16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3">
                    <a:moveTo>
                      <a:pt x="0" y="24"/>
                    </a:moveTo>
                    <a:lnTo>
                      <a:pt x="11" y="33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2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8" name="Freeform 5926"/>
              <p:cNvSpPr>
                <a:spLocks/>
              </p:cNvSpPr>
              <p:nvPr/>
            </p:nvSpPr>
            <p:spPr bwMode="auto">
              <a:xfrm>
                <a:off x="3281" y="3169"/>
                <a:ext cx="99" cy="80"/>
              </a:xfrm>
              <a:custGeom>
                <a:avLst/>
                <a:gdLst>
                  <a:gd name="T0" fmla="*/ 0 w 99"/>
                  <a:gd name="T1" fmla="*/ 56 h 80"/>
                  <a:gd name="T2" fmla="*/ 68 w 99"/>
                  <a:gd name="T3" fmla="*/ 80 h 80"/>
                  <a:gd name="T4" fmla="*/ 99 w 99"/>
                  <a:gd name="T5" fmla="*/ 31 h 80"/>
                  <a:gd name="T6" fmla="*/ 31 w 99"/>
                  <a:gd name="T7" fmla="*/ 0 h 80"/>
                  <a:gd name="T8" fmla="*/ 0 w 99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6"/>
                    </a:moveTo>
                    <a:lnTo>
                      <a:pt x="68" y="8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9" name="Freeform 5927"/>
              <p:cNvSpPr>
                <a:spLocks/>
              </p:cNvSpPr>
              <p:nvPr/>
            </p:nvSpPr>
            <p:spPr bwMode="auto">
              <a:xfrm>
                <a:off x="3281" y="3169"/>
                <a:ext cx="99" cy="80"/>
              </a:xfrm>
              <a:custGeom>
                <a:avLst/>
                <a:gdLst>
                  <a:gd name="T0" fmla="*/ 0 w 16"/>
                  <a:gd name="T1" fmla="*/ 78769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0" name="Freeform 5928"/>
              <p:cNvSpPr>
                <a:spLocks/>
              </p:cNvSpPr>
              <p:nvPr/>
            </p:nvSpPr>
            <p:spPr bwMode="auto">
              <a:xfrm>
                <a:off x="2015" y="2984"/>
                <a:ext cx="99" cy="179"/>
              </a:xfrm>
              <a:custGeom>
                <a:avLst/>
                <a:gdLst>
                  <a:gd name="T0" fmla="*/ 0 w 99"/>
                  <a:gd name="T1" fmla="*/ 129 h 179"/>
                  <a:gd name="T2" fmla="*/ 68 w 99"/>
                  <a:gd name="T3" fmla="*/ 179 h 179"/>
                  <a:gd name="T4" fmla="*/ 99 w 99"/>
                  <a:gd name="T5" fmla="*/ 55 h 179"/>
                  <a:gd name="T6" fmla="*/ 31 w 99"/>
                  <a:gd name="T7" fmla="*/ 0 h 179"/>
                  <a:gd name="T8" fmla="*/ 0 w 99"/>
                  <a:gd name="T9" fmla="*/ 129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9"/>
                  <a:gd name="T17" fmla="*/ 99 w 99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9">
                    <a:moveTo>
                      <a:pt x="0" y="129"/>
                    </a:moveTo>
                    <a:lnTo>
                      <a:pt x="68" y="179"/>
                    </a:lnTo>
                    <a:lnTo>
                      <a:pt x="99" y="55"/>
                    </a:lnTo>
                    <a:lnTo>
                      <a:pt x="31" y="0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1" name="Freeform 5929"/>
              <p:cNvSpPr>
                <a:spLocks/>
              </p:cNvSpPr>
              <p:nvPr/>
            </p:nvSpPr>
            <p:spPr bwMode="auto">
              <a:xfrm>
                <a:off x="2015" y="2984"/>
                <a:ext cx="99" cy="179"/>
              </a:xfrm>
              <a:custGeom>
                <a:avLst/>
                <a:gdLst>
                  <a:gd name="T0" fmla="*/ 0 w 16"/>
                  <a:gd name="T1" fmla="*/ 188586 h 29"/>
                  <a:gd name="T2" fmla="*/ 99730 w 16"/>
                  <a:gd name="T3" fmla="*/ 259871 h 29"/>
                  <a:gd name="T4" fmla="*/ 145214 w 16"/>
                  <a:gd name="T5" fmla="*/ 81377 h 29"/>
                  <a:gd name="T6" fmla="*/ 45484 w 16"/>
                  <a:gd name="T7" fmla="*/ 0 h 29"/>
                  <a:gd name="T8" fmla="*/ 0 w 16"/>
                  <a:gd name="T9" fmla="*/ 188586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9"/>
                  <a:gd name="T17" fmla="*/ 16 w 16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9">
                    <a:moveTo>
                      <a:pt x="0" y="21"/>
                    </a:moveTo>
                    <a:lnTo>
                      <a:pt x="11" y="29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2" name="Freeform 5930"/>
              <p:cNvSpPr>
                <a:spLocks/>
              </p:cNvSpPr>
              <p:nvPr/>
            </p:nvSpPr>
            <p:spPr bwMode="auto">
              <a:xfrm>
                <a:off x="4374" y="3188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3" name="Freeform 5931"/>
              <p:cNvSpPr>
                <a:spLocks/>
              </p:cNvSpPr>
              <p:nvPr/>
            </p:nvSpPr>
            <p:spPr bwMode="auto">
              <a:xfrm>
                <a:off x="4374" y="3188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4" name="Freeform 5932"/>
              <p:cNvSpPr>
                <a:spLocks/>
              </p:cNvSpPr>
              <p:nvPr/>
            </p:nvSpPr>
            <p:spPr bwMode="auto">
              <a:xfrm>
                <a:off x="3108" y="3150"/>
                <a:ext cx="105" cy="99"/>
              </a:xfrm>
              <a:custGeom>
                <a:avLst/>
                <a:gdLst>
                  <a:gd name="T0" fmla="*/ 0 w 105"/>
                  <a:gd name="T1" fmla="*/ 68 h 99"/>
                  <a:gd name="T2" fmla="*/ 74 w 105"/>
                  <a:gd name="T3" fmla="*/ 99 h 99"/>
                  <a:gd name="T4" fmla="*/ 105 w 105"/>
                  <a:gd name="T5" fmla="*/ 44 h 99"/>
                  <a:gd name="T6" fmla="*/ 37 w 105"/>
                  <a:gd name="T7" fmla="*/ 0 h 99"/>
                  <a:gd name="T8" fmla="*/ 0 w 105"/>
                  <a:gd name="T9" fmla="*/ 68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9"/>
                  <a:gd name="T17" fmla="*/ 105 w 105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9">
                    <a:moveTo>
                      <a:pt x="0" y="68"/>
                    </a:moveTo>
                    <a:lnTo>
                      <a:pt x="74" y="99"/>
                    </a:lnTo>
                    <a:lnTo>
                      <a:pt x="105" y="44"/>
                    </a:lnTo>
                    <a:lnTo>
                      <a:pt x="37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5" name="Freeform 5933"/>
              <p:cNvSpPr>
                <a:spLocks/>
              </p:cNvSpPr>
              <p:nvPr/>
            </p:nvSpPr>
            <p:spPr bwMode="auto">
              <a:xfrm>
                <a:off x="3108" y="3150"/>
                <a:ext cx="105" cy="99"/>
              </a:xfrm>
              <a:custGeom>
                <a:avLst/>
                <a:gdLst>
                  <a:gd name="T0" fmla="*/ 0 w 17"/>
                  <a:gd name="T1" fmla="*/ 99730 h 16"/>
                  <a:gd name="T2" fmla="*/ 107693 w 17"/>
                  <a:gd name="T3" fmla="*/ 145214 h 16"/>
                  <a:gd name="T4" fmla="*/ 152936 w 17"/>
                  <a:gd name="T5" fmla="*/ 63020 h 16"/>
                  <a:gd name="T6" fmla="*/ 53945 w 17"/>
                  <a:gd name="T7" fmla="*/ 0 h 16"/>
                  <a:gd name="T8" fmla="*/ 0 w 17"/>
                  <a:gd name="T9" fmla="*/ 9973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11"/>
                    </a:moveTo>
                    <a:lnTo>
                      <a:pt x="12" y="16"/>
                    </a:lnTo>
                    <a:lnTo>
                      <a:pt x="17" y="7"/>
                    </a:lnTo>
                    <a:lnTo>
                      <a:pt x="6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6" name="Freeform 5934"/>
              <p:cNvSpPr>
                <a:spLocks/>
              </p:cNvSpPr>
              <p:nvPr/>
            </p:nvSpPr>
            <p:spPr bwMode="auto">
              <a:xfrm>
                <a:off x="1842" y="3033"/>
                <a:ext cx="105" cy="148"/>
              </a:xfrm>
              <a:custGeom>
                <a:avLst/>
                <a:gdLst>
                  <a:gd name="T0" fmla="*/ 0 w 105"/>
                  <a:gd name="T1" fmla="*/ 111 h 148"/>
                  <a:gd name="T2" fmla="*/ 75 w 105"/>
                  <a:gd name="T3" fmla="*/ 148 h 148"/>
                  <a:gd name="T4" fmla="*/ 105 w 105"/>
                  <a:gd name="T5" fmla="*/ 37 h 148"/>
                  <a:gd name="T6" fmla="*/ 38 w 105"/>
                  <a:gd name="T7" fmla="*/ 0 h 148"/>
                  <a:gd name="T8" fmla="*/ 0 w 105"/>
                  <a:gd name="T9" fmla="*/ 111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8"/>
                  <a:gd name="T17" fmla="*/ 105 w 105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8">
                    <a:moveTo>
                      <a:pt x="0" y="111"/>
                    </a:moveTo>
                    <a:lnTo>
                      <a:pt x="75" y="148"/>
                    </a:lnTo>
                    <a:lnTo>
                      <a:pt x="105" y="37"/>
                    </a:lnTo>
                    <a:lnTo>
                      <a:pt x="38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7" name="Freeform 5935"/>
              <p:cNvSpPr>
                <a:spLocks/>
              </p:cNvSpPr>
              <p:nvPr/>
            </p:nvSpPr>
            <p:spPr bwMode="auto">
              <a:xfrm>
                <a:off x="1842" y="3033"/>
                <a:ext cx="105" cy="148"/>
              </a:xfrm>
              <a:custGeom>
                <a:avLst/>
                <a:gdLst>
                  <a:gd name="T0" fmla="*/ 0 w 17"/>
                  <a:gd name="T1" fmla="*/ 160401 h 24"/>
                  <a:gd name="T2" fmla="*/ 107693 w 17"/>
                  <a:gd name="T3" fmla="*/ 214094 h 24"/>
                  <a:gd name="T4" fmla="*/ 152936 w 17"/>
                  <a:gd name="T5" fmla="*/ 53465 h 24"/>
                  <a:gd name="T6" fmla="*/ 53945 w 17"/>
                  <a:gd name="T7" fmla="*/ 0 h 24"/>
                  <a:gd name="T8" fmla="*/ 0 w 17"/>
                  <a:gd name="T9" fmla="*/ 16040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4"/>
                  <a:gd name="T17" fmla="*/ 17 w 17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4">
                    <a:moveTo>
                      <a:pt x="0" y="18"/>
                    </a:moveTo>
                    <a:lnTo>
                      <a:pt x="12" y="24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8" name="Freeform 5936"/>
              <p:cNvSpPr>
                <a:spLocks/>
              </p:cNvSpPr>
              <p:nvPr/>
            </p:nvSpPr>
            <p:spPr bwMode="auto">
              <a:xfrm>
                <a:off x="4201" y="319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9" name="Freeform 5937"/>
              <p:cNvSpPr>
                <a:spLocks/>
              </p:cNvSpPr>
              <p:nvPr/>
            </p:nvSpPr>
            <p:spPr bwMode="auto">
              <a:xfrm>
                <a:off x="4201" y="319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0" name="Freeform 5938"/>
              <p:cNvSpPr>
                <a:spLocks/>
              </p:cNvSpPr>
              <p:nvPr/>
            </p:nvSpPr>
            <p:spPr bwMode="auto">
              <a:xfrm>
                <a:off x="2942" y="3126"/>
                <a:ext cx="98" cy="117"/>
              </a:xfrm>
              <a:custGeom>
                <a:avLst/>
                <a:gdLst>
                  <a:gd name="T0" fmla="*/ 0 w 98"/>
                  <a:gd name="T1" fmla="*/ 80 h 117"/>
                  <a:gd name="T2" fmla="*/ 67 w 98"/>
                  <a:gd name="T3" fmla="*/ 117 h 117"/>
                  <a:gd name="T4" fmla="*/ 98 w 98"/>
                  <a:gd name="T5" fmla="*/ 55 h 117"/>
                  <a:gd name="T6" fmla="*/ 30 w 98"/>
                  <a:gd name="T7" fmla="*/ 0 h 117"/>
                  <a:gd name="T8" fmla="*/ 0 w 98"/>
                  <a:gd name="T9" fmla="*/ 8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17"/>
                  <a:gd name="T17" fmla="*/ 98 w 98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17">
                    <a:moveTo>
                      <a:pt x="0" y="80"/>
                    </a:moveTo>
                    <a:lnTo>
                      <a:pt x="67" y="117"/>
                    </a:lnTo>
                    <a:lnTo>
                      <a:pt x="98" y="55"/>
                    </a:lnTo>
                    <a:lnTo>
                      <a:pt x="30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1" name="Freeform 5939"/>
              <p:cNvSpPr>
                <a:spLocks/>
              </p:cNvSpPr>
              <p:nvPr/>
            </p:nvSpPr>
            <p:spPr bwMode="auto">
              <a:xfrm>
                <a:off x="2942" y="3126"/>
                <a:ext cx="98" cy="117"/>
              </a:xfrm>
              <a:custGeom>
                <a:avLst/>
                <a:gdLst>
                  <a:gd name="T0" fmla="*/ 0 w 16"/>
                  <a:gd name="T1" fmla="*/ 115122 h 19"/>
                  <a:gd name="T2" fmla="*/ 94203 w 16"/>
                  <a:gd name="T3" fmla="*/ 168135 h 19"/>
                  <a:gd name="T4" fmla="*/ 137868 w 16"/>
                  <a:gd name="T5" fmla="*/ 79178 h 19"/>
                  <a:gd name="T6" fmla="*/ 43671 w 16"/>
                  <a:gd name="T7" fmla="*/ 0 h 19"/>
                  <a:gd name="T8" fmla="*/ 0 w 16"/>
                  <a:gd name="T9" fmla="*/ 115122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3"/>
                    </a:moveTo>
                    <a:lnTo>
                      <a:pt x="11" y="19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2" name="Freeform 5940"/>
              <p:cNvSpPr>
                <a:spLocks/>
              </p:cNvSpPr>
              <p:nvPr/>
            </p:nvSpPr>
            <p:spPr bwMode="auto">
              <a:xfrm>
                <a:off x="1676" y="3083"/>
                <a:ext cx="99" cy="117"/>
              </a:xfrm>
              <a:custGeom>
                <a:avLst/>
                <a:gdLst>
                  <a:gd name="T0" fmla="*/ 0 w 99"/>
                  <a:gd name="T1" fmla="*/ 86 h 117"/>
                  <a:gd name="T2" fmla="*/ 68 w 99"/>
                  <a:gd name="T3" fmla="*/ 117 h 117"/>
                  <a:gd name="T4" fmla="*/ 99 w 99"/>
                  <a:gd name="T5" fmla="*/ 24 h 117"/>
                  <a:gd name="T6" fmla="*/ 31 w 99"/>
                  <a:gd name="T7" fmla="*/ 0 h 117"/>
                  <a:gd name="T8" fmla="*/ 0 w 99"/>
                  <a:gd name="T9" fmla="*/ 86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7"/>
                  <a:gd name="T17" fmla="*/ 99 w 99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7">
                    <a:moveTo>
                      <a:pt x="0" y="86"/>
                    </a:moveTo>
                    <a:lnTo>
                      <a:pt x="68" y="11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3" name="Freeform 5941"/>
              <p:cNvSpPr>
                <a:spLocks/>
              </p:cNvSpPr>
              <p:nvPr/>
            </p:nvSpPr>
            <p:spPr bwMode="auto">
              <a:xfrm>
                <a:off x="1676" y="3083"/>
                <a:ext cx="99" cy="117"/>
              </a:xfrm>
              <a:custGeom>
                <a:avLst/>
                <a:gdLst>
                  <a:gd name="T0" fmla="*/ 0 w 16"/>
                  <a:gd name="T1" fmla="*/ 123768 h 19"/>
                  <a:gd name="T2" fmla="*/ 99730 w 16"/>
                  <a:gd name="T3" fmla="*/ 168135 h 19"/>
                  <a:gd name="T4" fmla="*/ 145214 w 16"/>
                  <a:gd name="T5" fmla="*/ 35950 h 19"/>
                  <a:gd name="T6" fmla="*/ 45484 w 16"/>
                  <a:gd name="T7" fmla="*/ 0 h 19"/>
                  <a:gd name="T8" fmla="*/ 0 w 16"/>
                  <a:gd name="T9" fmla="*/ 123768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9"/>
                  <a:gd name="T17" fmla="*/ 16 w 1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9">
                    <a:moveTo>
                      <a:pt x="0" y="14"/>
                    </a:moveTo>
                    <a:lnTo>
                      <a:pt x="11" y="19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4" name="Freeform 5942"/>
              <p:cNvSpPr>
                <a:spLocks/>
              </p:cNvSpPr>
              <p:nvPr/>
            </p:nvSpPr>
            <p:spPr bwMode="auto">
              <a:xfrm>
                <a:off x="4034" y="319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5" name="Freeform 5943"/>
              <p:cNvSpPr>
                <a:spLocks/>
              </p:cNvSpPr>
              <p:nvPr/>
            </p:nvSpPr>
            <p:spPr bwMode="auto">
              <a:xfrm>
                <a:off x="4034" y="319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6" name="Freeform 5944"/>
              <p:cNvSpPr>
                <a:spLocks/>
              </p:cNvSpPr>
              <p:nvPr/>
            </p:nvSpPr>
            <p:spPr bwMode="auto">
              <a:xfrm>
                <a:off x="2769" y="3095"/>
                <a:ext cx="105" cy="142"/>
              </a:xfrm>
              <a:custGeom>
                <a:avLst/>
                <a:gdLst>
                  <a:gd name="T0" fmla="*/ 0 w 105"/>
                  <a:gd name="T1" fmla="*/ 99 h 142"/>
                  <a:gd name="T2" fmla="*/ 68 w 105"/>
                  <a:gd name="T3" fmla="*/ 142 h 142"/>
                  <a:gd name="T4" fmla="*/ 105 w 105"/>
                  <a:gd name="T5" fmla="*/ 68 h 142"/>
                  <a:gd name="T6" fmla="*/ 31 w 105"/>
                  <a:gd name="T7" fmla="*/ 0 h 142"/>
                  <a:gd name="T8" fmla="*/ 0 w 105"/>
                  <a:gd name="T9" fmla="*/ 99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2"/>
                  <a:gd name="T17" fmla="*/ 105 w 105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2">
                    <a:moveTo>
                      <a:pt x="0" y="99"/>
                    </a:moveTo>
                    <a:lnTo>
                      <a:pt x="68" y="142"/>
                    </a:lnTo>
                    <a:lnTo>
                      <a:pt x="105" y="68"/>
                    </a:lnTo>
                    <a:lnTo>
                      <a:pt x="31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94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7" name="Freeform 5945"/>
              <p:cNvSpPr>
                <a:spLocks/>
              </p:cNvSpPr>
              <p:nvPr/>
            </p:nvSpPr>
            <p:spPr bwMode="auto">
              <a:xfrm>
                <a:off x="2769" y="3095"/>
                <a:ext cx="105" cy="142"/>
              </a:xfrm>
              <a:custGeom>
                <a:avLst/>
                <a:gdLst>
                  <a:gd name="T0" fmla="*/ 0 w 17"/>
                  <a:gd name="T1" fmla="*/ 143778 h 23"/>
                  <a:gd name="T2" fmla="*/ 98959 w 17"/>
                  <a:gd name="T3" fmla="*/ 206406 h 23"/>
                  <a:gd name="T4" fmla="*/ 152936 w 17"/>
                  <a:gd name="T5" fmla="*/ 98838 h 23"/>
                  <a:gd name="T6" fmla="*/ 45014 w 17"/>
                  <a:gd name="T7" fmla="*/ 0 h 23"/>
                  <a:gd name="T8" fmla="*/ 0 w 17"/>
                  <a:gd name="T9" fmla="*/ 143778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3"/>
                  <a:gd name="T17" fmla="*/ 17 w 17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3">
                    <a:moveTo>
                      <a:pt x="0" y="16"/>
                    </a:moveTo>
                    <a:lnTo>
                      <a:pt x="11" y="23"/>
                    </a:lnTo>
                    <a:lnTo>
                      <a:pt x="17" y="11"/>
                    </a:lnTo>
                    <a:lnTo>
                      <a:pt x="5" y="0"/>
                    </a:lnTo>
                    <a:lnTo>
                      <a:pt x="0" y="1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8" name="Freeform 5946"/>
              <p:cNvSpPr>
                <a:spLocks/>
              </p:cNvSpPr>
              <p:nvPr/>
            </p:nvSpPr>
            <p:spPr bwMode="auto">
              <a:xfrm>
                <a:off x="1503" y="3132"/>
                <a:ext cx="105" cy="86"/>
              </a:xfrm>
              <a:custGeom>
                <a:avLst/>
                <a:gdLst>
                  <a:gd name="T0" fmla="*/ 0 w 105"/>
                  <a:gd name="T1" fmla="*/ 68 h 86"/>
                  <a:gd name="T2" fmla="*/ 68 w 105"/>
                  <a:gd name="T3" fmla="*/ 86 h 86"/>
                  <a:gd name="T4" fmla="*/ 105 w 105"/>
                  <a:gd name="T5" fmla="*/ 18 h 86"/>
                  <a:gd name="T6" fmla="*/ 37 w 105"/>
                  <a:gd name="T7" fmla="*/ 0 h 86"/>
                  <a:gd name="T8" fmla="*/ 0 w 105"/>
                  <a:gd name="T9" fmla="*/ 68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6"/>
                  <a:gd name="T17" fmla="*/ 105 w 105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6">
                    <a:moveTo>
                      <a:pt x="0" y="68"/>
                    </a:moveTo>
                    <a:lnTo>
                      <a:pt x="68" y="86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9" name="Freeform 5947"/>
              <p:cNvSpPr>
                <a:spLocks/>
              </p:cNvSpPr>
              <p:nvPr/>
            </p:nvSpPr>
            <p:spPr bwMode="auto">
              <a:xfrm>
                <a:off x="1503" y="3132"/>
                <a:ext cx="105" cy="86"/>
              </a:xfrm>
              <a:custGeom>
                <a:avLst/>
                <a:gdLst>
                  <a:gd name="T0" fmla="*/ 0 w 17"/>
                  <a:gd name="T1" fmla="*/ 96904 h 14"/>
                  <a:gd name="T2" fmla="*/ 98959 w 17"/>
                  <a:gd name="T3" fmla="*/ 122372 h 14"/>
                  <a:gd name="T4" fmla="*/ 152936 w 17"/>
                  <a:gd name="T5" fmla="*/ 25732 h 14"/>
                  <a:gd name="T6" fmla="*/ 53945 w 17"/>
                  <a:gd name="T7" fmla="*/ 0 h 14"/>
                  <a:gd name="T8" fmla="*/ 0 w 17"/>
                  <a:gd name="T9" fmla="*/ 96904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4"/>
                  <a:gd name="T17" fmla="*/ 17 w 1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4">
                    <a:moveTo>
                      <a:pt x="0" y="11"/>
                    </a:moveTo>
                    <a:lnTo>
                      <a:pt x="11" y="14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0" name="Freeform 5948"/>
              <p:cNvSpPr>
                <a:spLocks/>
              </p:cNvSpPr>
              <p:nvPr/>
            </p:nvSpPr>
            <p:spPr bwMode="auto">
              <a:xfrm>
                <a:off x="3862" y="3200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1" name="Freeform 5949"/>
              <p:cNvSpPr>
                <a:spLocks/>
              </p:cNvSpPr>
              <p:nvPr/>
            </p:nvSpPr>
            <p:spPr bwMode="auto">
              <a:xfrm>
                <a:off x="3862" y="3200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2" name="Freeform 5950"/>
              <p:cNvSpPr>
                <a:spLocks/>
              </p:cNvSpPr>
              <p:nvPr/>
            </p:nvSpPr>
            <p:spPr bwMode="auto">
              <a:xfrm>
                <a:off x="2596" y="3064"/>
                <a:ext cx="105" cy="161"/>
              </a:xfrm>
              <a:custGeom>
                <a:avLst/>
                <a:gdLst>
                  <a:gd name="T0" fmla="*/ 0 w 105"/>
                  <a:gd name="T1" fmla="*/ 111 h 161"/>
                  <a:gd name="T2" fmla="*/ 74 w 105"/>
                  <a:gd name="T3" fmla="*/ 161 h 161"/>
                  <a:gd name="T4" fmla="*/ 105 w 105"/>
                  <a:gd name="T5" fmla="*/ 74 h 161"/>
                  <a:gd name="T6" fmla="*/ 37 w 105"/>
                  <a:gd name="T7" fmla="*/ 0 h 161"/>
                  <a:gd name="T8" fmla="*/ 0 w 105"/>
                  <a:gd name="T9" fmla="*/ 111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61"/>
                  <a:gd name="T17" fmla="*/ 105 w 105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61">
                    <a:moveTo>
                      <a:pt x="0" y="111"/>
                    </a:moveTo>
                    <a:lnTo>
                      <a:pt x="74" y="161"/>
                    </a:lnTo>
                    <a:lnTo>
                      <a:pt x="105" y="74"/>
                    </a:lnTo>
                    <a:lnTo>
                      <a:pt x="37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3" name="Freeform 5951"/>
              <p:cNvSpPr>
                <a:spLocks/>
              </p:cNvSpPr>
              <p:nvPr/>
            </p:nvSpPr>
            <p:spPr bwMode="auto">
              <a:xfrm>
                <a:off x="2596" y="3064"/>
                <a:ext cx="105" cy="161"/>
              </a:xfrm>
              <a:custGeom>
                <a:avLst/>
                <a:gdLst>
                  <a:gd name="T0" fmla="*/ 0 w 17"/>
                  <a:gd name="T1" fmla="*/ 163118 h 26"/>
                  <a:gd name="T2" fmla="*/ 107693 w 17"/>
                  <a:gd name="T3" fmla="*/ 236738 h 26"/>
                  <a:gd name="T4" fmla="*/ 152936 w 17"/>
                  <a:gd name="T5" fmla="*/ 108743 h 26"/>
                  <a:gd name="T6" fmla="*/ 53945 w 17"/>
                  <a:gd name="T7" fmla="*/ 0 h 26"/>
                  <a:gd name="T8" fmla="*/ 0 w 17"/>
                  <a:gd name="T9" fmla="*/ 163118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6"/>
                  <a:gd name="T17" fmla="*/ 17 w 17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6">
                    <a:moveTo>
                      <a:pt x="0" y="18"/>
                    </a:moveTo>
                    <a:lnTo>
                      <a:pt x="12" y="26"/>
                    </a:lnTo>
                    <a:lnTo>
                      <a:pt x="17" y="12"/>
                    </a:lnTo>
                    <a:lnTo>
                      <a:pt x="6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4" name="Freeform 5952"/>
              <p:cNvSpPr>
                <a:spLocks/>
              </p:cNvSpPr>
              <p:nvPr/>
            </p:nvSpPr>
            <p:spPr bwMode="auto">
              <a:xfrm>
                <a:off x="1336" y="3163"/>
                <a:ext cx="99" cy="74"/>
              </a:xfrm>
              <a:custGeom>
                <a:avLst/>
                <a:gdLst>
                  <a:gd name="T0" fmla="*/ 0 w 99"/>
                  <a:gd name="T1" fmla="*/ 55 h 74"/>
                  <a:gd name="T2" fmla="*/ 68 w 99"/>
                  <a:gd name="T3" fmla="*/ 74 h 74"/>
                  <a:gd name="T4" fmla="*/ 99 w 99"/>
                  <a:gd name="T5" fmla="*/ 18 h 74"/>
                  <a:gd name="T6" fmla="*/ 31 w 99"/>
                  <a:gd name="T7" fmla="*/ 0 h 74"/>
                  <a:gd name="T8" fmla="*/ 0 w 99"/>
                  <a:gd name="T9" fmla="*/ 55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5"/>
                    </a:moveTo>
                    <a:lnTo>
                      <a:pt x="68" y="74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5" name="Freeform 5953"/>
              <p:cNvSpPr>
                <a:spLocks/>
              </p:cNvSpPr>
              <p:nvPr/>
            </p:nvSpPr>
            <p:spPr bwMode="auto">
              <a:xfrm>
                <a:off x="1336" y="3163"/>
                <a:ext cx="99" cy="74"/>
              </a:xfrm>
              <a:custGeom>
                <a:avLst/>
                <a:gdLst>
                  <a:gd name="T0" fmla="*/ 0 w 16"/>
                  <a:gd name="T1" fmla="*/ 80925 h 12"/>
                  <a:gd name="T2" fmla="*/ 99730 w 16"/>
                  <a:gd name="T3" fmla="*/ 106936 h 12"/>
                  <a:gd name="T4" fmla="*/ 145214 w 16"/>
                  <a:gd name="T5" fmla="*/ 27417 h 12"/>
                  <a:gd name="T6" fmla="*/ 45484 w 16"/>
                  <a:gd name="T7" fmla="*/ 0 h 12"/>
                  <a:gd name="T8" fmla="*/ 0 w 16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9"/>
                    </a:moveTo>
                    <a:lnTo>
                      <a:pt x="11" y="12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6" name="Freeform 5954"/>
              <p:cNvSpPr>
                <a:spLocks/>
              </p:cNvSpPr>
              <p:nvPr/>
            </p:nvSpPr>
            <p:spPr bwMode="auto">
              <a:xfrm>
                <a:off x="3689" y="320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7" name="Freeform 5955"/>
              <p:cNvSpPr>
                <a:spLocks/>
              </p:cNvSpPr>
              <p:nvPr/>
            </p:nvSpPr>
            <p:spPr bwMode="auto">
              <a:xfrm>
                <a:off x="3689" y="320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8" name="Freeform 5956"/>
              <p:cNvSpPr>
                <a:spLocks/>
              </p:cNvSpPr>
              <p:nvPr/>
            </p:nvSpPr>
            <p:spPr bwMode="auto">
              <a:xfrm>
                <a:off x="2429" y="3039"/>
                <a:ext cx="99" cy="179"/>
              </a:xfrm>
              <a:custGeom>
                <a:avLst/>
                <a:gdLst>
                  <a:gd name="T0" fmla="*/ 0 w 99"/>
                  <a:gd name="T1" fmla="*/ 124 h 179"/>
                  <a:gd name="T2" fmla="*/ 68 w 99"/>
                  <a:gd name="T3" fmla="*/ 179 h 179"/>
                  <a:gd name="T4" fmla="*/ 99 w 99"/>
                  <a:gd name="T5" fmla="*/ 74 h 179"/>
                  <a:gd name="T6" fmla="*/ 31 w 99"/>
                  <a:gd name="T7" fmla="*/ 0 h 179"/>
                  <a:gd name="T8" fmla="*/ 0 w 99"/>
                  <a:gd name="T9" fmla="*/ 124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79"/>
                  <a:gd name="T17" fmla="*/ 99 w 99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79">
                    <a:moveTo>
                      <a:pt x="0" y="124"/>
                    </a:moveTo>
                    <a:lnTo>
                      <a:pt x="68" y="179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9" name="Freeform 5957"/>
              <p:cNvSpPr>
                <a:spLocks/>
              </p:cNvSpPr>
              <p:nvPr/>
            </p:nvSpPr>
            <p:spPr bwMode="auto">
              <a:xfrm>
                <a:off x="2429" y="3039"/>
                <a:ext cx="99" cy="179"/>
              </a:xfrm>
              <a:custGeom>
                <a:avLst/>
                <a:gdLst>
                  <a:gd name="T0" fmla="*/ 0 w 16"/>
                  <a:gd name="T1" fmla="*/ 178494 h 29"/>
                  <a:gd name="T2" fmla="*/ 99730 w 16"/>
                  <a:gd name="T3" fmla="*/ 259871 h 29"/>
                  <a:gd name="T4" fmla="*/ 145214 w 16"/>
                  <a:gd name="T5" fmla="*/ 107474 h 29"/>
                  <a:gd name="T6" fmla="*/ 45484 w 16"/>
                  <a:gd name="T7" fmla="*/ 0 h 29"/>
                  <a:gd name="T8" fmla="*/ 0 w 16"/>
                  <a:gd name="T9" fmla="*/ 178494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9"/>
                  <a:gd name="T17" fmla="*/ 16 w 16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9">
                    <a:moveTo>
                      <a:pt x="0" y="20"/>
                    </a:moveTo>
                    <a:lnTo>
                      <a:pt x="11" y="29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0" name="Freeform 5958"/>
              <p:cNvSpPr>
                <a:spLocks/>
              </p:cNvSpPr>
              <p:nvPr/>
            </p:nvSpPr>
            <p:spPr bwMode="auto">
              <a:xfrm>
                <a:off x="1163" y="3188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68 w 105"/>
                  <a:gd name="T3" fmla="*/ 67 h 67"/>
                  <a:gd name="T4" fmla="*/ 105 w 105"/>
                  <a:gd name="T5" fmla="*/ 12 h 67"/>
                  <a:gd name="T6" fmla="*/ 37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68" y="67"/>
                    </a:lnTo>
                    <a:lnTo>
                      <a:pt x="105" y="12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1" name="Freeform 5959"/>
              <p:cNvSpPr>
                <a:spLocks/>
              </p:cNvSpPr>
              <p:nvPr/>
            </p:nvSpPr>
            <p:spPr bwMode="auto">
              <a:xfrm>
                <a:off x="1163" y="3188"/>
                <a:ext cx="105" cy="67"/>
              </a:xfrm>
              <a:custGeom>
                <a:avLst/>
                <a:gdLst>
                  <a:gd name="T0" fmla="*/ 0 w 17"/>
                  <a:gd name="T1" fmla="*/ 67335 h 11"/>
                  <a:gd name="T2" fmla="*/ 98959 w 17"/>
                  <a:gd name="T3" fmla="*/ 92192 h 11"/>
                  <a:gd name="T4" fmla="*/ 152936 w 17"/>
                  <a:gd name="T5" fmla="*/ 16506 h 11"/>
                  <a:gd name="T6" fmla="*/ 53945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2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2" name="Freeform 5960"/>
              <p:cNvSpPr>
                <a:spLocks/>
              </p:cNvSpPr>
              <p:nvPr/>
            </p:nvSpPr>
            <p:spPr bwMode="auto">
              <a:xfrm>
                <a:off x="3522" y="3200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3" name="Freeform 5961"/>
              <p:cNvSpPr>
                <a:spLocks/>
              </p:cNvSpPr>
              <p:nvPr/>
            </p:nvSpPr>
            <p:spPr bwMode="auto">
              <a:xfrm>
                <a:off x="3522" y="3200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4" name="Freeform 5962"/>
              <p:cNvSpPr>
                <a:spLocks/>
              </p:cNvSpPr>
              <p:nvPr/>
            </p:nvSpPr>
            <p:spPr bwMode="auto">
              <a:xfrm>
                <a:off x="2256" y="3027"/>
                <a:ext cx="99" cy="185"/>
              </a:xfrm>
              <a:custGeom>
                <a:avLst/>
                <a:gdLst>
                  <a:gd name="T0" fmla="*/ 0 w 99"/>
                  <a:gd name="T1" fmla="*/ 130 h 185"/>
                  <a:gd name="T2" fmla="*/ 68 w 99"/>
                  <a:gd name="T3" fmla="*/ 185 h 185"/>
                  <a:gd name="T4" fmla="*/ 99 w 99"/>
                  <a:gd name="T5" fmla="*/ 74 h 185"/>
                  <a:gd name="T6" fmla="*/ 31 w 99"/>
                  <a:gd name="T7" fmla="*/ 0 h 185"/>
                  <a:gd name="T8" fmla="*/ 0 w 99"/>
                  <a:gd name="T9" fmla="*/ 130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85"/>
                  <a:gd name="T17" fmla="*/ 99 w 99"/>
                  <a:gd name="T18" fmla="*/ 185 h 1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85">
                    <a:moveTo>
                      <a:pt x="0" y="130"/>
                    </a:moveTo>
                    <a:lnTo>
                      <a:pt x="68" y="185"/>
                    </a:lnTo>
                    <a:lnTo>
                      <a:pt x="99" y="74"/>
                    </a:lnTo>
                    <a:lnTo>
                      <a:pt x="31" y="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8181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5" name="Freeform 5963"/>
              <p:cNvSpPr>
                <a:spLocks/>
              </p:cNvSpPr>
              <p:nvPr/>
            </p:nvSpPr>
            <p:spPr bwMode="auto">
              <a:xfrm>
                <a:off x="2256" y="3027"/>
                <a:ext cx="99" cy="185"/>
              </a:xfrm>
              <a:custGeom>
                <a:avLst/>
                <a:gdLst>
                  <a:gd name="T0" fmla="*/ 0 w 16"/>
                  <a:gd name="T1" fmla="*/ 188083 h 30"/>
                  <a:gd name="T2" fmla="*/ 99730 w 16"/>
                  <a:gd name="T3" fmla="*/ 267566 h 30"/>
                  <a:gd name="T4" fmla="*/ 145214 w 16"/>
                  <a:gd name="T5" fmla="*/ 106936 h 30"/>
                  <a:gd name="T6" fmla="*/ 45484 w 16"/>
                  <a:gd name="T7" fmla="*/ 0 h 30"/>
                  <a:gd name="T8" fmla="*/ 0 w 16"/>
                  <a:gd name="T9" fmla="*/ 188083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0"/>
                  <a:gd name="T17" fmla="*/ 16 w 1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0">
                    <a:moveTo>
                      <a:pt x="0" y="21"/>
                    </a:moveTo>
                    <a:lnTo>
                      <a:pt x="11" y="30"/>
                    </a:lnTo>
                    <a:lnTo>
                      <a:pt x="16" y="12"/>
                    </a:lnTo>
                    <a:lnTo>
                      <a:pt x="5" y="0"/>
                    </a:lnTo>
                    <a:lnTo>
                      <a:pt x="0" y="2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6" name="Freeform 5964"/>
              <p:cNvSpPr>
                <a:spLocks/>
              </p:cNvSpPr>
              <p:nvPr/>
            </p:nvSpPr>
            <p:spPr bwMode="auto">
              <a:xfrm>
                <a:off x="3349" y="320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7" name="Freeform 5965"/>
              <p:cNvSpPr>
                <a:spLocks/>
              </p:cNvSpPr>
              <p:nvPr/>
            </p:nvSpPr>
            <p:spPr bwMode="auto">
              <a:xfrm>
                <a:off x="3349" y="320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8" name="Freeform 5966"/>
              <p:cNvSpPr>
                <a:spLocks/>
              </p:cNvSpPr>
              <p:nvPr/>
            </p:nvSpPr>
            <p:spPr bwMode="auto">
              <a:xfrm>
                <a:off x="2083" y="3039"/>
                <a:ext cx="105" cy="173"/>
              </a:xfrm>
              <a:custGeom>
                <a:avLst/>
                <a:gdLst>
                  <a:gd name="T0" fmla="*/ 0 w 105"/>
                  <a:gd name="T1" fmla="*/ 124 h 173"/>
                  <a:gd name="T2" fmla="*/ 68 w 105"/>
                  <a:gd name="T3" fmla="*/ 173 h 173"/>
                  <a:gd name="T4" fmla="*/ 105 w 105"/>
                  <a:gd name="T5" fmla="*/ 62 h 173"/>
                  <a:gd name="T6" fmla="*/ 31 w 105"/>
                  <a:gd name="T7" fmla="*/ 0 h 173"/>
                  <a:gd name="T8" fmla="*/ 0 w 105"/>
                  <a:gd name="T9" fmla="*/ 124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73"/>
                  <a:gd name="T17" fmla="*/ 105 w 105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73">
                    <a:moveTo>
                      <a:pt x="0" y="124"/>
                    </a:moveTo>
                    <a:lnTo>
                      <a:pt x="68" y="173"/>
                    </a:lnTo>
                    <a:lnTo>
                      <a:pt x="105" y="62"/>
                    </a:lnTo>
                    <a:lnTo>
                      <a:pt x="31" y="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8888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9" name="Freeform 5967"/>
              <p:cNvSpPr>
                <a:spLocks/>
              </p:cNvSpPr>
              <p:nvPr/>
            </p:nvSpPr>
            <p:spPr bwMode="auto">
              <a:xfrm>
                <a:off x="2083" y="3039"/>
                <a:ext cx="105" cy="173"/>
              </a:xfrm>
              <a:custGeom>
                <a:avLst/>
                <a:gdLst>
                  <a:gd name="T0" fmla="*/ 0 w 17"/>
                  <a:gd name="T1" fmla="*/ 180680 h 28"/>
                  <a:gd name="T2" fmla="*/ 98959 w 17"/>
                  <a:gd name="T3" fmla="*/ 252141 h 28"/>
                  <a:gd name="T4" fmla="*/ 152936 w 17"/>
                  <a:gd name="T5" fmla="*/ 90325 h 28"/>
                  <a:gd name="T6" fmla="*/ 45014 w 17"/>
                  <a:gd name="T7" fmla="*/ 0 h 28"/>
                  <a:gd name="T8" fmla="*/ 0 w 17"/>
                  <a:gd name="T9" fmla="*/ 18068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8"/>
                  <a:gd name="T17" fmla="*/ 17 w 17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8">
                    <a:moveTo>
                      <a:pt x="0" y="20"/>
                    </a:moveTo>
                    <a:lnTo>
                      <a:pt x="11" y="28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2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0" name="Freeform 5968"/>
              <p:cNvSpPr>
                <a:spLocks/>
              </p:cNvSpPr>
              <p:nvPr/>
            </p:nvSpPr>
            <p:spPr bwMode="auto">
              <a:xfrm>
                <a:off x="4442" y="321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1" name="Freeform 5969"/>
              <p:cNvSpPr>
                <a:spLocks/>
              </p:cNvSpPr>
              <p:nvPr/>
            </p:nvSpPr>
            <p:spPr bwMode="auto">
              <a:xfrm>
                <a:off x="4442" y="321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2" name="Freeform 5970"/>
              <p:cNvSpPr>
                <a:spLocks/>
              </p:cNvSpPr>
              <p:nvPr/>
            </p:nvSpPr>
            <p:spPr bwMode="auto">
              <a:xfrm>
                <a:off x="3182" y="3194"/>
                <a:ext cx="99" cy="80"/>
              </a:xfrm>
              <a:custGeom>
                <a:avLst/>
                <a:gdLst>
                  <a:gd name="T0" fmla="*/ 0 w 99"/>
                  <a:gd name="T1" fmla="*/ 55 h 80"/>
                  <a:gd name="T2" fmla="*/ 68 w 99"/>
                  <a:gd name="T3" fmla="*/ 80 h 80"/>
                  <a:gd name="T4" fmla="*/ 99 w 99"/>
                  <a:gd name="T5" fmla="*/ 31 h 80"/>
                  <a:gd name="T6" fmla="*/ 31 w 99"/>
                  <a:gd name="T7" fmla="*/ 0 h 80"/>
                  <a:gd name="T8" fmla="*/ 0 w 99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5"/>
                    </a:moveTo>
                    <a:lnTo>
                      <a:pt x="68" y="80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3C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3" name="Freeform 5971"/>
              <p:cNvSpPr>
                <a:spLocks/>
              </p:cNvSpPr>
              <p:nvPr/>
            </p:nvSpPr>
            <p:spPr bwMode="auto">
              <a:xfrm>
                <a:off x="3182" y="3194"/>
                <a:ext cx="99" cy="80"/>
              </a:xfrm>
              <a:custGeom>
                <a:avLst/>
                <a:gdLst>
                  <a:gd name="T0" fmla="*/ 0 w 16"/>
                  <a:gd name="T1" fmla="*/ 78769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4" name="Freeform 5972"/>
              <p:cNvSpPr>
                <a:spLocks/>
              </p:cNvSpPr>
              <p:nvPr/>
            </p:nvSpPr>
            <p:spPr bwMode="auto">
              <a:xfrm>
                <a:off x="1917" y="3070"/>
                <a:ext cx="98" cy="148"/>
              </a:xfrm>
              <a:custGeom>
                <a:avLst/>
                <a:gdLst>
                  <a:gd name="T0" fmla="*/ 0 w 98"/>
                  <a:gd name="T1" fmla="*/ 111 h 148"/>
                  <a:gd name="T2" fmla="*/ 67 w 98"/>
                  <a:gd name="T3" fmla="*/ 148 h 148"/>
                  <a:gd name="T4" fmla="*/ 98 w 98"/>
                  <a:gd name="T5" fmla="*/ 43 h 148"/>
                  <a:gd name="T6" fmla="*/ 30 w 98"/>
                  <a:gd name="T7" fmla="*/ 0 h 148"/>
                  <a:gd name="T8" fmla="*/ 0 w 98"/>
                  <a:gd name="T9" fmla="*/ 111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48"/>
                  <a:gd name="T17" fmla="*/ 98 w 98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48">
                    <a:moveTo>
                      <a:pt x="0" y="111"/>
                    </a:moveTo>
                    <a:lnTo>
                      <a:pt x="67" y="148"/>
                    </a:lnTo>
                    <a:lnTo>
                      <a:pt x="98" y="43"/>
                    </a:lnTo>
                    <a:lnTo>
                      <a:pt x="30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95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5" name="Freeform 5973"/>
              <p:cNvSpPr>
                <a:spLocks/>
              </p:cNvSpPr>
              <p:nvPr/>
            </p:nvSpPr>
            <p:spPr bwMode="auto">
              <a:xfrm>
                <a:off x="1917" y="3070"/>
                <a:ext cx="98" cy="148"/>
              </a:xfrm>
              <a:custGeom>
                <a:avLst/>
                <a:gdLst>
                  <a:gd name="T0" fmla="*/ 0 w 16"/>
                  <a:gd name="T1" fmla="*/ 160401 h 24"/>
                  <a:gd name="T2" fmla="*/ 94203 w 16"/>
                  <a:gd name="T3" fmla="*/ 214094 h 24"/>
                  <a:gd name="T4" fmla="*/ 137868 w 16"/>
                  <a:gd name="T5" fmla="*/ 62135 h 24"/>
                  <a:gd name="T6" fmla="*/ 43671 w 16"/>
                  <a:gd name="T7" fmla="*/ 0 h 24"/>
                  <a:gd name="T8" fmla="*/ 0 w 16"/>
                  <a:gd name="T9" fmla="*/ 16040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4"/>
                  <a:gd name="T17" fmla="*/ 16 w 1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4">
                    <a:moveTo>
                      <a:pt x="0" y="18"/>
                    </a:moveTo>
                    <a:lnTo>
                      <a:pt x="11" y="24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6" name="Freeform 5974"/>
              <p:cNvSpPr>
                <a:spLocks/>
              </p:cNvSpPr>
              <p:nvPr/>
            </p:nvSpPr>
            <p:spPr bwMode="auto">
              <a:xfrm>
                <a:off x="4269" y="321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7" name="Freeform 5975"/>
              <p:cNvSpPr>
                <a:spLocks/>
              </p:cNvSpPr>
              <p:nvPr/>
            </p:nvSpPr>
            <p:spPr bwMode="auto">
              <a:xfrm>
                <a:off x="4269" y="321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8" name="Freeform 5976"/>
              <p:cNvSpPr>
                <a:spLocks/>
              </p:cNvSpPr>
              <p:nvPr/>
            </p:nvSpPr>
            <p:spPr bwMode="auto">
              <a:xfrm>
                <a:off x="3009" y="3181"/>
                <a:ext cx="99" cy="93"/>
              </a:xfrm>
              <a:custGeom>
                <a:avLst/>
                <a:gdLst>
                  <a:gd name="T0" fmla="*/ 0 w 99"/>
                  <a:gd name="T1" fmla="*/ 62 h 93"/>
                  <a:gd name="T2" fmla="*/ 68 w 99"/>
                  <a:gd name="T3" fmla="*/ 93 h 93"/>
                  <a:gd name="T4" fmla="*/ 99 w 99"/>
                  <a:gd name="T5" fmla="*/ 37 h 93"/>
                  <a:gd name="T6" fmla="*/ 31 w 99"/>
                  <a:gd name="T7" fmla="*/ 0 h 93"/>
                  <a:gd name="T8" fmla="*/ 0 w 99"/>
                  <a:gd name="T9" fmla="*/ 62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3"/>
                  <a:gd name="T17" fmla="*/ 99 w 99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3">
                    <a:moveTo>
                      <a:pt x="0" y="62"/>
                    </a:moveTo>
                    <a:lnTo>
                      <a:pt x="68" y="93"/>
                    </a:lnTo>
                    <a:lnTo>
                      <a:pt x="99" y="37"/>
                    </a:lnTo>
                    <a:lnTo>
                      <a:pt x="31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9" name="Freeform 5977"/>
              <p:cNvSpPr>
                <a:spLocks/>
              </p:cNvSpPr>
              <p:nvPr/>
            </p:nvSpPr>
            <p:spPr bwMode="auto">
              <a:xfrm>
                <a:off x="3009" y="3181"/>
                <a:ext cx="99" cy="93"/>
              </a:xfrm>
              <a:custGeom>
                <a:avLst/>
                <a:gdLst>
                  <a:gd name="T0" fmla="*/ 0 w 16"/>
                  <a:gd name="T1" fmla="*/ 91524 h 15"/>
                  <a:gd name="T2" fmla="*/ 99730 w 16"/>
                  <a:gd name="T3" fmla="*/ 137497 h 15"/>
                  <a:gd name="T4" fmla="*/ 145214 w 16"/>
                  <a:gd name="T5" fmla="*/ 54585 h 15"/>
                  <a:gd name="T6" fmla="*/ 45484 w 16"/>
                  <a:gd name="T7" fmla="*/ 0 h 15"/>
                  <a:gd name="T8" fmla="*/ 0 w 16"/>
                  <a:gd name="T9" fmla="*/ 91524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0"/>
                    </a:moveTo>
                    <a:lnTo>
                      <a:pt x="11" y="15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0" name="Freeform 5978"/>
              <p:cNvSpPr>
                <a:spLocks/>
              </p:cNvSpPr>
              <p:nvPr/>
            </p:nvSpPr>
            <p:spPr bwMode="auto">
              <a:xfrm>
                <a:off x="1744" y="3107"/>
                <a:ext cx="98" cy="124"/>
              </a:xfrm>
              <a:custGeom>
                <a:avLst/>
                <a:gdLst>
                  <a:gd name="T0" fmla="*/ 0 w 98"/>
                  <a:gd name="T1" fmla="*/ 93 h 124"/>
                  <a:gd name="T2" fmla="*/ 68 w 98"/>
                  <a:gd name="T3" fmla="*/ 124 h 124"/>
                  <a:gd name="T4" fmla="*/ 98 w 98"/>
                  <a:gd name="T5" fmla="*/ 37 h 124"/>
                  <a:gd name="T6" fmla="*/ 31 w 98"/>
                  <a:gd name="T7" fmla="*/ 0 h 124"/>
                  <a:gd name="T8" fmla="*/ 0 w 98"/>
                  <a:gd name="T9" fmla="*/ 93 h 1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124"/>
                  <a:gd name="T17" fmla="*/ 98 w 98"/>
                  <a:gd name="T18" fmla="*/ 124 h 1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124">
                    <a:moveTo>
                      <a:pt x="0" y="93"/>
                    </a:moveTo>
                    <a:lnTo>
                      <a:pt x="68" y="124"/>
                    </a:lnTo>
                    <a:lnTo>
                      <a:pt x="98" y="37"/>
                    </a:lnTo>
                    <a:lnTo>
                      <a:pt x="31" y="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1" name="Freeform 5979"/>
              <p:cNvSpPr>
                <a:spLocks/>
              </p:cNvSpPr>
              <p:nvPr/>
            </p:nvSpPr>
            <p:spPr bwMode="auto">
              <a:xfrm>
                <a:off x="1744" y="3107"/>
                <a:ext cx="98" cy="124"/>
              </a:xfrm>
              <a:custGeom>
                <a:avLst/>
                <a:gdLst>
                  <a:gd name="T0" fmla="*/ 0 w 16"/>
                  <a:gd name="T1" fmla="*/ 137497 h 20"/>
                  <a:gd name="T2" fmla="*/ 94203 w 16"/>
                  <a:gd name="T3" fmla="*/ 183284 h 20"/>
                  <a:gd name="T4" fmla="*/ 137868 w 16"/>
                  <a:gd name="T5" fmla="*/ 54585 h 20"/>
                  <a:gd name="T6" fmla="*/ 43671 w 16"/>
                  <a:gd name="T7" fmla="*/ 0 h 20"/>
                  <a:gd name="T8" fmla="*/ 0 w 16"/>
                  <a:gd name="T9" fmla="*/ 137497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0"/>
                  <a:gd name="T17" fmla="*/ 16 w 1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0">
                    <a:moveTo>
                      <a:pt x="0" y="15"/>
                    </a:moveTo>
                    <a:lnTo>
                      <a:pt x="11" y="20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2" name="Freeform 5980"/>
              <p:cNvSpPr>
                <a:spLocks/>
              </p:cNvSpPr>
              <p:nvPr/>
            </p:nvSpPr>
            <p:spPr bwMode="auto">
              <a:xfrm>
                <a:off x="4102" y="321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3" name="Freeform 5981"/>
              <p:cNvSpPr>
                <a:spLocks/>
              </p:cNvSpPr>
              <p:nvPr/>
            </p:nvSpPr>
            <p:spPr bwMode="auto">
              <a:xfrm>
                <a:off x="4102" y="321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4" name="Freeform 5982"/>
              <p:cNvSpPr>
                <a:spLocks/>
              </p:cNvSpPr>
              <p:nvPr/>
            </p:nvSpPr>
            <p:spPr bwMode="auto">
              <a:xfrm>
                <a:off x="2837" y="3163"/>
                <a:ext cx="105" cy="105"/>
              </a:xfrm>
              <a:custGeom>
                <a:avLst/>
                <a:gdLst>
                  <a:gd name="T0" fmla="*/ 0 w 105"/>
                  <a:gd name="T1" fmla="*/ 74 h 105"/>
                  <a:gd name="T2" fmla="*/ 68 w 105"/>
                  <a:gd name="T3" fmla="*/ 105 h 105"/>
                  <a:gd name="T4" fmla="*/ 105 w 105"/>
                  <a:gd name="T5" fmla="*/ 43 h 105"/>
                  <a:gd name="T6" fmla="*/ 37 w 105"/>
                  <a:gd name="T7" fmla="*/ 0 h 105"/>
                  <a:gd name="T8" fmla="*/ 0 w 105"/>
                  <a:gd name="T9" fmla="*/ 74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05"/>
                  <a:gd name="T17" fmla="*/ 105 w 105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05">
                    <a:moveTo>
                      <a:pt x="0" y="74"/>
                    </a:moveTo>
                    <a:lnTo>
                      <a:pt x="68" y="105"/>
                    </a:lnTo>
                    <a:lnTo>
                      <a:pt x="105" y="43"/>
                    </a:lnTo>
                    <a:lnTo>
                      <a:pt x="37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5" name="Freeform 5983"/>
              <p:cNvSpPr>
                <a:spLocks/>
              </p:cNvSpPr>
              <p:nvPr/>
            </p:nvSpPr>
            <p:spPr bwMode="auto">
              <a:xfrm>
                <a:off x="2837" y="3163"/>
                <a:ext cx="105" cy="105"/>
              </a:xfrm>
              <a:custGeom>
                <a:avLst/>
                <a:gdLst>
                  <a:gd name="T0" fmla="*/ 0 w 17"/>
                  <a:gd name="T1" fmla="*/ 107693 h 17"/>
                  <a:gd name="T2" fmla="*/ 98959 w 17"/>
                  <a:gd name="T3" fmla="*/ 152936 h 17"/>
                  <a:gd name="T4" fmla="*/ 152936 w 17"/>
                  <a:gd name="T5" fmla="*/ 62679 h 17"/>
                  <a:gd name="T6" fmla="*/ 53945 w 17"/>
                  <a:gd name="T7" fmla="*/ 0 h 17"/>
                  <a:gd name="T8" fmla="*/ 0 w 17"/>
                  <a:gd name="T9" fmla="*/ 10769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2"/>
                    </a:moveTo>
                    <a:lnTo>
                      <a:pt x="11" y="17"/>
                    </a:lnTo>
                    <a:lnTo>
                      <a:pt x="17" y="7"/>
                    </a:lnTo>
                    <a:lnTo>
                      <a:pt x="6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6" name="Freeform 5984"/>
              <p:cNvSpPr>
                <a:spLocks/>
              </p:cNvSpPr>
              <p:nvPr/>
            </p:nvSpPr>
            <p:spPr bwMode="auto">
              <a:xfrm>
                <a:off x="1571" y="3150"/>
                <a:ext cx="105" cy="93"/>
              </a:xfrm>
              <a:custGeom>
                <a:avLst/>
                <a:gdLst>
                  <a:gd name="T0" fmla="*/ 0 w 105"/>
                  <a:gd name="T1" fmla="*/ 68 h 93"/>
                  <a:gd name="T2" fmla="*/ 74 w 105"/>
                  <a:gd name="T3" fmla="*/ 93 h 93"/>
                  <a:gd name="T4" fmla="*/ 105 w 105"/>
                  <a:gd name="T5" fmla="*/ 19 h 93"/>
                  <a:gd name="T6" fmla="*/ 37 w 105"/>
                  <a:gd name="T7" fmla="*/ 0 h 93"/>
                  <a:gd name="T8" fmla="*/ 0 w 105"/>
                  <a:gd name="T9" fmla="*/ 6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3"/>
                  <a:gd name="T17" fmla="*/ 105 w 105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3">
                    <a:moveTo>
                      <a:pt x="0" y="68"/>
                    </a:moveTo>
                    <a:lnTo>
                      <a:pt x="74" y="93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7" name="Freeform 5985"/>
              <p:cNvSpPr>
                <a:spLocks/>
              </p:cNvSpPr>
              <p:nvPr/>
            </p:nvSpPr>
            <p:spPr bwMode="auto">
              <a:xfrm>
                <a:off x="1571" y="3150"/>
                <a:ext cx="105" cy="93"/>
              </a:xfrm>
              <a:custGeom>
                <a:avLst/>
                <a:gdLst>
                  <a:gd name="T0" fmla="*/ 0 w 17"/>
                  <a:gd name="T1" fmla="*/ 100558 h 15"/>
                  <a:gd name="T2" fmla="*/ 107693 w 17"/>
                  <a:gd name="T3" fmla="*/ 137497 h 15"/>
                  <a:gd name="T4" fmla="*/ 152936 w 17"/>
                  <a:gd name="T5" fmla="*/ 28136 h 15"/>
                  <a:gd name="T6" fmla="*/ 53945 w 17"/>
                  <a:gd name="T7" fmla="*/ 0 h 15"/>
                  <a:gd name="T8" fmla="*/ 0 w 17"/>
                  <a:gd name="T9" fmla="*/ 10055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1"/>
                    </a:moveTo>
                    <a:lnTo>
                      <a:pt x="12" y="15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8" name="Freeform 5986"/>
              <p:cNvSpPr>
                <a:spLocks/>
              </p:cNvSpPr>
              <p:nvPr/>
            </p:nvSpPr>
            <p:spPr bwMode="auto">
              <a:xfrm>
                <a:off x="3930" y="3218"/>
                <a:ext cx="104" cy="68"/>
              </a:xfrm>
              <a:custGeom>
                <a:avLst/>
                <a:gdLst>
                  <a:gd name="T0" fmla="*/ 0 w 104"/>
                  <a:gd name="T1" fmla="*/ 44 h 68"/>
                  <a:gd name="T2" fmla="*/ 74 w 104"/>
                  <a:gd name="T3" fmla="*/ 68 h 68"/>
                  <a:gd name="T4" fmla="*/ 104 w 104"/>
                  <a:gd name="T5" fmla="*/ 19 h 68"/>
                  <a:gd name="T6" fmla="*/ 30 w 104"/>
                  <a:gd name="T7" fmla="*/ 0 h 68"/>
                  <a:gd name="T8" fmla="*/ 0 w 104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8"/>
                  <a:gd name="T17" fmla="*/ 104 w 104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4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9" name="Freeform 5987"/>
              <p:cNvSpPr>
                <a:spLocks/>
              </p:cNvSpPr>
              <p:nvPr/>
            </p:nvSpPr>
            <p:spPr bwMode="auto">
              <a:xfrm>
                <a:off x="3930" y="3218"/>
                <a:ext cx="104" cy="68"/>
              </a:xfrm>
              <a:custGeom>
                <a:avLst/>
                <a:gdLst>
                  <a:gd name="T0" fmla="*/ 0 w 17"/>
                  <a:gd name="T1" fmla="*/ 62826 h 11"/>
                  <a:gd name="T2" fmla="*/ 102360 w 17"/>
                  <a:gd name="T3" fmla="*/ 99206 h 11"/>
                  <a:gd name="T4" fmla="*/ 145624 w 17"/>
                  <a:gd name="T5" fmla="*/ 27627 h 11"/>
                  <a:gd name="T6" fmla="*/ 43490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0" name="Freeform 5988"/>
              <p:cNvSpPr>
                <a:spLocks/>
              </p:cNvSpPr>
              <p:nvPr/>
            </p:nvSpPr>
            <p:spPr bwMode="auto">
              <a:xfrm>
                <a:off x="2670" y="3138"/>
                <a:ext cx="99" cy="130"/>
              </a:xfrm>
              <a:custGeom>
                <a:avLst/>
                <a:gdLst>
                  <a:gd name="T0" fmla="*/ 0 w 99"/>
                  <a:gd name="T1" fmla="*/ 87 h 130"/>
                  <a:gd name="T2" fmla="*/ 68 w 99"/>
                  <a:gd name="T3" fmla="*/ 130 h 130"/>
                  <a:gd name="T4" fmla="*/ 99 w 99"/>
                  <a:gd name="T5" fmla="*/ 56 h 130"/>
                  <a:gd name="T6" fmla="*/ 31 w 99"/>
                  <a:gd name="T7" fmla="*/ 0 h 130"/>
                  <a:gd name="T8" fmla="*/ 0 w 99"/>
                  <a:gd name="T9" fmla="*/ 87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87"/>
                    </a:moveTo>
                    <a:lnTo>
                      <a:pt x="68" y="130"/>
                    </a:lnTo>
                    <a:lnTo>
                      <a:pt x="99" y="56"/>
                    </a:lnTo>
                    <a:lnTo>
                      <a:pt x="31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1" name="Freeform 5989"/>
              <p:cNvSpPr>
                <a:spLocks/>
              </p:cNvSpPr>
              <p:nvPr/>
            </p:nvSpPr>
            <p:spPr bwMode="auto">
              <a:xfrm>
                <a:off x="2670" y="3138"/>
                <a:ext cx="99" cy="130"/>
              </a:xfrm>
              <a:custGeom>
                <a:avLst/>
                <a:gdLst>
                  <a:gd name="T0" fmla="*/ 0 w 16"/>
                  <a:gd name="T1" fmla="*/ 127883 h 21"/>
                  <a:gd name="T2" fmla="*/ 99730 w 16"/>
                  <a:gd name="T3" fmla="*/ 190958 h 21"/>
                  <a:gd name="T4" fmla="*/ 145214 w 16"/>
                  <a:gd name="T5" fmla="*/ 82315 h 21"/>
                  <a:gd name="T6" fmla="*/ 45484 w 16"/>
                  <a:gd name="T7" fmla="*/ 0 h 21"/>
                  <a:gd name="T8" fmla="*/ 0 w 16"/>
                  <a:gd name="T9" fmla="*/ 127883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14"/>
                    </a:moveTo>
                    <a:lnTo>
                      <a:pt x="11" y="21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2" name="Freeform 5990"/>
              <p:cNvSpPr>
                <a:spLocks/>
              </p:cNvSpPr>
              <p:nvPr/>
            </p:nvSpPr>
            <p:spPr bwMode="auto">
              <a:xfrm>
                <a:off x="1404" y="3181"/>
                <a:ext cx="99" cy="81"/>
              </a:xfrm>
              <a:custGeom>
                <a:avLst/>
                <a:gdLst>
                  <a:gd name="T0" fmla="*/ 0 w 99"/>
                  <a:gd name="T1" fmla="*/ 56 h 81"/>
                  <a:gd name="T2" fmla="*/ 68 w 99"/>
                  <a:gd name="T3" fmla="*/ 81 h 81"/>
                  <a:gd name="T4" fmla="*/ 99 w 99"/>
                  <a:gd name="T5" fmla="*/ 19 h 81"/>
                  <a:gd name="T6" fmla="*/ 31 w 99"/>
                  <a:gd name="T7" fmla="*/ 0 h 81"/>
                  <a:gd name="T8" fmla="*/ 0 w 99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1"/>
                  <a:gd name="T17" fmla="*/ 99 w 99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1">
                    <a:moveTo>
                      <a:pt x="0" y="56"/>
                    </a:moveTo>
                    <a:lnTo>
                      <a:pt x="68" y="81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3" name="Freeform 5991"/>
              <p:cNvSpPr>
                <a:spLocks/>
              </p:cNvSpPr>
              <p:nvPr/>
            </p:nvSpPr>
            <p:spPr bwMode="auto">
              <a:xfrm>
                <a:off x="1404" y="3181"/>
                <a:ext cx="99" cy="81"/>
              </a:xfrm>
              <a:custGeom>
                <a:avLst/>
                <a:gdLst>
                  <a:gd name="T0" fmla="*/ 0 w 16"/>
                  <a:gd name="T1" fmla="*/ 84439 h 13"/>
                  <a:gd name="T2" fmla="*/ 99730 w 16"/>
                  <a:gd name="T3" fmla="*/ 122173 h 13"/>
                  <a:gd name="T4" fmla="*/ 145214 w 16"/>
                  <a:gd name="T5" fmla="*/ 28537 h 13"/>
                  <a:gd name="T6" fmla="*/ 45484 w 16"/>
                  <a:gd name="T7" fmla="*/ 0 h 13"/>
                  <a:gd name="T8" fmla="*/ 0 w 16"/>
                  <a:gd name="T9" fmla="*/ 8443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4" name="Freeform 5992"/>
              <p:cNvSpPr>
                <a:spLocks/>
              </p:cNvSpPr>
              <p:nvPr/>
            </p:nvSpPr>
            <p:spPr bwMode="auto">
              <a:xfrm>
                <a:off x="3763" y="3225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5" name="Freeform 5993"/>
              <p:cNvSpPr>
                <a:spLocks/>
              </p:cNvSpPr>
              <p:nvPr/>
            </p:nvSpPr>
            <p:spPr bwMode="auto">
              <a:xfrm>
                <a:off x="3763" y="3225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6" name="Freeform 5994"/>
              <p:cNvSpPr>
                <a:spLocks/>
              </p:cNvSpPr>
              <p:nvPr/>
            </p:nvSpPr>
            <p:spPr bwMode="auto">
              <a:xfrm>
                <a:off x="2497" y="3113"/>
                <a:ext cx="99" cy="149"/>
              </a:xfrm>
              <a:custGeom>
                <a:avLst/>
                <a:gdLst>
                  <a:gd name="T0" fmla="*/ 0 w 99"/>
                  <a:gd name="T1" fmla="*/ 105 h 149"/>
                  <a:gd name="T2" fmla="*/ 68 w 99"/>
                  <a:gd name="T3" fmla="*/ 149 h 149"/>
                  <a:gd name="T4" fmla="*/ 99 w 99"/>
                  <a:gd name="T5" fmla="*/ 62 h 149"/>
                  <a:gd name="T6" fmla="*/ 31 w 99"/>
                  <a:gd name="T7" fmla="*/ 0 h 149"/>
                  <a:gd name="T8" fmla="*/ 0 w 99"/>
                  <a:gd name="T9" fmla="*/ 105 h 1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9"/>
                  <a:gd name="T17" fmla="*/ 99 w 99"/>
                  <a:gd name="T18" fmla="*/ 149 h 1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9">
                    <a:moveTo>
                      <a:pt x="0" y="105"/>
                    </a:moveTo>
                    <a:lnTo>
                      <a:pt x="68" y="149"/>
                    </a:lnTo>
                    <a:lnTo>
                      <a:pt x="99" y="62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9292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7" name="Freeform 5995"/>
              <p:cNvSpPr>
                <a:spLocks/>
              </p:cNvSpPr>
              <p:nvPr/>
            </p:nvSpPr>
            <p:spPr bwMode="auto">
              <a:xfrm>
                <a:off x="2497" y="3113"/>
                <a:ext cx="99" cy="149"/>
              </a:xfrm>
              <a:custGeom>
                <a:avLst/>
                <a:gdLst>
                  <a:gd name="T0" fmla="*/ 0 w 16"/>
                  <a:gd name="T1" fmla="*/ 157450 h 24"/>
                  <a:gd name="T2" fmla="*/ 99730 w 16"/>
                  <a:gd name="T3" fmla="*/ 221352 h 24"/>
                  <a:gd name="T4" fmla="*/ 145214 w 16"/>
                  <a:gd name="T5" fmla="*/ 92119 h 24"/>
                  <a:gd name="T6" fmla="*/ 45484 w 16"/>
                  <a:gd name="T7" fmla="*/ 0 h 24"/>
                  <a:gd name="T8" fmla="*/ 0 w 16"/>
                  <a:gd name="T9" fmla="*/ 15745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4"/>
                  <a:gd name="T17" fmla="*/ 16 w 1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4">
                    <a:moveTo>
                      <a:pt x="0" y="17"/>
                    </a:moveTo>
                    <a:lnTo>
                      <a:pt x="11" y="24"/>
                    </a:lnTo>
                    <a:lnTo>
                      <a:pt x="16" y="10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8" name="Freeform 5996"/>
              <p:cNvSpPr>
                <a:spLocks/>
              </p:cNvSpPr>
              <p:nvPr/>
            </p:nvSpPr>
            <p:spPr bwMode="auto">
              <a:xfrm>
                <a:off x="1231" y="3200"/>
                <a:ext cx="105" cy="74"/>
              </a:xfrm>
              <a:custGeom>
                <a:avLst/>
                <a:gdLst>
                  <a:gd name="T0" fmla="*/ 0 w 105"/>
                  <a:gd name="T1" fmla="*/ 55 h 74"/>
                  <a:gd name="T2" fmla="*/ 68 w 105"/>
                  <a:gd name="T3" fmla="*/ 74 h 74"/>
                  <a:gd name="T4" fmla="*/ 105 w 105"/>
                  <a:gd name="T5" fmla="*/ 18 h 74"/>
                  <a:gd name="T6" fmla="*/ 37 w 105"/>
                  <a:gd name="T7" fmla="*/ 0 h 74"/>
                  <a:gd name="T8" fmla="*/ 0 w 105"/>
                  <a:gd name="T9" fmla="*/ 55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5"/>
                    </a:moveTo>
                    <a:lnTo>
                      <a:pt x="68" y="74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9" name="Freeform 5997"/>
              <p:cNvSpPr>
                <a:spLocks/>
              </p:cNvSpPr>
              <p:nvPr/>
            </p:nvSpPr>
            <p:spPr bwMode="auto">
              <a:xfrm>
                <a:off x="1231" y="3200"/>
                <a:ext cx="105" cy="74"/>
              </a:xfrm>
              <a:custGeom>
                <a:avLst/>
                <a:gdLst>
                  <a:gd name="T0" fmla="*/ 0 w 17"/>
                  <a:gd name="T1" fmla="*/ 80925 h 12"/>
                  <a:gd name="T2" fmla="*/ 98959 w 17"/>
                  <a:gd name="T3" fmla="*/ 106936 h 12"/>
                  <a:gd name="T4" fmla="*/ 152936 w 17"/>
                  <a:gd name="T5" fmla="*/ 27417 h 12"/>
                  <a:gd name="T6" fmla="*/ 53945 w 17"/>
                  <a:gd name="T7" fmla="*/ 0 h 12"/>
                  <a:gd name="T8" fmla="*/ 0 w 17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0" name="Freeform 5998"/>
              <p:cNvSpPr>
                <a:spLocks/>
              </p:cNvSpPr>
              <p:nvPr/>
            </p:nvSpPr>
            <p:spPr bwMode="auto">
              <a:xfrm>
                <a:off x="3590" y="322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1" name="Freeform 5999"/>
              <p:cNvSpPr>
                <a:spLocks/>
              </p:cNvSpPr>
              <p:nvPr/>
            </p:nvSpPr>
            <p:spPr bwMode="auto">
              <a:xfrm>
                <a:off x="3590" y="322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2" name="Freeform 6000"/>
              <p:cNvSpPr>
                <a:spLocks/>
              </p:cNvSpPr>
              <p:nvPr/>
            </p:nvSpPr>
            <p:spPr bwMode="auto">
              <a:xfrm>
                <a:off x="2324" y="3101"/>
                <a:ext cx="105" cy="154"/>
              </a:xfrm>
              <a:custGeom>
                <a:avLst/>
                <a:gdLst>
                  <a:gd name="T0" fmla="*/ 0 w 105"/>
                  <a:gd name="T1" fmla="*/ 111 h 154"/>
                  <a:gd name="T2" fmla="*/ 68 w 105"/>
                  <a:gd name="T3" fmla="*/ 154 h 154"/>
                  <a:gd name="T4" fmla="*/ 105 w 105"/>
                  <a:gd name="T5" fmla="*/ 62 h 154"/>
                  <a:gd name="T6" fmla="*/ 31 w 105"/>
                  <a:gd name="T7" fmla="*/ 0 h 154"/>
                  <a:gd name="T8" fmla="*/ 0 w 105"/>
                  <a:gd name="T9" fmla="*/ 111 h 1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54"/>
                  <a:gd name="T17" fmla="*/ 105 w 105"/>
                  <a:gd name="T18" fmla="*/ 154 h 1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54">
                    <a:moveTo>
                      <a:pt x="0" y="111"/>
                    </a:moveTo>
                    <a:lnTo>
                      <a:pt x="68" y="154"/>
                    </a:lnTo>
                    <a:lnTo>
                      <a:pt x="105" y="62"/>
                    </a:lnTo>
                    <a:lnTo>
                      <a:pt x="31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8D8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3" name="Freeform 6001"/>
              <p:cNvSpPr>
                <a:spLocks/>
              </p:cNvSpPr>
              <p:nvPr/>
            </p:nvSpPr>
            <p:spPr bwMode="auto">
              <a:xfrm>
                <a:off x="2324" y="3101"/>
                <a:ext cx="105" cy="154"/>
              </a:xfrm>
              <a:custGeom>
                <a:avLst/>
                <a:gdLst>
                  <a:gd name="T0" fmla="*/ 0 w 17"/>
                  <a:gd name="T1" fmla="*/ 159864 h 25"/>
                  <a:gd name="T2" fmla="*/ 98959 w 17"/>
                  <a:gd name="T3" fmla="*/ 221828 h 25"/>
                  <a:gd name="T4" fmla="*/ 152936 w 17"/>
                  <a:gd name="T5" fmla="*/ 89283 h 25"/>
                  <a:gd name="T6" fmla="*/ 45014 w 17"/>
                  <a:gd name="T7" fmla="*/ 0 h 25"/>
                  <a:gd name="T8" fmla="*/ 0 w 17"/>
                  <a:gd name="T9" fmla="*/ 159864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5"/>
                  <a:gd name="T17" fmla="*/ 17 w 17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5">
                    <a:moveTo>
                      <a:pt x="0" y="18"/>
                    </a:moveTo>
                    <a:lnTo>
                      <a:pt x="11" y="25"/>
                    </a:lnTo>
                    <a:lnTo>
                      <a:pt x="17" y="10"/>
                    </a:lnTo>
                    <a:lnTo>
                      <a:pt x="5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4" name="Freeform 6002"/>
              <p:cNvSpPr>
                <a:spLocks/>
              </p:cNvSpPr>
              <p:nvPr/>
            </p:nvSpPr>
            <p:spPr bwMode="auto">
              <a:xfrm>
                <a:off x="3417" y="3225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5" name="Freeform 6003"/>
              <p:cNvSpPr>
                <a:spLocks/>
              </p:cNvSpPr>
              <p:nvPr/>
            </p:nvSpPr>
            <p:spPr bwMode="auto">
              <a:xfrm>
                <a:off x="3417" y="3225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6" name="Freeform 6004"/>
              <p:cNvSpPr>
                <a:spLocks/>
              </p:cNvSpPr>
              <p:nvPr/>
            </p:nvSpPr>
            <p:spPr bwMode="auto">
              <a:xfrm>
                <a:off x="2151" y="3101"/>
                <a:ext cx="105" cy="148"/>
              </a:xfrm>
              <a:custGeom>
                <a:avLst/>
                <a:gdLst>
                  <a:gd name="T0" fmla="*/ 0 w 105"/>
                  <a:gd name="T1" fmla="*/ 111 h 148"/>
                  <a:gd name="T2" fmla="*/ 74 w 105"/>
                  <a:gd name="T3" fmla="*/ 148 h 148"/>
                  <a:gd name="T4" fmla="*/ 105 w 105"/>
                  <a:gd name="T5" fmla="*/ 56 h 148"/>
                  <a:gd name="T6" fmla="*/ 37 w 105"/>
                  <a:gd name="T7" fmla="*/ 0 h 148"/>
                  <a:gd name="T8" fmla="*/ 0 w 105"/>
                  <a:gd name="T9" fmla="*/ 111 h 1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48"/>
                  <a:gd name="T17" fmla="*/ 105 w 105"/>
                  <a:gd name="T18" fmla="*/ 148 h 1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48">
                    <a:moveTo>
                      <a:pt x="0" y="111"/>
                    </a:moveTo>
                    <a:lnTo>
                      <a:pt x="74" y="148"/>
                    </a:lnTo>
                    <a:lnTo>
                      <a:pt x="105" y="56"/>
                    </a:lnTo>
                    <a:lnTo>
                      <a:pt x="37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909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7" name="Freeform 6005"/>
              <p:cNvSpPr>
                <a:spLocks/>
              </p:cNvSpPr>
              <p:nvPr/>
            </p:nvSpPr>
            <p:spPr bwMode="auto">
              <a:xfrm>
                <a:off x="2151" y="3101"/>
                <a:ext cx="105" cy="148"/>
              </a:xfrm>
              <a:custGeom>
                <a:avLst/>
                <a:gdLst>
                  <a:gd name="T0" fmla="*/ 0 w 17"/>
                  <a:gd name="T1" fmla="*/ 160401 h 24"/>
                  <a:gd name="T2" fmla="*/ 107693 w 17"/>
                  <a:gd name="T3" fmla="*/ 214094 h 24"/>
                  <a:gd name="T4" fmla="*/ 152936 w 17"/>
                  <a:gd name="T5" fmla="*/ 80925 h 24"/>
                  <a:gd name="T6" fmla="*/ 53945 w 17"/>
                  <a:gd name="T7" fmla="*/ 0 h 24"/>
                  <a:gd name="T8" fmla="*/ 0 w 17"/>
                  <a:gd name="T9" fmla="*/ 16040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4"/>
                  <a:gd name="T17" fmla="*/ 17 w 17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4">
                    <a:moveTo>
                      <a:pt x="0" y="18"/>
                    </a:moveTo>
                    <a:lnTo>
                      <a:pt x="12" y="24"/>
                    </a:lnTo>
                    <a:lnTo>
                      <a:pt x="17" y="9"/>
                    </a:lnTo>
                    <a:lnTo>
                      <a:pt x="6" y="0"/>
                    </a:lnTo>
                    <a:lnTo>
                      <a:pt x="0" y="1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8" name="Freeform 6006"/>
              <p:cNvSpPr>
                <a:spLocks/>
              </p:cNvSpPr>
              <p:nvPr/>
            </p:nvSpPr>
            <p:spPr bwMode="auto">
              <a:xfrm>
                <a:off x="3250" y="3225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9" name="Freeform 6007"/>
              <p:cNvSpPr>
                <a:spLocks/>
              </p:cNvSpPr>
              <p:nvPr/>
            </p:nvSpPr>
            <p:spPr bwMode="auto">
              <a:xfrm>
                <a:off x="3250" y="3225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0" name="Freeform 6008"/>
              <p:cNvSpPr>
                <a:spLocks/>
              </p:cNvSpPr>
              <p:nvPr/>
            </p:nvSpPr>
            <p:spPr bwMode="auto">
              <a:xfrm>
                <a:off x="1984" y="3113"/>
                <a:ext cx="99" cy="142"/>
              </a:xfrm>
              <a:custGeom>
                <a:avLst/>
                <a:gdLst>
                  <a:gd name="T0" fmla="*/ 0 w 99"/>
                  <a:gd name="T1" fmla="*/ 105 h 142"/>
                  <a:gd name="T2" fmla="*/ 68 w 99"/>
                  <a:gd name="T3" fmla="*/ 142 h 142"/>
                  <a:gd name="T4" fmla="*/ 99 w 99"/>
                  <a:gd name="T5" fmla="*/ 50 h 142"/>
                  <a:gd name="T6" fmla="*/ 31 w 99"/>
                  <a:gd name="T7" fmla="*/ 0 h 142"/>
                  <a:gd name="T8" fmla="*/ 0 w 99"/>
                  <a:gd name="T9" fmla="*/ 105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42"/>
                  <a:gd name="T17" fmla="*/ 99 w 99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42">
                    <a:moveTo>
                      <a:pt x="0" y="105"/>
                    </a:moveTo>
                    <a:lnTo>
                      <a:pt x="68" y="142"/>
                    </a:lnTo>
                    <a:lnTo>
                      <a:pt x="99" y="50"/>
                    </a:lnTo>
                    <a:lnTo>
                      <a:pt x="31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98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1" name="Freeform 6009"/>
              <p:cNvSpPr>
                <a:spLocks/>
              </p:cNvSpPr>
              <p:nvPr/>
            </p:nvSpPr>
            <p:spPr bwMode="auto">
              <a:xfrm>
                <a:off x="1984" y="3113"/>
                <a:ext cx="99" cy="142"/>
              </a:xfrm>
              <a:custGeom>
                <a:avLst/>
                <a:gdLst>
                  <a:gd name="T0" fmla="*/ 0 w 16"/>
                  <a:gd name="T1" fmla="*/ 152508 h 23"/>
                  <a:gd name="T2" fmla="*/ 99730 w 16"/>
                  <a:gd name="T3" fmla="*/ 206406 h 23"/>
                  <a:gd name="T4" fmla="*/ 145214 w 16"/>
                  <a:gd name="T5" fmla="*/ 71315 h 23"/>
                  <a:gd name="T6" fmla="*/ 45484 w 16"/>
                  <a:gd name="T7" fmla="*/ 0 h 23"/>
                  <a:gd name="T8" fmla="*/ 0 w 16"/>
                  <a:gd name="T9" fmla="*/ 152508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3"/>
                  <a:gd name="T17" fmla="*/ 16 w 1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3">
                    <a:moveTo>
                      <a:pt x="0" y="17"/>
                    </a:moveTo>
                    <a:lnTo>
                      <a:pt x="11" y="23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2" name="Freeform 6010"/>
              <p:cNvSpPr>
                <a:spLocks/>
              </p:cNvSpPr>
              <p:nvPr/>
            </p:nvSpPr>
            <p:spPr bwMode="auto">
              <a:xfrm>
                <a:off x="4343" y="323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3" name="Freeform 6011"/>
              <p:cNvSpPr>
                <a:spLocks/>
              </p:cNvSpPr>
              <p:nvPr/>
            </p:nvSpPr>
            <p:spPr bwMode="auto">
              <a:xfrm>
                <a:off x="4343" y="323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4" name="Freeform 6012"/>
              <p:cNvSpPr>
                <a:spLocks/>
              </p:cNvSpPr>
              <p:nvPr/>
            </p:nvSpPr>
            <p:spPr bwMode="auto">
              <a:xfrm>
                <a:off x="3077" y="3218"/>
                <a:ext cx="105" cy="81"/>
              </a:xfrm>
              <a:custGeom>
                <a:avLst/>
                <a:gdLst>
                  <a:gd name="T0" fmla="*/ 0 w 105"/>
                  <a:gd name="T1" fmla="*/ 56 h 81"/>
                  <a:gd name="T2" fmla="*/ 68 w 105"/>
                  <a:gd name="T3" fmla="*/ 81 h 81"/>
                  <a:gd name="T4" fmla="*/ 105 w 105"/>
                  <a:gd name="T5" fmla="*/ 31 h 81"/>
                  <a:gd name="T6" fmla="*/ 31 w 105"/>
                  <a:gd name="T7" fmla="*/ 0 h 81"/>
                  <a:gd name="T8" fmla="*/ 0 w 105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1"/>
                  <a:gd name="T17" fmla="*/ 105 w 105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1">
                    <a:moveTo>
                      <a:pt x="0" y="56"/>
                    </a:moveTo>
                    <a:lnTo>
                      <a:pt x="68" y="81"/>
                    </a:lnTo>
                    <a:lnTo>
                      <a:pt x="105" y="31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5" name="Freeform 6013"/>
              <p:cNvSpPr>
                <a:spLocks/>
              </p:cNvSpPr>
              <p:nvPr/>
            </p:nvSpPr>
            <p:spPr bwMode="auto">
              <a:xfrm>
                <a:off x="3077" y="3218"/>
                <a:ext cx="105" cy="81"/>
              </a:xfrm>
              <a:custGeom>
                <a:avLst/>
                <a:gdLst>
                  <a:gd name="T0" fmla="*/ 0 w 17"/>
                  <a:gd name="T1" fmla="*/ 84439 h 13"/>
                  <a:gd name="T2" fmla="*/ 98959 w 17"/>
                  <a:gd name="T3" fmla="*/ 122173 h 13"/>
                  <a:gd name="T4" fmla="*/ 152936 w 17"/>
                  <a:gd name="T5" fmla="*/ 46706 h 13"/>
                  <a:gd name="T6" fmla="*/ 45014 w 17"/>
                  <a:gd name="T7" fmla="*/ 0 h 13"/>
                  <a:gd name="T8" fmla="*/ 0 w 17"/>
                  <a:gd name="T9" fmla="*/ 8443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13"/>
                    </a:lnTo>
                    <a:lnTo>
                      <a:pt x="17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6" name="Freeform 6014"/>
              <p:cNvSpPr>
                <a:spLocks/>
              </p:cNvSpPr>
              <p:nvPr/>
            </p:nvSpPr>
            <p:spPr bwMode="auto">
              <a:xfrm>
                <a:off x="1812" y="3144"/>
                <a:ext cx="105" cy="118"/>
              </a:xfrm>
              <a:custGeom>
                <a:avLst/>
                <a:gdLst>
                  <a:gd name="T0" fmla="*/ 0 w 105"/>
                  <a:gd name="T1" fmla="*/ 87 h 118"/>
                  <a:gd name="T2" fmla="*/ 68 w 105"/>
                  <a:gd name="T3" fmla="*/ 118 h 118"/>
                  <a:gd name="T4" fmla="*/ 105 w 105"/>
                  <a:gd name="T5" fmla="*/ 37 h 118"/>
                  <a:gd name="T6" fmla="*/ 30 w 105"/>
                  <a:gd name="T7" fmla="*/ 0 h 118"/>
                  <a:gd name="T8" fmla="*/ 0 w 105"/>
                  <a:gd name="T9" fmla="*/ 87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8"/>
                  <a:gd name="T17" fmla="*/ 105 w 105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8">
                    <a:moveTo>
                      <a:pt x="0" y="87"/>
                    </a:moveTo>
                    <a:lnTo>
                      <a:pt x="68" y="118"/>
                    </a:lnTo>
                    <a:lnTo>
                      <a:pt x="105" y="37"/>
                    </a:lnTo>
                    <a:lnTo>
                      <a:pt x="30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7" name="Freeform 6015"/>
              <p:cNvSpPr>
                <a:spLocks/>
              </p:cNvSpPr>
              <p:nvPr/>
            </p:nvSpPr>
            <p:spPr bwMode="auto">
              <a:xfrm>
                <a:off x="1812" y="3144"/>
                <a:ext cx="105" cy="118"/>
              </a:xfrm>
              <a:custGeom>
                <a:avLst/>
                <a:gdLst>
                  <a:gd name="T0" fmla="*/ 0 w 17"/>
                  <a:gd name="T1" fmla="*/ 129365 h 19"/>
                  <a:gd name="T2" fmla="*/ 98959 w 17"/>
                  <a:gd name="T3" fmla="*/ 175572 h 19"/>
                  <a:gd name="T4" fmla="*/ 152936 w 17"/>
                  <a:gd name="T5" fmla="*/ 55081 h 19"/>
                  <a:gd name="T6" fmla="*/ 45014 w 17"/>
                  <a:gd name="T7" fmla="*/ 0 h 19"/>
                  <a:gd name="T8" fmla="*/ 0 w 17"/>
                  <a:gd name="T9" fmla="*/ 129365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9"/>
                  <a:gd name="T17" fmla="*/ 17 w 1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9">
                    <a:moveTo>
                      <a:pt x="0" y="14"/>
                    </a:moveTo>
                    <a:lnTo>
                      <a:pt x="11" y="19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8" name="Freeform 6016"/>
              <p:cNvSpPr>
                <a:spLocks/>
              </p:cNvSpPr>
              <p:nvPr/>
            </p:nvSpPr>
            <p:spPr bwMode="auto">
              <a:xfrm>
                <a:off x="4170" y="3237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74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74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9" name="Freeform 6017"/>
              <p:cNvSpPr>
                <a:spLocks/>
              </p:cNvSpPr>
              <p:nvPr/>
            </p:nvSpPr>
            <p:spPr bwMode="auto">
              <a:xfrm>
                <a:off x="4170" y="3237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0" name="Freeform 6018"/>
              <p:cNvSpPr>
                <a:spLocks/>
              </p:cNvSpPr>
              <p:nvPr/>
            </p:nvSpPr>
            <p:spPr bwMode="auto">
              <a:xfrm>
                <a:off x="2905" y="3206"/>
                <a:ext cx="104" cy="93"/>
              </a:xfrm>
              <a:custGeom>
                <a:avLst/>
                <a:gdLst>
                  <a:gd name="T0" fmla="*/ 0 w 104"/>
                  <a:gd name="T1" fmla="*/ 62 h 93"/>
                  <a:gd name="T2" fmla="*/ 74 w 104"/>
                  <a:gd name="T3" fmla="*/ 93 h 93"/>
                  <a:gd name="T4" fmla="*/ 104 w 104"/>
                  <a:gd name="T5" fmla="*/ 37 h 93"/>
                  <a:gd name="T6" fmla="*/ 37 w 104"/>
                  <a:gd name="T7" fmla="*/ 0 h 93"/>
                  <a:gd name="T8" fmla="*/ 0 w 104"/>
                  <a:gd name="T9" fmla="*/ 62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93"/>
                  <a:gd name="T17" fmla="*/ 104 w 104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93">
                    <a:moveTo>
                      <a:pt x="0" y="62"/>
                    </a:moveTo>
                    <a:lnTo>
                      <a:pt x="74" y="93"/>
                    </a:lnTo>
                    <a:lnTo>
                      <a:pt x="104" y="37"/>
                    </a:lnTo>
                    <a:lnTo>
                      <a:pt x="37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1" name="Freeform 6019"/>
              <p:cNvSpPr>
                <a:spLocks/>
              </p:cNvSpPr>
              <p:nvPr/>
            </p:nvSpPr>
            <p:spPr bwMode="auto">
              <a:xfrm>
                <a:off x="2905" y="3206"/>
                <a:ext cx="104" cy="93"/>
              </a:xfrm>
              <a:custGeom>
                <a:avLst/>
                <a:gdLst>
                  <a:gd name="T0" fmla="*/ 0 w 17"/>
                  <a:gd name="T1" fmla="*/ 91524 h 15"/>
                  <a:gd name="T2" fmla="*/ 102360 w 17"/>
                  <a:gd name="T3" fmla="*/ 137497 h 15"/>
                  <a:gd name="T4" fmla="*/ 145624 w 17"/>
                  <a:gd name="T5" fmla="*/ 54585 h 15"/>
                  <a:gd name="T6" fmla="*/ 51761 w 17"/>
                  <a:gd name="T7" fmla="*/ 0 h 15"/>
                  <a:gd name="T8" fmla="*/ 0 w 17"/>
                  <a:gd name="T9" fmla="*/ 91524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0"/>
                    </a:moveTo>
                    <a:lnTo>
                      <a:pt x="12" y="15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2" name="Freeform 6020"/>
              <p:cNvSpPr>
                <a:spLocks/>
              </p:cNvSpPr>
              <p:nvPr/>
            </p:nvSpPr>
            <p:spPr bwMode="auto">
              <a:xfrm>
                <a:off x="1645" y="3169"/>
                <a:ext cx="99" cy="105"/>
              </a:xfrm>
              <a:custGeom>
                <a:avLst/>
                <a:gdLst>
                  <a:gd name="T0" fmla="*/ 0 w 99"/>
                  <a:gd name="T1" fmla="*/ 74 h 105"/>
                  <a:gd name="T2" fmla="*/ 68 w 99"/>
                  <a:gd name="T3" fmla="*/ 105 h 105"/>
                  <a:gd name="T4" fmla="*/ 99 w 99"/>
                  <a:gd name="T5" fmla="*/ 31 h 105"/>
                  <a:gd name="T6" fmla="*/ 31 w 99"/>
                  <a:gd name="T7" fmla="*/ 0 h 105"/>
                  <a:gd name="T8" fmla="*/ 0 w 99"/>
                  <a:gd name="T9" fmla="*/ 74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74"/>
                    </a:moveTo>
                    <a:lnTo>
                      <a:pt x="68" y="105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3" name="Freeform 6021"/>
              <p:cNvSpPr>
                <a:spLocks/>
              </p:cNvSpPr>
              <p:nvPr/>
            </p:nvSpPr>
            <p:spPr bwMode="auto">
              <a:xfrm>
                <a:off x="1645" y="3169"/>
                <a:ext cx="99" cy="105"/>
              </a:xfrm>
              <a:custGeom>
                <a:avLst/>
                <a:gdLst>
                  <a:gd name="T0" fmla="*/ 0 w 16"/>
                  <a:gd name="T1" fmla="*/ 107693 h 17"/>
                  <a:gd name="T2" fmla="*/ 99730 w 16"/>
                  <a:gd name="T3" fmla="*/ 152936 h 17"/>
                  <a:gd name="T4" fmla="*/ 145214 w 16"/>
                  <a:gd name="T5" fmla="*/ 45014 h 17"/>
                  <a:gd name="T6" fmla="*/ 45484 w 16"/>
                  <a:gd name="T7" fmla="*/ 0 h 17"/>
                  <a:gd name="T8" fmla="*/ 0 w 16"/>
                  <a:gd name="T9" fmla="*/ 10769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2"/>
                    </a:moveTo>
                    <a:lnTo>
                      <a:pt x="11" y="17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4" name="Freeform 6022"/>
              <p:cNvSpPr>
                <a:spLocks/>
              </p:cNvSpPr>
              <p:nvPr/>
            </p:nvSpPr>
            <p:spPr bwMode="auto">
              <a:xfrm>
                <a:off x="4004" y="3237"/>
                <a:ext cx="98" cy="68"/>
              </a:xfrm>
              <a:custGeom>
                <a:avLst/>
                <a:gdLst>
                  <a:gd name="T0" fmla="*/ 0 w 98"/>
                  <a:gd name="T1" fmla="*/ 49 h 68"/>
                  <a:gd name="T2" fmla="*/ 68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5" name="Freeform 6023"/>
              <p:cNvSpPr>
                <a:spLocks/>
              </p:cNvSpPr>
              <p:nvPr/>
            </p:nvSpPr>
            <p:spPr bwMode="auto">
              <a:xfrm>
                <a:off x="4004" y="3237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6" name="Freeform 6024"/>
              <p:cNvSpPr>
                <a:spLocks/>
              </p:cNvSpPr>
              <p:nvPr/>
            </p:nvSpPr>
            <p:spPr bwMode="auto">
              <a:xfrm>
                <a:off x="2738" y="3194"/>
                <a:ext cx="99" cy="99"/>
              </a:xfrm>
              <a:custGeom>
                <a:avLst/>
                <a:gdLst>
                  <a:gd name="T0" fmla="*/ 0 w 99"/>
                  <a:gd name="T1" fmla="*/ 74 h 99"/>
                  <a:gd name="T2" fmla="*/ 68 w 99"/>
                  <a:gd name="T3" fmla="*/ 99 h 99"/>
                  <a:gd name="T4" fmla="*/ 99 w 99"/>
                  <a:gd name="T5" fmla="*/ 43 h 99"/>
                  <a:gd name="T6" fmla="*/ 31 w 99"/>
                  <a:gd name="T7" fmla="*/ 0 h 99"/>
                  <a:gd name="T8" fmla="*/ 0 w 99"/>
                  <a:gd name="T9" fmla="*/ 74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74"/>
                    </a:moveTo>
                    <a:lnTo>
                      <a:pt x="68" y="99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7" name="Freeform 6025"/>
              <p:cNvSpPr>
                <a:spLocks/>
              </p:cNvSpPr>
              <p:nvPr/>
            </p:nvSpPr>
            <p:spPr bwMode="auto">
              <a:xfrm>
                <a:off x="2738" y="3194"/>
                <a:ext cx="99" cy="99"/>
              </a:xfrm>
              <a:custGeom>
                <a:avLst/>
                <a:gdLst>
                  <a:gd name="T0" fmla="*/ 0 w 16"/>
                  <a:gd name="T1" fmla="*/ 108498 h 16"/>
                  <a:gd name="T2" fmla="*/ 99730 w 16"/>
                  <a:gd name="T3" fmla="*/ 145214 h 16"/>
                  <a:gd name="T4" fmla="*/ 145214 w 16"/>
                  <a:gd name="T5" fmla="*/ 63020 h 16"/>
                  <a:gd name="T6" fmla="*/ 45484 w 16"/>
                  <a:gd name="T7" fmla="*/ 0 h 16"/>
                  <a:gd name="T8" fmla="*/ 0 w 16"/>
                  <a:gd name="T9" fmla="*/ 10849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2"/>
                    </a:moveTo>
                    <a:lnTo>
                      <a:pt x="11" y="16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8" name="Freeform 6026"/>
              <p:cNvSpPr>
                <a:spLocks/>
              </p:cNvSpPr>
              <p:nvPr/>
            </p:nvSpPr>
            <p:spPr bwMode="auto">
              <a:xfrm>
                <a:off x="1472" y="3200"/>
                <a:ext cx="99" cy="86"/>
              </a:xfrm>
              <a:custGeom>
                <a:avLst/>
                <a:gdLst>
                  <a:gd name="T0" fmla="*/ 0 w 99"/>
                  <a:gd name="T1" fmla="*/ 62 h 86"/>
                  <a:gd name="T2" fmla="*/ 68 w 99"/>
                  <a:gd name="T3" fmla="*/ 86 h 86"/>
                  <a:gd name="T4" fmla="*/ 99 w 99"/>
                  <a:gd name="T5" fmla="*/ 18 h 86"/>
                  <a:gd name="T6" fmla="*/ 31 w 99"/>
                  <a:gd name="T7" fmla="*/ 0 h 86"/>
                  <a:gd name="T8" fmla="*/ 0 w 99"/>
                  <a:gd name="T9" fmla="*/ 62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6"/>
                  <a:gd name="T17" fmla="*/ 99 w 99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6">
                    <a:moveTo>
                      <a:pt x="0" y="62"/>
                    </a:moveTo>
                    <a:lnTo>
                      <a:pt x="68" y="86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9" name="Freeform 6027"/>
              <p:cNvSpPr>
                <a:spLocks/>
              </p:cNvSpPr>
              <p:nvPr/>
            </p:nvSpPr>
            <p:spPr bwMode="auto">
              <a:xfrm>
                <a:off x="1472" y="3200"/>
                <a:ext cx="99" cy="86"/>
              </a:xfrm>
              <a:custGeom>
                <a:avLst/>
                <a:gdLst>
                  <a:gd name="T0" fmla="*/ 0 w 16"/>
                  <a:gd name="T1" fmla="*/ 86940 h 14"/>
                  <a:gd name="T2" fmla="*/ 99730 w 16"/>
                  <a:gd name="T3" fmla="*/ 122372 h 14"/>
                  <a:gd name="T4" fmla="*/ 145214 w 16"/>
                  <a:gd name="T5" fmla="*/ 25732 h 14"/>
                  <a:gd name="T6" fmla="*/ 45484 w 16"/>
                  <a:gd name="T7" fmla="*/ 0 h 14"/>
                  <a:gd name="T8" fmla="*/ 0 w 16"/>
                  <a:gd name="T9" fmla="*/ 8694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0"/>
                    </a:moveTo>
                    <a:lnTo>
                      <a:pt x="11" y="14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0" name="Freeform 6028"/>
              <p:cNvSpPr>
                <a:spLocks/>
              </p:cNvSpPr>
              <p:nvPr/>
            </p:nvSpPr>
            <p:spPr bwMode="auto">
              <a:xfrm>
                <a:off x="3831" y="324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1" name="Freeform 6029"/>
              <p:cNvSpPr>
                <a:spLocks/>
              </p:cNvSpPr>
              <p:nvPr/>
            </p:nvSpPr>
            <p:spPr bwMode="auto">
              <a:xfrm>
                <a:off x="3831" y="324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2" name="Freeform 6030"/>
              <p:cNvSpPr>
                <a:spLocks/>
              </p:cNvSpPr>
              <p:nvPr/>
            </p:nvSpPr>
            <p:spPr bwMode="auto">
              <a:xfrm>
                <a:off x="2565" y="3175"/>
                <a:ext cx="105" cy="118"/>
              </a:xfrm>
              <a:custGeom>
                <a:avLst/>
                <a:gdLst>
                  <a:gd name="T0" fmla="*/ 0 w 105"/>
                  <a:gd name="T1" fmla="*/ 87 h 118"/>
                  <a:gd name="T2" fmla="*/ 68 w 105"/>
                  <a:gd name="T3" fmla="*/ 118 h 118"/>
                  <a:gd name="T4" fmla="*/ 105 w 105"/>
                  <a:gd name="T5" fmla="*/ 50 h 118"/>
                  <a:gd name="T6" fmla="*/ 31 w 105"/>
                  <a:gd name="T7" fmla="*/ 0 h 118"/>
                  <a:gd name="T8" fmla="*/ 0 w 105"/>
                  <a:gd name="T9" fmla="*/ 87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8"/>
                  <a:gd name="T17" fmla="*/ 105 w 105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8">
                    <a:moveTo>
                      <a:pt x="0" y="87"/>
                    </a:moveTo>
                    <a:lnTo>
                      <a:pt x="68" y="118"/>
                    </a:lnTo>
                    <a:lnTo>
                      <a:pt x="105" y="50"/>
                    </a:lnTo>
                    <a:lnTo>
                      <a:pt x="31" y="0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3" name="Freeform 6031"/>
              <p:cNvSpPr>
                <a:spLocks/>
              </p:cNvSpPr>
              <p:nvPr/>
            </p:nvSpPr>
            <p:spPr bwMode="auto">
              <a:xfrm>
                <a:off x="2565" y="3175"/>
                <a:ext cx="105" cy="118"/>
              </a:xfrm>
              <a:custGeom>
                <a:avLst/>
                <a:gdLst>
                  <a:gd name="T0" fmla="*/ 0 w 17"/>
                  <a:gd name="T1" fmla="*/ 129365 h 19"/>
                  <a:gd name="T2" fmla="*/ 98959 w 17"/>
                  <a:gd name="T3" fmla="*/ 175572 h 19"/>
                  <a:gd name="T4" fmla="*/ 152936 w 17"/>
                  <a:gd name="T5" fmla="*/ 74483 h 19"/>
                  <a:gd name="T6" fmla="*/ 45014 w 17"/>
                  <a:gd name="T7" fmla="*/ 0 h 19"/>
                  <a:gd name="T8" fmla="*/ 0 w 17"/>
                  <a:gd name="T9" fmla="*/ 129365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9"/>
                  <a:gd name="T17" fmla="*/ 17 w 17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9">
                    <a:moveTo>
                      <a:pt x="0" y="14"/>
                    </a:moveTo>
                    <a:lnTo>
                      <a:pt x="11" y="19"/>
                    </a:lnTo>
                    <a:lnTo>
                      <a:pt x="17" y="8"/>
                    </a:lnTo>
                    <a:lnTo>
                      <a:pt x="5" y="0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4" name="Freeform 6032"/>
              <p:cNvSpPr>
                <a:spLocks/>
              </p:cNvSpPr>
              <p:nvPr/>
            </p:nvSpPr>
            <p:spPr bwMode="auto">
              <a:xfrm>
                <a:off x="1299" y="3218"/>
                <a:ext cx="105" cy="75"/>
              </a:xfrm>
              <a:custGeom>
                <a:avLst/>
                <a:gdLst>
                  <a:gd name="T0" fmla="*/ 0 w 105"/>
                  <a:gd name="T1" fmla="*/ 56 h 75"/>
                  <a:gd name="T2" fmla="*/ 68 w 105"/>
                  <a:gd name="T3" fmla="*/ 75 h 75"/>
                  <a:gd name="T4" fmla="*/ 105 w 105"/>
                  <a:gd name="T5" fmla="*/ 19 h 75"/>
                  <a:gd name="T6" fmla="*/ 37 w 105"/>
                  <a:gd name="T7" fmla="*/ 0 h 75"/>
                  <a:gd name="T8" fmla="*/ 0 w 105"/>
                  <a:gd name="T9" fmla="*/ 56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5"/>
                  <a:gd name="T17" fmla="*/ 105 w 105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5">
                    <a:moveTo>
                      <a:pt x="0" y="56"/>
                    </a:moveTo>
                    <a:lnTo>
                      <a:pt x="68" y="75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5" name="Freeform 6033"/>
              <p:cNvSpPr>
                <a:spLocks/>
              </p:cNvSpPr>
              <p:nvPr/>
            </p:nvSpPr>
            <p:spPr bwMode="auto">
              <a:xfrm>
                <a:off x="1299" y="3218"/>
                <a:ext cx="105" cy="75"/>
              </a:xfrm>
              <a:custGeom>
                <a:avLst/>
                <a:gdLst>
                  <a:gd name="T0" fmla="*/ 0 w 17"/>
                  <a:gd name="T1" fmla="*/ 85469 h 12"/>
                  <a:gd name="T2" fmla="*/ 98959 w 17"/>
                  <a:gd name="T3" fmla="*/ 114494 h 12"/>
                  <a:gd name="T4" fmla="*/ 152936 w 17"/>
                  <a:gd name="T5" fmla="*/ 29063 h 12"/>
                  <a:gd name="T6" fmla="*/ 53945 w 17"/>
                  <a:gd name="T7" fmla="*/ 0 h 12"/>
                  <a:gd name="T8" fmla="*/ 0 w 17"/>
                  <a:gd name="T9" fmla="*/ 85469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6" name="Freeform 6034"/>
              <p:cNvSpPr>
                <a:spLocks/>
              </p:cNvSpPr>
              <p:nvPr/>
            </p:nvSpPr>
            <p:spPr bwMode="auto">
              <a:xfrm>
                <a:off x="3658" y="324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7" name="Freeform 6035"/>
              <p:cNvSpPr>
                <a:spLocks/>
              </p:cNvSpPr>
              <p:nvPr/>
            </p:nvSpPr>
            <p:spPr bwMode="auto">
              <a:xfrm>
                <a:off x="3658" y="324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8" name="Freeform 6036"/>
              <p:cNvSpPr>
                <a:spLocks/>
              </p:cNvSpPr>
              <p:nvPr/>
            </p:nvSpPr>
            <p:spPr bwMode="auto">
              <a:xfrm>
                <a:off x="2392" y="3163"/>
                <a:ext cx="105" cy="130"/>
              </a:xfrm>
              <a:custGeom>
                <a:avLst/>
                <a:gdLst>
                  <a:gd name="T0" fmla="*/ 0 w 105"/>
                  <a:gd name="T1" fmla="*/ 92 h 130"/>
                  <a:gd name="T2" fmla="*/ 74 w 105"/>
                  <a:gd name="T3" fmla="*/ 130 h 130"/>
                  <a:gd name="T4" fmla="*/ 105 w 105"/>
                  <a:gd name="T5" fmla="*/ 55 h 130"/>
                  <a:gd name="T6" fmla="*/ 37 w 105"/>
                  <a:gd name="T7" fmla="*/ 0 h 130"/>
                  <a:gd name="T8" fmla="*/ 0 w 105"/>
                  <a:gd name="T9" fmla="*/ 92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30"/>
                  <a:gd name="T17" fmla="*/ 105 w 105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30">
                    <a:moveTo>
                      <a:pt x="0" y="92"/>
                    </a:moveTo>
                    <a:lnTo>
                      <a:pt x="74" y="130"/>
                    </a:lnTo>
                    <a:lnTo>
                      <a:pt x="105" y="55"/>
                    </a:lnTo>
                    <a:lnTo>
                      <a:pt x="37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9" name="Freeform 6037"/>
              <p:cNvSpPr>
                <a:spLocks/>
              </p:cNvSpPr>
              <p:nvPr/>
            </p:nvSpPr>
            <p:spPr bwMode="auto">
              <a:xfrm>
                <a:off x="2392" y="3163"/>
                <a:ext cx="105" cy="130"/>
              </a:xfrm>
              <a:custGeom>
                <a:avLst/>
                <a:gdLst>
                  <a:gd name="T0" fmla="*/ 0 w 17"/>
                  <a:gd name="T1" fmla="*/ 136655 h 21"/>
                  <a:gd name="T2" fmla="*/ 107693 w 17"/>
                  <a:gd name="T3" fmla="*/ 190958 h 21"/>
                  <a:gd name="T4" fmla="*/ 152936 w 17"/>
                  <a:gd name="T5" fmla="*/ 82315 h 21"/>
                  <a:gd name="T6" fmla="*/ 53945 w 17"/>
                  <a:gd name="T7" fmla="*/ 0 h 21"/>
                  <a:gd name="T8" fmla="*/ 0 w 17"/>
                  <a:gd name="T9" fmla="*/ 136655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1"/>
                  <a:gd name="T17" fmla="*/ 17 w 17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1">
                    <a:moveTo>
                      <a:pt x="0" y="15"/>
                    </a:moveTo>
                    <a:lnTo>
                      <a:pt x="12" y="21"/>
                    </a:lnTo>
                    <a:lnTo>
                      <a:pt x="17" y="9"/>
                    </a:lnTo>
                    <a:lnTo>
                      <a:pt x="6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0" name="Freeform 6038"/>
              <p:cNvSpPr>
                <a:spLocks/>
              </p:cNvSpPr>
              <p:nvPr/>
            </p:nvSpPr>
            <p:spPr bwMode="auto">
              <a:xfrm>
                <a:off x="1132" y="3237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1" name="Freeform 6039"/>
              <p:cNvSpPr>
                <a:spLocks/>
              </p:cNvSpPr>
              <p:nvPr/>
            </p:nvSpPr>
            <p:spPr bwMode="auto">
              <a:xfrm>
                <a:off x="1132" y="3237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2" name="Freeform 6040"/>
              <p:cNvSpPr>
                <a:spLocks/>
              </p:cNvSpPr>
              <p:nvPr/>
            </p:nvSpPr>
            <p:spPr bwMode="auto">
              <a:xfrm>
                <a:off x="3491" y="3249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3" name="Freeform 6041"/>
              <p:cNvSpPr>
                <a:spLocks/>
              </p:cNvSpPr>
              <p:nvPr/>
            </p:nvSpPr>
            <p:spPr bwMode="auto">
              <a:xfrm>
                <a:off x="3491" y="324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4" name="Freeform 6042"/>
              <p:cNvSpPr>
                <a:spLocks/>
              </p:cNvSpPr>
              <p:nvPr/>
            </p:nvSpPr>
            <p:spPr bwMode="auto">
              <a:xfrm>
                <a:off x="2225" y="3157"/>
                <a:ext cx="99" cy="129"/>
              </a:xfrm>
              <a:custGeom>
                <a:avLst/>
                <a:gdLst>
                  <a:gd name="T0" fmla="*/ 0 w 99"/>
                  <a:gd name="T1" fmla="*/ 92 h 129"/>
                  <a:gd name="T2" fmla="*/ 68 w 99"/>
                  <a:gd name="T3" fmla="*/ 129 h 129"/>
                  <a:gd name="T4" fmla="*/ 99 w 99"/>
                  <a:gd name="T5" fmla="*/ 55 h 129"/>
                  <a:gd name="T6" fmla="*/ 31 w 99"/>
                  <a:gd name="T7" fmla="*/ 0 h 129"/>
                  <a:gd name="T8" fmla="*/ 0 w 99"/>
                  <a:gd name="T9" fmla="*/ 92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29"/>
                  <a:gd name="T17" fmla="*/ 99 w 99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29">
                    <a:moveTo>
                      <a:pt x="0" y="92"/>
                    </a:moveTo>
                    <a:lnTo>
                      <a:pt x="68" y="129"/>
                    </a:lnTo>
                    <a:lnTo>
                      <a:pt x="99" y="55"/>
                    </a:lnTo>
                    <a:lnTo>
                      <a:pt x="31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9C9C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5" name="Freeform 6043"/>
              <p:cNvSpPr>
                <a:spLocks/>
              </p:cNvSpPr>
              <p:nvPr/>
            </p:nvSpPr>
            <p:spPr bwMode="auto">
              <a:xfrm>
                <a:off x="2225" y="3157"/>
                <a:ext cx="99" cy="129"/>
              </a:xfrm>
              <a:custGeom>
                <a:avLst/>
                <a:gdLst>
                  <a:gd name="T0" fmla="*/ 0 w 16"/>
                  <a:gd name="T1" fmla="*/ 130978 h 21"/>
                  <a:gd name="T2" fmla="*/ 99730 w 16"/>
                  <a:gd name="T3" fmla="*/ 183579 h 21"/>
                  <a:gd name="T4" fmla="*/ 145214 w 16"/>
                  <a:gd name="T5" fmla="*/ 78340 h 21"/>
                  <a:gd name="T6" fmla="*/ 45484 w 16"/>
                  <a:gd name="T7" fmla="*/ 0 h 21"/>
                  <a:gd name="T8" fmla="*/ 0 w 16"/>
                  <a:gd name="T9" fmla="*/ 130978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15"/>
                    </a:moveTo>
                    <a:lnTo>
                      <a:pt x="11" y="21"/>
                    </a:lnTo>
                    <a:lnTo>
                      <a:pt x="16" y="9"/>
                    </a:lnTo>
                    <a:lnTo>
                      <a:pt x="5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6" name="Freeform 6044"/>
              <p:cNvSpPr>
                <a:spLocks/>
              </p:cNvSpPr>
              <p:nvPr/>
            </p:nvSpPr>
            <p:spPr bwMode="auto">
              <a:xfrm>
                <a:off x="3318" y="3249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7" name="Freeform 6045"/>
              <p:cNvSpPr>
                <a:spLocks/>
              </p:cNvSpPr>
              <p:nvPr/>
            </p:nvSpPr>
            <p:spPr bwMode="auto">
              <a:xfrm>
                <a:off x="3318" y="3249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8" name="Freeform 6046"/>
              <p:cNvSpPr>
                <a:spLocks/>
              </p:cNvSpPr>
              <p:nvPr/>
            </p:nvSpPr>
            <p:spPr bwMode="auto">
              <a:xfrm>
                <a:off x="2052" y="3163"/>
                <a:ext cx="99" cy="130"/>
              </a:xfrm>
              <a:custGeom>
                <a:avLst/>
                <a:gdLst>
                  <a:gd name="T0" fmla="*/ 0 w 99"/>
                  <a:gd name="T1" fmla="*/ 92 h 130"/>
                  <a:gd name="T2" fmla="*/ 68 w 99"/>
                  <a:gd name="T3" fmla="*/ 130 h 130"/>
                  <a:gd name="T4" fmla="*/ 99 w 99"/>
                  <a:gd name="T5" fmla="*/ 49 h 130"/>
                  <a:gd name="T6" fmla="*/ 31 w 99"/>
                  <a:gd name="T7" fmla="*/ 0 h 130"/>
                  <a:gd name="T8" fmla="*/ 0 w 99"/>
                  <a:gd name="T9" fmla="*/ 92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30"/>
                  <a:gd name="T17" fmla="*/ 99 w 99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30">
                    <a:moveTo>
                      <a:pt x="0" y="92"/>
                    </a:moveTo>
                    <a:lnTo>
                      <a:pt x="68" y="130"/>
                    </a:lnTo>
                    <a:lnTo>
                      <a:pt x="99" y="49"/>
                    </a:lnTo>
                    <a:lnTo>
                      <a:pt x="31" y="0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9" name="Freeform 6047"/>
              <p:cNvSpPr>
                <a:spLocks/>
              </p:cNvSpPr>
              <p:nvPr/>
            </p:nvSpPr>
            <p:spPr bwMode="auto">
              <a:xfrm>
                <a:off x="2052" y="3163"/>
                <a:ext cx="99" cy="130"/>
              </a:xfrm>
              <a:custGeom>
                <a:avLst/>
                <a:gdLst>
                  <a:gd name="T0" fmla="*/ 0 w 16"/>
                  <a:gd name="T1" fmla="*/ 136655 h 21"/>
                  <a:gd name="T2" fmla="*/ 99730 w 16"/>
                  <a:gd name="T3" fmla="*/ 190958 h 21"/>
                  <a:gd name="T4" fmla="*/ 145214 w 16"/>
                  <a:gd name="T5" fmla="*/ 73543 h 21"/>
                  <a:gd name="T6" fmla="*/ 45484 w 16"/>
                  <a:gd name="T7" fmla="*/ 0 h 21"/>
                  <a:gd name="T8" fmla="*/ 0 w 16"/>
                  <a:gd name="T9" fmla="*/ 136655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15"/>
                    </a:moveTo>
                    <a:lnTo>
                      <a:pt x="11" y="21"/>
                    </a:lnTo>
                    <a:lnTo>
                      <a:pt x="16" y="8"/>
                    </a:lnTo>
                    <a:lnTo>
                      <a:pt x="5" y="0"/>
                    </a:lnTo>
                    <a:lnTo>
                      <a:pt x="0" y="15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0" name="Freeform 6048"/>
              <p:cNvSpPr>
                <a:spLocks/>
              </p:cNvSpPr>
              <p:nvPr/>
            </p:nvSpPr>
            <p:spPr bwMode="auto">
              <a:xfrm>
                <a:off x="4411" y="325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74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74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1" name="Freeform 6049"/>
              <p:cNvSpPr>
                <a:spLocks/>
              </p:cNvSpPr>
              <p:nvPr/>
            </p:nvSpPr>
            <p:spPr bwMode="auto">
              <a:xfrm>
                <a:off x="4411" y="325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108498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2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2" name="Freeform 6050"/>
              <p:cNvSpPr>
                <a:spLocks/>
              </p:cNvSpPr>
              <p:nvPr/>
            </p:nvSpPr>
            <p:spPr bwMode="auto">
              <a:xfrm>
                <a:off x="3145" y="324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3" name="Freeform 6051"/>
              <p:cNvSpPr>
                <a:spLocks/>
              </p:cNvSpPr>
              <p:nvPr/>
            </p:nvSpPr>
            <p:spPr bwMode="auto">
              <a:xfrm>
                <a:off x="3145" y="324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4" name="Freeform 6052"/>
              <p:cNvSpPr>
                <a:spLocks/>
              </p:cNvSpPr>
              <p:nvPr/>
            </p:nvSpPr>
            <p:spPr bwMode="auto">
              <a:xfrm>
                <a:off x="1880" y="3181"/>
                <a:ext cx="104" cy="112"/>
              </a:xfrm>
              <a:custGeom>
                <a:avLst/>
                <a:gdLst>
                  <a:gd name="T0" fmla="*/ 0 w 104"/>
                  <a:gd name="T1" fmla="*/ 81 h 112"/>
                  <a:gd name="T2" fmla="*/ 67 w 104"/>
                  <a:gd name="T3" fmla="*/ 112 h 112"/>
                  <a:gd name="T4" fmla="*/ 104 w 104"/>
                  <a:gd name="T5" fmla="*/ 37 h 112"/>
                  <a:gd name="T6" fmla="*/ 37 w 104"/>
                  <a:gd name="T7" fmla="*/ 0 h 112"/>
                  <a:gd name="T8" fmla="*/ 0 w 104"/>
                  <a:gd name="T9" fmla="*/ 81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112"/>
                  <a:gd name="T17" fmla="*/ 104 w 104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112">
                    <a:moveTo>
                      <a:pt x="0" y="81"/>
                    </a:moveTo>
                    <a:lnTo>
                      <a:pt x="67" y="112"/>
                    </a:lnTo>
                    <a:lnTo>
                      <a:pt x="104" y="37"/>
                    </a:lnTo>
                    <a:lnTo>
                      <a:pt x="37" y="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A7A7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5" name="Freeform 6053"/>
              <p:cNvSpPr>
                <a:spLocks/>
              </p:cNvSpPr>
              <p:nvPr/>
            </p:nvSpPr>
            <p:spPr bwMode="auto">
              <a:xfrm>
                <a:off x="1880" y="3181"/>
                <a:ext cx="104" cy="112"/>
              </a:xfrm>
              <a:custGeom>
                <a:avLst/>
                <a:gdLst>
                  <a:gd name="T0" fmla="*/ 0 w 17"/>
                  <a:gd name="T1" fmla="*/ 121414 h 18"/>
                  <a:gd name="T2" fmla="*/ 93863 w 17"/>
                  <a:gd name="T3" fmla="*/ 167913 h 18"/>
                  <a:gd name="T4" fmla="*/ 145624 w 17"/>
                  <a:gd name="T5" fmla="*/ 55403 h 18"/>
                  <a:gd name="T6" fmla="*/ 51761 w 17"/>
                  <a:gd name="T7" fmla="*/ 0 h 18"/>
                  <a:gd name="T8" fmla="*/ 0 w 17"/>
                  <a:gd name="T9" fmla="*/ 121414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13"/>
                    </a:moveTo>
                    <a:lnTo>
                      <a:pt x="11" y="18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6" name="Freeform 6054"/>
              <p:cNvSpPr>
                <a:spLocks/>
              </p:cNvSpPr>
              <p:nvPr/>
            </p:nvSpPr>
            <p:spPr bwMode="auto">
              <a:xfrm>
                <a:off x="4244" y="3255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25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25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7" name="Freeform 6055"/>
              <p:cNvSpPr>
                <a:spLocks/>
              </p:cNvSpPr>
              <p:nvPr/>
            </p:nvSpPr>
            <p:spPr bwMode="auto">
              <a:xfrm>
                <a:off x="4244" y="325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36717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8" name="Freeform 6056"/>
              <p:cNvSpPr>
                <a:spLocks/>
              </p:cNvSpPr>
              <p:nvPr/>
            </p:nvSpPr>
            <p:spPr bwMode="auto">
              <a:xfrm>
                <a:off x="2979" y="3243"/>
                <a:ext cx="98" cy="74"/>
              </a:xfrm>
              <a:custGeom>
                <a:avLst/>
                <a:gdLst>
                  <a:gd name="T0" fmla="*/ 0 w 98"/>
                  <a:gd name="T1" fmla="*/ 56 h 74"/>
                  <a:gd name="T2" fmla="*/ 68 w 98"/>
                  <a:gd name="T3" fmla="*/ 74 h 74"/>
                  <a:gd name="T4" fmla="*/ 98 w 98"/>
                  <a:gd name="T5" fmla="*/ 31 h 74"/>
                  <a:gd name="T6" fmla="*/ 30 w 98"/>
                  <a:gd name="T7" fmla="*/ 0 h 74"/>
                  <a:gd name="T8" fmla="*/ 0 w 98"/>
                  <a:gd name="T9" fmla="*/ 56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74"/>
                  <a:gd name="T17" fmla="*/ 98 w 98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74">
                    <a:moveTo>
                      <a:pt x="0" y="56"/>
                    </a:moveTo>
                    <a:lnTo>
                      <a:pt x="68" y="74"/>
                    </a:lnTo>
                    <a:lnTo>
                      <a:pt x="98" y="31"/>
                    </a:lnTo>
                    <a:lnTo>
                      <a:pt x="30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9" name="Freeform 6057"/>
              <p:cNvSpPr>
                <a:spLocks/>
              </p:cNvSpPr>
              <p:nvPr/>
            </p:nvSpPr>
            <p:spPr bwMode="auto">
              <a:xfrm>
                <a:off x="2979" y="3243"/>
                <a:ext cx="98" cy="74"/>
              </a:xfrm>
              <a:custGeom>
                <a:avLst/>
                <a:gdLst>
                  <a:gd name="T0" fmla="*/ 0 w 16"/>
                  <a:gd name="T1" fmla="*/ 80925 h 12"/>
                  <a:gd name="T2" fmla="*/ 94203 w 16"/>
                  <a:gd name="T3" fmla="*/ 106936 h 12"/>
                  <a:gd name="T4" fmla="*/ 137868 w 16"/>
                  <a:gd name="T5" fmla="*/ 44795 h 12"/>
                  <a:gd name="T6" fmla="*/ 43671 w 16"/>
                  <a:gd name="T7" fmla="*/ 0 h 12"/>
                  <a:gd name="T8" fmla="*/ 0 w 16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9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0" name="Freeform 6058"/>
              <p:cNvSpPr>
                <a:spLocks/>
              </p:cNvSpPr>
              <p:nvPr/>
            </p:nvSpPr>
            <p:spPr bwMode="auto">
              <a:xfrm>
                <a:off x="1713" y="3200"/>
                <a:ext cx="99" cy="99"/>
              </a:xfrm>
              <a:custGeom>
                <a:avLst/>
                <a:gdLst>
                  <a:gd name="T0" fmla="*/ 0 w 99"/>
                  <a:gd name="T1" fmla="*/ 74 h 99"/>
                  <a:gd name="T2" fmla="*/ 68 w 99"/>
                  <a:gd name="T3" fmla="*/ 99 h 99"/>
                  <a:gd name="T4" fmla="*/ 99 w 99"/>
                  <a:gd name="T5" fmla="*/ 31 h 99"/>
                  <a:gd name="T6" fmla="*/ 31 w 99"/>
                  <a:gd name="T7" fmla="*/ 0 h 99"/>
                  <a:gd name="T8" fmla="*/ 0 w 99"/>
                  <a:gd name="T9" fmla="*/ 74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74"/>
                    </a:moveTo>
                    <a:lnTo>
                      <a:pt x="68" y="99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1" name="Freeform 6059"/>
              <p:cNvSpPr>
                <a:spLocks/>
              </p:cNvSpPr>
              <p:nvPr/>
            </p:nvSpPr>
            <p:spPr bwMode="auto">
              <a:xfrm>
                <a:off x="1713" y="3200"/>
                <a:ext cx="99" cy="99"/>
              </a:xfrm>
              <a:custGeom>
                <a:avLst/>
                <a:gdLst>
                  <a:gd name="T0" fmla="*/ 0 w 16"/>
                  <a:gd name="T1" fmla="*/ 108498 h 16"/>
                  <a:gd name="T2" fmla="*/ 99730 w 16"/>
                  <a:gd name="T3" fmla="*/ 145214 h 16"/>
                  <a:gd name="T4" fmla="*/ 145214 w 16"/>
                  <a:gd name="T5" fmla="*/ 45484 h 16"/>
                  <a:gd name="T6" fmla="*/ 45484 w 16"/>
                  <a:gd name="T7" fmla="*/ 0 h 16"/>
                  <a:gd name="T8" fmla="*/ 0 w 16"/>
                  <a:gd name="T9" fmla="*/ 10849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2"/>
                    </a:moveTo>
                    <a:lnTo>
                      <a:pt x="11" y="16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2" name="Freeform 6060"/>
              <p:cNvSpPr>
                <a:spLocks/>
              </p:cNvSpPr>
              <p:nvPr/>
            </p:nvSpPr>
            <p:spPr bwMode="auto">
              <a:xfrm>
                <a:off x="4072" y="3262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3" name="Freeform 6061"/>
              <p:cNvSpPr>
                <a:spLocks/>
              </p:cNvSpPr>
              <p:nvPr/>
            </p:nvSpPr>
            <p:spPr bwMode="auto">
              <a:xfrm>
                <a:off x="4072" y="3262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4" name="Freeform 6062"/>
              <p:cNvSpPr>
                <a:spLocks/>
              </p:cNvSpPr>
              <p:nvPr/>
            </p:nvSpPr>
            <p:spPr bwMode="auto">
              <a:xfrm>
                <a:off x="2806" y="3237"/>
                <a:ext cx="99" cy="86"/>
              </a:xfrm>
              <a:custGeom>
                <a:avLst/>
                <a:gdLst>
                  <a:gd name="T0" fmla="*/ 0 w 99"/>
                  <a:gd name="T1" fmla="*/ 56 h 86"/>
                  <a:gd name="T2" fmla="*/ 68 w 99"/>
                  <a:gd name="T3" fmla="*/ 86 h 86"/>
                  <a:gd name="T4" fmla="*/ 99 w 99"/>
                  <a:gd name="T5" fmla="*/ 31 h 86"/>
                  <a:gd name="T6" fmla="*/ 31 w 99"/>
                  <a:gd name="T7" fmla="*/ 0 h 86"/>
                  <a:gd name="T8" fmla="*/ 0 w 99"/>
                  <a:gd name="T9" fmla="*/ 56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6"/>
                  <a:gd name="T17" fmla="*/ 99 w 99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6">
                    <a:moveTo>
                      <a:pt x="0" y="56"/>
                    </a:moveTo>
                    <a:lnTo>
                      <a:pt x="68" y="86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5" name="Freeform 6063"/>
              <p:cNvSpPr>
                <a:spLocks/>
              </p:cNvSpPr>
              <p:nvPr/>
            </p:nvSpPr>
            <p:spPr bwMode="auto">
              <a:xfrm>
                <a:off x="2806" y="3237"/>
                <a:ext cx="99" cy="86"/>
              </a:xfrm>
              <a:custGeom>
                <a:avLst/>
                <a:gdLst>
                  <a:gd name="T0" fmla="*/ 0 w 16"/>
                  <a:gd name="T1" fmla="*/ 78340 h 14"/>
                  <a:gd name="T2" fmla="*/ 99730 w 16"/>
                  <a:gd name="T3" fmla="*/ 122372 h 14"/>
                  <a:gd name="T4" fmla="*/ 145214 w 16"/>
                  <a:gd name="T5" fmla="*/ 44038 h 14"/>
                  <a:gd name="T6" fmla="*/ 45484 w 16"/>
                  <a:gd name="T7" fmla="*/ 0 h 14"/>
                  <a:gd name="T8" fmla="*/ 0 w 16"/>
                  <a:gd name="T9" fmla="*/ 7834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9"/>
                    </a:moveTo>
                    <a:lnTo>
                      <a:pt x="11" y="14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6" name="Freeform 6064"/>
              <p:cNvSpPr>
                <a:spLocks/>
              </p:cNvSpPr>
              <p:nvPr/>
            </p:nvSpPr>
            <p:spPr bwMode="auto">
              <a:xfrm>
                <a:off x="1540" y="3218"/>
                <a:ext cx="105" cy="93"/>
              </a:xfrm>
              <a:custGeom>
                <a:avLst/>
                <a:gdLst>
                  <a:gd name="T0" fmla="*/ 0 w 105"/>
                  <a:gd name="T1" fmla="*/ 68 h 93"/>
                  <a:gd name="T2" fmla="*/ 68 w 105"/>
                  <a:gd name="T3" fmla="*/ 93 h 93"/>
                  <a:gd name="T4" fmla="*/ 105 w 105"/>
                  <a:gd name="T5" fmla="*/ 25 h 93"/>
                  <a:gd name="T6" fmla="*/ 31 w 105"/>
                  <a:gd name="T7" fmla="*/ 0 h 93"/>
                  <a:gd name="T8" fmla="*/ 0 w 105"/>
                  <a:gd name="T9" fmla="*/ 6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3"/>
                  <a:gd name="T17" fmla="*/ 105 w 105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3">
                    <a:moveTo>
                      <a:pt x="0" y="68"/>
                    </a:moveTo>
                    <a:lnTo>
                      <a:pt x="68" y="93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7" name="Freeform 6065"/>
              <p:cNvSpPr>
                <a:spLocks/>
              </p:cNvSpPr>
              <p:nvPr/>
            </p:nvSpPr>
            <p:spPr bwMode="auto">
              <a:xfrm>
                <a:off x="1540" y="3218"/>
                <a:ext cx="105" cy="93"/>
              </a:xfrm>
              <a:custGeom>
                <a:avLst/>
                <a:gdLst>
                  <a:gd name="T0" fmla="*/ 0 w 17"/>
                  <a:gd name="T1" fmla="*/ 100558 h 15"/>
                  <a:gd name="T2" fmla="*/ 98959 w 17"/>
                  <a:gd name="T3" fmla="*/ 137497 h 15"/>
                  <a:gd name="T4" fmla="*/ 152936 w 17"/>
                  <a:gd name="T5" fmla="*/ 36940 h 15"/>
                  <a:gd name="T6" fmla="*/ 45014 w 17"/>
                  <a:gd name="T7" fmla="*/ 0 h 15"/>
                  <a:gd name="T8" fmla="*/ 0 w 17"/>
                  <a:gd name="T9" fmla="*/ 10055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1"/>
                    </a:moveTo>
                    <a:lnTo>
                      <a:pt x="11" y="15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8" name="Freeform 6066"/>
              <p:cNvSpPr>
                <a:spLocks/>
              </p:cNvSpPr>
              <p:nvPr/>
            </p:nvSpPr>
            <p:spPr bwMode="auto">
              <a:xfrm>
                <a:off x="3899" y="326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9" name="Freeform 6067"/>
              <p:cNvSpPr>
                <a:spLocks/>
              </p:cNvSpPr>
              <p:nvPr/>
            </p:nvSpPr>
            <p:spPr bwMode="auto">
              <a:xfrm>
                <a:off x="3899" y="326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0" name="Freeform 6068"/>
              <p:cNvSpPr>
                <a:spLocks/>
              </p:cNvSpPr>
              <p:nvPr/>
            </p:nvSpPr>
            <p:spPr bwMode="auto">
              <a:xfrm>
                <a:off x="2633" y="3225"/>
                <a:ext cx="105" cy="98"/>
              </a:xfrm>
              <a:custGeom>
                <a:avLst/>
                <a:gdLst>
                  <a:gd name="T0" fmla="*/ 0 w 105"/>
                  <a:gd name="T1" fmla="*/ 68 h 98"/>
                  <a:gd name="T2" fmla="*/ 68 w 105"/>
                  <a:gd name="T3" fmla="*/ 98 h 98"/>
                  <a:gd name="T4" fmla="*/ 105 w 105"/>
                  <a:gd name="T5" fmla="*/ 43 h 98"/>
                  <a:gd name="T6" fmla="*/ 37 w 105"/>
                  <a:gd name="T7" fmla="*/ 0 h 98"/>
                  <a:gd name="T8" fmla="*/ 0 w 105"/>
                  <a:gd name="T9" fmla="*/ 68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8"/>
                  <a:gd name="T17" fmla="*/ 105 w 105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8">
                    <a:moveTo>
                      <a:pt x="0" y="68"/>
                    </a:moveTo>
                    <a:lnTo>
                      <a:pt x="68" y="98"/>
                    </a:lnTo>
                    <a:lnTo>
                      <a:pt x="105" y="43"/>
                    </a:lnTo>
                    <a:lnTo>
                      <a:pt x="37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1" name="Freeform 6069"/>
              <p:cNvSpPr>
                <a:spLocks/>
              </p:cNvSpPr>
              <p:nvPr/>
            </p:nvSpPr>
            <p:spPr bwMode="auto">
              <a:xfrm>
                <a:off x="2633" y="3225"/>
                <a:ext cx="105" cy="98"/>
              </a:xfrm>
              <a:custGeom>
                <a:avLst/>
                <a:gdLst>
                  <a:gd name="T0" fmla="*/ 0 w 17"/>
                  <a:gd name="T1" fmla="*/ 94203 h 16"/>
                  <a:gd name="T2" fmla="*/ 98959 w 17"/>
                  <a:gd name="T3" fmla="*/ 137868 h 16"/>
                  <a:gd name="T4" fmla="*/ 152936 w 17"/>
                  <a:gd name="T5" fmla="*/ 60435 h 16"/>
                  <a:gd name="T6" fmla="*/ 53945 w 17"/>
                  <a:gd name="T7" fmla="*/ 0 h 16"/>
                  <a:gd name="T8" fmla="*/ 0 w 17"/>
                  <a:gd name="T9" fmla="*/ 94203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11"/>
                    </a:moveTo>
                    <a:lnTo>
                      <a:pt x="11" y="16"/>
                    </a:lnTo>
                    <a:lnTo>
                      <a:pt x="17" y="7"/>
                    </a:lnTo>
                    <a:lnTo>
                      <a:pt x="6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2" name="Freeform 6070"/>
              <p:cNvSpPr>
                <a:spLocks/>
              </p:cNvSpPr>
              <p:nvPr/>
            </p:nvSpPr>
            <p:spPr bwMode="auto">
              <a:xfrm>
                <a:off x="1367" y="3237"/>
                <a:ext cx="105" cy="80"/>
              </a:xfrm>
              <a:custGeom>
                <a:avLst/>
                <a:gdLst>
                  <a:gd name="T0" fmla="*/ 0 w 105"/>
                  <a:gd name="T1" fmla="*/ 56 h 80"/>
                  <a:gd name="T2" fmla="*/ 68 w 105"/>
                  <a:gd name="T3" fmla="*/ 80 h 80"/>
                  <a:gd name="T4" fmla="*/ 105 w 105"/>
                  <a:gd name="T5" fmla="*/ 25 h 80"/>
                  <a:gd name="T6" fmla="*/ 37 w 105"/>
                  <a:gd name="T7" fmla="*/ 0 h 80"/>
                  <a:gd name="T8" fmla="*/ 0 w 105"/>
                  <a:gd name="T9" fmla="*/ 56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56"/>
                    </a:moveTo>
                    <a:lnTo>
                      <a:pt x="68" y="80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8" name="Group 6071"/>
            <p:cNvGrpSpPr>
              <a:grpSpLocks/>
            </p:cNvGrpSpPr>
            <p:nvPr/>
          </p:nvGrpSpPr>
          <p:grpSpPr bwMode="auto">
            <a:xfrm>
              <a:off x="1095" y="3212"/>
              <a:ext cx="3390" cy="229"/>
              <a:chOff x="1095" y="3212"/>
              <a:chExt cx="3390" cy="229"/>
            </a:xfrm>
          </p:grpSpPr>
          <p:sp>
            <p:nvSpPr>
              <p:cNvPr id="15223" name="Freeform 6072"/>
              <p:cNvSpPr>
                <a:spLocks/>
              </p:cNvSpPr>
              <p:nvPr/>
            </p:nvSpPr>
            <p:spPr bwMode="auto">
              <a:xfrm>
                <a:off x="1367" y="3237"/>
                <a:ext cx="105" cy="80"/>
              </a:xfrm>
              <a:custGeom>
                <a:avLst/>
                <a:gdLst>
                  <a:gd name="T0" fmla="*/ 0 w 17"/>
                  <a:gd name="T1" fmla="*/ 78769 h 13"/>
                  <a:gd name="T2" fmla="*/ 98959 w 17"/>
                  <a:gd name="T3" fmla="*/ 114671 h 13"/>
                  <a:gd name="T4" fmla="*/ 152936 w 17"/>
                  <a:gd name="T5" fmla="*/ 35902 h 13"/>
                  <a:gd name="T6" fmla="*/ 53945 w 17"/>
                  <a:gd name="T7" fmla="*/ 0 h 13"/>
                  <a:gd name="T8" fmla="*/ 0 w 17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13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4" name="Freeform 6073"/>
              <p:cNvSpPr>
                <a:spLocks/>
              </p:cNvSpPr>
              <p:nvPr/>
            </p:nvSpPr>
            <p:spPr bwMode="auto">
              <a:xfrm>
                <a:off x="3732" y="3268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5" name="Freeform 6074"/>
              <p:cNvSpPr>
                <a:spLocks/>
              </p:cNvSpPr>
              <p:nvPr/>
            </p:nvSpPr>
            <p:spPr bwMode="auto">
              <a:xfrm>
                <a:off x="3732" y="326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6" name="Freeform 6075"/>
              <p:cNvSpPr>
                <a:spLocks/>
              </p:cNvSpPr>
              <p:nvPr/>
            </p:nvSpPr>
            <p:spPr bwMode="auto">
              <a:xfrm>
                <a:off x="2466" y="3218"/>
                <a:ext cx="99" cy="105"/>
              </a:xfrm>
              <a:custGeom>
                <a:avLst/>
                <a:gdLst>
                  <a:gd name="T0" fmla="*/ 0 w 99"/>
                  <a:gd name="T1" fmla="*/ 75 h 105"/>
                  <a:gd name="T2" fmla="*/ 68 w 99"/>
                  <a:gd name="T3" fmla="*/ 105 h 105"/>
                  <a:gd name="T4" fmla="*/ 99 w 99"/>
                  <a:gd name="T5" fmla="*/ 44 h 105"/>
                  <a:gd name="T6" fmla="*/ 31 w 99"/>
                  <a:gd name="T7" fmla="*/ 0 h 105"/>
                  <a:gd name="T8" fmla="*/ 0 w 99"/>
                  <a:gd name="T9" fmla="*/ 7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05"/>
                  <a:gd name="T17" fmla="*/ 99 w 99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05">
                    <a:moveTo>
                      <a:pt x="0" y="75"/>
                    </a:moveTo>
                    <a:lnTo>
                      <a:pt x="68" y="105"/>
                    </a:lnTo>
                    <a:lnTo>
                      <a:pt x="99" y="44"/>
                    </a:lnTo>
                    <a:lnTo>
                      <a:pt x="31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7" name="Freeform 6076"/>
              <p:cNvSpPr>
                <a:spLocks/>
              </p:cNvSpPr>
              <p:nvPr/>
            </p:nvSpPr>
            <p:spPr bwMode="auto">
              <a:xfrm>
                <a:off x="2466" y="3218"/>
                <a:ext cx="99" cy="105"/>
              </a:xfrm>
              <a:custGeom>
                <a:avLst/>
                <a:gdLst>
                  <a:gd name="T0" fmla="*/ 0 w 16"/>
                  <a:gd name="T1" fmla="*/ 107693 h 17"/>
                  <a:gd name="T2" fmla="*/ 99730 w 16"/>
                  <a:gd name="T3" fmla="*/ 152936 h 17"/>
                  <a:gd name="T4" fmla="*/ 145214 w 16"/>
                  <a:gd name="T5" fmla="*/ 62679 h 17"/>
                  <a:gd name="T6" fmla="*/ 45484 w 16"/>
                  <a:gd name="T7" fmla="*/ 0 h 17"/>
                  <a:gd name="T8" fmla="*/ 0 w 16"/>
                  <a:gd name="T9" fmla="*/ 10769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7"/>
                  <a:gd name="T17" fmla="*/ 16 w 1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7">
                    <a:moveTo>
                      <a:pt x="0" y="12"/>
                    </a:moveTo>
                    <a:lnTo>
                      <a:pt x="11" y="17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8" name="Freeform 6077"/>
              <p:cNvSpPr>
                <a:spLocks/>
              </p:cNvSpPr>
              <p:nvPr/>
            </p:nvSpPr>
            <p:spPr bwMode="auto">
              <a:xfrm>
                <a:off x="1200" y="3255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9" name="Freeform 6078"/>
              <p:cNvSpPr>
                <a:spLocks/>
              </p:cNvSpPr>
              <p:nvPr/>
            </p:nvSpPr>
            <p:spPr bwMode="auto">
              <a:xfrm>
                <a:off x="1200" y="3255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0" name="Freeform 6079"/>
              <p:cNvSpPr>
                <a:spLocks/>
              </p:cNvSpPr>
              <p:nvPr/>
            </p:nvSpPr>
            <p:spPr bwMode="auto">
              <a:xfrm>
                <a:off x="3559" y="3268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1" name="Freeform 6080"/>
              <p:cNvSpPr>
                <a:spLocks/>
              </p:cNvSpPr>
              <p:nvPr/>
            </p:nvSpPr>
            <p:spPr bwMode="auto">
              <a:xfrm>
                <a:off x="3559" y="3268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2" name="Freeform 6081"/>
              <p:cNvSpPr>
                <a:spLocks/>
              </p:cNvSpPr>
              <p:nvPr/>
            </p:nvSpPr>
            <p:spPr bwMode="auto">
              <a:xfrm>
                <a:off x="2293" y="3212"/>
                <a:ext cx="99" cy="111"/>
              </a:xfrm>
              <a:custGeom>
                <a:avLst/>
                <a:gdLst>
                  <a:gd name="T0" fmla="*/ 0 w 99"/>
                  <a:gd name="T1" fmla="*/ 74 h 111"/>
                  <a:gd name="T2" fmla="*/ 68 w 99"/>
                  <a:gd name="T3" fmla="*/ 111 h 111"/>
                  <a:gd name="T4" fmla="*/ 99 w 99"/>
                  <a:gd name="T5" fmla="*/ 43 h 111"/>
                  <a:gd name="T6" fmla="*/ 31 w 99"/>
                  <a:gd name="T7" fmla="*/ 0 h 111"/>
                  <a:gd name="T8" fmla="*/ 0 w 99"/>
                  <a:gd name="T9" fmla="*/ 74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111"/>
                  <a:gd name="T17" fmla="*/ 99 w 99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111">
                    <a:moveTo>
                      <a:pt x="0" y="74"/>
                    </a:moveTo>
                    <a:lnTo>
                      <a:pt x="68" y="111"/>
                    </a:lnTo>
                    <a:lnTo>
                      <a:pt x="99" y="43"/>
                    </a:lnTo>
                    <a:lnTo>
                      <a:pt x="31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3" name="Freeform 6082"/>
              <p:cNvSpPr>
                <a:spLocks/>
              </p:cNvSpPr>
              <p:nvPr/>
            </p:nvSpPr>
            <p:spPr bwMode="auto">
              <a:xfrm>
                <a:off x="2293" y="3212"/>
                <a:ext cx="99" cy="111"/>
              </a:xfrm>
              <a:custGeom>
                <a:avLst/>
                <a:gdLst>
                  <a:gd name="T0" fmla="*/ 0 w 16"/>
                  <a:gd name="T1" fmla="*/ 106936 h 18"/>
                  <a:gd name="T2" fmla="*/ 99730 w 16"/>
                  <a:gd name="T3" fmla="*/ 160401 h 18"/>
                  <a:gd name="T4" fmla="*/ 145214 w 16"/>
                  <a:gd name="T5" fmla="*/ 62135 h 18"/>
                  <a:gd name="T6" fmla="*/ 45484 w 16"/>
                  <a:gd name="T7" fmla="*/ 0 h 18"/>
                  <a:gd name="T8" fmla="*/ 0 w 16"/>
                  <a:gd name="T9" fmla="*/ 106936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0" y="12"/>
                    </a:moveTo>
                    <a:lnTo>
                      <a:pt x="11" y="18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4" name="Freeform 6083"/>
              <p:cNvSpPr>
                <a:spLocks/>
              </p:cNvSpPr>
              <p:nvPr/>
            </p:nvSpPr>
            <p:spPr bwMode="auto">
              <a:xfrm>
                <a:off x="3386" y="3268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5" name="Freeform 6084"/>
              <p:cNvSpPr>
                <a:spLocks/>
              </p:cNvSpPr>
              <p:nvPr/>
            </p:nvSpPr>
            <p:spPr bwMode="auto">
              <a:xfrm>
                <a:off x="3386" y="326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6" name="Freeform 6085"/>
              <p:cNvSpPr>
                <a:spLocks/>
              </p:cNvSpPr>
              <p:nvPr/>
            </p:nvSpPr>
            <p:spPr bwMode="auto">
              <a:xfrm>
                <a:off x="2120" y="3212"/>
                <a:ext cx="105" cy="111"/>
              </a:xfrm>
              <a:custGeom>
                <a:avLst/>
                <a:gdLst>
                  <a:gd name="T0" fmla="*/ 0 w 105"/>
                  <a:gd name="T1" fmla="*/ 81 h 111"/>
                  <a:gd name="T2" fmla="*/ 68 w 105"/>
                  <a:gd name="T3" fmla="*/ 111 h 111"/>
                  <a:gd name="T4" fmla="*/ 105 w 105"/>
                  <a:gd name="T5" fmla="*/ 37 h 111"/>
                  <a:gd name="T6" fmla="*/ 31 w 105"/>
                  <a:gd name="T7" fmla="*/ 0 h 111"/>
                  <a:gd name="T8" fmla="*/ 0 w 105"/>
                  <a:gd name="T9" fmla="*/ 81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11"/>
                  <a:gd name="T17" fmla="*/ 105 w 105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11">
                    <a:moveTo>
                      <a:pt x="0" y="81"/>
                    </a:moveTo>
                    <a:lnTo>
                      <a:pt x="68" y="111"/>
                    </a:lnTo>
                    <a:lnTo>
                      <a:pt x="105" y="37"/>
                    </a:lnTo>
                    <a:lnTo>
                      <a:pt x="31" y="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7" name="Freeform 6086"/>
              <p:cNvSpPr>
                <a:spLocks/>
              </p:cNvSpPr>
              <p:nvPr/>
            </p:nvSpPr>
            <p:spPr bwMode="auto">
              <a:xfrm>
                <a:off x="2120" y="3212"/>
                <a:ext cx="105" cy="111"/>
              </a:xfrm>
              <a:custGeom>
                <a:avLst/>
                <a:gdLst>
                  <a:gd name="T0" fmla="*/ 0 w 17"/>
                  <a:gd name="T1" fmla="*/ 115607 h 18"/>
                  <a:gd name="T2" fmla="*/ 98959 w 17"/>
                  <a:gd name="T3" fmla="*/ 160401 h 18"/>
                  <a:gd name="T4" fmla="*/ 152936 w 17"/>
                  <a:gd name="T5" fmla="*/ 53465 h 18"/>
                  <a:gd name="T6" fmla="*/ 45014 w 17"/>
                  <a:gd name="T7" fmla="*/ 0 h 18"/>
                  <a:gd name="T8" fmla="*/ 0 w 17"/>
                  <a:gd name="T9" fmla="*/ 115607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8"/>
                  <a:gd name="T17" fmla="*/ 17 w 17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8">
                    <a:moveTo>
                      <a:pt x="0" y="13"/>
                    </a:moveTo>
                    <a:lnTo>
                      <a:pt x="11" y="18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1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8" name="Freeform 6087"/>
              <p:cNvSpPr>
                <a:spLocks/>
              </p:cNvSpPr>
              <p:nvPr/>
            </p:nvSpPr>
            <p:spPr bwMode="auto">
              <a:xfrm>
                <a:off x="3219" y="327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9" name="Freeform 6088"/>
              <p:cNvSpPr>
                <a:spLocks/>
              </p:cNvSpPr>
              <p:nvPr/>
            </p:nvSpPr>
            <p:spPr bwMode="auto">
              <a:xfrm>
                <a:off x="3219" y="327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0" name="Freeform 6089"/>
              <p:cNvSpPr>
                <a:spLocks/>
              </p:cNvSpPr>
              <p:nvPr/>
            </p:nvSpPr>
            <p:spPr bwMode="auto">
              <a:xfrm>
                <a:off x="1947" y="3218"/>
                <a:ext cx="105" cy="105"/>
              </a:xfrm>
              <a:custGeom>
                <a:avLst/>
                <a:gdLst>
                  <a:gd name="T0" fmla="*/ 0 w 105"/>
                  <a:gd name="T1" fmla="*/ 75 h 105"/>
                  <a:gd name="T2" fmla="*/ 75 w 105"/>
                  <a:gd name="T3" fmla="*/ 105 h 105"/>
                  <a:gd name="T4" fmla="*/ 105 w 105"/>
                  <a:gd name="T5" fmla="*/ 37 h 105"/>
                  <a:gd name="T6" fmla="*/ 37 w 105"/>
                  <a:gd name="T7" fmla="*/ 0 h 105"/>
                  <a:gd name="T8" fmla="*/ 0 w 105"/>
                  <a:gd name="T9" fmla="*/ 75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105"/>
                  <a:gd name="T17" fmla="*/ 105 w 105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105">
                    <a:moveTo>
                      <a:pt x="0" y="75"/>
                    </a:moveTo>
                    <a:lnTo>
                      <a:pt x="75" y="105"/>
                    </a:lnTo>
                    <a:lnTo>
                      <a:pt x="105" y="37"/>
                    </a:lnTo>
                    <a:lnTo>
                      <a:pt x="37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1" name="Freeform 6090"/>
              <p:cNvSpPr>
                <a:spLocks/>
              </p:cNvSpPr>
              <p:nvPr/>
            </p:nvSpPr>
            <p:spPr bwMode="auto">
              <a:xfrm>
                <a:off x="1947" y="3218"/>
                <a:ext cx="105" cy="105"/>
              </a:xfrm>
              <a:custGeom>
                <a:avLst/>
                <a:gdLst>
                  <a:gd name="T0" fmla="*/ 0 w 17"/>
                  <a:gd name="T1" fmla="*/ 107693 h 17"/>
                  <a:gd name="T2" fmla="*/ 107693 w 17"/>
                  <a:gd name="T3" fmla="*/ 152936 h 17"/>
                  <a:gd name="T4" fmla="*/ 152936 w 17"/>
                  <a:gd name="T5" fmla="*/ 53945 h 17"/>
                  <a:gd name="T6" fmla="*/ 53945 w 17"/>
                  <a:gd name="T7" fmla="*/ 0 h 17"/>
                  <a:gd name="T8" fmla="*/ 0 w 17"/>
                  <a:gd name="T9" fmla="*/ 107693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0" y="12"/>
                    </a:moveTo>
                    <a:lnTo>
                      <a:pt x="12" y="17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2" name="Freeform 6091"/>
              <p:cNvSpPr>
                <a:spLocks/>
              </p:cNvSpPr>
              <p:nvPr/>
            </p:nvSpPr>
            <p:spPr bwMode="auto">
              <a:xfrm>
                <a:off x="4312" y="3280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3" name="Freeform 6092"/>
              <p:cNvSpPr>
                <a:spLocks/>
              </p:cNvSpPr>
              <p:nvPr/>
            </p:nvSpPr>
            <p:spPr bwMode="auto">
              <a:xfrm>
                <a:off x="4312" y="328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4" name="Freeform 6093"/>
              <p:cNvSpPr>
                <a:spLocks/>
              </p:cNvSpPr>
              <p:nvPr/>
            </p:nvSpPr>
            <p:spPr bwMode="auto">
              <a:xfrm>
                <a:off x="3047" y="3274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5" name="Freeform 6094"/>
              <p:cNvSpPr>
                <a:spLocks/>
              </p:cNvSpPr>
              <p:nvPr/>
            </p:nvSpPr>
            <p:spPr bwMode="auto">
              <a:xfrm>
                <a:off x="3047" y="3274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6" name="Freeform 6095"/>
              <p:cNvSpPr>
                <a:spLocks/>
              </p:cNvSpPr>
              <p:nvPr/>
            </p:nvSpPr>
            <p:spPr bwMode="auto">
              <a:xfrm>
                <a:off x="1781" y="3231"/>
                <a:ext cx="99" cy="99"/>
              </a:xfrm>
              <a:custGeom>
                <a:avLst/>
                <a:gdLst>
                  <a:gd name="T0" fmla="*/ 0 w 99"/>
                  <a:gd name="T1" fmla="*/ 68 h 99"/>
                  <a:gd name="T2" fmla="*/ 68 w 99"/>
                  <a:gd name="T3" fmla="*/ 99 h 99"/>
                  <a:gd name="T4" fmla="*/ 99 w 99"/>
                  <a:gd name="T5" fmla="*/ 31 h 99"/>
                  <a:gd name="T6" fmla="*/ 31 w 99"/>
                  <a:gd name="T7" fmla="*/ 0 h 99"/>
                  <a:gd name="T8" fmla="*/ 0 w 99"/>
                  <a:gd name="T9" fmla="*/ 68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99"/>
                  <a:gd name="T17" fmla="*/ 99 w 99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99">
                    <a:moveTo>
                      <a:pt x="0" y="68"/>
                    </a:moveTo>
                    <a:lnTo>
                      <a:pt x="68" y="99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7" name="Freeform 6096"/>
              <p:cNvSpPr>
                <a:spLocks/>
              </p:cNvSpPr>
              <p:nvPr/>
            </p:nvSpPr>
            <p:spPr bwMode="auto">
              <a:xfrm>
                <a:off x="1781" y="3231"/>
                <a:ext cx="99" cy="99"/>
              </a:xfrm>
              <a:custGeom>
                <a:avLst/>
                <a:gdLst>
                  <a:gd name="T0" fmla="*/ 0 w 16"/>
                  <a:gd name="T1" fmla="*/ 99730 h 16"/>
                  <a:gd name="T2" fmla="*/ 99730 w 16"/>
                  <a:gd name="T3" fmla="*/ 145214 h 16"/>
                  <a:gd name="T4" fmla="*/ 145214 w 16"/>
                  <a:gd name="T5" fmla="*/ 45484 h 16"/>
                  <a:gd name="T6" fmla="*/ 45484 w 16"/>
                  <a:gd name="T7" fmla="*/ 0 h 16"/>
                  <a:gd name="T8" fmla="*/ 0 w 16"/>
                  <a:gd name="T9" fmla="*/ 9973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0" y="11"/>
                    </a:moveTo>
                    <a:lnTo>
                      <a:pt x="11" y="16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8" name="Freeform 6097"/>
              <p:cNvSpPr>
                <a:spLocks/>
              </p:cNvSpPr>
              <p:nvPr/>
            </p:nvSpPr>
            <p:spPr bwMode="auto">
              <a:xfrm>
                <a:off x="4139" y="328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5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5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9" name="Freeform 6098"/>
              <p:cNvSpPr>
                <a:spLocks/>
              </p:cNvSpPr>
              <p:nvPr/>
            </p:nvSpPr>
            <p:spPr bwMode="auto">
              <a:xfrm>
                <a:off x="4139" y="328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0" name="Freeform 6099"/>
              <p:cNvSpPr>
                <a:spLocks/>
              </p:cNvSpPr>
              <p:nvPr/>
            </p:nvSpPr>
            <p:spPr bwMode="auto">
              <a:xfrm>
                <a:off x="2874" y="3268"/>
                <a:ext cx="105" cy="74"/>
              </a:xfrm>
              <a:custGeom>
                <a:avLst/>
                <a:gdLst>
                  <a:gd name="T0" fmla="*/ 0 w 105"/>
                  <a:gd name="T1" fmla="*/ 55 h 74"/>
                  <a:gd name="T2" fmla="*/ 68 w 105"/>
                  <a:gd name="T3" fmla="*/ 74 h 74"/>
                  <a:gd name="T4" fmla="*/ 105 w 105"/>
                  <a:gd name="T5" fmla="*/ 31 h 74"/>
                  <a:gd name="T6" fmla="*/ 31 w 105"/>
                  <a:gd name="T7" fmla="*/ 0 h 74"/>
                  <a:gd name="T8" fmla="*/ 0 w 105"/>
                  <a:gd name="T9" fmla="*/ 55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5"/>
                    </a:moveTo>
                    <a:lnTo>
                      <a:pt x="68" y="74"/>
                    </a:lnTo>
                    <a:lnTo>
                      <a:pt x="105" y="31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1" name="Freeform 6100"/>
              <p:cNvSpPr>
                <a:spLocks/>
              </p:cNvSpPr>
              <p:nvPr/>
            </p:nvSpPr>
            <p:spPr bwMode="auto">
              <a:xfrm>
                <a:off x="2874" y="3268"/>
                <a:ext cx="105" cy="74"/>
              </a:xfrm>
              <a:custGeom>
                <a:avLst/>
                <a:gdLst>
                  <a:gd name="T0" fmla="*/ 0 w 17"/>
                  <a:gd name="T1" fmla="*/ 80925 h 12"/>
                  <a:gd name="T2" fmla="*/ 98959 w 17"/>
                  <a:gd name="T3" fmla="*/ 106936 h 12"/>
                  <a:gd name="T4" fmla="*/ 152936 w 17"/>
                  <a:gd name="T5" fmla="*/ 44795 h 12"/>
                  <a:gd name="T6" fmla="*/ 45014 w 17"/>
                  <a:gd name="T7" fmla="*/ 0 h 12"/>
                  <a:gd name="T8" fmla="*/ 0 w 17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2" name="Freeform 6101"/>
              <p:cNvSpPr>
                <a:spLocks/>
              </p:cNvSpPr>
              <p:nvPr/>
            </p:nvSpPr>
            <p:spPr bwMode="auto">
              <a:xfrm>
                <a:off x="1608" y="3243"/>
                <a:ext cx="105" cy="93"/>
              </a:xfrm>
              <a:custGeom>
                <a:avLst/>
                <a:gdLst>
                  <a:gd name="T0" fmla="*/ 0 w 105"/>
                  <a:gd name="T1" fmla="*/ 68 h 93"/>
                  <a:gd name="T2" fmla="*/ 68 w 105"/>
                  <a:gd name="T3" fmla="*/ 93 h 93"/>
                  <a:gd name="T4" fmla="*/ 105 w 105"/>
                  <a:gd name="T5" fmla="*/ 31 h 93"/>
                  <a:gd name="T6" fmla="*/ 37 w 105"/>
                  <a:gd name="T7" fmla="*/ 0 h 93"/>
                  <a:gd name="T8" fmla="*/ 0 w 105"/>
                  <a:gd name="T9" fmla="*/ 6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3"/>
                  <a:gd name="T17" fmla="*/ 105 w 105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3">
                    <a:moveTo>
                      <a:pt x="0" y="68"/>
                    </a:moveTo>
                    <a:lnTo>
                      <a:pt x="68" y="93"/>
                    </a:lnTo>
                    <a:lnTo>
                      <a:pt x="105" y="31"/>
                    </a:lnTo>
                    <a:lnTo>
                      <a:pt x="37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3" name="Freeform 6102"/>
              <p:cNvSpPr>
                <a:spLocks/>
              </p:cNvSpPr>
              <p:nvPr/>
            </p:nvSpPr>
            <p:spPr bwMode="auto">
              <a:xfrm>
                <a:off x="1608" y="3243"/>
                <a:ext cx="105" cy="93"/>
              </a:xfrm>
              <a:custGeom>
                <a:avLst/>
                <a:gdLst>
                  <a:gd name="T0" fmla="*/ 0 w 17"/>
                  <a:gd name="T1" fmla="*/ 100558 h 15"/>
                  <a:gd name="T2" fmla="*/ 98959 w 17"/>
                  <a:gd name="T3" fmla="*/ 137497 h 15"/>
                  <a:gd name="T4" fmla="*/ 152936 w 17"/>
                  <a:gd name="T5" fmla="*/ 45744 h 15"/>
                  <a:gd name="T6" fmla="*/ 53945 w 17"/>
                  <a:gd name="T7" fmla="*/ 0 h 15"/>
                  <a:gd name="T8" fmla="*/ 0 w 17"/>
                  <a:gd name="T9" fmla="*/ 10055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1"/>
                    </a:moveTo>
                    <a:lnTo>
                      <a:pt x="11" y="15"/>
                    </a:lnTo>
                    <a:lnTo>
                      <a:pt x="17" y="5"/>
                    </a:lnTo>
                    <a:lnTo>
                      <a:pt x="6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4" name="Freeform 6103"/>
              <p:cNvSpPr>
                <a:spLocks/>
              </p:cNvSpPr>
              <p:nvPr/>
            </p:nvSpPr>
            <p:spPr bwMode="auto">
              <a:xfrm>
                <a:off x="3973" y="3286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5" name="Freeform 6104"/>
              <p:cNvSpPr>
                <a:spLocks/>
              </p:cNvSpPr>
              <p:nvPr/>
            </p:nvSpPr>
            <p:spPr bwMode="auto">
              <a:xfrm>
                <a:off x="3973" y="3286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6" name="Freeform 6105"/>
              <p:cNvSpPr>
                <a:spLocks/>
              </p:cNvSpPr>
              <p:nvPr/>
            </p:nvSpPr>
            <p:spPr bwMode="auto">
              <a:xfrm>
                <a:off x="2701" y="3268"/>
                <a:ext cx="105" cy="80"/>
              </a:xfrm>
              <a:custGeom>
                <a:avLst/>
                <a:gdLst>
                  <a:gd name="T0" fmla="*/ 0 w 105"/>
                  <a:gd name="T1" fmla="*/ 55 h 80"/>
                  <a:gd name="T2" fmla="*/ 74 w 105"/>
                  <a:gd name="T3" fmla="*/ 80 h 80"/>
                  <a:gd name="T4" fmla="*/ 105 w 105"/>
                  <a:gd name="T5" fmla="*/ 25 h 80"/>
                  <a:gd name="T6" fmla="*/ 37 w 105"/>
                  <a:gd name="T7" fmla="*/ 0 h 80"/>
                  <a:gd name="T8" fmla="*/ 0 w 105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55"/>
                    </a:moveTo>
                    <a:lnTo>
                      <a:pt x="74" y="80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7" name="Freeform 6106"/>
              <p:cNvSpPr>
                <a:spLocks/>
              </p:cNvSpPr>
              <p:nvPr/>
            </p:nvSpPr>
            <p:spPr bwMode="auto">
              <a:xfrm>
                <a:off x="2701" y="3268"/>
                <a:ext cx="105" cy="80"/>
              </a:xfrm>
              <a:custGeom>
                <a:avLst/>
                <a:gdLst>
                  <a:gd name="T0" fmla="*/ 0 w 17"/>
                  <a:gd name="T1" fmla="*/ 78769 h 13"/>
                  <a:gd name="T2" fmla="*/ 107693 w 17"/>
                  <a:gd name="T3" fmla="*/ 114671 h 13"/>
                  <a:gd name="T4" fmla="*/ 152936 w 17"/>
                  <a:gd name="T5" fmla="*/ 35902 h 13"/>
                  <a:gd name="T6" fmla="*/ 53945 w 17"/>
                  <a:gd name="T7" fmla="*/ 0 h 13"/>
                  <a:gd name="T8" fmla="*/ 0 w 17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2" y="13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8" name="Freeform 6107"/>
              <p:cNvSpPr>
                <a:spLocks/>
              </p:cNvSpPr>
              <p:nvPr/>
            </p:nvSpPr>
            <p:spPr bwMode="auto">
              <a:xfrm>
                <a:off x="1435" y="3262"/>
                <a:ext cx="105" cy="80"/>
              </a:xfrm>
              <a:custGeom>
                <a:avLst/>
                <a:gdLst>
                  <a:gd name="T0" fmla="*/ 0 w 105"/>
                  <a:gd name="T1" fmla="*/ 55 h 80"/>
                  <a:gd name="T2" fmla="*/ 68 w 105"/>
                  <a:gd name="T3" fmla="*/ 80 h 80"/>
                  <a:gd name="T4" fmla="*/ 105 w 105"/>
                  <a:gd name="T5" fmla="*/ 24 h 80"/>
                  <a:gd name="T6" fmla="*/ 37 w 105"/>
                  <a:gd name="T7" fmla="*/ 0 h 80"/>
                  <a:gd name="T8" fmla="*/ 0 w 105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55"/>
                    </a:moveTo>
                    <a:lnTo>
                      <a:pt x="68" y="80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9" name="Freeform 6108"/>
              <p:cNvSpPr>
                <a:spLocks/>
              </p:cNvSpPr>
              <p:nvPr/>
            </p:nvSpPr>
            <p:spPr bwMode="auto">
              <a:xfrm>
                <a:off x="1435" y="3262"/>
                <a:ext cx="105" cy="80"/>
              </a:xfrm>
              <a:custGeom>
                <a:avLst/>
                <a:gdLst>
                  <a:gd name="T0" fmla="*/ 0 w 17"/>
                  <a:gd name="T1" fmla="*/ 78769 h 13"/>
                  <a:gd name="T2" fmla="*/ 98959 w 17"/>
                  <a:gd name="T3" fmla="*/ 114671 h 13"/>
                  <a:gd name="T4" fmla="*/ 152936 w 17"/>
                  <a:gd name="T5" fmla="*/ 35902 h 13"/>
                  <a:gd name="T6" fmla="*/ 53945 w 17"/>
                  <a:gd name="T7" fmla="*/ 0 h 13"/>
                  <a:gd name="T8" fmla="*/ 0 w 17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13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0" name="Freeform 6109"/>
              <p:cNvSpPr>
                <a:spLocks/>
              </p:cNvSpPr>
              <p:nvPr/>
            </p:nvSpPr>
            <p:spPr bwMode="auto">
              <a:xfrm>
                <a:off x="3800" y="3286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1" name="Freeform 6110"/>
              <p:cNvSpPr>
                <a:spLocks/>
              </p:cNvSpPr>
              <p:nvPr/>
            </p:nvSpPr>
            <p:spPr bwMode="auto">
              <a:xfrm>
                <a:off x="3800" y="3286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2" name="Freeform 6111"/>
              <p:cNvSpPr>
                <a:spLocks/>
              </p:cNvSpPr>
              <p:nvPr/>
            </p:nvSpPr>
            <p:spPr bwMode="auto">
              <a:xfrm>
                <a:off x="2534" y="3262"/>
                <a:ext cx="99" cy="86"/>
              </a:xfrm>
              <a:custGeom>
                <a:avLst/>
                <a:gdLst>
                  <a:gd name="T0" fmla="*/ 0 w 99"/>
                  <a:gd name="T1" fmla="*/ 61 h 86"/>
                  <a:gd name="T2" fmla="*/ 68 w 99"/>
                  <a:gd name="T3" fmla="*/ 86 h 86"/>
                  <a:gd name="T4" fmla="*/ 99 w 99"/>
                  <a:gd name="T5" fmla="*/ 31 h 86"/>
                  <a:gd name="T6" fmla="*/ 31 w 99"/>
                  <a:gd name="T7" fmla="*/ 0 h 86"/>
                  <a:gd name="T8" fmla="*/ 0 w 99"/>
                  <a:gd name="T9" fmla="*/ 61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6"/>
                  <a:gd name="T17" fmla="*/ 99 w 99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6">
                    <a:moveTo>
                      <a:pt x="0" y="61"/>
                    </a:moveTo>
                    <a:lnTo>
                      <a:pt x="68" y="86"/>
                    </a:lnTo>
                    <a:lnTo>
                      <a:pt x="99" y="31"/>
                    </a:lnTo>
                    <a:lnTo>
                      <a:pt x="31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BD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3" name="Freeform 6112"/>
              <p:cNvSpPr>
                <a:spLocks/>
              </p:cNvSpPr>
              <p:nvPr/>
            </p:nvSpPr>
            <p:spPr bwMode="auto">
              <a:xfrm>
                <a:off x="2534" y="3262"/>
                <a:ext cx="99" cy="86"/>
              </a:xfrm>
              <a:custGeom>
                <a:avLst/>
                <a:gdLst>
                  <a:gd name="T0" fmla="*/ 0 w 16"/>
                  <a:gd name="T1" fmla="*/ 86940 h 14"/>
                  <a:gd name="T2" fmla="*/ 99730 w 16"/>
                  <a:gd name="T3" fmla="*/ 122372 h 14"/>
                  <a:gd name="T4" fmla="*/ 145214 w 16"/>
                  <a:gd name="T5" fmla="*/ 44038 h 14"/>
                  <a:gd name="T6" fmla="*/ 45484 w 16"/>
                  <a:gd name="T7" fmla="*/ 0 h 14"/>
                  <a:gd name="T8" fmla="*/ 0 w 16"/>
                  <a:gd name="T9" fmla="*/ 8694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4"/>
                  <a:gd name="T17" fmla="*/ 16 w 16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4">
                    <a:moveTo>
                      <a:pt x="0" y="10"/>
                    </a:moveTo>
                    <a:lnTo>
                      <a:pt x="11" y="14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4" name="Freeform 6113"/>
              <p:cNvSpPr>
                <a:spLocks/>
              </p:cNvSpPr>
              <p:nvPr/>
            </p:nvSpPr>
            <p:spPr bwMode="auto">
              <a:xfrm>
                <a:off x="1268" y="3274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19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5" name="Freeform 6114"/>
              <p:cNvSpPr>
                <a:spLocks/>
              </p:cNvSpPr>
              <p:nvPr/>
            </p:nvSpPr>
            <p:spPr bwMode="auto">
              <a:xfrm>
                <a:off x="1268" y="3274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27417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6" name="Freeform 6115"/>
              <p:cNvSpPr>
                <a:spLocks/>
              </p:cNvSpPr>
              <p:nvPr/>
            </p:nvSpPr>
            <p:spPr bwMode="auto">
              <a:xfrm>
                <a:off x="3627" y="3293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7" name="Freeform 6116"/>
              <p:cNvSpPr>
                <a:spLocks/>
              </p:cNvSpPr>
              <p:nvPr/>
            </p:nvSpPr>
            <p:spPr bwMode="auto">
              <a:xfrm>
                <a:off x="3627" y="3293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8" name="Freeform 6117"/>
              <p:cNvSpPr>
                <a:spLocks/>
              </p:cNvSpPr>
              <p:nvPr/>
            </p:nvSpPr>
            <p:spPr bwMode="auto">
              <a:xfrm>
                <a:off x="2361" y="3255"/>
                <a:ext cx="105" cy="93"/>
              </a:xfrm>
              <a:custGeom>
                <a:avLst/>
                <a:gdLst>
                  <a:gd name="T0" fmla="*/ 0 w 105"/>
                  <a:gd name="T1" fmla="*/ 68 h 93"/>
                  <a:gd name="T2" fmla="*/ 68 w 105"/>
                  <a:gd name="T3" fmla="*/ 93 h 93"/>
                  <a:gd name="T4" fmla="*/ 105 w 105"/>
                  <a:gd name="T5" fmla="*/ 38 h 93"/>
                  <a:gd name="T6" fmla="*/ 31 w 105"/>
                  <a:gd name="T7" fmla="*/ 0 h 93"/>
                  <a:gd name="T8" fmla="*/ 0 w 105"/>
                  <a:gd name="T9" fmla="*/ 6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3"/>
                  <a:gd name="T17" fmla="*/ 105 w 105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3">
                    <a:moveTo>
                      <a:pt x="0" y="68"/>
                    </a:moveTo>
                    <a:lnTo>
                      <a:pt x="68" y="93"/>
                    </a:lnTo>
                    <a:lnTo>
                      <a:pt x="105" y="38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9" name="Freeform 6118"/>
              <p:cNvSpPr>
                <a:spLocks/>
              </p:cNvSpPr>
              <p:nvPr/>
            </p:nvSpPr>
            <p:spPr bwMode="auto">
              <a:xfrm>
                <a:off x="2361" y="3255"/>
                <a:ext cx="105" cy="93"/>
              </a:xfrm>
              <a:custGeom>
                <a:avLst/>
                <a:gdLst>
                  <a:gd name="T0" fmla="*/ 0 w 17"/>
                  <a:gd name="T1" fmla="*/ 100558 h 15"/>
                  <a:gd name="T2" fmla="*/ 98959 w 17"/>
                  <a:gd name="T3" fmla="*/ 137497 h 15"/>
                  <a:gd name="T4" fmla="*/ 152936 w 17"/>
                  <a:gd name="T5" fmla="*/ 54585 h 15"/>
                  <a:gd name="T6" fmla="*/ 45014 w 17"/>
                  <a:gd name="T7" fmla="*/ 0 h 15"/>
                  <a:gd name="T8" fmla="*/ 0 w 17"/>
                  <a:gd name="T9" fmla="*/ 10055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5"/>
                  <a:gd name="T17" fmla="*/ 17 w 17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5">
                    <a:moveTo>
                      <a:pt x="0" y="11"/>
                    </a:moveTo>
                    <a:lnTo>
                      <a:pt x="11" y="15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0" name="Freeform 6119"/>
              <p:cNvSpPr>
                <a:spLocks/>
              </p:cNvSpPr>
              <p:nvPr/>
            </p:nvSpPr>
            <p:spPr bwMode="auto">
              <a:xfrm>
                <a:off x="1095" y="3286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1" name="Freeform 6120"/>
              <p:cNvSpPr>
                <a:spLocks/>
              </p:cNvSpPr>
              <p:nvPr/>
            </p:nvSpPr>
            <p:spPr bwMode="auto">
              <a:xfrm>
                <a:off x="1095" y="328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2" name="Freeform 6121"/>
              <p:cNvSpPr>
                <a:spLocks/>
              </p:cNvSpPr>
              <p:nvPr/>
            </p:nvSpPr>
            <p:spPr bwMode="auto">
              <a:xfrm>
                <a:off x="3460" y="3293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18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3" name="Freeform 6122"/>
              <p:cNvSpPr>
                <a:spLocks/>
              </p:cNvSpPr>
              <p:nvPr/>
            </p:nvSpPr>
            <p:spPr bwMode="auto">
              <a:xfrm>
                <a:off x="3460" y="3293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24857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4" name="Freeform 6123"/>
              <p:cNvSpPr>
                <a:spLocks/>
              </p:cNvSpPr>
              <p:nvPr/>
            </p:nvSpPr>
            <p:spPr bwMode="auto">
              <a:xfrm>
                <a:off x="2188" y="3249"/>
                <a:ext cx="105" cy="99"/>
              </a:xfrm>
              <a:custGeom>
                <a:avLst/>
                <a:gdLst>
                  <a:gd name="T0" fmla="*/ 0 w 105"/>
                  <a:gd name="T1" fmla="*/ 74 h 99"/>
                  <a:gd name="T2" fmla="*/ 68 w 105"/>
                  <a:gd name="T3" fmla="*/ 99 h 99"/>
                  <a:gd name="T4" fmla="*/ 105 w 105"/>
                  <a:gd name="T5" fmla="*/ 37 h 99"/>
                  <a:gd name="T6" fmla="*/ 37 w 105"/>
                  <a:gd name="T7" fmla="*/ 0 h 99"/>
                  <a:gd name="T8" fmla="*/ 0 w 105"/>
                  <a:gd name="T9" fmla="*/ 74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99"/>
                  <a:gd name="T17" fmla="*/ 105 w 105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99">
                    <a:moveTo>
                      <a:pt x="0" y="74"/>
                    </a:moveTo>
                    <a:lnTo>
                      <a:pt x="68" y="99"/>
                    </a:lnTo>
                    <a:lnTo>
                      <a:pt x="105" y="37"/>
                    </a:lnTo>
                    <a:lnTo>
                      <a:pt x="37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5" name="Freeform 6124"/>
              <p:cNvSpPr>
                <a:spLocks/>
              </p:cNvSpPr>
              <p:nvPr/>
            </p:nvSpPr>
            <p:spPr bwMode="auto">
              <a:xfrm>
                <a:off x="2188" y="3249"/>
                <a:ext cx="105" cy="99"/>
              </a:xfrm>
              <a:custGeom>
                <a:avLst/>
                <a:gdLst>
                  <a:gd name="T0" fmla="*/ 0 w 17"/>
                  <a:gd name="T1" fmla="*/ 108498 h 16"/>
                  <a:gd name="T2" fmla="*/ 98959 w 17"/>
                  <a:gd name="T3" fmla="*/ 145214 h 16"/>
                  <a:gd name="T4" fmla="*/ 152936 w 17"/>
                  <a:gd name="T5" fmla="*/ 54252 h 16"/>
                  <a:gd name="T6" fmla="*/ 53945 w 17"/>
                  <a:gd name="T7" fmla="*/ 0 h 16"/>
                  <a:gd name="T8" fmla="*/ 0 w 17"/>
                  <a:gd name="T9" fmla="*/ 10849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6"/>
                  <a:gd name="T17" fmla="*/ 17 w 1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6">
                    <a:moveTo>
                      <a:pt x="0" y="12"/>
                    </a:moveTo>
                    <a:lnTo>
                      <a:pt x="11" y="16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6" name="Freeform 6125"/>
              <p:cNvSpPr>
                <a:spLocks/>
              </p:cNvSpPr>
              <p:nvPr/>
            </p:nvSpPr>
            <p:spPr bwMode="auto">
              <a:xfrm>
                <a:off x="3287" y="3293"/>
                <a:ext cx="99" cy="67"/>
              </a:xfrm>
              <a:custGeom>
                <a:avLst/>
                <a:gdLst>
                  <a:gd name="T0" fmla="*/ 0 w 99"/>
                  <a:gd name="T1" fmla="*/ 49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7" name="Freeform 6126"/>
              <p:cNvSpPr>
                <a:spLocks/>
              </p:cNvSpPr>
              <p:nvPr/>
            </p:nvSpPr>
            <p:spPr bwMode="auto">
              <a:xfrm>
                <a:off x="3287" y="3293"/>
                <a:ext cx="99" cy="67"/>
              </a:xfrm>
              <a:custGeom>
                <a:avLst/>
                <a:gdLst>
                  <a:gd name="T0" fmla="*/ 0 w 16"/>
                  <a:gd name="T1" fmla="*/ 67335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8" name="Freeform 6127"/>
              <p:cNvSpPr>
                <a:spLocks/>
              </p:cNvSpPr>
              <p:nvPr/>
            </p:nvSpPr>
            <p:spPr bwMode="auto">
              <a:xfrm>
                <a:off x="2022" y="3255"/>
                <a:ext cx="98" cy="93"/>
              </a:xfrm>
              <a:custGeom>
                <a:avLst/>
                <a:gdLst>
                  <a:gd name="T0" fmla="*/ 0 w 98"/>
                  <a:gd name="T1" fmla="*/ 68 h 93"/>
                  <a:gd name="T2" fmla="*/ 67 w 98"/>
                  <a:gd name="T3" fmla="*/ 93 h 93"/>
                  <a:gd name="T4" fmla="*/ 98 w 98"/>
                  <a:gd name="T5" fmla="*/ 38 h 93"/>
                  <a:gd name="T6" fmla="*/ 30 w 98"/>
                  <a:gd name="T7" fmla="*/ 0 h 93"/>
                  <a:gd name="T8" fmla="*/ 0 w 98"/>
                  <a:gd name="T9" fmla="*/ 68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3"/>
                  <a:gd name="T17" fmla="*/ 98 w 98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3">
                    <a:moveTo>
                      <a:pt x="0" y="68"/>
                    </a:moveTo>
                    <a:lnTo>
                      <a:pt x="67" y="93"/>
                    </a:lnTo>
                    <a:lnTo>
                      <a:pt x="98" y="38"/>
                    </a:lnTo>
                    <a:lnTo>
                      <a:pt x="30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6B6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9" name="Freeform 6128"/>
              <p:cNvSpPr>
                <a:spLocks/>
              </p:cNvSpPr>
              <p:nvPr/>
            </p:nvSpPr>
            <p:spPr bwMode="auto">
              <a:xfrm>
                <a:off x="2022" y="3255"/>
                <a:ext cx="98" cy="93"/>
              </a:xfrm>
              <a:custGeom>
                <a:avLst/>
                <a:gdLst>
                  <a:gd name="T0" fmla="*/ 0 w 16"/>
                  <a:gd name="T1" fmla="*/ 100558 h 15"/>
                  <a:gd name="T2" fmla="*/ 94203 w 16"/>
                  <a:gd name="T3" fmla="*/ 137497 h 15"/>
                  <a:gd name="T4" fmla="*/ 137868 w 16"/>
                  <a:gd name="T5" fmla="*/ 54585 h 15"/>
                  <a:gd name="T6" fmla="*/ 43671 w 16"/>
                  <a:gd name="T7" fmla="*/ 0 h 15"/>
                  <a:gd name="T8" fmla="*/ 0 w 16"/>
                  <a:gd name="T9" fmla="*/ 10055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1"/>
                    </a:moveTo>
                    <a:lnTo>
                      <a:pt x="11" y="15"/>
                    </a:lnTo>
                    <a:lnTo>
                      <a:pt x="16" y="6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0" name="Freeform 6129"/>
              <p:cNvSpPr>
                <a:spLocks/>
              </p:cNvSpPr>
              <p:nvPr/>
            </p:nvSpPr>
            <p:spPr bwMode="auto">
              <a:xfrm>
                <a:off x="4380" y="3299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1" name="Freeform 6130"/>
              <p:cNvSpPr>
                <a:spLocks/>
              </p:cNvSpPr>
              <p:nvPr/>
            </p:nvSpPr>
            <p:spPr bwMode="auto">
              <a:xfrm>
                <a:off x="4380" y="3299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2" name="Freeform 6131"/>
              <p:cNvSpPr>
                <a:spLocks/>
              </p:cNvSpPr>
              <p:nvPr/>
            </p:nvSpPr>
            <p:spPr bwMode="auto">
              <a:xfrm>
                <a:off x="3114" y="3299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3" name="Freeform 6132"/>
              <p:cNvSpPr>
                <a:spLocks/>
              </p:cNvSpPr>
              <p:nvPr/>
            </p:nvSpPr>
            <p:spPr bwMode="auto">
              <a:xfrm>
                <a:off x="3114" y="3299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4" name="Freeform 6133"/>
              <p:cNvSpPr>
                <a:spLocks/>
              </p:cNvSpPr>
              <p:nvPr/>
            </p:nvSpPr>
            <p:spPr bwMode="auto">
              <a:xfrm>
                <a:off x="1849" y="3262"/>
                <a:ext cx="98" cy="92"/>
              </a:xfrm>
              <a:custGeom>
                <a:avLst/>
                <a:gdLst>
                  <a:gd name="T0" fmla="*/ 0 w 98"/>
                  <a:gd name="T1" fmla="*/ 68 h 92"/>
                  <a:gd name="T2" fmla="*/ 68 w 98"/>
                  <a:gd name="T3" fmla="*/ 92 h 92"/>
                  <a:gd name="T4" fmla="*/ 98 w 98"/>
                  <a:gd name="T5" fmla="*/ 31 h 92"/>
                  <a:gd name="T6" fmla="*/ 31 w 98"/>
                  <a:gd name="T7" fmla="*/ 0 h 92"/>
                  <a:gd name="T8" fmla="*/ 0 w 98"/>
                  <a:gd name="T9" fmla="*/ 68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92"/>
                  <a:gd name="T17" fmla="*/ 98 w 98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92">
                    <a:moveTo>
                      <a:pt x="0" y="68"/>
                    </a:moveTo>
                    <a:lnTo>
                      <a:pt x="68" y="92"/>
                    </a:lnTo>
                    <a:lnTo>
                      <a:pt x="98" y="31"/>
                    </a:lnTo>
                    <a:lnTo>
                      <a:pt x="31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BA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5" name="Freeform 6134"/>
              <p:cNvSpPr>
                <a:spLocks/>
              </p:cNvSpPr>
              <p:nvPr/>
            </p:nvSpPr>
            <p:spPr bwMode="auto">
              <a:xfrm>
                <a:off x="1849" y="3262"/>
                <a:ext cx="98" cy="92"/>
              </a:xfrm>
              <a:custGeom>
                <a:avLst/>
                <a:gdLst>
                  <a:gd name="T0" fmla="*/ 0 w 16"/>
                  <a:gd name="T1" fmla="*/ 94834 h 15"/>
                  <a:gd name="T2" fmla="*/ 94203 w 16"/>
                  <a:gd name="T3" fmla="*/ 130119 h 15"/>
                  <a:gd name="T4" fmla="*/ 137868 w 16"/>
                  <a:gd name="T5" fmla="*/ 43823 h 15"/>
                  <a:gd name="T6" fmla="*/ 43671 w 16"/>
                  <a:gd name="T7" fmla="*/ 0 h 15"/>
                  <a:gd name="T8" fmla="*/ 0 w 16"/>
                  <a:gd name="T9" fmla="*/ 94834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5"/>
                  <a:gd name="T17" fmla="*/ 16 w 1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5">
                    <a:moveTo>
                      <a:pt x="0" y="11"/>
                    </a:moveTo>
                    <a:lnTo>
                      <a:pt x="11" y="15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1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6" name="Freeform 6135"/>
              <p:cNvSpPr>
                <a:spLocks/>
              </p:cNvSpPr>
              <p:nvPr/>
            </p:nvSpPr>
            <p:spPr bwMode="auto">
              <a:xfrm>
                <a:off x="4214" y="3299"/>
                <a:ext cx="98" cy="68"/>
              </a:xfrm>
              <a:custGeom>
                <a:avLst/>
                <a:gdLst>
                  <a:gd name="T0" fmla="*/ 0 w 98"/>
                  <a:gd name="T1" fmla="*/ 49 h 68"/>
                  <a:gd name="T2" fmla="*/ 67 w 98"/>
                  <a:gd name="T3" fmla="*/ 68 h 68"/>
                  <a:gd name="T4" fmla="*/ 98 w 98"/>
                  <a:gd name="T5" fmla="*/ 24 h 68"/>
                  <a:gd name="T6" fmla="*/ 30 w 98"/>
                  <a:gd name="T7" fmla="*/ 0 h 68"/>
                  <a:gd name="T8" fmla="*/ 0 w 98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9"/>
                    </a:moveTo>
                    <a:lnTo>
                      <a:pt x="67" y="68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7" name="Freeform 6136"/>
              <p:cNvSpPr>
                <a:spLocks/>
              </p:cNvSpPr>
              <p:nvPr/>
            </p:nvSpPr>
            <p:spPr bwMode="auto">
              <a:xfrm>
                <a:off x="4214" y="3299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8" name="Freeform 6137"/>
              <p:cNvSpPr>
                <a:spLocks/>
              </p:cNvSpPr>
              <p:nvPr/>
            </p:nvSpPr>
            <p:spPr bwMode="auto">
              <a:xfrm>
                <a:off x="2942" y="329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9" name="Freeform 6138"/>
              <p:cNvSpPr>
                <a:spLocks/>
              </p:cNvSpPr>
              <p:nvPr/>
            </p:nvSpPr>
            <p:spPr bwMode="auto">
              <a:xfrm>
                <a:off x="2942" y="329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0" name="Freeform 6139"/>
              <p:cNvSpPr>
                <a:spLocks/>
              </p:cNvSpPr>
              <p:nvPr/>
            </p:nvSpPr>
            <p:spPr bwMode="auto">
              <a:xfrm>
                <a:off x="1676" y="3274"/>
                <a:ext cx="105" cy="86"/>
              </a:xfrm>
              <a:custGeom>
                <a:avLst/>
                <a:gdLst>
                  <a:gd name="T0" fmla="*/ 0 w 105"/>
                  <a:gd name="T1" fmla="*/ 62 h 86"/>
                  <a:gd name="T2" fmla="*/ 68 w 105"/>
                  <a:gd name="T3" fmla="*/ 86 h 86"/>
                  <a:gd name="T4" fmla="*/ 105 w 105"/>
                  <a:gd name="T5" fmla="*/ 25 h 86"/>
                  <a:gd name="T6" fmla="*/ 37 w 105"/>
                  <a:gd name="T7" fmla="*/ 0 h 86"/>
                  <a:gd name="T8" fmla="*/ 0 w 105"/>
                  <a:gd name="T9" fmla="*/ 62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6"/>
                  <a:gd name="T17" fmla="*/ 105 w 105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6">
                    <a:moveTo>
                      <a:pt x="0" y="62"/>
                    </a:moveTo>
                    <a:lnTo>
                      <a:pt x="68" y="86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1" name="Freeform 6140"/>
              <p:cNvSpPr>
                <a:spLocks/>
              </p:cNvSpPr>
              <p:nvPr/>
            </p:nvSpPr>
            <p:spPr bwMode="auto">
              <a:xfrm>
                <a:off x="1676" y="3274"/>
                <a:ext cx="105" cy="86"/>
              </a:xfrm>
              <a:custGeom>
                <a:avLst/>
                <a:gdLst>
                  <a:gd name="T0" fmla="*/ 0 w 17"/>
                  <a:gd name="T1" fmla="*/ 86940 h 14"/>
                  <a:gd name="T2" fmla="*/ 98959 w 17"/>
                  <a:gd name="T3" fmla="*/ 122372 h 14"/>
                  <a:gd name="T4" fmla="*/ 152936 w 17"/>
                  <a:gd name="T5" fmla="*/ 35696 h 14"/>
                  <a:gd name="T6" fmla="*/ 53945 w 17"/>
                  <a:gd name="T7" fmla="*/ 0 h 14"/>
                  <a:gd name="T8" fmla="*/ 0 w 17"/>
                  <a:gd name="T9" fmla="*/ 8694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4"/>
                  <a:gd name="T17" fmla="*/ 17 w 1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4">
                    <a:moveTo>
                      <a:pt x="0" y="10"/>
                    </a:moveTo>
                    <a:lnTo>
                      <a:pt x="11" y="14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2" name="Freeform 6141"/>
              <p:cNvSpPr>
                <a:spLocks/>
              </p:cNvSpPr>
              <p:nvPr/>
            </p:nvSpPr>
            <p:spPr bwMode="auto">
              <a:xfrm>
                <a:off x="4041" y="3305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3" name="Freeform 6142"/>
              <p:cNvSpPr>
                <a:spLocks/>
              </p:cNvSpPr>
              <p:nvPr/>
            </p:nvSpPr>
            <p:spPr bwMode="auto">
              <a:xfrm>
                <a:off x="4041" y="3305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4" name="Freeform 6143"/>
              <p:cNvSpPr>
                <a:spLocks/>
              </p:cNvSpPr>
              <p:nvPr/>
            </p:nvSpPr>
            <p:spPr bwMode="auto">
              <a:xfrm>
                <a:off x="2775" y="3293"/>
                <a:ext cx="99" cy="74"/>
              </a:xfrm>
              <a:custGeom>
                <a:avLst/>
                <a:gdLst>
                  <a:gd name="T0" fmla="*/ 0 w 99"/>
                  <a:gd name="T1" fmla="*/ 55 h 74"/>
                  <a:gd name="T2" fmla="*/ 68 w 99"/>
                  <a:gd name="T3" fmla="*/ 74 h 74"/>
                  <a:gd name="T4" fmla="*/ 99 w 99"/>
                  <a:gd name="T5" fmla="*/ 30 h 74"/>
                  <a:gd name="T6" fmla="*/ 31 w 99"/>
                  <a:gd name="T7" fmla="*/ 0 h 74"/>
                  <a:gd name="T8" fmla="*/ 0 w 99"/>
                  <a:gd name="T9" fmla="*/ 55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5"/>
                    </a:moveTo>
                    <a:lnTo>
                      <a:pt x="68" y="74"/>
                    </a:lnTo>
                    <a:lnTo>
                      <a:pt x="99" y="30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5" name="Freeform 6144"/>
              <p:cNvSpPr>
                <a:spLocks/>
              </p:cNvSpPr>
              <p:nvPr/>
            </p:nvSpPr>
            <p:spPr bwMode="auto">
              <a:xfrm>
                <a:off x="2775" y="3293"/>
                <a:ext cx="99" cy="74"/>
              </a:xfrm>
              <a:custGeom>
                <a:avLst/>
                <a:gdLst>
                  <a:gd name="T0" fmla="*/ 0 w 16"/>
                  <a:gd name="T1" fmla="*/ 80925 h 12"/>
                  <a:gd name="T2" fmla="*/ 99730 w 16"/>
                  <a:gd name="T3" fmla="*/ 106936 h 12"/>
                  <a:gd name="T4" fmla="*/ 145214 w 16"/>
                  <a:gd name="T5" fmla="*/ 44795 h 12"/>
                  <a:gd name="T6" fmla="*/ 45484 w 16"/>
                  <a:gd name="T7" fmla="*/ 0 h 12"/>
                  <a:gd name="T8" fmla="*/ 0 w 16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9"/>
                    </a:moveTo>
                    <a:lnTo>
                      <a:pt x="11" y="12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6" name="Freeform 6145"/>
              <p:cNvSpPr>
                <a:spLocks/>
              </p:cNvSpPr>
              <p:nvPr/>
            </p:nvSpPr>
            <p:spPr bwMode="auto">
              <a:xfrm>
                <a:off x="1503" y="3286"/>
                <a:ext cx="105" cy="74"/>
              </a:xfrm>
              <a:custGeom>
                <a:avLst/>
                <a:gdLst>
                  <a:gd name="T0" fmla="*/ 0 w 105"/>
                  <a:gd name="T1" fmla="*/ 56 h 74"/>
                  <a:gd name="T2" fmla="*/ 68 w 105"/>
                  <a:gd name="T3" fmla="*/ 74 h 74"/>
                  <a:gd name="T4" fmla="*/ 105 w 105"/>
                  <a:gd name="T5" fmla="*/ 25 h 74"/>
                  <a:gd name="T6" fmla="*/ 37 w 105"/>
                  <a:gd name="T7" fmla="*/ 0 h 74"/>
                  <a:gd name="T8" fmla="*/ 0 w 105"/>
                  <a:gd name="T9" fmla="*/ 56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6"/>
                    </a:moveTo>
                    <a:lnTo>
                      <a:pt x="68" y="74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7" name="Freeform 6146"/>
              <p:cNvSpPr>
                <a:spLocks/>
              </p:cNvSpPr>
              <p:nvPr/>
            </p:nvSpPr>
            <p:spPr bwMode="auto">
              <a:xfrm>
                <a:off x="1503" y="3286"/>
                <a:ext cx="105" cy="74"/>
              </a:xfrm>
              <a:custGeom>
                <a:avLst/>
                <a:gdLst>
                  <a:gd name="T0" fmla="*/ 0 w 17"/>
                  <a:gd name="T1" fmla="*/ 80925 h 12"/>
                  <a:gd name="T2" fmla="*/ 98959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8" name="Freeform 6147"/>
              <p:cNvSpPr>
                <a:spLocks/>
              </p:cNvSpPr>
              <p:nvPr/>
            </p:nvSpPr>
            <p:spPr bwMode="auto">
              <a:xfrm>
                <a:off x="3868" y="3305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9" name="Freeform 6148"/>
              <p:cNvSpPr>
                <a:spLocks/>
              </p:cNvSpPr>
              <p:nvPr/>
            </p:nvSpPr>
            <p:spPr bwMode="auto">
              <a:xfrm>
                <a:off x="3868" y="330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0" name="Freeform 6149"/>
              <p:cNvSpPr>
                <a:spLocks/>
              </p:cNvSpPr>
              <p:nvPr/>
            </p:nvSpPr>
            <p:spPr bwMode="auto">
              <a:xfrm>
                <a:off x="2602" y="3293"/>
                <a:ext cx="99" cy="80"/>
              </a:xfrm>
              <a:custGeom>
                <a:avLst/>
                <a:gdLst>
                  <a:gd name="T0" fmla="*/ 0 w 99"/>
                  <a:gd name="T1" fmla="*/ 55 h 80"/>
                  <a:gd name="T2" fmla="*/ 68 w 99"/>
                  <a:gd name="T3" fmla="*/ 80 h 80"/>
                  <a:gd name="T4" fmla="*/ 99 w 99"/>
                  <a:gd name="T5" fmla="*/ 30 h 80"/>
                  <a:gd name="T6" fmla="*/ 31 w 99"/>
                  <a:gd name="T7" fmla="*/ 0 h 80"/>
                  <a:gd name="T8" fmla="*/ 0 w 99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5"/>
                    </a:moveTo>
                    <a:lnTo>
                      <a:pt x="68" y="80"/>
                    </a:lnTo>
                    <a:lnTo>
                      <a:pt x="99" y="30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1" name="Freeform 6150"/>
              <p:cNvSpPr>
                <a:spLocks/>
              </p:cNvSpPr>
              <p:nvPr/>
            </p:nvSpPr>
            <p:spPr bwMode="auto">
              <a:xfrm>
                <a:off x="2602" y="3293"/>
                <a:ext cx="99" cy="80"/>
              </a:xfrm>
              <a:custGeom>
                <a:avLst/>
                <a:gdLst>
                  <a:gd name="T0" fmla="*/ 0 w 16"/>
                  <a:gd name="T1" fmla="*/ 78769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2" name="Freeform 6151"/>
              <p:cNvSpPr>
                <a:spLocks/>
              </p:cNvSpPr>
              <p:nvPr/>
            </p:nvSpPr>
            <p:spPr bwMode="auto">
              <a:xfrm>
                <a:off x="1336" y="3293"/>
                <a:ext cx="99" cy="74"/>
              </a:xfrm>
              <a:custGeom>
                <a:avLst/>
                <a:gdLst>
                  <a:gd name="T0" fmla="*/ 0 w 99"/>
                  <a:gd name="T1" fmla="*/ 55 h 74"/>
                  <a:gd name="T2" fmla="*/ 68 w 99"/>
                  <a:gd name="T3" fmla="*/ 74 h 74"/>
                  <a:gd name="T4" fmla="*/ 99 w 99"/>
                  <a:gd name="T5" fmla="*/ 24 h 74"/>
                  <a:gd name="T6" fmla="*/ 31 w 99"/>
                  <a:gd name="T7" fmla="*/ 0 h 74"/>
                  <a:gd name="T8" fmla="*/ 0 w 99"/>
                  <a:gd name="T9" fmla="*/ 55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5"/>
                    </a:moveTo>
                    <a:lnTo>
                      <a:pt x="68" y="74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3" name="Freeform 6152"/>
              <p:cNvSpPr>
                <a:spLocks/>
              </p:cNvSpPr>
              <p:nvPr/>
            </p:nvSpPr>
            <p:spPr bwMode="auto">
              <a:xfrm>
                <a:off x="1336" y="3293"/>
                <a:ext cx="99" cy="74"/>
              </a:xfrm>
              <a:custGeom>
                <a:avLst/>
                <a:gdLst>
                  <a:gd name="T0" fmla="*/ 0 w 16"/>
                  <a:gd name="T1" fmla="*/ 80925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9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4" name="Freeform 6153"/>
              <p:cNvSpPr>
                <a:spLocks/>
              </p:cNvSpPr>
              <p:nvPr/>
            </p:nvSpPr>
            <p:spPr bwMode="auto">
              <a:xfrm>
                <a:off x="3701" y="331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5" name="Freeform 6154"/>
              <p:cNvSpPr>
                <a:spLocks/>
              </p:cNvSpPr>
              <p:nvPr/>
            </p:nvSpPr>
            <p:spPr bwMode="auto">
              <a:xfrm>
                <a:off x="3701" y="331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6" name="Freeform 6155"/>
              <p:cNvSpPr>
                <a:spLocks/>
              </p:cNvSpPr>
              <p:nvPr/>
            </p:nvSpPr>
            <p:spPr bwMode="auto">
              <a:xfrm>
                <a:off x="2429" y="3293"/>
                <a:ext cx="105" cy="80"/>
              </a:xfrm>
              <a:custGeom>
                <a:avLst/>
                <a:gdLst>
                  <a:gd name="T0" fmla="*/ 0 w 105"/>
                  <a:gd name="T1" fmla="*/ 55 h 80"/>
                  <a:gd name="T2" fmla="*/ 68 w 105"/>
                  <a:gd name="T3" fmla="*/ 80 h 80"/>
                  <a:gd name="T4" fmla="*/ 105 w 105"/>
                  <a:gd name="T5" fmla="*/ 30 h 80"/>
                  <a:gd name="T6" fmla="*/ 37 w 105"/>
                  <a:gd name="T7" fmla="*/ 0 h 80"/>
                  <a:gd name="T8" fmla="*/ 0 w 105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55"/>
                    </a:moveTo>
                    <a:lnTo>
                      <a:pt x="68" y="80"/>
                    </a:lnTo>
                    <a:lnTo>
                      <a:pt x="105" y="30"/>
                    </a:lnTo>
                    <a:lnTo>
                      <a:pt x="37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7" name="Freeform 6156"/>
              <p:cNvSpPr>
                <a:spLocks/>
              </p:cNvSpPr>
              <p:nvPr/>
            </p:nvSpPr>
            <p:spPr bwMode="auto">
              <a:xfrm>
                <a:off x="2429" y="3293"/>
                <a:ext cx="105" cy="80"/>
              </a:xfrm>
              <a:custGeom>
                <a:avLst/>
                <a:gdLst>
                  <a:gd name="T0" fmla="*/ 0 w 17"/>
                  <a:gd name="T1" fmla="*/ 78769 h 13"/>
                  <a:gd name="T2" fmla="*/ 98959 w 17"/>
                  <a:gd name="T3" fmla="*/ 114671 h 13"/>
                  <a:gd name="T4" fmla="*/ 152936 w 17"/>
                  <a:gd name="T5" fmla="*/ 44498 h 13"/>
                  <a:gd name="T6" fmla="*/ 53945 w 17"/>
                  <a:gd name="T7" fmla="*/ 0 h 13"/>
                  <a:gd name="T8" fmla="*/ 0 w 17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13"/>
                    </a:lnTo>
                    <a:lnTo>
                      <a:pt x="17" y="5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8" name="Freeform 6157"/>
              <p:cNvSpPr>
                <a:spLocks/>
              </p:cNvSpPr>
              <p:nvPr/>
            </p:nvSpPr>
            <p:spPr bwMode="auto">
              <a:xfrm>
                <a:off x="1163" y="3305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9" name="Freeform 6158"/>
              <p:cNvSpPr>
                <a:spLocks/>
              </p:cNvSpPr>
              <p:nvPr/>
            </p:nvSpPr>
            <p:spPr bwMode="auto">
              <a:xfrm>
                <a:off x="1163" y="330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0" name="Freeform 6159"/>
              <p:cNvSpPr>
                <a:spLocks/>
              </p:cNvSpPr>
              <p:nvPr/>
            </p:nvSpPr>
            <p:spPr bwMode="auto">
              <a:xfrm>
                <a:off x="3528" y="331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1" name="Freeform 6160"/>
              <p:cNvSpPr>
                <a:spLocks/>
              </p:cNvSpPr>
              <p:nvPr/>
            </p:nvSpPr>
            <p:spPr bwMode="auto">
              <a:xfrm>
                <a:off x="3528" y="331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2" name="Freeform 6161"/>
              <p:cNvSpPr>
                <a:spLocks/>
              </p:cNvSpPr>
              <p:nvPr/>
            </p:nvSpPr>
            <p:spPr bwMode="auto">
              <a:xfrm>
                <a:off x="2256" y="3286"/>
                <a:ext cx="105" cy="87"/>
              </a:xfrm>
              <a:custGeom>
                <a:avLst/>
                <a:gdLst>
                  <a:gd name="T0" fmla="*/ 0 w 105"/>
                  <a:gd name="T1" fmla="*/ 62 h 87"/>
                  <a:gd name="T2" fmla="*/ 74 w 105"/>
                  <a:gd name="T3" fmla="*/ 87 h 87"/>
                  <a:gd name="T4" fmla="*/ 105 w 105"/>
                  <a:gd name="T5" fmla="*/ 37 h 87"/>
                  <a:gd name="T6" fmla="*/ 37 w 105"/>
                  <a:gd name="T7" fmla="*/ 0 h 87"/>
                  <a:gd name="T8" fmla="*/ 0 w 105"/>
                  <a:gd name="T9" fmla="*/ 62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7"/>
                  <a:gd name="T17" fmla="*/ 105 w 105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7">
                    <a:moveTo>
                      <a:pt x="0" y="62"/>
                    </a:moveTo>
                    <a:lnTo>
                      <a:pt x="74" y="87"/>
                    </a:lnTo>
                    <a:lnTo>
                      <a:pt x="105" y="37"/>
                    </a:lnTo>
                    <a:lnTo>
                      <a:pt x="37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3" name="Freeform 6162"/>
              <p:cNvSpPr>
                <a:spLocks/>
              </p:cNvSpPr>
              <p:nvPr/>
            </p:nvSpPr>
            <p:spPr bwMode="auto">
              <a:xfrm>
                <a:off x="2256" y="3286"/>
                <a:ext cx="105" cy="87"/>
              </a:xfrm>
              <a:custGeom>
                <a:avLst/>
                <a:gdLst>
                  <a:gd name="T0" fmla="*/ 0 w 17"/>
                  <a:gd name="T1" fmla="*/ 92413 h 14"/>
                  <a:gd name="T2" fmla="*/ 107693 w 17"/>
                  <a:gd name="T3" fmla="*/ 129829 h 14"/>
                  <a:gd name="T4" fmla="*/ 152936 w 17"/>
                  <a:gd name="T5" fmla="*/ 55183 h 14"/>
                  <a:gd name="T6" fmla="*/ 53945 w 17"/>
                  <a:gd name="T7" fmla="*/ 0 h 14"/>
                  <a:gd name="T8" fmla="*/ 0 w 17"/>
                  <a:gd name="T9" fmla="*/ 92413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4"/>
                  <a:gd name="T17" fmla="*/ 17 w 1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4">
                    <a:moveTo>
                      <a:pt x="0" y="10"/>
                    </a:moveTo>
                    <a:lnTo>
                      <a:pt x="12" y="14"/>
                    </a:lnTo>
                    <a:lnTo>
                      <a:pt x="17" y="6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4" name="Freeform 6163"/>
              <p:cNvSpPr>
                <a:spLocks/>
              </p:cNvSpPr>
              <p:nvPr/>
            </p:nvSpPr>
            <p:spPr bwMode="auto">
              <a:xfrm>
                <a:off x="3355" y="3317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5" name="Freeform 6164"/>
              <p:cNvSpPr>
                <a:spLocks/>
              </p:cNvSpPr>
              <p:nvPr/>
            </p:nvSpPr>
            <p:spPr bwMode="auto">
              <a:xfrm>
                <a:off x="3355" y="3317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6" name="Freeform 6165"/>
              <p:cNvSpPr>
                <a:spLocks/>
              </p:cNvSpPr>
              <p:nvPr/>
            </p:nvSpPr>
            <p:spPr bwMode="auto">
              <a:xfrm>
                <a:off x="2089" y="3293"/>
                <a:ext cx="99" cy="80"/>
              </a:xfrm>
              <a:custGeom>
                <a:avLst/>
                <a:gdLst>
                  <a:gd name="T0" fmla="*/ 0 w 99"/>
                  <a:gd name="T1" fmla="*/ 55 h 80"/>
                  <a:gd name="T2" fmla="*/ 68 w 99"/>
                  <a:gd name="T3" fmla="*/ 80 h 80"/>
                  <a:gd name="T4" fmla="*/ 99 w 99"/>
                  <a:gd name="T5" fmla="*/ 30 h 80"/>
                  <a:gd name="T6" fmla="*/ 31 w 99"/>
                  <a:gd name="T7" fmla="*/ 0 h 80"/>
                  <a:gd name="T8" fmla="*/ 0 w 99"/>
                  <a:gd name="T9" fmla="*/ 55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80"/>
                  <a:gd name="T17" fmla="*/ 99 w 99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80">
                    <a:moveTo>
                      <a:pt x="0" y="55"/>
                    </a:moveTo>
                    <a:lnTo>
                      <a:pt x="68" y="80"/>
                    </a:lnTo>
                    <a:lnTo>
                      <a:pt x="99" y="30"/>
                    </a:lnTo>
                    <a:lnTo>
                      <a:pt x="31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BE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7" name="Freeform 6166"/>
              <p:cNvSpPr>
                <a:spLocks/>
              </p:cNvSpPr>
              <p:nvPr/>
            </p:nvSpPr>
            <p:spPr bwMode="auto">
              <a:xfrm>
                <a:off x="2089" y="3293"/>
                <a:ext cx="99" cy="80"/>
              </a:xfrm>
              <a:custGeom>
                <a:avLst/>
                <a:gdLst>
                  <a:gd name="T0" fmla="*/ 0 w 16"/>
                  <a:gd name="T1" fmla="*/ 78769 h 13"/>
                  <a:gd name="T2" fmla="*/ 99730 w 16"/>
                  <a:gd name="T3" fmla="*/ 114671 h 13"/>
                  <a:gd name="T4" fmla="*/ 145214 w 16"/>
                  <a:gd name="T5" fmla="*/ 44498 h 13"/>
                  <a:gd name="T6" fmla="*/ 45484 w 16"/>
                  <a:gd name="T7" fmla="*/ 0 h 13"/>
                  <a:gd name="T8" fmla="*/ 0 w 16"/>
                  <a:gd name="T9" fmla="*/ 7876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3"/>
                  <a:gd name="T17" fmla="*/ 16 w 1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3">
                    <a:moveTo>
                      <a:pt x="0" y="9"/>
                    </a:moveTo>
                    <a:lnTo>
                      <a:pt x="11" y="13"/>
                    </a:lnTo>
                    <a:lnTo>
                      <a:pt x="16" y="5"/>
                    </a:lnTo>
                    <a:lnTo>
                      <a:pt x="5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8" name="Freeform 6167"/>
              <p:cNvSpPr>
                <a:spLocks/>
              </p:cNvSpPr>
              <p:nvPr/>
            </p:nvSpPr>
            <p:spPr bwMode="auto">
              <a:xfrm>
                <a:off x="3182" y="331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9" name="Freeform 6168"/>
              <p:cNvSpPr>
                <a:spLocks/>
              </p:cNvSpPr>
              <p:nvPr/>
            </p:nvSpPr>
            <p:spPr bwMode="auto">
              <a:xfrm>
                <a:off x="3182" y="331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0" name="Freeform 6169"/>
              <p:cNvSpPr>
                <a:spLocks/>
              </p:cNvSpPr>
              <p:nvPr/>
            </p:nvSpPr>
            <p:spPr bwMode="auto">
              <a:xfrm>
                <a:off x="1917" y="3293"/>
                <a:ext cx="105" cy="86"/>
              </a:xfrm>
              <a:custGeom>
                <a:avLst/>
                <a:gdLst>
                  <a:gd name="T0" fmla="*/ 0 w 105"/>
                  <a:gd name="T1" fmla="*/ 61 h 86"/>
                  <a:gd name="T2" fmla="*/ 67 w 105"/>
                  <a:gd name="T3" fmla="*/ 86 h 86"/>
                  <a:gd name="T4" fmla="*/ 105 w 105"/>
                  <a:gd name="T5" fmla="*/ 30 h 86"/>
                  <a:gd name="T6" fmla="*/ 30 w 105"/>
                  <a:gd name="T7" fmla="*/ 0 h 86"/>
                  <a:gd name="T8" fmla="*/ 0 w 105"/>
                  <a:gd name="T9" fmla="*/ 61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6"/>
                  <a:gd name="T17" fmla="*/ 105 w 105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6">
                    <a:moveTo>
                      <a:pt x="0" y="61"/>
                    </a:moveTo>
                    <a:lnTo>
                      <a:pt x="67" y="86"/>
                    </a:lnTo>
                    <a:lnTo>
                      <a:pt x="105" y="30"/>
                    </a:lnTo>
                    <a:lnTo>
                      <a:pt x="3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1" name="Freeform 6170"/>
              <p:cNvSpPr>
                <a:spLocks/>
              </p:cNvSpPr>
              <p:nvPr/>
            </p:nvSpPr>
            <p:spPr bwMode="auto">
              <a:xfrm>
                <a:off x="1917" y="3293"/>
                <a:ext cx="105" cy="86"/>
              </a:xfrm>
              <a:custGeom>
                <a:avLst/>
                <a:gdLst>
                  <a:gd name="T0" fmla="*/ 0 w 17"/>
                  <a:gd name="T1" fmla="*/ 86940 h 14"/>
                  <a:gd name="T2" fmla="*/ 98959 w 17"/>
                  <a:gd name="T3" fmla="*/ 122372 h 14"/>
                  <a:gd name="T4" fmla="*/ 152936 w 17"/>
                  <a:gd name="T5" fmla="*/ 44038 h 14"/>
                  <a:gd name="T6" fmla="*/ 45014 w 17"/>
                  <a:gd name="T7" fmla="*/ 0 h 14"/>
                  <a:gd name="T8" fmla="*/ 0 w 17"/>
                  <a:gd name="T9" fmla="*/ 8694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4"/>
                  <a:gd name="T17" fmla="*/ 17 w 1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4">
                    <a:moveTo>
                      <a:pt x="0" y="10"/>
                    </a:moveTo>
                    <a:lnTo>
                      <a:pt x="11" y="14"/>
                    </a:lnTo>
                    <a:lnTo>
                      <a:pt x="17" y="5"/>
                    </a:lnTo>
                    <a:lnTo>
                      <a:pt x="5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2" name="Freeform 6171"/>
              <p:cNvSpPr>
                <a:spLocks/>
              </p:cNvSpPr>
              <p:nvPr/>
            </p:nvSpPr>
            <p:spPr bwMode="auto">
              <a:xfrm>
                <a:off x="4281" y="3323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3" name="Freeform 6172"/>
              <p:cNvSpPr>
                <a:spLocks/>
              </p:cNvSpPr>
              <p:nvPr/>
            </p:nvSpPr>
            <p:spPr bwMode="auto">
              <a:xfrm>
                <a:off x="4281" y="332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4" name="Freeform 6173"/>
              <p:cNvSpPr>
                <a:spLocks/>
              </p:cNvSpPr>
              <p:nvPr/>
            </p:nvSpPr>
            <p:spPr bwMode="auto">
              <a:xfrm>
                <a:off x="3016" y="3317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68 w 98"/>
                  <a:gd name="T3" fmla="*/ 68 h 68"/>
                  <a:gd name="T4" fmla="*/ 98 w 98"/>
                  <a:gd name="T5" fmla="*/ 25 h 68"/>
                  <a:gd name="T6" fmla="*/ 31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5" name="Freeform 6174"/>
              <p:cNvSpPr>
                <a:spLocks/>
              </p:cNvSpPr>
              <p:nvPr/>
            </p:nvSpPr>
            <p:spPr bwMode="auto">
              <a:xfrm>
                <a:off x="3016" y="3317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6" name="Freeform 6175"/>
              <p:cNvSpPr>
                <a:spLocks/>
              </p:cNvSpPr>
              <p:nvPr/>
            </p:nvSpPr>
            <p:spPr bwMode="auto">
              <a:xfrm>
                <a:off x="1744" y="3299"/>
                <a:ext cx="105" cy="80"/>
              </a:xfrm>
              <a:custGeom>
                <a:avLst/>
                <a:gdLst>
                  <a:gd name="T0" fmla="*/ 0 w 105"/>
                  <a:gd name="T1" fmla="*/ 61 h 80"/>
                  <a:gd name="T2" fmla="*/ 68 w 105"/>
                  <a:gd name="T3" fmla="*/ 80 h 80"/>
                  <a:gd name="T4" fmla="*/ 105 w 105"/>
                  <a:gd name="T5" fmla="*/ 31 h 80"/>
                  <a:gd name="T6" fmla="*/ 37 w 105"/>
                  <a:gd name="T7" fmla="*/ 0 h 80"/>
                  <a:gd name="T8" fmla="*/ 0 w 105"/>
                  <a:gd name="T9" fmla="*/ 61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0"/>
                  <a:gd name="T17" fmla="*/ 105 w 105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0">
                    <a:moveTo>
                      <a:pt x="0" y="61"/>
                    </a:moveTo>
                    <a:lnTo>
                      <a:pt x="68" y="80"/>
                    </a:lnTo>
                    <a:lnTo>
                      <a:pt x="105" y="31"/>
                    </a:lnTo>
                    <a:lnTo>
                      <a:pt x="37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7" name="Freeform 6176"/>
              <p:cNvSpPr>
                <a:spLocks/>
              </p:cNvSpPr>
              <p:nvPr/>
            </p:nvSpPr>
            <p:spPr bwMode="auto">
              <a:xfrm>
                <a:off x="1744" y="3299"/>
                <a:ext cx="105" cy="80"/>
              </a:xfrm>
              <a:custGeom>
                <a:avLst/>
                <a:gdLst>
                  <a:gd name="T0" fmla="*/ 0 w 17"/>
                  <a:gd name="T1" fmla="*/ 89034 h 13"/>
                  <a:gd name="T2" fmla="*/ 98959 w 17"/>
                  <a:gd name="T3" fmla="*/ 114671 h 13"/>
                  <a:gd name="T4" fmla="*/ 152936 w 17"/>
                  <a:gd name="T5" fmla="*/ 44498 h 13"/>
                  <a:gd name="T6" fmla="*/ 53945 w 17"/>
                  <a:gd name="T7" fmla="*/ 0 h 13"/>
                  <a:gd name="T8" fmla="*/ 0 w 17"/>
                  <a:gd name="T9" fmla="*/ 89034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10"/>
                    </a:moveTo>
                    <a:lnTo>
                      <a:pt x="11" y="13"/>
                    </a:lnTo>
                    <a:lnTo>
                      <a:pt x="17" y="5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8" name="Freeform 6177"/>
              <p:cNvSpPr>
                <a:spLocks/>
              </p:cNvSpPr>
              <p:nvPr/>
            </p:nvSpPr>
            <p:spPr bwMode="auto">
              <a:xfrm>
                <a:off x="4109" y="3323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25 h 68"/>
                  <a:gd name="T6" fmla="*/ 30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9" name="Freeform 6178"/>
              <p:cNvSpPr>
                <a:spLocks/>
              </p:cNvSpPr>
              <p:nvPr/>
            </p:nvSpPr>
            <p:spPr bwMode="auto">
              <a:xfrm>
                <a:off x="4109" y="332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0" name="Freeform 6179"/>
              <p:cNvSpPr>
                <a:spLocks/>
              </p:cNvSpPr>
              <p:nvPr/>
            </p:nvSpPr>
            <p:spPr bwMode="auto">
              <a:xfrm>
                <a:off x="2843" y="3323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1" name="Freeform 6180"/>
              <p:cNvSpPr>
                <a:spLocks/>
              </p:cNvSpPr>
              <p:nvPr/>
            </p:nvSpPr>
            <p:spPr bwMode="auto">
              <a:xfrm>
                <a:off x="2843" y="3323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2" name="Freeform 6181"/>
              <p:cNvSpPr>
                <a:spLocks/>
              </p:cNvSpPr>
              <p:nvPr/>
            </p:nvSpPr>
            <p:spPr bwMode="auto">
              <a:xfrm>
                <a:off x="1571" y="3311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68 w 105"/>
                  <a:gd name="T3" fmla="*/ 74 h 74"/>
                  <a:gd name="T4" fmla="*/ 105 w 105"/>
                  <a:gd name="T5" fmla="*/ 25 h 74"/>
                  <a:gd name="T6" fmla="*/ 37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68" y="74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3" name="Freeform 6182"/>
              <p:cNvSpPr>
                <a:spLocks/>
              </p:cNvSpPr>
              <p:nvPr/>
            </p:nvSpPr>
            <p:spPr bwMode="auto">
              <a:xfrm>
                <a:off x="1571" y="3311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98959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4" name="Freeform 6183"/>
              <p:cNvSpPr>
                <a:spLocks/>
              </p:cNvSpPr>
              <p:nvPr/>
            </p:nvSpPr>
            <p:spPr bwMode="auto">
              <a:xfrm>
                <a:off x="3942" y="3330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5" name="Freeform 6184"/>
              <p:cNvSpPr>
                <a:spLocks/>
              </p:cNvSpPr>
              <p:nvPr/>
            </p:nvSpPr>
            <p:spPr bwMode="auto">
              <a:xfrm>
                <a:off x="3942" y="3330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6" name="Freeform 6185"/>
              <p:cNvSpPr>
                <a:spLocks/>
              </p:cNvSpPr>
              <p:nvPr/>
            </p:nvSpPr>
            <p:spPr bwMode="auto">
              <a:xfrm>
                <a:off x="2670" y="332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7" name="Freeform 6186"/>
              <p:cNvSpPr>
                <a:spLocks/>
              </p:cNvSpPr>
              <p:nvPr/>
            </p:nvSpPr>
            <p:spPr bwMode="auto">
              <a:xfrm>
                <a:off x="2670" y="332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8" name="Freeform 6187"/>
              <p:cNvSpPr>
                <a:spLocks/>
              </p:cNvSpPr>
              <p:nvPr/>
            </p:nvSpPr>
            <p:spPr bwMode="auto">
              <a:xfrm>
                <a:off x="1404" y="3317"/>
                <a:ext cx="99" cy="74"/>
              </a:xfrm>
              <a:custGeom>
                <a:avLst/>
                <a:gdLst>
                  <a:gd name="T0" fmla="*/ 0 w 99"/>
                  <a:gd name="T1" fmla="*/ 50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0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9" name="Freeform 6188"/>
              <p:cNvSpPr>
                <a:spLocks/>
              </p:cNvSpPr>
              <p:nvPr/>
            </p:nvSpPr>
            <p:spPr bwMode="auto">
              <a:xfrm>
                <a:off x="1404" y="3317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0" name="Freeform 6189"/>
              <p:cNvSpPr>
                <a:spLocks/>
              </p:cNvSpPr>
              <p:nvPr/>
            </p:nvSpPr>
            <p:spPr bwMode="auto">
              <a:xfrm>
                <a:off x="3769" y="3330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1" name="Freeform 6190"/>
              <p:cNvSpPr>
                <a:spLocks/>
              </p:cNvSpPr>
              <p:nvPr/>
            </p:nvSpPr>
            <p:spPr bwMode="auto">
              <a:xfrm>
                <a:off x="3769" y="3330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2" name="Freeform 6191"/>
              <p:cNvSpPr>
                <a:spLocks/>
              </p:cNvSpPr>
              <p:nvPr/>
            </p:nvSpPr>
            <p:spPr bwMode="auto">
              <a:xfrm>
                <a:off x="2497" y="3323"/>
                <a:ext cx="105" cy="74"/>
              </a:xfrm>
              <a:custGeom>
                <a:avLst/>
                <a:gdLst>
                  <a:gd name="T0" fmla="*/ 0 w 105"/>
                  <a:gd name="T1" fmla="*/ 50 h 74"/>
                  <a:gd name="T2" fmla="*/ 74 w 105"/>
                  <a:gd name="T3" fmla="*/ 74 h 74"/>
                  <a:gd name="T4" fmla="*/ 105 w 105"/>
                  <a:gd name="T5" fmla="*/ 25 h 74"/>
                  <a:gd name="T6" fmla="*/ 37 w 105"/>
                  <a:gd name="T7" fmla="*/ 0 h 74"/>
                  <a:gd name="T8" fmla="*/ 0 w 105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0"/>
                    </a:moveTo>
                    <a:lnTo>
                      <a:pt x="74" y="74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3" name="Freeform 6192"/>
              <p:cNvSpPr>
                <a:spLocks/>
              </p:cNvSpPr>
              <p:nvPr/>
            </p:nvSpPr>
            <p:spPr bwMode="auto">
              <a:xfrm>
                <a:off x="2497" y="3323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107693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2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4" name="Freeform 6193"/>
              <p:cNvSpPr>
                <a:spLocks/>
              </p:cNvSpPr>
              <p:nvPr/>
            </p:nvSpPr>
            <p:spPr bwMode="auto">
              <a:xfrm>
                <a:off x="1231" y="332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5" name="Freeform 6194"/>
              <p:cNvSpPr>
                <a:spLocks/>
              </p:cNvSpPr>
              <p:nvPr/>
            </p:nvSpPr>
            <p:spPr bwMode="auto">
              <a:xfrm>
                <a:off x="1231" y="332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6" name="Freeform 6195"/>
              <p:cNvSpPr>
                <a:spLocks/>
              </p:cNvSpPr>
              <p:nvPr/>
            </p:nvSpPr>
            <p:spPr bwMode="auto">
              <a:xfrm>
                <a:off x="3596" y="3336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7" name="Freeform 6196"/>
              <p:cNvSpPr>
                <a:spLocks/>
              </p:cNvSpPr>
              <p:nvPr/>
            </p:nvSpPr>
            <p:spPr bwMode="auto">
              <a:xfrm>
                <a:off x="3596" y="3336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8" name="Freeform 6197"/>
              <p:cNvSpPr>
                <a:spLocks/>
              </p:cNvSpPr>
              <p:nvPr/>
            </p:nvSpPr>
            <p:spPr bwMode="auto">
              <a:xfrm>
                <a:off x="2330" y="3323"/>
                <a:ext cx="99" cy="74"/>
              </a:xfrm>
              <a:custGeom>
                <a:avLst/>
                <a:gdLst>
                  <a:gd name="T0" fmla="*/ 0 w 99"/>
                  <a:gd name="T1" fmla="*/ 50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0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9" name="Freeform 6198"/>
              <p:cNvSpPr>
                <a:spLocks/>
              </p:cNvSpPr>
              <p:nvPr/>
            </p:nvSpPr>
            <p:spPr bwMode="auto">
              <a:xfrm>
                <a:off x="2330" y="3323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0" name="Freeform 6199"/>
              <p:cNvSpPr>
                <a:spLocks/>
              </p:cNvSpPr>
              <p:nvPr/>
            </p:nvSpPr>
            <p:spPr bwMode="auto">
              <a:xfrm>
                <a:off x="3423" y="333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1" name="Freeform 6200"/>
              <p:cNvSpPr>
                <a:spLocks/>
              </p:cNvSpPr>
              <p:nvPr/>
            </p:nvSpPr>
            <p:spPr bwMode="auto">
              <a:xfrm>
                <a:off x="3423" y="333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2" name="Freeform 6201"/>
              <p:cNvSpPr>
                <a:spLocks/>
              </p:cNvSpPr>
              <p:nvPr/>
            </p:nvSpPr>
            <p:spPr bwMode="auto">
              <a:xfrm>
                <a:off x="2157" y="3323"/>
                <a:ext cx="99" cy="74"/>
              </a:xfrm>
              <a:custGeom>
                <a:avLst/>
                <a:gdLst>
                  <a:gd name="T0" fmla="*/ 0 w 99"/>
                  <a:gd name="T1" fmla="*/ 50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50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3" name="Freeform 6202"/>
              <p:cNvSpPr>
                <a:spLocks/>
              </p:cNvSpPr>
              <p:nvPr/>
            </p:nvSpPr>
            <p:spPr bwMode="auto">
              <a:xfrm>
                <a:off x="2157" y="3323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4" name="Freeform 6203"/>
              <p:cNvSpPr>
                <a:spLocks/>
              </p:cNvSpPr>
              <p:nvPr/>
            </p:nvSpPr>
            <p:spPr bwMode="auto">
              <a:xfrm>
                <a:off x="3256" y="334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5" name="Freeform 6204"/>
              <p:cNvSpPr>
                <a:spLocks/>
              </p:cNvSpPr>
              <p:nvPr/>
            </p:nvSpPr>
            <p:spPr bwMode="auto">
              <a:xfrm>
                <a:off x="3256" y="334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6" name="Freeform 6205"/>
              <p:cNvSpPr>
                <a:spLocks/>
              </p:cNvSpPr>
              <p:nvPr/>
            </p:nvSpPr>
            <p:spPr bwMode="auto">
              <a:xfrm>
                <a:off x="1984" y="3323"/>
                <a:ext cx="105" cy="81"/>
              </a:xfrm>
              <a:custGeom>
                <a:avLst/>
                <a:gdLst>
                  <a:gd name="T0" fmla="*/ 0 w 105"/>
                  <a:gd name="T1" fmla="*/ 56 h 81"/>
                  <a:gd name="T2" fmla="*/ 68 w 105"/>
                  <a:gd name="T3" fmla="*/ 81 h 81"/>
                  <a:gd name="T4" fmla="*/ 105 w 105"/>
                  <a:gd name="T5" fmla="*/ 25 h 81"/>
                  <a:gd name="T6" fmla="*/ 38 w 105"/>
                  <a:gd name="T7" fmla="*/ 0 h 81"/>
                  <a:gd name="T8" fmla="*/ 0 w 105"/>
                  <a:gd name="T9" fmla="*/ 56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81"/>
                  <a:gd name="T17" fmla="*/ 105 w 105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81">
                    <a:moveTo>
                      <a:pt x="0" y="56"/>
                    </a:moveTo>
                    <a:lnTo>
                      <a:pt x="68" y="81"/>
                    </a:lnTo>
                    <a:lnTo>
                      <a:pt x="105" y="25"/>
                    </a:lnTo>
                    <a:lnTo>
                      <a:pt x="38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7" name="Freeform 6206"/>
              <p:cNvSpPr>
                <a:spLocks/>
              </p:cNvSpPr>
              <p:nvPr/>
            </p:nvSpPr>
            <p:spPr bwMode="auto">
              <a:xfrm>
                <a:off x="1984" y="3323"/>
                <a:ext cx="105" cy="81"/>
              </a:xfrm>
              <a:custGeom>
                <a:avLst/>
                <a:gdLst>
                  <a:gd name="T0" fmla="*/ 0 w 17"/>
                  <a:gd name="T1" fmla="*/ 84439 h 13"/>
                  <a:gd name="T2" fmla="*/ 98959 w 17"/>
                  <a:gd name="T3" fmla="*/ 122173 h 13"/>
                  <a:gd name="T4" fmla="*/ 152936 w 17"/>
                  <a:gd name="T5" fmla="*/ 37734 h 13"/>
                  <a:gd name="T6" fmla="*/ 53945 w 17"/>
                  <a:gd name="T7" fmla="*/ 0 h 13"/>
                  <a:gd name="T8" fmla="*/ 0 w 17"/>
                  <a:gd name="T9" fmla="*/ 84439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3"/>
                  <a:gd name="T17" fmla="*/ 17 w 1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3">
                    <a:moveTo>
                      <a:pt x="0" y="9"/>
                    </a:moveTo>
                    <a:lnTo>
                      <a:pt x="11" y="13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8" name="Freeform 6207"/>
              <p:cNvSpPr>
                <a:spLocks/>
              </p:cNvSpPr>
              <p:nvPr/>
            </p:nvSpPr>
            <p:spPr bwMode="auto">
              <a:xfrm>
                <a:off x="4349" y="334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9" name="Freeform 6208"/>
              <p:cNvSpPr>
                <a:spLocks/>
              </p:cNvSpPr>
              <p:nvPr/>
            </p:nvSpPr>
            <p:spPr bwMode="auto">
              <a:xfrm>
                <a:off x="4349" y="334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0" name="Freeform 6209"/>
              <p:cNvSpPr>
                <a:spLocks/>
              </p:cNvSpPr>
              <p:nvPr/>
            </p:nvSpPr>
            <p:spPr bwMode="auto">
              <a:xfrm>
                <a:off x="3084" y="3342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8 w 98"/>
                  <a:gd name="T3" fmla="*/ 68 h 68"/>
                  <a:gd name="T4" fmla="*/ 98 w 98"/>
                  <a:gd name="T5" fmla="*/ 18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1" name="Freeform 6210"/>
              <p:cNvSpPr>
                <a:spLocks/>
              </p:cNvSpPr>
              <p:nvPr/>
            </p:nvSpPr>
            <p:spPr bwMode="auto">
              <a:xfrm>
                <a:off x="3084" y="3342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2" name="Freeform 6211"/>
              <p:cNvSpPr>
                <a:spLocks/>
              </p:cNvSpPr>
              <p:nvPr/>
            </p:nvSpPr>
            <p:spPr bwMode="auto">
              <a:xfrm>
                <a:off x="1812" y="3330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68 w 105"/>
                  <a:gd name="T3" fmla="*/ 74 h 74"/>
                  <a:gd name="T4" fmla="*/ 105 w 105"/>
                  <a:gd name="T5" fmla="*/ 24 h 74"/>
                  <a:gd name="T6" fmla="*/ 37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68" y="74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3" name="Freeform 6212"/>
              <p:cNvSpPr>
                <a:spLocks/>
              </p:cNvSpPr>
              <p:nvPr/>
            </p:nvSpPr>
            <p:spPr bwMode="auto">
              <a:xfrm>
                <a:off x="1812" y="3330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98959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4" name="Freeform 6213"/>
              <p:cNvSpPr>
                <a:spLocks/>
              </p:cNvSpPr>
              <p:nvPr/>
            </p:nvSpPr>
            <p:spPr bwMode="auto">
              <a:xfrm>
                <a:off x="4183" y="3348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9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5" name="Freeform 6214"/>
              <p:cNvSpPr>
                <a:spLocks/>
              </p:cNvSpPr>
              <p:nvPr/>
            </p:nvSpPr>
            <p:spPr bwMode="auto">
              <a:xfrm>
                <a:off x="4183" y="3348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6" name="Freeform 6215"/>
              <p:cNvSpPr>
                <a:spLocks/>
              </p:cNvSpPr>
              <p:nvPr/>
            </p:nvSpPr>
            <p:spPr bwMode="auto">
              <a:xfrm>
                <a:off x="2911" y="3342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7" name="Freeform 6216"/>
              <p:cNvSpPr>
                <a:spLocks/>
              </p:cNvSpPr>
              <p:nvPr/>
            </p:nvSpPr>
            <p:spPr bwMode="auto">
              <a:xfrm>
                <a:off x="2911" y="3342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8" name="Freeform 6217"/>
              <p:cNvSpPr>
                <a:spLocks/>
              </p:cNvSpPr>
              <p:nvPr/>
            </p:nvSpPr>
            <p:spPr bwMode="auto">
              <a:xfrm>
                <a:off x="1639" y="3336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74 w 105"/>
                  <a:gd name="T3" fmla="*/ 74 h 74"/>
                  <a:gd name="T4" fmla="*/ 105 w 105"/>
                  <a:gd name="T5" fmla="*/ 24 h 74"/>
                  <a:gd name="T6" fmla="*/ 37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74" y="74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7C7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9" name="Freeform 6218"/>
              <p:cNvSpPr>
                <a:spLocks/>
              </p:cNvSpPr>
              <p:nvPr/>
            </p:nvSpPr>
            <p:spPr bwMode="auto">
              <a:xfrm>
                <a:off x="1639" y="3336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107693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2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0" name="Freeform 6219"/>
              <p:cNvSpPr>
                <a:spLocks/>
              </p:cNvSpPr>
              <p:nvPr/>
            </p:nvSpPr>
            <p:spPr bwMode="auto">
              <a:xfrm>
                <a:off x="4010" y="3348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1" name="Freeform 6220"/>
              <p:cNvSpPr>
                <a:spLocks/>
              </p:cNvSpPr>
              <p:nvPr/>
            </p:nvSpPr>
            <p:spPr bwMode="auto">
              <a:xfrm>
                <a:off x="4010" y="3348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2" name="Freeform 6221"/>
              <p:cNvSpPr>
                <a:spLocks/>
              </p:cNvSpPr>
              <p:nvPr/>
            </p:nvSpPr>
            <p:spPr bwMode="auto">
              <a:xfrm>
                <a:off x="2738" y="334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3" name="Freeform 6222"/>
              <p:cNvSpPr>
                <a:spLocks/>
              </p:cNvSpPr>
              <p:nvPr/>
            </p:nvSpPr>
            <p:spPr bwMode="auto">
              <a:xfrm>
                <a:off x="2738" y="334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4" name="Freeform 6223"/>
              <p:cNvSpPr>
                <a:spLocks/>
              </p:cNvSpPr>
              <p:nvPr/>
            </p:nvSpPr>
            <p:spPr bwMode="auto">
              <a:xfrm>
                <a:off x="1472" y="3342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5" name="Freeform 6224"/>
              <p:cNvSpPr>
                <a:spLocks/>
              </p:cNvSpPr>
              <p:nvPr/>
            </p:nvSpPr>
            <p:spPr bwMode="auto">
              <a:xfrm>
                <a:off x="1472" y="3342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6" name="Freeform 6225"/>
              <p:cNvSpPr>
                <a:spLocks/>
              </p:cNvSpPr>
              <p:nvPr/>
            </p:nvSpPr>
            <p:spPr bwMode="auto">
              <a:xfrm>
                <a:off x="3837" y="335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7" name="Freeform 6226"/>
              <p:cNvSpPr>
                <a:spLocks/>
              </p:cNvSpPr>
              <p:nvPr/>
            </p:nvSpPr>
            <p:spPr bwMode="auto">
              <a:xfrm>
                <a:off x="3837" y="3354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8" name="Freeform 6227"/>
              <p:cNvSpPr>
                <a:spLocks/>
              </p:cNvSpPr>
              <p:nvPr/>
            </p:nvSpPr>
            <p:spPr bwMode="auto">
              <a:xfrm>
                <a:off x="2571" y="3348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9" name="Freeform 6228"/>
              <p:cNvSpPr>
                <a:spLocks/>
              </p:cNvSpPr>
              <p:nvPr/>
            </p:nvSpPr>
            <p:spPr bwMode="auto">
              <a:xfrm>
                <a:off x="2571" y="3348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0" name="Freeform 6229"/>
              <p:cNvSpPr>
                <a:spLocks/>
              </p:cNvSpPr>
              <p:nvPr/>
            </p:nvSpPr>
            <p:spPr bwMode="auto">
              <a:xfrm>
                <a:off x="1299" y="334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1" name="Freeform 6230"/>
              <p:cNvSpPr>
                <a:spLocks/>
              </p:cNvSpPr>
              <p:nvPr/>
            </p:nvSpPr>
            <p:spPr bwMode="auto">
              <a:xfrm>
                <a:off x="1299" y="334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2" name="Freeform 6231"/>
              <p:cNvSpPr>
                <a:spLocks/>
              </p:cNvSpPr>
              <p:nvPr/>
            </p:nvSpPr>
            <p:spPr bwMode="auto">
              <a:xfrm>
                <a:off x="3664" y="3354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3" name="Freeform 6232"/>
              <p:cNvSpPr>
                <a:spLocks/>
              </p:cNvSpPr>
              <p:nvPr/>
            </p:nvSpPr>
            <p:spPr bwMode="auto">
              <a:xfrm>
                <a:off x="3664" y="3354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4" name="Freeform 6233"/>
              <p:cNvSpPr>
                <a:spLocks/>
              </p:cNvSpPr>
              <p:nvPr/>
            </p:nvSpPr>
            <p:spPr bwMode="auto">
              <a:xfrm>
                <a:off x="2398" y="3348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5" name="Freeform 6234"/>
              <p:cNvSpPr>
                <a:spLocks/>
              </p:cNvSpPr>
              <p:nvPr/>
            </p:nvSpPr>
            <p:spPr bwMode="auto">
              <a:xfrm>
                <a:off x="2398" y="3348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6" name="Freeform 6235"/>
              <p:cNvSpPr>
                <a:spLocks/>
              </p:cNvSpPr>
              <p:nvPr/>
            </p:nvSpPr>
            <p:spPr bwMode="auto">
              <a:xfrm>
                <a:off x="3497" y="336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7" name="Freeform 6236"/>
              <p:cNvSpPr>
                <a:spLocks/>
              </p:cNvSpPr>
              <p:nvPr/>
            </p:nvSpPr>
            <p:spPr bwMode="auto">
              <a:xfrm>
                <a:off x="3497" y="336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8" name="Freeform 6237"/>
              <p:cNvSpPr>
                <a:spLocks/>
              </p:cNvSpPr>
              <p:nvPr/>
            </p:nvSpPr>
            <p:spPr bwMode="auto">
              <a:xfrm>
                <a:off x="2225" y="3348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68 w 105"/>
                  <a:gd name="T3" fmla="*/ 74 h 74"/>
                  <a:gd name="T4" fmla="*/ 105 w 105"/>
                  <a:gd name="T5" fmla="*/ 25 h 74"/>
                  <a:gd name="T6" fmla="*/ 31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68" y="74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9" name="Freeform 6238"/>
              <p:cNvSpPr>
                <a:spLocks/>
              </p:cNvSpPr>
              <p:nvPr/>
            </p:nvSpPr>
            <p:spPr bwMode="auto">
              <a:xfrm>
                <a:off x="2225" y="3348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98959 w 17"/>
                  <a:gd name="T3" fmla="*/ 106936 h 12"/>
                  <a:gd name="T4" fmla="*/ 152936 w 17"/>
                  <a:gd name="T5" fmla="*/ 36124 h 12"/>
                  <a:gd name="T6" fmla="*/ 45014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0" name="Freeform 6239"/>
              <p:cNvSpPr>
                <a:spLocks/>
              </p:cNvSpPr>
              <p:nvPr/>
            </p:nvSpPr>
            <p:spPr bwMode="auto">
              <a:xfrm>
                <a:off x="3324" y="3360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1" name="Freeform 6240"/>
              <p:cNvSpPr>
                <a:spLocks/>
              </p:cNvSpPr>
              <p:nvPr/>
            </p:nvSpPr>
            <p:spPr bwMode="auto">
              <a:xfrm>
                <a:off x="3324" y="3360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2" name="Freeform 6241"/>
              <p:cNvSpPr>
                <a:spLocks/>
              </p:cNvSpPr>
              <p:nvPr/>
            </p:nvSpPr>
            <p:spPr bwMode="auto">
              <a:xfrm>
                <a:off x="2052" y="3348"/>
                <a:ext cx="105" cy="74"/>
              </a:xfrm>
              <a:custGeom>
                <a:avLst/>
                <a:gdLst>
                  <a:gd name="T0" fmla="*/ 0 w 105"/>
                  <a:gd name="T1" fmla="*/ 56 h 74"/>
                  <a:gd name="T2" fmla="*/ 68 w 105"/>
                  <a:gd name="T3" fmla="*/ 74 h 74"/>
                  <a:gd name="T4" fmla="*/ 105 w 105"/>
                  <a:gd name="T5" fmla="*/ 25 h 74"/>
                  <a:gd name="T6" fmla="*/ 37 w 105"/>
                  <a:gd name="T7" fmla="*/ 0 h 74"/>
                  <a:gd name="T8" fmla="*/ 0 w 105"/>
                  <a:gd name="T9" fmla="*/ 56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56"/>
                    </a:moveTo>
                    <a:lnTo>
                      <a:pt x="68" y="74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3" name="Freeform 6242"/>
              <p:cNvSpPr>
                <a:spLocks/>
              </p:cNvSpPr>
              <p:nvPr/>
            </p:nvSpPr>
            <p:spPr bwMode="auto">
              <a:xfrm>
                <a:off x="2052" y="3348"/>
                <a:ext cx="105" cy="74"/>
              </a:xfrm>
              <a:custGeom>
                <a:avLst/>
                <a:gdLst>
                  <a:gd name="T0" fmla="*/ 0 w 17"/>
                  <a:gd name="T1" fmla="*/ 80925 h 12"/>
                  <a:gd name="T2" fmla="*/ 98959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8092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9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4" name="Freeform 6243"/>
              <p:cNvSpPr>
                <a:spLocks/>
              </p:cNvSpPr>
              <p:nvPr/>
            </p:nvSpPr>
            <p:spPr bwMode="auto">
              <a:xfrm>
                <a:off x="3152" y="3360"/>
                <a:ext cx="104" cy="68"/>
              </a:xfrm>
              <a:custGeom>
                <a:avLst/>
                <a:gdLst>
                  <a:gd name="T0" fmla="*/ 0 w 104"/>
                  <a:gd name="T1" fmla="*/ 50 h 68"/>
                  <a:gd name="T2" fmla="*/ 67 w 104"/>
                  <a:gd name="T3" fmla="*/ 68 h 68"/>
                  <a:gd name="T4" fmla="*/ 104 w 104"/>
                  <a:gd name="T5" fmla="*/ 25 h 68"/>
                  <a:gd name="T6" fmla="*/ 30 w 104"/>
                  <a:gd name="T7" fmla="*/ 0 h 68"/>
                  <a:gd name="T8" fmla="*/ 0 w 104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8"/>
                  <a:gd name="T17" fmla="*/ 104 w 104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8">
                    <a:moveTo>
                      <a:pt x="0" y="50"/>
                    </a:moveTo>
                    <a:lnTo>
                      <a:pt x="67" y="68"/>
                    </a:lnTo>
                    <a:lnTo>
                      <a:pt x="104" y="25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5" name="Freeform 6244"/>
              <p:cNvSpPr>
                <a:spLocks/>
              </p:cNvSpPr>
              <p:nvPr/>
            </p:nvSpPr>
            <p:spPr bwMode="auto">
              <a:xfrm>
                <a:off x="3152" y="3360"/>
                <a:ext cx="104" cy="68"/>
              </a:xfrm>
              <a:custGeom>
                <a:avLst/>
                <a:gdLst>
                  <a:gd name="T0" fmla="*/ 0 w 17"/>
                  <a:gd name="T1" fmla="*/ 71579 h 11"/>
                  <a:gd name="T2" fmla="*/ 93863 w 17"/>
                  <a:gd name="T3" fmla="*/ 99206 h 11"/>
                  <a:gd name="T4" fmla="*/ 145624 w 17"/>
                  <a:gd name="T5" fmla="*/ 36609 h 11"/>
                  <a:gd name="T6" fmla="*/ 43490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6" name="Freeform 6245"/>
              <p:cNvSpPr>
                <a:spLocks/>
              </p:cNvSpPr>
              <p:nvPr/>
            </p:nvSpPr>
            <p:spPr bwMode="auto">
              <a:xfrm>
                <a:off x="1880" y="3354"/>
                <a:ext cx="104" cy="74"/>
              </a:xfrm>
              <a:custGeom>
                <a:avLst/>
                <a:gdLst>
                  <a:gd name="T0" fmla="*/ 0 w 104"/>
                  <a:gd name="T1" fmla="*/ 50 h 74"/>
                  <a:gd name="T2" fmla="*/ 67 w 104"/>
                  <a:gd name="T3" fmla="*/ 74 h 74"/>
                  <a:gd name="T4" fmla="*/ 104 w 104"/>
                  <a:gd name="T5" fmla="*/ 25 h 74"/>
                  <a:gd name="T6" fmla="*/ 37 w 104"/>
                  <a:gd name="T7" fmla="*/ 0 h 74"/>
                  <a:gd name="T8" fmla="*/ 0 w 104"/>
                  <a:gd name="T9" fmla="*/ 5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74"/>
                  <a:gd name="T17" fmla="*/ 104 w 104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74">
                    <a:moveTo>
                      <a:pt x="0" y="50"/>
                    </a:moveTo>
                    <a:lnTo>
                      <a:pt x="67" y="74"/>
                    </a:lnTo>
                    <a:lnTo>
                      <a:pt x="104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7" name="Freeform 6246"/>
              <p:cNvSpPr>
                <a:spLocks/>
              </p:cNvSpPr>
              <p:nvPr/>
            </p:nvSpPr>
            <p:spPr bwMode="auto">
              <a:xfrm>
                <a:off x="1880" y="3354"/>
                <a:ext cx="104" cy="74"/>
              </a:xfrm>
              <a:custGeom>
                <a:avLst/>
                <a:gdLst>
                  <a:gd name="T0" fmla="*/ 0 w 17"/>
                  <a:gd name="T1" fmla="*/ 70806 h 12"/>
                  <a:gd name="T2" fmla="*/ 93863 w 17"/>
                  <a:gd name="T3" fmla="*/ 106936 h 12"/>
                  <a:gd name="T4" fmla="*/ 145624 w 17"/>
                  <a:gd name="T5" fmla="*/ 36124 h 12"/>
                  <a:gd name="T6" fmla="*/ 51761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8" name="Freeform 6247"/>
              <p:cNvSpPr>
                <a:spLocks/>
              </p:cNvSpPr>
              <p:nvPr/>
            </p:nvSpPr>
            <p:spPr bwMode="auto">
              <a:xfrm>
                <a:off x="4251" y="3367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8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9" name="Freeform 6248"/>
              <p:cNvSpPr>
                <a:spLocks/>
              </p:cNvSpPr>
              <p:nvPr/>
            </p:nvSpPr>
            <p:spPr bwMode="auto">
              <a:xfrm>
                <a:off x="4251" y="3367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0" name="Freeform 6249"/>
              <p:cNvSpPr>
                <a:spLocks/>
              </p:cNvSpPr>
              <p:nvPr/>
            </p:nvSpPr>
            <p:spPr bwMode="auto">
              <a:xfrm>
                <a:off x="2979" y="336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1" name="Freeform 6250"/>
              <p:cNvSpPr>
                <a:spLocks/>
              </p:cNvSpPr>
              <p:nvPr/>
            </p:nvSpPr>
            <p:spPr bwMode="auto">
              <a:xfrm>
                <a:off x="2979" y="336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2" name="Freeform 6251"/>
              <p:cNvSpPr>
                <a:spLocks/>
              </p:cNvSpPr>
              <p:nvPr/>
            </p:nvSpPr>
            <p:spPr bwMode="auto">
              <a:xfrm>
                <a:off x="1713" y="3360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3" name="Freeform 6252"/>
              <p:cNvSpPr>
                <a:spLocks/>
              </p:cNvSpPr>
              <p:nvPr/>
            </p:nvSpPr>
            <p:spPr bwMode="auto">
              <a:xfrm>
                <a:off x="1713" y="3360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4" name="Freeform 6253"/>
              <p:cNvSpPr>
                <a:spLocks/>
              </p:cNvSpPr>
              <p:nvPr/>
            </p:nvSpPr>
            <p:spPr bwMode="auto">
              <a:xfrm>
                <a:off x="4078" y="336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5" name="Freeform 6254"/>
              <p:cNvSpPr>
                <a:spLocks/>
              </p:cNvSpPr>
              <p:nvPr/>
            </p:nvSpPr>
            <p:spPr bwMode="auto">
              <a:xfrm>
                <a:off x="4078" y="336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6" name="Freeform 6255"/>
              <p:cNvSpPr>
                <a:spLocks/>
              </p:cNvSpPr>
              <p:nvPr/>
            </p:nvSpPr>
            <p:spPr bwMode="auto">
              <a:xfrm>
                <a:off x="2812" y="3367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7" name="Freeform 6256"/>
              <p:cNvSpPr>
                <a:spLocks/>
              </p:cNvSpPr>
              <p:nvPr/>
            </p:nvSpPr>
            <p:spPr bwMode="auto">
              <a:xfrm>
                <a:off x="2812" y="3367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8" name="Freeform 6257"/>
              <p:cNvSpPr>
                <a:spLocks/>
              </p:cNvSpPr>
              <p:nvPr/>
            </p:nvSpPr>
            <p:spPr bwMode="auto">
              <a:xfrm>
                <a:off x="1540" y="3360"/>
                <a:ext cx="99" cy="75"/>
              </a:xfrm>
              <a:custGeom>
                <a:avLst/>
                <a:gdLst>
                  <a:gd name="T0" fmla="*/ 0 w 99"/>
                  <a:gd name="T1" fmla="*/ 50 h 75"/>
                  <a:gd name="T2" fmla="*/ 68 w 99"/>
                  <a:gd name="T3" fmla="*/ 75 h 75"/>
                  <a:gd name="T4" fmla="*/ 99 w 99"/>
                  <a:gd name="T5" fmla="*/ 25 h 75"/>
                  <a:gd name="T6" fmla="*/ 31 w 99"/>
                  <a:gd name="T7" fmla="*/ 0 h 75"/>
                  <a:gd name="T8" fmla="*/ 0 w 99"/>
                  <a:gd name="T9" fmla="*/ 50 h 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5"/>
                  <a:gd name="T17" fmla="*/ 99 w 99"/>
                  <a:gd name="T18" fmla="*/ 75 h 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5">
                    <a:moveTo>
                      <a:pt x="0" y="50"/>
                    </a:moveTo>
                    <a:lnTo>
                      <a:pt x="68" y="75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9" name="Freeform 6258"/>
              <p:cNvSpPr>
                <a:spLocks/>
              </p:cNvSpPr>
              <p:nvPr/>
            </p:nvSpPr>
            <p:spPr bwMode="auto">
              <a:xfrm>
                <a:off x="1540" y="3360"/>
                <a:ext cx="99" cy="75"/>
              </a:xfrm>
              <a:custGeom>
                <a:avLst/>
                <a:gdLst>
                  <a:gd name="T0" fmla="*/ 0 w 16"/>
                  <a:gd name="T1" fmla="*/ 76175 h 12"/>
                  <a:gd name="T2" fmla="*/ 99730 w 16"/>
                  <a:gd name="T3" fmla="*/ 114494 h 12"/>
                  <a:gd name="T4" fmla="*/ 145214 w 16"/>
                  <a:gd name="T5" fmla="*/ 38088 h 12"/>
                  <a:gd name="T6" fmla="*/ 45484 w 16"/>
                  <a:gd name="T7" fmla="*/ 0 h 12"/>
                  <a:gd name="T8" fmla="*/ 0 w 16"/>
                  <a:gd name="T9" fmla="*/ 76175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0" name="Freeform 6259"/>
              <p:cNvSpPr>
                <a:spLocks/>
              </p:cNvSpPr>
              <p:nvPr/>
            </p:nvSpPr>
            <p:spPr bwMode="auto">
              <a:xfrm>
                <a:off x="3911" y="337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1" name="Freeform 6260"/>
              <p:cNvSpPr>
                <a:spLocks/>
              </p:cNvSpPr>
              <p:nvPr/>
            </p:nvSpPr>
            <p:spPr bwMode="auto">
              <a:xfrm>
                <a:off x="3911" y="337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2" name="Freeform 6261"/>
              <p:cNvSpPr>
                <a:spLocks/>
              </p:cNvSpPr>
              <p:nvPr/>
            </p:nvSpPr>
            <p:spPr bwMode="auto">
              <a:xfrm>
                <a:off x="2639" y="3373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3" name="Freeform 6262"/>
              <p:cNvSpPr>
                <a:spLocks/>
              </p:cNvSpPr>
              <p:nvPr/>
            </p:nvSpPr>
            <p:spPr bwMode="auto">
              <a:xfrm>
                <a:off x="2639" y="3373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4" name="Freeform 6263"/>
              <p:cNvSpPr>
                <a:spLocks/>
              </p:cNvSpPr>
              <p:nvPr/>
            </p:nvSpPr>
            <p:spPr bwMode="auto">
              <a:xfrm>
                <a:off x="1367" y="336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5" name="Freeform 6264"/>
              <p:cNvSpPr>
                <a:spLocks/>
              </p:cNvSpPr>
              <p:nvPr/>
            </p:nvSpPr>
            <p:spPr bwMode="auto">
              <a:xfrm>
                <a:off x="1367" y="336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6" name="Freeform 6265"/>
              <p:cNvSpPr>
                <a:spLocks/>
              </p:cNvSpPr>
              <p:nvPr/>
            </p:nvSpPr>
            <p:spPr bwMode="auto">
              <a:xfrm>
                <a:off x="3738" y="3373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7" name="Freeform 6266"/>
              <p:cNvSpPr>
                <a:spLocks/>
              </p:cNvSpPr>
              <p:nvPr/>
            </p:nvSpPr>
            <p:spPr bwMode="auto">
              <a:xfrm>
                <a:off x="3738" y="3373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8" name="Freeform 6267"/>
              <p:cNvSpPr>
                <a:spLocks/>
              </p:cNvSpPr>
              <p:nvPr/>
            </p:nvSpPr>
            <p:spPr bwMode="auto">
              <a:xfrm>
                <a:off x="2466" y="337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9" name="Freeform 6268"/>
              <p:cNvSpPr>
                <a:spLocks/>
              </p:cNvSpPr>
              <p:nvPr/>
            </p:nvSpPr>
            <p:spPr bwMode="auto">
              <a:xfrm>
                <a:off x="2466" y="337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0" name="Freeform 6269"/>
              <p:cNvSpPr>
                <a:spLocks/>
              </p:cNvSpPr>
              <p:nvPr/>
            </p:nvSpPr>
            <p:spPr bwMode="auto">
              <a:xfrm>
                <a:off x="3565" y="337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1" name="Freeform 6270"/>
              <p:cNvSpPr>
                <a:spLocks/>
              </p:cNvSpPr>
              <p:nvPr/>
            </p:nvSpPr>
            <p:spPr bwMode="auto">
              <a:xfrm>
                <a:off x="3565" y="337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2" name="Freeform 6271"/>
              <p:cNvSpPr>
                <a:spLocks/>
              </p:cNvSpPr>
              <p:nvPr/>
            </p:nvSpPr>
            <p:spPr bwMode="auto">
              <a:xfrm>
                <a:off x="2293" y="337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79" name="Group 6272"/>
            <p:cNvGrpSpPr>
              <a:grpSpLocks/>
            </p:cNvGrpSpPr>
            <p:nvPr/>
          </p:nvGrpSpPr>
          <p:grpSpPr bwMode="auto">
            <a:xfrm>
              <a:off x="1435" y="3373"/>
              <a:ext cx="2988" cy="210"/>
              <a:chOff x="1435" y="3373"/>
              <a:chExt cx="2988" cy="210"/>
            </a:xfrm>
          </p:grpSpPr>
          <p:sp>
            <p:nvSpPr>
              <p:cNvPr id="15023" name="Freeform 6273"/>
              <p:cNvSpPr>
                <a:spLocks/>
              </p:cNvSpPr>
              <p:nvPr/>
            </p:nvSpPr>
            <p:spPr bwMode="auto">
              <a:xfrm>
                <a:off x="2293" y="337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4" name="Freeform 6274"/>
              <p:cNvSpPr>
                <a:spLocks/>
              </p:cNvSpPr>
              <p:nvPr/>
            </p:nvSpPr>
            <p:spPr bwMode="auto">
              <a:xfrm>
                <a:off x="3392" y="3379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5" name="Freeform 6275"/>
              <p:cNvSpPr>
                <a:spLocks/>
              </p:cNvSpPr>
              <p:nvPr/>
            </p:nvSpPr>
            <p:spPr bwMode="auto">
              <a:xfrm>
                <a:off x="3392" y="337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6" name="Freeform 6276"/>
              <p:cNvSpPr>
                <a:spLocks/>
              </p:cNvSpPr>
              <p:nvPr/>
            </p:nvSpPr>
            <p:spPr bwMode="auto">
              <a:xfrm>
                <a:off x="2120" y="3373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68 w 105"/>
                  <a:gd name="T3" fmla="*/ 74 h 74"/>
                  <a:gd name="T4" fmla="*/ 105 w 105"/>
                  <a:gd name="T5" fmla="*/ 24 h 74"/>
                  <a:gd name="T6" fmla="*/ 37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68" y="74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7" name="Freeform 6277"/>
              <p:cNvSpPr>
                <a:spLocks/>
              </p:cNvSpPr>
              <p:nvPr/>
            </p:nvSpPr>
            <p:spPr bwMode="auto">
              <a:xfrm>
                <a:off x="2120" y="3373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98959 w 17"/>
                  <a:gd name="T3" fmla="*/ 106936 h 12"/>
                  <a:gd name="T4" fmla="*/ 152936 w 17"/>
                  <a:gd name="T5" fmla="*/ 36124 h 12"/>
                  <a:gd name="T6" fmla="*/ 53945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1" y="12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8" name="Freeform 6278"/>
              <p:cNvSpPr>
                <a:spLocks/>
              </p:cNvSpPr>
              <p:nvPr/>
            </p:nvSpPr>
            <p:spPr bwMode="auto">
              <a:xfrm>
                <a:off x="3219" y="3385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5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5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9" name="Freeform 6279"/>
              <p:cNvSpPr>
                <a:spLocks/>
              </p:cNvSpPr>
              <p:nvPr/>
            </p:nvSpPr>
            <p:spPr bwMode="auto">
              <a:xfrm>
                <a:off x="3219" y="3385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0" name="Freeform 6280"/>
              <p:cNvSpPr>
                <a:spLocks/>
              </p:cNvSpPr>
              <p:nvPr/>
            </p:nvSpPr>
            <p:spPr bwMode="auto">
              <a:xfrm>
                <a:off x="1947" y="3379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5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5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1" name="Freeform 6281"/>
              <p:cNvSpPr>
                <a:spLocks/>
              </p:cNvSpPr>
              <p:nvPr/>
            </p:nvSpPr>
            <p:spPr bwMode="auto">
              <a:xfrm>
                <a:off x="1947" y="337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2" name="Freeform 6282"/>
              <p:cNvSpPr>
                <a:spLocks/>
              </p:cNvSpPr>
              <p:nvPr/>
            </p:nvSpPr>
            <p:spPr bwMode="auto">
              <a:xfrm>
                <a:off x="4319" y="3385"/>
                <a:ext cx="104" cy="68"/>
              </a:xfrm>
              <a:custGeom>
                <a:avLst/>
                <a:gdLst>
                  <a:gd name="T0" fmla="*/ 0 w 104"/>
                  <a:gd name="T1" fmla="*/ 43 h 68"/>
                  <a:gd name="T2" fmla="*/ 74 w 104"/>
                  <a:gd name="T3" fmla="*/ 68 h 68"/>
                  <a:gd name="T4" fmla="*/ 104 w 104"/>
                  <a:gd name="T5" fmla="*/ 25 h 68"/>
                  <a:gd name="T6" fmla="*/ 30 w 104"/>
                  <a:gd name="T7" fmla="*/ 0 h 68"/>
                  <a:gd name="T8" fmla="*/ 0 w 104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8"/>
                  <a:gd name="T17" fmla="*/ 104 w 104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4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3" name="Freeform 6283"/>
              <p:cNvSpPr>
                <a:spLocks/>
              </p:cNvSpPr>
              <p:nvPr/>
            </p:nvSpPr>
            <p:spPr bwMode="auto">
              <a:xfrm>
                <a:off x="4319" y="3385"/>
                <a:ext cx="104" cy="68"/>
              </a:xfrm>
              <a:custGeom>
                <a:avLst/>
                <a:gdLst>
                  <a:gd name="T0" fmla="*/ 0 w 17"/>
                  <a:gd name="T1" fmla="*/ 62826 h 11"/>
                  <a:gd name="T2" fmla="*/ 102360 w 17"/>
                  <a:gd name="T3" fmla="*/ 99206 h 11"/>
                  <a:gd name="T4" fmla="*/ 145624 w 17"/>
                  <a:gd name="T5" fmla="*/ 36609 h 11"/>
                  <a:gd name="T6" fmla="*/ 43490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4" name="Freeform 6284"/>
              <p:cNvSpPr>
                <a:spLocks/>
              </p:cNvSpPr>
              <p:nvPr/>
            </p:nvSpPr>
            <p:spPr bwMode="auto">
              <a:xfrm>
                <a:off x="3053" y="3385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5" name="Freeform 6285"/>
              <p:cNvSpPr>
                <a:spLocks/>
              </p:cNvSpPr>
              <p:nvPr/>
            </p:nvSpPr>
            <p:spPr bwMode="auto">
              <a:xfrm>
                <a:off x="3053" y="3385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6" name="Freeform 6286"/>
              <p:cNvSpPr>
                <a:spLocks/>
              </p:cNvSpPr>
              <p:nvPr/>
            </p:nvSpPr>
            <p:spPr bwMode="auto">
              <a:xfrm>
                <a:off x="1781" y="3379"/>
                <a:ext cx="99" cy="74"/>
              </a:xfrm>
              <a:custGeom>
                <a:avLst/>
                <a:gdLst>
                  <a:gd name="T0" fmla="*/ 0 w 99"/>
                  <a:gd name="T1" fmla="*/ 49 h 74"/>
                  <a:gd name="T2" fmla="*/ 68 w 99"/>
                  <a:gd name="T3" fmla="*/ 74 h 74"/>
                  <a:gd name="T4" fmla="*/ 99 w 99"/>
                  <a:gd name="T5" fmla="*/ 25 h 74"/>
                  <a:gd name="T6" fmla="*/ 31 w 99"/>
                  <a:gd name="T7" fmla="*/ 0 h 74"/>
                  <a:gd name="T8" fmla="*/ 0 w 99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74"/>
                  <a:gd name="T17" fmla="*/ 99 w 99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74">
                    <a:moveTo>
                      <a:pt x="0" y="49"/>
                    </a:moveTo>
                    <a:lnTo>
                      <a:pt x="68" y="74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7" name="Freeform 6287"/>
              <p:cNvSpPr>
                <a:spLocks/>
              </p:cNvSpPr>
              <p:nvPr/>
            </p:nvSpPr>
            <p:spPr bwMode="auto">
              <a:xfrm>
                <a:off x="1781" y="3379"/>
                <a:ext cx="99" cy="74"/>
              </a:xfrm>
              <a:custGeom>
                <a:avLst/>
                <a:gdLst>
                  <a:gd name="T0" fmla="*/ 0 w 16"/>
                  <a:gd name="T1" fmla="*/ 70806 h 12"/>
                  <a:gd name="T2" fmla="*/ 99730 w 16"/>
                  <a:gd name="T3" fmla="*/ 106936 h 12"/>
                  <a:gd name="T4" fmla="*/ 145214 w 16"/>
                  <a:gd name="T5" fmla="*/ 36124 h 12"/>
                  <a:gd name="T6" fmla="*/ 45484 w 16"/>
                  <a:gd name="T7" fmla="*/ 0 h 12"/>
                  <a:gd name="T8" fmla="*/ 0 w 16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2"/>
                  <a:gd name="T17" fmla="*/ 16 w 1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2">
                    <a:moveTo>
                      <a:pt x="0" y="8"/>
                    </a:moveTo>
                    <a:lnTo>
                      <a:pt x="11" y="12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8" name="Freeform 6288"/>
              <p:cNvSpPr>
                <a:spLocks/>
              </p:cNvSpPr>
              <p:nvPr/>
            </p:nvSpPr>
            <p:spPr bwMode="auto">
              <a:xfrm>
                <a:off x="4152" y="3391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9" name="Freeform 6289"/>
              <p:cNvSpPr>
                <a:spLocks/>
              </p:cNvSpPr>
              <p:nvPr/>
            </p:nvSpPr>
            <p:spPr bwMode="auto">
              <a:xfrm>
                <a:off x="4152" y="339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0" name="Freeform 6290"/>
              <p:cNvSpPr>
                <a:spLocks/>
              </p:cNvSpPr>
              <p:nvPr/>
            </p:nvSpPr>
            <p:spPr bwMode="auto">
              <a:xfrm>
                <a:off x="2880" y="3391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1" name="Freeform 6291"/>
              <p:cNvSpPr>
                <a:spLocks/>
              </p:cNvSpPr>
              <p:nvPr/>
            </p:nvSpPr>
            <p:spPr bwMode="auto">
              <a:xfrm>
                <a:off x="2880" y="339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2" name="Freeform 6292"/>
              <p:cNvSpPr>
                <a:spLocks/>
              </p:cNvSpPr>
              <p:nvPr/>
            </p:nvSpPr>
            <p:spPr bwMode="auto">
              <a:xfrm>
                <a:off x="1608" y="3385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3" name="Freeform 6293"/>
              <p:cNvSpPr>
                <a:spLocks/>
              </p:cNvSpPr>
              <p:nvPr/>
            </p:nvSpPr>
            <p:spPr bwMode="auto">
              <a:xfrm>
                <a:off x="1608" y="338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4" name="Freeform 6294"/>
              <p:cNvSpPr>
                <a:spLocks/>
              </p:cNvSpPr>
              <p:nvPr/>
            </p:nvSpPr>
            <p:spPr bwMode="auto">
              <a:xfrm>
                <a:off x="3979" y="3391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5" name="Freeform 6295"/>
              <p:cNvSpPr>
                <a:spLocks/>
              </p:cNvSpPr>
              <p:nvPr/>
            </p:nvSpPr>
            <p:spPr bwMode="auto">
              <a:xfrm>
                <a:off x="3979" y="339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6" name="Freeform 6296"/>
              <p:cNvSpPr>
                <a:spLocks/>
              </p:cNvSpPr>
              <p:nvPr/>
            </p:nvSpPr>
            <p:spPr bwMode="auto">
              <a:xfrm>
                <a:off x="2707" y="3391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7" name="Freeform 6297"/>
              <p:cNvSpPr>
                <a:spLocks/>
              </p:cNvSpPr>
              <p:nvPr/>
            </p:nvSpPr>
            <p:spPr bwMode="auto">
              <a:xfrm>
                <a:off x="2707" y="339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8" name="Freeform 6298"/>
              <p:cNvSpPr>
                <a:spLocks/>
              </p:cNvSpPr>
              <p:nvPr/>
            </p:nvSpPr>
            <p:spPr bwMode="auto">
              <a:xfrm>
                <a:off x="1435" y="3391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9" name="Freeform 6299"/>
              <p:cNvSpPr>
                <a:spLocks/>
              </p:cNvSpPr>
              <p:nvPr/>
            </p:nvSpPr>
            <p:spPr bwMode="auto">
              <a:xfrm>
                <a:off x="1435" y="339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0" name="Freeform 6300"/>
              <p:cNvSpPr>
                <a:spLocks/>
              </p:cNvSpPr>
              <p:nvPr/>
            </p:nvSpPr>
            <p:spPr bwMode="auto">
              <a:xfrm>
                <a:off x="3806" y="3397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1" name="Freeform 6301"/>
              <p:cNvSpPr>
                <a:spLocks/>
              </p:cNvSpPr>
              <p:nvPr/>
            </p:nvSpPr>
            <p:spPr bwMode="auto">
              <a:xfrm>
                <a:off x="3806" y="3397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2" name="Freeform 6302"/>
              <p:cNvSpPr>
                <a:spLocks/>
              </p:cNvSpPr>
              <p:nvPr/>
            </p:nvSpPr>
            <p:spPr bwMode="auto">
              <a:xfrm>
                <a:off x="2534" y="3397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3" name="Freeform 6303"/>
              <p:cNvSpPr>
                <a:spLocks/>
              </p:cNvSpPr>
              <p:nvPr/>
            </p:nvSpPr>
            <p:spPr bwMode="auto">
              <a:xfrm>
                <a:off x="2534" y="3397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4" name="Freeform 6304"/>
              <p:cNvSpPr>
                <a:spLocks/>
              </p:cNvSpPr>
              <p:nvPr/>
            </p:nvSpPr>
            <p:spPr bwMode="auto">
              <a:xfrm>
                <a:off x="3633" y="3397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5" name="Freeform 6305"/>
              <p:cNvSpPr>
                <a:spLocks/>
              </p:cNvSpPr>
              <p:nvPr/>
            </p:nvSpPr>
            <p:spPr bwMode="auto">
              <a:xfrm>
                <a:off x="3633" y="339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6" name="Freeform 6306"/>
              <p:cNvSpPr>
                <a:spLocks/>
              </p:cNvSpPr>
              <p:nvPr/>
            </p:nvSpPr>
            <p:spPr bwMode="auto">
              <a:xfrm>
                <a:off x="2361" y="3397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7" name="Freeform 6307"/>
              <p:cNvSpPr>
                <a:spLocks/>
              </p:cNvSpPr>
              <p:nvPr/>
            </p:nvSpPr>
            <p:spPr bwMode="auto">
              <a:xfrm>
                <a:off x="2361" y="339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8" name="Freeform 6308"/>
              <p:cNvSpPr>
                <a:spLocks/>
              </p:cNvSpPr>
              <p:nvPr/>
            </p:nvSpPr>
            <p:spPr bwMode="auto">
              <a:xfrm>
                <a:off x="3460" y="3404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9" name="Freeform 6309"/>
              <p:cNvSpPr>
                <a:spLocks/>
              </p:cNvSpPr>
              <p:nvPr/>
            </p:nvSpPr>
            <p:spPr bwMode="auto">
              <a:xfrm>
                <a:off x="3460" y="3404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0" name="Freeform 6310"/>
              <p:cNvSpPr>
                <a:spLocks/>
              </p:cNvSpPr>
              <p:nvPr/>
            </p:nvSpPr>
            <p:spPr bwMode="auto">
              <a:xfrm>
                <a:off x="2188" y="3397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1" name="Freeform 6311"/>
              <p:cNvSpPr>
                <a:spLocks/>
              </p:cNvSpPr>
              <p:nvPr/>
            </p:nvSpPr>
            <p:spPr bwMode="auto">
              <a:xfrm>
                <a:off x="2188" y="339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2" name="Freeform 6312"/>
              <p:cNvSpPr>
                <a:spLocks/>
              </p:cNvSpPr>
              <p:nvPr/>
            </p:nvSpPr>
            <p:spPr bwMode="auto">
              <a:xfrm>
                <a:off x="3294" y="3404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24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3" name="Freeform 6313"/>
              <p:cNvSpPr>
                <a:spLocks/>
              </p:cNvSpPr>
              <p:nvPr/>
            </p:nvSpPr>
            <p:spPr bwMode="auto">
              <a:xfrm>
                <a:off x="3294" y="3404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4" name="Freeform 6314"/>
              <p:cNvSpPr>
                <a:spLocks/>
              </p:cNvSpPr>
              <p:nvPr/>
            </p:nvSpPr>
            <p:spPr bwMode="auto">
              <a:xfrm>
                <a:off x="2022" y="3404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18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5" name="Freeform 6315"/>
              <p:cNvSpPr>
                <a:spLocks/>
              </p:cNvSpPr>
              <p:nvPr/>
            </p:nvSpPr>
            <p:spPr bwMode="auto">
              <a:xfrm>
                <a:off x="2022" y="3404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6" name="Freeform 6316"/>
              <p:cNvSpPr>
                <a:spLocks/>
              </p:cNvSpPr>
              <p:nvPr/>
            </p:nvSpPr>
            <p:spPr bwMode="auto">
              <a:xfrm>
                <a:off x="3121" y="3410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7" name="Freeform 6317"/>
              <p:cNvSpPr>
                <a:spLocks/>
              </p:cNvSpPr>
              <p:nvPr/>
            </p:nvSpPr>
            <p:spPr bwMode="auto">
              <a:xfrm>
                <a:off x="3121" y="3410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8" name="Freeform 6318"/>
              <p:cNvSpPr>
                <a:spLocks/>
              </p:cNvSpPr>
              <p:nvPr/>
            </p:nvSpPr>
            <p:spPr bwMode="auto">
              <a:xfrm>
                <a:off x="1849" y="3404"/>
                <a:ext cx="98" cy="68"/>
              </a:xfrm>
              <a:custGeom>
                <a:avLst/>
                <a:gdLst>
                  <a:gd name="T0" fmla="*/ 0 w 98"/>
                  <a:gd name="T1" fmla="*/ 49 h 68"/>
                  <a:gd name="T2" fmla="*/ 68 w 98"/>
                  <a:gd name="T3" fmla="*/ 68 h 68"/>
                  <a:gd name="T4" fmla="*/ 98 w 98"/>
                  <a:gd name="T5" fmla="*/ 24 h 68"/>
                  <a:gd name="T6" fmla="*/ 31 w 98"/>
                  <a:gd name="T7" fmla="*/ 0 h 68"/>
                  <a:gd name="T8" fmla="*/ 0 w 98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8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9" name="Freeform 6319"/>
              <p:cNvSpPr>
                <a:spLocks/>
              </p:cNvSpPr>
              <p:nvPr/>
            </p:nvSpPr>
            <p:spPr bwMode="auto">
              <a:xfrm>
                <a:off x="1849" y="3404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0" name="Freeform 6320"/>
              <p:cNvSpPr>
                <a:spLocks/>
              </p:cNvSpPr>
              <p:nvPr/>
            </p:nvSpPr>
            <p:spPr bwMode="auto">
              <a:xfrm>
                <a:off x="4220" y="3410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74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74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1" name="Freeform 6321"/>
              <p:cNvSpPr>
                <a:spLocks/>
              </p:cNvSpPr>
              <p:nvPr/>
            </p:nvSpPr>
            <p:spPr bwMode="auto">
              <a:xfrm>
                <a:off x="4220" y="3410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108498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2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2" name="Freeform 6322"/>
              <p:cNvSpPr>
                <a:spLocks/>
              </p:cNvSpPr>
              <p:nvPr/>
            </p:nvSpPr>
            <p:spPr bwMode="auto">
              <a:xfrm>
                <a:off x="2948" y="341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3" name="Freeform 6323"/>
              <p:cNvSpPr>
                <a:spLocks/>
              </p:cNvSpPr>
              <p:nvPr/>
            </p:nvSpPr>
            <p:spPr bwMode="auto">
              <a:xfrm>
                <a:off x="2948" y="341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4" name="Freeform 6324"/>
              <p:cNvSpPr>
                <a:spLocks/>
              </p:cNvSpPr>
              <p:nvPr/>
            </p:nvSpPr>
            <p:spPr bwMode="auto">
              <a:xfrm>
                <a:off x="1676" y="341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5" name="Freeform 6325"/>
              <p:cNvSpPr>
                <a:spLocks/>
              </p:cNvSpPr>
              <p:nvPr/>
            </p:nvSpPr>
            <p:spPr bwMode="auto">
              <a:xfrm>
                <a:off x="1676" y="341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6" name="Freeform 6326"/>
              <p:cNvSpPr>
                <a:spLocks/>
              </p:cNvSpPr>
              <p:nvPr/>
            </p:nvSpPr>
            <p:spPr bwMode="auto">
              <a:xfrm>
                <a:off x="4047" y="341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7" name="Freeform 6327"/>
              <p:cNvSpPr>
                <a:spLocks/>
              </p:cNvSpPr>
              <p:nvPr/>
            </p:nvSpPr>
            <p:spPr bwMode="auto">
              <a:xfrm>
                <a:off x="4047" y="341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8" name="Freeform 6328"/>
              <p:cNvSpPr>
                <a:spLocks/>
              </p:cNvSpPr>
              <p:nvPr/>
            </p:nvSpPr>
            <p:spPr bwMode="auto">
              <a:xfrm>
                <a:off x="2775" y="341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9" name="Freeform 6329"/>
              <p:cNvSpPr>
                <a:spLocks/>
              </p:cNvSpPr>
              <p:nvPr/>
            </p:nvSpPr>
            <p:spPr bwMode="auto">
              <a:xfrm>
                <a:off x="2775" y="341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0" name="Freeform 6330"/>
              <p:cNvSpPr>
                <a:spLocks/>
              </p:cNvSpPr>
              <p:nvPr/>
            </p:nvSpPr>
            <p:spPr bwMode="auto">
              <a:xfrm>
                <a:off x="1503" y="341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1" name="Freeform 6331"/>
              <p:cNvSpPr>
                <a:spLocks/>
              </p:cNvSpPr>
              <p:nvPr/>
            </p:nvSpPr>
            <p:spPr bwMode="auto">
              <a:xfrm>
                <a:off x="1503" y="341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2" name="Freeform 6332"/>
              <p:cNvSpPr>
                <a:spLocks/>
              </p:cNvSpPr>
              <p:nvPr/>
            </p:nvSpPr>
            <p:spPr bwMode="auto">
              <a:xfrm>
                <a:off x="3874" y="341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3" name="Freeform 6333"/>
              <p:cNvSpPr>
                <a:spLocks/>
              </p:cNvSpPr>
              <p:nvPr/>
            </p:nvSpPr>
            <p:spPr bwMode="auto">
              <a:xfrm>
                <a:off x="3874" y="341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4" name="Freeform 6334"/>
              <p:cNvSpPr>
                <a:spLocks/>
              </p:cNvSpPr>
              <p:nvPr/>
            </p:nvSpPr>
            <p:spPr bwMode="auto">
              <a:xfrm>
                <a:off x="2602" y="341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5" name="Freeform 6335"/>
              <p:cNvSpPr>
                <a:spLocks/>
              </p:cNvSpPr>
              <p:nvPr/>
            </p:nvSpPr>
            <p:spPr bwMode="auto">
              <a:xfrm>
                <a:off x="2602" y="341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6" name="Freeform 6336"/>
              <p:cNvSpPr>
                <a:spLocks/>
              </p:cNvSpPr>
              <p:nvPr/>
            </p:nvSpPr>
            <p:spPr bwMode="auto">
              <a:xfrm>
                <a:off x="3707" y="342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7" name="Freeform 6337"/>
              <p:cNvSpPr>
                <a:spLocks/>
              </p:cNvSpPr>
              <p:nvPr/>
            </p:nvSpPr>
            <p:spPr bwMode="auto">
              <a:xfrm>
                <a:off x="3707" y="342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8" name="Freeform 6338"/>
              <p:cNvSpPr>
                <a:spLocks/>
              </p:cNvSpPr>
              <p:nvPr/>
            </p:nvSpPr>
            <p:spPr bwMode="auto">
              <a:xfrm>
                <a:off x="2429" y="341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9" name="Freeform 6339"/>
              <p:cNvSpPr>
                <a:spLocks/>
              </p:cNvSpPr>
              <p:nvPr/>
            </p:nvSpPr>
            <p:spPr bwMode="auto">
              <a:xfrm>
                <a:off x="2429" y="341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0" name="Freeform 6340"/>
              <p:cNvSpPr>
                <a:spLocks/>
              </p:cNvSpPr>
              <p:nvPr/>
            </p:nvSpPr>
            <p:spPr bwMode="auto">
              <a:xfrm>
                <a:off x="3534" y="342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1" name="Freeform 6341"/>
              <p:cNvSpPr>
                <a:spLocks/>
              </p:cNvSpPr>
              <p:nvPr/>
            </p:nvSpPr>
            <p:spPr bwMode="auto">
              <a:xfrm>
                <a:off x="3534" y="3422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2" name="Freeform 6342"/>
              <p:cNvSpPr>
                <a:spLocks/>
              </p:cNvSpPr>
              <p:nvPr/>
            </p:nvSpPr>
            <p:spPr bwMode="auto">
              <a:xfrm>
                <a:off x="2262" y="342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3" name="Freeform 6343"/>
              <p:cNvSpPr>
                <a:spLocks/>
              </p:cNvSpPr>
              <p:nvPr/>
            </p:nvSpPr>
            <p:spPr bwMode="auto">
              <a:xfrm>
                <a:off x="2262" y="3422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4" name="Freeform 6344"/>
              <p:cNvSpPr>
                <a:spLocks/>
              </p:cNvSpPr>
              <p:nvPr/>
            </p:nvSpPr>
            <p:spPr bwMode="auto">
              <a:xfrm>
                <a:off x="3361" y="3428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5" name="Freeform 6345"/>
              <p:cNvSpPr>
                <a:spLocks/>
              </p:cNvSpPr>
              <p:nvPr/>
            </p:nvSpPr>
            <p:spPr bwMode="auto">
              <a:xfrm>
                <a:off x="3361" y="3428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6" name="Freeform 6346"/>
              <p:cNvSpPr>
                <a:spLocks/>
              </p:cNvSpPr>
              <p:nvPr/>
            </p:nvSpPr>
            <p:spPr bwMode="auto">
              <a:xfrm>
                <a:off x="2089" y="3422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7" name="Freeform 6347"/>
              <p:cNvSpPr>
                <a:spLocks/>
              </p:cNvSpPr>
              <p:nvPr/>
            </p:nvSpPr>
            <p:spPr bwMode="auto">
              <a:xfrm>
                <a:off x="2089" y="3422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8" name="Freeform 6348"/>
              <p:cNvSpPr>
                <a:spLocks/>
              </p:cNvSpPr>
              <p:nvPr/>
            </p:nvSpPr>
            <p:spPr bwMode="auto">
              <a:xfrm>
                <a:off x="3189" y="3428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7 w 105"/>
                  <a:gd name="T3" fmla="*/ 68 h 68"/>
                  <a:gd name="T4" fmla="*/ 105 w 105"/>
                  <a:gd name="T5" fmla="*/ 19 h 68"/>
                  <a:gd name="T6" fmla="*/ 30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7" y="68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9" name="Freeform 6349"/>
              <p:cNvSpPr>
                <a:spLocks/>
              </p:cNvSpPr>
              <p:nvPr/>
            </p:nvSpPr>
            <p:spPr bwMode="auto">
              <a:xfrm>
                <a:off x="3189" y="342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0" name="Freeform 6350"/>
              <p:cNvSpPr>
                <a:spLocks/>
              </p:cNvSpPr>
              <p:nvPr/>
            </p:nvSpPr>
            <p:spPr bwMode="auto">
              <a:xfrm>
                <a:off x="1917" y="3428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7 w 105"/>
                  <a:gd name="T3" fmla="*/ 68 h 68"/>
                  <a:gd name="T4" fmla="*/ 105 w 105"/>
                  <a:gd name="T5" fmla="*/ 19 h 68"/>
                  <a:gd name="T6" fmla="*/ 30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7" y="68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1" name="Freeform 6351"/>
              <p:cNvSpPr>
                <a:spLocks/>
              </p:cNvSpPr>
              <p:nvPr/>
            </p:nvSpPr>
            <p:spPr bwMode="auto">
              <a:xfrm>
                <a:off x="1917" y="342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2" name="Freeform 6352"/>
              <p:cNvSpPr>
                <a:spLocks/>
              </p:cNvSpPr>
              <p:nvPr/>
            </p:nvSpPr>
            <p:spPr bwMode="auto">
              <a:xfrm>
                <a:off x="4294" y="3428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25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25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3" name="Freeform 6353"/>
              <p:cNvSpPr>
                <a:spLocks/>
              </p:cNvSpPr>
              <p:nvPr/>
            </p:nvSpPr>
            <p:spPr bwMode="auto">
              <a:xfrm>
                <a:off x="4294" y="3428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36717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4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4" name="Freeform 6354"/>
              <p:cNvSpPr>
                <a:spLocks/>
              </p:cNvSpPr>
              <p:nvPr/>
            </p:nvSpPr>
            <p:spPr bwMode="auto">
              <a:xfrm>
                <a:off x="3016" y="3435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5" name="Freeform 6355"/>
              <p:cNvSpPr>
                <a:spLocks/>
              </p:cNvSpPr>
              <p:nvPr/>
            </p:nvSpPr>
            <p:spPr bwMode="auto">
              <a:xfrm>
                <a:off x="3016" y="3435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6" name="Freeform 6356"/>
              <p:cNvSpPr>
                <a:spLocks/>
              </p:cNvSpPr>
              <p:nvPr/>
            </p:nvSpPr>
            <p:spPr bwMode="auto">
              <a:xfrm>
                <a:off x="1744" y="3428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DCD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7" name="Freeform 6357"/>
              <p:cNvSpPr>
                <a:spLocks/>
              </p:cNvSpPr>
              <p:nvPr/>
            </p:nvSpPr>
            <p:spPr bwMode="auto">
              <a:xfrm>
                <a:off x="1744" y="342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8" name="Freeform 6358"/>
              <p:cNvSpPr>
                <a:spLocks/>
              </p:cNvSpPr>
              <p:nvPr/>
            </p:nvSpPr>
            <p:spPr bwMode="auto">
              <a:xfrm>
                <a:off x="4121" y="3435"/>
                <a:ext cx="99" cy="67"/>
              </a:xfrm>
              <a:custGeom>
                <a:avLst/>
                <a:gdLst>
                  <a:gd name="T0" fmla="*/ 0 w 99"/>
                  <a:gd name="T1" fmla="*/ 43 h 67"/>
                  <a:gd name="T2" fmla="*/ 68 w 99"/>
                  <a:gd name="T3" fmla="*/ 67 h 67"/>
                  <a:gd name="T4" fmla="*/ 99 w 99"/>
                  <a:gd name="T5" fmla="*/ 18 h 67"/>
                  <a:gd name="T6" fmla="*/ 31 w 99"/>
                  <a:gd name="T7" fmla="*/ 0 h 67"/>
                  <a:gd name="T8" fmla="*/ 0 w 99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3"/>
                    </a:moveTo>
                    <a:lnTo>
                      <a:pt x="68" y="67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9" name="Freeform 6359"/>
              <p:cNvSpPr>
                <a:spLocks/>
              </p:cNvSpPr>
              <p:nvPr/>
            </p:nvSpPr>
            <p:spPr bwMode="auto">
              <a:xfrm>
                <a:off x="4121" y="3435"/>
                <a:ext cx="99" cy="67"/>
              </a:xfrm>
              <a:custGeom>
                <a:avLst/>
                <a:gdLst>
                  <a:gd name="T0" fmla="*/ 0 w 16"/>
                  <a:gd name="T1" fmla="*/ 59210 h 11"/>
                  <a:gd name="T2" fmla="*/ 99730 w 16"/>
                  <a:gd name="T3" fmla="*/ 92192 h 11"/>
                  <a:gd name="T4" fmla="*/ 145214 w 16"/>
                  <a:gd name="T5" fmla="*/ 24857 h 11"/>
                  <a:gd name="T6" fmla="*/ 45484 w 16"/>
                  <a:gd name="T7" fmla="*/ 0 h 11"/>
                  <a:gd name="T8" fmla="*/ 0 w 16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0" name="Freeform 6360"/>
              <p:cNvSpPr>
                <a:spLocks/>
              </p:cNvSpPr>
              <p:nvPr/>
            </p:nvSpPr>
            <p:spPr bwMode="auto">
              <a:xfrm>
                <a:off x="2843" y="3435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74 w 105"/>
                  <a:gd name="T3" fmla="*/ 67 h 67"/>
                  <a:gd name="T4" fmla="*/ 105 w 105"/>
                  <a:gd name="T5" fmla="*/ 18 h 67"/>
                  <a:gd name="T6" fmla="*/ 37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74" y="67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1" name="Freeform 6361"/>
              <p:cNvSpPr>
                <a:spLocks/>
              </p:cNvSpPr>
              <p:nvPr/>
            </p:nvSpPr>
            <p:spPr bwMode="auto">
              <a:xfrm>
                <a:off x="2843" y="3435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107693 w 17"/>
                  <a:gd name="T3" fmla="*/ 92192 h 11"/>
                  <a:gd name="T4" fmla="*/ 152936 w 17"/>
                  <a:gd name="T5" fmla="*/ 24857 h 11"/>
                  <a:gd name="T6" fmla="*/ 53945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2" name="Freeform 6362"/>
              <p:cNvSpPr>
                <a:spLocks/>
              </p:cNvSpPr>
              <p:nvPr/>
            </p:nvSpPr>
            <p:spPr bwMode="auto">
              <a:xfrm>
                <a:off x="1571" y="3435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68 w 105"/>
                  <a:gd name="T3" fmla="*/ 67 h 67"/>
                  <a:gd name="T4" fmla="*/ 105 w 105"/>
                  <a:gd name="T5" fmla="*/ 18 h 67"/>
                  <a:gd name="T6" fmla="*/ 37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68" y="67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3" name="Freeform 6363"/>
              <p:cNvSpPr>
                <a:spLocks/>
              </p:cNvSpPr>
              <p:nvPr/>
            </p:nvSpPr>
            <p:spPr bwMode="auto">
              <a:xfrm>
                <a:off x="1571" y="3435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98959 w 17"/>
                  <a:gd name="T3" fmla="*/ 92192 h 11"/>
                  <a:gd name="T4" fmla="*/ 152936 w 17"/>
                  <a:gd name="T5" fmla="*/ 24857 h 11"/>
                  <a:gd name="T6" fmla="*/ 53945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4" name="Freeform 6364"/>
              <p:cNvSpPr>
                <a:spLocks/>
              </p:cNvSpPr>
              <p:nvPr/>
            </p:nvSpPr>
            <p:spPr bwMode="auto">
              <a:xfrm>
                <a:off x="3948" y="3435"/>
                <a:ext cx="99" cy="67"/>
              </a:xfrm>
              <a:custGeom>
                <a:avLst/>
                <a:gdLst>
                  <a:gd name="T0" fmla="*/ 0 w 99"/>
                  <a:gd name="T1" fmla="*/ 49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5" name="Freeform 6365"/>
              <p:cNvSpPr>
                <a:spLocks/>
              </p:cNvSpPr>
              <p:nvPr/>
            </p:nvSpPr>
            <p:spPr bwMode="auto">
              <a:xfrm>
                <a:off x="3948" y="3435"/>
                <a:ext cx="99" cy="67"/>
              </a:xfrm>
              <a:custGeom>
                <a:avLst/>
                <a:gdLst>
                  <a:gd name="T0" fmla="*/ 0 w 16"/>
                  <a:gd name="T1" fmla="*/ 67335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6" name="Freeform 6366"/>
              <p:cNvSpPr>
                <a:spLocks/>
              </p:cNvSpPr>
              <p:nvPr/>
            </p:nvSpPr>
            <p:spPr bwMode="auto">
              <a:xfrm>
                <a:off x="2676" y="3435"/>
                <a:ext cx="99" cy="67"/>
              </a:xfrm>
              <a:custGeom>
                <a:avLst/>
                <a:gdLst>
                  <a:gd name="T0" fmla="*/ 0 w 99"/>
                  <a:gd name="T1" fmla="*/ 49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7" name="Freeform 6367"/>
              <p:cNvSpPr>
                <a:spLocks/>
              </p:cNvSpPr>
              <p:nvPr/>
            </p:nvSpPr>
            <p:spPr bwMode="auto">
              <a:xfrm>
                <a:off x="2676" y="3435"/>
                <a:ext cx="99" cy="67"/>
              </a:xfrm>
              <a:custGeom>
                <a:avLst/>
                <a:gdLst>
                  <a:gd name="T0" fmla="*/ 0 w 16"/>
                  <a:gd name="T1" fmla="*/ 67335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8" name="Freeform 6368"/>
              <p:cNvSpPr>
                <a:spLocks/>
              </p:cNvSpPr>
              <p:nvPr/>
            </p:nvSpPr>
            <p:spPr bwMode="auto">
              <a:xfrm>
                <a:off x="3775" y="3441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9" name="Freeform 6369"/>
              <p:cNvSpPr>
                <a:spLocks/>
              </p:cNvSpPr>
              <p:nvPr/>
            </p:nvSpPr>
            <p:spPr bwMode="auto">
              <a:xfrm>
                <a:off x="3775" y="344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0" name="Freeform 6370"/>
              <p:cNvSpPr>
                <a:spLocks/>
              </p:cNvSpPr>
              <p:nvPr/>
            </p:nvSpPr>
            <p:spPr bwMode="auto">
              <a:xfrm>
                <a:off x="2503" y="3441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1" name="Freeform 6371"/>
              <p:cNvSpPr>
                <a:spLocks/>
              </p:cNvSpPr>
              <p:nvPr/>
            </p:nvSpPr>
            <p:spPr bwMode="auto">
              <a:xfrm>
                <a:off x="2503" y="344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2" name="Freeform 6372"/>
              <p:cNvSpPr>
                <a:spLocks/>
              </p:cNvSpPr>
              <p:nvPr/>
            </p:nvSpPr>
            <p:spPr bwMode="auto">
              <a:xfrm>
                <a:off x="3602" y="3441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3" name="Freeform 6373"/>
              <p:cNvSpPr>
                <a:spLocks/>
              </p:cNvSpPr>
              <p:nvPr/>
            </p:nvSpPr>
            <p:spPr bwMode="auto">
              <a:xfrm>
                <a:off x="3602" y="3441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4" name="Freeform 6374"/>
              <p:cNvSpPr>
                <a:spLocks/>
              </p:cNvSpPr>
              <p:nvPr/>
            </p:nvSpPr>
            <p:spPr bwMode="auto">
              <a:xfrm>
                <a:off x="2330" y="344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5" name="Freeform 6375"/>
              <p:cNvSpPr>
                <a:spLocks/>
              </p:cNvSpPr>
              <p:nvPr/>
            </p:nvSpPr>
            <p:spPr bwMode="auto">
              <a:xfrm>
                <a:off x="2330" y="344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6" name="Freeform 6376"/>
              <p:cNvSpPr>
                <a:spLocks/>
              </p:cNvSpPr>
              <p:nvPr/>
            </p:nvSpPr>
            <p:spPr bwMode="auto">
              <a:xfrm>
                <a:off x="3429" y="344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7" name="Freeform 6377"/>
              <p:cNvSpPr>
                <a:spLocks/>
              </p:cNvSpPr>
              <p:nvPr/>
            </p:nvSpPr>
            <p:spPr bwMode="auto">
              <a:xfrm>
                <a:off x="3429" y="344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8" name="Freeform 6378"/>
              <p:cNvSpPr>
                <a:spLocks/>
              </p:cNvSpPr>
              <p:nvPr/>
            </p:nvSpPr>
            <p:spPr bwMode="auto">
              <a:xfrm>
                <a:off x="2157" y="344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9" name="Freeform 6379"/>
              <p:cNvSpPr>
                <a:spLocks/>
              </p:cNvSpPr>
              <p:nvPr/>
            </p:nvSpPr>
            <p:spPr bwMode="auto">
              <a:xfrm>
                <a:off x="2157" y="344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0" name="Freeform 6380"/>
              <p:cNvSpPr>
                <a:spLocks/>
              </p:cNvSpPr>
              <p:nvPr/>
            </p:nvSpPr>
            <p:spPr bwMode="auto">
              <a:xfrm>
                <a:off x="3256" y="344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5 w 105"/>
                  <a:gd name="T3" fmla="*/ 68 h 68"/>
                  <a:gd name="T4" fmla="*/ 105 w 105"/>
                  <a:gd name="T5" fmla="*/ 25 h 68"/>
                  <a:gd name="T6" fmla="*/ 38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5" y="68"/>
                    </a:lnTo>
                    <a:lnTo>
                      <a:pt x="105" y="25"/>
                    </a:lnTo>
                    <a:lnTo>
                      <a:pt x="38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1" name="Freeform 6381"/>
              <p:cNvSpPr>
                <a:spLocks/>
              </p:cNvSpPr>
              <p:nvPr/>
            </p:nvSpPr>
            <p:spPr bwMode="auto">
              <a:xfrm>
                <a:off x="3256" y="344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2" name="Freeform 6382"/>
              <p:cNvSpPr>
                <a:spLocks/>
              </p:cNvSpPr>
              <p:nvPr/>
            </p:nvSpPr>
            <p:spPr bwMode="auto">
              <a:xfrm>
                <a:off x="1984" y="344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8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8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3" name="Freeform 6383"/>
              <p:cNvSpPr>
                <a:spLocks/>
              </p:cNvSpPr>
              <p:nvPr/>
            </p:nvSpPr>
            <p:spPr bwMode="auto">
              <a:xfrm>
                <a:off x="1984" y="344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4" name="Freeform 6384"/>
              <p:cNvSpPr>
                <a:spLocks/>
              </p:cNvSpPr>
              <p:nvPr/>
            </p:nvSpPr>
            <p:spPr bwMode="auto">
              <a:xfrm>
                <a:off x="3090" y="3453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5" name="Freeform 6385"/>
              <p:cNvSpPr>
                <a:spLocks/>
              </p:cNvSpPr>
              <p:nvPr/>
            </p:nvSpPr>
            <p:spPr bwMode="auto">
              <a:xfrm>
                <a:off x="3090" y="3453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6" name="Freeform 6386"/>
              <p:cNvSpPr>
                <a:spLocks/>
              </p:cNvSpPr>
              <p:nvPr/>
            </p:nvSpPr>
            <p:spPr bwMode="auto">
              <a:xfrm>
                <a:off x="1812" y="345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7" name="Freeform 6387"/>
              <p:cNvSpPr>
                <a:spLocks/>
              </p:cNvSpPr>
              <p:nvPr/>
            </p:nvSpPr>
            <p:spPr bwMode="auto">
              <a:xfrm>
                <a:off x="1812" y="345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8" name="Freeform 6388"/>
              <p:cNvSpPr>
                <a:spLocks/>
              </p:cNvSpPr>
              <p:nvPr/>
            </p:nvSpPr>
            <p:spPr bwMode="auto">
              <a:xfrm>
                <a:off x="4189" y="345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9" name="Freeform 6389"/>
              <p:cNvSpPr>
                <a:spLocks/>
              </p:cNvSpPr>
              <p:nvPr/>
            </p:nvSpPr>
            <p:spPr bwMode="auto">
              <a:xfrm>
                <a:off x="4189" y="345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0" name="Freeform 6390"/>
              <p:cNvSpPr>
                <a:spLocks/>
              </p:cNvSpPr>
              <p:nvPr/>
            </p:nvSpPr>
            <p:spPr bwMode="auto">
              <a:xfrm>
                <a:off x="2917" y="3453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1" name="Freeform 6391"/>
              <p:cNvSpPr>
                <a:spLocks/>
              </p:cNvSpPr>
              <p:nvPr/>
            </p:nvSpPr>
            <p:spPr bwMode="auto">
              <a:xfrm>
                <a:off x="2917" y="3453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2" name="Freeform 6392"/>
              <p:cNvSpPr>
                <a:spLocks/>
              </p:cNvSpPr>
              <p:nvPr/>
            </p:nvSpPr>
            <p:spPr bwMode="auto">
              <a:xfrm>
                <a:off x="1639" y="345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3" name="Freeform 6393"/>
              <p:cNvSpPr>
                <a:spLocks/>
              </p:cNvSpPr>
              <p:nvPr/>
            </p:nvSpPr>
            <p:spPr bwMode="auto">
              <a:xfrm>
                <a:off x="1639" y="345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4" name="Freeform 6394"/>
              <p:cNvSpPr>
                <a:spLocks/>
              </p:cNvSpPr>
              <p:nvPr/>
            </p:nvSpPr>
            <p:spPr bwMode="auto">
              <a:xfrm>
                <a:off x="4016" y="3459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5" name="Freeform 6395"/>
              <p:cNvSpPr>
                <a:spLocks/>
              </p:cNvSpPr>
              <p:nvPr/>
            </p:nvSpPr>
            <p:spPr bwMode="auto">
              <a:xfrm>
                <a:off x="4016" y="3459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6" name="Freeform 6396"/>
              <p:cNvSpPr>
                <a:spLocks/>
              </p:cNvSpPr>
              <p:nvPr/>
            </p:nvSpPr>
            <p:spPr bwMode="auto">
              <a:xfrm>
                <a:off x="2744" y="345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7" name="Freeform 6397"/>
              <p:cNvSpPr>
                <a:spLocks/>
              </p:cNvSpPr>
              <p:nvPr/>
            </p:nvSpPr>
            <p:spPr bwMode="auto">
              <a:xfrm>
                <a:off x="2744" y="345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8" name="Freeform 6398"/>
              <p:cNvSpPr>
                <a:spLocks/>
              </p:cNvSpPr>
              <p:nvPr/>
            </p:nvSpPr>
            <p:spPr bwMode="auto">
              <a:xfrm>
                <a:off x="3843" y="345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9" name="Freeform 6399"/>
              <p:cNvSpPr>
                <a:spLocks/>
              </p:cNvSpPr>
              <p:nvPr/>
            </p:nvSpPr>
            <p:spPr bwMode="auto">
              <a:xfrm>
                <a:off x="3843" y="345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0" name="Freeform 6400"/>
              <p:cNvSpPr>
                <a:spLocks/>
              </p:cNvSpPr>
              <p:nvPr/>
            </p:nvSpPr>
            <p:spPr bwMode="auto">
              <a:xfrm>
                <a:off x="2571" y="345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1" name="Freeform 6401"/>
              <p:cNvSpPr>
                <a:spLocks/>
              </p:cNvSpPr>
              <p:nvPr/>
            </p:nvSpPr>
            <p:spPr bwMode="auto">
              <a:xfrm>
                <a:off x="2571" y="345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2" name="Freeform 6402"/>
              <p:cNvSpPr>
                <a:spLocks/>
              </p:cNvSpPr>
              <p:nvPr/>
            </p:nvSpPr>
            <p:spPr bwMode="auto">
              <a:xfrm>
                <a:off x="3676" y="3465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3" name="Freeform 6403"/>
              <p:cNvSpPr>
                <a:spLocks/>
              </p:cNvSpPr>
              <p:nvPr/>
            </p:nvSpPr>
            <p:spPr bwMode="auto">
              <a:xfrm>
                <a:off x="3676" y="346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4" name="Freeform 6404"/>
              <p:cNvSpPr>
                <a:spLocks/>
              </p:cNvSpPr>
              <p:nvPr/>
            </p:nvSpPr>
            <p:spPr bwMode="auto">
              <a:xfrm>
                <a:off x="2398" y="3465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5" name="Freeform 6405"/>
              <p:cNvSpPr>
                <a:spLocks/>
              </p:cNvSpPr>
              <p:nvPr/>
            </p:nvSpPr>
            <p:spPr bwMode="auto">
              <a:xfrm>
                <a:off x="2398" y="3465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6" name="Freeform 6406"/>
              <p:cNvSpPr>
                <a:spLocks/>
              </p:cNvSpPr>
              <p:nvPr/>
            </p:nvSpPr>
            <p:spPr bwMode="auto">
              <a:xfrm>
                <a:off x="3503" y="3465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7" name="Freeform 6407"/>
              <p:cNvSpPr>
                <a:spLocks/>
              </p:cNvSpPr>
              <p:nvPr/>
            </p:nvSpPr>
            <p:spPr bwMode="auto">
              <a:xfrm>
                <a:off x="3503" y="3465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8" name="Freeform 6408"/>
              <p:cNvSpPr>
                <a:spLocks/>
              </p:cNvSpPr>
              <p:nvPr/>
            </p:nvSpPr>
            <p:spPr bwMode="auto">
              <a:xfrm>
                <a:off x="2225" y="3465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9" name="Freeform 6409"/>
              <p:cNvSpPr>
                <a:spLocks/>
              </p:cNvSpPr>
              <p:nvPr/>
            </p:nvSpPr>
            <p:spPr bwMode="auto">
              <a:xfrm>
                <a:off x="2225" y="346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0" name="Freeform 6410"/>
              <p:cNvSpPr>
                <a:spLocks/>
              </p:cNvSpPr>
              <p:nvPr/>
            </p:nvSpPr>
            <p:spPr bwMode="auto">
              <a:xfrm>
                <a:off x="3331" y="3472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1" name="Freeform 6411"/>
              <p:cNvSpPr>
                <a:spLocks/>
              </p:cNvSpPr>
              <p:nvPr/>
            </p:nvSpPr>
            <p:spPr bwMode="auto">
              <a:xfrm>
                <a:off x="3331" y="3472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2" name="Freeform 6412"/>
              <p:cNvSpPr>
                <a:spLocks/>
              </p:cNvSpPr>
              <p:nvPr/>
            </p:nvSpPr>
            <p:spPr bwMode="auto">
              <a:xfrm>
                <a:off x="2052" y="3472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3" name="Freeform 6413"/>
              <p:cNvSpPr>
                <a:spLocks/>
              </p:cNvSpPr>
              <p:nvPr/>
            </p:nvSpPr>
            <p:spPr bwMode="auto">
              <a:xfrm>
                <a:off x="2052" y="3472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4" name="Freeform 6414"/>
              <p:cNvSpPr>
                <a:spLocks/>
              </p:cNvSpPr>
              <p:nvPr/>
            </p:nvSpPr>
            <p:spPr bwMode="auto">
              <a:xfrm>
                <a:off x="3158" y="3472"/>
                <a:ext cx="98" cy="67"/>
              </a:xfrm>
              <a:custGeom>
                <a:avLst/>
                <a:gdLst>
                  <a:gd name="T0" fmla="*/ 0 w 98"/>
                  <a:gd name="T1" fmla="*/ 49 h 67"/>
                  <a:gd name="T2" fmla="*/ 68 w 98"/>
                  <a:gd name="T3" fmla="*/ 67 h 67"/>
                  <a:gd name="T4" fmla="*/ 98 w 98"/>
                  <a:gd name="T5" fmla="*/ 24 h 67"/>
                  <a:gd name="T6" fmla="*/ 31 w 98"/>
                  <a:gd name="T7" fmla="*/ 0 h 67"/>
                  <a:gd name="T8" fmla="*/ 0 w 98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7"/>
                  <a:gd name="T17" fmla="*/ 98 w 9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8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5" name="Freeform 6415"/>
              <p:cNvSpPr>
                <a:spLocks/>
              </p:cNvSpPr>
              <p:nvPr/>
            </p:nvSpPr>
            <p:spPr bwMode="auto">
              <a:xfrm>
                <a:off x="3158" y="3472"/>
                <a:ext cx="98" cy="67"/>
              </a:xfrm>
              <a:custGeom>
                <a:avLst/>
                <a:gdLst>
                  <a:gd name="T0" fmla="*/ 0 w 16"/>
                  <a:gd name="T1" fmla="*/ 67335 h 11"/>
                  <a:gd name="T2" fmla="*/ 94203 w 16"/>
                  <a:gd name="T3" fmla="*/ 92192 h 11"/>
                  <a:gd name="T4" fmla="*/ 137868 w 16"/>
                  <a:gd name="T5" fmla="*/ 32982 h 11"/>
                  <a:gd name="T6" fmla="*/ 43671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6" name="Freeform 6416"/>
              <p:cNvSpPr>
                <a:spLocks/>
              </p:cNvSpPr>
              <p:nvPr/>
            </p:nvSpPr>
            <p:spPr bwMode="auto">
              <a:xfrm>
                <a:off x="1880" y="3472"/>
                <a:ext cx="104" cy="67"/>
              </a:xfrm>
              <a:custGeom>
                <a:avLst/>
                <a:gdLst>
                  <a:gd name="T0" fmla="*/ 0 w 104"/>
                  <a:gd name="T1" fmla="*/ 49 h 67"/>
                  <a:gd name="T2" fmla="*/ 67 w 104"/>
                  <a:gd name="T3" fmla="*/ 67 h 67"/>
                  <a:gd name="T4" fmla="*/ 104 w 104"/>
                  <a:gd name="T5" fmla="*/ 24 h 67"/>
                  <a:gd name="T6" fmla="*/ 37 w 104"/>
                  <a:gd name="T7" fmla="*/ 0 h 67"/>
                  <a:gd name="T8" fmla="*/ 0 w 104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7"/>
                  <a:gd name="T17" fmla="*/ 104 w 104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7">
                    <a:moveTo>
                      <a:pt x="0" y="49"/>
                    </a:moveTo>
                    <a:lnTo>
                      <a:pt x="67" y="67"/>
                    </a:lnTo>
                    <a:lnTo>
                      <a:pt x="104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7" name="Freeform 6417"/>
              <p:cNvSpPr>
                <a:spLocks/>
              </p:cNvSpPr>
              <p:nvPr/>
            </p:nvSpPr>
            <p:spPr bwMode="auto">
              <a:xfrm>
                <a:off x="1880" y="3472"/>
                <a:ext cx="104" cy="67"/>
              </a:xfrm>
              <a:custGeom>
                <a:avLst/>
                <a:gdLst>
                  <a:gd name="T0" fmla="*/ 0 w 17"/>
                  <a:gd name="T1" fmla="*/ 67335 h 11"/>
                  <a:gd name="T2" fmla="*/ 93863 w 17"/>
                  <a:gd name="T3" fmla="*/ 92192 h 11"/>
                  <a:gd name="T4" fmla="*/ 145624 w 17"/>
                  <a:gd name="T5" fmla="*/ 32982 h 11"/>
                  <a:gd name="T6" fmla="*/ 51761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8" name="Freeform 6418"/>
              <p:cNvSpPr>
                <a:spLocks/>
              </p:cNvSpPr>
              <p:nvPr/>
            </p:nvSpPr>
            <p:spPr bwMode="auto">
              <a:xfrm>
                <a:off x="4263" y="3478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9" name="Freeform 6419"/>
              <p:cNvSpPr>
                <a:spLocks/>
              </p:cNvSpPr>
              <p:nvPr/>
            </p:nvSpPr>
            <p:spPr bwMode="auto">
              <a:xfrm>
                <a:off x="4263" y="3478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0" name="Freeform 6420"/>
              <p:cNvSpPr>
                <a:spLocks/>
              </p:cNvSpPr>
              <p:nvPr/>
            </p:nvSpPr>
            <p:spPr bwMode="auto">
              <a:xfrm>
                <a:off x="2985" y="3478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1" name="Freeform 6421"/>
              <p:cNvSpPr>
                <a:spLocks/>
              </p:cNvSpPr>
              <p:nvPr/>
            </p:nvSpPr>
            <p:spPr bwMode="auto">
              <a:xfrm>
                <a:off x="2985" y="3478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2" name="Freeform 6422"/>
              <p:cNvSpPr>
                <a:spLocks/>
              </p:cNvSpPr>
              <p:nvPr/>
            </p:nvSpPr>
            <p:spPr bwMode="auto">
              <a:xfrm>
                <a:off x="1707" y="3478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3" name="Freeform 6423"/>
              <p:cNvSpPr>
                <a:spLocks/>
              </p:cNvSpPr>
              <p:nvPr/>
            </p:nvSpPr>
            <p:spPr bwMode="auto">
              <a:xfrm>
                <a:off x="1707" y="3478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4" name="Freeform 6424"/>
              <p:cNvSpPr>
                <a:spLocks/>
              </p:cNvSpPr>
              <p:nvPr/>
            </p:nvSpPr>
            <p:spPr bwMode="auto">
              <a:xfrm>
                <a:off x="4090" y="3478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5" name="Freeform 6425"/>
              <p:cNvSpPr>
                <a:spLocks/>
              </p:cNvSpPr>
              <p:nvPr/>
            </p:nvSpPr>
            <p:spPr bwMode="auto">
              <a:xfrm>
                <a:off x="4090" y="3478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6" name="Freeform 6426"/>
              <p:cNvSpPr>
                <a:spLocks/>
              </p:cNvSpPr>
              <p:nvPr/>
            </p:nvSpPr>
            <p:spPr bwMode="auto">
              <a:xfrm>
                <a:off x="2812" y="347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7" name="Freeform 6427"/>
              <p:cNvSpPr>
                <a:spLocks/>
              </p:cNvSpPr>
              <p:nvPr/>
            </p:nvSpPr>
            <p:spPr bwMode="auto">
              <a:xfrm>
                <a:off x="2812" y="347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8" name="Freeform 6428"/>
              <p:cNvSpPr>
                <a:spLocks/>
              </p:cNvSpPr>
              <p:nvPr/>
            </p:nvSpPr>
            <p:spPr bwMode="auto">
              <a:xfrm>
                <a:off x="3917" y="348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9" name="Freeform 6429"/>
              <p:cNvSpPr>
                <a:spLocks/>
              </p:cNvSpPr>
              <p:nvPr/>
            </p:nvSpPr>
            <p:spPr bwMode="auto">
              <a:xfrm>
                <a:off x="3917" y="348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0" name="Freeform 6430"/>
              <p:cNvSpPr>
                <a:spLocks/>
              </p:cNvSpPr>
              <p:nvPr/>
            </p:nvSpPr>
            <p:spPr bwMode="auto">
              <a:xfrm>
                <a:off x="2639" y="348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8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1" name="Freeform 6431"/>
              <p:cNvSpPr>
                <a:spLocks/>
              </p:cNvSpPr>
              <p:nvPr/>
            </p:nvSpPr>
            <p:spPr bwMode="auto">
              <a:xfrm>
                <a:off x="2639" y="3484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2" name="Freeform 6432"/>
              <p:cNvSpPr>
                <a:spLocks/>
              </p:cNvSpPr>
              <p:nvPr/>
            </p:nvSpPr>
            <p:spPr bwMode="auto">
              <a:xfrm>
                <a:off x="3744" y="348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3" name="Freeform 6433"/>
              <p:cNvSpPr>
                <a:spLocks/>
              </p:cNvSpPr>
              <p:nvPr/>
            </p:nvSpPr>
            <p:spPr bwMode="auto">
              <a:xfrm>
                <a:off x="3744" y="348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4" name="Freeform 6434"/>
              <p:cNvSpPr>
                <a:spLocks/>
              </p:cNvSpPr>
              <p:nvPr/>
            </p:nvSpPr>
            <p:spPr bwMode="auto">
              <a:xfrm>
                <a:off x="2466" y="3484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5" name="Freeform 6435"/>
              <p:cNvSpPr>
                <a:spLocks/>
              </p:cNvSpPr>
              <p:nvPr/>
            </p:nvSpPr>
            <p:spPr bwMode="auto">
              <a:xfrm>
                <a:off x="2466" y="3484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6" name="Freeform 6436"/>
              <p:cNvSpPr>
                <a:spLocks/>
              </p:cNvSpPr>
              <p:nvPr/>
            </p:nvSpPr>
            <p:spPr bwMode="auto">
              <a:xfrm>
                <a:off x="3571" y="3490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7" name="Freeform 6437"/>
              <p:cNvSpPr>
                <a:spLocks/>
              </p:cNvSpPr>
              <p:nvPr/>
            </p:nvSpPr>
            <p:spPr bwMode="auto">
              <a:xfrm>
                <a:off x="3571" y="3490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8" name="Freeform 6438"/>
              <p:cNvSpPr>
                <a:spLocks/>
              </p:cNvSpPr>
              <p:nvPr/>
            </p:nvSpPr>
            <p:spPr bwMode="auto">
              <a:xfrm>
                <a:off x="2293" y="3490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9" name="Freeform 6439"/>
              <p:cNvSpPr>
                <a:spLocks/>
              </p:cNvSpPr>
              <p:nvPr/>
            </p:nvSpPr>
            <p:spPr bwMode="auto">
              <a:xfrm>
                <a:off x="2293" y="3490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0" name="Freeform 6440"/>
              <p:cNvSpPr>
                <a:spLocks/>
              </p:cNvSpPr>
              <p:nvPr/>
            </p:nvSpPr>
            <p:spPr bwMode="auto">
              <a:xfrm>
                <a:off x="3398" y="349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1" name="Freeform 6441"/>
              <p:cNvSpPr>
                <a:spLocks/>
              </p:cNvSpPr>
              <p:nvPr/>
            </p:nvSpPr>
            <p:spPr bwMode="auto">
              <a:xfrm>
                <a:off x="3398" y="349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2" name="Freeform 6442"/>
              <p:cNvSpPr>
                <a:spLocks/>
              </p:cNvSpPr>
              <p:nvPr/>
            </p:nvSpPr>
            <p:spPr bwMode="auto">
              <a:xfrm>
                <a:off x="2120" y="349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3" name="Freeform 6443"/>
              <p:cNvSpPr>
                <a:spLocks/>
              </p:cNvSpPr>
              <p:nvPr/>
            </p:nvSpPr>
            <p:spPr bwMode="auto">
              <a:xfrm>
                <a:off x="2120" y="349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4" name="Freeform 6444"/>
              <p:cNvSpPr>
                <a:spLocks/>
              </p:cNvSpPr>
              <p:nvPr/>
            </p:nvSpPr>
            <p:spPr bwMode="auto">
              <a:xfrm>
                <a:off x="3226" y="349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0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5" name="Freeform 6445"/>
              <p:cNvSpPr>
                <a:spLocks/>
              </p:cNvSpPr>
              <p:nvPr/>
            </p:nvSpPr>
            <p:spPr bwMode="auto">
              <a:xfrm>
                <a:off x="3226" y="349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6" name="Freeform 6446"/>
              <p:cNvSpPr>
                <a:spLocks/>
              </p:cNvSpPr>
              <p:nvPr/>
            </p:nvSpPr>
            <p:spPr bwMode="auto">
              <a:xfrm>
                <a:off x="1947" y="349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5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5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7" name="Freeform 6447"/>
              <p:cNvSpPr>
                <a:spLocks/>
              </p:cNvSpPr>
              <p:nvPr/>
            </p:nvSpPr>
            <p:spPr bwMode="auto">
              <a:xfrm>
                <a:off x="1947" y="349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8" name="Freeform 6448"/>
              <p:cNvSpPr>
                <a:spLocks/>
              </p:cNvSpPr>
              <p:nvPr/>
            </p:nvSpPr>
            <p:spPr bwMode="auto">
              <a:xfrm>
                <a:off x="3053" y="349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9" name="Freeform 6449"/>
              <p:cNvSpPr>
                <a:spLocks/>
              </p:cNvSpPr>
              <p:nvPr/>
            </p:nvSpPr>
            <p:spPr bwMode="auto">
              <a:xfrm>
                <a:off x="3053" y="349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0" name="Freeform 6450"/>
              <p:cNvSpPr>
                <a:spLocks/>
              </p:cNvSpPr>
              <p:nvPr/>
            </p:nvSpPr>
            <p:spPr bwMode="auto">
              <a:xfrm>
                <a:off x="1781" y="3496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1" name="Freeform 6451"/>
              <p:cNvSpPr>
                <a:spLocks/>
              </p:cNvSpPr>
              <p:nvPr/>
            </p:nvSpPr>
            <p:spPr bwMode="auto">
              <a:xfrm>
                <a:off x="1781" y="3496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2" name="Freeform 6452"/>
              <p:cNvSpPr>
                <a:spLocks/>
              </p:cNvSpPr>
              <p:nvPr/>
            </p:nvSpPr>
            <p:spPr bwMode="auto">
              <a:xfrm>
                <a:off x="4158" y="3502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3" name="Freeform 6453"/>
              <p:cNvSpPr>
                <a:spLocks/>
              </p:cNvSpPr>
              <p:nvPr/>
            </p:nvSpPr>
            <p:spPr bwMode="auto">
              <a:xfrm>
                <a:off x="4158" y="3502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4" name="Freeform 6454"/>
              <p:cNvSpPr>
                <a:spLocks/>
              </p:cNvSpPr>
              <p:nvPr/>
            </p:nvSpPr>
            <p:spPr bwMode="auto">
              <a:xfrm>
                <a:off x="2880" y="3502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5" name="Freeform 6455"/>
              <p:cNvSpPr>
                <a:spLocks/>
              </p:cNvSpPr>
              <p:nvPr/>
            </p:nvSpPr>
            <p:spPr bwMode="auto">
              <a:xfrm>
                <a:off x="2880" y="3502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6" name="Freeform 6456"/>
              <p:cNvSpPr>
                <a:spLocks/>
              </p:cNvSpPr>
              <p:nvPr/>
            </p:nvSpPr>
            <p:spPr bwMode="auto">
              <a:xfrm>
                <a:off x="3985" y="3502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7" name="Freeform 6457"/>
              <p:cNvSpPr>
                <a:spLocks/>
              </p:cNvSpPr>
              <p:nvPr/>
            </p:nvSpPr>
            <p:spPr bwMode="auto">
              <a:xfrm>
                <a:off x="3985" y="350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8" name="Freeform 6458"/>
              <p:cNvSpPr>
                <a:spLocks/>
              </p:cNvSpPr>
              <p:nvPr/>
            </p:nvSpPr>
            <p:spPr bwMode="auto">
              <a:xfrm>
                <a:off x="2707" y="3502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9" name="Freeform 6459"/>
              <p:cNvSpPr>
                <a:spLocks/>
              </p:cNvSpPr>
              <p:nvPr/>
            </p:nvSpPr>
            <p:spPr bwMode="auto">
              <a:xfrm>
                <a:off x="2707" y="350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0" name="Freeform 6460"/>
              <p:cNvSpPr>
                <a:spLocks/>
              </p:cNvSpPr>
              <p:nvPr/>
            </p:nvSpPr>
            <p:spPr bwMode="auto">
              <a:xfrm>
                <a:off x="3812" y="3509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1" name="Freeform 6461"/>
              <p:cNvSpPr>
                <a:spLocks/>
              </p:cNvSpPr>
              <p:nvPr/>
            </p:nvSpPr>
            <p:spPr bwMode="auto">
              <a:xfrm>
                <a:off x="3812" y="3509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2" name="Freeform 6462"/>
              <p:cNvSpPr>
                <a:spLocks/>
              </p:cNvSpPr>
              <p:nvPr/>
            </p:nvSpPr>
            <p:spPr bwMode="auto">
              <a:xfrm>
                <a:off x="2540" y="3509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3" name="Freeform 6463"/>
              <p:cNvSpPr>
                <a:spLocks/>
              </p:cNvSpPr>
              <p:nvPr/>
            </p:nvSpPr>
            <p:spPr bwMode="auto">
              <a:xfrm>
                <a:off x="2540" y="3509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4" name="Freeform 6464"/>
              <p:cNvSpPr>
                <a:spLocks/>
              </p:cNvSpPr>
              <p:nvPr/>
            </p:nvSpPr>
            <p:spPr bwMode="auto">
              <a:xfrm>
                <a:off x="3639" y="350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5" name="Freeform 6465"/>
              <p:cNvSpPr>
                <a:spLocks/>
              </p:cNvSpPr>
              <p:nvPr/>
            </p:nvSpPr>
            <p:spPr bwMode="auto">
              <a:xfrm>
                <a:off x="3639" y="350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6" name="Freeform 6466"/>
              <p:cNvSpPr>
                <a:spLocks/>
              </p:cNvSpPr>
              <p:nvPr/>
            </p:nvSpPr>
            <p:spPr bwMode="auto">
              <a:xfrm>
                <a:off x="2367" y="3509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7" name="Freeform 6467"/>
              <p:cNvSpPr>
                <a:spLocks/>
              </p:cNvSpPr>
              <p:nvPr/>
            </p:nvSpPr>
            <p:spPr bwMode="auto">
              <a:xfrm>
                <a:off x="2367" y="3509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8" name="Freeform 6468"/>
              <p:cNvSpPr>
                <a:spLocks/>
              </p:cNvSpPr>
              <p:nvPr/>
            </p:nvSpPr>
            <p:spPr bwMode="auto">
              <a:xfrm>
                <a:off x="3466" y="3515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5 w 105"/>
                  <a:gd name="T3" fmla="*/ 62 h 62"/>
                  <a:gd name="T4" fmla="*/ 105 w 105"/>
                  <a:gd name="T5" fmla="*/ 18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5" y="62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9" name="Freeform 6469"/>
              <p:cNvSpPr>
                <a:spLocks/>
              </p:cNvSpPr>
              <p:nvPr/>
            </p:nvSpPr>
            <p:spPr bwMode="auto">
              <a:xfrm>
                <a:off x="3466" y="3515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0" name="Freeform 6470"/>
              <p:cNvSpPr>
                <a:spLocks/>
              </p:cNvSpPr>
              <p:nvPr/>
            </p:nvSpPr>
            <p:spPr bwMode="auto">
              <a:xfrm>
                <a:off x="2194" y="351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1" name="Freeform 6471"/>
              <p:cNvSpPr>
                <a:spLocks/>
              </p:cNvSpPr>
              <p:nvPr/>
            </p:nvSpPr>
            <p:spPr bwMode="auto">
              <a:xfrm>
                <a:off x="2194" y="351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2" name="Freeform 6472"/>
              <p:cNvSpPr>
                <a:spLocks/>
              </p:cNvSpPr>
              <p:nvPr/>
            </p:nvSpPr>
            <p:spPr bwMode="auto">
              <a:xfrm>
                <a:off x="3300" y="3515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8 w 98"/>
                  <a:gd name="T3" fmla="*/ 68 h 68"/>
                  <a:gd name="T4" fmla="*/ 98 w 98"/>
                  <a:gd name="T5" fmla="*/ 18 h 68"/>
                  <a:gd name="T6" fmla="*/ 31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80" name="Group 6473"/>
            <p:cNvGrpSpPr>
              <a:grpSpLocks/>
            </p:cNvGrpSpPr>
            <p:nvPr/>
          </p:nvGrpSpPr>
          <p:grpSpPr bwMode="auto">
            <a:xfrm>
              <a:off x="1849" y="3515"/>
              <a:ext cx="2482" cy="241"/>
              <a:chOff x="1849" y="3515"/>
              <a:chExt cx="2482" cy="241"/>
            </a:xfrm>
          </p:grpSpPr>
          <p:sp>
            <p:nvSpPr>
              <p:cNvPr id="14823" name="Freeform 6474"/>
              <p:cNvSpPr>
                <a:spLocks/>
              </p:cNvSpPr>
              <p:nvPr/>
            </p:nvSpPr>
            <p:spPr bwMode="auto">
              <a:xfrm>
                <a:off x="3300" y="3515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4" name="Freeform 6475"/>
              <p:cNvSpPr>
                <a:spLocks/>
              </p:cNvSpPr>
              <p:nvPr/>
            </p:nvSpPr>
            <p:spPr bwMode="auto">
              <a:xfrm>
                <a:off x="2022" y="3515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18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5" name="Freeform 6476"/>
              <p:cNvSpPr>
                <a:spLocks/>
              </p:cNvSpPr>
              <p:nvPr/>
            </p:nvSpPr>
            <p:spPr bwMode="auto">
              <a:xfrm>
                <a:off x="2022" y="3515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6" name="Freeform 6477"/>
              <p:cNvSpPr>
                <a:spLocks/>
              </p:cNvSpPr>
              <p:nvPr/>
            </p:nvSpPr>
            <p:spPr bwMode="auto">
              <a:xfrm>
                <a:off x="3127" y="352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7" name="Freeform 6478"/>
              <p:cNvSpPr>
                <a:spLocks/>
              </p:cNvSpPr>
              <p:nvPr/>
            </p:nvSpPr>
            <p:spPr bwMode="auto">
              <a:xfrm>
                <a:off x="3127" y="352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8" name="Freeform 6479"/>
              <p:cNvSpPr>
                <a:spLocks/>
              </p:cNvSpPr>
              <p:nvPr/>
            </p:nvSpPr>
            <p:spPr bwMode="auto">
              <a:xfrm>
                <a:off x="1849" y="3521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8 w 98"/>
                  <a:gd name="T3" fmla="*/ 62 h 62"/>
                  <a:gd name="T4" fmla="*/ 98 w 98"/>
                  <a:gd name="T5" fmla="*/ 18 h 62"/>
                  <a:gd name="T6" fmla="*/ 31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9" name="Freeform 6480"/>
              <p:cNvSpPr>
                <a:spLocks/>
              </p:cNvSpPr>
              <p:nvPr/>
            </p:nvSpPr>
            <p:spPr bwMode="auto">
              <a:xfrm>
                <a:off x="1849" y="3521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0" name="Freeform 6481"/>
              <p:cNvSpPr>
                <a:spLocks/>
              </p:cNvSpPr>
              <p:nvPr/>
            </p:nvSpPr>
            <p:spPr bwMode="auto">
              <a:xfrm>
                <a:off x="4232" y="3521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1" name="Freeform 6482"/>
              <p:cNvSpPr>
                <a:spLocks/>
              </p:cNvSpPr>
              <p:nvPr/>
            </p:nvSpPr>
            <p:spPr bwMode="auto">
              <a:xfrm>
                <a:off x="4232" y="352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2" name="Freeform 6483"/>
              <p:cNvSpPr>
                <a:spLocks/>
              </p:cNvSpPr>
              <p:nvPr/>
            </p:nvSpPr>
            <p:spPr bwMode="auto">
              <a:xfrm>
                <a:off x="2954" y="3521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3" name="Freeform 6484"/>
              <p:cNvSpPr>
                <a:spLocks/>
              </p:cNvSpPr>
              <p:nvPr/>
            </p:nvSpPr>
            <p:spPr bwMode="auto">
              <a:xfrm>
                <a:off x="2954" y="352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4" name="Freeform 6485"/>
              <p:cNvSpPr>
                <a:spLocks/>
              </p:cNvSpPr>
              <p:nvPr/>
            </p:nvSpPr>
            <p:spPr bwMode="auto">
              <a:xfrm>
                <a:off x="4059" y="352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5" name="Freeform 6486"/>
              <p:cNvSpPr>
                <a:spLocks/>
              </p:cNvSpPr>
              <p:nvPr/>
            </p:nvSpPr>
            <p:spPr bwMode="auto">
              <a:xfrm>
                <a:off x="4059" y="352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6" name="Freeform 6487"/>
              <p:cNvSpPr>
                <a:spLocks/>
              </p:cNvSpPr>
              <p:nvPr/>
            </p:nvSpPr>
            <p:spPr bwMode="auto">
              <a:xfrm>
                <a:off x="2781" y="352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7" name="Freeform 6488"/>
              <p:cNvSpPr>
                <a:spLocks/>
              </p:cNvSpPr>
              <p:nvPr/>
            </p:nvSpPr>
            <p:spPr bwMode="auto">
              <a:xfrm>
                <a:off x="2781" y="352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8" name="Freeform 6489"/>
              <p:cNvSpPr>
                <a:spLocks/>
              </p:cNvSpPr>
              <p:nvPr/>
            </p:nvSpPr>
            <p:spPr bwMode="auto">
              <a:xfrm>
                <a:off x="3886" y="352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9" name="Freeform 6490"/>
              <p:cNvSpPr>
                <a:spLocks/>
              </p:cNvSpPr>
              <p:nvPr/>
            </p:nvSpPr>
            <p:spPr bwMode="auto">
              <a:xfrm>
                <a:off x="3886" y="352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0" name="Freeform 6491"/>
              <p:cNvSpPr>
                <a:spLocks/>
              </p:cNvSpPr>
              <p:nvPr/>
            </p:nvSpPr>
            <p:spPr bwMode="auto">
              <a:xfrm>
                <a:off x="2608" y="352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1" name="Freeform 6492"/>
              <p:cNvSpPr>
                <a:spLocks/>
              </p:cNvSpPr>
              <p:nvPr/>
            </p:nvSpPr>
            <p:spPr bwMode="auto">
              <a:xfrm>
                <a:off x="2608" y="352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2" name="Freeform 6493"/>
              <p:cNvSpPr>
                <a:spLocks/>
              </p:cNvSpPr>
              <p:nvPr/>
            </p:nvSpPr>
            <p:spPr bwMode="auto">
              <a:xfrm>
                <a:off x="3713" y="3527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3" name="Freeform 6494"/>
              <p:cNvSpPr>
                <a:spLocks/>
              </p:cNvSpPr>
              <p:nvPr/>
            </p:nvSpPr>
            <p:spPr bwMode="auto">
              <a:xfrm>
                <a:off x="3713" y="3527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4" name="Freeform 6495"/>
              <p:cNvSpPr>
                <a:spLocks/>
              </p:cNvSpPr>
              <p:nvPr/>
            </p:nvSpPr>
            <p:spPr bwMode="auto">
              <a:xfrm>
                <a:off x="2435" y="3527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5" name="Freeform 6496"/>
              <p:cNvSpPr>
                <a:spLocks/>
              </p:cNvSpPr>
              <p:nvPr/>
            </p:nvSpPr>
            <p:spPr bwMode="auto">
              <a:xfrm>
                <a:off x="2435" y="352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6" name="Freeform 6497"/>
              <p:cNvSpPr>
                <a:spLocks/>
              </p:cNvSpPr>
              <p:nvPr/>
            </p:nvSpPr>
            <p:spPr bwMode="auto">
              <a:xfrm>
                <a:off x="3541" y="3533"/>
                <a:ext cx="98" cy="68"/>
              </a:xfrm>
              <a:custGeom>
                <a:avLst/>
                <a:gdLst>
                  <a:gd name="T0" fmla="*/ 0 w 98"/>
                  <a:gd name="T1" fmla="*/ 44 h 68"/>
                  <a:gd name="T2" fmla="*/ 67 w 98"/>
                  <a:gd name="T3" fmla="*/ 68 h 68"/>
                  <a:gd name="T4" fmla="*/ 98 w 98"/>
                  <a:gd name="T5" fmla="*/ 19 h 68"/>
                  <a:gd name="T6" fmla="*/ 30 w 98"/>
                  <a:gd name="T7" fmla="*/ 0 h 68"/>
                  <a:gd name="T8" fmla="*/ 0 w 98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4"/>
                    </a:moveTo>
                    <a:lnTo>
                      <a:pt x="67" y="68"/>
                    </a:lnTo>
                    <a:lnTo>
                      <a:pt x="98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7" name="Freeform 6498"/>
              <p:cNvSpPr>
                <a:spLocks/>
              </p:cNvSpPr>
              <p:nvPr/>
            </p:nvSpPr>
            <p:spPr bwMode="auto">
              <a:xfrm>
                <a:off x="3541" y="3533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8" name="Freeform 6499"/>
              <p:cNvSpPr>
                <a:spLocks/>
              </p:cNvSpPr>
              <p:nvPr/>
            </p:nvSpPr>
            <p:spPr bwMode="auto">
              <a:xfrm>
                <a:off x="2262" y="3533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9" name="Freeform 6500"/>
              <p:cNvSpPr>
                <a:spLocks/>
              </p:cNvSpPr>
              <p:nvPr/>
            </p:nvSpPr>
            <p:spPr bwMode="auto">
              <a:xfrm>
                <a:off x="2262" y="353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0" name="Freeform 6501"/>
              <p:cNvSpPr>
                <a:spLocks/>
              </p:cNvSpPr>
              <p:nvPr/>
            </p:nvSpPr>
            <p:spPr bwMode="auto">
              <a:xfrm>
                <a:off x="3368" y="3533"/>
                <a:ext cx="98" cy="68"/>
              </a:xfrm>
              <a:custGeom>
                <a:avLst/>
                <a:gdLst>
                  <a:gd name="T0" fmla="*/ 0 w 98"/>
                  <a:gd name="T1" fmla="*/ 50 h 68"/>
                  <a:gd name="T2" fmla="*/ 68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1" name="Freeform 6502"/>
              <p:cNvSpPr>
                <a:spLocks/>
              </p:cNvSpPr>
              <p:nvPr/>
            </p:nvSpPr>
            <p:spPr bwMode="auto">
              <a:xfrm>
                <a:off x="3368" y="3533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2" name="Freeform 6503"/>
              <p:cNvSpPr>
                <a:spLocks/>
              </p:cNvSpPr>
              <p:nvPr/>
            </p:nvSpPr>
            <p:spPr bwMode="auto">
              <a:xfrm>
                <a:off x="2089" y="353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3" name="Freeform 6504"/>
              <p:cNvSpPr>
                <a:spLocks/>
              </p:cNvSpPr>
              <p:nvPr/>
            </p:nvSpPr>
            <p:spPr bwMode="auto">
              <a:xfrm>
                <a:off x="2089" y="353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4" name="Freeform 6505"/>
              <p:cNvSpPr>
                <a:spLocks/>
              </p:cNvSpPr>
              <p:nvPr/>
            </p:nvSpPr>
            <p:spPr bwMode="auto">
              <a:xfrm>
                <a:off x="3195" y="3539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5" name="Freeform 6506"/>
              <p:cNvSpPr>
                <a:spLocks/>
              </p:cNvSpPr>
              <p:nvPr/>
            </p:nvSpPr>
            <p:spPr bwMode="auto">
              <a:xfrm>
                <a:off x="3195" y="353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6" name="Freeform 6507"/>
              <p:cNvSpPr>
                <a:spLocks/>
              </p:cNvSpPr>
              <p:nvPr/>
            </p:nvSpPr>
            <p:spPr bwMode="auto">
              <a:xfrm>
                <a:off x="1917" y="3539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7 w 105"/>
                  <a:gd name="T3" fmla="*/ 68 h 68"/>
                  <a:gd name="T4" fmla="*/ 105 w 105"/>
                  <a:gd name="T5" fmla="*/ 19 h 68"/>
                  <a:gd name="T6" fmla="*/ 30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7" y="68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7" name="Freeform 6508"/>
              <p:cNvSpPr>
                <a:spLocks/>
              </p:cNvSpPr>
              <p:nvPr/>
            </p:nvSpPr>
            <p:spPr bwMode="auto">
              <a:xfrm>
                <a:off x="1917" y="353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8" name="Freeform 6509"/>
              <p:cNvSpPr>
                <a:spLocks/>
              </p:cNvSpPr>
              <p:nvPr/>
            </p:nvSpPr>
            <p:spPr bwMode="auto">
              <a:xfrm>
                <a:off x="3022" y="353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9" name="Freeform 6510"/>
              <p:cNvSpPr>
                <a:spLocks/>
              </p:cNvSpPr>
              <p:nvPr/>
            </p:nvSpPr>
            <p:spPr bwMode="auto">
              <a:xfrm>
                <a:off x="3022" y="353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0" name="Freeform 6511"/>
              <p:cNvSpPr>
                <a:spLocks/>
              </p:cNvSpPr>
              <p:nvPr/>
            </p:nvSpPr>
            <p:spPr bwMode="auto">
              <a:xfrm>
                <a:off x="4127" y="354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1" name="Freeform 6512"/>
              <p:cNvSpPr>
                <a:spLocks/>
              </p:cNvSpPr>
              <p:nvPr/>
            </p:nvSpPr>
            <p:spPr bwMode="auto">
              <a:xfrm>
                <a:off x="4127" y="354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2" name="Freeform 6513"/>
              <p:cNvSpPr>
                <a:spLocks/>
              </p:cNvSpPr>
              <p:nvPr/>
            </p:nvSpPr>
            <p:spPr bwMode="auto">
              <a:xfrm>
                <a:off x="2849" y="354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3" name="Freeform 6514"/>
              <p:cNvSpPr>
                <a:spLocks/>
              </p:cNvSpPr>
              <p:nvPr/>
            </p:nvSpPr>
            <p:spPr bwMode="auto">
              <a:xfrm>
                <a:off x="2849" y="354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4" name="Freeform 6515"/>
              <p:cNvSpPr>
                <a:spLocks/>
              </p:cNvSpPr>
              <p:nvPr/>
            </p:nvSpPr>
            <p:spPr bwMode="auto">
              <a:xfrm>
                <a:off x="3954" y="354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5" name="Freeform 6516"/>
              <p:cNvSpPr>
                <a:spLocks/>
              </p:cNvSpPr>
              <p:nvPr/>
            </p:nvSpPr>
            <p:spPr bwMode="auto">
              <a:xfrm>
                <a:off x="3954" y="354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6" name="Freeform 6517"/>
              <p:cNvSpPr>
                <a:spLocks/>
              </p:cNvSpPr>
              <p:nvPr/>
            </p:nvSpPr>
            <p:spPr bwMode="auto">
              <a:xfrm>
                <a:off x="2676" y="354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7" name="Freeform 6518"/>
              <p:cNvSpPr>
                <a:spLocks/>
              </p:cNvSpPr>
              <p:nvPr/>
            </p:nvSpPr>
            <p:spPr bwMode="auto">
              <a:xfrm>
                <a:off x="2676" y="354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8" name="Freeform 6519"/>
              <p:cNvSpPr>
                <a:spLocks/>
              </p:cNvSpPr>
              <p:nvPr/>
            </p:nvSpPr>
            <p:spPr bwMode="auto">
              <a:xfrm>
                <a:off x="3781" y="355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9" name="Freeform 6520"/>
              <p:cNvSpPr>
                <a:spLocks/>
              </p:cNvSpPr>
              <p:nvPr/>
            </p:nvSpPr>
            <p:spPr bwMode="auto">
              <a:xfrm>
                <a:off x="3781" y="355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0" name="Freeform 6521"/>
              <p:cNvSpPr>
                <a:spLocks/>
              </p:cNvSpPr>
              <p:nvPr/>
            </p:nvSpPr>
            <p:spPr bwMode="auto">
              <a:xfrm>
                <a:off x="2503" y="355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1" name="Freeform 6522"/>
              <p:cNvSpPr>
                <a:spLocks/>
              </p:cNvSpPr>
              <p:nvPr/>
            </p:nvSpPr>
            <p:spPr bwMode="auto">
              <a:xfrm>
                <a:off x="2503" y="355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2" name="Freeform 6523"/>
              <p:cNvSpPr>
                <a:spLocks/>
              </p:cNvSpPr>
              <p:nvPr/>
            </p:nvSpPr>
            <p:spPr bwMode="auto">
              <a:xfrm>
                <a:off x="3608" y="3552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5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5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3" name="Freeform 6524"/>
              <p:cNvSpPr>
                <a:spLocks/>
              </p:cNvSpPr>
              <p:nvPr/>
            </p:nvSpPr>
            <p:spPr bwMode="auto">
              <a:xfrm>
                <a:off x="3608" y="3552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4" name="Freeform 6525"/>
              <p:cNvSpPr>
                <a:spLocks/>
              </p:cNvSpPr>
              <p:nvPr/>
            </p:nvSpPr>
            <p:spPr bwMode="auto">
              <a:xfrm>
                <a:off x="2330" y="3552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5" name="Freeform 6526"/>
              <p:cNvSpPr>
                <a:spLocks/>
              </p:cNvSpPr>
              <p:nvPr/>
            </p:nvSpPr>
            <p:spPr bwMode="auto">
              <a:xfrm>
                <a:off x="2330" y="3552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6" name="Freeform 6527"/>
              <p:cNvSpPr>
                <a:spLocks/>
              </p:cNvSpPr>
              <p:nvPr/>
            </p:nvSpPr>
            <p:spPr bwMode="auto">
              <a:xfrm>
                <a:off x="3436" y="355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0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7" name="Freeform 6528"/>
              <p:cNvSpPr>
                <a:spLocks/>
              </p:cNvSpPr>
              <p:nvPr/>
            </p:nvSpPr>
            <p:spPr bwMode="auto">
              <a:xfrm>
                <a:off x="3436" y="355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8" name="Freeform 6529"/>
              <p:cNvSpPr>
                <a:spLocks/>
              </p:cNvSpPr>
              <p:nvPr/>
            </p:nvSpPr>
            <p:spPr bwMode="auto">
              <a:xfrm>
                <a:off x="2157" y="355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9" name="Freeform 6530"/>
              <p:cNvSpPr>
                <a:spLocks/>
              </p:cNvSpPr>
              <p:nvPr/>
            </p:nvSpPr>
            <p:spPr bwMode="auto">
              <a:xfrm>
                <a:off x="2157" y="355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0" name="Freeform 6531"/>
              <p:cNvSpPr>
                <a:spLocks/>
              </p:cNvSpPr>
              <p:nvPr/>
            </p:nvSpPr>
            <p:spPr bwMode="auto">
              <a:xfrm>
                <a:off x="3263" y="3558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1" name="Freeform 6532"/>
              <p:cNvSpPr>
                <a:spLocks/>
              </p:cNvSpPr>
              <p:nvPr/>
            </p:nvSpPr>
            <p:spPr bwMode="auto">
              <a:xfrm>
                <a:off x="3263" y="355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2" name="Freeform 6533"/>
              <p:cNvSpPr>
                <a:spLocks/>
              </p:cNvSpPr>
              <p:nvPr/>
            </p:nvSpPr>
            <p:spPr bwMode="auto">
              <a:xfrm>
                <a:off x="1984" y="3558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8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8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3" name="Freeform 6534"/>
              <p:cNvSpPr>
                <a:spLocks/>
              </p:cNvSpPr>
              <p:nvPr/>
            </p:nvSpPr>
            <p:spPr bwMode="auto">
              <a:xfrm>
                <a:off x="1984" y="355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4" name="Freeform 6535"/>
              <p:cNvSpPr>
                <a:spLocks/>
              </p:cNvSpPr>
              <p:nvPr/>
            </p:nvSpPr>
            <p:spPr bwMode="auto">
              <a:xfrm>
                <a:off x="3090" y="356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5" name="Freeform 6536"/>
              <p:cNvSpPr>
                <a:spLocks/>
              </p:cNvSpPr>
              <p:nvPr/>
            </p:nvSpPr>
            <p:spPr bwMode="auto">
              <a:xfrm>
                <a:off x="3090" y="3564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6" name="Freeform 6537"/>
              <p:cNvSpPr>
                <a:spLocks/>
              </p:cNvSpPr>
              <p:nvPr/>
            </p:nvSpPr>
            <p:spPr bwMode="auto">
              <a:xfrm>
                <a:off x="4201" y="3564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7" name="Freeform 6538"/>
              <p:cNvSpPr>
                <a:spLocks/>
              </p:cNvSpPr>
              <p:nvPr/>
            </p:nvSpPr>
            <p:spPr bwMode="auto">
              <a:xfrm>
                <a:off x="4201" y="3564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8" name="Freeform 6539"/>
              <p:cNvSpPr>
                <a:spLocks/>
              </p:cNvSpPr>
              <p:nvPr/>
            </p:nvSpPr>
            <p:spPr bwMode="auto">
              <a:xfrm>
                <a:off x="2917" y="3564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9" name="Freeform 6540"/>
              <p:cNvSpPr>
                <a:spLocks/>
              </p:cNvSpPr>
              <p:nvPr/>
            </p:nvSpPr>
            <p:spPr bwMode="auto">
              <a:xfrm>
                <a:off x="2917" y="3564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0" name="Freeform 6541"/>
              <p:cNvSpPr>
                <a:spLocks/>
              </p:cNvSpPr>
              <p:nvPr/>
            </p:nvSpPr>
            <p:spPr bwMode="auto">
              <a:xfrm>
                <a:off x="4028" y="3570"/>
                <a:ext cx="99" cy="62"/>
              </a:xfrm>
              <a:custGeom>
                <a:avLst/>
                <a:gdLst>
                  <a:gd name="T0" fmla="*/ 0 w 99"/>
                  <a:gd name="T1" fmla="*/ 44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4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1" name="Freeform 6542"/>
              <p:cNvSpPr>
                <a:spLocks/>
              </p:cNvSpPr>
              <p:nvPr/>
            </p:nvSpPr>
            <p:spPr bwMode="auto">
              <a:xfrm>
                <a:off x="4028" y="3570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2" name="Freeform 6543"/>
              <p:cNvSpPr>
                <a:spLocks/>
              </p:cNvSpPr>
              <p:nvPr/>
            </p:nvSpPr>
            <p:spPr bwMode="auto">
              <a:xfrm>
                <a:off x="2744" y="3570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3" name="Freeform 6544"/>
              <p:cNvSpPr>
                <a:spLocks/>
              </p:cNvSpPr>
              <p:nvPr/>
            </p:nvSpPr>
            <p:spPr bwMode="auto">
              <a:xfrm>
                <a:off x="2744" y="3570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4" name="Freeform 6545"/>
              <p:cNvSpPr>
                <a:spLocks/>
              </p:cNvSpPr>
              <p:nvPr/>
            </p:nvSpPr>
            <p:spPr bwMode="auto">
              <a:xfrm>
                <a:off x="3855" y="3570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5" name="Freeform 6546"/>
              <p:cNvSpPr>
                <a:spLocks/>
              </p:cNvSpPr>
              <p:nvPr/>
            </p:nvSpPr>
            <p:spPr bwMode="auto">
              <a:xfrm>
                <a:off x="3855" y="3570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6" name="Freeform 6547"/>
              <p:cNvSpPr>
                <a:spLocks/>
              </p:cNvSpPr>
              <p:nvPr/>
            </p:nvSpPr>
            <p:spPr bwMode="auto">
              <a:xfrm>
                <a:off x="2571" y="3570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7" name="Freeform 6548"/>
              <p:cNvSpPr>
                <a:spLocks/>
              </p:cNvSpPr>
              <p:nvPr/>
            </p:nvSpPr>
            <p:spPr bwMode="auto">
              <a:xfrm>
                <a:off x="2571" y="357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8" name="Freeform 6549"/>
              <p:cNvSpPr>
                <a:spLocks/>
              </p:cNvSpPr>
              <p:nvPr/>
            </p:nvSpPr>
            <p:spPr bwMode="auto">
              <a:xfrm>
                <a:off x="3683" y="3577"/>
                <a:ext cx="98" cy="61"/>
              </a:xfrm>
              <a:custGeom>
                <a:avLst/>
                <a:gdLst>
                  <a:gd name="T0" fmla="*/ 0 w 98"/>
                  <a:gd name="T1" fmla="*/ 43 h 61"/>
                  <a:gd name="T2" fmla="*/ 67 w 98"/>
                  <a:gd name="T3" fmla="*/ 61 h 61"/>
                  <a:gd name="T4" fmla="*/ 98 w 98"/>
                  <a:gd name="T5" fmla="*/ 18 h 61"/>
                  <a:gd name="T6" fmla="*/ 30 w 98"/>
                  <a:gd name="T7" fmla="*/ 0 h 61"/>
                  <a:gd name="T8" fmla="*/ 0 w 98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1"/>
                  <a:gd name="T17" fmla="*/ 98 w 98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1">
                    <a:moveTo>
                      <a:pt x="0" y="43"/>
                    </a:moveTo>
                    <a:lnTo>
                      <a:pt x="67" y="61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9" name="Freeform 6550"/>
              <p:cNvSpPr>
                <a:spLocks/>
              </p:cNvSpPr>
              <p:nvPr/>
            </p:nvSpPr>
            <p:spPr bwMode="auto">
              <a:xfrm>
                <a:off x="3683" y="3577"/>
                <a:ext cx="98" cy="61"/>
              </a:xfrm>
              <a:custGeom>
                <a:avLst/>
                <a:gdLst>
                  <a:gd name="T0" fmla="*/ 0 w 16"/>
                  <a:gd name="T1" fmla="*/ 59463 h 10"/>
                  <a:gd name="T2" fmla="*/ 94203 w 16"/>
                  <a:gd name="T3" fmla="*/ 84430 h 10"/>
                  <a:gd name="T4" fmla="*/ 137868 w 16"/>
                  <a:gd name="T5" fmla="*/ 24967 h 10"/>
                  <a:gd name="T6" fmla="*/ 43671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0" name="Freeform 6551"/>
              <p:cNvSpPr>
                <a:spLocks/>
              </p:cNvSpPr>
              <p:nvPr/>
            </p:nvSpPr>
            <p:spPr bwMode="auto">
              <a:xfrm>
                <a:off x="2398" y="3577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1" name="Freeform 6552"/>
              <p:cNvSpPr>
                <a:spLocks/>
              </p:cNvSpPr>
              <p:nvPr/>
            </p:nvSpPr>
            <p:spPr bwMode="auto">
              <a:xfrm>
                <a:off x="2398" y="3577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2" name="Freeform 6553"/>
              <p:cNvSpPr>
                <a:spLocks/>
              </p:cNvSpPr>
              <p:nvPr/>
            </p:nvSpPr>
            <p:spPr bwMode="auto">
              <a:xfrm>
                <a:off x="3510" y="3577"/>
                <a:ext cx="98" cy="67"/>
              </a:xfrm>
              <a:custGeom>
                <a:avLst/>
                <a:gdLst>
                  <a:gd name="T0" fmla="*/ 0 w 98"/>
                  <a:gd name="T1" fmla="*/ 49 h 67"/>
                  <a:gd name="T2" fmla="*/ 68 w 98"/>
                  <a:gd name="T3" fmla="*/ 67 h 67"/>
                  <a:gd name="T4" fmla="*/ 98 w 98"/>
                  <a:gd name="T5" fmla="*/ 24 h 67"/>
                  <a:gd name="T6" fmla="*/ 31 w 98"/>
                  <a:gd name="T7" fmla="*/ 0 h 67"/>
                  <a:gd name="T8" fmla="*/ 0 w 98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7"/>
                  <a:gd name="T17" fmla="*/ 98 w 9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8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3" name="Freeform 6554"/>
              <p:cNvSpPr>
                <a:spLocks/>
              </p:cNvSpPr>
              <p:nvPr/>
            </p:nvSpPr>
            <p:spPr bwMode="auto">
              <a:xfrm>
                <a:off x="3510" y="3577"/>
                <a:ext cx="98" cy="67"/>
              </a:xfrm>
              <a:custGeom>
                <a:avLst/>
                <a:gdLst>
                  <a:gd name="T0" fmla="*/ 0 w 16"/>
                  <a:gd name="T1" fmla="*/ 67335 h 11"/>
                  <a:gd name="T2" fmla="*/ 94203 w 16"/>
                  <a:gd name="T3" fmla="*/ 92192 h 11"/>
                  <a:gd name="T4" fmla="*/ 137868 w 16"/>
                  <a:gd name="T5" fmla="*/ 32982 h 11"/>
                  <a:gd name="T6" fmla="*/ 43671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4" name="Freeform 6555"/>
              <p:cNvSpPr>
                <a:spLocks/>
              </p:cNvSpPr>
              <p:nvPr/>
            </p:nvSpPr>
            <p:spPr bwMode="auto">
              <a:xfrm>
                <a:off x="2225" y="3577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74 w 105"/>
                  <a:gd name="T3" fmla="*/ 67 h 67"/>
                  <a:gd name="T4" fmla="*/ 105 w 105"/>
                  <a:gd name="T5" fmla="*/ 24 h 67"/>
                  <a:gd name="T6" fmla="*/ 37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74" y="67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5" name="Freeform 6556"/>
              <p:cNvSpPr>
                <a:spLocks/>
              </p:cNvSpPr>
              <p:nvPr/>
            </p:nvSpPr>
            <p:spPr bwMode="auto">
              <a:xfrm>
                <a:off x="2225" y="3577"/>
                <a:ext cx="105" cy="67"/>
              </a:xfrm>
              <a:custGeom>
                <a:avLst/>
                <a:gdLst>
                  <a:gd name="T0" fmla="*/ 0 w 17"/>
                  <a:gd name="T1" fmla="*/ 67335 h 11"/>
                  <a:gd name="T2" fmla="*/ 107693 w 17"/>
                  <a:gd name="T3" fmla="*/ 92192 h 11"/>
                  <a:gd name="T4" fmla="*/ 152936 w 17"/>
                  <a:gd name="T5" fmla="*/ 32982 h 11"/>
                  <a:gd name="T6" fmla="*/ 53945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6" name="Freeform 6557"/>
              <p:cNvSpPr>
                <a:spLocks/>
              </p:cNvSpPr>
              <p:nvPr/>
            </p:nvSpPr>
            <p:spPr bwMode="auto">
              <a:xfrm>
                <a:off x="3337" y="358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7" name="Freeform 6558"/>
              <p:cNvSpPr>
                <a:spLocks/>
              </p:cNvSpPr>
              <p:nvPr/>
            </p:nvSpPr>
            <p:spPr bwMode="auto">
              <a:xfrm>
                <a:off x="3337" y="358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8" name="Freeform 6559"/>
              <p:cNvSpPr>
                <a:spLocks/>
              </p:cNvSpPr>
              <p:nvPr/>
            </p:nvSpPr>
            <p:spPr bwMode="auto">
              <a:xfrm>
                <a:off x="2052" y="3583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5 w 105"/>
                  <a:gd name="T3" fmla="*/ 61 h 61"/>
                  <a:gd name="T4" fmla="*/ 105 w 105"/>
                  <a:gd name="T5" fmla="*/ 18 h 61"/>
                  <a:gd name="T6" fmla="*/ 37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5" y="61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9" name="Freeform 6560"/>
              <p:cNvSpPr>
                <a:spLocks/>
              </p:cNvSpPr>
              <p:nvPr/>
            </p:nvSpPr>
            <p:spPr bwMode="auto">
              <a:xfrm>
                <a:off x="2052" y="3583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53945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0" name="Freeform 6561"/>
              <p:cNvSpPr>
                <a:spLocks/>
              </p:cNvSpPr>
              <p:nvPr/>
            </p:nvSpPr>
            <p:spPr bwMode="auto">
              <a:xfrm>
                <a:off x="3164" y="3583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1" name="Freeform 6562"/>
              <p:cNvSpPr>
                <a:spLocks/>
              </p:cNvSpPr>
              <p:nvPr/>
            </p:nvSpPr>
            <p:spPr bwMode="auto">
              <a:xfrm>
                <a:off x="3164" y="3583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2" name="Freeform 6563"/>
              <p:cNvSpPr>
                <a:spLocks/>
              </p:cNvSpPr>
              <p:nvPr/>
            </p:nvSpPr>
            <p:spPr bwMode="auto">
              <a:xfrm>
                <a:off x="2991" y="3589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3" name="Freeform 6564"/>
              <p:cNvSpPr>
                <a:spLocks/>
              </p:cNvSpPr>
              <p:nvPr/>
            </p:nvSpPr>
            <p:spPr bwMode="auto">
              <a:xfrm>
                <a:off x="2991" y="3589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4" name="Freeform 6565"/>
              <p:cNvSpPr>
                <a:spLocks/>
              </p:cNvSpPr>
              <p:nvPr/>
            </p:nvSpPr>
            <p:spPr bwMode="auto">
              <a:xfrm>
                <a:off x="4096" y="358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5" name="Freeform 6566"/>
              <p:cNvSpPr>
                <a:spLocks/>
              </p:cNvSpPr>
              <p:nvPr/>
            </p:nvSpPr>
            <p:spPr bwMode="auto">
              <a:xfrm>
                <a:off x="4096" y="358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6" name="Freeform 6567"/>
              <p:cNvSpPr>
                <a:spLocks/>
              </p:cNvSpPr>
              <p:nvPr/>
            </p:nvSpPr>
            <p:spPr bwMode="auto">
              <a:xfrm>
                <a:off x="2818" y="3589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7" name="Freeform 6568"/>
              <p:cNvSpPr>
                <a:spLocks/>
              </p:cNvSpPr>
              <p:nvPr/>
            </p:nvSpPr>
            <p:spPr bwMode="auto">
              <a:xfrm>
                <a:off x="2818" y="3589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8" name="Freeform 6569"/>
              <p:cNvSpPr>
                <a:spLocks/>
              </p:cNvSpPr>
              <p:nvPr/>
            </p:nvSpPr>
            <p:spPr bwMode="auto">
              <a:xfrm>
                <a:off x="3923" y="3595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9" name="Freeform 6570"/>
              <p:cNvSpPr>
                <a:spLocks/>
              </p:cNvSpPr>
              <p:nvPr/>
            </p:nvSpPr>
            <p:spPr bwMode="auto">
              <a:xfrm>
                <a:off x="3923" y="3595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0" name="Freeform 6571"/>
              <p:cNvSpPr>
                <a:spLocks/>
              </p:cNvSpPr>
              <p:nvPr/>
            </p:nvSpPr>
            <p:spPr bwMode="auto">
              <a:xfrm>
                <a:off x="2645" y="3595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1" name="Freeform 6572"/>
              <p:cNvSpPr>
                <a:spLocks/>
              </p:cNvSpPr>
              <p:nvPr/>
            </p:nvSpPr>
            <p:spPr bwMode="auto">
              <a:xfrm>
                <a:off x="2645" y="3595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2" name="Freeform 6573"/>
              <p:cNvSpPr>
                <a:spLocks/>
              </p:cNvSpPr>
              <p:nvPr/>
            </p:nvSpPr>
            <p:spPr bwMode="auto">
              <a:xfrm>
                <a:off x="3750" y="3595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5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5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3" name="Freeform 6574"/>
              <p:cNvSpPr>
                <a:spLocks/>
              </p:cNvSpPr>
              <p:nvPr/>
            </p:nvSpPr>
            <p:spPr bwMode="auto">
              <a:xfrm>
                <a:off x="3750" y="3595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4" name="Freeform 6575"/>
              <p:cNvSpPr>
                <a:spLocks/>
              </p:cNvSpPr>
              <p:nvPr/>
            </p:nvSpPr>
            <p:spPr bwMode="auto">
              <a:xfrm>
                <a:off x="2472" y="359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5" name="Freeform 6576"/>
              <p:cNvSpPr>
                <a:spLocks/>
              </p:cNvSpPr>
              <p:nvPr/>
            </p:nvSpPr>
            <p:spPr bwMode="auto">
              <a:xfrm>
                <a:off x="2472" y="359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6" name="Freeform 6577"/>
              <p:cNvSpPr>
                <a:spLocks/>
              </p:cNvSpPr>
              <p:nvPr/>
            </p:nvSpPr>
            <p:spPr bwMode="auto">
              <a:xfrm>
                <a:off x="3578" y="3601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7 w 105"/>
                  <a:gd name="T3" fmla="*/ 62 h 62"/>
                  <a:gd name="T4" fmla="*/ 105 w 105"/>
                  <a:gd name="T5" fmla="*/ 19 h 62"/>
                  <a:gd name="T6" fmla="*/ 30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7" y="62"/>
                    </a:lnTo>
                    <a:lnTo>
                      <a:pt x="105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7" name="Freeform 6578"/>
              <p:cNvSpPr>
                <a:spLocks/>
              </p:cNvSpPr>
              <p:nvPr/>
            </p:nvSpPr>
            <p:spPr bwMode="auto">
              <a:xfrm>
                <a:off x="3578" y="3601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8" name="Freeform 6579"/>
              <p:cNvSpPr>
                <a:spLocks/>
              </p:cNvSpPr>
              <p:nvPr/>
            </p:nvSpPr>
            <p:spPr bwMode="auto">
              <a:xfrm>
                <a:off x="2299" y="360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9" name="Freeform 6580"/>
              <p:cNvSpPr>
                <a:spLocks/>
              </p:cNvSpPr>
              <p:nvPr/>
            </p:nvSpPr>
            <p:spPr bwMode="auto">
              <a:xfrm>
                <a:off x="2299" y="360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0" name="Freeform 6581"/>
              <p:cNvSpPr>
                <a:spLocks/>
              </p:cNvSpPr>
              <p:nvPr/>
            </p:nvSpPr>
            <p:spPr bwMode="auto">
              <a:xfrm>
                <a:off x="3405" y="3601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1" name="Freeform 6582"/>
              <p:cNvSpPr>
                <a:spLocks/>
              </p:cNvSpPr>
              <p:nvPr/>
            </p:nvSpPr>
            <p:spPr bwMode="auto">
              <a:xfrm>
                <a:off x="3405" y="360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2" name="Freeform 6583"/>
              <p:cNvSpPr>
                <a:spLocks/>
              </p:cNvSpPr>
              <p:nvPr/>
            </p:nvSpPr>
            <p:spPr bwMode="auto">
              <a:xfrm>
                <a:off x="2127" y="3601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7 w 98"/>
                  <a:gd name="T3" fmla="*/ 68 h 68"/>
                  <a:gd name="T4" fmla="*/ 98 w 98"/>
                  <a:gd name="T5" fmla="*/ 25 h 68"/>
                  <a:gd name="T6" fmla="*/ 30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7" y="68"/>
                    </a:lnTo>
                    <a:lnTo>
                      <a:pt x="98" y="25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3" name="Freeform 6584"/>
              <p:cNvSpPr>
                <a:spLocks/>
              </p:cNvSpPr>
              <p:nvPr/>
            </p:nvSpPr>
            <p:spPr bwMode="auto">
              <a:xfrm>
                <a:off x="2127" y="3601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4" name="Freeform 6585"/>
              <p:cNvSpPr>
                <a:spLocks/>
              </p:cNvSpPr>
              <p:nvPr/>
            </p:nvSpPr>
            <p:spPr bwMode="auto">
              <a:xfrm>
                <a:off x="3232" y="3607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5" name="Freeform 6586"/>
              <p:cNvSpPr>
                <a:spLocks/>
              </p:cNvSpPr>
              <p:nvPr/>
            </p:nvSpPr>
            <p:spPr bwMode="auto">
              <a:xfrm>
                <a:off x="3232" y="3607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6" name="Freeform 6587"/>
              <p:cNvSpPr>
                <a:spLocks/>
              </p:cNvSpPr>
              <p:nvPr/>
            </p:nvSpPr>
            <p:spPr bwMode="auto">
              <a:xfrm>
                <a:off x="3059" y="3607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7" name="Freeform 6588"/>
              <p:cNvSpPr>
                <a:spLocks/>
              </p:cNvSpPr>
              <p:nvPr/>
            </p:nvSpPr>
            <p:spPr bwMode="auto">
              <a:xfrm>
                <a:off x="3059" y="360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8" name="Freeform 6589"/>
              <p:cNvSpPr>
                <a:spLocks/>
              </p:cNvSpPr>
              <p:nvPr/>
            </p:nvSpPr>
            <p:spPr bwMode="auto">
              <a:xfrm>
                <a:off x="4170" y="3614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9" name="Freeform 6590"/>
              <p:cNvSpPr>
                <a:spLocks/>
              </p:cNvSpPr>
              <p:nvPr/>
            </p:nvSpPr>
            <p:spPr bwMode="auto">
              <a:xfrm>
                <a:off x="4170" y="3614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0" name="Freeform 6591"/>
              <p:cNvSpPr>
                <a:spLocks/>
              </p:cNvSpPr>
              <p:nvPr/>
            </p:nvSpPr>
            <p:spPr bwMode="auto">
              <a:xfrm>
                <a:off x="2886" y="3614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68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68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1" name="Freeform 6592"/>
              <p:cNvSpPr>
                <a:spLocks/>
              </p:cNvSpPr>
              <p:nvPr/>
            </p:nvSpPr>
            <p:spPr bwMode="auto">
              <a:xfrm>
                <a:off x="2886" y="3614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98959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2" name="Freeform 6593"/>
              <p:cNvSpPr>
                <a:spLocks/>
              </p:cNvSpPr>
              <p:nvPr/>
            </p:nvSpPr>
            <p:spPr bwMode="auto">
              <a:xfrm>
                <a:off x="3997" y="361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3" name="Freeform 6594"/>
              <p:cNvSpPr>
                <a:spLocks/>
              </p:cNvSpPr>
              <p:nvPr/>
            </p:nvSpPr>
            <p:spPr bwMode="auto">
              <a:xfrm>
                <a:off x="3997" y="361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4" name="Freeform 6595"/>
              <p:cNvSpPr>
                <a:spLocks/>
              </p:cNvSpPr>
              <p:nvPr/>
            </p:nvSpPr>
            <p:spPr bwMode="auto">
              <a:xfrm>
                <a:off x="2713" y="3614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5" name="Freeform 6596"/>
              <p:cNvSpPr>
                <a:spLocks/>
              </p:cNvSpPr>
              <p:nvPr/>
            </p:nvSpPr>
            <p:spPr bwMode="auto">
              <a:xfrm>
                <a:off x="2713" y="3614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6" name="Freeform 6597"/>
              <p:cNvSpPr>
                <a:spLocks/>
              </p:cNvSpPr>
              <p:nvPr/>
            </p:nvSpPr>
            <p:spPr bwMode="auto">
              <a:xfrm>
                <a:off x="3825" y="3620"/>
                <a:ext cx="98" cy="62"/>
              </a:xfrm>
              <a:custGeom>
                <a:avLst/>
                <a:gdLst>
                  <a:gd name="T0" fmla="*/ 0 w 98"/>
                  <a:gd name="T1" fmla="*/ 43 h 62"/>
                  <a:gd name="T2" fmla="*/ 67 w 98"/>
                  <a:gd name="T3" fmla="*/ 62 h 62"/>
                  <a:gd name="T4" fmla="*/ 98 w 98"/>
                  <a:gd name="T5" fmla="*/ 18 h 62"/>
                  <a:gd name="T6" fmla="*/ 30 w 98"/>
                  <a:gd name="T7" fmla="*/ 0 h 62"/>
                  <a:gd name="T8" fmla="*/ 0 w 98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2"/>
                  <a:gd name="T17" fmla="*/ 98 w 98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2">
                    <a:moveTo>
                      <a:pt x="0" y="43"/>
                    </a:moveTo>
                    <a:lnTo>
                      <a:pt x="67" y="62"/>
                    </a:lnTo>
                    <a:lnTo>
                      <a:pt x="98" y="18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7" name="Freeform 6598"/>
              <p:cNvSpPr>
                <a:spLocks/>
              </p:cNvSpPr>
              <p:nvPr/>
            </p:nvSpPr>
            <p:spPr bwMode="auto">
              <a:xfrm>
                <a:off x="3825" y="3620"/>
                <a:ext cx="98" cy="62"/>
              </a:xfrm>
              <a:custGeom>
                <a:avLst/>
                <a:gdLst>
                  <a:gd name="T0" fmla="*/ 0 w 16"/>
                  <a:gd name="T1" fmla="*/ 63618 h 10"/>
                  <a:gd name="T2" fmla="*/ 94203 w 16"/>
                  <a:gd name="T3" fmla="*/ 91524 h 10"/>
                  <a:gd name="T4" fmla="*/ 137868 w 16"/>
                  <a:gd name="T5" fmla="*/ 28136 h 10"/>
                  <a:gd name="T6" fmla="*/ 43671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8" name="Freeform 6599"/>
              <p:cNvSpPr>
                <a:spLocks/>
              </p:cNvSpPr>
              <p:nvPr/>
            </p:nvSpPr>
            <p:spPr bwMode="auto">
              <a:xfrm>
                <a:off x="2540" y="3620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8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9" name="Freeform 6600"/>
              <p:cNvSpPr>
                <a:spLocks/>
              </p:cNvSpPr>
              <p:nvPr/>
            </p:nvSpPr>
            <p:spPr bwMode="auto">
              <a:xfrm>
                <a:off x="2540" y="3620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0" name="Freeform 6601"/>
              <p:cNvSpPr>
                <a:spLocks/>
              </p:cNvSpPr>
              <p:nvPr/>
            </p:nvSpPr>
            <p:spPr bwMode="auto">
              <a:xfrm>
                <a:off x="3645" y="362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5 w 105"/>
                  <a:gd name="T3" fmla="*/ 68 h 68"/>
                  <a:gd name="T4" fmla="*/ 105 w 105"/>
                  <a:gd name="T5" fmla="*/ 18 h 68"/>
                  <a:gd name="T6" fmla="*/ 38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5" y="68"/>
                    </a:lnTo>
                    <a:lnTo>
                      <a:pt x="105" y="18"/>
                    </a:lnTo>
                    <a:lnTo>
                      <a:pt x="38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1" name="Freeform 6602"/>
              <p:cNvSpPr>
                <a:spLocks/>
              </p:cNvSpPr>
              <p:nvPr/>
            </p:nvSpPr>
            <p:spPr bwMode="auto">
              <a:xfrm>
                <a:off x="3645" y="362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2" name="Freeform 6603"/>
              <p:cNvSpPr>
                <a:spLocks/>
              </p:cNvSpPr>
              <p:nvPr/>
            </p:nvSpPr>
            <p:spPr bwMode="auto">
              <a:xfrm>
                <a:off x="2367" y="362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3" name="Freeform 6604"/>
              <p:cNvSpPr>
                <a:spLocks/>
              </p:cNvSpPr>
              <p:nvPr/>
            </p:nvSpPr>
            <p:spPr bwMode="auto">
              <a:xfrm>
                <a:off x="2367" y="362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4" name="Freeform 6605"/>
              <p:cNvSpPr>
                <a:spLocks/>
              </p:cNvSpPr>
              <p:nvPr/>
            </p:nvSpPr>
            <p:spPr bwMode="auto">
              <a:xfrm>
                <a:off x="3473" y="362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8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5" name="Freeform 6606"/>
              <p:cNvSpPr>
                <a:spLocks/>
              </p:cNvSpPr>
              <p:nvPr/>
            </p:nvSpPr>
            <p:spPr bwMode="auto">
              <a:xfrm>
                <a:off x="3473" y="362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6" name="Freeform 6607"/>
              <p:cNvSpPr>
                <a:spLocks/>
              </p:cNvSpPr>
              <p:nvPr/>
            </p:nvSpPr>
            <p:spPr bwMode="auto">
              <a:xfrm>
                <a:off x="2194" y="3626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8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7" name="Freeform 6608"/>
              <p:cNvSpPr>
                <a:spLocks/>
              </p:cNvSpPr>
              <p:nvPr/>
            </p:nvSpPr>
            <p:spPr bwMode="auto">
              <a:xfrm>
                <a:off x="2194" y="362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8" name="Freeform 6609"/>
              <p:cNvSpPr>
                <a:spLocks/>
              </p:cNvSpPr>
              <p:nvPr/>
            </p:nvSpPr>
            <p:spPr bwMode="auto">
              <a:xfrm>
                <a:off x="3300" y="362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9" name="Freeform 6610"/>
              <p:cNvSpPr>
                <a:spLocks/>
              </p:cNvSpPr>
              <p:nvPr/>
            </p:nvSpPr>
            <p:spPr bwMode="auto">
              <a:xfrm>
                <a:off x="3300" y="362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0" name="Freeform 6611"/>
              <p:cNvSpPr>
                <a:spLocks/>
              </p:cNvSpPr>
              <p:nvPr/>
            </p:nvSpPr>
            <p:spPr bwMode="auto">
              <a:xfrm>
                <a:off x="3127" y="362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1" name="Freeform 6612"/>
              <p:cNvSpPr>
                <a:spLocks/>
              </p:cNvSpPr>
              <p:nvPr/>
            </p:nvSpPr>
            <p:spPr bwMode="auto">
              <a:xfrm>
                <a:off x="3127" y="362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2" name="Freeform 6613"/>
              <p:cNvSpPr>
                <a:spLocks/>
              </p:cNvSpPr>
              <p:nvPr/>
            </p:nvSpPr>
            <p:spPr bwMode="auto">
              <a:xfrm>
                <a:off x="2954" y="363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3" name="Freeform 6614"/>
              <p:cNvSpPr>
                <a:spLocks/>
              </p:cNvSpPr>
              <p:nvPr/>
            </p:nvSpPr>
            <p:spPr bwMode="auto">
              <a:xfrm>
                <a:off x="2954" y="363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4" name="Freeform 6615"/>
              <p:cNvSpPr>
                <a:spLocks/>
              </p:cNvSpPr>
              <p:nvPr/>
            </p:nvSpPr>
            <p:spPr bwMode="auto">
              <a:xfrm>
                <a:off x="4065" y="3632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5" name="Freeform 6616"/>
              <p:cNvSpPr>
                <a:spLocks/>
              </p:cNvSpPr>
              <p:nvPr/>
            </p:nvSpPr>
            <p:spPr bwMode="auto">
              <a:xfrm>
                <a:off x="4065" y="3632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6" name="Freeform 6617"/>
              <p:cNvSpPr>
                <a:spLocks/>
              </p:cNvSpPr>
              <p:nvPr/>
            </p:nvSpPr>
            <p:spPr bwMode="auto">
              <a:xfrm>
                <a:off x="2781" y="3632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7" name="Freeform 6618"/>
              <p:cNvSpPr>
                <a:spLocks/>
              </p:cNvSpPr>
              <p:nvPr/>
            </p:nvSpPr>
            <p:spPr bwMode="auto">
              <a:xfrm>
                <a:off x="2781" y="3632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8" name="Freeform 6619"/>
              <p:cNvSpPr>
                <a:spLocks/>
              </p:cNvSpPr>
              <p:nvPr/>
            </p:nvSpPr>
            <p:spPr bwMode="auto">
              <a:xfrm>
                <a:off x="3892" y="3638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9" name="Freeform 6620"/>
              <p:cNvSpPr>
                <a:spLocks/>
              </p:cNvSpPr>
              <p:nvPr/>
            </p:nvSpPr>
            <p:spPr bwMode="auto">
              <a:xfrm>
                <a:off x="3892" y="363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0" name="Freeform 6621"/>
              <p:cNvSpPr>
                <a:spLocks/>
              </p:cNvSpPr>
              <p:nvPr/>
            </p:nvSpPr>
            <p:spPr bwMode="auto">
              <a:xfrm>
                <a:off x="2608" y="3638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1" name="Freeform 6622"/>
              <p:cNvSpPr>
                <a:spLocks/>
              </p:cNvSpPr>
              <p:nvPr/>
            </p:nvSpPr>
            <p:spPr bwMode="auto">
              <a:xfrm>
                <a:off x="2608" y="363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2" name="Freeform 6623"/>
              <p:cNvSpPr>
                <a:spLocks/>
              </p:cNvSpPr>
              <p:nvPr/>
            </p:nvSpPr>
            <p:spPr bwMode="auto">
              <a:xfrm>
                <a:off x="3720" y="3638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7 w 105"/>
                  <a:gd name="T3" fmla="*/ 68 h 68"/>
                  <a:gd name="T4" fmla="*/ 105 w 105"/>
                  <a:gd name="T5" fmla="*/ 25 h 68"/>
                  <a:gd name="T6" fmla="*/ 30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7" y="68"/>
                    </a:lnTo>
                    <a:lnTo>
                      <a:pt x="105" y="25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3" name="Freeform 6624"/>
              <p:cNvSpPr>
                <a:spLocks/>
              </p:cNvSpPr>
              <p:nvPr/>
            </p:nvSpPr>
            <p:spPr bwMode="auto">
              <a:xfrm>
                <a:off x="3720" y="363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4" name="Freeform 6625"/>
              <p:cNvSpPr>
                <a:spLocks/>
              </p:cNvSpPr>
              <p:nvPr/>
            </p:nvSpPr>
            <p:spPr bwMode="auto">
              <a:xfrm>
                <a:off x="2435" y="3638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5" name="Freeform 6626"/>
              <p:cNvSpPr>
                <a:spLocks/>
              </p:cNvSpPr>
              <p:nvPr/>
            </p:nvSpPr>
            <p:spPr bwMode="auto">
              <a:xfrm>
                <a:off x="2435" y="363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6" name="Freeform 6627"/>
              <p:cNvSpPr>
                <a:spLocks/>
              </p:cNvSpPr>
              <p:nvPr/>
            </p:nvSpPr>
            <p:spPr bwMode="auto">
              <a:xfrm>
                <a:off x="3547" y="3644"/>
                <a:ext cx="98" cy="68"/>
              </a:xfrm>
              <a:custGeom>
                <a:avLst/>
                <a:gdLst>
                  <a:gd name="T0" fmla="*/ 0 w 98"/>
                  <a:gd name="T1" fmla="*/ 44 h 68"/>
                  <a:gd name="T2" fmla="*/ 68 w 98"/>
                  <a:gd name="T3" fmla="*/ 68 h 68"/>
                  <a:gd name="T4" fmla="*/ 98 w 98"/>
                  <a:gd name="T5" fmla="*/ 19 h 68"/>
                  <a:gd name="T6" fmla="*/ 31 w 98"/>
                  <a:gd name="T7" fmla="*/ 0 h 68"/>
                  <a:gd name="T8" fmla="*/ 0 w 98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8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7" name="Freeform 6628"/>
              <p:cNvSpPr>
                <a:spLocks/>
              </p:cNvSpPr>
              <p:nvPr/>
            </p:nvSpPr>
            <p:spPr bwMode="auto">
              <a:xfrm>
                <a:off x="3547" y="3644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8" name="Freeform 6629"/>
              <p:cNvSpPr>
                <a:spLocks/>
              </p:cNvSpPr>
              <p:nvPr/>
            </p:nvSpPr>
            <p:spPr bwMode="auto">
              <a:xfrm>
                <a:off x="2262" y="3644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9" name="Freeform 6630"/>
              <p:cNvSpPr>
                <a:spLocks/>
              </p:cNvSpPr>
              <p:nvPr/>
            </p:nvSpPr>
            <p:spPr bwMode="auto">
              <a:xfrm>
                <a:off x="2262" y="3644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0" name="Freeform 6631"/>
              <p:cNvSpPr>
                <a:spLocks/>
              </p:cNvSpPr>
              <p:nvPr/>
            </p:nvSpPr>
            <p:spPr bwMode="auto">
              <a:xfrm>
                <a:off x="3374" y="3644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1" name="Freeform 6632"/>
              <p:cNvSpPr>
                <a:spLocks/>
              </p:cNvSpPr>
              <p:nvPr/>
            </p:nvSpPr>
            <p:spPr bwMode="auto">
              <a:xfrm>
                <a:off x="3374" y="3644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2" name="Freeform 6633"/>
              <p:cNvSpPr>
                <a:spLocks/>
              </p:cNvSpPr>
              <p:nvPr/>
            </p:nvSpPr>
            <p:spPr bwMode="auto">
              <a:xfrm>
                <a:off x="3201" y="3651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3" name="Freeform 6634"/>
              <p:cNvSpPr>
                <a:spLocks/>
              </p:cNvSpPr>
              <p:nvPr/>
            </p:nvSpPr>
            <p:spPr bwMode="auto">
              <a:xfrm>
                <a:off x="3201" y="365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4" name="Freeform 6635"/>
              <p:cNvSpPr>
                <a:spLocks/>
              </p:cNvSpPr>
              <p:nvPr/>
            </p:nvSpPr>
            <p:spPr bwMode="auto">
              <a:xfrm>
                <a:off x="3028" y="365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5" name="Freeform 6636"/>
              <p:cNvSpPr>
                <a:spLocks/>
              </p:cNvSpPr>
              <p:nvPr/>
            </p:nvSpPr>
            <p:spPr bwMode="auto">
              <a:xfrm>
                <a:off x="3028" y="365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6" name="Freeform 6637"/>
              <p:cNvSpPr>
                <a:spLocks/>
              </p:cNvSpPr>
              <p:nvPr/>
            </p:nvSpPr>
            <p:spPr bwMode="auto">
              <a:xfrm>
                <a:off x="4139" y="365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7" name="Freeform 6638"/>
              <p:cNvSpPr>
                <a:spLocks/>
              </p:cNvSpPr>
              <p:nvPr/>
            </p:nvSpPr>
            <p:spPr bwMode="auto">
              <a:xfrm>
                <a:off x="4139" y="365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8" name="Freeform 6639"/>
              <p:cNvSpPr>
                <a:spLocks/>
              </p:cNvSpPr>
              <p:nvPr/>
            </p:nvSpPr>
            <p:spPr bwMode="auto">
              <a:xfrm>
                <a:off x="2855" y="3657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9" name="Freeform 6640"/>
              <p:cNvSpPr>
                <a:spLocks/>
              </p:cNvSpPr>
              <p:nvPr/>
            </p:nvSpPr>
            <p:spPr bwMode="auto">
              <a:xfrm>
                <a:off x="2855" y="365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0" name="Freeform 6641"/>
              <p:cNvSpPr>
                <a:spLocks/>
              </p:cNvSpPr>
              <p:nvPr/>
            </p:nvSpPr>
            <p:spPr bwMode="auto">
              <a:xfrm>
                <a:off x="3960" y="365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1" name="Freeform 6642"/>
              <p:cNvSpPr>
                <a:spLocks/>
              </p:cNvSpPr>
              <p:nvPr/>
            </p:nvSpPr>
            <p:spPr bwMode="auto">
              <a:xfrm>
                <a:off x="3960" y="365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2" name="Freeform 6643"/>
              <p:cNvSpPr>
                <a:spLocks/>
              </p:cNvSpPr>
              <p:nvPr/>
            </p:nvSpPr>
            <p:spPr bwMode="auto">
              <a:xfrm>
                <a:off x="2682" y="3657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3" name="Freeform 6644"/>
              <p:cNvSpPr>
                <a:spLocks/>
              </p:cNvSpPr>
              <p:nvPr/>
            </p:nvSpPr>
            <p:spPr bwMode="auto">
              <a:xfrm>
                <a:off x="2682" y="3657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4" name="Freeform 6645"/>
              <p:cNvSpPr>
                <a:spLocks/>
              </p:cNvSpPr>
              <p:nvPr/>
            </p:nvSpPr>
            <p:spPr bwMode="auto">
              <a:xfrm>
                <a:off x="3787" y="366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5 w 105"/>
                  <a:gd name="T3" fmla="*/ 68 h 68"/>
                  <a:gd name="T4" fmla="*/ 105 w 105"/>
                  <a:gd name="T5" fmla="*/ 19 h 68"/>
                  <a:gd name="T6" fmla="*/ 38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5" y="68"/>
                    </a:lnTo>
                    <a:lnTo>
                      <a:pt x="105" y="19"/>
                    </a:lnTo>
                    <a:lnTo>
                      <a:pt x="38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5" name="Freeform 6646"/>
              <p:cNvSpPr>
                <a:spLocks/>
              </p:cNvSpPr>
              <p:nvPr/>
            </p:nvSpPr>
            <p:spPr bwMode="auto">
              <a:xfrm>
                <a:off x="3787" y="366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6" name="Freeform 6647"/>
              <p:cNvSpPr>
                <a:spLocks/>
              </p:cNvSpPr>
              <p:nvPr/>
            </p:nvSpPr>
            <p:spPr bwMode="auto">
              <a:xfrm>
                <a:off x="2503" y="366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7" name="Freeform 6648"/>
              <p:cNvSpPr>
                <a:spLocks/>
              </p:cNvSpPr>
              <p:nvPr/>
            </p:nvSpPr>
            <p:spPr bwMode="auto">
              <a:xfrm>
                <a:off x="2503" y="366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8" name="Freeform 6649"/>
              <p:cNvSpPr>
                <a:spLocks/>
              </p:cNvSpPr>
              <p:nvPr/>
            </p:nvSpPr>
            <p:spPr bwMode="auto">
              <a:xfrm>
                <a:off x="3615" y="366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0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9" name="Freeform 6650"/>
              <p:cNvSpPr>
                <a:spLocks/>
              </p:cNvSpPr>
              <p:nvPr/>
            </p:nvSpPr>
            <p:spPr bwMode="auto">
              <a:xfrm>
                <a:off x="3615" y="366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0" name="Freeform 6651"/>
              <p:cNvSpPr>
                <a:spLocks/>
              </p:cNvSpPr>
              <p:nvPr/>
            </p:nvSpPr>
            <p:spPr bwMode="auto">
              <a:xfrm>
                <a:off x="2330" y="366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1" name="Freeform 6652"/>
              <p:cNvSpPr>
                <a:spLocks/>
              </p:cNvSpPr>
              <p:nvPr/>
            </p:nvSpPr>
            <p:spPr bwMode="auto">
              <a:xfrm>
                <a:off x="2330" y="366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2" name="Freeform 6653"/>
              <p:cNvSpPr>
                <a:spLocks/>
              </p:cNvSpPr>
              <p:nvPr/>
            </p:nvSpPr>
            <p:spPr bwMode="auto">
              <a:xfrm>
                <a:off x="3442" y="366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3" name="Freeform 6654"/>
              <p:cNvSpPr>
                <a:spLocks/>
              </p:cNvSpPr>
              <p:nvPr/>
            </p:nvSpPr>
            <p:spPr bwMode="auto">
              <a:xfrm>
                <a:off x="3442" y="366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4" name="Freeform 6655"/>
              <p:cNvSpPr>
                <a:spLocks/>
              </p:cNvSpPr>
              <p:nvPr/>
            </p:nvSpPr>
            <p:spPr bwMode="auto">
              <a:xfrm>
                <a:off x="3269" y="366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5" name="Freeform 6656"/>
              <p:cNvSpPr>
                <a:spLocks/>
              </p:cNvSpPr>
              <p:nvPr/>
            </p:nvSpPr>
            <p:spPr bwMode="auto">
              <a:xfrm>
                <a:off x="3269" y="366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6" name="Freeform 6657"/>
              <p:cNvSpPr>
                <a:spLocks/>
              </p:cNvSpPr>
              <p:nvPr/>
            </p:nvSpPr>
            <p:spPr bwMode="auto">
              <a:xfrm>
                <a:off x="3096" y="3675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7" name="Freeform 6658"/>
              <p:cNvSpPr>
                <a:spLocks/>
              </p:cNvSpPr>
              <p:nvPr/>
            </p:nvSpPr>
            <p:spPr bwMode="auto">
              <a:xfrm>
                <a:off x="3096" y="3675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8" name="Freeform 6659"/>
              <p:cNvSpPr>
                <a:spLocks/>
              </p:cNvSpPr>
              <p:nvPr/>
            </p:nvSpPr>
            <p:spPr bwMode="auto">
              <a:xfrm>
                <a:off x="2923" y="3675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9" name="Freeform 6660"/>
              <p:cNvSpPr>
                <a:spLocks/>
              </p:cNvSpPr>
              <p:nvPr/>
            </p:nvSpPr>
            <p:spPr bwMode="auto">
              <a:xfrm>
                <a:off x="2923" y="367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0" name="Freeform 6661"/>
              <p:cNvSpPr>
                <a:spLocks/>
              </p:cNvSpPr>
              <p:nvPr/>
            </p:nvSpPr>
            <p:spPr bwMode="auto">
              <a:xfrm>
                <a:off x="4034" y="3682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68 w 105"/>
                  <a:gd name="T3" fmla="*/ 67 h 67"/>
                  <a:gd name="T4" fmla="*/ 105 w 105"/>
                  <a:gd name="T5" fmla="*/ 18 h 67"/>
                  <a:gd name="T6" fmla="*/ 31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68" y="67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1" name="Freeform 6662"/>
              <p:cNvSpPr>
                <a:spLocks/>
              </p:cNvSpPr>
              <p:nvPr/>
            </p:nvSpPr>
            <p:spPr bwMode="auto">
              <a:xfrm>
                <a:off x="4034" y="3682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98959 w 17"/>
                  <a:gd name="T3" fmla="*/ 92192 h 11"/>
                  <a:gd name="T4" fmla="*/ 152936 w 17"/>
                  <a:gd name="T5" fmla="*/ 24857 h 11"/>
                  <a:gd name="T6" fmla="*/ 45014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2" name="Freeform 6663"/>
              <p:cNvSpPr>
                <a:spLocks/>
              </p:cNvSpPr>
              <p:nvPr/>
            </p:nvSpPr>
            <p:spPr bwMode="auto">
              <a:xfrm>
                <a:off x="2750" y="3682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68 w 105"/>
                  <a:gd name="T3" fmla="*/ 67 h 67"/>
                  <a:gd name="T4" fmla="*/ 105 w 105"/>
                  <a:gd name="T5" fmla="*/ 18 h 67"/>
                  <a:gd name="T6" fmla="*/ 31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68" y="67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3" name="Freeform 6664"/>
              <p:cNvSpPr>
                <a:spLocks/>
              </p:cNvSpPr>
              <p:nvPr/>
            </p:nvSpPr>
            <p:spPr bwMode="auto">
              <a:xfrm>
                <a:off x="2750" y="3682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98959 w 17"/>
                  <a:gd name="T3" fmla="*/ 92192 h 11"/>
                  <a:gd name="T4" fmla="*/ 152936 w 17"/>
                  <a:gd name="T5" fmla="*/ 24857 h 11"/>
                  <a:gd name="T6" fmla="*/ 45014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4" name="Freeform 6665"/>
              <p:cNvSpPr>
                <a:spLocks/>
              </p:cNvSpPr>
              <p:nvPr/>
            </p:nvSpPr>
            <p:spPr bwMode="auto">
              <a:xfrm>
                <a:off x="3862" y="3682"/>
                <a:ext cx="98" cy="67"/>
              </a:xfrm>
              <a:custGeom>
                <a:avLst/>
                <a:gdLst>
                  <a:gd name="T0" fmla="*/ 0 w 98"/>
                  <a:gd name="T1" fmla="*/ 49 h 67"/>
                  <a:gd name="T2" fmla="*/ 68 w 98"/>
                  <a:gd name="T3" fmla="*/ 67 h 67"/>
                  <a:gd name="T4" fmla="*/ 98 w 98"/>
                  <a:gd name="T5" fmla="*/ 24 h 67"/>
                  <a:gd name="T6" fmla="*/ 30 w 98"/>
                  <a:gd name="T7" fmla="*/ 0 h 67"/>
                  <a:gd name="T8" fmla="*/ 0 w 98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7"/>
                  <a:gd name="T17" fmla="*/ 98 w 98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5" name="Freeform 6666"/>
              <p:cNvSpPr>
                <a:spLocks/>
              </p:cNvSpPr>
              <p:nvPr/>
            </p:nvSpPr>
            <p:spPr bwMode="auto">
              <a:xfrm>
                <a:off x="3862" y="3682"/>
                <a:ext cx="98" cy="67"/>
              </a:xfrm>
              <a:custGeom>
                <a:avLst/>
                <a:gdLst>
                  <a:gd name="T0" fmla="*/ 0 w 16"/>
                  <a:gd name="T1" fmla="*/ 67335 h 11"/>
                  <a:gd name="T2" fmla="*/ 94203 w 16"/>
                  <a:gd name="T3" fmla="*/ 92192 h 11"/>
                  <a:gd name="T4" fmla="*/ 137868 w 16"/>
                  <a:gd name="T5" fmla="*/ 32982 h 11"/>
                  <a:gd name="T6" fmla="*/ 43671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6" name="Freeform 6667"/>
              <p:cNvSpPr>
                <a:spLocks/>
              </p:cNvSpPr>
              <p:nvPr/>
            </p:nvSpPr>
            <p:spPr bwMode="auto">
              <a:xfrm>
                <a:off x="2577" y="3682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68 w 105"/>
                  <a:gd name="T3" fmla="*/ 67 h 67"/>
                  <a:gd name="T4" fmla="*/ 105 w 105"/>
                  <a:gd name="T5" fmla="*/ 24 h 67"/>
                  <a:gd name="T6" fmla="*/ 31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68" y="67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7" name="Freeform 6668"/>
              <p:cNvSpPr>
                <a:spLocks/>
              </p:cNvSpPr>
              <p:nvPr/>
            </p:nvSpPr>
            <p:spPr bwMode="auto">
              <a:xfrm>
                <a:off x="2577" y="3682"/>
                <a:ext cx="105" cy="67"/>
              </a:xfrm>
              <a:custGeom>
                <a:avLst/>
                <a:gdLst>
                  <a:gd name="T0" fmla="*/ 0 w 17"/>
                  <a:gd name="T1" fmla="*/ 67335 h 11"/>
                  <a:gd name="T2" fmla="*/ 98959 w 17"/>
                  <a:gd name="T3" fmla="*/ 92192 h 11"/>
                  <a:gd name="T4" fmla="*/ 152936 w 17"/>
                  <a:gd name="T5" fmla="*/ 32982 h 11"/>
                  <a:gd name="T6" fmla="*/ 45014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8" name="Freeform 6669"/>
              <p:cNvSpPr>
                <a:spLocks/>
              </p:cNvSpPr>
              <p:nvPr/>
            </p:nvSpPr>
            <p:spPr bwMode="auto">
              <a:xfrm>
                <a:off x="3689" y="3688"/>
                <a:ext cx="98" cy="68"/>
              </a:xfrm>
              <a:custGeom>
                <a:avLst/>
                <a:gdLst>
                  <a:gd name="T0" fmla="*/ 0 w 98"/>
                  <a:gd name="T1" fmla="*/ 43 h 68"/>
                  <a:gd name="T2" fmla="*/ 68 w 98"/>
                  <a:gd name="T3" fmla="*/ 68 h 68"/>
                  <a:gd name="T4" fmla="*/ 98 w 98"/>
                  <a:gd name="T5" fmla="*/ 18 h 68"/>
                  <a:gd name="T6" fmla="*/ 31 w 98"/>
                  <a:gd name="T7" fmla="*/ 0 h 68"/>
                  <a:gd name="T8" fmla="*/ 0 w 98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8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9" name="Freeform 6670"/>
              <p:cNvSpPr>
                <a:spLocks/>
              </p:cNvSpPr>
              <p:nvPr/>
            </p:nvSpPr>
            <p:spPr bwMode="auto">
              <a:xfrm>
                <a:off x="3689" y="3688"/>
                <a:ext cx="98" cy="68"/>
              </a:xfrm>
              <a:custGeom>
                <a:avLst/>
                <a:gdLst>
                  <a:gd name="T0" fmla="*/ 0 w 16"/>
                  <a:gd name="T1" fmla="*/ 62826 h 11"/>
                  <a:gd name="T2" fmla="*/ 94203 w 16"/>
                  <a:gd name="T3" fmla="*/ 99206 h 11"/>
                  <a:gd name="T4" fmla="*/ 137868 w 16"/>
                  <a:gd name="T5" fmla="*/ 27627 h 11"/>
                  <a:gd name="T6" fmla="*/ 43671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0" name="Freeform 6671"/>
              <p:cNvSpPr>
                <a:spLocks/>
              </p:cNvSpPr>
              <p:nvPr/>
            </p:nvSpPr>
            <p:spPr bwMode="auto">
              <a:xfrm>
                <a:off x="2404" y="3688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1" name="Freeform 6672"/>
              <p:cNvSpPr>
                <a:spLocks/>
              </p:cNvSpPr>
              <p:nvPr/>
            </p:nvSpPr>
            <p:spPr bwMode="auto">
              <a:xfrm>
                <a:off x="2404" y="3688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2" name="Freeform 6673"/>
              <p:cNvSpPr>
                <a:spLocks/>
              </p:cNvSpPr>
              <p:nvPr/>
            </p:nvSpPr>
            <p:spPr bwMode="auto">
              <a:xfrm>
                <a:off x="3516" y="3688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81" name="Group 6674"/>
            <p:cNvGrpSpPr>
              <a:grpSpLocks/>
            </p:cNvGrpSpPr>
            <p:nvPr/>
          </p:nvGrpSpPr>
          <p:grpSpPr bwMode="auto">
            <a:xfrm>
              <a:off x="2472" y="3688"/>
              <a:ext cx="1735" cy="407"/>
              <a:chOff x="2472" y="3688"/>
              <a:chExt cx="1735" cy="407"/>
            </a:xfrm>
          </p:grpSpPr>
          <p:sp>
            <p:nvSpPr>
              <p:cNvPr id="14623" name="Freeform 6675"/>
              <p:cNvSpPr>
                <a:spLocks/>
              </p:cNvSpPr>
              <p:nvPr/>
            </p:nvSpPr>
            <p:spPr bwMode="auto">
              <a:xfrm>
                <a:off x="3516" y="3688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4" name="Freeform 6676"/>
              <p:cNvSpPr>
                <a:spLocks/>
              </p:cNvSpPr>
              <p:nvPr/>
            </p:nvSpPr>
            <p:spPr bwMode="auto">
              <a:xfrm>
                <a:off x="3343" y="369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5" name="Freeform 6677"/>
              <p:cNvSpPr>
                <a:spLocks/>
              </p:cNvSpPr>
              <p:nvPr/>
            </p:nvSpPr>
            <p:spPr bwMode="auto">
              <a:xfrm>
                <a:off x="3343" y="369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6" name="Freeform 6678"/>
              <p:cNvSpPr>
                <a:spLocks/>
              </p:cNvSpPr>
              <p:nvPr/>
            </p:nvSpPr>
            <p:spPr bwMode="auto">
              <a:xfrm>
                <a:off x="3164" y="3694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7" name="Freeform 6679"/>
              <p:cNvSpPr>
                <a:spLocks/>
              </p:cNvSpPr>
              <p:nvPr/>
            </p:nvSpPr>
            <p:spPr bwMode="auto">
              <a:xfrm>
                <a:off x="3164" y="3694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8" name="Freeform 6680"/>
              <p:cNvSpPr>
                <a:spLocks/>
              </p:cNvSpPr>
              <p:nvPr/>
            </p:nvSpPr>
            <p:spPr bwMode="auto">
              <a:xfrm>
                <a:off x="2991" y="370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9" name="Freeform 6681"/>
              <p:cNvSpPr>
                <a:spLocks/>
              </p:cNvSpPr>
              <p:nvPr/>
            </p:nvSpPr>
            <p:spPr bwMode="auto">
              <a:xfrm>
                <a:off x="2991" y="370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0" name="Freeform 6682"/>
              <p:cNvSpPr>
                <a:spLocks/>
              </p:cNvSpPr>
              <p:nvPr/>
            </p:nvSpPr>
            <p:spPr bwMode="auto">
              <a:xfrm>
                <a:off x="4102" y="370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1" name="Freeform 6683"/>
              <p:cNvSpPr>
                <a:spLocks/>
              </p:cNvSpPr>
              <p:nvPr/>
            </p:nvSpPr>
            <p:spPr bwMode="auto">
              <a:xfrm>
                <a:off x="4102" y="370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2" name="Freeform 6684"/>
              <p:cNvSpPr>
                <a:spLocks/>
              </p:cNvSpPr>
              <p:nvPr/>
            </p:nvSpPr>
            <p:spPr bwMode="auto">
              <a:xfrm>
                <a:off x="2818" y="370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3" name="Freeform 6685"/>
              <p:cNvSpPr>
                <a:spLocks/>
              </p:cNvSpPr>
              <p:nvPr/>
            </p:nvSpPr>
            <p:spPr bwMode="auto">
              <a:xfrm>
                <a:off x="2818" y="370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4" name="Freeform 6686"/>
              <p:cNvSpPr>
                <a:spLocks/>
              </p:cNvSpPr>
              <p:nvPr/>
            </p:nvSpPr>
            <p:spPr bwMode="auto">
              <a:xfrm>
                <a:off x="3930" y="3706"/>
                <a:ext cx="104" cy="68"/>
              </a:xfrm>
              <a:custGeom>
                <a:avLst/>
                <a:gdLst>
                  <a:gd name="T0" fmla="*/ 0 w 104"/>
                  <a:gd name="T1" fmla="*/ 43 h 68"/>
                  <a:gd name="T2" fmla="*/ 74 w 104"/>
                  <a:gd name="T3" fmla="*/ 68 h 68"/>
                  <a:gd name="T4" fmla="*/ 104 w 104"/>
                  <a:gd name="T5" fmla="*/ 19 h 68"/>
                  <a:gd name="T6" fmla="*/ 30 w 104"/>
                  <a:gd name="T7" fmla="*/ 0 h 68"/>
                  <a:gd name="T8" fmla="*/ 0 w 104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8"/>
                  <a:gd name="T17" fmla="*/ 104 w 104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4" y="19"/>
                    </a:lnTo>
                    <a:lnTo>
                      <a:pt x="30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5" name="Freeform 6687"/>
              <p:cNvSpPr>
                <a:spLocks/>
              </p:cNvSpPr>
              <p:nvPr/>
            </p:nvSpPr>
            <p:spPr bwMode="auto">
              <a:xfrm>
                <a:off x="3930" y="3706"/>
                <a:ext cx="104" cy="68"/>
              </a:xfrm>
              <a:custGeom>
                <a:avLst/>
                <a:gdLst>
                  <a:gd name="T0" fmla="*/ 0 w 17"/>
                  <a:gd name="T1" fmla="*/ 62826 h 11"/>
                  <a:gd name="T2" fmla="*/ 102360 w 17"/>
                  <a:gd name="T3" fmla="*/ 99206 h 11"/>
                  <a:gd name="T4" fmla="*/ 145624 w 17"/>
                  <a:gd name="T5" fmla="*/ 27627 h 11"/>
                  <a:gd name="T6" fmla="*/ 43490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6" name="Freeform 6688"/>
              <p:cNvSpPr>
                <a:spLocks/>
              </p:cNvSpPr>
              <p:nvPr/>
            </p:nvSpPr>
            <p:spPr bwMode="auto">
              <a:xfrm>
                <a:off x="2645" y="370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7" name="Freeform 6689"/>
              <p:cNvSpPr>
                <a:spLocks/>
              </p:cNvSpPr>
              <p:nvPr/>
            </p:nvSpPr>
            <p:spPr bwMode="auto">
              <a:xfrm>
                <a:off x="2645" y="370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8" name="Freeform 6690"/>
              <p:cNvSpPr>
                <a:spLocks/>
              </p:cNvSpPr>
              <p:nvPr/>
            </p:nvSpPr>
            <p:spPr bwMode="auto">
              <a:xfrm>
                <a:off x="3757" y="3706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0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9" name="Freeform 6691"/>
              <p:cNvSpPr>
                <a:spLocks/>
              </p:cNvSpPr>
              <p:nvPr/>
            </p:nvSpPr>
            <p:spPr bwMode="auto">
              <a:xfrm>
                <a:off x="3757" y="370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0" name="Freeform 6692"/>
              <p:cNvSpPr>
                <a:spLocks/>
              </p:cNvSpPr>
              <p:nvPr/>
            </p:nvSpPr>
            <p:spPr bwMode="auto">
              <a:xfrm>
                <a:off x="2472" y="3706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1" name="Freeform 6693"/>
              <p:cNvSpPr>
                <a:spLocks/>
              </p:cNvSpPr>
              <p:nvPr/>
            </p:nvSpPr>
            <p:spPr bwMode="auto">
              <a:xfrm>
                <a:off x="2472" y="370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2" name="Freeform 6694"/>
              <p:cNvSpPr>
                <a:spLocks/>
              </p:cNvSpPr>
              <p:nvPr/>
            </p:nvSpPr>
            <p:spPr bwMode="auto">
              <a:xfrm>
                <a:off x="3584" y="3712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3" name="Freeform 6695"/>
              <p:cNvSpPr>
                <a:spLocks/>
              </p:cNvSpPr>
              <p:nvPr/>
            </p:nvSpPr>
            <p:spPr bwMode="auto">
              <a:xfrm>
                <a:off x="3584" y="371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4" name="Freeform 6696"/>
              <p:cNvSpPr>
                <a:spLocks/>
              </p:cNvSpPr>
              <p:nvPr/>
            </p:nvSpPr>
            <p:spPr bwMode="auto">
              <a:xfrm>
                <a:off x="3411" y="3712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5" name="Freeform 6697"/>
              <p:cNvSpPr>
                <a:spLocks/>
              </p:cNvSpPr>
              <p:nvPr/>
            </p:nvSpPr>
            <p:spPr bwMode="auto">
              <a:xfrm>
                <a:off x="3411" y="3712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6" name="Freeform 6698"/>
              <p:cNvSpPr>
                <a:spLocks/>
              </p:cNvSpPr>
              <p:nvPr/>
            </p:nvSpPr>
            <p:spPr bwMode="auto">
              <a:xfrm>
                <a:off x="3238" y="3719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68 w 105"/>
                  <a:gd name="T3" fmla="*/ 67 h 67"/>
                  <a:gd name="T4" fmla="*/ 105 w 105"/>
                  <a:gd name="T5" fmla="*/ 18 h 67"/>
                  <a:gd name="T6" fmla="*/ 31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68" y="67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7" name="Freeform 6699"/>
              <p:cNvSpPr>
                <a:spLocks/>
              </p:cNvSpPr>
              <p:nvPr/>
            </p:nvSpPr>
            <p:spPr bwMode="auto">
              <a:xfrm>
                <a:off x="3238" y="3719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98959 w 17"/>
                  <a:gd name="T3" fmla="*/ 92192 h 11"/>
                  <a:gd name="T4" fmla="*/ 152936 w 17"/>
                  <a:gd name="T5" fmla="*/ 24857 h 11"/>
                  <a:gd name="T6" fmla="*/ 45014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8" name="Freeform 6700"/>
              <p:cNvSpPr>
                <a:spLocks/>
              </p:cNvSpPr>
              <p:nvPr/>
            </p:nvSpPr>
            <p:spPr bwMode="auto">
              <a:xfrm>
                <a:off x="3065" y="3719"/>
                <a:ext cx="99" cy="67"/>
              </a:xfrm>
              <a:custGeom>
                <a:avLst/>
                <a:gdLst>
                  <a:gd name="T0" fmla="*/ 0 w 99"/>
                  <a:gd name="T1" fmla="*/ 49 h 67"/>
                  <a:gd name="T2" fmla="*/ 68 w 99"/>
                  <a:gd name="T3" fmla="*/ 67 h 67"/>
                  <a:gd name="T4" fmla="*/ 99 w 99"/>
                  <a:gd name="T5" fmla="*/ 24 h 67"/>
                  <a:gd name="T6" fmla="*/ 31 w 99"/>
                  <a:gd name="T7" fmla="*/ 0 h 67"/>
                  <a:gd name="T8" fmla="*/ 0 w 99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7"/>
                  <a:gd name="T17" fmla="*/ 99 w 9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7">
                    <a:moveTo>
                      <a:pt x="0" y="49"/>
                    </a:moveTo>
                    <a:lnTo>
                      <a:pt x="68" y="67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9" name="Freeform 6701"/>
              <p:cNvSpPr>
                <a:spLocks/>
              </p:cNvSpPr>
              <p:nvPr/>
            </p:nvSpPr>
            <p:spPr bwMode="auto">
              <a:xfrm>
                <a:off x="3065" y="3719"/>
                <a:ext cx="99" cy="67"/>
              </a:xfrm>
              <a:custGeom>
                <a:avLst/>
                <a:gdLst>
                  <a:gd name="T0" fmla="*/ 0 w 16"/>
                  <a:gd name="T1" fmla="*/ 67335 h 11"/>
                  <a:gd name="T2" fmla="*/ 99730 w 16"/>
                  <a:gd name="T3" fmla="*/ 92192 h 11"/>
                  <a:gd name="T4" fmla="*/ 145214 w 16"/>
                  <a:gd name="T5" fmla="*/ 32982 h 11"/>
                  <a:gd name="T6" fmla="*/ 45484 w 16"/>
                  <a:gd name="T7" fmla="*/ 0 h 11"/>
                  <a:gd name="T8" fmla="*/ 0 w 16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0" name="Freeform 6702"/>
              <p:cNvSpPr>
                <a:spLocks/>
              </p:cNvSpPr>
              <p:nvPr/>
            </p:nvSpPr>
            <p:spPr bwMode="auto">
              <a:xfrm>
                <a:off x="2892" y="372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1" name="Freeform 6703"/>
              <p:cNvSpPr>
                <a:spLocks/>
              </p:cNvSpPr>
              <p:nvPr/>
            </p:nvSpPr>
            <p:spPr bwMode="auto">
              <a:xfrm>
                <a:off x="2892" y="372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2" name="Freeform 6704"/>
              <p:cNvSpPr>
                <a:spLocks/>
              </p:cNvSpPr>
              <p:nvPr/>
            </p:nvSpPr>
            <p:spPr bwMode="auto">
              <a:xfrm>
                <a:off x="4004" y="3725"/>
                <a:ext cx="98" cy="68"/>
              </a:xfrm>
              <a:custGeom>
                <a:avLst/>
                <a:gdLst>
                  <a:gd name="T0" fmla="*/ 0 w 98"/>
                  <a:gd name="T1" fmla="*/ 49 h 68"/>
                  <a:gd name="T2" fmla="*/ 68 w 98"/>
                  <a:gd name="T3" fmla="*/ 68 h 68"/>
                  <a:gd name="T4" fmla="*/ 98 w 98"/>
                  <a:gd name="T5" fmla="*/ 24 h 68"/>
                  <a:gd name="T6" fmla="*/ 30 w 98"/>
                  <a:gd name="T7" fmla="*/ 0 h 68"/>
                  <a:gd name="T8" fmla="*/ 0 w 98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68"/>
                  <a:gd name="T17" fmla="*/ 98 w 9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8" y="24"/>
                    </a:lnTo>
                    <a:lnTo>
                      <a:pt x="3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3" name="Freeform 6705"/>
              <p:cNvSpPr>
                <a:spLocks/>
              </p:cNvSpPr>
              <p:nvPr/>
            </p:nvSpPr>
            <p:spPr bwMode="auto">
              <a:xfrm>
                <a:off x="4004" y="3725"/>
                <a:ext cx="98" cy="68"/>
              </a:xfrm>
              <a:custGeom>
                <a:avLst/>
                <a:gdLst>
                  <a:gd name="T0" fmla="*/ 0 w 16"/>
                  <a:gd name="T1" fmla="*/ 71579 h 11"/>
                  <a:gd name="T2" fmla="*/ 94203 w 16"/>
                  <a:gd name="T3" fmla="*/ 99206 h 11"/>
                  <a:gd name="T4" fmla="*/ 137868 w 16"/>
                  <a:gd name="T5" fmla="*/ 36609 h 11"/>
                  <a:gd name="T6" fmla="*/ 43671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4" name="Freeform 6706"/>
              <p:cNvSpPr>
                <a:spLocks/>
              </p:cNvSpPr>
              <p:nvPr/>
            </p:nvSpPr>
            <p:spPr bwMode="auto">
              <a:xfrm>
                <a:off x="2713" y="3725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5" name="Freeform 6707"/>
              <p:cNvSpPr>
                <a:spLocks/>
              </p:cNvSpPr>
              <p:nvPr/>
            </p:nvSpPr>
            <p:spPr bwMode="auto">
              <a:xfrm>
                <a:off x="2713" y="372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6" name="Freeform 6708"/>
              <p:cNvSpPr>
                <a:spLocks/>
              </p:cNvSpPr>
              <p:nvPr/>
            </p:nvSpPr>
            <p:spPr bwMode="auto">
              <a:xfrm>
                <a:off x="3831" y="3731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7" name="Freeform 6709"/>
              <p:cNvSpPr>
                <a:spLocks/>
              </p:cNvSpPr>
              <p:nvPr/>
            </p:nvSpPr>
            <p:spPr bwMode="auto">
              <a:xfrm>
                <a:off x="3831" y="3731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8" name="Freeform 6710"/>
              <p:cNvSpPr>
                <a:spLocks/>
              </p:cNvSpPr>
              <p:nvPr/>
            </p:nvSpPr>
            <p:spPr bwMode="auto">
              <a:xfrm>
                <a:off x="2540" y="3731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9" name="Freeform 6711"/>
              <p:cNvSpPr>
                <a:spLocks/>
              </p:cNvSpPr>
              <p:nvPr/>
            </p:nvSpPr>
            <p:spPr bwMode="auto">
              <a:xfrm>
                <a:off x="2540" y="373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0" name="Freeform 6712"/>
              <p:cNvSpPr>
                <a:spLocks/>
              </p:cNvSpPr>
              <p:nvPr/>
            </p:nvSpPr>
            <p:spPr bwMode="auto">
              <a:xfrm>
                <a:off x="3658" y="373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1" name="Freeform 6713"/>
              <p:cNvSpPr>
                <a:spLocks/>
              </p:cNvSpPr>
              <p:nvPr/>
            </p:nvSpPr>
            <p:spPr bwMode="auto">
              <a:xfrm>
                <a:off x="3658" y="373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2" name="Freeform 6714"/>
              <p:cNvSpPr>
                <a:spLocks/>
              </p:cNvSpPr>
              <p:nvPr/>
            </p:nvSpPr>
            <p:spPr bwMode="auto">
              <a:xfrm>
                <a:off x="3479" y="3737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3" name="Freeform 6715"/>
              <p:cNvSpPr>
                <a:spLocks/>
              </p:cNvSpPr>
              <p:nvPr/>
            </p:nvSpPr>
            <p:spPr bwMode="auto">
              <a:xfrm>
                <a:off x="3479" y="3737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4" name="Freeform 6716"/>
              <p:cNvSpPr>
                <a:spLocks/>
              </p:cNvSpPr>
              <p:nvPr/>
            </p:nvSpPr>
            <p:spPr bwMode="auto">
              <a:xfrm>
                <a:off x="3306" y="373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5" name="Freeform 6717"/>
              <p:cNvSpPr>
                <a:spLocks/>
              </p:cNvSpPr>
              <p:nvPr/>
            </p:nvSpPr>
            <p:spPr bwMode="auto">
              <a:xfrm>
                <a:off x="3306" y="373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6" name="Freeform 6718"/>
              <p:cNvSpPr>
                <a:spLocks/>
              </p:cNvSpPr>
              <p:nvPr/>
            </p:nvSpPr>
            <p:spPr bwMode="auto">
              <a:xfrm>
                <a:off x="3133" y="3743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7" name="Freeform 6719"/>
              <p:cNvSpPr>
                <a:spLocks/>
              </p:cNvSpPr>
              <p:nvPr/>
            </p:nvSpPr>
            <p:spPr bwMode="auto">
              <a:xfrm>
                <a:off x="3133" y="3743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8" name="Freeform 6720"/>
              <p:cNvSpPr>
                <a:spLocks/>
              </p:cNvSpPr>
              <p:nvPr/>
            </p:nvSpPr>
            <p:spPr bwMode="auto">
              <a:xfrm>
                <a:off x="2960" y="374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9" name="Freeform 6721"/>
              <p:cNvSpPr>
                <a:spLocks/>
              </p:cNvSpPr>
              <p:nvPr/>
            </p:nvSpPr>
            <p:spPr bwMode="auto">
              <a:xfrm>
                <a:off x="2960" y="374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0" name="Freeform 6722"/>
              <p:cNvSpPr>
                <a:spLocks/>
              </p:cNvSpPr>
              <p:nvPr/>
            </p:nvSpPr>
            <p:spPr bwMode="auto">
              <a:xfrm>
                <a:off x="4072" y="3749"/>
                <a:ext cx="104" cy="62"/>
              </a:xfrm>
              <a:custGeom>
                <a:avLst/>
                <a:gdLst>
                  <a:gd name="T0" fmla="*/ 0 w 104"/>
                  <a:gd name="T1" fmla="*/ 44 h 62"/>
                  <a:gd name="T2" fmla="*/ 74 w 104"/>
                  <a:gd name="T3" fmla="*/ 62 h 62"/>
                  <a:gd name="T4" fmla="*/ 104 w 104"/>
                  <a:gd name="T5" fmla="*/ 19 h 62"/>
                  <a:gd name="T6" fmla="*/ 30 w 104"/>
                  <a:gd name="T7" fmla="*/ 0 h 62"/>
                  <a:gd name="T8" fmla="*/ 0 w 104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62"/>
                  <a:gd name="T17" fmla="*/ 104 w 104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62">
                    <a:moveTo>
                      <a:pt x="0" y="44"/>
                    </a:moveTo>
                    <a:lnTo>
                      <a:pt x="74" y="62"/>
                    </a:lnTo>
                    <a:lnTo>
                      <a:pt x="104" y="19"/>
                    </a:lnTo>
                    <a:lnTo>
                      <a:pt x="3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1" name="Freeform 6723"/>
              <p:cNvSpPr>
                <a:spLocks/>
              </p:cNvSpPr>
              <p:nvPr/>
            </p:nvSpPr>
            <p:spPr bwMode="auto">
              <a:xfrm>
                <a:off x="4072" y="3749"/>
                <a:ext cx="104" cy="62"/>
              </a:xfrm>
              <a:custGeom>
                <a:avLst/>
                <a:gdLst>
                  <a:gd name="T0" fmla="*/ 0 w 17"/>
                  <a:gd name="T1" fmla="*/ 63618 h 10"/>
                  <a:gd name="T2" fmla="*/ 102360 w 17"/>
                  <a:gd name="T3" fmla="*/ 91524 h 10"/>
                  <a:gd name="T4" fmla="*/ 145624 w 17"/>
                  <a:gd name="T5" fmla="*/ 28136 h 10"/>
                  <a:gd name="T6" fmla="*/ 43490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2" name="Freeform 6724"/>
              <p:cNvSpPr>
                <a:spLocks/>
              </p:cNvSpPr>
              <p:nvPr/>
            </p:nvSpPr>
            <p:spPr bwMode="auto">
              <a:xfrm>
                <a:off x="2787" y="3749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3" name="Freeform 6725"/>
              <p:cNvSpPr>
                <a:spLocks/>
              </p:cNvSpPr>
              <p:nvPr/>
            </p:nvSpPr>
            <p:spPr bwMode="auto">
              <a:xfrm>
                <a:off x="2787" y="3749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4" name="Freeform 6726"/>
              <p:cNvSpPr>
                <a:spLocks/>
              </p:cNvSpPr>
              <p:nvPr/>
            </p:nvSpPr>
            <p:spPr bwMode="auto">
              <a:xfrm>
                <a:off x="3899" y="3749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5" name="Freeform 6727"/>
              <p:cNvSpPr>
                <a:spLocks/>
              </p:cNvSpPr>
              <p:nvPr/>
            </p:nvSpPr>
            <p:spPr bwMode="auto">
              <a:xfrm>
                <a:off x="3899" y="374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6" name="Freeform 6728"/>
              <p:cNvSpPr>
                <a:spLocks/>
              </p:cNvSpPr>
              <p:nvPr/>
            </p:nvSpPr>
            <p:spPr bwMode="auto">
              <a:xfrm>
                <a:off x="2614" y="3749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7" name="Freeform 6729"/>
              <p:cNvSpPr>
                <a:spLocks/>
              </p:cNvSpPr>
              <p:nvPr/>
            </p:nvSpPr>
            <p:spPr bwMode="auto">
              <a:xfrm>
                <a:off x="2614" y="3749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8" name="Freeform 6730"/>
              <p:cNvSpPr>
                <a:spLocks/>
              </p:cNvSpPr>
              <p:nvPr/>
            </p:nvSpPr>
            <p:spPr bwMode="auto">
              <a:xfrm>
                <a:off x="3726" y="3756"/>
                <a:ext cx="105" cy="61"/>
              </a:xfrm>
              <a:custGeom>
                <a:avLst/>
                <a:gdLst>
                  <a:gd name="T0" fmla="*/ 0 w 105"/>
                  <a:gd name="T1" fmla="*/ 43 h 61"/>
                  <a:gd name="T2" fmla="*/ 74 w 105"/>
                  <a:gd name="T3" fmla="*/ 61 h 61"/>
                  <a:gd name="T4" fmla="*/ 105 w 105"/>
                  <a:gd name="T5" fmla="*/ 18 h 61"/>
                  <a:gd name="T6" fmla="*/ 31 w 105"/>
                  <a:gd name="T7" fmla="*/ 0 h 61"/>
                  <a:gd name="T8" fmla="*/ 0 w 105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1"/>
                  <a:gd name="T17" fmla="*/ 105 w 105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1">
                    <a:moveTo>
                      <a:pt x="0" y="43"/>
                    </a:moveTo>
                    <a:lnTo>
                      <a:pt x="74" y="61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9" name="Freeform 6731"/>
              <p:cNvSpPr>
                <a:spLocks/>
              </p:cNvSpPr>
              <p:nvPr/>
            </p:nvSpPr>
            <p:spPr bwMode="auto">
              <a:xfrm>
                <a:off x="3726" y="3756"/>
                <a:ext cx="105" cy="61"/>
              </a:xfrm>
              <a:custGeom>
                <a:avLst/>
                <a:gdLst>
                  <a:gd name="T0" fmla="*/ 0 w 17"/>
                  <a:gd name="T1" fmla="*/ 59463 h 10"/>
                  <a:gd name="T2" fmla="*/ 107693 w 17"/>
                  <a:gd name="T3" fmla="*/ 84430 h 10"/>
                  <a:gd name="T4" fmla="*/ 152936 w 17"/>
                  <a:gd name="T5" fmla="*/ 24967 h 10"/>
                  <a:gd name="T6" fmla="*/ 45014 w 17"/>
                  <a:gd name="T7" fmla="*/ 0 h 10"/>
                  <a:gd name="T8" fmla="*/ 0 w 17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0" name="Freeform 6732"/>
              <p:cNvSpPr>
                <a:spLocks/>
              </p:cNvSpPr>
              <p:nvPr/>
            </p:nvSpPr>
            <p:spPr bwMode="auto">
              <a:xfrm>
                <a:off x="3553" y="375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1" name="Freeform 6733"/>
              <p:cNvSpPr>
                <a:spLocks/>
              </p:cNvSpPr>
              <p:nvPr/>
            </p:nvSpPr>
            <p:spPr bwMode="auto">
              <a:xfrm>
                <a:off x="3553" y="375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2" name="Freeform 6734"/>
              <p:cNvSpPr>
                <a:spLocks/>
              </p:cNvSpPr>
              <p:nvPr/>
            </p:nvSpPr>
            <p:spPr bwMode="auto">
              <a:xfrm>
                <a:off x="3380" y="3762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8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3" name="Freeform 6735"/>
              <p:cNvSpPr>
                <a:spLocks/>
              </p:cNvSpPr>
              <p:nvPr/>
            </p:nvSpPr>
            <p:spPr bwMode="auto">
              <a:xfrm>
                <a:off x="3380" y="3762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4" name="Freeform 6736"/>
              <p:cNvSpPr>
                <a:spLocks/>
              </p:cNvSpPr>
              <p:nvPr/>
            </p:nvSpPr>
            <p:spPr bwMode="auto">
              <a:xfrm>
                <a:off x="3207" y="3762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5" name="Freeform 6737"/>
              <p:cNvSpPr>
                <a:spLocks/>
              </p:cNvSpPr>
              <p:nvPr/>
            </p:nvSpPr>
            <p:spPr bwMode="auto">
              <a:xfrm>
                <a:off x="3207" y="3762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6" name="Freeform 6738"/>
              <p:cNvSpPr>
                <a:spLocks/>
              </p:cNvSpPr>
              <p:nvPr/>
            </p:nvSpPr>
            <p:spPr bwMode="auto">
              <a:xfrm>
                <a:off x="3028" y="3768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74 w 105"/>
                  <a:gd name="T3" fmla="*/ 62 h 62"/>
                  <a:gd name="T4" fmla="*/ 105 w 105"/>
                  <a:gd name="T5" fmla="*/ 18 h 62"/>
                  <a:gd name="T6" fmla="*/ 37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74" y="62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7" name="Freeform 6739"/>
              <p:cNvSpPr>
                <a:spLocks/>
              </p:cNvSpPr>
              <p:nvPr/>
            </p:nvSpPr>
            <p:spPr bwMode="auto">
              <a:xfrm>
                <a:off x="3028" y="3768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8" name="Freeform 6740"/>
              <p:cNvSpPr>
                <a:spLocks/>
              </p:cNvSpPr>
              <p:nvPr/>
            </p:nvSpPr>
            <p:spPr bwMode="auto">
              <a:xfrm>
                <a:off x="2855" y="376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9" name="Freeform 6741"/>
              <p:cNvSpPr>
                <a:spLocks/>
              </p:cNvSpPr>
              <p:nvPr/>
            </p:nvSpPr>
            <p:spPr bwMode="auto">
              <a:xfrm>
                <a:off x="2855" y="376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0" name="Freeform 6742"/>
              <p:cNvSpPr>
                <a:spLocks/>
              </p:cNvSpPr>
              <p:nvPr/>
            </p:nvSpPr>
            <p:spPr bwMode="auto">
              <a:xfrm>
                <a:off x="3973" y="3774"/>
                <a:ext cx="99" cy="62"/>
              </a:xfrm>
              <a:custGeom>
                <a:avLst/>
                <a:gdLst>
                  <a:gd name="T0" fmla="*/ 0 w 99"/>
                  <a:gd name="T1" fmla="*/ 43 h 62"/>
                  <a:gd name="T2" fmla="*/ 68 w 99"/>
                  <a:gd name="T3" fmla="*/ 62 h 62"/>
                  <a:gd name="T4" fmla="*/ 99 w 99"/>
                  <a:gd name="T5" fmla="*/ 19 h 62"/>
                  <a:gd name="T6" fmla="*/ 31 w 99"/>
                  <a:gd name="T7" fmla="*/ 0 h 62"/>
                  <a:gd name="T8" fmla="*/ 0 w 99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2"/>
                  <a:gd name="T17" fmla="*/ 99 w 99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2">
                    <a:moveTo>
                      <a:pt x="0" y="43"/>
                    </a:moveTo>
                    <a:lnTo>
                      <a:pt x="68" y="62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1" name="Freeform 6743"/>
              <p:cNvSpPr>
                <a:spLocks/>
              </p:cNvSpPr>
              <p:nvPr/>
            </p:nvSpPr>
            <p:spPr bwMode="auto">
              <a:xfrm>
                <a:off x="3973" y="3774"/>
                <a:ext cx="99" cy="62"/>
              </a:xfrm>
              <a:custGeom>
                <a:avLst/>
                <a:gdLst>
                  <a:gd name="T0" fmla="*/ 0 w 16"/>
                  <a:gd name="T1" fmla="*/ 63618 h 10"/>
                  <a:gd name="T2" fmla="*/ 99730 w 16"/>
                  <a:gd name="T3" fmla="*/ 91524 h 10"/>
                  <a:gd name="T4" fmla="*/ 145214 w 16"/>
                  <a:gd name="T5" fmla="*/ 28136 h 10"/>
                  <a:gd name="T6" fmla="*/ 45484 w 16"/>
                  <a:gd name="T7" fmla="*/ 0 h 10"/>
                  <a:gd name="T8" fmla="*/ 0 w 16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2" name="Freeform 6744"/>
              <p:cNvSpPr>
                <a:spLocks/>
              </p:cNvSpPr>
              <p:nvPr/>
            </p:nvSpPr>
            <p:spPr bwMode="auto">
              <a:xfrm>
                <a:off x="2682" y="3774"/>
                <a:ext cx="105" cy="62"/>
              </a:xfrm>
              <a:custGeom>
                <a:avLst/>
                <a:gdLst>
                  <a:gd name="T0" fmla="*/ 0 w 105"/>
                  <a:gd name="T1" fmla="*/ 43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3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3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3" name="Freeform 6745"/>
              <p:cNvSpPr>
                <a:spLocks/>
              </p:cNvSpPr>
              <p:nvPr/>
            </p:nvSpPr>
            <p:spPr bwMode="auto">
              <a:xfrm>
                <a:off x="2682" y="3774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4" name="Freeform 6746"/>
              <p:cNvSpPr>
                <a:spLocks/>
              </p:cNvSpPr>
              <p:nvPr/>
            </p:nvSpPr>
            <p:spPr bwMode="auto">
              <a:xfrm>
                <a:off x="3800" y="3774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5" name="Freeform 6747"/>
              <p:cNvSpPr>
                <a:spLocks/>
              </p:cNvSpPr>
              <p:nvPr/>
            </p:nvSpPr>
            <p:spPr bwMode="auto">
              <a:xfrm>
                <a:off x="3800" y="3774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6" name="Freeform 6748"/>
              <p:cNvSpPr>
                <a:spLocks/>
              </p:cNvSpPr>
              <p:nvPr/>
            </p:nvSpPr>
            <p:spPr bwMode="auto">
              <a:xfrm>
                <a:off x="3621" y="3780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74 w 105"/>
                  <a:gd name="T3" fmla="*/ 62 h 62"/>
                  <a:gd name="T4" fmla="*/ 105 w 105"/>
                  <a:gd name="T5" fmla="*/ 19 h 62"/>
                  <a:gd name="T6" fmla="*/ 37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74" y="62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7" name="Freeform 6749"/>
              <p:cNvSpPr>
                <a:spLocks/>
              </p:cNvSpPr>
              <p:nvPr/>
            </p:nvSpPr>
            <p:spPr bwMode="auto">
              <a:xfrm>
                <a:off x="3621" y="3780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107693 w 17"/>
                  <a:gd name="T3" fmla="*/ 91524 h 10"/>
                  <a:gd name="T4" fmla="*/ 152936 w 17"/>
                  <a:gd name="T5" fmla="*/ 28136 h 10"/>
                  <a:gd name="T6" fmla="*/ 53945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2" y="10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8" name="Freeform 6750"/>
              <p:cNvSpPr>
                <a:spLocks/>
              </p:cNvSpPr>
              <p:nvPr/>
            </p:nvSpPr>
            <p:spPr bwMode="auto">
              <a:xfrm>
                <a:off x="3448" y="3780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9" name="Freeform 6751"/>
              <p:cNvSpPr>
                <a:spLocks/>
              </p:cNvSpPr>
              <p:nvPr/>
            </p:nvSpPr>
            <p:spPr bwMode="auto">
              <a:xfrm>
                <a:off x="3448" y="378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0" name="Freeform 6752"/>
              <p:cNvSpPr>
                <a:spLocks/>
              </p:cNvSpPr>
              <p:nvPr/>
            </p:nvSpPr>
            <p:spPr bwMode="auto">
              <a:xfrm>
                <a:off x="3275" y="3786"/>
                <a:ext cx="105" cy="62"/>
              </a:xfrm>
              <a:custGeom>
                <a:avLst/>
                <a:gdLst>
                  <a:gd name="T0" fmla="*/ 0 w 105"/>
                  <a:gd name="T1" fmla="*/ 44 h 62"/>
                  <a:gd name="T2" fmla="*/ 68 w 105"/>
                  <a:gd name="T3" fmla="*/ 62 h 62"/>
                  <a:gd name="T4" fmla="*/ 105 w 105"/>
                  <a:gd name="T5" fmla="*/ 19 h 62"/>
                  <a:gd name="T6" fmla="*/ 31 w 105"/>
                  <a:gd name="T7" fmla="*/ 0 h 62"/>
                  <a:gd name="T8" fmla="*/ 0 w 105"/>
                  <a:gd name="T9" fmla="*/ 4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2"/>
                  <a:gd name="T17" fmla="*/ 105 w 105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2">
                    <a:moveTo>
                      <a:pt x="0" y="44"/>
                    </a:moveTo>
                    <a:lnTo>
                      <a:pt x="68" y="62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1" name="Freeform 6753"/>
              <p:cNvSpPr>
                <a:spLocks/>
              </p:cNvSpPr>
              <p:nvPr/>
            </p:nvSpPr>
            <p:spPr bwMode="auto">
              <a:xfrm>
                <a:off x="3275" y="3786"/>
                <a:ext cx="105" cy="62"/>
              </a:xfrm>
              <a:custGeom>
                <a:avLst/>
                <a:gdLst>
                  <a:gd name="T0" fmla="*/ 0 w 17"/>
                  <a:gd name="T1" fmla="*/ 63618 h 10"/>
                  <a:gd name="T2" fmla="*/ 98959 w 17"/>
                  <a:gd name="T3" fmla="*/ 91524 h 10"/>
                  <a:gd name="T4" fmla="*/ 152936 w 17"/>
                  <a:gd name="T5" fmla="*/ 28136 h 10"/>
                  <a:gd name="T6" fmla="*/ 45014 w 17"/>
                  <a:gd name="T7" fmla="*/ 0 h 10"/>
                  <a:gd name="T8" fmla="*/ 0 w 17"/>
                  <a:gd name="T9" fmla="*/ 63618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0"/>
                  <a:gd name="T17" fmla="*/ 17 w 17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0">
                    <a:moveTo>
                      <a:pt x="0" y="7"/>
                    </a:moveTo>
                    <a:lnTo>
                      <a:pt x="11" y="10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2" name="Freeform 6754"/>
              <p:cNvSpPr>
                <a:spLocks/>
              </p:cNvSpPr>
              <p:nvPr/>
            </p:nvSpPr>
            <p:spPr bwMode="auto">
              <a:xfrm>
                <a:off x="3102" y="3786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3" name="Freeform 6755"/>
              <p:cNvSpPr>
                <a:spLocks/>
              </p:cNvSpPr>
              <p:nvPr/>
            </p:nvSpPr>
            <p:spPr bwMode="auto">
              <a:xfrm>
                <a:off x="3102" y="378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4" name="Freeform 6756"/>
              <p:cNvSpPr>
                <a:spLocks/>
              </p:cNvSpPr>
              <p:nvPr/>
            </p:nvSpPr>
            <p:spPr bwMode="auto">
              <a:xfrm>
                <a:off x="2929" y="3793"/>
                <a:ext cx="99" cy="61"/>
              </a:xfrm>
              <a:custGeom>
                <a:avLst/>
                <a:gdLst>
                  <a:gd name="T0" fmla="*/ 0 w 99"/>
                  <a:gd name="T1" fmla="*/ 43 h 61"/>
                  <a:gd name="T2" fmla="*/ 68 w 99"/>
                  <a:gd name="T3" fmla="*/ 61 h 61"/>
                  <a:gd name="T4" fmla="*/ 99 w 99"/>
                  <a:gd name="T5" fmla="*/ 18 h 61"/>
                  <a:gd name="T6" fmla="*/ 31 w 99"/>
                  <a:gd name="T7" fmla="*/ 0 h 61"/>
                  <a:gd name="T8" fmla="*/ 0 w 99"/>
                  <a:gd name="T9" fmla="*/ 43 h 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1"/>
                  <a:gd name="T17" fmla="*/ 99 w 99"/>
                  <a:gd name="T18" fmla="*/ 61 h 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1">
                    <a:moveTo>
                      <a:pt x="0" y="43"/>
                    </a:moveTo>
                    <a:lnTo>
                      <a:pt x="68" y="61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5" name="Freeform 6757"/>
              <p:cNvSpPr>
                <a:spLocks/>
              </p:cNvSpPr>
              <p:nvPr/>
            </p:nvSpPr>
            <p:spPr bwMode="auto">
              <a:xfrm>
                <a:off x="2929" y="3793"/>
                <a:ext cx="99" cy="61"/>
              </a:xfrm>
              <a:custGeom>
                <a:avLst/>
                <a:gdLst>
                  <a:gd name="T0" fmla="*/ 0 w 16"/>
                  <a:gd name="T1" fmla="*/ 59463 h 10"/>
                  <a:gd name="T2" fmla="*/ 99730 w 16"/>
                  <a:gd name="T3" fmla="*/ 84430 h 10"/>
                  <a:gd name="T4" fmla="*/ 145214 w 16"/>
                  <a:gd name="T5" fmla="*/ 24967 h 10"/>
                  <a:gd name="T6" fmla="*/ 45484 w 16"/>
                  <a:gd name="T7" fmla="*/ 0 h 10"/>
                  <a:gd name="T8" fmla="*/ 0 w 16"/>
                  <a:gd name="T9" fmla="*/ 594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0"/>
                  <a:gd name="T17" fmla="*/ 16 w 16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0">
                    <a:moveTo>
                      <a:pt x="0" y="7"/>
                    </a:moveTo>
                    <a:lnTo>
                      <a:pt x="11" y="10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6" name="Freeform 6758"/>
              <p:cNvSpPr>
                <a:spLocks/>
              </p:cNvSpPr>
              <p:nvPr/>
            </p:nvSpPr>
            <p:spPr bwMode="auto">
              <a:xfrm>
                <a:off x="4041" y="379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7" name="Freeform 6759"/>
              <p:cNvSpPr>
                <a:spLocks/>
              </p:cNvSpPr>
              <p:nvPr/>
            </p:nvSpPr>
            <p:spPr bwMode="auto">
              <a:xfrm>
                <a:off x="4041" y="379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8" name="Freeform 6760"/>
              <p:cNvSpPr>
                <a:spLocks/>
              </p:cNvSpPr>
              <p:nvPr/>
            </p:nvSpPr>
            <p:spPr bwMode="auto">
              <a:xfrm>
                <a:off x="2750" y="379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9" name="Freeform 6761"/>
              <p:cNvSpPr>
                <a:spLocks/>
              </p:cNvSpPr>
              <p:nvPr/>
            </p:nvSpPr>
            <p:spPr bwMode="auto">
              <a:xfrm>
                <a:off x="2750" y="379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0" name="Freeform 6762"/>
              <p:cNvSpPr>
                <a:spLocks/>
              </p:cNvSpPr>
              <p:nvPr/>
            </p:nvSpPr>
            <p:spPr bwMode="auto">
              <a:xfrm>
                <a:off x="3868" y="379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1" name="Freeform 6763"/>
              <p:cNvSpPr>
                <a:spLocks/>
              </p:cNvSpPr>
              <p:nvPr/>
            </p:nvSpPr>
            <p:spPr bwMode="auto">
              <a:xfrm>
                <a:off x="3868" y="379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2" name="Freeform 6764"/>
              <p:cNvSpPr>
                <a:spLocks/>
              </p:cNvSpPr>
              <p:nvPr/>
            </p:nvSpPr>
            <p:spPr bwMode="auto">
              <a:xfrm>
                <a:off x="3695" y="379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3" name="Freeform 6765"/>
              <p:cNvSpPr>
                <a:spLocks/>
              </p:cNvSpPr>
              <p:nvPr/>
            </p:nvSpPr>
            <p:spPr bwMode="auto">
              <a:xfrm>
                <a:off x="3695" y="379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4" name="Freeform 6766"/>
              <p:cNvSpPr>
                <a:spLocks/>
              </p:cNvSpPr>
              <p:nvPr/>
            </p:nvSpPr>
            <p:spPr bwMode="auto">
              <a:xfrm>
                <a:off x="3522" y="3799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5" name="Freeform 6767"/>
              <p:cNvSpPr>
                <a:spLocks/>
              </p:cNvSpPr>
              <p:nvPr/>
            </p:nvSpPr>
            <p:spPr bwMode="auto">
              <a:xfrm>
                <a:off x="3522" y="3799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6" name="Freeform 6768"/>
              <p:cNvSpPr>
                <a:spLocks/>
              </p:cNvSpPr>
              <p:nvPr/>
            </p:nvSpPr>
            <p:spPr bwMode="auto">
              <a:xfrm>
                <a:off x="3343" y="3805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7" name="Freeform 6769"/>
              <p:cNvSpPr>
                <a:spLocks/>
              </p:cNvSpPr>
              <p:nvPr/>
            </p:nvSpPr>
            <p:spPr bwMode="auto">
              <a:xfrm>
                <a:off x="3343" y="3805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8" name="Freeform 6770"/>
              <p:cNvSpPr>
                <a:spLocks/>
              </p:cNvSpPr>
              <p:nvPr/>
            </p:nvSpPr>
            <p:spPr bwMode="auto">
              <a:xfrm>
                <a:off x="3170" y="3805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9" name="Freeform 6771"/>
              <p:cNvSpPr>
                <a:spLocks/>
              </p:cNvSpPr>
              <p:nvPr/>
            </p:nvSpPr>
            <p:spPr bwMode="auto">
              <a:xfrm>
                <a:off x="3170" y="380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0" name="Freeform 6772"/>
              <p:cNvSpPr>
                <a:spLocks/>
              </p:cNvSpPr>
              <p:nvPr/>
            </p:nvSpPr>
            <p:spPr bwMode="auto">
              <a:xfrm>
                <a:off x="2997" y="3811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1" name="Freeform 6773"/>
              <p:cNvSpPr>
                <a:spLocks/>
              </p:cNvSpPr>
              <p:nvPr/>
            </p:nvSpPr>
            <p:spPr bwMode="auto">
              <a:xfrm>
                <a:off x="2997" y="381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2" name="Freeform 6774"/>
              <p:cNvSpPr>
                <a:spLocks/>
              </p:cNvSpPr>
              <p:nvPr/>
            </p:nvSpPr>
            <p:spPr bwMode="auto">
              <a:xfrm>
                <a:off x="2824" y="3811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3" name="Freeform 6775"/>
              <p:cNvSpPr>
                <a:spLocks/>
              </p:cNvSpPr>
              <p:nvPr/>
            </p:nvSpPr>
            <p:spPr bwMode="auto">
              <a:xfrm>
                <a:off x="2824" y="3811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4" name="Freeform 6776"/>
              <p:cNvSpPr>
                <a:spLocks/>
              </p:cNvSpPr>
              <p:nvPr/>
            </p:nvSpPr>
            <p:spPr bwMode="auto">
              <a:xfrm>
                <a:off x="3942" y="3817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5" name="Freeform 6777"/>
              <p:cNvSpPr>
                <a:spLocks/>
              </p:cNvSpPr>
              <p:nvPr/>
            </p:nvSpPr>
            <p:spPr bwMode="auto">
              <a:xfrm>
                <a:off x="3942" y="3817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6" name="Freeform 6778"/>
              <p:cNvSpPr>
                <a:spLocks/>
              </p:cNvSpPr>
              <p:nvPr/>
            </p:nvSpPr>
            <p:spPr bwMode="auto">
              <a:xfrm>
                <a:off x="3763" y="3817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7" name="Freeform 6779"/>
              <p:cNvSpPr>
                <a:spLocks/>
              </p:cNvSpPr>
              <p:nvPr/>
            </p:nvSpPr>
            <p:spPr bwMode="auto">
              <a:xfrm>
                <a:off x="3763" y="381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8" name="Freeform 6780"/>
              <p:cNvSpPr>
                <a:spLocks/>
              </p:cNvSpPr>
              <p:nvPr/>
            </p:nvSpPr>
            <p:spPr bwMode="auto">
              <a:xfrm>
                <a:off x="3590" y="3824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74 w 105"/>
                  <a:gd name="T3" fmla="*/ 67 h 67"/>
                  <a:gd name="T4" fmla="*/ 105 w 105"/>
                  <a:gd name="T5" fmla="*/ 18 h 67"/>
                  <a:gd name="T6" fmla="*/ 31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74" y="67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9" name="Freeform 6781"/>
              <p:cNvSpPr>
                <a:spLocks/>
              </p:cNvSpPr>
              <p:nvPr/>
            </p:nvSpPr>
            <p:spPr bwMode="auto">
              <a:xfrm>
                <a:off x="3590" y="3824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107693 w 17"/>
                  <a:gd name="T3" fmla="*/ 92192 h 11"/>
                  <a:gd name="T4" fmla="*/ 152936 w 17"/>
                  <a:gd name="T5" fmla="*/ 24857 h 11"/>
                  <a:gd name="T6" fmla="*/ 45014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0" name="Freeform 6782"/>
              <p:cNvSpPr>
                <a:spLocks/>
              </p:cNvSpPr>
              <p:nvPr/>
            </p:nvSpPr>
            <p:spPr bwMode="auto">
              <a:xfrm>
                <a:off x="3417" y="3824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68 w 105"/>
                  <a:gd name="T3" fmla="*/ 67 h 67"/>
                  <a:gd name="T4" fmla="*/ 105 w 105"/>
                  <a:gd name="T5" fmla="*/ 24 h 67"/>
                  <a:gd name="T6" fmla="*/ 31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68" y="67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1" name="Freeform 6783"/>
              <p:cNvSpPr>
                <a:spLocks/>
              </p:cNvSpPr>
              <p:nvPr/>
            </p:nvSpPr>
            <p:spPr bwMode="auto">
              <a:xfrm>
                <a:off x="3417" y="3824"/>
                <a:ext cx="105" cy="67"/>
              </a:xfrm>
              <a:custGeom>
                <a:avLst/>
                <a:gdLst>
                  <a:gd name="T0" fmla="*/ 0 w 17"/>
                  <a:gd name="T1" fmla="*/ 67335 h 11"/>
                  <a:gd name="T2" fmla="*/ 98959 w 17"/>
                  <a:gd name="T3" fmla="*/ 92192 h 11"/>
                  <a:gd name="T4" fmla="*/ 152936 w 17"/>
                  <a:gd name="T5" fmla="*/ 32982 h 11"/>
                  <a:gd name="T6" fmla="*/ 45014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2" name="Freeform 6784"/>
              <p:cNvSpPr>
                <a:spLocks/>
              </p:cNvSpPr>
              <p:nvPr/>
            </p:nvSpPr>
            <p:spPr bwMode="auto">
              <a:xfrm>
                <a:off x="3244" y="3830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3" name="Freeform 6785"/>
              <p:cNvSpPr>
                <a:spLocks/>
              </p:cNvSpPr>
              <p:nvPr/>
            </p:nvSpPr>
            <p:spPr bwMode="auto">
              <a:xfrm>
                <a:off x="3244" y="3830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4" name="Freeform 6786"/>
              <p:cNvSpPr>
                <a:spLocks/>
              </p:cNvSpPr>
              <p:nvPr/>
            </p:nvSpPr>
            <p:spPr bwMode="auto">
              <a:xfrm>
                <a:off x="3065" y="383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5" name="Freeform 6787"/>
              <p:cNvSpPr>
                <a:spLocks/>
              </p:cNvSpPr>
              <p:nvPr/>
            </p:nvSpPr>
            <p:spPr bwMode="auto">
              <a:xfrm>
                <a:off x="3065" y="383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6" name="Freeform 6788"/>
              <p:cNvSpPr>
                <a:spLocks/>
              </p:cNvSpPr>
              <p:nvPr/>
            </p:nvSpPr>
            <p:spPr bwMode="auto">
              <a:xfrm>
                <a:off x="2892" y="383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7" name="Freeform 6789"/>
              <p:cNvSpPr>
                <a:spLocks/>
              </p:cNvSpPr>
              <p:nvPr/>
            </p:nvSpPr>
            <p:spPr bwMode="auto">
              <a:xfrm>
                <a:off x="2892" y="383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8" name="Freeform 6790"/>
              <p:cNvSpPr>
                <a:spLocks/>
              </p:cNvSpPr>
              <p:nvPr/>
            </p:nvSpPr>
            <p:spPr bwMode="auto">
              <a:xfrm>
                <a:off x="4010" y="383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9" name="Freeform 6791"/>
              <p:cNvSpPr>
                <a:spLocks/>
              </p:cNvSpPr>
              <p:nvPr/>
            </p:nvSpPr>
            <p:spPr bwMode="auto">
              <a:xfrm>
                <a:off x="4010" y="383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0" name="Freeform 6792"/>
              <p:cNvSpPr>
                <a:spLocks/>
              </p:cNvSpPr>
              <p:nvPr/>
            </p:nvSpPr>
            <p:spPr bwMode="auto">
              <a:xfrm>
                <a:off x="3837" y="384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1" name="Freeform 6793"/>
              <p:cNvSpPr>
                <a:spLocks/>
              </p:cNvSpPr>
              <p:nvPr/>
            </p:nvSpPr>
            <p:spPr bwMode="auto">
              <a:xfrm>
                <a:off x="3837" y="384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2" name="Freeform 6794"/>
              <p:cNvSpPr>
                <a:spLocks/>
              </p:cNvSpPr>
              <p:nvPr/>
            </p:nvSpPr>
            <p:spPr bwMode="auto">
              <a:xfrm>
                <a:off x="3664" y="3842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3" name="Freeform 6795"/>
              <p:cNvSpPr>
                <a:spLocks/>
              </p:cNvSpPr>
              <p:nvPr/>
            </p:nvSpPr>
            <p:spPr bwMode="auto">
              <a:xfrm>
                <a:off x="3664" y="3842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4" name="Freeform 6796"/>
              <p:cNvSpPr>
                <a:spLocks/>
              </p:cNvSpPr>
              <p:nvPr/>
            </p:nvSpPr>
            <p:spPr bwMode="auto">
              <a:xfrm>
                <a:off x="3485" y="384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5" name="Freeform 6797"/>
              <p:cNvSpPr>
                <a:spLocks/>
              </p:cNvSpPr>
              <p:nvPr/>
            </p:nvSpPr>
            <p:spPr bwMode="auto">
              <a:xfrm>
                <a:off x="3485" y="384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6" name="Freeform 6798"/>
              <p:cNvSpPr>
                <a:spLocks/>
              </p:cNvSpPr>
              <p:nvPr/>
            </p:nvSpPr>
            <p:spPr bwMode="auto">
              <a:xfrm>
                <a:off x="3312" y="3848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7" name="Freeform 6799"/>
              <p:cNvSpPr>
                <a:spLocks/>
              </p:cNvSpPr>
              <p:nvPr/>
            </p:nvSpPr>
            <p:spPr bwMode="auto">
              <a:xfrm>
                <a:off x="3312" y="384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8" name="Freeform 6800"/>
              <p:cNvSpPr>
                <a:spLocks/>
              </p:cNvSpPr>
              <p:nvPr/>
            </p:nvSpPr>
            <p:spPr bwMode="auto">
              <a:xfrm>
                <a:off x="3139" y="3854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9" name="Freeform 6801"/>
              <p:cNvSpPr>
                <a:spLocks/>
              </p:cNvSpPr>
              <p:nvPr/>
            </p:nvSpPr>
            <p:spPr bwMode="auto">
              <a:xfrm>
                <a:off x="3139" y="3854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0" name="Freeform 6802"/>
              <p:cNvSpPr>
                <a:spLocks/>
              </p:cNvSpPr>
              <p:nvPr/>
            </p:nvSpPr>
            <p:spPr bwMode="auto">
              <a:xfrm>
                <a:off x="2966" y="3854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1" name="Freeform 6803"/>
              <p:cNvSpPr>
                <a:spLocks/>
              </p:cNvSpPr>
              <p:nvPr/>
            </p:nvSpPr>
            <p:spPr bwMode="auto">
              <a:xfrm>
                <a:off x="2966" y="3854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2" name="Freeform 6804"/>
              <p:cNvSpPr>
                <a:spLocks/>
              </p:cNvSpPr>
              <p:nvPr/>
            </p:nvSpPr>
            <p:spPr bwMode="auto">
              <a:xfrm>
                <a:off x="3911" y="386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3" name="Freeform 6805"/>
              <p:cNvSpPr>
                <a:spLocks/>
              </p:cNvSpPr>
              <p:nvPr/>
            </p:nvSpPr>
            <p:spPr bwMode="auto">
              <a:xfrm>
                <a:off x="3911" y="386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4" name="Freeform 6806"/>
              <p:cNvSpPr>
                <a:spLocks/>
              </p:cNvSpPr>
              <p:nvPr/>
            </p:nvSpPr>
            <p:spPr bwMode="auto">
              <a:xfrm>
                <a:off x="3732" y="3867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5" name="Freeform 6807"/>
              <p:cNvSpPr>
                <a:spLocks/>
              </p:cNvSpPr>
              <p:nvPr/>
            </p:nvSpPr>
            <p:spPr bwMode="auto">
              <a:xfrm>
                <a:off x="3732" y="386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6" name="Freeform 6808"/>
              <p:cNvSpPr>
                <a:spLocks/>
              </p:cNvSpPr>
              <p:nvPr/>
            </p:nvSpPr>
            <p:spPr bwMode="auto">
              <a:xfrm>
                <a:off x="3559" y="3867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7" name="Freeform 6809"/>
              <p:cNvSpPr>
                <a:spLocks/>
              </p:cNvSpPr>
              <p:nvPr/>
            </p:nvSpPr>
            <p:spPr bwMode="auto">
              <a:xfrm>
                <a:off x="3559" y="386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8" name="Freeform 6810"/>
              <p:cNvSpPr>
                <a:spLocks/>
              </p:cNvSpPr>
              <p:nvPr/>
            </p:nvSpPr>
            <p:spPr bwMode="auto">
              <a:xfrm>
                <a:off x="3386" y="3873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9" name="Freeform 6811"/>
              <p:cNvSpPr>
                <a:spLocks/>
              </p:cNvSpPr>
              <p:nvPr/>
            </p:nvSpPr>
            <p:spPr bwMode="auto">
              <a:xfrm>
                <a:off x="3386" y="3873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0" name="Freeform 6812"/>
              <p:cNvSpPr>
                <a:spLocks/>
              </p:cNvSpPr>
              <p:nvPr/>
            </p:nvSpPr>
            <p:spPr bwMode="auto">
              <a:xfrm>
                <a:off x="3207" y="3873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1" name="Freeform 6813"/>
              <p:cNvSpPr>
                <a:spLocks/>
              </p:cNvSpPr>
              <p:nvPr/>
            </p:nvSpPr>
            <p:spPr bwMode="auto">
              <a:xfrm>
                <a:off x="3207" y="387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2" name="Freeform 6814"/>
              <p:cNvSpPr>
                <a:spLocks/>
              </p:cNvSpPr>
              <p:nvPr/>
            </p:nvSpPr>
            <p:spPr bwMode="auto">
              <a:xfrm>
                <a:off x="3034" y="387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3" name="Freeform 6815"/>
              <p:cNvSpPr>
                <a:spLocks/>
              </p:cNvSpPr>
              <p:nvPr/>
            </p:nvSpPr>
            <p:spPr bwMode="auto">
              <a:xfrm>
                <a:off x="3034" y="387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4" name="Freeform 6816"/>
              <p:cNvSpPr>
                <a:spLocks/>
              </p:cNvSpPr>
              <p:nvPr/>
            </p:nvSpPr>
            <p:spPr bwMode="auto">
              <a:xfrm>
                <a:off x="3979" y="3885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5" name="Freeform 6817"/>
              <p:cNvSpPr>
                <a:spLocks/>
              </p:cNvSpPr>
              <p:nvPr/>
            </p:nvSpPr>
            <p:spPr bwMode="auto">
              <a:xfrm>
                <a:off x="3979" y="3885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6" name="Freeform 6818"/>
              <p:cNvSpPr>
                <a:spLocks/>
              </p:cNvSpPr>
              <p:nvPr/>
            </p:nvSpPr>
            <p:spPr bwMode="auto">
              <a:xfrm>
                <a:off x="3806" y="3885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7" name="Freeform 6819"/>
              <p:cNvSpPr>
                <a:spLocks/>
              </p:cNvSpPr>
              <p:nvPr/>
            </p:nvSpPr>
            <p:spPr bwMode="auto">
              <a:xfrm>
                <a:off x="3806" y="388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8" name="Freeform 6820"/>
              <p:cNvSpPr>
                <a:spLocks/>
              </p:cNvSpPr>
              <p:nvPr/>
            </p:nvSpPr>
            <p:spPr bwMode="auto">
              <a:xfrm>
                <a:off x="3633" y="3891"/>
                <a:ext cx="99" cy="68"/>
              </a:xfrm>
              <a:custGeom>
                <a:avLst/>
                <a:gdLst>
                  <a:gd name="T0" fmla="*/ 0 w 99"/>
                  <a:gd name="T1" fmla="*/ 44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4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9" name="Freeform 6821"/>
              <p:cNvSpPr>
                <a:spLocks/>
              </p:cNvSpPr>
              <p:nvPr/>
            </p:nvSpPr>
            <p:spPr bwMode="auto">
              <a:xfrm>
                <a:off x="3633" y="3891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0" name="Freeform 6822"/>
              <p:cNvSpPr>
                <a:spLocks/>
              </p:cNvSpPr>
              <p:nvPr/>
            </p:nvSpPr>
            <p:spPr bwMode="auto">
              <a:xfrm>
                <a:off x="3454" y="3891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1" name="Freeform 6823"/>
              <p:cNvSpPr>
                <a:spLocks/>
              </p:cNvSpPr>
              <p:nvPr/>
            </p:nvSpPr>
            <p:spPr bwMode="auto">
              <a:xfrm>
                <a:off x="3454" y="3891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2" name="Freeform 6824"/>
              <p:cNvSpPr>
                <a:spLocks/>
              </p:cNvSpPr>
              <p:nvPr/>
            </p:nvSpPr>
            <p:spPr bwMode="auto">
              <a:xfrm>
                <a:off x="3281" y="389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3" name="Freeform 6825"/>
              <p:cNvSpPr>
                <a:spLocks/>
              </p:cNvSpPr>
              <p:nvPr/>
            </p:nvSpPr>
            <p:spPr bwMode="auto">
              <a:xfrm>
                <a:off x="3281" y="389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4" name="Freeform 6826"/>
              <p:cNvSpPr>
                <a:spLocks/>
              </p:cNvSpPr>
              <p:nvPr/>
            </p:nvSpPr>
            <p:spPr bwMode="auto">
              <a:xfrm>
                <a:off x="3108" y="3898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5" name="Freeform 6827"/>
              <p:cNvSpPr>
                <a:spLocks/>
              </p:cNvSpPr>
              <p:nvPr/>
            </p:nvSpPr>
            <p:spPr bwMode="auto">
              <a:xfrm>
                <a:off x="3108" y="3898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6" name="Freeform 6828"/>
              <p:cNvSpPr>
                <a:spLocks/>
              </p:cNvSpPr>
              <p:nvPr/>
            </p:nvSpPr>
            <p:spPr bwMode="auto">
              <a:xfrm>
                <a:off x="3874" y="3910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7" name="Freeform 6829"/>
              <p:cNvSpPr>
                <a:spLocks/>
              </p:cNvSpPr>
              <p:nvPr/>
            </p:nvSpPr>
            <p:spPr bwMode="auto">
              <a:xfrm>
                <a:off x="3874" y="3910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8" name="Freeform 6830"/>
              <p:cNvSpPr>
                <a:spLocks/>
              </p:cNvSpPr>
              <p:nvPr/>
            </p:nvSpPr>
            <p:spPr bwMode="auto">
              <a:xfrm>
                <a:off x="3701" y="3910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9" name="Freeform 6831"/>
              <p:cNvSpPr>
                <a:spLocks/>
              </p:cNvSpPr>
              <p:nvPr/>
            </p:nvSpPr>
            <p:spPr bwMode="auto">
              <a:xfrm>
                <a:off x="3701" y="3910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0" name="Freeform 6832"/>
              <p:cNvSpPr>
                <a:spLocks/>
              </p:cNvSpPr>
              <p:nvPr/>
            </p:nvSpPr>
            <p:spPr bwMode="auto">
              <a:xfrm>
                <a:off x="3528" y="3916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1" name="Freeform 6833"/>
              <p:cNvSpPr>
                <a:spLocks/>
              </p:cNvSpPr>
              <p:nvPr/>
            </p:nvSpPr>
            <p:spPr bwMode="auto">
              <a:xfrm>
                <a:off x="3528" y="3916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2" name="Freeform 6834"/>
              <p:cNvSpPr>
                <a:spLocks/>
              </p:cNvSpPr>
              <p:nvPr/>
            </p:nvSpPr>
            <p:spPr bwMode="auto">
              <a:xfrm>
                <a:off x="3349" y="3916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3" name="Freeform 6835"/>
              <p:cNvSpPr>
                <a:spLocks/>
              </p:cNvSpPr>
              <p:nvPr/>
            </p:nvSpPr>
            <p:spPr bwMode="auto">
              <a:xfrm>
                <a:off x="3349" y="391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4" name="Freeform 6836"/>
              <p:cNvSpPr>
                <a:spLocks/>
              </p:cNvSpPr>
              <p:nvPr/>
            </p:nvSpPr>
            <p:spPr bwMode="auto">
              <a:xfrm>
                <a:off x="3176" y="3922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5" name="Freeform 6837"/>
              <p:cNvSpPr>
                <a:spLocks/>
              </p:cNvSpPr>
              <p:nvPr/>
            </p:nvSpPr>
            <p:spPr bwMode="auto">
              <a:xfrm>
                <a:off x="3176" y="392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6" name="Freeform 6838"/>
              <p:cNvSpPr>
                <a:spLocks/>
              </p:cNvSpPr>
              <p:nvPr/>
            </p:nvSpPr>
            <p:spPr bwMode="auto">
              <a:xfrm>
                <a:off x="3948" y="3929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74 w 105"/>
                  <a:gd name="T3" fmla="*/ 67 h 67"/>
                  <a:gd name="T4" fmla="*/ 105 w 105"/>
                  <a:gd name="T5" fmla="*/ 24 h 67"/>
                  <a:gd name="T6" fmla="*/ 31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74" y="67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7" name="Freeform 6839"/>
              <p:cNvSpPr>
                <a:spLocks/>
              </p:cNvSpPr>
              <p:nvPr/>
            </p:nvSpPr>
            <p:spPr bwMode="auto">
              <a:xfrm>
                <a:off x="3948" y="3929"/>
                <a:ext cx="105" cy="67"/>
              </a:xfrm>
              <a:custGeom>
                <a:avLst/>
                <a:gdLst>
                  <a:gd name="T0" fmla="*/ 0 w 17"/>
                  <a:gd name="T1" fmla="*/ 67335 h 11"/>
                  <a:gd name="T2" fmla="*/ 107693 w 17"/>
                  <a:gd name="T3" fmla="*/ 92192 h 11"/>
                  <a:gd name="T4" fmla="*/ 152936 w 17"/>
                  <a:gd name="T5" fmla="*/ 32982 h 11"/>
                  <a:gd name="T6" fmla="*/ 45014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8" name="Freeform 6840"/>
              <p:cNvSpPr>
                <a:spLocks/>
              </p:cNvSpPr>
              <p:nvPr/>
            </p:nvSpPr>
            <p:spPr bwMode="auto">
              <a:xfrm>
                <a:off x="3775" y="393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8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9" name="Freeform 6841"/>
              <p:cNvSpPr>
                <a:spLocks/>
              </p:cNvSpPr>
              <p:nvPr/>
            </p:nvSpPr>
            <p:spPr bwMode="auto">
              <a:xfrm>
                <a:off x="3775" y="393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0" name="Freeform 6842"/>
              <p:cNvSpPr>
                <a:spLocks/>
              </p:cNvSpPr>
              <p:nvPr/>
            </p:nvSpPr>
            <p:spPr bwMode="auto">
              <a:xfrm>
                <a:off x="3596" y="3935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4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4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1" name="Freeform 6843"/>
              <p:cNvSpPr>
                <a:spLocks/>
              </p:cNvSpPr>
              <p:nvPr/>
            </p:nvSpPr>
            <p:spPr bwMode="auto">
              <a:xfrm>
                <a:off x="3596" y="3935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2" name="Freeform 6844"/>
              <p:cNvSpPr>
                <a:spLocks/>
              </p:cNvSpPr>
              <p:nvPr/>
            </p:nvSpPr>
            <p:spPr bwMode="auto">
              <a:xfrm>
                <a:off x="3423" y="3941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3" name="Freeform 6845"/>
              <p:cNvSpPr>
                <a:spLocks/>
              </p:cNvSpPr>
              <p:nvPr/>
            </p:nvSpPr>
            <p:spPr bwMode="auto">
              <a:xfrm>
                <a:off x="3423" y="3941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4" name="Freeform 6846"/>
              <p:cNvSpPr>
                <a:spLocks/>
              </p:cNvSpPr>
              <p:nvPr/>
            </p:nvSpPr>
            <p:spPr bwMode="auto">
              <a:xfrm>
                <a:off x="3250" y="3941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5" name="Freeform 6847"/>
              <p:cNvSpPr>
                <a:spLocks/>
              </p:cNvSpPr>
              <p:nvPr/>
            </p:nvSpPr>
            <p:spPr bwMode="auto">
              <a:xfrm>
                <a:off x="3250" y="394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6" name="Freeform 6848"/>
              <p:cNvSpPr>
                <a:spLocks/>
              </p:cNvSpPr>
              <p:nvPr/>
            </p:nvSpPr>
            <p:spPr bwMode="auto">
              <a:xfrm>
                <a:off x="3843" y="3953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7" name="Freeform 6849"/>
              <p:cNvSpPr>
                <a:spLocks/>
              </p:cNvSpPr>
              <p:nvPr/>
            </p:nvSpPr>
            <p:spPr bwMode="auto">
              <a:xfrm>
                <a:off x="3843" y="3953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8" name="Freeform 6850"/>
              <p:cNvSpPr>
                <a:spLocks/>
              </p:cNvSpPr>
              <p:nvPr/>
            </p:nvSpPr>
            <p:spPr bwMode="auto">
              <a:xfrm>
                <a:off x="3670" y="3959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68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68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9" name="Freeform 6851"/>
              <p:cNvSpPr>
                <a:spLocks/>
              </p:cNvSpPr>
              <p:nvPr/>
            </p:nvSpPr>
            <p:spPr bwMode="auto">
              <a:xfrm>
                <a:off x="3670" y="395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0" name="Freeform 6852"/>
              <p:cNvSpPr>
                <a:spLocks/>
              </p:cNvSpPr>
              <p:nvPr/>
            </p:nvSpPr>
            <p:spPr bwMode="auto">
              <a:xfrm>
                <a:off x="3491" y="3959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1" name="Freeform 6853"/>
              <p:cNvSpPr>
                <a:spLocks/>
              </p:cNvSpPr>
              <p:nvPr/>
            </p:nvSpPr>
            <p:spPr bwMode="auto">
              <a:xfrm>
                <a:off x="3491" y="3959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2" name="Freeform 6854"/>
              <p:cNvSpPr>
                <a:spLocks/>
              </p:cNvSpPr>
              <p:nvPr/>
            </p:nvSpPr>
            <p:spPr bwMode="auto">
              <a:xfrm>
                <a:off x="3318" y="3966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74 w 105"/>
                  <a:gd name="T3" fmla="*/ 67 h 67"/>
                  <a:gd name="T4" fmla="*/ 105 w 105"/>
                  <a:gd name="T5" fmla="*/ 18 h 67"/>
                  <a:gd name="T6" fmla="*/ 31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74" y="67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3" name="Freeform 6855"/>
              <p:cNvSpPr>
                <a:spLocks/>
              </p:cNvSpPr>
              <p:nvPr/>
            </p:nvSpPr>
            <p:spPr bwMode="auto">
              <a:xfrm>
                <a:off x="3318" y="3966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107693 w 17"/>
                  <a:gd name="T3" fmla="*/ 92192 h 11"/>
                  <a:gd name="T4" fmla="*/ 152936 w 17"/>
                  <a:gd name="T5" fmla="*/ 24857 h 11"/>
                  <a:gd name="T6" fmla="*/ 45014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4" name="Freeform 6856"/>
              <p:cNvSpPr>
                <a:spLocks/>
              </p:cNvSpPr>
              <p:nvPr/>
            </p:nvSpPr>
            <p:spPr bwMode="auto">
              <a:xfrm>
                <a:off x="3917" y="3978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68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68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5" name="Freeform 6857"/>
              <p:cNvSpPr>
                <a:spLocks/>
              </p:cNvSpPr>
              <p:nvPr/>
            </p:nvSpPr>
            <p:spPr bwMode="auto">
              <a:xfrm>
                <a:off x="3917" y="3978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98959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1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6" name="Freeform 6858"/>
              <p:cNvSpPr>
                <a:spLocks/>
              </p:cNvSpPr>
              <p:nvPr/>
            </p:nvSpPr>
            <p:spPr bwMode="auto">
              <a:xfrm>
                <a:off x="3738" y="3978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74 w 105"/>
                  <a:gd name="T3" fmla="*/ 68 h 68"/>
                  <a:gd name="T4" fmla="*/ 105 w 105"/>
                  <a:gd name="T5" fmla="*/ 25 h 68"/>
                  <a:gd name="T6" fmla="*/ 37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74" y="68"/>
                    </a:lnTo>
                    <a:lnTo>
                      <a:pt x="105" y="25"/>
                    </a:lnTo>
                    <a:lnTo>
                      <a:pt x="37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7" name="Freeform 6859"/>
              <p:cNvSpPr>
                <a:spLocks/>
              </p:cNvSpPr>
              <p:nvPr/>
            </p:nvSpPr>
            <p:spPr bwMode="auto">
              <a:xfrm>
                <a:off x="3738" y="3978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107693 w 17"/>
                  <a:gd name="T3" fmla="*/ 99206 h 11"/>
                  <a:gd name="T4" fmla="*/ 152936 w 17"/>
                  <a:gd name="T5" fmla="*/ 36609 h 11"/>
                  <a:gd name="T6" fmla="*/ 53945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6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8" name="Freeform 6860"/>
              <p:cNvSpPr>
                <a:spLocks/>
              </p:cNvSpPr>
              <p:nvPr/>
            </p:nvSpPr>
            <p:spPr bwMode="auto">
              <a:xfrm>
                <a:off x="3565" y="3984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9" name="Freeform 6861"/>
              <p:cNvSpPr>
                <a:spLocks/>
              </p:cNvSpPr>
              <p:nvPr/>
            </p:nvSpPr>
            <p:spPr bwMode="auto">
              <a:xfrm>
                <a:off x="3565" y="3984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0" name="Freeform 6862"/>
              <p:cNvSpPr>
                <a:spLocks/>
              </p:cNvSpPr>
              <p:nvPr/>
            </p:nvSpPr>
            <p:spPr bwMode="auto">
              <a:xfrm>
                <a:off x="3392" y="3984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1" name="Freeform 6863"/>
              <p:cNvSpPr>
                <a:spLocks/>
              </p:cNvSpPr>
              <p:nvPr/>
            </p:nvSpPr>
            <p:spPr bwMode="auto">
              <a:xfrm>
                <a:off x="3392" y="3984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2" name="Freeform 6864"/>
              <p:cNvSpPr>
                <a:spLocks/>
              </p:cNvSpPr>
              <p:nvPr/>
            </p:nvSpPr>
            <p:spPr bwMode="auto">
              <a:xfrm>
                <a:off x="3812" y="4003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3" name="Freeform 6865"/>
              <p:cNvSpPr>
                <a:spLocks/>
              </p:cNvSpPr>
              <p:nvPr/>
            </p:nvSpPr>
            <p:spPr bwMode="auto">
              <a:xfrm>
                <a:off x="3812" y="4003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4" name="Freeform 6866"/>
              <p:cNvSpPr>
                <a:spLocks/>
              </p:cNvSpPr>
              <p:nvPr/>
            </p:nvSpPr>
            <p:spPr bwMode="auto">
              <a:xfrm>
                <a:off x="3639" y="4003"/>
                <a:ext cx="99" cy="68"/>
              </a:xfrm>
              <a:custGeom>
                <a:avLst/>
                <a:gdLst>
                  <a:gd name="T0" fmla="*/ 0 w 99"/>
                  <a:gd name="T1" fmla="*/ 49 h 68"/>
                  <a:gd name="T2" fmla="*/ 68 w 99"/>
                  <a:gd name="T3" fmla="*/ 68 h 68"/>
                  <a:gd name="T4" fmla="*/ 99 w 99"/>
                  <a:gd name="T5" fmla="*/ 24 h 68"/>
                  <a:gd name="T6" fmla="*/ 31 w 99"/>
                  <a:gd name="T7" fmla="*/ 0 h 68"/>
                  <a:gd name="T8" fmla="*/ 0 w 99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9"/>
                    </a:moveTo>
                    <a:lnTo>
                      <a:pt x="68" y="68"/>
                    </a:lnTo>
                    <a:lnTo>
                      <a:pt x="99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5" name="Freeform 6867"/>
              <p:cNvSpPr>
                <a:spLocks/>
              </p:cNvSpPr>
              <p:nvPr/>
            </p:nvSpPr>
            <p:spPr bwMode="auto">
              <a:xfrm>
                <a:off x="3639" y="4003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6" name="Freeform 6868"/>
              <p:cNvSpPr>
                <a:spLocks/>
              </p:cNvSpPr>
              <p:nvPr/>
            </p:nvSpPr>
            <p:spPr bwMode="auto">
              <a:xfrm>
                <a:off x="3460" y="4009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8 h 68"/>
                  <a:gd name="T6" fmla="*/ 31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8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7" name="Freeform 6869"/>
              <p:cNvSpPr>
                <a:spLocks/>
              </p:cNvSpPr>
              <p:nvPr/>
            </p:nvSpPr>
            <p:spPr bwMode="auto">
              <a:xfrm>
                <a:off x="3460" y="4009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8" name="Freeform 6870"/>
              <p:cNvSpPr>
                <a:spLocks/>
              </p:cNvSpPr>
              <p:nvPr/>
            </p:nvSpPr>
            <p:spPr bwMode="auto">
              <a:xfrm>
                <a:off x="3886" y="4021"/>
                <a:ext cx="99" cy="68"/>
              </a:xfrm>
              <a:custGeom>
                <a:avLst/>
                <a:gdLst>
                  <a:gd name="T0" fmla="*/ 0 w 99"/>
                  <a:gd name="T1" fmla="*/ 50 h 68"/>
                  <a:gd name="T2" fmla="*/ 68 w 99"/>
                  <a:gd name="T3" fmla="*/ 68 h 68"/>
                  <a:gd name="T4" fmla="*/ 99 w 99"/>
                  <a:gd name="T5" fmla="*/ 25 h 68"/>
                  <a:gd name="T6" fmla="*/ 31 w 99"/>
                  <a:gd name="T7" fmla="*/ 0 h 68"/>
                  <a:gd name="T8" fmla="*/ 0 w 99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50"/>
                    </a:moveTo>
                    <a:lnTo>
                      <a:pt x="68" y="68"/>
                    </a:lnTo>
                    <a:lnTo>
                      <a:pt x="99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9" name="Freeform 6871"/>
              <p:cNvSpPr>
                <a:spLocks/>
              </p:cNvSpPr>
              <p:nvPr/>
            </p:nvSpPr>
            <p:spPr bwMode="auto">
              <a:xfrm>
                <a:off x="3886" y="4021"/>
                <a:ext cx="99" cy="68"/>
              </a:xfrm>
              <a:custGeom>
                <a:avLst/>
                <a:gdLst>
                  <a:gd name="T0" fmla="*/ 0 w 16"/>
                  <a:gd name="T1" fmla="*/ 71579 h 11"/>
                  <a:gd name="T2" fmla="*/ 99730 w 16"/>
                  <a:gd name="T3" fmla="*/ 99206 h 11"/>
                  <a:gd name="T4" fmla="*/ 145214 w 16"/>
                  <a:gd name="T5" fmla="*/ 36609 h 11"/>
                  <a:gd name="T6" fmla="*/ 45484 w 16"/>
                  <a:gd name="T7" fmla="*/ 0 h 11"/>
                  <a:gd name="T8" fmla="*/ 0 w 16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8"/>
                    </a:moveTo>
                    <a:lnTo>
                      <a:pt x="11" y="11"/>
                    </a:lnTo>
                    <a:lnTo>
                      <a:pt x="16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0" name="Freeform 6872"/>
              <p:cNvSpPr>
                <a:spLocks/>
              </p:cNvSpPr>
              <p:nvPr/>
            </p:nvSpPr>
            <p:spPr bwMode="auto">
              <a:xfrm>
                <a:off x="3707" y="4027"/>
                <a:ext cx="105" cy="68"/>
              </a:xfrm>
              <a:custGeom>
                <a:avLst/>
                <a:gdLst>
                  <a:gd name="T0" fmla="*/ 0 w 105"/>
                  <a:gd name="T1" fmla="*/ 44 h 68"/>
                  <a:gd name="T2" fmla="*/ 74 w 105"/>
                  <a:gd name="T3" fmla="*/ 68 h 68"/>
                  <a:gd name="T4" fmla="*/ 105 w 105"/>
                  <a:gd name="T5" fmla="*/ 19 h 68"/>
                  <a:gd name="T6" fmla="*/ 31 w 105"/>
                  <a:gd name="T7" fmla="*/ 0 h 68"/>
                  <a:gd name="T8" fmla="*/ 0 w 105"/>
                  <a:gd name="T9" fmla="*/ 4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4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1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1" name="Freeform 6873"/>
              <p:cNvSpPr>
                <a:spLocks/>
              </p:cNvSpPr>
              <p:nvPr/>
            </p:nvSpPr>
            <p:spPr bwMode="auto">
              <a:xfrm>
                <a:off x="3707" y="4027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45014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2" name="Freeform 6874"/>
              <p:cNvSpPr>
                <a:spLocks/>
              </p:cNvSpPr>
              <p:nvPr/>
            </p:nvSpPr>
            <p:spPr bwMode="auto">
              <a:xfrm>
                <a:off x="3534" y="4027"/>
                <a:ext cx="105" cy="68"/>
              </a:xfrm>
              <a:custGeom>
                <a:avLst/>
                <a:gdLst>
                  <a:gd name="T0" fmla="*/ 0 w 105"/>
                  <a:gd name="T1" fmla="*/ 50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5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50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82" name="Group 6875"/>
            <p:cNvGrpSpPr>
              <a:grpSpLocks/>
            </p:cNvGrpSpPr>
            <p:nvPr/>
          </p:nvGrpSpPr>
          <p:grpSpPr bwMode="auto">
            <a:xfrm>
              <a:off x="1046" y="2366"/>
              <a:ext cx="3396" cy="1822"/>
              <a:chOff x="1046" y="2366"/>
              <a:chExt cx="3396" cy="1822"/>
            </a:xfrm>
          </p:grpSpPr>
          <p:sp>
            <p:nvSpPr>
              <p:cNvPr id="14423" name="Freeform 6876"/>
              <p:cNvSpPr>
                <a:spLocks/>
              </p:cNvSpPr>
              <p:nvPr/>
            </p:nvSpPr>
            <p:spPr bwMode="auto">
              <a:xfrm>
                <a:off x="3534" y="4027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4" name="Freeform 6877"/>
              <p:cNvSpPr>
                <a:spLocks/>
              </p:cNvSpPr>
              <p:nvPr/>
            </p:nvSpPr>
            <p:spPr bwMode="auto">
              <a:xfrm>
                <a:off x="3781" y="4046"/>
                <a:ext cx="105" cy="68"/>
              </a:xfrm>
              <a:custGeom>
                <a:avLst/>
                <a:gdLst>
                  <a:gd name="T0" fmla="*/ 0 w 105"/>
                  <a:gd name="T1" fmla="*/ 49 h 68"/>
                  <a:gd name="T2" fmla="*/ 68 w 105"/>
                  <a:gd name="T3" fmla="*/ 68 h 68"/>
                  <a:gd name="T4" fmla="*/ 105 w 105"/>
                  <a:gd name="T5" fmla="*/ 25 h 68"/>
                  <a:gd name="T6" fmla="*/ 31 w 105"/>
                  <a:gd name="T7" fmla="*/ 0 h 68"/>
                  <a:gd name="T8" fmla="*/ 0 w 105"/>
                  <a:gd name="T9" fmla="*/ 49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9"/>
                    </a:moveTo>
                    <a:lnTo>
                      <a:pt x="68" y="68"/>
                    </a:lnTo>
                    <a:lnTo>
                      <a:pt x="105" y="25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5" name="Freeform 6878"/>
              <p:cNvSpPr>
                <a:spLocks/>
              </p:cNvSpPr>
              <p:nvPr/>
            </p:nvSpPr>
            <p:spPr bwMode="auto">
              <a:xfrm>
                <a:off x="3781" y="4046"/>
                <a:ext cx="105" cy="68"/>
              </a:xfrm>
              <a:custGeom>
                <a:avLst/>
                <a:gdLst>
                  <a:gd name="T0" fmla="*/ 0 w 17"/>
                  <a:gd name="T1" fmla="*/ 71579 h 11"/>
                  <a:gd name="T2" fmla="*/ 98959 w 17"/>
                  <a:gd name="T3" fmla="*/ 99206 h 11"/>
                  <a:gd name="T4" fmla="*/ 152936 w 17"/>
                  <a:gd name="T5" fmla="*/ 36609 h 11"/>
                  <a:gd name="T6" fmla="*/ 45014 w 17"/>
                  <a:gd name="T7" fmla="*/ 0 h 11"/>
                  <a:gd name="T8" fmla="*/ 0 w 17"/>
                  <a:gd name="T9" fmla="*/ 71579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1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6" name="Freeform 6879"/>
              <p:cNvSpPr>
                <a:spLocks/>
              </p:cNvSpPr>
              <p:nvPr/>
            </p:nvSpPr>
            <p:spPr bwMode="auto">
              <a:xfrm>
                <a:off x="3602" y="4052"/>
                <a:ext cx="105" cy="68"/>
              </a:xfrm>
              <a:custGeom>
                <a:avLst/>
                <a:gdLst>
                  <a:gd name="T0" fmla="*/ 0 w 105"/>
                  <a:gd name="T1" fmla="*/ 43 h 68"/>
                  <a:gd name="T2" fmla="*/ 74 w 105"/>
                  <a:gd name="T3" fmla="*/ 68 h 68"/>
                  <a:gd name="T4" fmla="*/ 105 w 105"/>
                  <a:gd name="T5" fmla="*/ 19 h 68"/>
                  <a:gd name="T6" fmla="*/ 37 w 105"/>
                  <a:gd name="T7" fmla="*/ 0 h 68"/>
                  <a:gd name="T8" fmla="*/ 0 w 105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8"/>
                  <a:gd name="T17" fmla="*/ 105 w 105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8">
                    <a:moveTo>
                      <a:pt x="0" y="43"/>
                    </a:moveTo>
                    <a:lnTo>
                      <a:pt x="74" y="68"/>
                    </a:lnTo>
                    <a:lnTo>
                      <a:pt x="105" y="19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7" name="Freeform 6880"/>
              <p:cNvSpPr>
                <a:spLocks/>
              </p:cNvSpPr>
              <p:nvPr/>
            </p:nvSpPr>
            <p:spPr bwMode="auto">
              <a:xfrm>
                <a:off x="3602" y="4052"/>
                <a:ext cx="105" cy="68"/>
              </a:xfrm>
              <a:custGeom>
                <a:avLst/>
                <a:gdLst>
                  <a:gd name="T0" fmla="*/ 0 w 17"/>
                  <a:gd name="T1" fmla="*/ 62826 h 11"/>
                  <a:gd name="T2" fmla="*/ 107693 w 17"/>
                  <a:gd name="T3" fmla="*/ 99206 h 11"/>
                  <a:gd name="T4" fmla="*/ 152936 w 17"/>
                  <a:gd name="T5" fmla="*/ 27627 h 11"/>
                  <a:gd name="T6" fmla="*/ 53945 w 17"/>
                  <a:gd name="T7" fmla="*/ 0 h 11"/>
                  <a:gd name="T8" fmla="*/ 0 w 17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8" name="Freeform 6881"/>
              <p:cNvSpPr>
                <a:spLocks/>
              </p:cNvSpPr>
              <p:nvPr/>
            </p:nvSpPr>
            <p:spPr bwMode="auto">
              <a:xfrm>
                <a:off x="3849" y="4071"/>
                <a:ext cx="105" cy="67"/>
              </a:xfrm>
              <a:custGeom>
                <a:avLst/>
                <a:gdLst>
                  <a:gd name="T0" fmla="*/ 0 w 105"/>
                  <a:gd name="T1" fmla="*/ 43 h 67"/>
                  <a:gd name="T2" fmla="*/ 74 w 105"/>
                  <a:gd name="T3" fmla="*/ 67 h 67"/>
                  <a:gd name="T4" fmla="*/ 105 w 105"/>
                  <a:gd name="T5" fmla="*/ 18 h 67"/>
                  <a:gd name="T6" fmla="*/ 37 w 105"/>
                  <a:gd name="T7" fmla="*/ 0 h 67"/>
                  <a:gd name="T8" fmla="*/ 0 w 105"/>
                  <a:gd name="T9" fmla="*/ 43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3"/>
                    </a:moveTo>
                    <a:lnTo>
                      <a:pt x="74" y="67"/>
                    </a:lnTo>
                    <a:lnTo>
                      <a:pt x="105" y="18"/>
                    </a:lnTo>
                    <a:lnTo>
                      <a:pt x="37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9" name="Freeform 6882"/>
              <p:cNvSpPr>
                <a:spLocks/>
              </p:cNvSpPr>
              <p:nvPr/>
            </p:nvSpPr>
            <p:spPr bwMode="auto">
              <a:xfrm>
                <a:off x="3849" y="4071"/>
                <a:ext cx="105" cy="67"/>
              </a:xfrm>
              <a:custGeom>
                <a:avLst/>
                <a:gdLst>
                  <a:gd name="T0" fmla="*/ 0 w 17"/>
                  <a:gd name="T1" fmla="*/ 59210 h 11"/>
                  <a:gd name="T2" fmla="*/ 107693 w 17"/>
                  <a:gd name="T3" fmla="*/ 92192 h 11"/>
                  <a:gd name="T4" fmla="*/ 152936 w 17"/>
                  <a:gd name="T5" fmla="*/ 24857 h 11"/>
                  <a:gd name="T6" fmla="*/ 53945 w 17"/>
                  <a:gd name="T7" fmla="*/ 0 h 11"/>
                  <a:gd name="T8" fmla="*/ 0 w 17"/>
                  <a:gd name="T9" fmla="*/ 592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7"/>
                    </a:moveTo>
                    <a:lnTo>
                      <a:pt x="12" y="11"/>
                    </a:lnTo>
                    <a:lnTo>
                      <a:pt x="17" y="3"/>
                    </a:lnTo>
                    <a:lnTo>
                      <a:pt x="6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0" name="Freeform 6883"/>
              <p:cNvSpPr>
                <a:spLocks/>
              </p:cNvSpPr>
              <p:nvPr/>
            </p:nvSpPr>
            <p:spPr bwMode="auto">
              <a:xfrm>
                <a:off x="3676" y="4071"/>
                <a:ext cx="105" cy="67"/>
              </a:xfrm>
              <a:custGeom>
                <a:avLst/>
                <a:gdLst>
                  <a:gd name="T0" fmla="*/ 0 w 105"/>
                  <a:gd name="T1" fmla="*/ 49 h 67"/>
                  <a:gd name="T2" fmla="*/ 74 w 105"/>
                  <a:gd name="T3" fmla="*/ 67 h 67"/>
                  <a:gd name="T4" fmla="*/ 105 w 105"/>
                  <a:gd name="T5" fmla="*/ 24 h 67"/>
                  <a:gd name="T6" fmla="*/ 31 w 105"/>
                  <a:gd name="T7" fmla="*/ 0 h 67"/>
                  <a:gd name="T8" fmla="*/ 0 w 105"/>
                  <a:gd name="T9" fmla="*/ 49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67"/>
                  <a:gd name="T17" fmla="*/ 105 w 105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67">
                    <a:moveTo>
                      <a:pt x="0" y="49"/>
                    </a:moveTo>
                    <a:lnTo>
                      <a:pt x="74" y="67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1" name="Freeform 6884"/>
              <p:cNvSpPr>
                <a:spLocks/>
              </p:cNvSpPr>
              <p:nvPr/>
            </p:nvSpPr>
            <p:spPr bwMode="auto">
              <a:xfrm>
                <a:off x="3676" y="4071"/>
                <a:ext cx="105" cy="67"/>
              </a:xfrm>
              <a:custGeom>
                <a:avLst/>
                <a:gdLst>
                  <a:gd name="T0" fmla="*/ 0 w 17"/>
                  <a:gd name="T1" fmla="*/ 67335 h 11"/>
                  <a:gd name="T2" fmla="*/ 107693 w 17"/>
                  <a:gd name="T3" fmla="*/ 92192 h 11"/>
                  <a:gd name="T4" fmla="*/ 152936 w 17"/>
                  <a:gd name="T5" fmla="*/ 32982 h 11"/>
                  <a:gd name="T6" fmla="*/ 45014 w 17"/>
                  <a:gd name="T7" fmla="*/ 0 h 11"/>
                  <a:gd name="T8" fmla="*/ 0 w 17"/>
                  <a:gd name="T9" fmla="*/ 67335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1"/>
                  <a:gd name="T17" fmla="*/ 17 w 17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1">
                    <a:moveTo>
                      <a:pt x="0" y="8"/>
                    </a:moveTo>
                    <a:lnTo>
                      <a:pt x="12" y="1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2" name="Freeform 6885"/>
              <p:cNvSpPr>
                <a:spLocks/>
              </p:cNvSpPr>
              <p:nvPr/>
            </p:nvSpPr>
            <p:spPr bwMode="auto">
              <a:xfrm>
                <a:off x="3750" y="4095"/>
                <a:ext cx="99" cy="68"/>
              </a:xfrm>
              <a:custGeom>
                <a:avLst/>
                <a:gdLst>
                  <a:gd name="T0" fmla="*/ 0 w 99"/>
                  <a:gd name="T1" fmla="*/ 43 h 68"/>
                  <a:gd name="T2" fmla="*/ 68 w 99"/>
                  <a:gd name="T3" fmla="*/ 68 h 68"/>
                  <a:gd name="T4" fmla="*/ 99 w 99"/>
                  <a:gd name="T5" fmla="*/ 19 h 68"/>
                  <a:gd name="T6" fmla="*/ 31 w 99"/>
                  <a:gd name="T7" fmla="*/ 0 h 68"/>
                  <a:gd name="T8" fmla="*/ 0 w 99"/>
                  <a:gd name="T9" fmla="*/ 43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"/>
                  <a:gd name="T16" fmla="*/ 0 h 68"/>
                  <a:gd name="T17" fmla="*/ 99 w 9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" h="68">
                    <a:moveTo>
                      <a:pt x="0" y="43"/>
                    </a:moveTo>
                    <a:lnTo>
                      <a:pt x="68" y="68"/>
                    </a:lnTo>
                    <a:lnTo>
                      <a:pt x="99" y="19"/>
                    </a:lnTo>
                    <a:lnTo>
                      <a:pt x="31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3" name="Freeform 6886"/>
              <p:cNvSpPr>
                <a:spLocks/>
              </p:cNvSpPr>
              <p:nvPr/>
            </p:nvSpPr>
            <p:spPr bwMode="auto">
              <a:xfrm>
                <a:off x="3750" y="4095"/>
                <a:ext cx="99" cy="68"/>
              </a:xfrm>
              <a:custGeom>
                <a:avLst/>
                <a:gdLst>
                  <a:gd name="T0" fmla="*/ 0 w 16"/>
                  <a:gd name="T1" fmla="*/ 62826 h 11"/>
                  <a:gd name="T2" fmla="*/ 99730 w 16"/>
                  <a:gd name="T3" fmla="*/ 99206 h 11"/>
                  <a:gd name="T4" fmla="*/ 145214 w 16"/>
                  <a:gd name="T5" fmla="*/ 27627 h 11"/>
                  <a:gd name="T6" fmla="*/ 45484 w 16"/>
                  <a:gd name="T7" fmla="*/ 0 h 11"/>
                  <a:gd name="T8" fmla="*/ 0 w 16"/>
                  <a:gd name="T9" fmla="*/ 62826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1"/>
                  <a:gd name="T17" fmla="*/ 16 w 16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1">
                    <a:moveTo>
                      <a:pt x="0" y="7"/>
                    </a:moveTo>
                    <a:lnTo>
                      <a:pt x="11" y="11"/>
                    </a:lnTo>
                    <a:lnTo>
                      <a:pt x="16" y="3"/>
                    </a:lnTo>
                    <a:lnTo>
                      <a:pt x="5" y="0"/>
                    </a:lnTo>
                    <a:lnTo>
                      <a:pt x="0" y="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4" name="Freeform 6887"/>
              <p:cNvSpPr>
                <a:spLocks/>
              </p:cNvSpPr>
              <p:nvPr/>
            </p:nvSpPr>
            <p:spPr bwMode="auto">
              <a:xfrm>
                <a:off x="3818" y="4114"/>
                <a:ext cx="105" cy="74"/>
              </a:xfrm>
              <a:custGeom>
                <a:avLst/>
                <a:gdLst>
                  <a:gd name="T0" fmla="*/ 0 w 105"/>
                  <a:gd name="T1" fmla="*/ 49 h 74"/>
                  <a:gd name="T2" fmla="*/ 74 w 105"/>
                  <a:gd name="T3" fmla="*/ 74 h 74"/>
                  <a:gd name="T4" fmla="*/ 105 w 105"/>
                  <a:gd name="T5" fmla="*/ 24 h 74"/>
                  <a:gd name="T6" fmla="*/ 31 w 105"/>
                  <a:gd name="T7" fmla="*/ 0 h 74"/>
                  <a:gd name="T8" fmla="*/ 0 w 105"/>
                  <a:gd name="T9" fmla="*/ 49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74"/>
                  <a:gd name="T17" fmla="*/ 105 w 105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74">
                    <a:moveTo>
                      <a:pt x="0" y="49"/>
                    </a:moveTo>
                    <a:lnTo>
                      <a:pt x="74" y="74"/>
                    </a:lnTo>
                    <a:lnTo>
                      <a:pt x="105" y="24"/>
                    </a:lnTo>
                    <a:lnTo>
                      <a:pt x="31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5" name="Freeform 6888"/>
              <p:cNvSpPr>
                <a:spLocks/>
              </p:cNvSpPr>
              <p:nvPr/>
            </p:nvSpPr>
            <p:spPr bwMode="auto">
              <a:xfrm>
                <a:off x="3818" y="4114"/>
                <a:ext cx="105" cy="74"/>
              </a:xfrm>
              <a:custGeom>
                <a:avLst/>
                <a:gdLst>
                  <a:gd name="T0" fmla="*/ 0 w 17"/>
                  <a:gd name="T1" fmla="*/ 70806 h 12"/>
                  <a:gd name="T2" fmla="*/ 107693 w 17"/>
                  <a:gd name="T3" fmla="*/ 106936 h 12"/>
                  <a:gd name="T4" fmla="*/ 152936 w 17"/>
                  <a:gd name="T5" fmla="*/ 36124 h 12"/>
                  <a:gd name="T6" fmla="*/ 45014 w 17"/>
                  <a:gd name="T7" fmla="*/ 0 h 12"/>
                  <a:gd name="T8" fmla="*/ 0 w 17"/>
                  <a:gd name="T9" fmla="*/ 7080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2"/>
                  <a:gd name="T17" fmla="*/ 17 w 17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2">
                    <a:moveTo>
                      <a:pt x="0" y="8"/>
                    </a:moveTo>
                    <a:lnTo>
                      <a:pt x="12" y="12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0" y="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6" name="Line 6889"/>
              <p:cNvSpPr>
                <a:spLocks noChangeShapeType="1"/>
              </p:cNvSpPr>
              <p:nvPr/>
            </p:nvSpPr>
            <p:spPr bwMode="auto">
              <a:xfrm>
                <a:off x="1046" y="236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7" name="Line 6890"/>
              <p:cNvSpPr>
                <a:spLocks noChangeShapeType="1"/>
              </p:cNvSpPr>
              <p:nvPr/>
            </p:nvSpPr>
            <p:spPr bwMode="auto">
              <a:xfrm>
                <a:off x="1071" y="2372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8" name="Line 6891"/>
              <p:cNvSpPr>
                <a:spLocks noChangeShapeType="1"/>
              </p:cNvSpPr>
              <p:nvPr/>
            </p:nvSpPr>
            <p:spPr bwMode="auto">
              <a:xfrm>
                <a:off x="1095" y="2379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9" name="Line 6892"/>
              <p:cNvSpPr>
                <a:spLocks noChangeShapeType="1"/>
              </p:cNvSpPr>
              <p:nvPr/>
            </p:nvSpPr>
            <p:spPr bwMode="auto">
              <a:xfrm>
                <a:off x="1120" y="239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0" name="Line 6893"/>
              <p:cNvSpPr>
                <a:spLocks noChangeShapeType="1"/>
              </p:cNvSpPr>
              <p:nvPr/>
            </p:nvSpPr>
            <p:spPr bwMode="auto">
              <a:xfrm>
                <a:off x="1145" y="239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1" name="Line 6894"/>
              <p:cNvSpPr>
                <a:spLocks noChangeShapeType="1"/>
              </p:cNvSpPr>
              <p:nvPr/>
            </p:nvSpPr>
            <p:spPr bwMode="auto">
              <a:xfrm>
                <a:off x="1169" y="2403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2" name="Line 6895"/>
              <p:cNvSpPr>
                <a:spLocks noChangeShapeType="1"/>
              </p:cNvSpPr>
              <p:nvPr/>
            </p:nvSpPr>
            <p:spPr bwMode="auto">
              <a:xfrm>
                <a:off x="1194" y="241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3" name="Line 6896"/>
              <p:cNvSpPr>
                <a:spLocks noChangeShapeType="1"/>
              </p:cNvSpPr>
              <p:nvPr/>
            </p:nvSpPr>
            <p:spPr bwMode="auto">
              <a:xfrm>
                <a:off x="1219" y="241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4" name="Line 6897"/>
              <p:cNvSpPr>
                <a:spLocks noChangeShapeType="1"/>
              </p:cNvSpPr>
              <p:nvPr/>
            </p:nvSpPr>
            <p:spPr bwMode="auto">
              <a:xfrm>
                <a:off x="1244" y="242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5" name="Line 6898"/>
              <p:cNvSpPr>
                <a:spLocks noChangeShapeType="1"/>
              </p:cNvSpPr>
              <p:nvPr/>
            </p:nvSpPr>
            <p:spPr bwMode="auto">
              <a:xfrm>
                <a:off x="1268" y="243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6" name="Line 6899"/>
              <p:cNvSpPr>
                <a:spLocks noChangeShapeType="1"/>
              </p:cNvSpPr>
              <p:nvPr/>
            </p:nvSpPr>
            <p:spPr bwMode="auto">
              <a:xfrm>
                <a:off x="1293" y="244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7" name="Line 6900"/>
              <p:cNvSpPr>
                <a:spLocks noChangeShapeType="1"/>
              </p:cNvSpPr>
              <p:nvPr/>
            </p:nvSpPr>
            <p:spPr bwMode="auto">
              <a:xfrm>
                <a:off x="1318" y="244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8" name="Line 6901"/>
              <p:cNvSpPr>
                <a:spLocks noChangeShapeType="1"/>
              </p:cNvSpPr>
              <p:nvPr/>
            </p:nvSpPr>
            <p:spPr bwMode="auto">
              <a:xfrm>
                <a:off x="1342" y="2453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9" name="Line 6902"/>
              <p:cNvSpPr>
                <a:spLocks noChangeShapeType="1"/>
              </p:cNvSpPr>
              <p:nvPr/>
            </p:nvSpPr>
            <p:spPr bwMode="auto">
              <a:xfrm>
                <a:off x="1367" y="245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0" name="Line 6903"/>
              <p:cNvSpPr>
                <a:spLocks noChangeShapeType="1"/>
              </p:cNvSpPr>
              <p:nvPr/>
            </p:nvSpPr>
            <p:spPr bwMode="auto">
              <a:xfrm>
                <a:off x="1392" y="246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1" name="Line 6904"/>
              <p:cNvSpPr>
                <a:spLocks noChangeShapeType="1"/>
              </p:cNvSpPr>
              <p:nvPr/>
            </p:nvSpPr>
            <p:spPr bwMode="auto">
              <a:xfrm>
                <a:off x="1416" y="2477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2" name="Line 6905"/>
              <p:cNvSpPr>
                <a:spLocks noChangeShapeType="1"/>
              </p:cNvSpPr>
              <p:nvPr/>
            </p:nvSpPr>
            <p:spPr bwMode="auto">
              <a:xfrm>
                <a:off x="1441" y="248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3" name="Line 6906"/>
              <p:cNvSpPr>
                <a:spLocks noChangeShapeType="1"/>
              </p:cNvSpPr>
              <p:nvPr/>
            </p:nvSpPr>
            <p:spPr bwMode="auto">
              <a:xfrm>
                <a:off x="1466" y="249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4" name="Line 6907"/>
              <p:cNvSpPr>
                <a:spLocks noChangeShapeType="1"/>
              </p:cNvSpPr>
              <p:nvPr/>
            </p:nvSpPr>
            <p:spPr bwMode="auto">
              <a:xfrm>
                <a:off x="1491" y="249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5" name="Line 6908"/>
              <p:cNvSpPr>
                <a:spLocks noChangeShapeType="1"/>
              </p:cNvSpPr>
              <p:nvPr/>
            </p:nvSpPr>
            <p:spPr bwMode="auto">
              <a:xfrm>
                <a:off x="1515" y="250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6" name="Line 6909"/>
              <p:cNvSpPr>
                <a:spLocks noChangeShapeType="1"/>
              </p:cNvSpPr>
              <p:nvPr/>
            </p:nvSpPr>
            <p:spPr bwMode="auto">
              <a:xfrm>
                <a:off x="1540" y="2508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7" name="Line 6910"/>
              <p:cNvSpPr>
                <a:spLocks noChangeShapeType="1"/>
              </p:cNvSpPr>
              <p:nvPr/>
            </p:nvSpPr>
            <p:spPr bwMode="auto">
              <a:xfrm>
                <a:off x="1565" y="252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8" name="Line 6911"/>
              <p:cNvSpPr>
                <a:spLocks noChangeShapeType="1"/>
              </p:cNvSpPr>
              <p:nvPr/>
            </p:nvSpPr>
            <p:spPr bwMode="auto">
              <a:xfrm>
                <a:off x="1589" y="252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9" name="Line 6912"/>
              <p:cNvSpPr>
                <a:spLocks noChangeShapeType="1"/>
              </p:cNvSpPr>
              <p:nvPr/>
            </p:nvSpPr>
            <p:spPr bwMode="auto">
              <a:xfrm>
                <a:off x="1614" y="253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0" name="Line 6913"/>
              <p:cNvSpPr>
                <a:spLocks noChangeShapeType="1"/>
              </p:cNvSpPr>
              <p:nvPr/>
            </p:nvSpPr>
            <p:spPr bwMode="auto">
              <a:xfrm>
                <a:off x="1639" y="253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1" name="Line 6914"/>
              <p:cNvSpPr>
                <a:spLocks noChangeShapeType="1"/>
              </p:cNvSpPr>
              <p:nvPr/>
            </p:nvSpPr>
            <p:spPr bwMode="auto">
              <a:xfrm>
                <a:off x="1663" y="2545"/>
                <a:ext cx="7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2" name="Line 6915"/>
              <p:cNvSpPr>
                <a:spLocks noChangeShapeType="1"/>
              </p:cNvSpPr>
              <p:nvPr/>
            </p:nvSpPr>
            <p:spPr bwMode="auto">
              <a:xfrm>
                <a:off x="1688" y="255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3" name="Line 6916"/>
              <p:cNvSpPr>
                <a:spLocks noChangeShapeType="1"/>
              </p:cNvSpPr>
              <p:nvPr/>
            </p:nvSpPr>
            <p:spPr bwMode="auto">
              <a:xfrm>
                <a:off x="1713" y="256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4" name="Line 6917"/>
              <p:cNvSpPr>
                <a:spLocks noChangeShapeType="1"/>
              </p:cNvSpPr>
              <p:nvPr/>
            </p:nvSpPr>
            <p:spPr bwMode="auto">
              <a:xfrm>
                <a:off x="1738" y="257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5" name="Line 6918"/>
              <p:cNvSpPr>
                <a:spLocks noChangeShapeType="1"/>
              </p:cNvSpPr>
              <p:nvPr/>
            </p:nvSpPr>
            <p:spPr bwMode="auto">
              <a:xfrm>
                <a:off x="1762" y="257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6" name="Line 6919"/>
              <p:cNvSpPr>
                <a:spLocks noChangeShapeType="1"/>
              </p:cNvSpPr>
              <p:nvPr/>
            </p:nvSpPr>
            <p:spPr bwMode="auto">
              <a:xfrm>
                <a:off x="1787" y="2582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7" name="Line 6920"/>
              <p:cNvSpPr>
                <a:spLocks noChangeShapeType="1"/>
              </p:cNvSpPr>
              <p:nvPr/>
            </p:nvSpPr>
            <p:spPr bwMode="auto">
              <a:xfrm>
                <a:off x="1812" y="258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8" name="Line 6921"/>
              <p:cNvSpPr>
                <a:spLocks noChangeShapeType="1"/>
              </p:cNvSpPr>
              <p:nvPr/>
            </p:nvSpPr>
            <p:spPr bwMode="auto">
              <a:xfrm>
                <a:off x="1836" y="260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9" name="Line 6922"/>
              <p:cNvSpPr>
                <a:spLocks noChangeShapeType="1"/>
              </p:cNvSpPr>
              <p:nvPr/>
            </p:nvSpPr>
            <p:spPr bwMode="auto">
              <a:xfrm>
                <a:off x="1861" y="260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0" name="Line 6923"/>
              <p:cNvSpPr>
                <a:spLocks noChangeShapeType="1"/>
              </p:cNvSpPr>
              <p:nvPr/>
            </p:nvSpPr>
            <p:spPr bwMode="auto">
              <a:xfrm>
                <a:off x="1886" y="261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1" name="Line 6924"/>
              <p:cNvSpPr>
                <a:spLocks noChangeShapeType="1"/>
              </p:cNvSpPr>
              <p:nvPr/>
            </p:nvSpPr>
            <p:spPr bwMode="auto">
              <a:xfrm>
                <a:off x="1910" y="2619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2" name="Line 6925"/>
              <p:cNvSpPr>
                <a:spLocks noChangeShapeType="1"/>
              </p:cNvSpPr>
              <p:nvPr/>
            </p:nvSpPr>
            <p:spPr bwMode="auto">
              <a:xfrm>
                <a:off x="1935" y="262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" name="Line 6926"/>
              <p:cNvSpPr>
                <a:spLocks noChangeShapeType="1"/>
              </p:cNvSpPr>
              <p:nvPr/>
            </p:nvSpPr>
            <p:spPr bwMode="auto">
              <a:xfrm>
                <a:off x="1960" y="263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" name="Line 6927"/>
              <p:cNvSpPr>
                <a:spLocks noChangeShapeType="1"/>
              </p:cNvSpPr>
              <p:nvPr/>
            </p:nvSpPr>
            <p:spPr bwMode="auto">
              <a:xfrm>
                <a:off x="1984" y="2644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5" name="Line 6928"/>
              <p:cNvSpPr>
                <a:spLocks noChangeShapeType="1"/>
              </p:cNvSpPr>
              <p:nvPr/>
            </p:nvSpPr>
            <p:spPr bwMode="auto">
              <a:xfrm>
                <a:off x="2009" y="265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6" name="Line 6929"/>
              <p:cNvSpPr>
                <a:spLocks noChangeShapeType="1"/>
              </p:cNvSpPr>
              <p:nvPr/>
            </p:nvSpPr>
            <p:spPr bwMode="auto">
              <a:xfrm>
                <a:off x="2034" y="265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7" name="Line 6930"/>
              <p:cNvSpPr>
                <a:spLocks noChangeShapeType="1"/>
              </p:cNvSpPr>
              <p:nvPr/>
            </p:nvSpPr>
            <p:spPr bwMode="auto">
              <a:xfrm>
                <a:off x="2059" y="266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8" name="Line 6931"/>
              <p:cNvSpPr>
                <a:spLocks noChangeShapeType="1"/>
              </p:cNvSpPr>
              <p:nvPr/>
            </p:nvSpPr>
            <p:spPr bwMode="auto">
              <a:xfrm>
                <a:off x="2083" y="266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9" name="Line 6932"/>
              <p:cNvSpPr>
                <a:spLocks noChangeShapeType="1"/>
              </p:cNvSpPr>
              <p:nvPr/>
            </p:nvSpPr>
            <p:spPr bwMode="auto">
              <a:xfrm>
                <a:off x="2108" y="267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0" name="Line 6933"/>
              <p:cNvSpPr>
                <a:spLocks noChangeShapeType="1"/>
              </p:cNvSpPr>
              <p:nvPr/>
            </p:nvSpPr>
            <p:spPr bwMode="auto">
              <a:xfrm>
                <a:off x="2133" y="268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1" name="Line 6934"/>
              <p:cNvSpPr>
                <a:spLocks noChangeShapeType="1"/>
              </p:cNvSpPr>
              <p:nvPr/>
            </p:nvSpPr>
            <p:spPr bwMode="auto">
              <a:xfrm>
                <a:off x="2157" y="2694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2" name="Line 6935"/>
              <p:cNvSpPr>
                <a:spLocks noChangeShapeType="1"/>
              </p:cNvSpPr>
              <p:nvPr/>
            </p:nvSpPr>
            <p:spPr bwMode="auto">
              <a:xfrm>
                <a:off x="2182" y="270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3" name="Line 6936"/>
              <p:cNvSpPr>
                <a:spLocks noChangeShapeType="1"/>
              </p:cNvSpPr>
              <p:nvPr/>
            </p:nvSpPr>
            <p:spPr bwMode="auto">
              <a:xfrm>
                <a:off x="2207" y="270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4" name="Line 6937"/>
              <p:cNvSpPr>
                <a:spLocks noChangeShapeType="1"/>
              </p:cNvSpPr>
              <p:nvPr/>
            </p:nvSpPr>
            <p:spPr bwMode="auto">
              <a:xfrm>
                <a:off x="2231" y="2712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5" name="Line 6938"/>
              <p:cNvSpPr>
                <a:spLocks noChangeShapeType="1"/>
              </p:cNvSpPr>
              <p:nvPr/>
            </p:nvSpPr>
            <p:spPr bwMode="auto">
              <a:xfrm>
                <a:off x="2256" y="2718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6" name="Line 6939"/>
              <p:cNvSpPr>
                <a:spLocks noChangeShapeType="1"/>
              </p:cNvSpPr>
              <p:nvPr/>
            </p:nvSpPr>
            <p:spPr bwMode="auto">
              <a:xfrm>
                <a:off x="2281" y="273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7" name="Line 6940"/>
              <p:cNvSpPr>
                <a:spLocks noChangeShapeType="1"/>
              </p:cNvSpPr>
              <p:nvPr/>
            </p:nvSpPr>
            <p:spPr bwMode="auto">
              <a:xfrm>
                <a:off x="2306" y="273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8" name="Line 6941"/>
              <p:cNvSpPr>
                <a:spLocks noChangeShapeType="1"/>
              </p:cNvSpPr>
              <p:nvPr/>
            </p:nvSpPr>
            <p:spPr bwMode="auto">
              <a:xfrm>
                <a:off x="2330" y="274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9" name="Line 6942"/>
              <p:cNvSpPr>
                <a:spLocks noChangeShapeType="1"/>
              </p:cNvSpPr>
              <p:nvPr/>
            </p:nvSpPr>
            <p:spPr bwMode="auto">
              <a:xfrm>
                <a:off x="2355" y="274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0" name="Line 6943"/>
              <p:cNvSpPr>
                <a:spLocks noChangeShapeType="1"/>
              </p:cNvSpPr>
              <p:nvPr/>
            </p:nvSpPr>
            <p:spPr bwMode="auto">
              <a:xfrm>
                <a:off x="2380" y="275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1" name="Line 6944"/>
              <p:cNvSpPr>
                <a:spLocks noChangeShapeType="1"/>
              </p:cNvSpPr>
              <p:nvPr/>
            </p:nvSpPr>
            <p:spPr bwMode="auto">
              <a:xfrm>
                <a:off x="2404" y="2761"/>
                <a:ext cx="7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2" name="Line 6945"/>
              <p:cNvSpPr>
                <a:spLocks noChangeShapeType="1"/>
              </p:cNvSpPr>
              <p:nvPr/>
            </p:nvSpPr>
            <p:spPr bwMode="auto">
              <a:xfrm>
                <a:off x="2429" y="277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3" name="Line 6946"/>
              <p:cNvSpPr>
                <a:spLocks noChangeShapeType="1"/>
              </p:cNvSpPr>
              <p:nvPr/>
            </p:nvSpPr>
            <p:spPr bwMode="auto">
              <a:xfrm>
                <a:off x="2454" y="278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4" name="Line 6947"/>
              <p:cNvSpPr>
                <a:spLocks noChangeShapeType="1"/>
              </p:cNvSpPr>
              <p:nvPr/>
            </p:nvSpPr>
            <p:spPr bwMode="auto">
              <a:xfrm>
                <a:off x="2478" y="2786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5" name="Line 6948"/>
              <p:cNvSpPr>
                <a:spLocks noChangeShapeType="1"/>
              </p:cNvSpPr>
              <p:nvPr/>
            </p:nvSpPr>
            <p:spPr bwMode="auto">
              <a:xfrm>
                <a:off x="2503" y="2792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6" name="Line 6949"/>
              <p:cNvSpPr>
                <a:spLocks noChangeShapeType="1"/>
              </p:cNvSpPr>
              <p:nvPr/>
            </p:nvSpPr>
            <p:spPr bwMode="auto">
              <a:xfrm>
                <a:off x="2528" y="279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7" name="Line 6950"/>
              <p:cNvSpPr>
                <a:spLocks noChangeShapeType="1"/>
              </p:cNvSpPr>
              <p:nvPr/>
            </p:nvSpPr>
            <p:spPr bwMode="auto">
              <a:xfrm>
                <a:off x="2553" y="281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8" name="Line 6951"/>
              <p:cNvSpPr>
                <a:spLocks noChangeShapeType="1"/>
              </p:cNvSpPr>
              <p:nvPr/>
            </p:nvSpPr>
            <p:spPr bwMode="auto">
              <a:xfrm>
                <a:off x="2577" y="281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9" name="Line 6952"/>
              <p:cNvSpPr>
                <a:spLocks noChangeShapeType="1"/>
              </p:cNvSpPr>
              <p:nvPr/>
            </p:nvSpPr>
            <p:spPr bwMode="auto">
              <a:xfrm>
                <a:off x="2602" y="282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0" name="Line 6953"/>
              <p:cNvSpPr>
                <a:spLocks noChangeShapeType="1"/>
              </p:cNvSpPr>
              <p:nvPr/>
            </p:nvSpPr>
            <p:spPr bwMode="auto">
              <a:xfrm>
                <a:off x="2627" y="282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1" name="Line 6954"/>
              <p:cNvSpPr>
                <a:spLocks noChangeShapeType="1"/>
              </p:cNvSpPr>
              <p:nvPr/>
            </p:nvSpPr>
            <p:spPr bwMode="auto">
              <a:xfrm>
                <a:off x="2651" y="2836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2" name="Line 6955"/>
              <p:cNvSpPr>
                <a:spLocks noChangeShapeType="1"/>
              </p:cNvSpPr>
              <p:nvPr/>
            </p:nvSpPr>
            <p:spPr bwMode="auto">
              <a:xfrm>
                <a:off x="2676" y="284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3" name="Line 6956"/>
              <p:cNvSpPr>
                <a:spLocks noChangeShapeType="1"/>
              </p:cNvSpPr>
              <p:nvPr/>
            </p:nvSpPr>
            <p:spPr bwMode="auto">
              <a:xfrm>
                <a:off x="2701" y="285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4" name="Line 6957"/>
              <p:cNvSpPr>
                <a:spLocks noChangeShapeType="1"/>
              </p:cNvSpPr>
              <p:nvPr/>
            </p:nvSpPr>
            <p:spPr bwMode="auto">
              <a:xfrm>
                <a:off x="2725" y="2860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5" name="Line 6958"/>
              <p:cNvSpPr>
                <a:spLocks noChangeShapeType="1"/>
              </p:cNvSpPr>
              <p:nvPr/>
            </p:nvSpPr>
            <p:spPr bwMode="auto">
              <a:xfrm>
                <a:off x="2750" y="286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6" name="Line 6959"/>
              <p:cNvSpPr>
                <a:spLocks noChangeShapeType="1"/>
              </p:cNvSpPr>
              <p:nvPr/>
            </p:nvSpPr>
            <p:spPr bwMode="auto">
              <a:xfrm>
                <a:off x="2775" y="287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7" name="Line 6960"/>
              <p:cNvSpPr>
                <a:spLocks noChangeShapeType="1"/>
              </p:cNvSpPr>
              <p:nvPr/>
            </p:nvSpPr>
            <p:spPr bwMode="auto">
              <a:xfrm>
                <a:off x="2800" y="287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8" name="Line 6961"/>
              <p:cNvSpPr>
                <a:spLocks noChangeShapeType="1"/>
              </p:cNvSpPr>
              <p:nvPr/>
            </p:nvSpPr>
            <p:spPr bwMode="auto">
              <a:xfrm>
                <a:off x="2824" y="288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9" name="Line 6962"/>
              <p:cNvSpPr>
                <a:spLocks noChangeShapeType="1"/>
              </p:cNvSpPr>
              <p:nvPr/>
            </p:nvSpPr>
            <p:spPr bwMode="auto">
              <a:xfrm>
                <a:off x="2849" y="289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0" name="Line 6963"/>
              <p:cNvSpPr>
                <a:spLocks noChangeShapeType="1"/>
              </p:cNvSpPr>
              <p:nvPr/>
            </p:nvSpPr>
            <p:spPr bwMode="auto">
              <a:xfrm>
                <a:off x="2874" y="290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1" name="Line 6964"/>
              <p:cNvSpPr>
                <a:spLocks noChangeShapeType="1"/>
              </p:cNvSpPr>
              <p:nvPr/>
            </p:nvSpPr>
            <p:spPr bwMode="auto">
              <a:xfrm>
                <a:off x="2898" y="2910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2" name="Line 6965"/>
              <p:cNvSpPr>
                <a:spLocks noChangeShapeType="1"/>
              </p:cNvSpPr>
              <p:nvPr/>
            </p:nvSpPr>
            <p:spPr bwMode="auto">
              <a:xfrm>
                <a:off x="2923" y="291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3" name="Line 6966"/>
              <p:cNvSpPr>
                <a:spLocks noChangeShapeType="1"/>
              </p:cNvSpPr>
              <p:nvPr/>
            </p:nvSpPr>
            <p:spPr bwMode="auto">
              <a:xfrm>
                <a:off x="2948" y="292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4" name="Line 6967"/>
              <p:cNvSpPr>
                <a:spLocks noChangeShapeType="1"/>
              </p:cNvSpPr>
              <p:nvPr/>
            </p:nvSpPr>
            <p:spPr bwMode="auto">
              <a:xfrm>
                <a:off x="2972" y="2928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5" name="Line 6968"/>
              <p:cNvSpPr>
                <a:spLocks noChangeShapeType="1"/>
              </p:cNvSpPr>
              <p:nvPr/>
            </p:nvSpPr>
            <p:spPr bwMode="auto">
              <a:xfrm>
                <a:off x="2997" y="294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6" name="Line 6969"/>
              <p:cNvSpPr>
                <a:spLocks noChangeShapeType="1"/>
              </p:cNvSpPr>
              <p:nvPr/>
            </p:nvSpPr>
            <p:spPr bwMode="auto">
              <a:xfrm>
                <a:off x="3022" y="294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7" name="Line 6970"/>
              <p:cNvSpPr>
                <a:spLocks noChangeShapeType="1"/>
              </p:cNvSpPr>
              <p:nvPr/>
            </p:nvSpPr>
            <p:spPr bwMode="auto">
              <a:xfrm>
                <a:off x="3047" y="295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8" name="Line 6971"/>
              <p:cNvSpPr>
                <a:spLocks noChangeShapeType="1"/>
              </p:cNvSpPr>
              <p:nvPr/>
            </p:nvSpPr>
            <p:spPr bwMode="auto">
              <a:xfrm>
                <a:off x="3071" y="295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9" name="Line 6972"/>
              <p:cNvSpPr>
                <a:spLocks noChangeShapeType="1"/>
              </p:cNvSpPr>
              <p:nvPr/>
            </p:nvSpPr>
            <p:spPr bwMode="auto">
              <a:xfrm>
                <a:off x="3096" y="296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0" name="Line 6973"/>
              <p:cNvSpPr>
                <a:spLocks noChangeShapeType="1"/>
              </p:cNvSpPr>
              <p:nvPr/>
            </p:nvSpPr>
            <p:spPr bwMode="auto">
              <a:xfrm>
                <a:off x="3121" y="2971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1" name="Line 6974"/>
              <p:cNvSpPr>
                <a:spLocks noChangeShapeType="1"/>
              </p:cNvSpPr>
              <p:nvPr/>
            </p:nvSpPr>
            <p:spPr bwMode="auto">
              <a:xfrm>
                <a:off x="3145" y="2984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2" name="Line 6975"/>
              <p:cNvSpPr>
                <a:spLocks noChangeShapeType="1"/>
              </p:cNvSpPr>
              <p:nvPr/>
            </p:nvSpPr>
            <p:spPr bwMode="auto">
              <a:xfrm>
                <a:off x="3170" y="299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3" name="Line 6976"/>
              <p:cNvSpPr>
                <a:spLocks noChangeShapeType="1"/>
              </p:cNvSpPr>
              <p:nvPr/>
            </p:nvSpPr>
            <p:spPr bwMode="auto">
              <a:xfrm>
                <a:off x="3195" y="299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4" name="Line 6977"/>
              <p:cNvSpPr>
                <a:spLocks noChangeShapeType="1"/>
              </p:cNvSpPr>
              <p:nvPr/>
            </p:nvSpPr>
            <p:spPr bwMode="auto">
              <a:xfrm>
                <a:off x="3219" y="3002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5" name="Line 6978"/>
              <p:cNvSpPr>
                <a:spLocks noChangeShapeType="1"/>
              </p:cNvSpPr>
              <p:nvPr/>
            </p:nvSpPr>
            <p:spPr bwMode="auto">
              <a:xfrm>
                <a:off x="3244" y="3008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6" name="Line 6979"/>
              <p:cNvSpPr>
                <a:spLocks noChangeShapeType="1"/>
              </p:cNvSpPr>
              <p:nvPr/>
            </p:nvSpPr>
            <p:spPr bwMode="auto">
              <a:xfrm>
                <a:off x="3269" y="3021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7" name="Line 6980"/>
              <p:cNvSpPr>
                <a:spLocks noChangeShapeType="1"/>
              </p:cNvSpPr>
              <p:nvPr/>
            </p:nvSpPr>
            <p:spPr bwMode="auto">
              <a:xfrm>
                <a:off x="3294" y="302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8" name="Line 6981"/>
              <p:cNvSpPr>
                <a:spLocks noChangeShapeType="1"/>
              </p:cNvSpPr>
              <p:nvPr/>
            </p:nvSpPr>
            <p:spPr bwMode="auto">
              <a:xfrm>
                <a:off x="3318" y="303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9" name="Line 6982"/>
              <p:cNvSpPr>
                <a:spLocks noChangeShapeType="1"/>
              </p:cNvSpPr>
              <p:nvPr/>
            </p:nvSpPr>
            <p:spPr bwMode="auto">
              <a:xfrm>
                <a:off x="3343" y="3039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0" name="Line 6983"/>
              <p:cNvSpPr>
                <a:spLocks noChangeShapeType="1"/>
              </p:cNvSpPr>
              <p:nvPr/>
            </p:nvSpPr>
            <p:spPr bwMode="auto">
              <a:xfrm>
                <a:off x="3368" y="304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1" name="Line 6984"/>
              <p:cNvSpPr>
                <a:spLocks noChangeShapeType="1"/>
              </p:cNvSpPr>
              <p:nvPr/>
            </p:nvSpPr>
            <p:spPr bwMode="auto">
              <a:xfrm>
                <a:off x="3392" y="305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2" name="Line 6985"/>
              <p:cNvSpPr>
                <a:spLocks noChangeShapeType="1"/>
              </p:cNvSpPr>
              <p:nvPr/>
            </p:nvSpPr>
            <p:spPr bwMode="auto">
              <a:xfrm>
                <a:off x="3417" y="306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3" name="Line 6986"/>
              <p:cNvSpPr>
                <a:spLocks noChangeShapeType="1"/>
              </p:cNvSpPr>
              <p:nvPr/>
            </p:nvSpPr>
            <p:spPr bwMode="auto">
              <a:xfrm>
                <a:off x="3442" y="307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4" name="Line 6987"/>
              <p:cNvSpPr>
                <a:spLocks noChangeShapeType="1"/>
              </p:cNvSpPr>
              <p:nvPr/>
            </p:nvSpPr>
            <p:spPr bwMode="auto">
              <a:xfrm>
                <a:off x="3466" y="3076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5" name="Line 6988"/>
              <p:cNvSpPr>
                <a:spLocks noChangeShapeType="1"/>
              </p:cNvSpPr>
              <p:nvPr/>
            </p:nvSpPr>
            <p:spPr bwMode="auto">
              <a:xfrm>
                <a:off x="3491" y="308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6" name="Line 6989"/>
              <p:cNvSpPr>
                <a:spLocks noChangeShapeType="1"/>
              </p:cNvSpPr>
              <p:nvPr/>
            </p:nvSpPr>
            <p:spPr bwMode="auto">
              <a:xfrm>
                <a:off x="3516" y="308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7" name="Line 6990"/>
              <p:cNvSpPr>
                <a:spLocks noChangeShapeType="1"/>
              </p:cNvSpPr>
              <p:nvPr/>
            </p:nvSpPr>
            <p:spPr bwMode="auto">
              <a:xfrm>
                <a:off x="3541" y="309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8" name="Line 6991"/>
              <p:cNvSpPr>
                <a:spLocks noChangeShapeType="1"/>
              </p:cNvSpPr>
              <p:nvPr/>
            </p:nvSpPr>
            <p:spPr bwMode="auto">
              <a:xfrm>
                <a:off x="3565" y="310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9" name="Line 6992"/>
              <p:cNvSpPr>
                <a:spLocks noChangeShapeType="1"/>
              </p:cNvSpPr>
              <p:nvPr/>
            </p:nvSpPr>
            <p:spPr bwMode="auto">
              <a:xfrm>
                <a:off x="3590" y="311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0" name="Line 6993"/>
              <p:cNvSpPr>
                <a:spLocks noChangeShapeType="1"/>
              </p:cNvSpPr>
              <p:nvPr/>
            </p:nvSpPr>
            <p:spPr bwMode="auto">
              <a:xfrm>
                <a:off x="3615" y="312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1" name="Line 6994"/>
              <p:cNvSpPr>
                <a:spLocks noChangeShapeType="1"/>
              </p:cNvSpPr>
              <p:nvPr/>
            </p:nvSpPr>
            <p:spPr bwMode="auto">
              <a:xfrm>
                <a:off x="3639" y="3126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2" name="Line 6995"/>
              <p:cNvSpPr>
                <a:spLocks noChangeShapeType="1"/>
              </p:cNvSpPr>
              <p:nvPr/>
            </p:nvSpPr>
            <p:spPr bwMode="auto">
              <a:xfrm>
                <a:off x="3664" y="313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3" name="Line 6996"/>
              <p:cNvSpPr>
                <a:spLocks noChangeShapeType="1"/>
              </p:cNvSpPr>
              <p:nvPr/>
            </p:nvSpPr>
            <p:spPr bwMode="auto">
              <a:xfrm>
                <a:off x="3689" y="3138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4" name="Line 6997"/>
              <p:cNvSpPr>
                <a:spLocks noChangeShapeType="1"/>
              </p:cNvSpPr>
              <p:nvPr/>
            </p:nvSpPr>
            <p:spPr bwMode="auto">
              <a:xfrm>
                <a:off x="3713" y="3150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5" name="Line 6998"/>
              <p:cNvSpPr>
                <a:spLocks noChangeShapeType="1"/>
              </p:cNvSpPr>
              <p:nvPr/>
            </p:nvSpPr>
            <p:spPr bwMode="auto">
              <a:xfrm>
                <a:off x="3738" y="3157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6" name="Line 6999"/>
              <p:cNvSpPr>
                <a:spLocks noChangeShapeType="1"/>
              </p:cNvSpPr>
              <p:nvPr/>
            </p:nvSpPr>
            <p:spPr bwMode="auto">
              <a:xfrm>
                <a:off x="3763" y="3163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7" name="Line 7000"/>
              <p:cNvSpPr>
                <a:spLocks noChangeShapeType="1"/>
              </p:cNvSpPr>
              <p:nvPr/>
            </p:nvSpPr>
            <p:spPr bwMode="auto">
              <a:xfrm>
                <a:off x="3787" y="3169"/>
                <a:ext cx="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8" name="Line 7001"/>
              <p:cNvSpPr>
                <a:spLocks noChangeShapeType="1"/>
              </p:cNvSpPr>
              <p:nvPr/>
            </p:nvSpPr>
            <p:spPr bwMode="auto">
              <a:xfrm>
                <a:off x="3812" y="317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9" name="Line 7002"/>
              <p:cNvSpPr>
                <a:spLocks noChangeShapeType="1"/>
              </p:cNvSpPr>
              <p:nvPr/>
            </p:nvSpPr>
            <p:spPr bwMode="auto">
              <a:xfrm>
                <a:off x="3837" y="3181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0" name="Line 7003"/>
              <p:cNvSpPr>
                <a:spLocks noChangeShapeType="1"/>
              </p:cNvSpPr>
              <p:nvPr/>
            </p:nvSpPr>
            <p:spPr bwMode="auto">
              <a:xfrm>
                <a:off x="3862" y="3194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1" name="Line 7004"/>
              <p:cNvSpPr>
                <a:spLocks noChangeShapeType="1"/>
              </p:cNvSpPr>
              <p:nvPr/>
            </p:nvSpPr>
            <p:spPr bwMode="auto">
              <a:xfrm>
                <a:off x="3886" y="320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2" name="Line 7005"/>
              <p:cNvSpPr>
                <a:spLocks noChangeShapeType="1"/>
              </p:cNvSpPr>
              <p:nvPr/>
            </p:nvSpPr>
            <p:spPr bwMode="auto">
              <a:xfrm>
                <a:off x="3911" y="3206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3" name="Line 7006"/>
              <p:cNvSpPr>
                <a:spLocks noChangeShapeType="1"/>
              </p:cNvSpPr>
              <p:nvPr/>
            </p:nvSpPr>
            <p:spPr bwMode="auto">
              <a:xfrm>
                <a:off x="3911" y="323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4" name="Line 7007"/>
              <p:cNvSpPr>
                <a:spLocks noChangeShapeType="1"/>
              </p:cNvSpPr>
              <p:nvPr/>
            </p:nvSpPr>
            <p:spPr bwMode="auto">
              <a:xfrm>
                <a:off x="3911" y="3255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5" name="Line 7008"/>
              <p:cNvSpPr>
                <a:spLocks noChangeShapeType="1"/>
              </p:cNvSpPr>
              <p:nvPr/>
            </p:nvSpPr>
            <p:spPr bwMode="auto">
              <a:xfrm>
                <a:off x="3911" y="3280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6" name="Line 7009"/>
              <p:cNvSpPr>
                <a:spLocks noChangeShapeType="1"/>
              </p:cNvSpPr>
              <p:nvPr/>
            </p:nvSpPr>
            <p:spPr bwMode="auto">
              <a:xfrm>
                <a:off x="3911" y="330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7" name="Line 7010"/>
              <p:cNvSpPr>
                <a:spLocks noChangeShapeType="1"/>
              </p:cNvSpPr>
              <p:nvPr/>
            </p:nvSpPr>
            <p:spPr bwMode="auto">
              <a:xfrm>
                <a:off x="3911" y="3330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8" name="Line 7011"/>
              <p:cNvSpPr>
                <a:spLocks noChangeShapeType="1"/>
              </p:cNvSpPr>
              <p:nvPr/>
            </p:nvSpPr>
            <p:spPr bwMode="auto">
              <a:xfrm>
                <a:off x="3911" y="3354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9" name="Line 7012"/>
              <p:cNvSpPr>
                <a:spLocks noChangeShapeType="1"/>
              </p:cNvSpPr>
              <p:nvPr/>
            </p:nvSpPr>
            <p:spPr bwMode="auto">
              <a:xfrm>
                <a:off x="3905" y="337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0" name="Line 7013"/>
              <p:cNvSpPr>
                <a:spLocks noChangeShapeType="1"/>
              </p:cNvSpPr>
              <p:nvPr/>
            </p:nvSpPr>
            <p:spPr bwMode="auto">
              <a:xfrm>
                <a:off x="3905" y="3404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1" name="Line 7014"/>
              <p:cNvSpPr>
                <a:spLocks noChangeShapeType="1"/>
              </p:cNvSpPr>
              <p:nvPr/>
            </p:nvSpPr>
            <p:spPr bwMode="auto">
              <a:xfrm>
                <a:off x="3905" y="3428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2" name="Line 7015"/>
              <p:cNvSpPr>
                <a:spLocks noChangeShapeType="1"/>
              </p:cNvSpPr>
              <p:nvPr/>
            </p:nvSpPr>
            <p:spPr bwMode="auto">
              <a:xfrm>
                <a:off x="3905" y="345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3" name="Line 7016"/>
              <p:cNvSpPr>
                <a:spLocks noChangeShapeType="1"/>
              </p:cNvSpPr>
              <p:nvPr/>
            </p:nvSpPr>
            <p:spPr bwMode="auto">
              <a:xfrm>
                <a:off x="3905" y="3478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4" name="Line 7017"/>
              <p:cNvSpPr>
                <a:spLocks noChangeShapeType="1"/>
              </p:cNvSpPr>
              <p:nvPr/>
            </p:nvSpPr>
            <p:spPr bwMode="auto">
              <a:xfrm>
                <a:off x="3905" y="3502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5" name="Line 7018"/>
              <p:cNvSpPr>
                <a:spLocks noChangeShapeType="1"/>
              </p:cNvSpPr>
              <p:nvPr/>
            </p:nvSpPr>
            <p:spPr bwMode="auto">
              <a:xfrm>
                <a:off x="3905" y="352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6" name="Line 7019"/>
              <p:cNvSpPr>
                <a:spLocks noChangeShapeType="1"/>
              </p:cNvSpPr>
              <p:nvPr/>
            </p:nvSpPr>
            <p:spPr bwMode="auto">
              <a:xfrm>
                <a:off x="3905" y="3552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7" name="Line 7020"/>
              <p:cNvSpPr>
                <a:spLocks noChangeShapeType="1"/>
              </p:cNvSpPr>
              <p:nvPr/>
            </p:nvSpPr>
            <p:spPr bwMode="auto">
              <a:xfrm>
                <a:off x="3905" y="357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8" name="Line 7021"/>
              <p:cNvSpPr>
                <a:spLocks noChangeShapeType="1"/>
              </p:cNvSpPr>
              <p:nvPr/>
            </p:nvSpPr>
            <p:spPr bwMode="auto">
              <a:xfrm>
                <a:off x="3905" y="360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9" name="Line 7022"/>
              <p:cNvSpPr>
                <a:spLocks noChangeShapeType="1"/>
              </p:cNvSpPr>
              <p:nvPr/>
            </p:nvSpPr>
            <p:spPr bwMode="auto">
              <a:xfrm>
                <a:off x="3905" y="3626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0" name="Line 7023"/>
              <p:cNvSpPr>
                <a:spLocks noChangeShapeType="1"/>
              </p:cNvSpPr>
              <p:nvPr/>
            </p:nvSpPr>
            <p:spPr bwMode="auto">
              <a:xfrm>
                <a:off x="3905" y="365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1" name="Line 7024"/>
              <p:cNvSpPr>
                <a:spLocks noChangeShapeType="1"/>
              </p:cNvSpPr>
              <p:nvPr/>
            </p:nvSpPr>
            <p:spPr bwMode="auto">
              <a:xfrm>
                <a:off x="3905" y="3675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2" name="Line 7025"/>
              <p:cNvSpPr>
                <a:spLocks noChangeShapeType="1"/>
              </p:cNvSpPr>
              <p:nvPr/>
            </p:nvSpPr>
            <p:spPr bwMode="auto">
              <a:xfrm>
                <a:off x="3899" y="3700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3" name="Line 7026"/>
              <p:cNvSpPr>
                <a:spLocks noChangeShapeType="1"/>
              </p:cNvSpPr>
              <p:nvPr/>
            </p:nvSpPr>
            <p:spPr bwMode="auto">
              <a:xfrm>
                <a:off x="3899" y="372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4" name="Line 7027"/>
              <p:cNvSpPr>
                <a:spLocks noChangeShapeType="1"/>
              </p:cNvSpPr>
              <p:nvPr/>
            </p:nvSpPr>
            <p:spPr bwMode="auto">
              <a:xfrm>
                <a:off x="3899" y="3749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5" name="Line 7028"/>
              <p:cNvSpPr>
                <a:spLocks noChangeShapeType="1"/>
              </p:cNvSpPr>
              <p:nvPr/>
            </p:nvSpPr>
            <p:spPr bwMode="auto">
              <a:xfrm>
                <a:off x="3899" y="3774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6" name="Line 7029"/>
              <p:cNvSpPr>
                <a:spLocks noChangeShapeType="1"/>
              </p:cNvSpPr>
              <p:nvPr/>
            </p:nvSpPr>
            <p:spPr bwMode="auto">
              <a:xfrm>
                <a:off x="3899" y="3799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7" name="Line 7030"/>
              <p:cNvSpPr>
                <a:spLocks noChangeShapeType="1"/>
              </p:cNvSpPr>
              <p:nvPr/>
            </p:nvSpPr>
            <p:spPr bwMode="auto">
              <a:xfrm>
                <a:off x="3899" y="3824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8" name="Line 7031"/>
              <p:cNvSpPr>
                <a:spLocks noChangeShapeType="1"/>
              </p:cNvSpPr>
              <p:nvPr/>
            </p:nvSpPr>
            <p:spPr bwMode="auto">
              <a:xfrm>
                <a:off x="3899" y="3848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9" name="Line 7032"/>
              <p:cNvSpPr>
                <a:spLocks noChangeShapeType="1"/>
              </p:cNvSpPr>
              <p:nvPr/>
            </p:nvSpPr>
            <p:spPr bwMode="auto">
              <a:xfrm>
                <a:off x="3899" y="3873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0" name="Line 7033"/>
              <p:cNvSpPr>
                <a:spLocks noChangeShapeType="1"/>
              </p:cNvSpPr>
              <p:nvPr/>
            </p:nvSpPr>
            <p:spPr bwMode="auto">
              <a:xfrm>
                <a:off x="3899" y="3898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1" name="Line 7034"/>
              <p:cNvSpPr>
                <a:spLocks noChangeShapeType="1"/>
              </p:cNvSpPr>
              <p:nvPr/>
            </p:nvSpPr>
            <p:spPr bwMode="auto">
              <a:xfrm>
                <a:off x="3899" y="3922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2" name="Line 7035"/>
              <p:cNvSpPr>
                <a:spLocks noChangeShapeType="1"/>
              </p:cNvSpPr>
              <p:nvPr/>
            </p:nvSpPr>
            <p:spPr bwMode="auto">
              <a:xfrm>
                <a:off x="3899" y="3947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3" name="Line 7036"/>
              <p:cNvSpPr>
                <a:spLocks noChangeShapeType="1"/>
              </p:cNvSpPr>
              <p:nvPr/>
            </p:nvSpPr>
            <p:spPr bwMode="auto">
              <a:xfrm>
                <a:off x="3899" y="3972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4" name="Line 7037"/>
              <p:cNvSpPr>
                <a:spLocks noChangeShapeType="1"/>
              </p:cNvSpPr>
              <p:nvPr/>
            </p:nvSpPr>
            <p:spPr bwMode="auto">
              <a:xfrm>
                <a:off x="3899" y="3996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5" name="Line 7038"/>
              <p:cNvSpPr>
                <a:spLocks noChangeShapeType="1"/>
              </p:cNvSpPr>
              <p:nvPr/>
            </p:nvSpPr>
            <p:spPr bwMode="auto">
              <a:xfrm flipH="1">
                <a:off x="3892" y="4021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6" name="Line 7039"/>
              <p:cNvSpPr>
                <a:spLocks noChangeShapeType="1"/>
              </p:cNvSpPr>
              <p:nvPr/>
            </p:nvSpPr>
            <p:spPr bwMode="auto">
              <a:xfrm>
                <a:off x="3892" y="4046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7" name="Line 7040"/>
              <p:cNvSpPr>
                <a:spLocks noChangeShapeType="1"/>
              </p:cNvSpPr>
              <p:nvPr/>
            </p:nvSpPr>
            <p:spPr bwMode="auto">
              <a:xfrm>
                <a:off x="3892" y="4071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8" name="Line 7041"/>
              <p:cNvSpPr>
                <a:spLocks noChangeShapeType="1"/>
              </p:cNvSpPr>
              <p:nvPr/>
            </p:nvSpPr>
            <p:spPr bwMode="auto">
              <a:xfrm>
                <a:off x="3892" y="409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9" name="Line 7042"/>
              <p:cNvSpPr>
                <a:spLocks noChangeShapeType="1"/>
              </p:cNvSpPr>
              <p:nvPr/>
            </p:nvSpPr>
            <p:spPr bwMode="auto">
              <a:xfrm>
                <a:off x="3892" y="4120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0" name="Line 7043"/>
              <p:cNvSpPr>
                <a:spLocks noChangeShapeType="1"/>
              </p:cNvSpPr>
              <p:nvPr/>
            </p:nvSpPr>
            <p:spPr bwMode="auto">
              <a:xfrm>
                <a:off x="3892" y="4145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1" name="Line 7044"/>
              <p:cNvSpPr>
                <a:spLocks noChangeShapeType="1"/>
              </p:cNvSpPr>
              <p:nvPr/>
            </p:nvSpPr>
            <p:spPr bwMode="auto">
              <a:xfrm>
                <a:off x="3892" y="4169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2" name="Line 7045"/>
              <p:cNvSpPr>
                <a:spLocks noChangeShapeType="1"/>
              </p:cNvSpPr>
              <p:nvPr/>
            </p:nvSpPr>
            <p:spPr bwMode="auto">
              <a:xfrm flipV="1">
                <a:off x="3911" y="3200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3" name="Line 7046"/>
              <p:cNvSpPr>
                <a:spLocks noChangeShapeType="1"/>
              </p:cNvSpPr>
              <p:nvPr/>
            </p:nvSpPr>
            <p:spPr bwMode="auto">
              <a:xfrm flipV="1">
                <a:off x="3930" y="317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4" name="Line 7047"/>
              <p:cNvSpPr>
                <a:spLocks noChangeShapeType="1"/>
              </p:cNvSpPr>
              <p:nvPr/>
            </p:nvSpPr>
            <p:spPr bwMode="auto">
              <a:xfrm flipV="1">
                <a:off x="3948" y="3150"/>
                <a:ext cx="1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5" name="Line 7048"/>
              <p:cNvSpPr>
                <a:spLocks noChangeShapeType="1"/>
              </p:cNvSpPr>
              <p:nvPr/>
            </p:nvSpPr>
            <p:spPr bwMode="auto">
              <a:xfrm flipV="1">
                <a:off x="3960" y="3126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6" name="Line 7049"/>
              <p:cNvSpPr>
                <a:spLocks noChangeShapeType="1"/>
              </p:cNvSpPr>
              <p:nvPr/>
            </p:nvSpPr>
            <p:spPr bwMode="auto">
              <a:xfrm flipV="1">
                <a:off x="3979" y="3101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7" name="Line 7050"/>
              <p:cNvSpPr>
                <a:spLocks noChangeShapeType="1"/>
              </p:cNvSpPr>
              <p:nvPr/>
            </p:nvSpPr>
            <p:spPr bwMode="auto">
              <a:xfrm flipV="1">
                <a:off x="3997" y="3076"/>
                <a:ext cx="7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8" name="Line 7051"/>
              <p:cNvSpPr>
                <a:spLocks noChangeShapeType="1"/>
              </p:cNvSpPr>
              <p:nvPr/>
            </p:nvSpPr>
            <p:spPr bwMode="auto">
              <a:xfrm flipV="1">
                <a:off x="4016" y="3052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9" name="Line 7052"/>
              <p:cNvSpPr>
                <a:spLocks noChangeShapeType="1"/>
              </p:cNvSpPr>
              <p:nvPr/>
            </p:nvSpPr>
            <p:spPr bwMode="auto">
              <a:xfrm flipV="1">
                <a:off x="4034" y="3027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0" name="Line 7053"/>
              <p:cNvSpPr>
                <a:spLocks noChangeShapeType="1"/>
              </p:cNvSpPr>
              <p:nvPr/>
            </p:nvSpPr>
            <p:spPr bwMode="auto">
              <a:xfrm flipV="1">
                <a:off x="4053" y="3002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1" name="Line 7054"/>
              <p:cNvSpPr>
                <a:spLocks noChangeShapeType="1"/>
              </p:cNvSpPr>
              <p:nvPr/>
            </p:nvSpPr>
            <p:spPr bwMode="auto">
              <a:xfrm flipV="1">
                <a:off x="4065" y="2978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2" name="Line 7055"/>
              <p:cNvSpPr>
                <a:spLocks noChangeShapeType="1"/>
              </p:cNvSpPr>
              <p:nvPr/>
            </p:nvSpPr>
            <p:spPr bwMode="auto">
              <a:xfrm flipV="1">
                <a:off x="4084" y="2953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3" name="Line 7056"/>
              <p:cNvSpPr>
                <a:spLocks noChangeShapeType="1"/>
              </p:cNvSpPr>
              <p:nvPr/>
            </p:nvSpPr>
            <p:spPr bwMode="auto">
              <a:xfrm flipV="1">
                <a:off x="4102" y="2928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4" name="Line 7057"/>
              <p:cNvSpPr>
                <a:spLocks noChangeShapeType="1"/>
              </p:cNvSpPr>
              <p:nvPr/>
            </p:nvSpPr>
            <p:spPr bwMode="auto">
              <a:xfrm flipV="1">
                <a:off x="4121" y="2903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5" name="Line 7058"/>
              <p:cNvSpPr>
                <a:spLocks noChangeShapeType="1"/>
              </p:cNvSpPr>
              <p:nvPr/>
            </p:nvSpPr>
            <p:spPr bwMode="auto">
              <a:xfrm flipV="1">
                <a:off x="4139" y="2879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6" name="Line 7059"/>
              <p:cNvSpPr>
                <a:spLocks noChangeShapeType="1"/>
              </p:cNvSpPr>
              <p:nvPr/>
            </p:nvSpPr>
            <p:spPr bwMode="auto">
              <a:xfrm flipV="1">
                <a:off x="4158" y="2854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7" name="Line 7060"/>
              <p:cNvSpPr>
                <a:spLocks noChangeShapeType="1"/>
              </p:cNvSpPr>
              <p:nvPr/>
            </p:nvSpPr>
            <p:spPr bwMode="auto">
              <a:xfrm flipV="1">
                <a:off x="4170" y="2829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8" name="Line 7061"/>
              <p:cNvSpPr>
                <a:spLocks noChangeShapeType="1"/>
              </p:cNvSpPr>
              <p:nvPr/>
            </p:nvSpPr>
            <p:spPr bwMode="auto">
              <a:xfrm flipV="1">
                <a:off x="4189" y="280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9" name="Line 7062"/>
              <p:cNvSpPr>
                <a:spLocks noChangeShapeType="1"/>
              </p:cNvSpPr>
              <p:nvPr/>
            </p:nvSpPr>
            <p:spPr bwMode="auto">
              <a:xfrm flipV="1">
                <a:off x="4207" y="2780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0" name="Line 7063"/>
              <p:cNvSpPr>
                <a:spLocks noChangeShapeType="1"/>
              </p:cNvSpPr>
              <p:nvPr/>
            </p:nvSpPr>
            <p:spPr bwMode="auto">
              <a:xfrm flipV="1">
                <a:off x="4226" y="2755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1" name="Line 7064"/>
              <p:cNvSpPr>
                <a:spLocks noChangeShapeType="1"/>
              </p:cNvSpPr>
              <p:nvPr/>
            </p:nvSpPr>
            <p:spPr bwMode="auto">
              <a:xfrm flipV="1">
                <a:off x="4244" y="2731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2" name="Line 7065"/>
              <p:cNvSpPr>
                <a:spLocks noChangeShapeType="1"/>
              </p:cNvSpPr>
              <p:nvPr/>
            </p:nvSpPr>
            <p:spPr bwMode="auto">
              <a:xfrm flipV="1">
                <a:off x="4263" y="2706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3" name="Line 7066"/>
              <p:cNvSpPr>
                <a:spLocks noChangeShapeType="1"/>
              </p:cNvSpPr>
              <p:nvPr/>
            </p:nvSpPr>
            <p:spPr bwMode="auto">
              <a:xfrm flipV="1">
                <a:off x="4275" y="2681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4" name="Line 7067"/>
              <p:cNvSpPr>
                <a:spLocks noChangeShapeType="1"/>
              </p:cNvSpPr>
              <p:nvPr/>
            </p:nvSpPr>
            <p:spPr bwMode="auto">
              <a:xfrm flipV="1">
                <a:off x="4294" y="2656"/>
                <a:ext cx="6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5" name="Line 7068"/>
              <p:cNvSpPr>
                <a:spLocks noChangeShapeType="1"/>
              </p:cNvSpPr>
              <p:nvPr/>
            </p:nvSpPr>
            <p:spPr bwMode="auto">
              <a:xfrm flipV="1">
                <a:off x="4312" y="2632"/>
                <a:ext cx="7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6" name="Line 7069"/>
              <p:cNvSpPr>
                <a:spLocks noChangeShapeType="1"/>
              </p:cNvSpPr>
              <p:nvPr/>
            </p:nvSpPr>
            <p:spPr bwMode="auto">
              <a:xfrm flipV="1">
                <a:off x="4331" y="2607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7" name="Line 7070"/>
              <p:cNvSpPr>
                <a:spLocks noChangeShapeType="1"/>
              </p:cNvSpPr>
              <p:nvPr/>
            </p:nvSpPr>
            <p:spPr bwMode="auto">
              <a:xfrm flipV="1">
                <a:off x="4349" y="2582"/>
                <a:ext cx="7" cy="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8" name="Line 7071"/>
              <p:cNvSpPr>
                <a:spLocks noChangeShapeType="1"/>
              </p:cNvSpPr>
              <p:nvPr/>
            </p:nvSpPr>
            <p:spPr bwMode="auto">
              <a:xfrm flipV="1">
                <a:off x="4368" y="2558"/>
                <a:ext cx="1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9" name="Line 7072"/>
              <p:cNvSpPr>
                <a:spLocks noChangeShapeType="1"/>
              </p:cNvSpPr>
              <p:nvPr/>
            </p:nvSpPr>
            <p:spPr bwMode="auto">
              <a:xfrm flipV="1">
                <a:off x="4380" y="2533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0" name="Line 7073"/>
              <p:cNvSpPr>
                <a:spLocks noChangeShapeType="1"/>
              </p:cNvSpPr>
              <p:nvPr/>
            </p:nvSpPr>
            <p:spPr bwMode="auto">
              <a:xfrm flipV="1">
                <a:off x="4399" y="2508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1" name="Line 7074"/>
              <p:cNvSpPr>
                <a:spLocks noChangeShapeType="1"/>
              </p:cNvSpPr>
              <p:nvPr/>
            </p:nvSpPr>
            <p:spPr bwMode="auto">
              <a:xfrm flipV="1">
                <a:off x="4417" y="2484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2" name="Line 7075"/>
              <p:cNvSpPr>
                <a:spLocks noChangeShapeType="1"/>
              </p:cNvSpPr>
              <p:nvPr/>
            </p:nvSpPr>
            <p:spPr bwMode="auto">
              <a:xfrm flipV="1">
                <a:off x="4436" y="2459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83" name="Line 7076"/>
            <p:cNvSpPr>
              <a:spLocks noChangeShapeType="1"/>
            </p:cNvSpPr>
            <p:nvPr/>
          </p:nvSpPr>
          <p:spPr bwMode="auto">
            <a:xfrm flipV="1">
              <a:off x="4454" y="2434"/>
              <a:ext cx="7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4" name="Line 7077"/>
            <p:cNvSpPr>
              <a:spLocks noChangeShapeType="1"/>
            </p:cNvSpPr>
            <p:nvPr/>
          </p:nvSpPr>
          <p:spPr bwMode="auto">
            <a:xfrm flipV="1">
              <a:off x="4473" y="2410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5" name="Line 7078"/>
            <p:cNvSpPr>
              <a:spLocks noChangeShapeType="1"/>
            </p:cNvSpPr>
            <p:nvPr/>
          </p:nvSpPr>
          <p:spPr bwMode="auto">
            <a:xfrm flipV="1">
              <a:off x="4485" y="2385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6" name="Line 7079"/>
            <p:cNvSpPr>
              <a:spLocks noChangeShapeType="1"/>
            </p:cNvSpPr>
            <p:nvPr/>
          </p:nvSpPr>
          <p:spPr bwMode="auto">
            <a:xfrm flipV="1">
              <a:off x="4504" y="2360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7" name="Line 7080"/>
            <p:cNvSpPr>
              <a:spLocks noChangeShapeType="1"/>
            </p:cNvSpPr>
            <p:nvPr/>
          </p:nvSpPr>
          <p:spPr bwMode="auto">
            <a:xfrm flipV="1">
              <a:off x="4522" y="2335"/>
              <a:ext cx="6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8" name="Line 7081"/>
            <p:cNvSpPr>
              <a:spLocks noChangeShapeType="1"/>
            </p:cNvSpPr>
            <p:nvPr/>
          </p:nvSpPr>
          <p:spPr bwMode="auto">
            <a:xfrm flipV="1">
              <a:off x="4541" y="231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9" name="Line 7082"/>
            <p:cNvSpPr>
              <a:spLocks noChangeShapeType="1"/>
            </p:cNvSpPr>
            <p:nvPr/>
          </p:nvSpPr>
          <p:spPr bwMode="auto">
            <a:xfrm flipV="1">
              <a:off x="4559" y="2286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0" name="Line 7083"/>
            <p:cNvSpPr>
              <a:spLocks noChangeShapeType="1"/>
            </p:cNvSpPr>
            <p:nvPr/>
          </p:nvSpPr>
          <p:spPr bwMode="auto">
            <a:xfrm flipV="1">
              <a:off x="4578" y="2261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1" name="Line 7084"/>
            <p:cNvSpPr>
              <a:spLocks noChangeShapeType="1"/>
            </p:cNvSpPr>
            <p:nvPr/>
          </p:nvSpPr>
          <p:spPr bwMode="auto">
            <a:xfrm flipV="1">
              <a:off x="4590" y="223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2" name="Line 7085"/>
            <p:cNvSpPr>
              <a:spLocks noChangeShapeType="1"/>
            </p:cNvSpPr>
            <p:nvPr/>
          </p:nvSpPr>
          <p:spPr bwMode="auto">
            <a:xfrm flipV="1">
              <a:off x="4609" y="2212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3" name="Line 7086"/>
            <p:cNvSpPr>
              <a:spLocks noChangeShapeType="1"/>
            </p:cNvSpPr>
            <p:nvPr/>
          </p:nvSpPr>
          <p:spPr bwMode="auto">
            <a:xfrm flipV="1">
              <a:off x="4627" y="218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4" name="Line 7087"/>
            <p:cNvSpPr>
              <a:spLocks noChangeShapeType="1"/>
            </p:cNvSpPr>
            <p:nvPr/>
          </p:nvSpPr>
          <p:spPr bwMode="auto">
            <a:xfrm flipV="1">
              <a:off x="4646" y="216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5" name="Line 7088"/>
            <p:cNvSpPr>
              <a:spLocks noChangeShapeType="1"/>
            </p:cNvSpPr>
            <p:nvPr/>
          </p:nvSpPr>
          <p:spPr bwMode="auto">
            <a:xfrm flipV="1">
              <a:off x="4664" y="2138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6" name="Line 7089"/>
            <p:cNvSpPr>
              <a:spLocks noChangeShapeType="1"/>
            </p:cNvSpPr>
            <p:nvPr/>
          </p:nvSpPr>
          <p:spPr bwMode="auto">
            <a:xfrm flipV="1">
              <a:off x="4683" y="2113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7" name="Line 7090"/>
            <p:cNvSpPr>
              <a:spLocks noChangeShapeType="1"/>
            </p:cNvSpPr>
            <p:nvPr/>
          </p:nvSpPr>
          <p:spPr bwMode="auto">
            <a:xfrm flipV="1">
              <a:off x="4695" y="2088"/>
              <a:ext cx="6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8" name="Line 7091"/>
            <p:cNvSpPr>
              <a:spLocks noChangeShapeType="1"/>
            </p:cNvSpPr>
            <p:nvPr/>
          </p:nvSpPr>
          <p:spPr bwMode="auto">
            <a:xfrm flipV="1">
              <a:off x="4714" y="2064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9" name="Line 7092"/>
            <p:cNvSpPr>
              <a:spLocks noChangeShapeType="1"/>
            </p:cNvSpPr>
            <p:nvPr/>
          </p:nvSpPr>
          <p:spPr bwMode="auto">
            <a:xfrm flipV="1">
              <a:off x="4732" y="2039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0" name="Line 7093"/>
            <p:cNvSpPr>
              <a:spLocks noChangeShapeType="1"/>
            </p:cNvSpPr>
            <p:nvPr/>
          </p:nvSpPr>
          <p:spPr bwMode="auto">
            <a:xfrm flipV="1">
              <a:off x="4751" y="2014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1" name="Line 7094"/>
            <p:cNvSpPr>
              <a:spLocks noChangeShapeType="1"/>
            </p:cNvSpPr>
            <p:nvPr/>
          </p:nvSpPr>
          <p:spPr bwMode="auto">
            <a:xfrm flipV="1">
              <a:off x="4769" y="1990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2" name="Line 7095"/>
            <p:cNvSpPr>
              <a:spLocks noChangeShapeType="1"/>
            </p:cNvSpPr>
            <p:nvPr/>
          </p:nvSpPr>
          <p:spPr bwMode="auto">
            <a:xfrm flipV="1">
              <a:off x="4788" y="1965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3" name="Line 7096"/>
            <p:cNvSpPr>
              <a:spLocks noChangeShapeType="1"/>
            </p:cNvSpPr>
            <p:nvPr/>
          </p:nvSpPr>
          <p:spPr bwMode="auto">
            <a:xfrm flipV="1">
              <a:off x="4800" y="1940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4" name="Line 7097"/>
            <p:cNvSpPr>
              <a:spLocks noChangeShapeType="1"/>
            </p:cNvSpPr>
            <p:nvPr/>
          </p:nvSpPr>
          <p:spPr bwMode="auto">
            <a:xfrm flipV="1">
              <a:off x="4819" y="1916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5" name="Line 7098"/>
            <p:cNvSpPr>
              <a:spLocks noChangeShapeType="1"/>
            </p:cNvSpPr>
            <p:nvPr/>
          </p:nvSpPr>
          <p:spPr bwMode="auto">
            <a:xfrm flipV="1">
              <a:off x="4837" y="189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6" name="Line 7099"/>
            <p:cNvSpPr>
              <a:spLocks noChangeShapeType="1"/>
            </p:cNvSpPr>
            <p:nvPr/>
          </p:nvSpPr>
          <p:spPr bwMode="auto">
            <a:xfrm flipV="1">
              <a:off x="4856" y="1866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7" name="Line 7100"/>
            <p:cNvSpPr>
              <a:spLocks noChangeShapeType="1"/>
            </p:cNvSpPr>
            <p:nvPr/>
          </p:nvSpPr>
          <p:spPr bwMode="auto">
            <a:xfrm flipV="1">
              <a:off x="4874" y="1841"/>
              <a:ext cx="6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8" name="Line 7101"/>
            <p:cNvSpPr>
              <a:spLocks noChangeShapeType="1"/>
            </p:cNvSpPr>
            <p:nvPr/>
          </p:nvSpPr>
          <p:spPr bwMode="auto">
            <a:xfrm flipV="1">
              <a:off x="4893" y="1817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9" name="Line 7102"/>
            <p:cNvSpPr>
              <a:spLocks noChangeShapeType="1"/>
            </p:cNvSpPr>
            <p:nvPr/>
          </p:nvSpPr>
          <p:spPr bwMode="auto">
            <a:xfrm flipV="1">
              <a:off x="4905" y="1792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0" name="Line 7103"/>
            <p:cNvSpPr>
              <a:spLocks noChangeShapeType="1"/>
            </p:cNvSpPr>
            <p:nvPr/>
          </p:nvSpPr>
          <p:spPr bwMode="auto">
            <a:xfrm flipV="1">
              <a:off x="4924" y="1767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1" name="Line 7104"/>
            <p:cNvSpPr>
              <a:spLocks noChangeShapeType="1"/>
            </p:cNvSpPr>
            <p:nvPr/>
          </p:nvSpPr>
          <p:spPr bwMode="auto">
            <a:xfrm flipV="1">
              <a:off x="4942" y="174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2" name="Line 7105"/>
            <p:cNvSpPr>
              <a:spLocks noChangeShapeType="1"/>
            </p:cNvSpPr>
            <p:nvPr/>
          </p:nvSpPr>
          <p:spPr bwMode="auto">
            <a:xfrm flipV="1">
              <a:off x="4961" y="1718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3" name="Line 7106"/>
            <p:cNvSpPr>
              <a:spLocks noChangeShapeType="1"/>
            </p:cNvSpPr>
            <p:nvPr/>
          </p:nvSpPr>
          <p:spPr bwMode="auto">
            <a:xfrm flipV="1">
              <a:off x="4979" y="1693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4" name="Line 7107"/>
            <p:cNvSpPr>
              <a:spLocks noChangeShapeType="1"/>
            </p:cNvSpPr>
            <p:nvPr/>
          </p:nvSpPr>
          <p:spPr bwMode="auto">
            <a:xfrm flipV="1">
              <a:off x="4998" y="1669"/>
              <a:ext cx="1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5" name="Line 7108"/>
            <p:cNvSpPr>
              <a:spLocks noChangeShapeType="1"/>
            </p:cNvSpPr>
            <p:nvPr/>
          </p:nvSpPr>
          <p:spPr bwMode="auto">
            <a:xfrm flipV="1">
              <a:off x="5010" y="1644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6" name="Line 7109"/>
            <p:cNvSpPr>
              <a:spLocks noChangeShapeType="1"/>
            </p:cNvSpPr>
            <p:nvPr/>
          </p:nvSpPr>
          <p:spPr bwMode="auto">
            <a:xfrm flipV="1">
              <a:off x="5029" y="1619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7" name="Line 7110"/>
            <p:cNvSpPr>
              <a:spLocks noChangeShapeType="1"/>
            </p:cNvSpPr>
            <p:nvPr/>
          </p:nvSpPr>
          <p:spPr bwMode="auto">
            <a:xfrm flipV="1">
              <a:off x="5047" y="1594"/>
              <a:ext cx="6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8" name="Line 7111"/>
            <p:cNvSpPr>
              <a:spLocks noChangeShapeType="1"/>
            </p:cNvSpPr>
            <p:nvPr/>
          </p:nvSpPr>
          <p:spPr bwMode="auto">
            <a:xfrm flipV="1">
              <a:off x="5066" y="1570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9" name="Line 7112"/>
            <p:cNvSpPr>
              <a:spLocks noChangeShapeType="1"/>
            </p:cNvSpPr>
            <p:nvPr/>
          </p:nvSpPr>
          <p:spPr bwMode="auto">
            <a:xfrm flipV="1">
              <a:off x="5084" y="1545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0" name="Line 7113"/>
            <p:cNvSpPr>
              <a:spLocks noChangeShapeType="1"/>
            </p:cNvSpPr>
            <p:nvPr/>
          </p:nvSpPr>
          <p:spPr bwMode="auto">
            <a:xfrm flipV="1">
              <a:off x="5103" y="1520"/>
              <a:ext cx="1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1" name="Line 7114"/>
            <p:cNvSpPr>
              <a:spLocks noChangeShapeType="1"/>
            </p:cNvSpPr>
            <p:nvPr/>
          </p:nvSpPr>
          <p:spPr bwMode="auto">
            <a:xfrm flipV="1">
              <a:off x="5115" y="1496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22" name="Line 7115"/>
            <p:cNvSpPr>
              <a:spLocks noChangeShapeType="1"/>
            </p:cNvSpPr>
            <p:nvPr/>
          </p:nvSpPr>
          <p:spPr bwMode="auto">
            <a:xfrm flipV="1">
              <a:off x="5134" y="1471"/>
              <a:ext cx="6" cy="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0838"/>
            <a:ext cx="9144000" cy="1143000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pPr eaLnBrk="1" hangingPunct="1"/>
            <a:r>
              <a:rPr lang="en-US" sz="4000" dirty="0" smtClean="0"/>
              <a:t>Two fundamental ways of representing geography are </a:t>
            </a:r>
            <a:r>
              <a:rPr lang="en-US" sz="4000" b="1" u="sng" dirty="0" smtClean="0">
                <a:solidFill>
                  <a:schemeClr val="accent2"/>
                </a:solidFill>
              </a:rPr>
              <a:t>discrete objects</a:t>
            </a:r>
            <a:r>
              <a:rPr lang="en-US" sz="4000" dirty="0" smtClean="0"/>
              <a:t> and </a:t>
            </a:r>
            <a:r>
              <a:rPr lang="en-US" sz="4000" b="1" u="sng" dirty="0" smtClean="0">
                <a:solidFill>
                  <a:schemeClr val="accent1"/>
                </a:solidFill>
              </a:rPr>
              <a:t>fields</a:t>
            </a:r>
            <a:r>
              <a:rPr lang="en-US" sz="4000" dirty="0" smtClean="0"/>
              <a:t>.</a:t>
            </a:r>
          </a:p>
        </p:txBody>
      </p:sp>
      <p:sp>
        <p:nvSpPr>
          <p:cNvPr id="14340" name="Text Box 29"/>
          <p:cNvSpPr txBox="1">
            <a:spLocks noChangeArrowheads="1"/>
          </p:cNvSpPr>
          <p:nvPr/>
        </p:nvSpPr>
        <p:spPr bwMode="auto">
          <a:xfrm>
            <a:off x="517525" y="1870075"/>
            <a:ext cx="7559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The </a:t>
            </a:r>
            <a:r>
              <a:rPr lang="en-US" b="1" dirty="0">
                <a:solidFill>
                  <a:schemeClr val="accent2"/>
                </a:solidFill>
              </a:rPr>
              <a:t>discrete object view</a:t>
            </a:r>
            <a:r>
              <a:rPr lang="en-US" dirty="0"/>
              <a:t> represents the real world as objects with well defined boundaries in empty space.</a:t>
            </a:r>
          </a:p>
        </p:txBody>
      </p:sp>
      <p:sp>
        <p:nvSpPr>
          <p:cNvPr id="14341" name="Text Box 30"/>
          <p:cNvSpPr txBox="1">
            <a:spLocks noChangeArrowheads="1"/>
          </p:cNvSpPr>
          <p:nvPr/>
        </p:nvSpPr>
        <p:spPr bwMode="auto">
          <a:xfrm>
            <a:off x="609600" y="4191000"/>
            <a:ext cx="75596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The </a:t>
            </a:r>
            <a:r>
              <a:rPr lang="en-US" b="1" dirty="0">
                <a:solidFill>
                  <a:schemeClr val="accent1"/>
                </a:solidFill>
              </a:rPr>
              <a:t>field view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represents the real world as a finite number of variables, each one defined at each possible position.</a:t>
            </a:r>
          </a:p>
        </p:txBody>
      </p:sp>
      <p:grpSp>
        <p:nvGrpSpPr>
          <p:cNvPr id="14342" name="Group 50"/>
          <p:cNvGrpSpPr>
            <a:grpSpLocks/>
          </p:cNvGrpSpPr>
          <p:nvPr/>
        </p:nvGrpSpPr>
        <p:grpSpPr bwMode="auto">
          <a:xfrm>
            <a:off x="1039813" y="2895600"/>
            <a:ext cx="998537" cy="490538"/>
            <a:chOff x="655" y="1920"/>
            <a:chExt cx="629" cy="309"/>
          </a:xfrm>
        </p:grpSpPr>
        <p:sp>
          <p:nvSpPr>
            <p:cNvPr id="14362" name="Oval 34"/>
            <p:cNvSpPr>
              <a:spLocks noChangeArrowheads="1"/>
            </p:cNvSpPr>
            <p:nvPr/>
          </p:nvSpPr>
          <p:spPr bwMode="auto">
            <a:xfrm>
              <a:off x="655" y="2183"/>
              <a:ext cx="46" cy="4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3" name="Rectangle 35"/>
            <p:cNvSpPr>
              <a:spLocks noChangeArrowheads="1"/>
            </p:cNvSpPr>
            <p:nvPr/>
          </p:nvSpPr>
          <p:spPr bwMode="auto">
            <a:xfrm>
              <a:off x="672" y="1920"/>
              <a:ext cx="6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/>
                <a:t>(x</a:t>
              </a:r>
              <a:r>
                <a:rPr lang="en-US" baseline="-25000"/>
                <a:t>1</a:t>
              </a:r>
              <a:r>
                <a:rPr lang="en-US"/>
                <a:t>,y</a:t>
              </a:r>
              <a:r>
                <a:rPr lang="en-US" baseline="-25000"/>
                <a:t>1</a:t>
              </a:r>
              <a:r>
                <a:rPr lang="en-US"/>
                <a:t>)</a:t>
              </a:r>
            </a:p>
          </p:txBody>
        </p:sp>
      </p:grpSp>
      <p:grpSp>
        <p:nvGrpSpPr>
          <p:cNvPr id="14343" name="Group 49"/>
          <p:cNvGrpSpPr>
            <a:grpSpLocks/>
          </p:cNvGrpSpPr>
          <p:nvPr/>
        </p:nvGrpSpPr>
        <p:grpSpPr bwMode="auto">
          <a:xfrm>
            <a:off x="3200400" y="2895600"/>
            <a:ext cx="1898650" cy="481013"/>
            <a:chOff x="1664" y="2026"/>
            <a:chExt cx="1196" cy="303"/>
          </a:xfrm>
        </p:grpSpPr>
        <p:sp>
          <p:nvSpPr>
            <p:cNvPr id="14354" name="Line 31"/>
            <p:cNvSpPr>
              <a:spLocks noChangeShapeType="1"/>
            </p:cNvSpPr>
            <p:nvPr/>
          </p:nvSpPr>
          <p:spPr bwMode="auto">
            <a:xfrm flipV="1">
              <a:off x="2488" y="2048"/>
              <a:ext cx="351" cy="2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5" name="Line 32"/>
            <p:cNvSpPr>
              <a:spLocks noChangeShapeType="1"/>
            </p:cNvSpPr>
            <p:nvPr/>
          </p:nvSpPr>
          <p:spPr bwMode="auto">
            <a:xfrm>
              <a:off x="2160" y="2064"/>
              <a:ext cx="327" cy="2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" name="Line 33"/>
            <p:cNvSpPr>
              <a:spLocks noChangeShapeType="1"/>
            </p:cNvSpPr>
            <p:nvPr/>
          </p:nvSpPr>
          <p:spPr bwMode="auto">
            <a:xfrm flipV="1">
              <a:off x="1680" y="2056"/>
              <a:ext cx="487" cy="2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7" name="Oval 36"/>
            <p:cNvSpPr>
              <a:spLocks noChangeArrowheads="1"/>
            </p:cNvSpPr>
            <p:nvPr/>
          </p:nvSpPr>
          <p:spPr bwMode="auto">
            <a:xfrm>
              <a:off x="2464" y="2266"/>
              <a:ext cx="46" cy="4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8" name="Oval 37"/>
            <p:cNvSpPr>
              <a:spLocks noChangeArrowheads="1"/>
            </p:cNvSpPr>
            <p:nvPr/>
          </p:nvSpPr>
          <p:spPr bwMode="auto">
            <a:xfrm>
              <a:off x="2144" y="2042"/>
              <a:ext cx="46" cy="4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9" name="Oval 38"/>
            <p:cNvSpPr>
              <a:spLocks noChangeArrowheads="1"/>
            </p:cNvSpPr>
            <p:nvPr/>
          </p:nvSpPr>
          <p:spPr bwMode="auto">
            <a:xfrm>
              <a:off x="1664" y="2264"/>
              <a:ext cx="46" cy="46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0" name="Oval 39"/>
            <p:cNvSpPr>
              <a:spLocks noChangeArrowheads="1"/>
            </p:cNvSpPr>
            <p:nvPr/>
          </p:nvSpPr>
          <p:spPr bwMode="auto">
            <a:xfrm>
              <a:off x="2814" y="2026"/>
              <a:ext cx="46" cy="46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1" name="Line 40"/>
            <p:cNvSpPr>
              <a:spLocks noChangeShapeType="1"/>
            </p:cNvSpPr>
            <p:nvPr/>
          </p:nvSpPr>
          <p:spPr bwMode="auto">
            <a:xfrm>
              <a:off x="1695" y="2329"/>
              <a:ext cx="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44" name="Group 48"/>
          <p:cNvGrpSpPr>
            <a:grpSpLocks/>
          </p:cNvGrpSpPr>
          <p:nvPr/>
        </p:nvGrpSpPr>
        <p:grpSpPr bwMode="auto">
          <a:xfrm>
            <a:off x="6172200" y="2816225"/>
            <a:ext cx="1550988" cy="612775"/>
            <a:chOff x="3520" y="3198"/>
            <a:chExt cx="977" cy="530"/>
          </a:xfrm>
        </p:grpSpPr>
        <p:sp>
          <p:nvSpPr>
            <p:cNvPr id="14349" name="Line 41"/>
            <p:cNvSpPr>
              <a:spLocks noChangeShapeType="1"/>
            </p:cNvSpPr>
            <p:nvPr/>
          </p:nvSpPr>
          <p:spPr bwMode="auto">
            <a:xfrm>
              <a:off x="3520" y="3201"/>
              <a:ext cx="0" cy="527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0" name="Line 42"/>
            <p:cNvSpPr>
              <a:spLocks noChangeShapeType="1"/>
            </p:cNvSpPr>
            <p:nvPr/>
          </p:nvSpPr>
          <p:spPr bwMode="auto">
            <a:xfrm>
              <a:off x="3521" y="3728"/>
              <a:ext cx="519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1" name="Line 43"/>
            <p:cNvSpPr>
              <a:spLocks noChangeShapeType="1"/>
            </p:cNvSpPr>
            <p:nvPr/>
          </p:nvSpPr>
          <p:spPr bwMode="auto">
            <a:xfrm>
              <a:off x="3521" y="3200"/>
              <a:ext cx="503" cy="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2" name="Line 44"/>
            <p:cNvSpPr>
              <a:spLocks noChangeShapeType="1"/>
            </p:cNvSpPr>
            <p:nvPr/>
          </p:nvSpPr>
          <p:spPr bwMode="auto">
            <a:xfrm>
              <a:off x="4026" y="3198"/>
              <a:ext cx="471" cy="247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3" name="Line 45"/>
            <p:cNvSpPr>
              <a:spLocks noChangeShapeType="1"/>
            </p:cNvSpPr>
            <p:nvPr/>
          </p:nvSpPr>
          <p:spPr bwMode="auto">
            <a:xfrm flipV="1">
              <a:off x="4030" y="3447"/>
              <a:ext cx="455" cy="279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5" name="Text Box 51"/>
          <p:cNvSpPr txBox="1">
            <a:spLocks noChangeArrowheads="1"/>
          </p:cNvSpPr>
          <p:nvPr/>
        </p:nvSpPr>
        <p:spPr bwMode="auto">
          <a:xfrm>
            <a:off x="898525" y="3505200"/>
            <a:ext cx="946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Points</a:t>
            </a:r>
          </a:p>
        </p:txBody>
      </p:sp>
      <p:sp>
        <p:nvSpPr>
          <p:cNvPr id="14346" name="Text Box 52"/>
          <p:cNvSpPr txBox="1">
            <a:spLocks noChangeArrowheads="1"/>
          </p:cNvSpPr>
          <p:nvPr/>
        </p:nvSpPr>
        <p:spPr bwMode="auto">
          <a:xfrm>
            <a:off x="3581400" y="3505200"/>
            <a:ext cx="860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Lines</a:t>
            </a:r>
          </a:p>
        </p:txBody>
      </p:sp>
      <p:sp>
        <p:nvSpPr>
          <p:cNvPr id="14347" name="Text Box 53"/>
          <p:cNvSpPr txBox="1">
            <a:spLocks noChangeArrowheads="1"/>
          </p:cNvSpPr>
          <p:nvPr/>
        </p:nvSpPr>
        <p:spPr bwMode="auto">
          <a:xfrm>
            <a:off x="6096000" y="3505200"/>
            <a:ext cx="1319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Polygons</a:t>
            </a:r>
          </a:p>
        </p:txBody>
      </p:sp>
      <p:sp>
        <p:nvSpPr>
          <p:cNvPr id="14348" name="Text Box 194"/>
          <p:cNvSpPr txBox="1">
            <a:spLocks noChangeArrowheads="1"/>
          </p:cNvSpPr>
          <p:nvPr/>
        </p:nvSpPr>
        <p:spPr bwMode="auto">
          <a:xfrm>
            <a:off x="5638800" y="55626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Continuous surface</a:t>
            </a:r>
          </a:p>
        </p:txBody>
      </p:sp>
    </p:spTree>
    <p:extLst>
      <p:ext uri="{BB962C8B-B14F-4D97-AF65-F5344CB8AC3E}">
        <p14:creationId xmlns:p14="http://schemas.microsoft.com/office/powerpoint/2010/main" val="1874374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/>
          <p:cNvGrpSpPr>
            <a:grpSpLocks/>
          </p:cNvGrpSpPr>
          <p:nvPr/>
        </p:nvGrpSpPr>
        <p:grpSpPr bwMode="auto">
          <a:xfrm>
            <a:off x="5243513" y="2147888"/>
            <a:ext cx="2589212" cy="2827337"/>
            <a:chOff x="1877" y="1152"/>
            <a:chExt cx="775" cy="749"/>
          </a:xfrm>
        </p:grpSpPr>
        <p:sp>
          <p:nvSpPr>
            <p:cNvPr id="65567" name="Rectangle 3"/>
            <p:cNvSpPr>
              <a:spLocks noChangeArrowheads="1"/>
            </p:cNvSpPr>
            <p:nvPr/>
          </p:nvSpPr>
          <p:spPr bwMode="auto">
            <a:xfrm>
              <a:off x="1877" y="1152"/>
              <a:ext cx="259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80</a:t>
              </a:r>
            </a:p>
          </p:txBody>
        </p:sp>
        <p:sp>
          <p:nvSpPr>
            <p:cNvPr id="65568" name="Rectangle 4"/>
            <p:cNvSpPr>
              <a:spLocks noChangeArrowheads="1"/>
            </p:cNvSpPr>
            <p:nvPr/>
          </p:nvSpPr>
          <p:spPr bwMode="auto">
            <a:xfrm>
              <a:off x="2136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74</a:t>
              </a:r>
            </a:p>
          </p:txBody>
        </p:sp>
        <p:sp>
          <p:nvSpPr>
            <p:cNvPr id="65569" name="Rectangle 5"/>
            <p:cNvSpPr>
              <a:spLocks noChangeArrowheads="1"/>
            </p:cNvSpPr>
            <p:nvPr/>
          </p:nvSpPr>
          <p:spPr bwMode="auto">
            <a:xfrm>
              <a:off x="2394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63</a:t>
              </a:r>
            </a:p>
          </p:txBody>
        </p:sp>
        <p:sp>
          <p:nvSpPr>
            <p:cNvPr id="65570" name="Rectangle 6"/>
            <p:cNvSpPr>
              <a:spLocks noChangeArrowheads="1"/>
            </p:cNvSpPr>
            <p:nvPr/>
          </p:nvSpPr>
          <p:spPr bwMode="auto">
            <a:xfrm>
              <a:off x="1877" y="140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69</a:t>
              </a:r>
            </a:p>
          </p:txBody>
        </p:sp>
        <p:sp>
          <p:nvSpPr>
            <p:cNvPr id="65571" name="Rectangle 7"/>
            <p:cNvSpPr>
              <a:spLocks noChangeArrowheads="1"/>
            </p:cNvSpPr>
            <p:nvPr/>
          </p:nvSpPr>
          <p:spPr bwMode="auto">
            <a:xfrm>
              <a:off x="2136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67</a:t>
              </a:r>
            </a:p>
          </p:txBody>
        </p:sp>
        <p:sp>
          <p:nvSpPr>
            <p:cNvPr id="65572" name="Rectangle 8"/>
            <p:cNvSpPr>
              <a:spLocks noChangeArrowheads="1"/>
            </p:cNvSpPr>
            <p:nvPr/>
          </p:nvSpPr>
          <p:spPr bwMode="auto">
            <a:xfrm>
              <a:off x="2394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56</a:t>
              </a:r>
            </a:p>
          </p:txBody>
        </p:sp>
        <p:sp>
          <p:nvSpPr>
            <p:cNvPr id="65573" name="Rectangle 9"/>
            <p:cNvSpPr>
              <a:spLocks noChangeArrowheads="1"/>
            </p:cNvSpPr>
            <p:nvPr/>
          </p:nvSpPr>
          <p:spPr bwMode="auto">
            <a:xfrm>
              <a:off x="1877" y="165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60</a:t>
              </a:r>
            </a:p>
          </p:txBody>
        </p:sp>
        <p:sp>
          <p:nvSpPr>
            <p:cNvPr id="65574" name="Rectangle 10"/>
            <p:cNvSpPr>
              <a:spLocks noChangeArrowheads="1"/>
            </p:cNvSpPr>
            <p:nvPr/>
          </p:nvSpPr>
          <p:spPr bwMode="auto">
            <a:xfrm>
              <a:off x="2136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52</a:t>
              </a:r>
            </a:p>
          </p:txBody>
        </p:sp>
        <p:sp>
          <p:nvSpPr>
            <p:cNvPr id="65575" name="Rectangle 11"/>
            <p:cNvSpPr>
              <a:spLocks noChangeArrowheads="1"/>
            </p:cNvSpPr>
            <p:nvPr/>
          </p:nvSpPr>
          <p:spPr bwMode="auto">
            <a:xfrm>
              <a:off x="2394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48</a:t>
              </a:r>
            </a:p>
          </p:txBody>
        </p:sp>
      </p:grpSp>
      <p:grpSp>
        <p:nvGrpSpPr>
          <p:cNvPr id="65539" name="Group 12"/>
          <p:cNvGrpSpPr>
            <a:grpSpLocks/>
          </p:cNvGrpSpPr>
          <p:nvPr/>
        </p:nvGrpSpPr>
        <p:grpSpPr bwMode="auto">
          <a:xfrm>
            <a:off x="2286000" y="2139950"/>
            <a:ext cx="2589213" cy="2827338"/>
            <a:chOff x="1877" y="1152"/>
            <a:chExt cx="775" cy="749"/>
          </a:xfrm>
        </p:grpSpPr>
        <p:sp>
          <p:nvSpPr>
            <p:cNvPr id="65558" name="Rectangle 13"/>
            <p:cNvSpPr>
              <a:spLocks noChangeArrowheads="1"/>
            </p:cNvSpPr>
            <p:nvPr/>
          </p:nvSpPr>
          <p:spPr bwMode="auto">
            <a:xfrm>
              <a:off x="1877" y="1152"/>
              <a:ext cx="259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80</a:t>
              </a:r>
            </a:p>
          </p:txBody>
        </p:sp>
        <p:sp>
          <p:nvSpPr>
            <p:cNvPr id="65559" name="Rectangle 14"/>
            <p:cNvSpPr>
              <a:spLocks noChangeArrowheads="1"/>
            </p:cNvSpPr>
            <p:nvPr/>
          </p:nvSpPr>
          <p:spPr bwMode="auto">
            <a:xfrm>
              <a:off x="2136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74</a:t>
              </a:r>
            </a:p>
          </p:txBody>
        </p:sp>
        <p:sp>
          <p:nvSpPr>
            <p:cNvPr id="65560" name="Rectangle 15"/>
            <p:cNvSpPr>
              <a:spLocks noChangeArrowheads="1"/>
            </p:cNvSpPr>
            <p:nvPr/>
          </p:nvSpPr>
          <p:spPr bwMode="auto">
            <a:xfrm>
              <a:off x="2394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63</a:t>
              </a:r>
            </a:p>
          </p:txBody>
        </p:sp>
        <p:sp>
          <p:nvSpPr>
            <p:cNvPr id="65561" name="Rectangle 16"/>
            <p:cNvSpPr>
              <a:spLocks noChangeArrowheads="1"/>
            </p:cNvSpPr>
            <p:nvPr/>
          </p:nvSpPr>
          <p:spPr bwMode="auto">
            <a:xfrm>
              <a:off x="1877" y="140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69</a:t>
              </a:r>
            </a:p>
          </p:txBody>
        </p:sp>
        <p:sp>
          <p:nvSpPr>
            <p:cNvPr id="65562" name="Rectangle 17"/>
            <p:cNvSpPr>
              <a:spLocks noChangeArrowheads="1"/>
            </p:cNvSpPr>
            <p:nvPr/>
          </p:nvSpPr>
          <p:spPr bwMode="auto">
            <a:xfrm>
              <a:off x="2136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67</a:t>
              </a:r>
            </a:p>
          </p:txBody>
        </p:sp>
        <p:sp>
          <p:nvSpPr>
            <p:cNvPr id="65563" name="Rectangle 18"/>
            <p:cNvSpPr>
              <a:spLocks noChangeArrowheads="1"/>
            </p:cNvSpPr>
            <p:nvPr/>
          </p:nvSpPr>
          <p:spPr bwMode="auto">
            <a:xfrm>
              <a:off x="2394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56</a:t>
              </a:r>
            </a:p>
          </p:txBody>
        </p:sp>
        <p:sp>
          <p:nvSpPr>
            <p:cNvPr id="65564" name="Rectangle 19"/>
            <p:cNvSpPr>
              <a:spLocks noChangeArrowheads="1"/>
            </p:cNvSpPr>
            <p:nvPr/>
          </p:nvSpPr>
          <p:spPr bwMode="auto">
            <a:xfrm>
              <a:off x="1877" y="165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60</a:t>
              </a:r>
            </a:p>
          </p:txBody>
        </p:sp>
        <p:sp>
          <p:nvSpPr>
            <p:cNvPr id="65565" name="Rectangle 20"/>
            <p:cNvSpPr>
              <a:spLocks noChangeArrowheads="1"/>
            </p:cNvSpPr>
            <p:nvPr/>
          </p:nvSpPr>
          <p:spPr bwMode="auto">
            <a:xfrm>
              <a:off x="2136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52</a:t>
              </a:r>
            </a:p>
          </p:txBody>
        </p:sp>
        <p:sp>
          <p:nvSpPr>
            <p:cNvPr id="65566" name="Rectangle 21"/>
            <p:cNvSpPr>
              <a:spLocks noChangeArrowheads="1"/>
            </p:cNvSpPr>
            <p:nvPr/>
          </p:nvSpPr>
          <p:spPr bwMode="auto">
            <a:xfrm>
              <a:off x="2394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48</a:t>
              </a:r>
            </a:p>
          </p:txBody>
        </p:sp>
      </p:grpSp>
      <p:sp>
        <p:nvSpPr>
          <p:cNvPr id="65540" name="Line 22"/>
          <p:cNvSpPr>
            <a:spLocks noChangeShapeType="1"/>
          </p:cNvSpPr>
          <p:nvPr/>
        </p:nvSpPr>
        <p:spPr bwMode="auto">
          <a:xfrm>
            <a:off x="2287588" y="1866900"/>
            <a:ext cx="0" cy="188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1" name="Line 23"/>
          <p:cNvSpPr>
            <a:spLocks noChangeShapeType="1"/>
          </p:cNvSpPr>
          <p:nvPr/>
        </p:nvSpPr>
        <p:spPr bwMode="auto">
          <a:xfrm>
            <a:off x="3135313" y="1863725"/>
            <a:ext cx="4762" cy="195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2" name="Line 24"/>
          <p:cNvSpPr>
            <a:spLocks noChangeShapeType="1"/>
          </p:cNvSpPr>
          <p:nvPr/>
        </p:nvSpPr>
        <p:spPr bwMode="auto">
          <a:xfrm>
            <a:off x="2949575" y="1957388"/>
            <a:ext cx="188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3" name="Text Box 25"/>
          <p:cNvSpPr txBox="1">
            <a:spLocks noChangeArrowheads="1"/>
          </p:cNvSpPr>
          <p:nvPr/>
        </p:nvSpPr>
        <p:spPr bwMode="auto">
          <a:xfrm>
            <a:off x="2543175" y="1473200"/>
            <a:ext cx="539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/>
              <a:t>30</a:t>
            </a:r>
          </a:p>
        </p:txBody>
      </p:sp>
      <p:sp>
        <p:nvSpPr>
          <p:cNvPr id="65544" name="Line 26"/>
          <p:cNvSpPr>
            <a:spLocks noChangeShapeType="1"/>
          </p:cNvSpPr>
          <p:nvPr/>
        </p:nvSpPr>
        <p:spPr bwMode="auto">
          <a:xfrm flipH="1">
            <a:off x="2286000" y="1957388"/>
            <a:ext cx="185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5" name="Line 27"/>
          <p:cNvSpPr>
            <a:spLocks noChangeShapeType="1"/>
          </p:cNvSpPr>
          <p:nvPr/>
        </p:nvSpPr>
        <p:spPr bwMode="auto">
          <a:xfrm>
            <a:off x="3792538" y="3744913"/>
            <a:ext cx="446087" cy="541337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6" name="Line 28"/>
          <p:cNvSpPr>
            <a:spLocks noChangeShapeType="1"/>
          </p:cNvSpPr>
          <p:nvPr/>
        </p:nvSpPr>
        <p:spPr bwMode="auto">
          <a:xfrm>
            <a:off x="6529388" y="3760788"/>
            <a:ext cx="0" cy="6064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7" name="Text Box 29"/>
          <p:cNvSpPr txBox="1">
            <a:spLocks noChangeArrowheads="1"/>
          </p:cNvSpPr>
          <p:nvPr/>
        </p:nvSpPr>
        <p:spPr bwMode="auto">
          <a:xfrm>
            <a:off x="1203325" y="5019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/>
          </a:p>
        </p:txBody>
      </p:sp>
      <p:graphicFrame>
        <p:nvGraphicFramePr>
          <p:cNvPr id="65548" name="Object 30"/>
          <p:cNvGraphicFramePr>
            <a:graphicFrameLocks noChangeAspect="1"/>
          </p:cNvGraphicFramePr>
          <p:nvPr/>
        </p:nvGraphicFramePr>
        <p:xfrm>
          <a:off x="2232025" y="5187950"/>
          <a:ext cx="2468563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8" name="Equation" r:id="rId3" imgW="927100" imgH="419100" progId="Equation.3">
                  <p:embed/>
                </p:oleObj>
              </mc:Choice>
              <mc:Fallback>
                <p:oleObj name="Equation" r:id="rId3" imgW="9271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025" y="5187950"/>
                        <a:ext cx="2468563" cy="111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9" name="Object 31"/>
          <p:cNvGraphicFramePr>
            <a:graphicFrameLocks noChangeAspect="1"/>
          </p:cNvGraphicFramePr>
          <p:nvPr/>
        </p:nvGraphicFramePr>
        <p:xfrm>
          <a:off x="5072063" y="5207000"/>
          <a:ext cx="2736850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9" name="Equation" r:id="rId5" imgW="926698" imgH="393529" progId="Equation.3">
                  <p:embed/>
                </p:oleObj>
              </mc:Choice>
              <mc:Fallback>
                <p:oleObj name="Equation" r:id="rId5" imgW="926698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3" y="5207000"/>
                        <a:ext cx="2736850" cy="115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50" name="Text Box 32"/>
          <p:cNvSpPr txBox="1">
            <a:spLocks noChangeArrowheads="1"/>
          </p:cNvSpPr>
          <p:nvPr/>
        </p:nvSpPr>
        <p:spPr bwMode="auto">
          <a:xfrm>
            <a:off x="838200" y="5362575"/>
            <a:ext cx="1352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/>
              <a:t>Slope:</a:t>
            </a:r>
            <a:endParaRPr lang="en-US"/>
          </a:p>
        </p:txBody>
      </p:sp>
      <p:sp>
        <p:nvSpPr>
          <p:cNvPr id="65551" name="Text Box 33"/>
          <p:cNvSpPr txBox="1">
            <a:spLocks noChangeArrowheads="1"/>
          </p:cNvSpPr>
          <p:nvPr/>
        </p:nvSpPr>
        <p:spPr bwMode="auto">
          <a:xfrm>
            <a:off x="304800" y="76200"/>
            <a:ext cx="84629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/>
              <a:t>Hydrologic Slope (Flow Direction Tool)</a:t>
            </a:r>
          </a:p>
          <a:p>
            <a:r>
              <a:rPr lang="en-US" sz="4000"/>
              <a:t>	- Direction of Steepest Descent</a:t>
            </a:r>
            <a:endParaRPr lang="en-US"/>
          </a:p>
        </p:txBody>
      </p:sp>
      <p:sp>
        <p:nvSpPr>
          <p:cNvPr id="65552" name="Rectangle 34"/>
          <p:cNvSpPr>
            <a:spLocks noChangeArrowheads="1"/>
          </p:cNvSpPr>
          <p:nvPr/>
        </p:nvSpPr>
        <p:spPr bwMode="auto">
          <a:xfrm>
            <a:off x="5068888" y="5181600"/>
            <a:ext cx="2743200" cy="12954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3" name="Line 35"/>
          <p:cNvSpPr>
            <a:spLocks noChangeShapeType="1"/>
          </p:cNvSpPr>
          <p:nvPr/>
        </p:nvSpPr>
        <p:spPr bwMode="auto">
          <a:xfrm>
            <a:off x="5243513" y="1874838"/>
            <a:ext cx="0" cy="188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4" name="Line 36"/>
          <p:cNvSpPr>
            <a:spLocks noChangeShapeType="1"/>
          </p:cNvSpPr>
          <p:nvPr/>
        </p:nvSpPr>
        <p:spPr bwMode="auto">
          <a:xfrm>
            <a:off x="6091238" y="1871663"/>
            <a:ext cx="4762" cy="19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5" name="Line 37"/>
          <p:cNvSpPr>
            <a:spLocks noChangeShapeType="1"/>
          </p:cNvSpPr>
          <p:nvPr/>
        </p:nvSpPr>
        <p:spPr bwMode="auto">
          <a:xfrm>
            <a:off x="5905500" y="1965325"/>
            <a:ext cx="188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56" name="Text Box 38"/>
          <p:cNvSpPr txBox="1">
            <a:spLocks noChangeArrowheads="1"/>
          </p:cNvSpPr>
          <p:nvPr/>
        </p:nvSpPr>
        <p:spPr bwMode="auto">
          <a:xfrm>
            <a:off x="5499100" y="1481138"/>
            <a:ext cx="539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/>
              <a:t>30</a:t>
            </a:r>
          </a:p>
        </p:txBody>
      </p:sp>
      <p:sp>
        <p:nvSpPr>
          <p:cNvPr id="65557" name="Line 39"/>
          <p:cNvSpPr>
            <a:spLocks noChangeShapeType="1"/>
          </p:cNvSpPr>
          <p:nvPr/>
        </p:nvSpPr>
        <p:spPr bwMode="auto">
          <a:xfrm flipH="1">
            <a:off x="5241925" y="1965325"/>
            <a:ext cx="185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4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2"/>
          <p:cNvGrpSpPr>
            <a:grpSpLocks/>
          </p:cNvGrpSpPr>
          <p:nvPr/>
        </p:nvGrpSpPr>
        <p:grpSpPr bwMode="auto">
          <a:xfrm>
            <a:off x="2743200" y="1646238"/>
            <a:ext cx="3497263" cy="3382962"/>
            <a:chOff x="2261" y="1517"/>
            <a:chExt cx="1149" cy="1094"/>
          </a:xfrm>
        </p:grpSpPr>
        <p:sp>
          <p:nvSpPr>
            <p:cNvPr id="66565" name="Rectangle 3"/>
            <p:cNvSpPr>
              <a:spLocks noChangeArrowheads="1"/>
            </p:cNvSpPr>
            <p:nvPr/>
          </p:nvSpPr>
          <p:spPr bwMode="auto">
            <a:xfrm>
              <a:off x="2261" y="1517"/>
              <a:ext cx="383" cy="364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32</a:t>
              </a:r>
            </a:p>
          </p:txBody>
        </p:sp>
        <p:sp>
          <p:nvSpPr>
            <p:cNvPr id="66566" name="Rectangle 4"/>
            <p:cNvSpPr>
              <a:spLocks noChangeArrowheads="1"/>
            </p:cNvSpPr>
            <p:nvPr/>
          </p:nvSpPr>
          <p:spPr bwMode="auto">
            <a:xfrm>
              <a:off x="2261" y="1881"/>
              <a:ext cx="383" cy="366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16</a:t>
              </a:r>
            </a:p>
          </p:txBody>
        </p:sp>
        <p:sp>
          <p:nvSpPr>
            <p:cNvPr id="66567" name="Rectangle 5"/>
            <p:cNvSpPr>
              <a:spLocks noChangeArrowheads="1"/>
            </p:cNvSpPr>
            <p:nvPr/>
          </p:nvSpPr>
          <p:spPr bwMode="auto">
            <a:xfrm>
              <a:off x="2261" y="2247"/>
              <a:ext cx="383" cy="364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8</a:t>
              </a:r>
            </a:p>
          </p:txBody>
        </p:sp>
        <p:sp>
          <p:nvSpPr>
            <p:cNvPr id="66568" name="Rectangle 6"/>
            <p:cNvSpPr>
              <a:spLocks noChangeArrowheads="1"/>
            </p:cNvSpPr>
            <p:nvPr/>
          </p:nvSpPr>
          <p:spPr bwMode="auto">
            <a:xfrm>
              <a:off x="2644" y="1517"/>
              <a:ext cx="383" cy="364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64</a:t>
              </a:r>
            </a:p>
          </p:txBody>
        </p:sp>
        <p:sp>
          <p:nvSpPr>
            <p:cNvPr id="66569" name="Rectangle 7"/>
            <p:cNvSpPr>
              <a:spLocks noChangeArrowheads="1"/>
            </p:cNvSpPr>
            <p:nvPr/>
          </p:nvSpPr>
          <p:spPr bwMode="auto">
            <a:xfrm>
              <a:off x="2644" y="1881"/>
              <a:ext cx="383" cy="366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2800" b="1"/>
            </a:p>
          </p:txBody>
        </p:sp>
        <p:sp>
          <p:nvSpPr>
            <p:cNvPr id="66570" name="Rectangle 8"/>
            <p:cNvSpPr>
              <a:spLocks noChangeArrowheads="1"/>
            </p:cNvSpPr>
            <p:nvPr/>
          </p:nvSpPr>
          <p:spPr bwMode="auto">
            <a:xfrm>
              <a:off x="2644" y="2247"/>
              <a:ext cx="383" cy="364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4</a:t>
              </a:r>
            </a:p>
          </p:txBody>
        </p:sp>
        <p:grpSp>
          <p:nvGrpSpPr>
            <p:cNvPr id="66571" name="Group 9"/>
            <p:cNvGrpSpPr>
              <a:grpSpLocks/>
            </p:cNvGrpSpPr>
            <p:nvPr/>
          </p:nvGrpSpPr>
          <p:grpSpPr bwMode="auto">
            <a:xfrm>
              <a:off x="3027" y="1517"/>
              <a:ext cx="383" cy="1094"/>
              <a:chOff x="3027" y="1517"/>
              <a:chExt cx="383" cy="1094"/>
            </a:xfrm>
          </p:grpSpPr>
          <p:sp>
            <p:nvSpPr>
              <p:cNvPr id="66580" name="Rectangle 10"/>
              <p:cNvSpPr>
                <a:spLocks noChangeArrowheads="1"/>
              </p:cNvSpPr>
              <p:nvPr/>
            </p:nvSpPr>
            <p:spPr bwMode="auto">
              <a:xfrm>
                <a:off x="3027" y="1517"/>
                <a:ext cx="383" cy="364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128</a:t>
                </a:r>
              </a:p>
            </p:txBody>
          </p:sp>
          <p:sp>
            <p:nvSpPr>
              <p:cNvPr id="66581" name="Rectangle 11"/>
              <p:cNvSpPr>
                <a:spLocks noChangeArrowheads="1"/>
              </p:cNvSpPr>
              <p:nvPr/>
            </p:nvSpPr>
            <p:spPr bwMode="auto">
              <a:xfrm>
                <a:off x="3027" y="1881"/>
                <a:ext cx="383" cy="36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1</a:t>
                </a:r>
              </a:p>
            </p:txBody>
          </p:sp>
          <p:sp>
            <p:nvSpPr>
              <p:cNvPr id="66582" name="Rectangle 12"/>
              <p:cNvSpPr>
                <a:spLocks noChangeArrowheads="1"/>
              </p:cNvSpPr>
              <p:nvPr/>
            </p:nvSpPr>
            <p:spPr bwMode="auto">
              <a:xfrm>
                <a:off x="3027" y="2247"/>
                <a:ext cx="383" cy="364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2800" b="1"/>
                  <a:t>2</a:t>
                </a:r>
              </a:p>
            </p:txBody>
          </p:sp>
        </p:grpSp>
        <p:sp>
          <p:nvSpPr>
            <p:cNvPr id="66572" name="Line 13"/>
            <p:cNvSpPr>
              <a:spLocks noChangeShapeType="1"/>
            </p:cNvSpPr>
            <p:nvPr/>
          </p:nvSpPr>
          <p:spPr bwMode="auto">
            <a:xfrm rot="-5400000">
              <a:off x="2746" y="1898"/>
              <a:ext cx="2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3" name="Line 14"/>
            <p:cNvSpPr>
              <a:spLocks noChangeShapeType="1"/>
            </p:cNvSpPr>
            <p:nvPr/>
          </p:nvSpPr>
          <p:spPr bwMode="auto">
            <a:xfrm rot="5400000" flipV="1">
              <a:off x="2884" y="2108"/>
              <a:ext cx="194" cy="20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4" name="Line 15"/>
            <p:cNvSpPr>
              <a:spLocks noChangeShapeType="1"/>
            </p:cNvSpPr>
            <p:nvPr/>
          </p:nvSpPr>
          <p:spPr bwMode="auto">
            <a:xfrm rot="-5400000">
              <a:off x="2881" y="1810"/>
              <a:ext cx="202" cy="20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5" name="Line 16"/>
            <p:cNvSpPr>
              <a:spLocks noChangeShapeType="1"/>
            </p:cNvSpPr>
            <p:nvPr/>
          </p:nvSpPr>
          <p:spPr bwMode="auto">
            <a:xfrm rot="-5400000" flipH="1" flipV="1">
              <a:off x="2571" y="2101"/>
              <a:ext cx="210" cy="2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6" name="Line 17"/>
            <p:cNvSpPr>
              <a:spLocks noChangeShapeType="1"/>
            </p:cNvSpPr>
            <p:nvPr/>
          </p:nvSpPr>
          <p:spPr bwMode="auto">
            <a:xfrm rot="5400000" flipV="1">
              <a:off x="2741" y="2220"/>
              <a:ext cx="2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7" name="Line 18"/>
            <p:cNvSpPr>
              <a:spLocks noChangeShapeType="1"/>
            </p:cNvSpPr>
            <p:nvPr/>
          </p:nvSpPr>
          <p:spPr bwMode="auto">
            <a:xfrm rot="10800000">
              <a:off x="2561" y="2071"/>
              <a:ext cx="2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8" name="Line 19"/>
            <p:cNvSpPr>
              <a:spLocks noChangeShapeType="1"/>
            </p:cNvSpPr>
            <p:nvPr/>
          </p:nvSpPr>
          <p:spPr bwMode="auto">
            <a:xfrm rot="10800000" flipH="1">
              <a:off x="2907" y="2065"/>
              <a:ext cx="20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9" name="Line 20"/>
            <p:cNvSpPr>
              <a:spLocks noChangeShapeType="1"/>
            </p:cNvSpPr>
            <p:nvPr/>
          </p:nvSpPr>
          <p:spPr bwMode="auto">
            <a:xfrm rot="5400000" flipH="1">
              <a:off x="2570" y="1818"/>
              <a:ext cx="210" cy="20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563" name="Text Box 21"/>
          <p:cNvSpPr txBox="1">
            <a:spLocks noChangeArrowheads="1"/>
          </p:cNvSpPr>
          <p:nvPr/>
        </p:nvSpPr>
        <p:spPr bwMode="auto">
          <a:xfrm>
            <a:off x="1447800" y="533400"/>
            <a:ext cx="70723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/>
              <a:t>Eight Direction Pour Point Model</a:t>
            </a:r>
            <a:endParaRPr lang="en-US"/>
          </a:p>
        </p:txBody>
      </p:sp>
      <p:sp>
        <p:nvSpPr>
          <p:cNvPr id="66564" name="Text Box 22"/>
          <p:cNvSpPr txBox="1">
            <a:spLocks noChangeArrowheads="1"/>
          </p:cNvSpPr>
          <p:nvPr/>
        </p:nvSpPr>
        <p:spPr bwMode="auto">
          <a:xfrm>
            <a:off x="2286000" y="5486400"/>
            <a:ext cx="3976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b="1"/>
              <a:t>ESRI Direction encoding</a:t>
            </a:r>
          </a:p>
        </p:txBody>
      </p:sp>
    </p:spTree>
    <p:extLst>
      <p:ext uri="{BB962C8B-B14F-4D97-AF65-F5344CB8AC3E}">
        <p14:creationId xmlns:p14="http://schemas.microsoft.com/office/powerpoint/2010/main" val="421963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 noChangeAspect="1"/>
          </p:cNvGrpSpPr>
          <p:nvPr/>
        </p:nvGrpSpPr>
        <p:grpSpPr bwMode="auto">
          <a:xfrm>
            <a:off x="796925" y="1009650"/>
            <a:ext cx="7562850" cy="5081588"/>
            <a:chOff x="926" y="624"/>
            <a:chExt cx="3666" cy="2464"/>
          </a:xfrm>
        </p:grpSpPr>
        <p:pic>
          <p:nvPicPr>
            <p:cNvPr id="6758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" y="638"/>
              <a:ext cx="3656" cy="2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589" name="Line 4"/>
            <p:cNvSpPr>
              <a:spLocks noChangeAspect="1" noChangeShapeType="1"/>
            </p:cNvSpPr>
            <p:nvPr/>
          </p:nvSpPr>
          <p:spPr bwMode="auto">
            <a:xfrm>
              <a:off x="2584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0" name="Line 5"/>
            <p:cNvSpPr>
              <a:spLocks noChangeAspect="1" noChangeShapeType="1"/>
            </p:cNvSpPr>
            <p:nvPr/>
          </p:nvSpPr>
          <p:spPr bwMode="auto">
            <a:xfrm>
              <a:off x="2792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1" name="Line 6"/>
            <p:cNvSpPr>
              <a:spLocks noChangeAspect="1" noChangeShapeType="1"/>
            </p:cNvSpPr>
            <p:nvPr/>
          </p:nvSpPr>
          <p:spPr bwMode="auto">
            <a:xfrm>
              <a:off x="2992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2" name="Line 7"/>
            <p:cNvSpPr>
              <a:spLocks noChangeAspect="1" noChangeShapeType="1"/>
            </p:cNvSpPr>
            <p:nvPr/>
          </p:nvSpPr>
          <p:spPr bwMode="auto">
            <a:xfrm>
              <a:off x="3200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3" name="Line 8"/>
            <p:cNvSpPr>
              <a:spLocks noChangeAspect="1" noChangeShapeType="1"/>
            </p:cNvSpPr>
            <p:nvPr/>
          </p:nvSpPr>
          <p:spPr bwMode="auto">
            <a:xfrm>
              <a:off x="3416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4" name="Line 9"/>
            <p:cNvSpPr>
              <a:spLocks noChangeAspect="1" noChangeShapeType="1"/>
            </p:cNvSpPr>
            <p:nvPr/>
          </p:nvSpPr>
          <p:spPr bwMode="auto">
            <a:xfrm>
              <a:off x="3624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5" name="Line 10"/>
            <p:cNvSpPr>
              <a:spLocks noChangeAspect="1" noChangeShapeType="1"/>
            </p:cNvSpPr>
            <p:nvPr/>
          </p:nvSpPr>
          <p:spPr bwMode="auto">
            <a:xfrm>
              <a:off x="3824" y="648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6" name="Line 11"/>
            <p:cNvSpPr>
              <a:spLocks noChangeAspect="1" noChangeShapeType="1"/>
            </p:cNvSpPr>
            <p:nvPr/>
          </p:nvSpPr>
          <p:spPr bwMode="auto">
            <a:xfrm>
              <a:off x="4032" y="648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7" name="Line 12"/>
            <p:cNvSpPr>
              <a:spLocks noChangeAspect="1" noChangeShapeType="1"/>
            </p:cNvSpPr>
            <p:nvPr/>
          </p:nvSpPr>
          <p:spPr bwMode="auto">
            <a:xfrm>
              <a:off x="1760" y="624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8" name="Line 13"/>
            <p:cNvSpPr>
              <a:spLocks noChangeAspect="1" noChangeShapeType="1"/>
            </p:cNvSpPr>
            <p:nvPr/>
          </p:nvSpPr>
          <p:spPr bwMode="auto">
            <a:xfrm>
              <a:off x="1968" y="624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9" name="Line 14"/>
            <p:cNvSpPr>
              <a:spLocks noChangeAspect="1" noChangeShapeType="1"/>
            </p:cNvSpPr>
            <p:nvPr/>
          </p:nvSpPr>
          <p:spPr bwMode="auto">
            <a:xfrm>
              <a:off x="2168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0" name="Line 15"/>
            <p:cNvSpPr>
              <a:spLocks noChangeAspect="1" noChangeShapeType="1"/>
            </p:cNvSpPr>
            <p:nvPr/>
          </p:nvSpPr>
          <p:spPr bwMode="auto">
            <a:xfrm>
              <a:off x="2376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1" name="Line 16"/>
            <p:cNvSpPr>
              <a:spLocks noChangeAspect="1" noChangeShapeType="1"/>
            </p:cNvSpPr>
            <p:nvPr/>
          </p:nvSpPr>
          <p:spPr bwMode="auto">
            <a:xfrm>
              <a:off x="936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2" name="Line 17"/>
            <p:cNvSpPr>
              <a:spLocks noChangeAspect="1" noChangeShapeType="1"/>
            </p:cNvSpPr>
            <p:nvPr/>
          </p:nvSpPr>
          <p:spPr bwMode="auto">
            <a:xfrm>
              <a:off x="1144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3" name="Line 18"/>
            <p:cNvSpPr>
              <a:spLocks noChangeAspect="1" noChangeShapeType="1"/>
            </p:cNvSpPr>
            <p:nvPr/>
          </p:nvSpPr>
          <p:spPr bwMode="auto">
            <a:xfrm>
              <a:off x="1344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4" name="Line 19"/>
            <p:cNvSpPr>
              <a:spLocks noChangeAspect="1" noChangeShapeType="1"/>
            </p:cNvSpPr>
            <p:nvPr/>
          </p:nvSpPr>
          <p:spPr bwMode="auto">
            <a:xfrm>
              <a:off x="1552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5" name="Line 20"/>
            <p:cNvSpPr>
              <a:spLocks noChangeAspect="1" noChangeShapeType="1"/>
            </p:cNvSpPr>
            <p:nvPr/>
          </p:nvSpPr>
          <p:spPr bwMode="auto">
            <a:xfrm>
              <a:off x="4232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6" name="Line 21"/>
            <p:cNvSpPr>
              <a:spLocks noChangeAspect="1" noChangeShapeType="1"/>
            </p:cNvSpPr>
            <p:nvPr/>
          </p:nvSpPr>
          <p:spPr bwMode="auto">
            <a:xfrm>
              <a:off x="4440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7" name="Line 22"/>
            <p:cNvSpPr>
              <a:spLocks noChangeAspect="1" noChangeShapeType="1"/>
            </p:cNvSpPr>
            <p:nvPr/>
          </p:nvSpPr>
          <p:spPr bwMode="auto">
            <a:xfrm>
              <a:off x="936" y="2768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8" name="Line 23"/>
            <p:cNvSpPr>
              <a:spLocks noChangeAspect="1" noChangeShapeType="1"/>
            </p:cNvSpPr>
            <p:nvPr/>
          </p:nvSpPr>
          <p:spPr bwMode="auto">
            <a:xfrm>
              <a:off x="936" y="2560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9" name="Line 24"/>
            <p:cNvSpPr>
              <a:spLocks noChangeAspect="1" noChangeShapeType="1"/>
            </p:cNvSpPr>
            <p:nvPr/>
          </p:nvSpPr>
          <p:spPr bwMode="auto">
            <a:xfrm>
              <a:off x="936" y="2352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0" name="Line 25"/>
            <p:cNvSpPr>
              <a:spLocks noChangeAspect="1" noChangeShapeType="1"/>
            </p:cNvSpPr>
            <p:nvPr/>
          </p:nvSpPr>
          <p:spPr bwMode="auto">
            <a:xfrm>
              <a:off x="944" y="2144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1" name="Line 26"/>
            <p:cNvSpPr>
              <a:spLocks noChangeAspect="1" noChangeShapeType="1"/>
            </p:cNvSpPr>
            <p:nvPr/>
          </p:nvSpPr>
          <p:spPr bwMode="auto">
            <a:xfrm>
              <a:off x="936" y="2968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2" name="Line 27"/>
            <p:cNvSpPr>
              <a:spLocks noChangeAspect="1" noChangeShapeType="1"/>
            </p:cNvSpPr>
            <p:nvPr/>
          </p:nvSpPr>
          <p:spPr bwMode="auto">
            <a:xfrm>
              <a:off x="944" y="1736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3" name="Line 28"/>
            <p:cNvSpPr>
              <a:spLocks noChangeAspect="1" noChangeShapeType="1"/>
            </p:cNvSpPr>
            <p:nvPr/>
          </p:nvSpPr>
          <p:spPr bwMode="auto">
            <a:xfrm>
              <a:off x="944" y="1528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4" name="Line 29"/>
            <p:cNvSpPr>
              <a:spLocks noChangeAspect="1" noChangeShapeType="1"/>
            </p:cNvSpPr>
            <p:nvPr/>
          </p:nvSpPr>
          <p:spPr bwMode="auto">
            <a:xfrm>
              <a:off x="944" y="1320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5" name="Line 30"/>
            <p:cNvSpPr>
              <a:spLocks noChangeAspect="1" noChangeShapeType="1"/>
            </p:cNvSpPr>
            <p:nvPr/>
          </p:nvSpPr>
          <p:spPr bwMode="auto">
            <a:xfrm>
              <a:off x="944" y="1112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6" name="Line 31"/>
            <p:cNvSpPr>
              <a:spLocks noChangeAspect="1" noChangeShapeType="1"/>
            </p:cNvSpPr>
            <p:nvPr/>
          </p:nvSpPr>
          <p:spPr bwMode="auto">
            <a:xfrm>
              <a:off x="944" y="1936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7" name="Line 32"/>
            <p:cNvSpPr>
              <a:spLocks noChangeAspect="1" noChangeShapeType="1"/>
            </p:cNvSpPr>
            <p:nvPr/>
          </p:nvSpPr>
          <p:spPr bwMode="auto">
            <a:xfrm>
              <a:off x="936" y="712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8" name="Line 33"/>
            <p:cNvSpPr>
              <a:spLocks noChangeAspect="1" noChangeShapeType="1"/>
            </p:cNvSpPr>
            <p:nvPr/>
          </p:nvSpPr>
          <p:spPr bwMode="auto">
            <a:xfrm>
              <a:off x="936" y="912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9" name="Line 34"/>
            <p:cNvSpPr>
              <a:spLocks noChangeAspect="1" noChangeShapeType="1"/>
            </p:cNvSpPr>
            <p:nvPr/>
          </p:nvSpPr>
          <p:spPr bwMode="auto">
            <a:xfrm flipH="1">
              <a:off x="3104" y="1624"/>
              <a:ext cx="200" cy="216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0" name="Line 35"/>
            <p:cNvSpPr>
              <a:spLocks noChangeAspect="1" noChangeShapeType="1"/>
            </p:cNvSpPr>
            <p:nvPr/>
          </p:nvSpPr>
          <p:spPr bwMode="auto">
            <a:xfrm>
              <a:off x="3304" y="1624"/>
              <a:ext cx="0" cy="20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1" name="Line 36"/>
            <p:cNvSpPr>
              <a:spLocks noChangeAspect="1" noChangeShapeType="1"/>
            </p:cNvSpPr>
            <p:nvPr/>
          </p:nvSpPr>
          <p:spPr bwMode="auto">
            <a:xfrm flipH="1">
              <a:off x="3072" y="1632"/>
              <a:ext cx="224" cy="4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2" name="Text Box 37"/>
            <p:cNvSpPr txBox="1">
              <a:spLocks noChangeAspect="1" noChangeArrowheads="1"/>
            </p:cNvSpPr>
            <p:nvPr/>
          </p:nvSpPr>
          <p:spPr bwMode="auto">
            <a:xfrm>
              <a:off x="3112" y="1248"/>
              <a:ext cx="472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003399"/>
                  </a:solidFill>
                </a:rPr>
                <a:t>?</a:t>
              </a:r>
            </a:p>
          </p:txBody>
        </p:sp>
      </p:grpSp>
      <p:sp>
        <p:nvSpPr>
          <p:cNvPr id="67587" name="Rectangle 38"/>
          <p:cNvSpPr>
            <a:spLocks noGrp="1" noChangeArrowheads="1"/>
          </p:cNvSpPr>
          <p:nvPr>
            <p:ph type="title"/>
          </p:nvPr>
        </p:nvSpPr>
        <p:spPr>
          <a:xfrm>
            <a:off x="644525" y="282575"/>
            <a:ext cx="7772400" cy="752475"/>
          </a:xfrm>
        </p:spPr>
        <p:txBody>
          <a:bodyPr/>
          <a:lstStyle/>
          <a:p>
            <a:pPr eaLnBrk="1" hangingPunct="1"/>
            <a:r>
              <a:rPr lang="en-CA" sz="3600" b="1" smtClean="0">
                <a:solidFill>
                  <a:srgbClr val="003399"/>
                </a:solidFill>
                <a:latin typeface="Arial" pitchFamily="34" charset="0"/>
              </a:rPr>
              <a:t>Limitation due to 8 grid directions.</a:t>
            </a:r>
            <a:endParaRPr lang="en-US" sz="3600" b="1" smtClean="0">
              <a:solidFill>
                <a:srgbClr val="003399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970003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4321175" y="914400"/>
          <a:ext cx="4186238" cy="464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0" name="Picture" r:id="rId3" imgW="2790444" imgH="3095244" progId="Word.Picture.8">
                  <p:embed/>
                </p:oleObj>
              </mc:Choice>
              <mc:Fallback>
                <p:oleObj name="Picture" r:id="rId3" imgW="2790444" imgH="3095244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1175" y="914400"/>
                        <a:ext cx="4186238" cy="464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1803400" y="165100"/>
            <a:ext cx="408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/>
              <a:t>The D</a:t>
            </a:r>
            <a:r>
              <a:rPr lang="en-US" sz="3600" b="1">
                <a:sym typeface="Symbol" pitchFamily="18" charset="2"/>
              </a:rPr>
              <a:t> Algorithm</a:t>
            </a:r>
            <a:endParaRPr lang="en-US" sz="3600" b="1"/>
          </a:p>
        </p:txBody>
      </p:sp>
      <p:grpSp>
        <p:nvGrpSpPr>
          <p:cNvPr id="68612" name="Group 4"/>
          <p:cNvGrpSpPr>
            <a:grpSpLocks noChangeAspect="1"/>
          </p:cNvGrpSpPr>
          <p:nvPr/>
        </p:nvGrpSpPr>
        <p:grpSpPr bwMode="auto">
          <a:xfrm>
            <a:off x="327025" y="1838325"/>
            <a:ext cx="3903663" cy="3579813"/>
            <a:chOff x="518" y="1530"/>
            <a:chExt cx="2031" cy="1863"/>
          </a:xfrm>
        </p:grpSpPr>
        <p:pic>
          <p:nvPicPr>
            <p:cNvPr id="68614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24" t="-1195" r="668" b="55"/>
            <a:stretch>
              <a:fillRect/>
            </a:stretch>
          </p:blipFill>
          <p:spPr bwMode="auto">
            <a:xfrm>
              <a:off x="518" y="1530"/>
              <a:ext cx="2031" cy="1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15" name="Line 6"/>
            <p:cNvSpPr>
              <a:spLocks noChangeAspect="1" noChangeShapeType="1"/>
            </p:cNvSpPr>
            <p:nvPr/>
          </p:nvSpPr>
          <p:spPr bwMode="auto">
            <a:xfrm flipH="1" flipV="1">
              <a:off x="1465" y="1925"/>
              <a:ext cx="699" cy="119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613" name="Rectangle 7"/>
          <p:cNvSpPr>
            <a:spLocks noChangeArrowheads="1"/>
          </p:cNvSpPr>
          <p:nvPr/>
        </p:nvSpPr>
        <p:spPr bwMode="auto">
          <a:xfrm>
            <a:off x="190500" y="5591175"/>
            <a:ext cx="89535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800">
                <a:solidFill>
                  <a:srgbClr val="003399"/>
                </a:solidFill>
                <a:latin typeface="MS Sans Serif"/>
              </a:rPr>
              <a:t>Tarboton, D. G., (1997), "A New Method for the Determination of Flow Directions and Contributing Areas in Grid Digital Elevation Models," Water Resources Research, 33(2): 309-319.) (</a:t>
            </a:r>
            <a:r>
              <a:rPr lang="en-US" sz="1800" u="sng">
                <a:solidFill>
                  <a:srgbClr val="003399"/>
                </a:solidFill>
                <a:latin typeface="MS Sans Serif"/>
              </a:rPr>
              <a:t>http://www.engineering.usu.edu/cee/faculty/dtarb/dinf.pdf</a:t>
            </a:r>
            <a:r>
              <a:rPr lang="en-US" sz="1800">
                <a:solidFill>
                  <a:srgbClr val="003399"/>
                </a:solidFill>
                <a:latin typeface="MS Sans Serif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061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1165225" y="928688"/>
          <a:ext cx="3314700" cy="432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8" name="Picture" r:id="rId3" imgW="2211324" imgH="2883408" progId="Word.Picture.8">
                  <p:embed/>
                </p:oleObj>
              </mc:Choice>
              <mc:Fallback>
                <p:oleObj name="Picture" r:id="rId3" imgW="2211324" imgH="288340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225" y="928688"/>
                        <a:ext cx="3314700" cy="432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2451100" y="393700"/>
            <a:ext cx="408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/>
              <a:t>The D</a:t>
            </a:r>
            <a:r>
              <a:rPr lang="en-US" sz="3600" b="1">
                <a:sym typeface="Symbol" pitchFamily="18" charset="2"/>
              </a:rPr>
              <a:t> Algorithm</a:t>
            </a:r>
            <a:endParaRPr lang="en-US" sz="3600" b="1"/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560070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/>
              <a:t>If </a:t>
            </a:r>
            <a:r>
              <a:rPr lang="en-US">
                <a:sym typeface="Symbol" pitchFamily="18" charset="2"/>
              </a:rPr>
              <a:t></a:t>
            </a:r>
            <a:r>
              <a:rPr lang="en-US" baseline="-25000">
                <a:sym typeface="Symbol" pitchFamily="18" charset="2"/>
              </a:rPr>
              <a:t>1</a:t>
            </a:r>
            <a:r>
              <a:rPr lang="en-US">
                <a:sym typeface="Symbol" pitchFamily="18" charset="2"/>
              </a:rPr>
              <a:t> does not fit within the triangle the angle is chosen along the steepest edge or diagonal resulting in a slope and direction equivalent to D8 </a:t>
            </a:r>
            <a:r>
              <a:rPr lang="en-US"/>
              <a:t> </a:t>
            </a:r>
          </a:p>
        </p:txBody>
      </p:sp>
      <p:graphicFrame>
        <p:nvGraphicFramePr>
          <p:cNvPr id="69637" name="Object 5"/>
          <p:cNvGraphicFramePr>
            <a:graphicFrameLocks noChangeAspect="1"/>
          </p:cNvGraphicFramePr>
          <p:nvPr/>
        </p:nvGraphicFramePr>
        <p:xfrm>
          <a:off x="5534025" y="2865438"/>
          <a:ext cx="238601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9" name="Equation" r:id="rId5" imgW="1193800" imgH="482600" progId="Equation.3">
                  <p:embed/>
                </p:oleObj>
              </mc:Choice>
              <mc:Fallback>
                <p:oleObj name="Equation" r:id="rId5" imgW="11938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4025" y="2865438"/>
                        <a:ext cx="2386013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8" name="Line 6"/>
          <p:cNvSpPr>
            <a:spLocks noChangeShapeType="1"/>
          </p:cNvSpPr>
          <p:nvPr/>
        </p:nvSpPr>
        <p:spPr bwMode="auto">
          <a:xfrm>
            <a:off x="4400550" y="4162425"/>
            <a:ext cx="657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9" name="Line 7"/>
          <p:cNvSpPr>
            <a:spLocks noChangeShapeType="1"/>
          </p:cNvSpPr>
          <p:nvPr/>
        </p:nvSpPr>
        <p:spPr bwMode="auto">
          <a:xfrm>
            <a:off x="4400550" y="3067050"/>
            <a:ext cx="657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0" name="Line 8"/>
          <p:cNvSpPr>
            <a:spLocks noChangeShapeType="1"/>
          </p:cNvSpPr>
          <p:nvPr/>
        </p:nvSpPr>
        <p:spPr bwMode="auto">
          <a:xfrm>
            <a:off x="4838700" y="3067050"/>
            <a:ext cx="0" cy="1095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4648200" y="3400425"/>
            <a:ext cx="4286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ym typeface="Symbol" pitchFamily="18" charset="2"/>
              </a:rPr>
              <a:t></a:t>
            </a:r>
          </a:p>
        </p:txBody>
      </p:sp>
      <p:graphicFrame>
        <p:nvGraphicFramePr>
          <p:cNvPr id="69642" name="Object 10"/>
          <p:cNvGraphicFramePr>
            <a:graphicFrameLocks noChangeAspect="1"/>
          </p:cNvGraphicFramePr>
          <p:nvPr/>
        </p:nvGraphicFramePr>
        <p:xfrm>
          <a:off x="4740275" y="4235450"/>
          <a:ext cx="3706813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0" name="Equation" r:id="rId7" imgW="1854200" imgH="533400" progId="Equation.3">
                  <p:embed/>
                </p:oleObj>
              </mc:Choice>
              <mc:Fallback>
                <p:oleObj name="Equation" r:id="rId7" imgW="18542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0275" y="4235450"/>
                        <a:ext cx="3706813" cy="1065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590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Line 2"/>
          <p:cNvSpPr>
            <a:spLocks noChangeShapeType="1"/>
          </p:cNvSpPr>
          <p:nvPr/>
        </p:nvSpPr>
        <p:spPr bwMode="auto">
          <a:xfrm>
            <a:off x="2016125" y="1716088"/>
            <a:ext cx="0" cy="1911350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59" name="AutoShape 3"/>
          <p:cNvSpPr>
            <a:spLocks noChangeArrowheads="1"/>
          </p:cNvSpPr>
          <p:nvPr/>
        </p:nvSpPr>
        <p:spPr bwMode="auto">
          <a:xfrm>
            <a:off x="1998663" y="2638425"/>
            <a:ext cx="933450" cy="990600"/>
          </a:xfrm>
          <a:prstGeom prst="rtTriangle">
            <a:avLst/>
          </a:prstGeom>
          <a:noFill/>
          <a:ln w="28575">
            <a:solidFill>
              <a:srgbClr val="33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1203325" y="5019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/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3248025" y="0"/>
            <a:ext cx="2844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000"/>
              <a:t>D</a:t>
            </a:r>
            <a:r>
              <a:rPr lang="en-US" sz="4000">
                <a:cs typeface="Times New Roman" pitchFamily="18" charset="0"/>
              </a:rPr>
              <a:t>∞</a:t>
            </a:r>
            <a:r>
              <a:rPr lang="en-US" sz="4000"/>
              <a:t> Example</a:t>
            </a:r>
          </a:p>
        </p:txBody>
      </p:sp>
      <p:grpSp>
        <p:nvGrpSpPr>
          <p:cNvPr id="70662" name="Group 6"/>
          <p:cNvGrpSpPr>
            <a:grpSpLocks/>
          </p:cNvGrpSpPr>
          <p:nvPr/>
        </p:nvGrpSpPr>
        <p:grpSpPr bwMode="auto">
          <a:xfrm>
            <a:off x="735013" y="561975"/>
            <a:ext cx="854075" cy="585788"/>
            <a:chOff x="1440" y="928"/>
            <a:chExt cx="538" cy="369"/>
          </a:xfrm>
        </p:grpSpPr>
        <p:sp>
          <p:nvSpPr>
            <p:cNvPr id="70698" name="Line 7"/>
            <p:cNvSpPr>
              <a:spLocks noChangeShapeType="1"/>
            </p:cNvSpPr>
            <p:nvPr/>
          </p:nvSpPr>
          <p:spPr bwMode="auto">
            <a:xfrm>
              <a:off x="1441" y="1176"/>
              <a:ext cx="0" cy="1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9" name="Line 8"/>
            <p:cNvSpPr>
              <a:spLocks noChangeShapeType="1"/>
            </p:cNvSpPr>
            <p:nvPr/>
          </p:nvSpPr>
          <p:spPr bwMode="auto">
            <a:xfrm>
              <a:off x="1975" y="1174"/>
              <a:ext cx="3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00" name="Line 9"/>
            <p:cNvSpPr>
              <a:spLocks noChangeShapeType="1"/>
            </p:cNvSpPr>
            <p:nvPr/>
          </p:nvSpPr>
          <p:spPr bwMode="auto">
            <a:xfrm>
              <a:off x="1858" y="1233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01" name="Text Box 10"/>
            <p:cNvSpPr txBox="1">
              <a:spLocks noChangeArrowheads="1"/>
            </p:cNvSpPr>
            <p:nvPr/>
          </p:nvSpPr>
          <p:spPr bwMode="auto">
            <a:xfrm>
              <a:off x="1602" y="928"/>
              <a:ext cx="3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800"/>
                <a:t>30</a:t>
              </a:r>
            </a:p>
          </p:txBody>
        </p:sp>
        <p:sp>
          <p:nvSpPr>
            <p:cNvPr id="70702" name="Line 11"/>
            <p:cNvSpPr>
              <a:spLocks noChangeShapeType="1"/>
            </p:cNvSpPr>
            <p:nvPr/>
          </p:nvSpPr>
          <p:spPr bwMode="auto">
            <a:xfrm flipH="1">
              <a:off x="1440" y="1233"/>
              <a:ext cx="1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663" name="Text Box 12"/>
          <p:cNvSpPr txBox="1">
            <a:spLocks noChangeArrowheads="1"/>
          </p:cNvSpPr>
          <p:nvPr/>
        </p:nvSpPr>
        <p:spPr bwMode="auto">
          <a:xfrm>
            <a:off x="1597025" y="2124075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e</a:t>
            </a:r>
            <a:r>
              <a:rPr lang="en-US" baseline="-25000"/>
              <a:t>o</a:t>
            </a:r>
            <a:endParaRPr lang="en-US"/>
          </a:p>
        </p:txBody>
      </p:sp>
      <p:sp>
        <p:nvSpPr>
          <p:cNvPr id="70664" name="Text Box 13"/>
          <p:cNvSpPr txBox="1">
            <a:spLocks noChangeArrowheads="1"/>
          </p:cNvSpPr>
          <p:nvPr/>
        </p:nvSpPr>
        <p:spPr bwMode="auto">
          <a:xfrm>
            <a:off x="1555750" y="3076575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e</a:t>
            </a:r>
            <a:r>
              <a:rPr lang="en-US" baseline="-25000"/>
              <a:t>7</a:t>
            </a:r>
            <a:endParaRPr lang="en-US"/>
          </a:p>
        </p:txBody>
      </p:sp>
      <p:sp>
        <p:nvSpPr>
          <p:cNvPr id="70665" name="Text Box 14"/>
          <p:cNvSpPr txBox="1">
            <a:spLocks noChangeArrowheads="1"/>
          </p:cNvSpPr>
          <p:nvPr/>
        </p:nvSpPr>
        <p:spPr bwMode="auto">
          <a:xfrm>
            <a:off x="2486025" y="3068638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e</a:t>
            </a:r>
            <a:r>
              <a:rPr lang="en-US" baseline="-25000"/>
              <a:t>8</a:t>
            </a:r>
            <a:endParaRPr lang="en-US"/>
          </a:p>
        </p:txBody>
      </p:sp>
      <p:graphicFrame>
        <p:nvGraphicFramePr>
          <p:cNvPr id="275471" name="Object 15"/>
          <p:cNvGraphicFramePr>
            <a:graphicFrameLocks noChangeAspect="1"/>
          </p:cNvGraphicFramePr>
          <p:nvPr/>
        </p:nvGraphicFramePr>
        <p:xfrm>
          <a:off x="4291013" y="1419225"/>
          <a:ext cx="3351212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0" name="Equation" r:id="rId3" imgW="1676400" imgH="939800" progId="Equation.3">
                  <p:embed/>
                </p:oleObj>
              </mc:Choice>
              <mc:Fallback>
                <p:oleObj name="Equation" r:id="rId3" imgW="1676400" imgH="93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1013" y="1419225"/>
                        <a:ext cx="3351212" cy="187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743075" y="2638425"/>
            <a:ext cx="831850" cy="2255838"/>
            <a:chOff x="1068" y="1662"/>
            <a:chExt cx="524" cy="1421"/>
          </a:xfrm>
        </p:grpSpPr>
        <p:sp>
          <p:nvSpPr>
            <p:cNvPr id="70692" name="Arc 17"/>
            <p:cNvSpPr>
              <a:spLocks/>
            </p:cNvSpPr>
            <p:nvPr/>
          </p:nvSpPr>
          <p:spPr bwMode="auto">
            <a:xfrm flipV="1">
              <a:off x="1233" y="1662"/>
              <a:ext cx="292" cy="1131"/>
            </a:xfrm>
            <a:custGeom>
              <a:avLst/>
              <a:gdLst>
                <a:gd name="T0" fmla="*/ 0 w 6214"/>
                <a:gd name="T1" fmla="*/ 0 h 21600"/>
                <a:gd name="T2" fmla="*/ 0 w 6214"/>
                <a:gd name="T3" fmla="*/ 0 h 21600"/>
                <a:gd name="T4" fmla="*/ 0 w 6214"/>
                <a:gd name="T5" fmla="*/ 0 h 21600"/>
                <a:gd name="T6" fmla="*/ 0 60000 65536"/>
                <a:gd name="T7" fmla="*/ 0 60000 65536"/>
                <a:gd name="T8" fmla="*/ 0 60000 65536"/>
                <a:gd name="T9" fmla="*/ 0 w 6214"/>
                <a:gd name="T10" fmla="*/ 0 h 21600"/>
                <a:gd name="T11" fmla="*/ 6214 w 621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14" h="21600" fill="none" extrusionOk="0">
                  <a:moveTo>
                    <a:pt x="-1" y="0"/>
                  </a:moveTo>
                  <a:cubicBezTo>
                    <a:pt x="2104" y="0"/>
                    <a:pt x="4198" y="307"/>
                    <a:pt x="6213" y="913"/>
                  </a:cubicBezTo>
                </a:path>
                <a:path w="6214" h="21600" stroke="0" extrusionOk="0">
                  <a:moveTo>
                    <a:pt x="-1" y="0"/>
                  </a:moveTo>
                  <a:cubicBezTo>
                    <a:pt x="2104" y="0"/>
                    <a:pt x="4198" y="307"/>
                    <a:pt x="6213" y="913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0693" name="Group 18"/>
            <p:cNvGrpSpPr>
              <a:grpSpLocks/>
            </p:cNvGrpSpPr>
            <p:nvPr/>
          </p:nvGrpSpPr>
          <p:grpSpPr bwMode="auto">
            <a:xfrm>
              <a:off x="1068" y="1663"/>
              <a:ext cx="524" cy="1420"/>
              <a:chOff x="1068" y="1663"/>
              <a:chExt cx="524" cy="1420"/>
            </a:xfrm>
          </p:grpSpPr>
          <p:sp>
            <p:nvSpPr>
              <p:cNvPr id="70694" name="Line 19"/>
              <p:cNvSpPr>
                <a:spLocks noChangeShapeType="1"/>
              </p:cNvSpPr>
              <p:nvPr/>
            </p:nvSpPr>
            <p:spPr bwMode="auto">
              <a:xfrm>
                <a:off x="1229" y="1663"/>
                <a:ext cx="7" cy="1236"/>
              </a:xfrm>
              <a:prstGeom prst="line">
                <a:avLst/>
              </a:prstGeom>
              <a:noFill/>
              <a:ln w="9525">
                <a:solidFill>
                  <a:srgbClr val="33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0695" name="Group 20"/>
              <p:cNvGrpSpPr>
                <a:grpSpLocks/>
              </p:cNvGrpSpPr>
              <p:nvPr/>
            </p:nvGrpSpPr>
            <p:grpSpPr bwMode="auto">
              <a:xfrm>
                <a:off x="1068" y="1663"/>
                <a:ext cx="524" cy="1420"/>
                <a:chOff x="1068" y="1663"/>
                <a:chExt cx="524" cy="1420"/>
              </a:xfrm>
            </p:grpSpPr>
            <p:sp>
              <p:nvSpPr>
                <p:cNvPr id="70696" name="Line 21"/>
                <p:cNvSpPr>
                  <a:spLocks noChangeShapeType="1"/>
                </p:cNvSpPr>
                <p:nvPr/>
              </p:nvSpPr>
              <p:spPr bwMode="auto">
                <a:xfrm>
                  <a:off x="1230" y="1663"/>
                  <a:ext cx="362" cy="1249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697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068" y="2795"/>
                  <a:ext cx="5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en-US">
                      <a:solidFill>
                        <a:srgbClr val="FF0000"/>
                      </a:solidFill>
                    </a:rPr>
                    <a:t>14.9</a:t>
                  </a:r>
                  <a:r>
                    <a:rPr lang="en-US" baseline="30000">
                      <a:solidFill>
                        <a:srgbClr val="FF0000"/>
                      </a:solidFill>
                    </a:rPr>
                    <a:t>o</a:t>
                  </a:r>
                  <a:endParaRPr lang="en-US">
                    <a:solidFill>
                      <a:srgbClr val="FF0000"/>
                    </a:solidFill>
                  </a:endParaRPr>
                </a:p>
              </p:txBody>
            </p:sp>
          </p:grpSp>
        </p:grp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655638" y="1155700"/>
            <a:ext cx="3063875" cy="3417888"/>
            <a:chOff x="413" y="728"/>
            <a:chExt cx="1930" cy="2153"/>
          </a:xfrm>
        </p:grpSpPr>
        <p:sp>
          <p:nvSpPr>
            <p:cNvPr id="70689" name="Line 24"/>
            <p:cNvSpPr>
              <a:spLocks noChangeShapeType="1"/>
            </p:cNvSpPr>
            <p:nvPr/>
          </p:nvSpPr>
          <p:spPr bwMode="auto">
            <a:xfrm>
              <a:off x="1230" y="1657"/>
              <a:ext cx="1113" cy="0"/>
            </a:xfrm>
            <a:prstGeom prst="line">
              <a:avLst/>
            </a:prstGeom>
            <a:noFill/>
            <a:ln w="9525">
              <a:solidFill>
                <a:srgbClr val="33C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90" name="Arc 25"/>
            <p:cNvSpPr>
              <a:spLocks/>
            </p:cNvSpPr>
            <p:nvPr/>
          </p:nvSpPr>
          <p:spPr bwMode="auto">
            <a:xfrm flipV="1">
              <a:off x="413" y="728"/>
              <a:ext cx="1712" cy="1901"/>
            </a:xfrm>
            <a:custGeom>
              <a:avLst/>
              <a:gdLst>
                <a:gd name="T0" fmla="*/ 0 w 43195"/>
                <a:gd name="T1" fmla="*/ 0 h 43200"/>
                <a:gd name="T2" fmla="*/ 0 w 43195"/>
                <a:gd name="T3" fmla="*/ 0 h 43200"/>
                <a:gd name="T4" fmla="*/ 0 w 43195"/>
                <a:gd name="T5" fmla="*/ 0 h 43200"/>
                <a:gd name="T6" fmla="*/ 0 60000 65536"/>
                <a:gd name="T7" fmla="*/ 0 60000 65536"/>
                <a:gd name="T8" fmla="*/ 0 60000 65536"/>
                <a:gd name="T9" fmla="*/ 0 w 43195"/>
                <a:gd name="T10" fmla="*/ 0 h 43200"/>
                <a:gd name="T11" fmla="*/ 43195 w 43195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95" h="43200" fill="none" extrusionOk="0">
                  <a:moveTo>
                    <a:pt x="43195" y="22043"/>
                  </a:moveTo>
                  <a:cubicBezTo>
                    <a:pt x="42954" y="33797"/>
                    <a:pt x="33356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3826" y="-1"/>
                    <a:pt x="26039" y="344"/>
                    <a:pt x="28160" y="1020"/>
                  </a:cubicBezTo>
                </a:path>
                <a:path w="43195" h="43200" stroke="0" extrusionOk="0">
                  <a:moveTo>
                    <a:pt x="43195" y="22043"/>
                  </a:moveTo>
                  <a:cubicBezTo>
                    <a:pt x="42954" y="33797"/>
                    <a:pt x="33356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3826" y="-1"/>
                    <a:pt x="26039" y="344"/>
                    <a:pt x="28160" y="1020"/>
                  </a:cubicBezTo>
                  <a:lnTo>
                    <a:pt x="21600" y="21600"/>
                  </a:lnTo>
                  <a:lnTo>
                    <a:pt x="43195" y="22043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91" name="Text Box 26"/>
            <p:cNvSpPr txBox="1">
              <a:spLocks noChangeArrowheads="1"/>
            </p:cNvSpPr>
            <p:nvPr/>
          </p:nvSpPr>
          <p:spPr bwMode="auto">
            <a:xfrm>
              <a:off x="420" y="2593"/>
              <a:ext cx="6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0000"/>
                  </a:solidFill>
                </a:rPr>
                <a:t>284.9</a:t>
              </a:r>
              <a:r>
                <a:rPr lang="en-US" baseline="30000">
                  <a:solidFill>
                    <a:srgbClr val="FF0000"/>
                  </a:solidFill>
                </a:rPr>
                <a:t>o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4168775" y="3900488"/>
            <a:ext cx="3759200" cy="1503362"/>
            <a:chOff x="2626" y="2457"/>
            <a:chExt cx="2368" cy="947"/>
          </a:xfrm>
        </p:grpSpPr>
        <p:graphicFrame>
          <p:nvGraphicFramePr>
            <p:cNvPr id="70687" name="Object 28"/>
            <p:cNvGraphicFramePr>
              <a:graphicFrameLocks noChangeAspect="1"/>
            </p:cNvGraphicFramePr>
            <p:nvPr/>
          </p:nvGraphicFramePr>
          <p:xfrm>
            <a:off x="2626" y="2457"/>
            <a:ext cx="2368" cy="9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371" name="Equation" r:id="rId5" imgW="1879600" imgH="736600" progId="Equation.3">
                    <p:embed/>
                  </p:oleObj>
                </mc:Choice>
                <mc:Fallback>
                  <p:oleObj name="Equation" r:id="rId5" imgW="1879600" imgH="736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6" y="2457"/>
                          <a:ext cx="2368" cy="9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0688" name="Rectangle 29"/>
            <p:cNvSpPr>
              <a:spLocks noChangeArrowheads="1"/>
            </p:cNvSpPr>
            <p:nvPr/>
          </p:nvSpPr>
          <p:spPr bwMode="auto">
            <a:xfrm>
              <a:off x="2705" y="3068"/>
              <a:ext cx="712" cy="33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670" name="Line 30"/>
          <p:cNvSpPr>
            <a:spLocks noChangeShapeType="1"/>
          </p:cNvSpPr>
          <p:nvPr/>
        </p:nvSpPr>
        <p:spPr bwMode="auto">
          <a:xfrm>
            <a:off x="1147763" y="1719263"/>
            <a:ext cx="0" cy="1911350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1" name="Line 31"/>
          <p:cNvSpPr>
            <a:spLocks noChangeShapeType="1"/>
          </p:cNvSpPr>
          <p:nvPr/>
        </p:nvSpPr>
        <p:spPr bwMode="auto">
          <a:xfrm>
            <a:off x="2903538" y="1701800"/>
            <a:ext cx="0" cy="1911350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2" name="Line 32"/>
          <p:cNvSpPr>
            <a:spLocks noChangeShapeType="1"/>
          </p:cNvSpPr>
          <p:nvPr/>
        </p:nvSpPr>
        <p:spPr bwMode="auto">
          <a:xfrm rot="5400000">
            <a:off x="2027238" y="2754312"/>
            <a:ext cx="0" cy="1736725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3" name="Line 33"/>
          <p:cNvSpPr>
            <a:spLocks noChangeShapeType="1"/>
          </p:cNvSpPr>
          <p:nvPr/>
        </p:nvSpPr>
        <p:spPr bwMode="auto">
          <a:xfrm rot="5400000">
            <a:off x="2011363" y="1776412"/>
            <a:ext cx="0" cy="1736725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4" name="Line 34"/>
          <p:cNvSpPr>
            <a:spLocks noChangeShapeType="1"/>
          </p:cNvSpPr>
          <p:nvPr/>
        </p:nvSpPr>
        <p:spPr bwMode="auto">
          <a:xfrm rot="5400000">
            <a:off x="2009776" y="830262"/>
            <a:ext cx="0" cy="1736725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0675" name="Group 35"/>
          <p:cNvGrpSpPr>
            <a:grpSpLocks/>
          </p:cNvGrpSpPr>
          <p:nvPr/>
        </p:nvGrpSpPr>
        <p:grpSpPr bwMode="auto">
          <a:xfrm>
            <a:off x="727075" y="1254125"/>
            <a:ext cx="2589213" cy="2827338"/>
            <a:chOff x="1877" y="1152"/>
            <a:chExt cx="775" cy="749"/>
          </a:xfrm>
        </p:grpSpPr>
        <p:sp>
          <p:nvSpPr>
            <p:cNvPr id="70678" name="Rectangle 36"/>
            <p:cNvSpPr>
              <a:spLocks noChangeArrowheads="1"/>
            </p:cNvSpPr>
            <p:nvPr/>
          </p:nvSpPr>
          <p:spPr bwMode="auto">
            <a:xfrm>
              <a:off x="1877" y="1152"/>
              <a:ext cx="259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80</a:t>
              </a:r>
            </a:p>
          </p:txBody>
        </p:sp>
        <p:sp>
          <p:nvSpPr>
            <p:cNvPr id="70679" name="Rectangle 37"/>
            <p:cNvSpPr>
              <a:spLocks noChangeArrowheads="1"/>
            </p:cNvSpPr>
            <p:nvPr/>
          </p:nvSpPr>
          <p:spPr bwMode="auto">
            <a:xfrm>
              <a:off x="2136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74</a:t>
              </a:r>
            </a:p>
          </p:txBody>
        </p:sp>
        <p:sp>
          <p:nvSpPr>
            <p:cNvPr id="70680" name="Rectangle 38"/>
            <p:cNvSpPr>
              <a:spLocks noChangeArrowheads="1"/>
            </p:cNvSpPr>
            <p:nvPr/>
          </p:nvSpPr>
          <p:spPr bwMode="auto">
            <a:xfrm>
              <a:off x="2394" y="1152"/>
              <a:ext cx="258" cy="24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63</a:t>
              </a:r>
            </a:p>
          </p:txBody>
        </p:sp>
        <p:sp>
          <p:nvSpPr>
            <p:cNvPr id="70681" name="Rectangle 39"/>
            <p:cNvSpPr>
              <a:spLocks noChangeArrowheads="1"/>
            </p:cNvSpPr>
            <p:nvPr/>
          </p:nvSpPr>
          <p:spPr bwMode="auto">
            <a:xfrm>
              <a:off x="1877" y="140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69</a:t>
              </a:r>
            </a:p>
          </p:txBody>
        </p:sp>
        <p:sp>
          <p:nvSpPr>
            <p:cNvPr id="70682" name="Rectangle 40"/>
            <p:cNvSpPr>
              <a:spLocks noChangeArrowheads="1"/>
            </p:cNvSpPr>
            <p:nvPr/>
          </p:nvSpPr>
          <p:spPr bwMode="auto">
            <a:xfrm>
              <a:off x="2136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67</a:t>
              </a:r>
            </a:p>
          </p:txBody>
        </p:sp>
        <p:sp>
          <p:nvSpPr>
            <p:cNvPr id="70683" name="Rectangle 41"/>
            <p:cNvSpPr>
              <a:spLocks noChangeArrowheads="1"/>
            </p:cNvSpPr>
            <p:nvPr/>
          </p:nvSpPr>
          <p:spPr bwMode="auto">
            <a:xfrm>
              <a:off x="2394" y="140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56</a:t>
              </a:r>
            </a:p>
          </p:txBody>
        </p:sp>
        <p:sp>
          <p:nvSpPr>
            <p:cNvPr id="70684" name="Rectangle 42"/>
            <p:cNvSpPr>
              <a:spLocks noChangeArrowheads="1"/>
            </p:cNvSpPr>
            <p:nvPr/>
          </p:nvSpPr>
          <p:spPr bwMode="auto">
            <a:xfrm>
              <a:off x="1877" y="1651"/>
              <a:ext cx="259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60</a:t>
              </a:r>
            </a:p>
          </p:txBody>
        </p:sp>
        <p:sp>
          <p:nvSpPr>
            <p:cNvPr id="70685" name="Rectangle 43"/>
            <p:cNvSpPr>
              <a:spLocks noChangeArrowheads="1"/>
            </p:cNvSpPr>
            <p:nvPr/>
          </p:nvSpPr>
          <p:spPr bwMode="auto">
            <a:xfrm>
              <a:off x="2136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52</a:t>
              </a:r>
            </a:p>
          </p:txBody>
        </p:sp>
        <p:sp>
          <p:nvSpPr>
            <p:cNvPr id="70686" name="Rectangle 44"/>
            <p:cNvSpPr>
              <a:spLocks noChangeArrowheads="1"/>
            </p:cNvSpPr>
            <p:nvPr/>
          </p:nvSpPr>
          <p:spPr bwMode="auto">
            <a:xfrm>
              <a:off x="2394" y="1651"/>
              <a:ext cx="258" cy="250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800" b="1"/>
                <a:t>48</a:t>
              </a:r>
            </a:p>
          </p:txBody>
        </p:sp>
      </p:grpSp>
      <p:sp>
        <p:nvSpPr>
          <p:cNvPr id="70676" name="Line 45"/>
          <p:cNvSpPr>
            <a:spLocks noChangeShapeType="1"/>
          </p:cNvSpPr>
          <p:nvPr/>
        </p:nvSpPr>
        <p:spPr bwMode="auto">
          <a:xfrm rot="5400000">
            <a:off x="1052513" y="1755775"/>
            <a:ext cx="1943100" cy="1746250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7" name="Line 46"/>
          <p:cNvSpPr>
            <a:spLocks noChangeShapeType="1"/>
          </p:cNvSpPr>
          <p:nvPr/>
        </p:nvSpPr>
        <p:spPr bwMode="auto">
          <a:xfrm rot="10800000">
            <a:off x="1163638" y="1701800"/>
            <a:ext cx="1770062" cy="1931988"/>
          </a:xfrm>
          <a:prstGeom prst="line">
            <a:avLst/>
          </a:prstGeom>
          <a:noFill/>
          <a:ln w="28575" cap="rnd">
            <a:solidFill>
              <a:srgbClr val="33CC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70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ArcGIS.Com</a:t>
            </a:r>
            <a:r>
              <a:rPr lang="en-US" dirty="0" smtClean="0"/>
              <a:t> ready to use maps including elevation services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57400" y="1237792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http://www.arcgis.com/features/maps/earth.html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759524"/>
            <a:ext cx="3883710" cy="2133600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045524"/>
            <a:ext cx="3529013" cy="2729520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1787233"/>
            <a:ext cx="3864495" cy="2105891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19610" y="3283524"/>
            <a:ext cx="1231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Land Cover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79456" y="6255324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Soils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07887" y="3207324"/>
            <a:ext cx="1046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2738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92" y="748147"/>
            <a:ext cx="8487697" cy="576418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23041" y="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Elevation Services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44437" y="6488668"/>
            <a:ext cx="4242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http://elevation.arcgis.com/arcgis/services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232074" y="3491345"/>
            <a:ext cx="1649616" cy="1339273"/>
          </a:xfrm>
          <a:prstGeom prst="roundRect">
            <a:avLst>
              <a:gd name="adj" fmla="val 97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06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484" y="989148"/>
            <a:ext cx="8229600" cy="1089034"/>
          </a:xfrm>
        </p:spPr>
        <p:txBody>
          <a:bodyPr/>
          <a:lstStyle/>
          <a:p>
            <a:r>
              <a:rPr lang="en-US" sz="5400" b="1" i="1" dirty="0" err="1" smtClean="0"/>
              <a:t>CyberGIS</a:t>
            </a:r>
            <a:endParaRPr lang="en-US" sz="5400" b="1" i="1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83600" y="6356350"/>
            <a:ext cx="524522" cy="365125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1000" b="0" dirty="0" smtClean="0">
              <a:solidFill>
                <a:prstClr val="black"/>
              </a:solidFill>
              <a:latin typeface="Tahoma" charset="0"/>
            </a:endParaRPr>
          </a:p>
          <a:p>
            <a:pPr>
              <a:defRPr/>
            </a:pPr>
            <a:fld id="{A454E1AF-7DAE-AA42-AAA3-C73C4E2FAC02}" type="slidenum">
              <a:rPr lang="en-US" sz="1000" b="0" smtClean="0">
                <a:solidFill>
                  <a:prstClr val="black"/>
                </a:solidFill>
                <a:latin typeface="Tahoma" charset="0"/>
              </a:rPr>
              <a:pPr>
                <a:defRPr/>
              </a:pPr>
              <a:t>58</a:t>
            </a:fld>
            <a:endParaRPr lang="en-US" sz="1000" b="0" dirty="0" smtClean="0">
              <a:solidFill>
                <a:prstClr val="black"/>
              </a:solidFill>
              <a:latin typeface="Tahom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8681" y="4516913"/>
            <a:ext cx="86066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400" dirty="0" smtClean="0">
                <a:solidFill>
                  <a:prstClr val="black"/>
                </a:solidFill>
              </a:rPr>
              <a:t>From </a:t>
            </a:r>
            <a:r>
              <a:rPr lang="en-US" sz="2400" dirty="0" err="1" smtClean="0">
                <a:solidFill>
                  <a:prstClr val="black"/>
                </a:solidFill>
              </a:rPr>
              <a:t>CyberGIS</a:t>
            </a:r>
            <a:r>
              <a:rPr lang="en-US" sz="2400" dirty="0" smtClean="0">
                <a:solidFill>
                  <a:prstClr val="black"/>
                </a:solidFill>
              </a:rPr>
              <a:t> all hands meeting Sept 15-16, 2013, Seattle</a:t>
            </a:r>
          </a:p>
          <a:p>
            <a:pPr algn="ctr" defTabSz="457200"/>
            <a:endParaRPr lang="en-US" sz="2400" dirty="0" smtClean="0">
              <a:solidFill>
                <a:prstClr val="black"/>
              </a:solidFill>
            </a:endParaRPr>
          </a:p>
          <a:p>
            <a:pPr algn="ctr" defTabSz="457200"/>
            <a:r>
              <a:rPr lang="en-US" sz="2400" dirty="0" smtClean="0">
                <a:solidFill>
                  <a:prstClr val="black"/>
                </a:solidFill>
              </a:rPr>
              <a:t>Lead </a:t>
            </a:r>
            <a:r>
              <a:rPr lang="en-US" sz="2400" dirty="0" err="1" smtClean="0">
                <a:solidFill>
                  <a:prstClr val="black"/>
                </a:solidFill>
              </a:rPr>
              <a:t>Shaowen</a:t>
            </a:r>
            <a:r>
              <a:rPr lang="en-US" sz="2400" dirty="0" smtClean="0">
                <a:solidFill>
                  <a:prstClr val="black"/>
                </a:solidFill>
              </a:rPr>
              <a:t> Wang</a:t>
            </a:r>
          </a:p>
          <a:p>
            <a:pPr algn="ctr" defTabSz="457200"/>
            <a:endParaRPr lang="en-US" sz="2400" dirty="0" smtClean="0">
              <a:solidFill>
                <a:prstClr val="black"/>
              </a:solidFill>
            </a:endParaRPr>
          </a:p>
          <a:p>
            <a:pPr algn="ctr" defTabSz="457200"/>
            <a:r>
              <a:rPr lang="en-US" sz="2400" dirty="0" smtClean="0">
                <a:solidFill>
                  <a:prstClr val="black"/>
                </a:solidFill>
                <a:hlinkClick r:id="rId2"/>
              </a:rPr>
              <a:t>http://cybergis.cigi.uiuc.edu</a:t>
            </a:r>
            <a:r>
              <a:rPr lang="en-US" sz="2400" dirty="0" smtClean="0">
                <a:solidFill>
                  <a:prstClr val="black"/>
                </a:solidFill>
              </a:rPr>
              <a:t>  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55223" y="2189240"/>
            <a:ext cx="672212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3200" dirty="0">
                <a:solidFill>
                  <a:prstClr val="black"/>
                </a:solidFill>
              </a:rPr>
              <a:t>A </a:t>
            </a:r>
            <a:r>
              <a:rPr lang="en-US" sz="3200" dirty="0" smtClean="0">
                <a:solidFill>
                  <a:prstClr val="black"/>
                </a:solidFill>
              </a:rPr>
              <a:t>system </a:t>
            </a:r>
            <a:r>
              <a:rPr lang="en-US" sz="3200" dirty="0">
                <a:solidFill>
                  <a:prstClr val="black"/>
                </a:solidFill>
              </a:rPr>
              <a:t>for web based GIS using </a:t>
            </a:r>
            <a:r>
              <a:rPr lang="en-US" sz="3200" dirty="0" smtClean="0">
                <a:solidFill>
                  <a:prstClr val="black"/>
                </a:solidFill>
              </a:rPr>
              <a:t>high performance computing to solve data-intensive geospatial problems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34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CyberGIS</a:t>
            </a:r>
            <a:r>
              <a:rPr lang="en-US" dirty="0" smtClean="0"/>
              <a:t> Apps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661" y="1785503"/>
            <a:ext cx="7005386" cy="31190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8681" y="5089812"/>
            <a:ext cx="8606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endParaRPr lang="en-US" sz="2400" dirty="0" smtClean="0">
              <a:solidFill>
                <a:prstClr val="black"/>
              </a:solidFill>
            </a:endParaRPr>
          </a:p>
          <a:p>
            <a:pPr algn="ctr" defTabSz="457200"/>
            <a:r>
              <a:rPr lang="en-US" sz="2400" dirty="0">
                <a:solidFill>
                  <a:prstClr val="black"/>
                </a:solidFill>
                <a:hlinkClick r:id="rId3"/>
              </a:rPr>
              <a:t>http://sandbox.cigi.illinois.edu/home</a:t>
            </a:r>
            <a:r>
              <a:rPr lang="en-US" sz="2400" dirty="0" smtClean="0">
                <a:solidFill>
                  <a:prstClr val="black"/>
                </a:solidFill>
                <a:hlinkClick r:id="rId3"/>
              </a:rPr>
              <a:t>/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579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12788" y="166688"/>
            <a:ext cx="7772400" cy="69532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Numerical representation of a spatial surface (</a:t>
            </a:r>
            <a:r>
              <a:rPr lang="en-US" sz="2800" dirty="0" smtClean="0">
                <a:solidFill>
                  <a:schemeClr val="accent1"/>
                </a:solidFill>
              </a:rPr>
              <a:t>field</a:t>
            </a:r>
            <a:r>
              <a:rPr lang="en-US" sz="2800" dirty="0" smtClean="0"/>
              <a:t>)</a:t>
            </a:r>
          </a:p>
        </p:txBody>
      </p:sp>
      <p:pic>
        <p:nvPicPr>
          <p:cNvPr id="20483" name="Picture 3" descr="tinstr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8" t="9552"/>
          <a:stretch>
            <a:fillRect/>
          </a:stretch>
        </p:blipFill>
        <p:spPr bwMode="auto">
          <a:xfrm>
            <a:off x="906463" y="4194175"/>
            <a:ext cx="2587625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438400" y="174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14352" r="3870" b="10199"/>
          <a:stretch>
            <a:fillRect/>
          </a:stretch>
        </p:blipFill>
        <p:spPr bwMode="auto">
          <a:xfrm>
            <a:off x="635000" y="1074738"/>
            <a:ext cx="321310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elevp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4" t="2954" b="38281"/>
          <a:stretch>
            <a:fillRect/>
          </a:stretch>
        </p:blipFill>
        <p:spPr bwMode="auto">
          <a:xfrm>
            <a:off x="5327650" y="1181100"/>
            <a:ext cx="3048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42" t="26949" r="7033" b="16425"/>
          <a:stretch>
            <a:fillRect/>
          </a:stretch>
        </p:blipFill>
        <p:spPr bwMode="auto">
          <a:xfrm>
            <a:off x="5294313" y="4140200"/>
            <a:ext cx="3246437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1935163" y="3687763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4022725" y="2332038"/>
            <a:ext cx="1143000" cy="274637"/>
          </a:xfrm>
          <a:prstGeom prst="rightArrow">
            <a:avLst>
              <a:gd name="adj1" fmla="val 50000"/>
              <a:gd name="adj2" fmla="val 10404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AutoShape 10"/>
          <p:cNvSpPr>
            <a:spLocks noChangeArrowheads="1"/>
          </p:cNvSpPr>
          <p:nvPr/>
        </p:nvSpPr>
        <p:spPr bwMode="auto">
          <a:xfrm rot="1871375">
            <a:off x="3930650" y="3886200"/>
            <a:ext cx="1143000" cy="274638"/>
          </a:xfrm>
          <a:prstGeom prst="rightArrow">
            <a:avLst>
              <a:gd name="adj1" fmla="val 50287"/>
              <a:gd name="adj2" fmla="val 988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3962400" y="1219200"/>
            <a:ext cx="10429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dirty="0" smtClean="0"/>
              <a:t>Grid or Raster</a:t>
            </a:r>
            <a:endParaRPr lang="en-US" dirty="0"/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2268538" y="3698875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TIN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5302250" y="3744913"/>
            <a:ext cx="2789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Contour and flowline</a:t>
            </a:r>
          </a:p>
        </p:txBody>
      </p:sp>
    </p:spTree>
    <p:extLst>
      <p:ext uri="{BB962C8B-B14F-4D97-AF65-F5344CB8AC3E}">
        <p14:creationId xmlns:p14="http://schemas.microsoft.com/office/powerpoint/2010/main" val="412317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Big Spatial Data</a:t>
            </a:r>
            <a:endParaRPr lang="en-US" b="1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83600" y="6356350"/>
            <a:ext cx="524522" cy="365125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1000" b="0" dirty="0" smtClean="0">
              <a:latin typeface="Tahoma" charset="0"/>
            </a:endParaRPr>
          </a:p>
          <a:p>
            <a:pPr>
              <a:defRPr/>
            </a:pPr>
            <a:fld id="{A454E1AF-7DAE-AA42-AAA3-C73C4E2FAC02}" type="slidenum">
              <a:rPr lang="en-US" sz="1000" b="0" smtClean="0">
                <a:latin typeface="Tahoma" charset="0"/>
              </a:rPr>
              <a:pPr>
                <a:defRPr/>
              </a:pPr>
              <a:t>60</a:t>
            </a:fld>
            <a:endParaRPr lang="en-US" sz="1000" b="0" dirty="0" smtClean="0">
              <a:latin typeface="Tahoma" charset="0"/>
            </a:endParaRPr>
          </a:p>
        </p:txBody>
      </p:sp>
      <p:pic>
        <p:nvPicPr>
          <p:cNvPr id="4" name="Picture 3" descr="Screen Shot 2013-09-16 at 10.36.00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" t="12276" r="-1"/>
          <a:stretch/>
        </p:blipFill>
        <p:spPr>
          <a:xfrm>
            <a:off x="558800" y="1819275"/>
            <a:ext cx="8026400" cy="443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8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YouTube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www.youtube.com/watch?v=hrJ_cZkG-Xs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921" y="2255405"/>
            <a:ext cx="604837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9651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60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Viewshed</a:t>
            </a:r>
            <a:endParaRPr lang="en-US" dirty="0"/>
          </a:p>
        </p:txBody>
      </p:sp>
      <p:pic>
        <p:nvPicPr>
          <p:cNvPr id="59394" name="Picture 2" descr="http://www.innovativegis.com/basis/mapanalysis/Topic15/Topic15_files/image0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326" y="870334"/>
            <a:ext cx="6070838" cy="474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7600" y="6448501"/>
            <a:ext cx="7435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www.innovativegis.com/basis/mapanalysis/Topic15/Topic15.htm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660927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locations that are visible from a viewer location.  Line of sight analysis.  Useful for cell coverage and visual exposure analyses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85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882" y="544945"/>
            <a:ext cx="7727038" cy="610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2423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Concepts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3300"/>
                </a:solidFill>
              </a:rPr>
              <a:t>Grid (raster) data structures</a:t>
            </a:r>
            <a:r>
              <a:rPr lang="en-US" smtClean="0"/>
              <a:t> represent surfaces as an array of grid cells</a:t>
            </a:r>
          </a:p>
          <a:p>
            <a:pPr eaLnBrk="1" hangingPunct="1"/>
            <a:r>
              <a:rPr lang="en-US" smtClean="0">
                <a:solidFill>
                  <a:srgbClr val="FF3300"/>
                </a:solidFill>
              </a:rPr>
              <a:t>Raster calculation </a:t>
            </a:r>
            <a:r>
              <a:rPr lang="en-US" smtClean="0"/>
              <a:t>involves algebraic like operations on grids </a:t>
            </a:r>
          </a:p>
          <a:p>
            <a:pPr eaLnBrk="1" hangingPunct="1"/>
            <a:r>
              <a:rPr lang="en-US" smtClean="0">
                <a:solidFill>
                  <a:srgbClr val="FF3300"/>
                </a:solidFill>
              </a:rPr>
              <a:t>Interpolation and Generalization</a:t>
            </a:r>
            <a:r>
              <a:rPr lang="en-US" smtClean="0"/>
              <a:t> is an inherent part of the raster data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418356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90513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Summary Concepts (2) 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539875"/>
            <a:ext cx="795655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The elevation surface represented by a grid digital elevation model is used to derive slope important for surface flow</a:t>
            </a:r>
          </a:p>
          <a:p>
            <a:r>
              <a:rPr lang="en-US" sz="2800" dirty="0"/>
              <a:t>The eight direction pour point model approximates the surface flow using eight discrete grid directions.</a:t>
            </a:r>
          </a:p>
          <a:p>
            <a:r>
              <a:rPr lang="en-US" sz="2800" dirty="0"/>
              <a:t>The D</a:t>
            </a:r>
            <a:r>
              <a:rPr lang="en-US" sz="2800" dirty="0">
                <a:sym typeface="Symbol" pitchFamily="18" charset="2"/>
              </a:rPr>
              <a:t> vector surface flow model approximates the surface flow as a flow vector from each grid cell apportioned between down slope grid cells</a:t>
            </a:r>
            <a:r>
              <a:rPr lang="en-US" sz="2800" dirty="0" smtClean="0">
                <a:sym typeface="Symbol" pitchFamily="18" charset="2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5106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Discrete (vector) and continuous (raster) data</a:t>
            </a:r>
            <a:endParaRPr lang="en-US" dirty="0"/>
          </a:p>
        </p:txBody>
      </p:sp>
      <p:pic>
        <p:nvPicPr>
          <p:cNvPr id="58370" name="Picture 2" descr="Example of thematic or discrete d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59" y="2419927"/>
            <a:ext cx="3297704" cy="242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2" name="Picture 4" descr="Example of continuous d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673" y="2392218"/>
            <a:ext cx="3792920" cy="245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16933" y="6258580"/>
            <a:ext cx="91233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Images from </a:t>
            </a:r>
            <a:r>
              <a:rPr lang="en-US" sz="1400" dirty="0" smtClean="0">
                <a:hlinkClick r:id="rId4"/>
              </a:rPr>
              <a:t>http://resources.arcgis.com/en/help/main/10.1/index.html#/Discrete_and_continuous_data/009t00000007000000/</a:t>
            </a:r>
            <a:r>
              <a:rPr lang="en-US" sz="1400" dirty="0" smtClean="0"/>
              <a:t>  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83023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350838"/>
            <a:ext cx="7772400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Raster and Vector Data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235075" y="3006725"/>
            <a:ext cx="1279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Point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219200" y="4038600"/>
            <a:ext cx="815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Line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1143000" y="4953000"/>
            <a:ext cx="1368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Polygon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4038600" y="2057400"/>
            <a:ext cx="1130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Vector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6934200" y="2057400"/>
            <a:ext cx="1111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Raster</a:t>
            </a:r>
          </a:p>
        </p:txBody>
      </p:sp>
      <p:sp>
        <p:nvSpPr>
          <p:cNvPr id="18440" name="Freeform 8"/>
          <p:cNvSpPr>
            <a:spLocks/>
          </p:cNvSpPr>
          <p:nvPr/>
        </p:nvSpPr>
        <p:spPr bwMode="auto">
          <a:xfrm>
            <a:off x="4054475" y="4302125"/>
            <a:ext cx="1449388" cy="1588"/>
          </a:xfrm>
          <a:custGeom>
            <a:avLst/>
            <a:gdLst>
              <a:gd name="T0" fmla="*/ 0 w 913"/>
              <a:gd name="T1" fmla="*/ 0 h 1"/>
              <a:gd name="T2" fmla="*/ 2147483647 w 913"/>
              <a:gd name="T3" fmla="*/ 0 h 1"/>
              <a:gd name="T4" fmla="*/ 0 60000 65536"/>
              <a:gd name="T5" fmla="*/ 0 60000 65536"/>
              <a:gd name="T6" fmla="*/ 0 w 913"/>
              <a:gd name="T7" fmla="*/ 0 h 1"/>
              <a:gd name="T8" fmla="*/ 913 w 913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13" h="1">
                <a:moveTo>
                  <a:pt x="0" y="0"/>
                </a:moveTo>
                <a:lnTo>
                  <a:pt x="912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Oval 9"/>
          <p:cNvSpPr>
            <a:spLocks noChangeArrowheads="1"/>
          </p:cNvSpPr>
          <p:nvPr/>
        </p:nvSpPr>
        <p:spPr bwMode="auto">
          <a:xfrm>
            <a:off x="4511675" y="3082925"/>
            <a:ext cx="76200" cy="76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7331075" y="30067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68738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7559675" y="5216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7331075" y="5216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7102475" y="5216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7559675" y="54451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7331075" y="54451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7102475" y="54451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7559675" y="56737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7331075" y="56737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7102475" y="56737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75596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73310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71024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4283075" y="5140325"/>
            <a:ext cx="8382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7788275" y="4073525"/>
            <a:ext cx="228600" cy="2286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8" name="Text Box 26"/>
          <p:cNvSpPr txBox="1">
            <a:spLocks noChangeArrowheads="1"/>
          </p:cNvSpPr>
          <p:nvPr/>
        </p:nvSpPr>
        <p:spPr bwMode="auto">
          <a:xfrm>
            <a:off x="762000" y="1503363"/>
            <a:ext cx="7215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</a:rPr>
              <a:t>Raster</a:t>
            </a:r>
            <a:r>
              <a:rPr lang="en-US"/>
              <a:t> data are described by a cell grid, one value per cell</a:t>
            </a:r>
          </a:p>
        </p:txBody>
      </p:sp>
      <p:sp>
        <p:nvSpPr>
          <p:cNvPr id="18459" name="Text Box 27"/>
          <p:cNvSpPr txBox="1">
            <a:spLocks noChangeArrowheads="1"/>
          </p:cNvSpPr>
          <p:nvPr/>
        </p:nvSpPr>
        <p:spPr bwMode="auto">
          <a:xfrm>
            <a:off x="6521450" y="4505325"/>
            <a:ext cx="177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</a:rPr>
              <a:t>Zone</a:t>
            </a:r>
            <a:r>
              <a:rPr lang="en-US"/>
              <a:t> of cells</a:t>
            </a:r>
          </a:p>
        </p:txBody>
      </p:sp>
      <p:sp>
        <p:nvSpPr>
          <p:cNvPr id="18460" name="Line 28"/>
          <p:cNvSpPr>
            <a:spLocks noChangeShapeType="1"/>
          </p:cNvSpPr>
          <p:nvPr/>
        </p:nvSpPr>
        <p:spPr bwMode="auto">
          <a:xfrm>
            <a:off x="5546725" y="2362200"/>
            <a:ext cx="115887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3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Line as a Sequence of Cells</a:t>
            </a:r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95082"/>
              </p:ext>
            </p:extLst>
          </p:nvPr>
        </p:nvGraphicFramePr>
        <p:xfrm>
          <a:off x="1120422" y="1969911"/>
          <a:ext cx="7239000" cy="321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7" name="Document" r:id="rId3" imgW="2532888" imgH="1124712" progId="Word.Document.8">
                  <p:embed/>
                </p:oleObj>
              </mc:Choice>
              <mc:Fallback>
                <p:oleObj name="Document" r:id="rId3" imgW="2532888" imgH="112471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0422" y="1969911"/>
                        <a:ext cx="7239000" cy="321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363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CustomDG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0000"/>
      </a:accent1>
      <a:accent2>
        <a:srgbClr val="0000FF"/>
      </a:accent2>
      <a:accent3>
        <a:srgbClr val="00B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DG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FF0000"/>
    </a:accent1>
    <a:accent2>
      <a:srgbClr val="0000FF"/>
    </a:accent2>
    <a:accent3>
      <a:srgbClr val="00B050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0000FF"/>
    </a:folHlink>
  </a:clrScheme>
</a:themeOverride>
</file>

<file path=ppt/theme/themeOverride2.xml><?xml version="1.0" encoding="utf-8"?>
<a:themeOverride xmlns:a="http://schemas.openxmlformats.org/drawingml/2006/main">
  <a:clrScheme name="CustomDG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FF0000"/>
    </a:accent1>
    <a:accent2>
      <a:srgbClr val="0000FF"/>
    </a:accent2>
    <a:accent3>
      <a:srgbClr val="00B050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00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683</TotalTime>
  <Words>1702</Words>
  <Application>Microsoft Office PowerPoint</Application>
  <PresentationFormat>On-screen Show (4:3)</PresentationFormat>
  <Paragraphs>487</Paragraphs>
  <Slides>65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65</vt:i4>
      </vt:variant>
    </vt:vector>
  </HeadingPairs>
  <TitlesOfParts>
    <vt:vector size="84" baseType="lpstr">
      <vt:lpstr>ＭＳ Ｐゴシック</vt:lpstr>
      <vt:lpstr>Arial</vt:lpstr>
      <vt:lpstr>Calibri</vt:lpstr>
      <vt:lpstr>Cambria Math</vt:lpstr>
      <vt:lpstr>Century Gothic</vt:lpstr>
      <vt:lpstr>Courier New</vt:lpstr>
      <vt:lpstr>Franklin Gothic Book</vt:lpstr>
      <vt:lpstr>Monotype Sorts</vt:lpstr>
      <vt:lpstr>MS Sans Serif</vt:lpstr>
      <vt:lpstr>Symbol</vt:lpstr>
      <vt:lpstr>Tahoma</vt:lpstr>
      <vt:lpstr>Times New Roman</vt:lpstr>
      <vt:lpstr>Office Theme</vt:lpstr>
      <vt:lpstr>Executive</vt:lpstr>
      <vt:lpstr>2_Executive</vt:lpstr>
      <vt:lpstr>Equation</vt:lpstr>
      <vt:lpstr>Document</vt:lpstr>
      <vt:lpstr>Bitmap Image</vt:lpstr>
      <vt:lpstr>Picture</vt:lpstr>
      <vt:lpstr>Spatial Analysis Using Grids  </vt:lpstr>
      <vt:lpstr>Readings – at http://resources.arcgis.com/en/help/ </vt:lpstr>
      <vt:lpstr>Readings – at http://resources.arcgis.com/ </vt:lpstr>
      <vt:lpstr>Slope Handout</vt:lpstr>
      <vt:lpstr>Two fundamental ways of representing geography are discrete objects and fields.</vt:lpstr>
      <vt:lpstr>Numerical representation of a spatial surface (field)</vt:lpstr>
      <vt:lpstr>Discrete (vector) and continuous (raster) data</vt:lpstr>
      <vt:lpstr>Raster and Vector Data</vt:lpstr>
      <vt:lpstr>Line as a Sequence of Cells</vt:lpstr>
      <vt:lpstr>Polygon as Zone of Grid Cells</vt:lpstr>
      <vt:lpstr>Raster and Vector are two methods of representing geographic data in GIS</vt:lpstr>
      <vt:lpstr>A grid defines geographic space as a mesh of identically-sized square cells. Each cell holds a numeric value that measures a geographic attribute (like elevation) for that unit of space. </vt:lpstr>
      <vt:lpstr>The grid data structure</vt:lpstr>
      <vt:lpstr>NODATA Cells</vt:lpstr>
      <vt:lpstr>Cell Networks</vt:lpstr>
      <vt:lpstr>Floating Point Grids</vt:lpstr>
      <vt:lpstr>Integer valued grids to represent zones</vt:lpstr>
      <vt:lpstr>Value attribute table for categorical (integer) grid data</vt:lpstr>
      <vt:lpstr>Raster Sampling</vt:lpstr>
      <vt:lpstr>Cell size of raster data</vt:lpstr>
      <vt:lpstr>Raster Generalization</vt:lpstr>
      <vt:lpstr>Map Algebra/Raster Calculation</vt:lpstr>
      <vt:lpstr>Runoff generation processes</vt:lpstr>
      <vt:lpstr>Runoff generation at a point depends on</vt:lpstr>
      <vt:lpstr>Cell based discharge mapping flow accumulation of generated runoff</vt:lpstr>
      <vt:lpstr>Raster calculation – some subtleties</vt:lpstr>
      <vt:lpstr>Spatial Snowmelt Raster Calculation Example</vt:lpstr>
      <vt:lpstr>Lets Experiment with this in ArcGIS</vt:lpstr>
      <vt:lpstr>New depth calculation using Raster Calculator</vt:lpstr>
      <vt:lpstr>Example and Pixel Inspector</vt:lpstr>
      <vt:lpstr>The Result</vt:lpstr>
      <vt:lpstr>Nearest Neighbor Resampling with Cellsize Maximum of Inputs</vt:lpstr>
      <vt:lpstr>Scale issues in interpretation of measurements and modeling results</vt:lpstr>
      <vt:lpstr>PowerPoint Presentation</vt:lpstr>
      <vt:lpstr>Interpolation</vt:lpstr>
      <vt:lpstr>Interpolation methods</vt:lpstr>
      <vt:lpstr>Resample to get consistent cell size</vt:lpstr>
      <vt:lpstr>Calculation with consistent 100 m cell size grid</vt:lpstr>
      <vt:lpstr>100 m cell size raster calculation</vt:lpstr>
      <vt:lpstr>Nearest Neighbor “Thiessen” Polygon Interpolation</vt:lpstr>
      <vt:lpstr>Interpolation Comparison</vt:lpstr>
      <vt:lpstr>Further Reading</vt:lpstr>
      <vt:lpstr>Spatial Surfaces used in Hydrology</vt:lpstr>
      <vt:lpstr>PowerPoint Presentation</vt:lpstr>
      <vt:lpstr>Topographic Slope</vt:lpstr>
      <vt:lpstr>Slope and Aspect</vt:lpstr>
      <vt:lpstr>PowerPoint Presentation</vt:lpstr>
      <vt:lpstr>ArcGIS Aspect – the steepest downslope direction</vt:lpstr>
      <vt:lpstr>PowerPoint Presentation</vt:lpstr>
      <vt:lpstr>PowerPoint Presentation</vt:lpstr>
      <vt:lpstr>PowerPoint Presentation</vt:lpstr>
      <vt:lpstr>Limitation due to 8 grid directions.</vt:lpstr>
      <vt:lpstr>PowerPoint Presentation</vt:lpstr>
      <vt:lpstr>PowerPoint Presentation</vt:lpstr>
      <vt:lpstr>PowerPoint Presentation</vt:lpstr>
      <vt:lpstr>ArcGIS.Com ready to use maps including elevation services</vt:lpstr>
      <vt:lpstr>PowerPoint Presentation</vt:lpstr>
      <vt:lpstr>CyberGIS</vt:lpstr>
      <vt:lpstr>CyberGIS Apps</vt:lpstr>
      <vt:lpstr>Big Spatial Data</vt:lpstr>
      <vt:lpstr>A YouTube Video</vt:lpstr>
      <vt:lpstr>Viewshed</vt:lpstr>
      <vt:lpstr>PowerPoint Presentation</vt:lpstr>
      <vt:lpstr>Summary Concepts</vt:lpstr>
      <vt:lpstr>Summary Concepts (2)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Spatial Analysis Using Grids</dc:title>
  <dc:creator>David Tarboton</dc:creator>
  <cp:lastModifiedBy>Maidment, David R</cp:lastModifiedBy>
  <cp:revision>34</cp:revision>
  <dcterms:created xsi:type="dcterms:W3CDTF">2012-09-20T01:31:02Z</dcterms:created>
  <dcterms:modified xsi:type="dcterms:W3CDTF">2013-09-19T14:11:32Z</dcterms:modified>
</cp:coreProperties>
</file>