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Lst>
  <p:notesMasterIdLst>
    <p:notesMasterId r:id="rId39"/>
  </p:notesMasterIdLst>
  <p:sldIdLst>
    <p:sldId id="259" r:id="rId8"/>
    <p:sldId id="257" r:id="rId9"/>
    <p:sldId id="260" r:id="rId10"/>
    <p:sldId id="341" r:id="rId11"/>
    <p:sldId id="261" r:id="rId12"/>
    <p:sldId id="278" r:id="rId13"/>
    <p:sldId id="279" r:id="rId14"/>
    <p:sldId id="280" r:id="rId15"/>
    <p:sldId id="281" r:id="rId16"/>
    <p:sldId id="282" r:id="rId17"/>
    <p:sldId id="283" r:id="rId18"/>
    <p:sldId id="284" r:id="rId19"/>
    <p:sldId id="285" r:id="rId20"/>
    <p:sldId id="301" r:id="rId21"/>
    <p:sldId id="302" r:id="rId22"/>
    <p:sldId id="303" r:id="rId23"/>
    <p:sldId id="309" r:id="rId24"/>
    <p:sldId id="310" r:id="rId25"/>
    <p:sldId id="311" r:id="rId26"/>
    <p:sldId id="304" r:id="rId27"/>
    <p:sldId id="305" r:id="rId28"/>
    <p:sldId id="307" r:id="rId29"/>
    <p:sldId id="308" r:id="rId30"/>
    <p:sldId id="312" r:id="rId31"/>
    <p:sldId id="314" r:id="rId32"/>
    <p:sldId id="315" r:id="rId33"/>
    <p:sldId id="317" r:id="rId34"/>
    <p:sldId id="325" r:id="rId35"/>
    <p:sldId id="326" r:id="rId36"/>
    <p:sldId id="328" r:id="rId37"/>
    <p:sldId id="340"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114" y="-15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BE6DAB-8F5C-4234-A837-540A72018A94}" type="datetimeFigureOut">
              <a:rPr lang="en-US" smtClean="0"/>
              <a:t>10/30/2012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422EE4-5A70-4098-A33D-1FF548051D97}" type="slidenum">
              <a:rPr lang="en-US" smtClean="0"/>
              <a:t>‹#›</a:t>
            </a:fld>
            <a:endParaRPr lang="en-US"/>
          </a:p>
        </p:txBody>
      </p:sp>
    </p:spTree>
    <p:extLst>
      <p:ext uri="{BB962C8B-B14F-4D97-AF65-F5344CB8AC3E}">
        <p14:creationId xmlns:p14="http://schemas.microsoft.com/office/powerpoint/2010/main" val="1212095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279AD82-F3B4-48C8-8B55-0B392447AED8}" type="slidenum">
              <a:rPr lang="en-US"/>
              <a:pPr/>
              <a:t>4</a:t>
            </a:fld>
            <a:endParaRPr lang="en-US"/>
          </a:p>
        </p:txBody>
      </p:sp>
      <p:sp>
        <p:nvSpPr>
          <p:cNvPr id="262146" name="Rectangle 2"/>
          <p:cNvSpPr>
            <a:spLocks noGrp="1" noRot="1" noChangeAspect="1" noChangeArrowheads="1" noTextEdit="1"/>
          </p:cNvSpPr>
          <p:nvPr>
            <p:ph type="sldImg"/>
          </p:nvPr>
        </p:nvSpPr>
        <p:spPr>
          <a:xfrm>
            <a:off x="1156959" y="686346"/>
            <a:ext cx="4545635" cy="3428610"/>
          </a:xfrm>
          <a:ln/>
        </p:spPr>
      </p:sp>
      <p:sp>
        <p:nvSpPr>
          <p:cNvPr id="262147" name="Rectangle 3"/>
          <p:cNvSpPr>
            <a:spLocks noGrp="1" noChangeArrowheads="1"/>
          </p:cNvSpPr>
          <p:nvPr>
            <p:ph type="body" idx="1"/>
          </p:nvPr>
        </p:nvSpPr>
        <p:spPr>
          <a:xfrm>
            <a:off x="685490" y="4342699"/>
            <a:ext cx="5487020" cy="4114956"/>
          </a:xfrm>
        </p:spPr>
        <p:txBody>
          <a:bodyPr/>
          <a:lstStyle/>
          <a:p>
            <a:r>
              <a:rPr lang="en-US"/>
              <a:t>Risk here is where floods and people are in general proximity (or will be)</a:t>
            </a:r>
          </a:p>
          <a:p>
            <a:endParaRPr lang="en-US"/>
          </a:p>
          <a:p>
            <a:r>
              <a:rPr lang="en-US"/>
              <a:t>Risk parameters for block groups</a:t>
            </a:r>
          </a:p>
          <a:p>
            <a:pPr lvl="1"/>
            <a:r>
              <a:rPr lang="en-US"/>
              <a:t>Population, population growth, housing units</a:t>
            </a:r>
          </a:p>
          <a:p>
            <a:pPr lvl="1"/>
            <a:r>
              <a:rPr lang="en-US"/>
              <a:t>Claims, repetitive losses, policies</a:t>
            </a:r>
          </a:p>
          <a:p>
            <a:pPr lvl="1"/>
            <a:r>
              <a:rPr lang="en-US"/>
              <a:t>Flood Disaster declarations (From county distribution)</a:t>
            </a:r>
          </a:p>
          <a:p>
            <a:endParaRPr lang="en-US"/>
          </a:p>
          <a:p>
            <a:r>
              <a:rPr lang="en-US"/>
              <a:t>We aggregate this information to a FEMA Regional level and allocate the majority of the appropriated map mod funding to the Regions who work with their state and local partners to develop flood production schedules at the county level.</a:t>
            </a:r>
          </a:p>
          <a:p>
            <a:endParaRPr lang="en-US"/>
          </a:p>
          <a:p>
            <a:r>
              <a:rPr lang="en-US"/>
              <a:t>All of this is explained in great detail in the Multi-Year Flood Hazard Identification Plan, which is published at least once a year.</a:t>
            </a:r>
          </a:p>
          <a:p>
            <a:endParaRPr lang="en-US"/>
          </a:p>
          <a:p>
            <a:r>
              <a:rPr lang="en-US"/>
              <a:t>Hard around the edges and somewhat softer in the middle.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D3CD09-528D-45C8-BC07-03029F4428E1}" type="slidenum">
              <a:rPr lang="en-US">
                <a:solidFill>
                  <a:prstClr val="black"/>
                </a:solidFill>
              </a:rPr>
              <a:pPr/>
              <a:t>7</a:t>
            </a:fld>
            <a:endParaRPr lang="en-US">
              <a:solidFill>
                <a:prstClr val="black"/>
              </a:solidFill>
            </a:endParaRPr>
          </a:p>
        </p:txBody>
      </p:sp>
      <p:sp>
        <p:nvSpPr>
          <p:cNvPr id="351234" name="Rectangle 2"/>
          <p:cNvSpPr>
            <a:spLocks noGrp="1" noRot="1" noChangeAspect="1" noChangeArrowheads="1" noTextEdit="1"/>
          </p:cNvSpPr>
          <p:nvPr>
            <p:ph type="sldImg"/>
          </p:nvPr>
        </p:nvSpPr>
        <p:spPr>
          <a:xfrm>
            <a:off x="1173163" y="674688"/>
            <a:ext cx="4568825" cy="3425825"/>
          </a:xfrm>
          <a:ln/>
        </p:spPr>
      </p:sp>
      <p:sp>
        <p:nvSpPr>
          <p:cNvPr id="351235" name="Rectangle 3"/>
          <p:cNvSpPr>
            <a:spLocks noGrp="1" noChangeArrowheads="1"/>
          </p:cNvSpPr>
          <p:nvPr>
            <p:ph type="body" idx="1"/>
          </p:nvPr>
        </p:nvSpPr>
        <p:spPr>
          <a:xfrm>
            <a:off x="686803" y="4343400"/>
            <a:ext cx="5484395" cy="4114800"/>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CB3F55-A767-4D4F-A9ED-C9D2D6FE2D96}" type="slidenum">
              <a:rPr lang="en-US">
                <a:solidFill>
                  <a:prstClr val="black"/>
                </a:solidFill>
              </a:rPr>
              <a:pPr/>
              <a:t>8</a:t>
            </a:fld>
            <a:endParaRPr lang="en-US">
              <a:solidFill>
                <a:prstClr val="black"/>
              </a:solidFill>
            </a:endParaRPr>
          </a:p>
        </p:txBody>
      </p:sp>
      <p:sp>
        <p:nvSpPr>
          <p:cNvPr id="353282" name="Rectangle 2"/>
          <p:cNvSpPr>
            <a:spLocks noGrp="1" noRot="1" noChangeAspect="1" noChangeArrowheads="1" noTextEdit="1"/>
          </p:cNvSpPr>
          <p:nvPr>
            <p:ph type="sldImg"/>
          </p:nvPr>
        </p:nvSpPr>
        <p:spPr>
          <a:xfrm>
            <a:off x="1173163" y="674688"/>
            <a:ext cx="4568825" cy="3425825"/>
          </a:xfrm>
          <a:ln/>
        </p:spPr>
      </p:sp>
      <p:sp>
        <p:nvSpPr>
          <p:cNvPr id="353283" name="Rectangle 3"/>
          <p:cNvSpPr>
            <a:spLocks noGrp="1" noChangeArrowheads="1"/>
          </p:cNvSpPr>
          <p:nvPr>
            <p:ph type="body" idx="1"/>
          </p:nvPr>
        </p:nvSpPr>
        <p:spPr>
          <a:xfrm>
            <a:off x="686803" y="4343400"/>
            <a:ext cx="5484395" cy="4114800"/>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3FF357-725A-4A4B-B835-EE0A98BF1BC8}" type="slidenum">
              <a:rPr lang="en-US">
                <a:solidFill>
                  <a:prstClr val="black"/>
                </a:solidFill>
              </a:rPr>
              <a:pPr/>
              <a:t>9</a:t>
            </a:fld>
            <a:endParaRPr lang="en-US">
              <a:solidFill>
                <a:prstClr val="black"/>
              </a:solidFill>
            </a:endParaRPr>
          </a:p>
        </p:txBody>
      </p:sp>
      <p:sp>
        <p:nvSpPr>
          <p:cNvPr id="355330" name="Rectangle 2"/>
          <p:cNvSpPr>
            <a:spLocks noGrp="1" noRot="1" noChangeAspect="1" noChangeArrowheads="1" noTextEdit="1"/>
          </p:cNvSpPr>
          <p:nvPr>
            <p:ph type="sldImg"/>
          </p:nvPr>
        </p:nvSpPr>
        <p:spPr>
          <a:xfrm>
            <a:off x="1173163" y="674688"/>
            <a:ext cx="4568825" cy="3425825"/>
          </a:xfrm>
          <a:ln/>
        </p:spPr>
      </p:sp>
      <p:sp>
        <p:nvSpPr>
          <p:cNvPr id="355331" name="Rectangle 3"/>
          <p:cNvSpPr>
            <a:spLocks noGrp="1" noChangeArrowheads="1"/>
          </p:cNvSpPr>
          <p:nvPr>
            <p:ph type="body" idx="1"/>
          </p:nvPr>
        </p:nvSpPr>
        <p:spPr>
          <a:xfrm>
            <a:off x="686803" y="4343400"/>
            <a:ext cx="5484395" cy="4114800"/>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5915E0-07F8-46FA-AB64-BEEB84422BB7}" type="slidenum">
              <a:rPr lang="en-US">
                <a:solidFill>
                  <a:prstClr val="black"/>
                </a:solidFill>
              </a:rPr>
              <a:pPr/>
              <a:t>10</a:t>
            </a:fld>
            <a:endParaRPr lang="en-US">
              <a:solidFill>
                <a:prstClr val="black"/>
              </a:solidFill>
            </a:endParaRPr>
          </a:p>
        </p:txBody>
      </p:sp>
      <p:sp>
        <p:nvSpPr>
          <p:cNvPr id="357378" name="Rectangle 2"/>
          <p:cNvSpPr>
            <a:spLocks noGrp="1" noRot="1" noChangeAspect="1" noChangeArrowheads="1" noTextEdit="1"/>
          </p:cNvSpPr>
          <p:nvPr>
            <p:ph type="sldImg"/>
          </p:nvPr>
        </p:nvSpPr>
        <p:spPr>
          <a:xfrm>
            <a:off x="1173163" y="674688"/>
            <a:ext cx="4568825" cy="3425825"/>
          </a:xfrm>
          <a:ln/>
        </p:spPr>
      </p:sp>
      <p:sp>
        <p:nvSpPr>
          <p:cNvPr id="357379" name="Rectangle 3"/>
          <p:cNvSpPr>
            <a:spLocks noGrp="1" noChangeArrowheads="1"/>
          </p:cNvSpPr>
          <p:nvPr>
            <p:ph type="body" idx="1"/>
          </p:nvPr>
        </p:nvSpPr>
        <p:spPr>
          <a:xfrm>
            <a:off x="686803" y="4343400"/>
            <a:ext cx="5484395" cy="4114800"/>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3B29D-389D-41BE-A6CB-44DED641506E}" type="slidenum">
              <a:rPr lang="en-US">
                <a:solidFill>
                  <a:prstClr val="black"/>
                </a:solidFill>
              </a:rPr>
              <a:pPr/>
              <a:t>11</a:t>
            </a:fld>
            <a:endParaRPr lang="en-US">
              <a:solidFill>
                <a:prstClr val="black"/>
              </a:solidFill>
            </a:endParaRPr>
          </a:p>
        </p:txBody>
      </p:sp>
      <p:sp>
        <p:nvSpPr>
          <p:cNvPr id="359426" name="Rectangle 2"/>
          <p:cNvSpPr>
            <a:spLocks noGrp="1" noRot="1" noChangeAspect="1" noChangeArrowheads="1" noTextEdit="1"/>
          </p:cNvSpPr>
          <p:nvPr>
            <p:ph type="sldImg"/>
          </p:nvPr>
        </p:nvSpPr>
        <p:spPr>
          <a:xfrm>
            <a:off x="1173163" y="674688"/>
            <a:ext cx="4568825" cy="3425825"/>
          </a:xfrm>
          <a:ln/>
        </p:spPr>
      </p:sp>
      <p:sp>
        <p:nvSpPr>
          <p:cNvPr id="359427" name="Rectangle 3"/>
          <p:cNvSpPr>
            <a:spLocks noGrp="1" noChangeArrowheads="1"/>
          </p:cNvSpPr>
          <p:nvPr>
            <p:ph type="body" idx="1"/>
          </p:nvPr>
        </p:nvSpPr>
        <p:spPr>
          <a:xfrm>
            <a:off x="686803" y="4343400"/>
            <a:ext cx="5484395" cy="4114800"/>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A3CF47-F113-4D58-98CA-3637E0A544CF}" type="slidenum">
              <a:rPr lang="en-US">
                <a:solidFill>
                  <a:prstClr val="black"/>
                </a:solidFill>
              </a:rPr>
              <a:pPr/>
              <a:t>12</a:t>
            </a:fld>
            <a:endParaRPr lang="en-US">
              <a:solidFill>
                <a:prstClr val="black"/>
              </a:solidFill>
            </a:endParaRPr>
          </a:p>
        </p:txBody>
      </p:sp>
      <p:sp>
        <p:nvSpPr>
          <p:cNvPr id="361474" name="Rectangle 2"/>
          <p:cNvSpPr>
            <a:spLocks noGrp="1" noRot="1" noChangeAspect="1" noChangeArrowheads="1" noTextEdit="1"/>
          </p:cNvSpPr>
          <p:nvPr>
            <p:ph type="sldImg"/>
          </p:nvPr>
        </p:nvSpPr>
        <p:spPr>
          <a:xfrm>
            <a:off x="1173163" y="674688"/>
            <a:ext cx="4568825" cy="3425825"/>
          </a:xfrm>
          <a:ln/>
        </p:spPr>
      </p:sp>
      <p:sp>
        <p:nvSpPr>
          <p:cNvPr id="361475" name="Rectangle 3"/>
          <p:cNvSpPr>
            <a:spLocks noGrp="1" noChangeArrowheads="1"/>
          </p:cNvSpPr>
          <p:nvPr>
            <p:ph type="body" idx="1"/>
          </p:nvPr>
        </p:nvSpPr>
        <p:spPr>
          <a:xfrm>
            <a:off x="686803" y="4343400"/>
            <a:ext cx="5484395" cy="4114800"/>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F1AD8D-B77D-4D90-97E8-1C384C9CCE7F}" type="datetimeFigureOut">
              <a:rPr lang="en-US" smtClean="0"/>
              <a:t>10/30/2012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7914F4-6309-46C7-9559-2F0D97DD407E}" type="slidenum">
              <a:rPr lang="en-US" smtClean="0"/>
              <a:t>‹#›</a:t>
            </a:fld>
            <a:endParaRPr lang="en-US"/>
          </a:p>
        </p:txBody>
      </p:sp>
    </p:spTree>
    <p:extLst>
      <p:ext uri="{BB962C8B-B14F-4D97-AF65-F5344CB8AC3E}">
        <p14:creationId xmlns:p14="http://schemas.microsoft.com/office/powerpoint/2010/main" val="1029216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F1AD8D-B77D-4D90-97E8-1C384C9CCE7F}" type="datetimeFigureOut">
              <a:rPr lang="en-US" smtClean="0"/>
              <a:t>10/30/2012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7914F4-6309-46C7-9559-2F0D97DD407E}" type="slidenum">
              <a:rPr lang="en-US" smtClean="0"/>
              <a:t>‹#›</a:t>
            </a:fld>
            <a:endParaRPr lang="en-US"/>
          </a:p>
        </p:txBody>
      </p:sp>
    </p:spTree>
    <p:extLst>
      <p:ext uri="{BB962C8B-B14F-4D97-AF65-F5344CB8AC3E}">
        <p14:creationId xmlns:p14="http://schemas.microsoft.com/office/powerpoint/2010/main" val="1872484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F1AD8D-B77D-4D90-97E8-1C384C9CCE7F}" type="datetimeFigureOut">
              <a:rPr lang="en-US" smtClean="0"/>
              <a:t>10/30/2012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7914F4-6309-46C7-9559-2F0D97DD407E}" type="slidenum">
              <a:rPr lang="en-US" smtClean="0"/>
              <a:t>‹#›</a:t>
            </a:fld>
            <a:endParaRPr lang="en-US"/>
          </a:p>
        </p:txBody>
      </p:sp>
    </p:spTree>
    <p:extLst>
      <p:ext uri="{BB962C8B-B14F-4D97-AF65-F5344CB8AC3E}">
        <p14:creationId xmlns:p14="http://schemas.microsoft.com/office/powerpoint/2010/main" val="295311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14" y="2462672"/>
            <a:ext cx="7772977" cy="80698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025" y="3885444"/>
            <a:ext cx="6401955" cy="175267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6297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7177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7" y="4406858"/>
            <a:ext cx="7771534" cy="136282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3037" y="2905960"/>
            <a:ext cx="7771534" cy="150089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83473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515" y="2209117"/>
            <a:ext cx="3817215" cy="41160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3" y="2209117"/>
            <a:ext cx="3817216" cy="41160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9490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91" y="442796"/>
            <a:ext cx="8229023" cy="806984"/>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89" y="1535013"/>
            <a:ext cx="4039465" cy="6399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489" y="2175003"/>
            <a:ext cx="4039465" cy="3950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605" y="1535013"/>
            <a:ext cx="4040909" cy="6399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605" y="2175003"/>
            <a:ext cx="4040909" cy="3950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9154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01094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573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1" y="706048"/>
            <a:ext cx="3007591" cy="728254"/>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4762" y="272893"/>
            <a:ext cx="5111750" cy="585252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91" y="1434300"/>
            <a:ext cx="3007591" cy="46911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7151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F1AD8D-B77D-4D90-97E8-1C384C9CCE7F}" type="datetimeFigureOut">
              <a:rPr lang="en-US" smtClean="0"/>
              <a:t>10/30/2012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7914F4-6309-46C7-9559-2F0D97DD407E}" type="slidenum">
              <a:rPr lang="en-US" smtClean="0"/>
              <a:t>‹#›</a:t>
            </a:fld>
            <a:endParaRPr lang="en-US"/>
          </a:p>
        </p:txBody>
      </p:sp>
    </p:spTree>
    <p:extLst>
      <p:ext uri="{BB962C8B-B14F-4D97-AF65-F5344CB8AC3E}">
        <p14:creationId xmlns:p14="http://schemas.microsoft.com/office/powerpoint/2010/main" val="1705787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34" y="4953516"/>
            <a:ext cx="5486977" cy="41333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434" y="612382"/>
            <a:ext cx="5486977" cy="41144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434" y="5366850"/>
            <a:ext cx="5486977" cy="8056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24423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6518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0152" y="898267"/>
            <a:ext cx="1574148" cy="542694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514" y="898267"/>
            <a:ext cx="5691909" cy="542694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0551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09826"/>
      </p:ext>
    </p:extLst>
  </p:cSld>
  <p:clrMapOvr>
    <a:masterClrMapping/>
  </p:clrMapOv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53739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858"/>
            <a:ext cx="7771534" cy="1154709"/>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3038" y="2905960"/>
            <a:ext cx="7771534" cy="150089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4685199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489" y="1829016"/>
            <a:ext cx="4045238" cy="41144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6" y="1829016"/>
            <a:ext cx="4045239" cy="41144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286863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92" y="274517"/>
            <a:ext cx="8229023" cy="577354"/>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89" y="1535014"/>
            <a:ext cx="4039465" cy="6399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489" y="2175003"/>
            <a:ext cx="4039465" cy="3950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606" y="1535014"/>
            <a:ext cx="4040909" cy="6399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606" y="2175003"/>
            <a:ext cx="4040909" cy="3950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076891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2576872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677367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F1AD8D-B77D-4D90-97E8-1C384C9CCE7F}" type="datetimeFigureOut">
              <a:rPr lang="en-US" smtClean="0"/>
              <a:t>10/30/2012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7914F4-6309-46C7-9559-2F0D97DD407E}" type="slidenum">
              <a:rPr lang="en-US" smtClean="0"/>
              <a:t>‹#›</a:t>
            </a:fld>
            <a:endParaRPr lang="en-US"/>
          </a:p>
        </p:txBody>
      </p:sp>
    </p:spTree>
    <p:extLst>
      <p:ext uri="{BB962C8B-B14F-4D97-AF65-F5344CB8AC3E}">
        <p14:creationId xmlns:p14="http://schemas.microsoft.com/office/powerpoint/2010/main" val="19212569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2" y="305788"/>
            <a:ext cx="3007591" cy="1128514"/>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4762" y="272894"/>
            <a:ext cx="5111750" cy="585252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92" y="1434300"/>
            <a:ext cx="3007591" cy="46911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3808552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35" y="4789495"/>
            <a:ext cx="5486977" cy="5773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435" y="612383"/>
            <a:ext cx="5486977" cy="41144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435" y="5366851"/>
            <a:ext cx="5486977" cy="8056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6268001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077356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7998" y="456446"/>
            <a:ext cx="1128514" cy="5487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492" y="456446"/>
            <a:ext cx="6033943" cy="5487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509338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16" y="2131145"/>
            <a:ext cx="7772977" cy="14700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027" y="3885446"/>
            <a:ext cx="6401955" cy="175267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1548DD7-0244-447A-976C-CC769A645A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38036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91522FE-3246-4474-9C6D-142CE79558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6319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858"/>
            <a:ext cx="7771534" cy="136282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3038" y="2905960"/>
            <a:ext cx="7771534" cy="150089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358A09-D93A-4ED0-9027-319F3B6161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39843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489" y="1599989"/>
            <a:ext cx="4045238" cy="452543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7" y="1599989"/>
            <a:ext cx="4045239" cy="452543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5FB9C6-B119-4CE3-8577-01CBAB5CC3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89281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89" y="1535015"/>
            <a:ext cx="4039465" cy="6399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489" y="2175003"/>
            <a:ext cx="4039465" cy="3950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606" y="1535015"/>
            <a:ext cx="4040909" cy="6399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606" y="2175003"/>
            <a:ext cx="4040909" cy="3950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600C449-F3CB-4C9B-A1A1-D078C94875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46253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9C619A1-1DA2-4BEA-A651-CB7AA125F4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1871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F1AD8D-B77D-4D90-97E8-1C384C9CCE7F}" type="datetimeFigureOut">
              <a:rPr lang="en-US" smtClean="0"/>
              <a:t>10/30/2012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7914F4-6309-46C7-9559-2F0D97DD407E}" type="slidenum">
              <a:rPr lang="en-US" smtClean="0"/>
              <a:t>‹#›</a:t>
            </a:fld>
            <a:endParaRPr lang="en-US"/>
          </a:p>
        </p:txBody>
      </p:sp>
    </p:spTree>
    <p:extLst>
      <p:ext uri="{BB962C8B-B14F-4D97-AF65-F5344CB8AC3E}">
        <p14:creationId xmlns:p14="http://schemas.microsoft.com/office/powerpoint/2010/main" val="33633358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60A2ED4-E633-4B0D-B266-95602B3384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69122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3" y="272892"/>
            <a:ext cx="3007591" cy="116141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4762" y="272895"/>
            <a:ext cx="5111750" cy="585252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93" y="1434300"/>
            <a:ext cx="3007591" cy="46911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09F4A79-FBDB-428C-A45E-B028F33C5C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47270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36" y="4799955"/>
            <a:ext cx="5486977" cy="56689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436" y="612384"/>
            <a:ext cx="5486977" cy="41144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436" y="5366852"/>
            <a:ext cx="5486977" cy="8056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01440F7-3EDC-4E03-922A-521394E6E3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20200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D939D4-1898-42FC-88F0-29BA903D5E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8133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981" y="274520"/>
            <a:ext cx="2056535" cy="585090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493" y="274520"/>
            <a:ext cx="6033943" cy="585090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CC37DD-40AC-4E11-8367-969BCE3F0A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53978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16" y="2131145"/>
            <a:ext cx="7772977" cy="14700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027" y="3885446"/>
            <a:ext cx="6401955" cy="175267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2FFD79E-6127-44ED-8E8A-7C21318CDC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20794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AB2194C-546B-4650-B3E7-CD758CEA40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39216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858"/>
            <a:ext cx="7771534" cy="136282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3038" y="2905960"/>
            <a:ext cx="7771534" cy="150089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B0242E8-D395-4F47-8150-2D99C566DA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63890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489" y="1599989"/>
            <a:ext cx="4045238" cy="452543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7" y="1599989"/>
            <a:ext cx="4045239" cy="452543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247925F-BFA3-4780-AD67-9E7A37D1EB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12874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89" y="1535015"/>
            <a:ext cx="4039465" cy="6399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489" y="2175003"/>
            <a:ext cx="4039465" cy="3950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606" y="1535015"/>
            <a:ext cx="4040909" cy="6399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606" y="2175003"/>
            <a:ext cx="4040909" cy="3950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E257A92-057A-4892-8F9C-A479087A2E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1515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F1AD8D-B77D-4D90-97E8-1C384C9CCE7F}" type="datetimeFigureOut">
              <a:rPr lang="en-US" smtClean="0"/>
              <a:t>10/30/2012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7914F4-6309-46C7-9559-2F0D97DD407E}" type="slidenum">
              <a:rPr lang="en-US" smtClean="0"/>
              <a:t>‹#›</a:t>
            </a:fld>
            <a:endParaRPr lang="en-US"/>
          </a:p>
        </p:txBody>
      </p:sp>
    </p:spTree>
    <p:extLst>
      <p:ext uri="{BB962C8B-B14F-4D97-AF65-F5344CB8AC3E}">
        <p14:creationId xmlns:p14="http://schemas.microsoft.com/office/powerpoint/2010/main" val="37195950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C1B0AF1-E974-46F2-8A57-6085DCCA35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25319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5058460-32C8-4EC8-90AD-5ED6CF9C010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9765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3" y="272892"/>
            <a:ext cx="3007591" cy="116141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4762" y="272895"/>
            <a:ext cx="5111750" cy="585252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93" y="1434300"/>
            <a:ext cx="3007591" cy="46911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4B7DF35-3B0B-4139-84EC-32658FFAC5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94766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36" y="4799955"/>
            <a:ext cx="5486977" cy="56689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436" y="612384"/>
            <a:ext cx="5486977" cy="41144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436" y="5366852"/>
            <a:ext cx="5486977" cy="8056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6566FBB-1CAD-4166-94AC-A5F6A25973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21666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FB6254F-50F0-4242-AA54-B1433D3E85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86906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981" y="274520"/>
            <a:ext cx="2056535" cy="585090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493" y="274520"/>
            <a:ext cx="6033943" cy="585090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0A57BB-4E4A-47FD-AD3F-FC51C815AF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35258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BA38FA4-47DB-4174-BB75-189DDBA59192}" type="slidenum">
              <a:rPr lang="en-US"/>
              <a:pPr/>
              <a:t>‹#›</a:t>
            </a:fld>
            <a:endParaRPr lang="en-US"/>
          </a:p>
        </p:txBody>
      </p:sp>
    </p:spTree>
    <p:extLst>
      <p:ext uri="{BB962C8B-B14F-4D97-AF65-F5344CB8AC3E}">
        <p14:creationId xmlns:p14="http://schemas.microsoft.com/office/powerpoint/2010/main" val="12900843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17" y="2142048"/>
            <a:ext cx="7772977" cy="1448232"/>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028" y="3885447"/>
            <a:ext cx="6401955" cy="175267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9243121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111513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858"/>
            <a:ext cx="7771534" cy="136282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3038" y="2905960"/>
            <a:ext cx="7771534" cy="150089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0219897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F1AD8D-B77D-4D90-97E8-1C384C9CCE7F}" type="datetimeFigureOut">
              <a:rPr lang="en-US" smtClean="0"/>
              <a:t>10/30/2012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7914F4-6309-46C7-9559-2F0D97DD407E}" type="slidenum">
              <a:rPr lang="en-US" smtClean="0"/>
              <a:t>‹#›</a:t>
            </a:fld>
            <a:endParaRPr lang="en-US"/>
          </a:p>
        </p:txBody>
      </p:sp>
    </p:spTree>
    <p:extLst>
      <p:ext uri="{BB962C8B-B14F-4D97-AF65-F5344CB8AC3E}">
        <p14:creationId xmlns:p14="http://schemas.microsoft.com/office/powerpoint/2010/main" val="10291204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518" y="2209120"/>
            <a:ext cx="3817215" cy="41160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3" y="2209120"/>
            <a:ext cx="3817216" cy="41160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978773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94" y="451779"/>
            <a:ext cx="8229023" cy="789023"/>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89" y="1535016"/>
            <a:ext cx="4039465" cy="6399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489" y="2175003"/>
            <a:ext cx="4039465" cy="3950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606" y="1535016"/>
            <a:ext cx="4040909" cy="6399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606" y="2175003"/>
            <a:ext cx="4040909" cy="3950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704255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4786307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39023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4" y="708262"/>
            <a:ext cx="3007591" cy="7260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4762" y="272896"/>
            <a:ext cx="5111750" cy="585252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94" y="1434300"/>
            <a:ext cx="3007591" cy="46911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5248585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37" y="4955730"/>
            <a:ext cx="5486977" cy="41111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437" y="612385"/>
            <a:ext cx="5486977" cy="41144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437" y="5366852"/>
            <a:ext cx="5486977" cy="8056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7887654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900456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7676" y="565275"/>
            <a:ext cx="1539115" cy="575994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516" y="565275"/>
            <a:ext cx="5691909" cy="57599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751244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17" y="2471659"/>
            <a:ext cx="7772977" cy="78901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028" y="3885447"/>
            <a:ext cx="6401955" cy="175267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936959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1720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F1AD8D-B77D-4D90-97E8-1C384C9CCE7F}" type="datetimeFigureOut">
              <a:rPr lang="en-US" smtClean="0"/>
              <a:t>10/30/2012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7914F4-6309-46C7-9559-2F0D97DD407E}" type="slidenum">
              <a:rPr lang="en-US" smtClean="0"/>
              <a:t>‹#›</a:t>
            </a:fld>
            <a:endParaRPr lang="en-US"/>
          </a:p>
        </p:txBody>
      </p:sp>
    </p:spTree>
    <p:extLst>
      <p:ext uri="{BB962C8B-B14F-4D97-AF65-F5344CB8AC3E}">
        <p14:creationId xmlns:p14="http://schemas.microsoft.com/office/powerpoint/2010/main" val="12424815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858"/>
            <a:ext cx="7771534" cy="136282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3038" y="2905960"/>
            <a:ext cx="7771534" cy="150089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435620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518" y="2209120"/>
            <a:ext cx="3817215" cy="41160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3" y="2209120"/>
            <a:ext cx="3817216" cy="41160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40885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94" y="451784"/>
            <a:ext cx="8229023" cy="789013"/>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89" y="1535016"/>
            <a:ext cx="4039465" cy="6399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489" y="2175003"/>
            <a:ext cx="4039465" cy="3950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606" y="1535016"/>
            <a:ext cx="4040909" cy="6399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606" y="2175003"/>
            <a:ext cx="4040909" cy="3950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37703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832520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8321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4" y="708273"/>
            <a:ext cx="3007591" cy="72602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4762" y="272896"/>
            <a:ext cx="5111750" cy="585252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94" y="1434300"/>
            <a:ext cx="3007591" cy="46911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529409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37" y="4955740"/>
            <a:ext cx="5486977" cy="41110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437" y="612385"/>
            <a:ext cx="5486977" cy="41144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437" y="5366852"/>
            <a:ext cx="5486977" cy="8056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963741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00689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7686" y="908012"/>
            <a:ext cx="1539095" cy="541720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516" y="908012"/>
            <a:ext cx="5691909" cy="54172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2766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F1AD8D-B77D-4D90-97E8-1C384C9CCE7F}" type="datetimeFigureOut">
              <a:rPr lang="en-US" smtClean="0"/>
              <a:t>10/30/2012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7914F4-6309-46C7-9559-2F0D97DD407E}" type="slidenum">
              <a:rPr lang="en-US" smtClean="0"/>
              <a:t>‹#›</a:t>
            </a:fld>
            <a:endParaRPr lang="en-US"/>
          </a:p>
        </p:txBody>
      </p:sp>
    </p:spTree>
    <p:extLst>
      <p:ext uri="{BB962C8B-B14F-4D97-AF65-F5344CB8AC3E}">
        <p14:creationId xmlns:p14="http://schemas.microsoft.com/office/powerpoint/2010/main" val="3979587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F1AD8D-B77D-4D90-97E8-1C384C9CCE7F}" type="datetimeFigureOut">
              <a:rPr lang="en-US" smtClean="0"/>
              <a:t>10/30/2012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7914F4-6309-46C7-9559-2F0D97DD407E}" type="slidenum">
              <a:rPr lang="en-US" smtClean="0"/>
              <a:t>‹#›</a:t>
            </a:fld>
            <a:endParaRPr lang="en-US"/>
          </a:p>
        </p:txBody>
      </p:sp>
    </p:spTree>
    <p:extLst>
      <p:ext uri="{BB962C8B-B14F-4D97-AF65-F5344CB8AC3E}">
        <p14:creationId xmlns:p14="http://schemas.microsoft.com/office/powerpoint/2010/main" val="339184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4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1AD8D-B77D-4D90-97E8-1C384C9CCE7F}" type="datetimeFigureOut">
              <a:rPr lang="en-US" smtClean="0"/>
              <a:t>10/30/2012</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914F4-6309-46C7-9559-2F0D97DD407E}" type="slidenum">
              <a:rPr lang="en-US" smtClean="0"/>
              <a:t>‹#›</a:t>
            </a:fld>
            <a:endParaRPr lang="en-US"/>
          </a:p>
        </p:txBody>
      </p:sp>
    </p:spTree>
    <p:extLst>
      <p:ext uri="{BB962C8B-B14F-4D97-AF65-F5344CB8AC3E}">
        <p14:creationId xmlns:p14="http://schemas.microsoft.com/office/powerpoint/2010/main" val="2281290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62498" name="Group 2"/>
          <p:cNvGrpSpPr>
            <a:grpSpLocks/>
          </p:cNvGrpSpPr>
          <p:nvPr/>
        </p:nvGrpSpPr>
        <p:grpSpPr bwMode="auto">
          <a:xfrm>
            <a:off x="-2884" y="456443"/>
            <a:ext cx="9141114" cy="6019836"/>
            <a:chOff x="-2" y="288"/>
            <a:chExt cx="6478" cy="3792"/>
          </a:xfrm>
        </p:grpSpPr>
        <p:grpSp>
          <p:nvGrpSpPr>
            <p:cNvPr id="362499" name="Group 3"/>
            <p:cNvGrpSpPr>
              <a:grpSpLocks/>
            </p:cNvGrpSpPr>
            <p:nvPr/>
          </p:nvGrpSpPr>
          <p:grpSpPr bwMode="auto">
            <a:xfrm>
              <a:off x="-2" y="2700"/>
              <a:ext cx="6478" cy="960"/>
              <a:chOff x="-2" y="2700"/>
              <a:chExt cx="6478" cy="960"/>
            </a:xfrm>
          </p:grpSpPr>
          <p:sp>
            <p:nvSpPr>
              <p:cNvPr id="362500" name="Line 4"/>
              <p:cNvSpPr>
                <a:spLocks noChangeShapeType="1"/>
              </p:cNvSpPr>
              <p:nvPr/>
            </p:nvSpPr>
            <p:spPr bwMode="auto">
              <a:xfrm flipH="1">
                <a:off x="-2" y="2700"/>
                <a:ext cx="6476" cy="0"/>
              </a:xfrm>
              <a:prstGeom prst="line">
                <a:avLst/>
              </a:prstGeom>
              <a:noFill/>
              <a:ln w="12700">
                <a:solidFill>
                  <a:srgbClr val="FFDE0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2501" name="Line 5"/>
              <p:cNvSpPr>
                <a:spLocks noChangeShapeType="1"/>
              </p:cNvSpPr>
              <p:nvPr/>
            </p:nvSpPr>
            <p:spPr bwMode="auto">
              <a:xfrm flipH="1">
                <a:off x="-2" y="2796"/>
                <a:ext cx="6476" cy="0"/>
              </a:xfrm>
              <a:prstGeom prst="line">
                <a:avLst/>
              </a:prstGeom>
              <a:noFill/>
              <a:ln w="12700">
                <a:solidFill>
                  <a:srgbClr val="F5DA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2502" name="Line 6"/>
              <p:cNvSpPr>
                <a:spLocks noChangeShapeType="1"/>
              </p:cNvSpPr>
              <p:nvPr/>
            </p:nvSpPr>
            <p:spPr bwMode="auto">
              <a:xfrm flipH="1">
                <a:off x="-2" y="2892"/>
                <a:ext cx="6478" cy="0"/>
              </a:xfrm>
              <a:prstGeom prst="line">
                <a:avLst/>
              </a:prstGeom>
              <a:noFill/>
              <a:ln w="12700">
                <a:solidFill>
                  <a:srgbClr val="FCB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2503" name="Line 7"/>
              <p:cNvSpPr>
                <a:spLocks noChangeShapeType="1"/>
              </p:cNvSpPr>
              <p:nvPr/>
            </p:nvSpPr>
            <p:spPr bwMode="auto">
              <a:xfrm flipH="1">
                <a:off x="-2" y="2988"/>
                <a:ext cx="6478" cy="0"/>
              </a:xfrm>
              <a:prstGeom prst="line">
                <a:avLst/>
              </a:prstGeom>
              <a:noFill/>
              <a:ln w="12700">
                <a:solidFill>
                  <a:srgbClr val="FE9B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2504" name="Line 8"/>
              <p:cNvSpPr>
                <a:spLocks noChangeShapeType="1"/>
              </p:cNvSpPr>
              <p:nvPr/>
            </p:nvSpPr>
            <p:spPr bwMode="auto">
              <a:xfrm flipH="1">
                <a:off x="-2" y="3084"/>
                <a:ext cx="6478" cy="0"/>
              </a:xfrm>
              <a:prstGeom prst="line">
                <a:avLst/>
              </a:prstGeom>
              <a:noFill/>
              <a:ln w="12700">
                <a:solidFill>
                  <a:srgbClr val="FF7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2505" name="Line 9"/>
              <p:cNvSpPr>
                <a:spLocks noChangeShapeType="1"/>
              </p:cNvSpPr>
              <p:nvPr/>
            </p:nvSpPr>
            <p:spPr bwMode="auto">
              <a:xfrm flipH="1">
                <a:off x="-2" y="3180"/>
                <a:ext cx="6478" cy="0"/>
              </a:xfrm>
              <a:prstGeom prst="line">
                <a:avLst/>
              </a:prstGeom>
              <a:noFill/>
              <a:ln w="12700">
                <a:solidFill>
                  <a:srgbClr val="FF590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2506" name="Line 10"/>
              <p:cNvSpPr>
                <a:spLocks noChangeShapeType="1"/>
              </p:cNvSpPr>
              <p:nvPr/>
            </p:nvSpPr>
            <p:spPr bwMode="auto">
              <a:xfrm flipH="1">
                <a:off x="0" y="3276"/>
                <a:ext cx="6476" cy="0"/>
              </a:xfrm>
              <a:prstGeom prst="line">
                <a:avLst/>
              </a:prstGeom>
              <a:noFill/>
              <a:ln w="12700">
                <a:solidFill>
                  <a:srgbClr val="FF400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2507" name="Line 11"/>
              <p:cNvSpPr>
                <a:spLocks noChangeShapeType="1"/>
              </p:cNvSpPr>
              <p:nvPr/>
            </p:nvSpPr>
            <p:spPr bwMode="auto">
              <a:xfrm flipH="1">
                <a:off x="-2" y="3373"/>
                <a:ext cx="6478" cy="0"/>
              </a:xfrm>
              <a:prstGeom prst="line">
                <a:avLst/>
              </a:prstGeom>
              <a:noFill/>
              <a:ln w="12700">
                <a:solidFill>
                  <a:srgbClr val="DC2A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2508" name="Line 12"/>
              <p:cNvSpPr>
                <a:spLocks noChangeShapeType="1"/>
              </p:cNvSpPr>
              <p:nvPr/>
            </p:nvSpPr>
            <p:spPr bwMode="auto">
              <a:xfrm flipH="1">
                <a:off x="-2" y="3468"/>
                <a:ext cx="6478" cy="0"/>
              </a:xfrm>
              <a:prstGeom prst="line">
                <a:avLst/>
              </a:prstGeom>
              <a:noFill/>
              <a:ln w="12700">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2509" name="Line 13"/>
              <p:cNvSpPr>
                <a:spLocks noChangeShapeType="1"/>
              </p:cNvSpPr>
              <p:nvPr/>
            </p:nvSpPr>
            <p:spPr bwMode="auto">
              <a:xfrm flipH="1">
                <a:off x="-2" y="3564"/>
                <a:ext cx="6478" cy="0"/>
              </a:xfrm>
              <a:prstGeom prst="line">
                <a:avLst/>
              </a:prstGeom>
              <a:noFill/>
              <a:ln w="12700">
                <a:solidFill>
                  <a:srgbClr val="DC037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2510" name="Line 14"/>
              <p:cNvSpPr>
                <a:spLocks noChangeShapeType="1"/>
              </p:cNvSpPr>
              <p:nvPr/>
            </p:nvSpPr>
            <p:spPr bwMode="auto">
              <a:xfrm flipH="1">
                <a:off x="-2" y="3660"/>
                <a:ext cx="6478" cy="0"/>
              </a:xfrm>
              <a:prstGeom prst="line">
                <a:avLst/>
              </a:prstGeom>
              <a:noFill/>
              <a:ln w="12700">
                <a:solidFill>
                  <a:srgbClr val="DC008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grpSp>
        <p:sp>
          <p:nvSpPr>
            <p:cNvPr id="362511" name="Rectangle 15"/>
            <p:cNvSpPr>
              <a:spLocks noChangeArrowheads="1"/>
            </p:cNvSpPr>
            <p:nvPr/>
          </p:nvSpPr>
          <p:spPr bwMode="auto">
            <a:xfrm>
              <a:off x="324" y="288"/>
              <a:ext cx="5832" cy="3792"/>
            </a:xfrm>
            <a:prstGeom prst="rect">
              <a:avLst/>
            </a:prstGeom>
            <a:solidFill>
              <a:schemeClr val="bg1"/>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grpSp>
      <p:sp>
        <p:nvSpPr>
          <p:cNvPr id="362512" name="Rectangle 16"/>
          <p:cNvSpPr>
            <a:spLocks noGrp="1" noChangeArrowheads="1"/>
          </p:cNvSpPr>
          <p:nvPr>
            <p:ph type="title"/>
          </p:nvPr>
        </p:nvSpPr>
        <p:spPr bwMode="auto">
          <a:xfrm>
            <a:off x="1160318" y="557270"/>
            <a:ext cx="6823364" cy="1481175"/>
          </a:xfrm>
          <a:prstGeom prst="rect">
            <a:avLst/>
          </a:prstGeom>
          <a:solidFill>
            <a:schemeClr val="bg2"/>
          </a:solidFill>
          <a:ln>
            <a:noFill/>
          </a:ln>
          <a:effectLst>
            <a:outerShdw dist="107763" dir="2700000" algn="ctr" rotWithShape="0">
              <a:srgbClr val="000000"/>
            </a:outerShdw>
          </a:effectLst>
          <a:extLst>
            <a:ext uri="{91240B29-F687-4F45-9708-019B960494DF}">
              <a14:hiddenLine xmlns:a14="http://schemas.microsoft.com/office/drawing/2010/main" w="12700">
                <a:solidFill>
                  <a:schemeClr val="tx1"/>
                </a:solidFill>
                <a:miter lim="800000"/>
                <a:headEnd/>
                <a:tailEnd/>
              </a14:hiddenLine>
            </a:ext>
          </a:extLst>
        </p:spPr>
        <p:txBody>
          <a:bodyPr vert="horz" wrap="square" lIns="93662" tIns="47625" rIns="93662" bIns="47625" numCol="1" anchor="ctr" anchorCtr="0" compatLnSpc="1">
            <a:prstTxWarp prst="textNoShape">
              <a:avLst/>
            </a:prstTxWarp>
            <a:spAutoFit/>
          </a:bodyPr>
          <a:lstStyle/>
          <a:p>
            <a:pPr lvl="0"/>
            <a:r>
              <a:rPr lang="en-US" smtClean="0"/>
              <a:t>Click to edit Master title style</a:t>
            </a:r>
          </a:p>
        </p:txBody>
      </p:sp>
      <p:sp>
        <p:nvSpPr>
          <p:cNvPr id="362513" name="Rectangle 17"/>
          <p:cNvSpPr>
            <a:spLocks noGrp="1" noChangeArrowheads="1"/>
          </p:cNvSpPr>
          <p:nvPr>
            <p:ph type="body" idx="1"/>
          </p:nvPr>
        </p:nvSpPr>
        <p:spPr bwMode="auto">
          <a:xfrm>
            <a:off x="685514" y="2209117"/>
            <a:ext cx="7772977" cy="4116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62" tIns="47625" rIns="93662" bIns="4762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924535427"/>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33450" rtl="0" eaLnBrk="0" fontAlgn="base" hangingPunct="0">
        <a:spcBef>
          <a:spcPct val="0"/>
        </a:spcBef>
        <a:spcAft>
          <a:spcPct val="0"/>
        </a:spcAft>
        <a:defRPr sz="4500">
          <a:solidFill>
            <a:schemeClr val="tx2"/>
          </a:solidFill>
          <a:effectLst>
            <a:outerShdw blurRad="38100" dist="38100" dir="2700000" algn="tl">
              <a:srgbClr val="000000"/>
            </a:outerShdw>
          </a:effectLst>
          <a:latin typeface="+mj-lt"/>
          <a:ea typeface="+mj-ea"/>
          <a:cs typeface="+mj-cs"/>
        </a:defRPr>
      </a:lvl1pPr>
      <a:lvl2pPr algn="ctr" defTabSz="933450" rtl="0" eaLnBrk="0" fontAlgn="base" hangingPunct="0">
        <a:spcBef>
          <a:spcPct val="0"/>
        </a:spcBef>
        <a:spcAft>
          <a:spcPct val="0"/>
        </a:spcAft>
        <a:defRPr sz="4500">
          <a:solidFill>
            <a:schemeClr val="tx2"/>
          </a:solidFill>
          <a:effectLst>
            <a:outerShdw blurRad="38100" dist="38100" dir="2700000" algn="tl">
              <a:srgbClr val="000000"/>
            </a:outerShdw>
          </a:effectLst>
          <a:latin typeface="Arial" charset="0"/>
        </a:defRPr>
      </a:lvl2pPr>
      <a:lvl3pPr algn="ctr" defTabSz="933450" rtl="0" eaLnBrk="0" fontAlgn="base" hangingPunct="0">
        <a:spcBef>
          <a:spcPct val="0"/>
        </a:spcBef>
        <a:spcAft>
          <a:spcPct val="0"/>
        </a:spcAft>
        <a:defRPr sz="4500">
          <a:solidFill>
            <a:schemeClr val="tx2"/>
          </a:solidFill>
          <a:effectLst>
            <a:outerShdw blurRad="38100" dist="38100" dir="2700000" algn="tl">
              <a:srgbClr val="000000"/>
            </a:outerShdw>
          </a:effectLst>
          <a:latin typeface="Arial" charset="0"/>
        </a:defRPr>
      </a:lvl3pPr>
      <a:lvl4pPr algn="ctr" defTabSz="933450" rtl="0" eaLnBrk="0" fontAlgn="base" hangingPunct="0">
        <a:spcBef>
          <a:spcPct val="0"/>
        </a:spcBef>
        <a:spcAft>
          <a:spcPct val="0"/>
        </a:spcAft>
        <a:defRPr sz="4500">
          <a:solidFill>
            <a:schemeClr val="tx2"/>
          </a:solidFill>
          <a:effectLst>
            <a:outerShdw blurRad="38100" dist="38100" dir="2700000" algn="tl">
              <a:srgbClr val="000000"/>
            </a:outerShdw>
          </a:effectLst>
          <a:latin typeface="Arial" charset="0"/>
        </a:defRPr>
      </a:lvl4pPr>
      <a:lvl5pPr algn="ctr" defTabSz="933450" rtl="0" eaLnBrk="0" fontAlgn="base" hangingPunct="0">
        <a:spcBef>
          <a:spcPct val="0"/>
        </a:spcBef>
        <a:spcAft>
          <a:spcPct val="0"/>
        </a:spcAft>
        <a:defRPr sz="4500">
          <a:solidFill>
            <a:schemeClr val="tx2"/>
          </a:solidFill>
          <a:effectLst>
            <a:outerShdw blurRad="38100" dist="38100" dir="2700000" algn="tl">
              <a:srgbClr val="000000"/>
            </a:outerShdw>
          </a:effectLst>
          <a:latin typeface="Arial" charset="0"/>
        </a:defRPr>
      </a:lvl5pPr>
      <a:lvl6pPr marL="457200" algn="ctr" defTabSz="933450" rtl="0" eaLnBrk="0" fontAlgn="base" hangingPunct="0">
        <a:spcBef>
          <a:spcPct val="0"/>
        </a:spcBef>
        <a:spcAft>
          <a:spcPct val="0"/>
        </a:spcAft>
        <a:defRPr sz="4500">
          <a:solidFill>
            <a:schemeClr val="tx2"/>
          </a:solidFill>
          <a:effectLst>
            <a:outerShdw blurRad="38100" dist="38100" dir="2700000" algn="tl">
              <a:srgbClr val="000000"/>
            </a:outerShdw>
          </a:effectLst>
          <a:latin typeface="Arial" charset="0"/>
        </a:defRPr>
      </a:lvl6pPr>
      <a:lvl7pPr marL="914400" algn="ctr" defTabSz="933450" rtl="0" eaLnBrk="0" fontAlgn="base" hangingPunct="0">
        <a:spcBef>
          <a:spcPct val="0"/>
        </a:spcBef>
        <a:spcAft>
          <a:spcPct val="0"/>
        </a:spcAft>
        <a:defRPr sz="4500">
          <a:solidFill>
            <a:schemeClr val="tx2"/>
          </a:solidFill>
          <a:effectLst>
            <a:outerShdw blurRad="38100" dist="38100" dir="2700000" algn="tl">
              <a:srgbClr val="000000"/>
            </a:outerShdw>
          </a:effectLst>
          <a:latin typeface="Arial" charset="0"/>
        </a:defRPr>
      </a:lvl7pPr>
      <a:lvl8pPr marL="1371600" algn="ctr" defTabSz="933450" rtl="0" eaLnBrk="0" fontAlgn="base" hangingPunct="0">
        <a:spcBef>
          <a:spcPct val="0"/>
        </a:spcBef>
        <a:spcAft>
          <a:spcPct val="0"/>
        </a:spcAft>
        <a:defRPr sz="4500">
          <a:solidFill>
            <a:schemeClr val="tx2"/>
          </a:solidFill>
          <a:effectLst>
            <a:outerShdw blurRad="38100" dist="38100" dir="2700000" algn="tl">
              <a:srgbClr val="000000"/>
            </a:outerShdw>
          </a:effectLst>
          <a:latin typeface="Arial" charset="0"/>
        </a:defRPr>
      </a:lvl8pPr>
      <a:lvl9pPr marL="1828800" algn="ctr" defTabSz="933450" rtl="0" eaLnBrk="0" fontAlgn="base" hangingPunct="0">
        <a:spcBef>
          <a:spcPct val="0"/>
        </a:spcBef>
        <a:spcAft>
          <a:spcPct val="0"/>
        </a:spcAft>
        <a:defRPr sz="4500">
          <a:solidFill>
            <a:schemeClr val="tx2"/>
          </a:solidFill>
          <a:effectLst>
            <a:outerShdw blurRad="38100" dist="38100" dir="2700000" algn="tl">
              <a:srgbClr val="000000"/>
            </a:outerShdw>
          </a:effectLst>
          <a:latin typeface="Arial" charset="0"/>
        </a:defRPr>
      </a:lvl9pPr>
    </p:titleStyle>
    <p:bodyStyle>
      <a:lvl1pPr marL="349250" indent="-349250" algn="l" defTabSz="933450" rtl="0" eaLnBrk="0" fontAlgn="base" hangingPunct="0">
        <a:spcBef>
          <a:spcPct val="20000"/>
        </a:spcBef>
        <a:spcAft>
          <a:spcPct val="0"/>
        </a:spcAft>
        <a:buClr>
          <a:schemeClr val="tx2"/>
        </a:buClr>
        <a:buChar char="•"/>
        <a:defRPr sz="3300">
          <a:solidFill>
            <a:schemeClr val="tx1"/>
          </a:solidFill>
          <a:effectLst>
            <a:outerShdw blurRad="38100" dist="38100" dir="2700000" algn="tl">
              <a:srgbClr val="000000"/>
            </a:outerShdw>
          </a:effectLst>
          <a:latin typeface="+mn-lt"/>
          <a:ea typeface="+mn-ea"/>
          <a:cs typeface="+mn-cs"/>
        </a:defRPr>
      </a:lvl1pPr>
      <a:lvl2pPr marL="757238" indent="-290513" algn="l" defTabSz="933450" rtl="0" eaLnBrk="0" fontAlgn="base" hangingPunct="0">
        <a:spcBef>
          <a:spcPct val="20000"/>
        </a:spcBef>
        <a:spcAft>
          <a:spcPct val="0"/>
        </a:spcAft>
        <a:buClr>
          <a:schemeClr val="accent1"/>
        </a:buClr>
        <a:buSzPct val="100000"/>
        <a:buChar char="•"/>
        <a:defRPr sz="2900">
          <a:solidFill>
            <a:schemeClr val="tx1"/>
          </a:solidFill>
          <a:effectLst>
            <a:outerShdw blurRad="38100" dist="38100" dir="2700000" algn="tl">
              <a:srgbClr val="000000"/>
            </a:outerShdw>
          </a:effectLst>
          <a:latin typeface="+mn-lt"/>
        </a:defRPr>
      </a:lvl2pPr>
      <a:lvl3pPr marL="1165225" indent="-231775" algn="l" defTabSz="933450" rtl="0" eaLnBrk="0" fontAlgn="base" hangingPunct="0">
        <a:spcBef>
          <a:spcPct val="20000"/>
        </a:spcBef>
        <a:spcAft>
          <a:spcPct val="0"/>
        </a:spcAft>
        <a:buClr>
          <a:srgbClr val="0000CC"/>
        </a:buClr>
        <a:buSzPct val="100000"/>
        <a:buFont typeface="Arial" charset="0"/>
        <a:buChar char="»"/>
        <a:defRPr sz="2400">
          <a:solidFill>
            <a:schemeClr val="tx1"/>
          </a:solidFill>
          <a:effectLst>
            <a:outerShdw blurRad="38100" dist="38100" dir="2700000" algn="tl">
              <a:srgbClr val="000000"/>
            </a:outerShdw>
          </a:effectLst>
          <a:latin typeface="+mn-lt"/>
        </a:defRPr>
      </a:lvl3pPr>
      <a:lvl4pPr marL="1631950" indent="-233363" algn="l" defTabSz="933450"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4pPr>
      <a:lvl5pPr marL="2098675" indent="-233363" algn="l" defTabSz="933450"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5pPr>
      <a:lvl6pPr marL="2555875" indent="-233363" algn="l" defTabSz="933450"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6pPr>
      <a:lvl7pPr marL="3013075" indent="-233363" algn="l" defTabSz="933450"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7pPr>
      <a:lvl8pPr marL="3470275" indent="-233363" algn="l" defTabSz="933450"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8pPr>
      <a:lvl9pPr marL="3927475" indent="-233363" algn="l" defTabSz="933450"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254A">
                <a:gamma/>
                <a:shade val="46275"/>
                <a:invGamma/>
              </a:srgbClr>
            </a:gs>
            <a:gs pos="50000">
              <a:srgbClr val="00254A"/>
            </a:gs>
            <a:gs pos="100000">
              <a:srgbClr val="00254A">
                <a:gamma/>
                <a:shade val="46275"/>
                <a:invGamma/>
              </a:srgbClr>
            </a:gs>
          </a:gsLst>
          <a:lin ang="5400000" scaled="1"/>
        </a:gradFill>
        <a:effectLst/>
      </p:bgPr>
    </p:bg>
    <p:spTree>
      <p:nvGrpSpPr>
        <p:cNvPr id="1" name=""/>
        <p:cNvGrpSpPr/>
        <p:nvPr/>
      </p:nvGrpSpPr>
      <p:grpSpPr>
        <a:xfrm>
          <a:off x="0" y="0"/>
          <a:ext cx="0" cy="0"/>
          <a:chOff x="0" y="0"/>
          <a:chExt cx="0" cy="0"/>
        </a:xfrm>
      </p:grpSpPr>
      <p:sp>
        <p:nvSpPr>
          <p:cNvPr id="349186" name="Rectangle 2"/>
          <p:cNvSpPr>
            <a:spLocks noChangeArrowheads="1"/>
          </p:cNvSpPr>
          <p:nvPr/>
        </p:nvSpPr>
        <p:spPr bwMode="auto">
          <a:xfrm>
            <a:off x="685515" y="305378"/>
            <a:ext cx="7772977" cy="761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lnSpc>
                <a:spcPts val="4400"/>
              </a:lnSpc>
              <a:spcBef>
                <a:spcPct val="0"/>
              </a:spcBef>
              <a:spcAft>
                <a:spcPct val="0"/>
              </a:spcAft>
            </a:pPr>
            <a:endParaRPr lang="en-US" sz="4400">
              <a:solidFill>
                <a:srgbClr val="FFCC66"/>
              </a:solidFill>
              <a:effectLst>
                <a:outerShdw blurRad="38100" dist="38100" dir="2700000" algn="tl">
                  <a:srgbClr val="000000"/>
                </a:outerShdw>
              </a:effectLst>
              <a:latin typeface="Times New Roman" pitchFamily="18" charset="0"/>
            </a:endParaRPr>
          </a:p>
        </p:txBody>
      </p:sp>
      <p:sp>
        <p:nvSpPr>
          <p:cNvPr id="349187" name="Rectangle 3"/>
          <p:cNvSpPr>
            <a:spLocks noGrp="1" noChangeArrowheads="1"/>
          </p:cNvSpPr>
          <p:nvPr>
            <p:ph type="title"/>
          </p:nvPr>
        </p:nvSpPr>
        <p:spPr bwMode="auto">
          <a:xfrm>
            <a:off x="457491" y="456445"/>
            <a:ext cx="6553488" cy="1128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smtClean="0"/>
              <a:t>Click to edit Master title style</a:t>
            </a:r>
          </a:p>
        </p:txBody>
      </p:sp>
      <p:sp>
        <p:nvSpPr>
          <p:cNvPr id="349188" name="Rectangle 4"/>
          <p:cNvSpPr>
            <a:spLocks noGrp="1" noChangeArrowheads="1"/>
          </p:cNvSpPr>
          <p:nvPr>
            <p:ph type="body" idx="1"/>
          </p:nvPr>
        </p:nvSpPr>
        <p:spPr bwMode="auto">
          <a:xfrm>
            <a:off x="457492" y="1829016"/>
            <a:ext cx="8229023" cy="4114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182880" bIns="0" numCol="1" anchor="t" anchorCtr="0" compatLnSpc="1">
            <a:prstTxWarp prst="textNoShape">
              <a:avLst/>
            </a:prstTxWarp>
          </a:bodyPr>
          <a:lstStyle/>
          <a:p>
            <a:pPr lvl="0"/>
            <a:r>
              <a:rPr lang="en-US" smtClean="0"/>
              <a:t> 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9189" name="Text Box 5"/>
          <p:cNvSpPr txBox="1">
            <a:spLocks noChangeArrowheads="1"/>
          </p:cNvSpPr>
          <p:nvPr userDrawn="1"/>
        </p:nvSpPr>
        <p:spPr bwMode="auto">
          <a:xfrm>
            <a:off x="2514026" y="6430800"/>
            <a:ext cx="6248977" cy="2663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fontAlgn="base">
              <a:spcBef>
                <a:spcPct val="50000"/>
              </a:spcBef>
              <a:spcAft>
                <a:spcPct val="0"/>
              </a:spcAft>
            </a:pPr>
            <a:r>
              <a:rPr lang="en-US" sz="1100" b="1">
                <a:solidFill>
                  <a:srgbClr val="FFFFFF"/>
                </a:solidFill>
                <a:effectLst>
                  <a:outerShdw blurRad="38100" dist="38100" dir="2700000" algn="tl">
                    <a:srgbClr val="000000"/>
                  </a:outerShdw>
                </a:effectLst>
              </a:rPr>
              <a:t>M I T I G A T I O N   A S S E S S M E N T  T E A M  P R O G R A M</a:t>
            </a:r>
          </a:p>
        </p:txBody>
      </p:sp>
      <p:pic>
        <p:nvPicPr>
          <p:cNvPr id="349190" name="Picture 6" descr="DHS_fema_S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 y="5925628"/>
            <a:ext cx="2057977" cy="85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191" name="Picture 7" descr="mat_logo_l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001003" y="152689"/>
            <a:ext cx="990023" cy="706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76475"/>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iming>
    <p:tnLst>
      <p:par>
        <p:cTn id="1" dur="indefinite" restart="never" nodeType="tmRoot"/>
      </p:par>
    </p:tnLst>
  </p:timing>
  <p:txStyles>
    <p:titleStyle>
      <a:lvl1pPr algn="l" rtl="0" fontAlgn="base">
        <a:lnSpc>
          <a:spcPts val="4400"/>
        </a:lnSpc>
        <a:spcBef>
          <a:spcPct val="0"/>
        </a:spcBef>
        <a:spcAft>
          <a:spcPct val="0"/>
        </a:spcAft>
        <a:defRPr sz="4400">
          <a:solidFill>
            <a:srgbClr val="FFCC66"/>
          </a:solidFill>
          <a:effectLst>
            <a:outerShdw blurRad="38100" dist="38100" dir="2700000" algn="tl">
              <a:srgbClr val="000000"/>
            </a:outerShdw>
          </a:effectLst>
          <a:latin typeface="+mj-lt"/>
          <a:ea typeface="+mj-ea"/>
          <a:cs typeface="+mj-cs"/>
        </a:defRPr>
      </a:lvl1pPr>
      <a:lvl2pPr algn="l" rtl="0" fontAlgn="base">
        <a:lnSpc>
          <a:spcPts val="4400"/>
        </a:lnSpc>
        <a:spcBef>
          <a:spcPct val="0"/>
        </a:spcBef>
        <a:spcAft>
          <a:spcPct val="0"/>
        </a:spcAft>
        <a:defRPr sz="4400">
          <a:solidFill>
            <a:srgbClr val="FFCC66"/>
          </a:solidFill>
          <a:effectLst>
            <a:outerShdw blurRad="38100" dist="38100" dir="2700000" algn="tl">
              <a:srgbClr val="000000"/>
            </a:outerShdw>
          </a:effectLst>
          <a:latin typeface="Times New Roman" pitchFamily="18" charset="0"/>
        </a:defRPr>
      </a:lvl2pPr>
      <a:lvl3pPr algn="l" rtl="0" fontAlgn="base">
        <a:lnSpc>
          <a:spcPts val="4400"/>
        </a:lnSpc>
        <a:spcBef>
          <a:spcPct val="0"/>
        </a:spcBef>
        <a:spcAft>
          <a:spcPct val="0"/>
        </a:spcAft>
        <a:defRPr sz="4400">
          <a:solidFill>
            <a:srgbClr val="FFCC66"/>
          </a:solidFill>
          <a:effectLst>
            <a:outerShdw blurRad="38100" dist="38100" dir="2700000" algn="tl">
              <a:srgbClr val="000000"/>
            </a:outerShdw>
          </a:effectLst>
          <a:latin typeface="Times New Roman" pitchFamily="18" charset="0"/>
        </a:defRPr>
      </a:lvl3pPr>
      <a:lvl4pPr algn="l" rtl="0" fontAlgn="base">
        <a:lnSpc>
          <a:spcPts val="4400"/>
        </a:lnSpc>
        <a:spcBef>
          <a:spcPct val="0"/>
        </a:spcBef>
        <a:spcAft>
          <a:spcPct val="0"/>
        </a:spcAft>
        <a:defRPr sz="4400">
          <a:solidFill>
            <a:srgbClr val="FFCC66"/>
          </a:solidFill>
          <a:effectLst>
            <a:outerShdw blurRad="38100" dist="38100" dir="2700000" algn="tl">
              <a:srgbClr val="000000"/>
            </a:outerShdw>
          </a:effectLst>
          <a:latin typeface="Times New Roman" pitchFamily="18" charset="0"/>
        </a:defRPr>
      </a:lvl4pPr>
      <a:lvl5pPr algn="l" rtl="0" fontAlgn="base">
        <a:lnSpc>
          <a:spcPts val="4400"/>
        </a:lnSpc>
        <a:spcBef>
          <a:spcPct val="0"/>
        </a:spcBef>
        <a:spcAft>
          <a:spcPct val="0"/>
        </a:spcAft>
        <a:defRPr sz="4400">
          <a:solidFill>
            <a:srgbClr val="FFCC66"/>
          </a:solidFill>
          <a:effectLst>
            <a:outerShdw blurRad="38100" dist="38100" dir="2700000" algn="tl">
              <a:srgbClr val="000000"/>
            </a:outerShdw>
          </a:effectLst>
          <a:latin typeface="Times New Roman" pitchFamily="18" charset="0"/>
        </a:defRPr>
      </a:lvl5pPr>
      <a:lvl6pPr marL="457200" algn="l" rtl="0" fontAlgn="base">
        <a:lnSpc>
          <a:spcPts val="4400"/>
        </a:lnSpc>
        <a:spcBef>
          <a:spcPct val="0"/>
        </a:spcBef>
        <a:spcAft>
          <a:spcPct val="0"/>
        </a:spcAft>
        <a:defRPr sz="4400">
          <a:solidFill>
            <a:srgbClr val="FFCC66"/>
          </a:solidFill>
          <a:effectLst>
            <a:outerShdw blurRad="38100" dist="38100" dir="2700000" algn="tl">
              <a:srgbClr val="000000"/>
            </a:outerShdw>
          </a:effectLst>
          <a:latin typeface="Times New Roman" pitchFamily="18" charset="0"/>
        </a:defRPr>
      </a:lvl6pPr>
      <a:lvl7pPr marL="914400" algn="l" rtl="0" fontAlgn="base">
        <a:lnSpc>
          <a:spcPts val="4400"/>
        </a:lnSpc>
        <a:spcBef>
          <a:spcPct val="0"/>
        </a:spcBef>
        <a:spcAft>
          <a:spcPct val="0"/>
        </a:spcAft>
        <a:defRPr sz="4400">
          <a:solidFill>
            <a:srgbClr val="FFCC66"/>
          </a:solidFill>
          <a:effectLst>
            <a:outerShdw blurRad="38100" dist="38100" dir="2700000" algn="tl">
              <a:srgbClr val="000000"/>
            </a:outerShdw>
          </a:effectLst>
          <a:latin typeface="Times New Roman" pitchFamily="18" charset="0"/>
        </a:defRPr>
      </a:lvl7pPr>
      <a:lvl8pPr marL="1371600" algn="l" rtl="0" fontAlgn="base">
        <a:lnSpc>
          <a:spcPts val="4400"/>
        </a:lnSpc>
        <a:spcBef>
          <a:spcPct val="0"/>
        </a:spcBef>
        <a:spcAft>
          <a:spcPct val="0"/>
        </a:spcAft>
        <a:defRPr sz="4400">
          <a:solidFill>
            <a:srgbClr val="FFCC66"/>
          </a:solidFill>
          <a:effectLst>
            <a:outerShdw blurRad="38100" dist="38100" dir="2700000" algn="tl">
              <a:srgbClr val="000000"/>
            </a:outerShdw>
          </a:effectLst>
          <a:latin typeface="Times New Roman" pitchFamily="18" charset="0"/>
        </a:defRPr>
      </a:lvl8pPr>
      <a:lvl9pPr marL="1828800" algn="l" rtl="0" fontAlgn="base">
        <a:lnSpc>
          <a:spcPts val="4400"/>
        </a:lnSpc>
        <a:spcBef>
          <a:spcPct val="0"/>
        </a:spcBef>
        <a:spcAft>
          <a:spcPct val="0"/>
        </a:spcAft>
        <a:defRPr sz="4400">
          <a:solidFill>
            <a:srgbClr val="FFCC66"/>
          </a:solidFill>
          <a:effectLst>
            <a:outerShdw blurRad="38100" dist="38100" dir="2700000" algn="tl">
              <a:srgbClr val="000000"/>
            </a:outerShdw>
          </a:effectLst>
          <a:latin typeface="Times New Roman" pitchFamily="18" charset="0"/>
        </a:defRPr>
      </a:lvl9pPr>
    </p:titleStyle>
    <p:bodyStyle>
      <a:lvl1pPr algn="l" rtl="0" fontAlgn="base">
        <a:lnSpc>
          <a:spcPts val="3000"/>
        </a:lnSpc>
        <a:spcBef>
          <a:spcPct val="0"/>
        </a:spcBef>
        <a:spcAft>
          <a:spcPts val="2000"/>
        </a:spcAft>
        <a:buClr>
          <a:srgbClr val="FFCC66"/>
        </a:buClr>
        <a:buFont typeface="Wingdings" pitchFamily="2" charset="2"/>
        <a:buChar char="§"/>
        <a:defRPr sz="2800" b="1">
          <a:solidFill>
            <a:srgbClr val="BFBFBF"/>
          </a:solidFill>
          <a:effectLst>
            <a:outerShdw blurRad="38100" dist="38100" dir="2700000" algn="tl">
              <a:srgbClr val="000000"/>
            </a:outerShdw>
          </a:effectLst>
          <a:latin typeface="+mn-lt"/>
          <a:ea typeface="+mn-ea"/>
          <a:cs typeface="+mn-cs"/>
        </a:defRPr>
      </a:lvl1pPr>
      <a:lvl2pPr marL="742950" indent="-285750" algn="l" rtl="0" fontAlgn="base">
        <a:lnSpc>
          <a:spcPts val="2800"/>
        </a:lnSpc>
        <a:spcBef>
          <a:spcPct val="0"/>
        </a:spcBef>
        <a:spcAft>
          <a:spcPts val="1400"/>
        </a:spcAft>
        <a:buClr>
          <a:srgbClr val="FFCC66"/>
        </a:buClr>
        <a:buFont typeface="Wingdings" pitchFamily="2" charset="2"/>
        <a:buChar char="§"/>
        <a:defRPr sz="2200" b="1">
          <a:solidFill>
            <a:srgbClr val="BFBFBF"/>
          </a:solidFill>
          <a:effectLst>
            <a:outerShdw blurRad="38100" dist="38100" dir="2700000" algn="tl">
              <a:srgbClr val="000000"/>
            </a:outerShdw>
          </a:effectLst>
          <a:latin typeface="+mn-lt"/>
        </a:defRPr>
      </a:lvl2pPr>
      <a:lvl3pPr marL="1143000" indent="-228600" algn="l" rtl="0" fontAlgn="base">
        <a:lnSpc>
          <a:spcPts val="2400"/>
        </a:lnSpc>
        <a:spcBef>
          <a:spcPct val="0"/>
        </a:spcBef>
        <a:spcAft>
          <a:spcPts val="1600"/>
        </a:spcAft>
        <a:buClr>
          <a:srgbClr val="FFCC66"/>
        </a:buClr>
        <a:buFont typeface="Wingdings" pitchFamily="2" charset="2"/>
        <a:buChar char="§"/>
        <a:defRPr sz="2200" b="1">
          <a:solidFill>
            <a:srgbClr val="BFBFBF"/>
          </a:solidFill>
          <a:effectLst>
            <a:outerShdw blurRad="38100" dist="38100" dir="2700000" algn="tl">
              <a:srgbClr val="000000"/>
            </a:outerShdw>
          </a:effectLst>
          <a:latin typeface="+mn-lt"/>
        </a:defRPr>
      </a:lvl3pPr>
      <a:lvl4pPr marL="1600200" indent="-228600" algn="l" rtl="0" fontAlgn="base">
        <a:lnSpc>
          <a:spcPts val="2400"/>
        </a:lnSpc>
        <a:spcBef>
          <a:spcPct val="0"/>
        </a:spcBef>
        <a:spcAft>
          <a:spcPts val="1600"/>
        </a:spcAft>
        <a:buClr>
          <a:srgbClr val="FFCC66"/>
        </a:buClr>
        <a:buFont typeface="Wingdings" pitchFamily="2" charset="2"/>
        <a:buChar char="§"/>
        <a:defRPr sz="2000" b="1">
          <a:solidFill>
            <a:srgbClr val="BFBFBF"/>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rgbClr val="FFCC66"/>
        </a:buClr>
        <a:buFont typeface="Wingdings" pitchFamily="2" charset="2"/>
        <a:buChar char="§"/>
        <a:defRPr sz="2000" b="1">
          <a:solidFill>
            <a:srgbClr val="BFBFBF"/>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rgbClr val="FFCC66"/>
        </a:buClr>
        <a:buFont typeface="Wingdings" pitchFamily="2" charset="2"/>
        <a:buChar char="§"/>
        <a:defRPr sz="2000" b="1">
          <a:solidFill>
            <a:srgbClr val="BFBFBF"/>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rgbClr val="FFCC66"/>
        </a:buClr>
        <a:buFont typeface="Wingdings" pitchFamily="2" charset="2"/>
        <a:buChar char="§"/>
        <a:defRPr sz="2000" b="1">
          <a:solidFill>
            <a:srgbClr val="BFBFBF"/>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rgbClr val="FFCC66"/>
        </a:buClr>
        <a:buFont typeface="Wingdings" pitchFamily="2" charset="2"/>
        <a:buChar char="§"/>
        <a:defRPr sz="2000" b="1">
          <a:solidFill>
            <a:srgbClr val="BFBFBF"/>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rgbClr val="FFCC66"/>
        </a:buClr>
        <a:buFont typeface="Wingdings" pitchFamily="2" charset="2"/>
        <a:buChar char="§"/>
        <a:defRPr sz="2000" b="1">
          <a:solidFill>
            <a:srgbClr val="BFBFBF"/>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bwMode="auto">
          <a:xfrm>
            <a:off x="457493" y="274520"/>
            <a:ext cx="8229023" cy="1143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71715" name="Rectangle 3"/>
          <p:cNvSpPr>
            <a:spLocks noGrp="1" noChangeArrowheads="1"/>
          </p:cNvSpPr>
          <p:nvPr>
            <p:ph type="body" idx="1"/>
          </p:nvPr>
        </p:nvSpPr>
        <p:spPr bwMode="auto">
          <a:xfrm>
            <a:off x="457493" y="1599989"/>
            <a:ext cx="8229023" cy="4525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1716" name="Rectangle 4"/>
          <p:cNvSpPr>
            <a:spLocks noGrp="1" noChangeArrowheads="1"/>
          </p:cNvSpPr>
          <p:nvPr>
            <p:ph type="dt" sz="half" idx="2"/>
          </p:nvPr>
        </p:nvSpPr>
        <p:spPr bwMode="auto">
          <a:xfrm>
            <a:off x="457493" y="6245621"/>
            <a:ext cx="2133023" cy="47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atin typeface="+mn-lt"/>
              </a:defRPr>
            </a:lvl1pPr>
          </a:lstStyle>
          <a:p>
            <a:pPr fontAlgn="base">
              <a:spcBef>
                <a:spcPct val="0"/>
              </a:spcBef>
              <a:spcAft>
                <a:spcPct val="0"/>
              </a:spcAft>
            </a:pPr>
            <a:endParaRPr lang="en-US">
              <a:solidFill>
                <a:srgbClr val="000000"/>
              </a:solidFill>
            </a:endParaRPr>
          </a:p>
        </p:txBody>
      </p:sp>
      <p:sp>
        <p:nvSpPr>
          <p:cNvPr id="371717" name="Rectangle 5"/>
          <p:cNvSpPr>
            <a:spLocks noGrp="1" noChangeArrowheads="1"/>
          </p:cNvSpPr>
          <p:nvPr>
            <p:ph type="ftr" sz="quarter" idx="3"/>
          </p:nvPr>
        </p:nvSpPr>
        <p:spPr bwMode="auto">
          <a:xfrm>
            <a:off x="3124493" y="6245621"/>
            <a:ext cx="2895023" cy="47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atin typeface="+mn-lt"/>
              </a:defRPr>
            </a:lvl1pPr>
          </a:lstStyle>
          <a:p>
            <a:pPr fontAlgn="base">
              <a:spcBef>
                <a:spcPct val="0"/>
              </a:spcBef>
              <a:spcAft>
                <a:spcPct val="0"/>
              </a:spcAft>
            </a:pPr>
            <a:endParaRPr lang="en-US">
              <a:solidFill>
                <a:srgbClr val="000000"/>
              </a:solidFill>
            </a:endParaRPr>
          </a:p>
        </p:txBody>
      </p:sp>
      <p:sp>
        <p:nvSpPr>
          <p:cNvPr id="371718" name="Rectangle 6"/>
          <p:cNvSpPr>
            <a:spLocks noGrp="1" noChangeArrowheads="1"/>
          </p:cNvSpPr>
          <p:nvPr>
            <p:ph type="sldNum" sz="quarter" idx="4"/>
          </p:nvPr>
        </p:nvSpPr>
        <p:spPr bwMode="auto">
          <a:xfrm>
            <a:off x="6553493" y="6245621"/>
            <a:ext cx="2133023" cy="47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atin typeface="+mn-lt"/>
              </a:defRPr>
            </a:lvl1pPr>
          </a:lstStyle>
          <a:p>
            <a:pPr fontAlgn="base">
              <a:spcBef>
                <a:spcPct val="0"/>
              </a:spcBef>
              <a:spcAft>
                <a:spcPct val="0"/>
              </a:spcAft>
            </a:pPr>
            <a:fld id="{F165E1E9-C9FB-430C-90AD-F8D57F228E4E}"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8983107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bwMode="auto">
          <a:xfrm>
            <a:off x="457493" y="274520"/>
            <a:ext cx="8229023" cy="1143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8531" name="Rectangle 3"/>
          <p:cNvSpPr>
            <a:spLocks noGrp="1" noChangeArrowheads="1"/>
          </p:cNvSpPr>
          <p:nvPr>
            <p:ph type="body" idx="1"/>
          </p:nvPr>
        </p:nvSpPr>
        <p:spPr bwMode="auto">
          <a:xfrm>
            <a:off x="457493" y="1599989"/>
            <a:ext cx="8229023" cy="4525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8532" name="Rectangle 4"/>
          <p:cNvSpPr>
            <a:spLocks noGrp="1" noChangeArrowheads="1"/>
          </p:cNvSpPr>
          <p:nvPr>
            <p:ph type="dt" sz="half" idx="2"/>
          </p:nvPr>
        </p:nvSpPr>
        <p:spPr bwMode="auto">
          <a:xfrm>
            <a:off x="457493" y="6245621"/>
            <a:ext cx="2133023" cy="47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vl1pPr>
          </a:lstStyle>
          <a:p>
            <a:pPr fontAlgn="base">
              <a:spcBef>
                <a:spcPct val="0"/>
              </a:spcBef>
              <a:spcAft>
                <a:spcPct val="0"/>
              </a:spcAft>
            </a:pPr>
            <a:endParaRPr lang="en-US">
              <a:solidFill>
                <a:srgbClr val="000000"/>
              </a:solidFill>
            </a:endParaRPr>
          </a:p>
        </p:txBody>
      </p:sp>
      <p:sp>
        <p:nvSpPr>
          <p:cNvPr id="278533" name="Rectangle 5"/>
          <p:cNvSpPr>
            <a:spLocks noGrp="1" noChangeArrowheads="1"/>
          </p:cNvSpPr>
          <p:nvPr>
            <p:ph type="ftr" sz="quarter" idx="3"/>
          </p:nvPr>
        </p:nvSpPr>
        <p:spPr bwMode="auto">
          <a:xfrm>
            <a:off x="3124493" y="6245621"/>
            <a:ext cx="2895023" cy="47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vl1pPr>
          </a:lstStyle>
          <a:p>
            <a:pPr fontAlgn="base">
              <a:spcBef>
                <a:spcPct val="0"/>
              </a:spcBef>
              <a:spcAft>
                <a:spcPct val="0"/>
              </a:spcAft>
            </a:pPr>
            <a:endParaRPr lang="en-US">
              <a:solidFill>
                <a:srgbClr val="000000"/>
              </a:solidFill>
            </a:endParaRPr>
          </a:p>
        </p:txBody>
      </p:sp>
      <p:sp>
        <p:nvSpPr>
          <p:cNvPr id="278534" name="Rectangle 6"/>
          <p:cNvSpPr>
            <a:spLocks noGrp="1" noChangeArrowheads="1"/>
          </p:cNvSpPr>
          <p:nvPr>
            <p:ph type="sldNum" sz="quarter" idx="4"/>
          </p:nvPr>
        </p:nvSpPr>
        <p:spPr bwMode="auto">
          <a:xfrm>
            <a:off x="6553493" y="6245621"/>
            <a:ext cx="2133023" cy="47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fontAlgn="base">
              <a:spcBef>
                <a:spcPct val="0"/>
              </a:spcBef>
              <a:spcAft>
                <a:spcPct val="0"/>
              </a:spcAft>
            </a:pPr>
            <a:fld id="{57A52C94-40B5-4CF7-9968-540D66EA21F6}"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5147488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33"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Unicode MS" pitchFamily="34" charset="-128"/>
        </a:defRPr>
      </a:lvl2pPr>
      <a:lvl3pPr algn="ctr" rtl="0" fontAlgn="base">
        <a:spcBef>
          <a:spcPct val="0"/>
        </a:spcBef>
        <a:spcAft>
          <a:spcPct val="0"/>
        </a:spcAft>
        <a:defRPr sz="4400">
          <a:solidFill>
            <a:schemeClr val="tx2"/>
          </a:solidFill>
          <a:latin typeface="Arial Unicode MS" pitchFamily="34" charset="-128"/>
        </a:defRPr>
      </a:lvl3pPr>
      <a:lvl4pPr algn="ctr" rtl="0" fontAlgn="base">
        <a:spcBef>
          <a:spcPct val="0"/>
        </a:spcBef>
        <a:spcAft>
          <a:spcPct val="0"/>
        </a:spcAft>
        <a:defRPr sz="4400">
          <a:solidFill>
            <a:schemeClr val="tx2"/>
          </a:solidFill>
          <a:latin typeface="Arial Unicode MS" pitchFamily="34" charset="-128"/>
        </a:defRPr>
      </a:lvl4pPr>
      <a:lvl5pPr algn="ctr" rtl="0" fontAlgn="base">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82626" name="Group 2"/>
          <p:cNvGrpSpPr>
            <a:grpSpLocks/>
          </p:cNvGrpSpPr>
          <p:nvPr/>
        </p:nvGrpSpPr>
        <p:grpSpPr bwMode="auto">
          <a:xfrm>
            <a:off x="-2882" y="456443"/>
            <a:ext cx="9141114" cy="6019836"/>
            <a:chOff x="-2" y="288"/>
            <a:chExt cx="6478" cy="3792"/>
          </a:xfrm>
        </p:grpSpPr>
        <p:grpSp>
          <p:nvGrpSpPr>
            <p:cNvPr id="282627" name="Group 3"/>
            <p:cNvGrpSpPr>
              <a:grpSpLocks/>
            </p:cNvGrpSpPr>
            <p:nvPr/>
          </p:nvGrpSpPr>
          <p:grpSpPr bwMode="auto">
            <a:xfrm>
              <a:off x="-2" y="2700"/>
              <a:ext cx="6478" cy="960"/>
              <a:chOff x="-2" y="2700"/>
              <a:chExt cx="6478" cy="960"/>
            </a:xfrm>
          </p:grpSpPr>
          <p:sp>
            <p:nvSpPr>
              <p:cNvPr id="282628" name="Line 4"/>
              <p:cNvSpPr>
                <a:spLocks noChangeShapeType="1"/>
              </p:cNvSpPr>
              <p:nvPr/>
            </p:nvSpPr>
            <p:spPr bwMode="auto">
              <a:xfrm flipH="1">
                <a:off x="-2" y="2700"/>
                <a:ext cx="6476" cy="0"/>
              </a:xfrm>
              <a:prstGeom prst="line">
                <a:avLst/>
              </a:prstGeom>
              <a:noFill/>
              <a:ln w="12700">
                <a:solidFill>
                  <a:srgbClr val="FFDE0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282629" name="Line 5"/>
              <p:cNvSpPr>
                <a:spLocks noChangeShapeType="1"/>
              </p:cNvSpPr>
              <p:nvPr/>
            </p:nvSpPr>
            <p:spPr bwMode="auto">
              <a:xfrm flipH="1">
                <a:off x="-2" y="2796"/>
                <a:ext cx="6476" cy="0"/>
              </a:xfrm>
              <a:prstGeom prst="line">
                <a:avLst/>
              </a:prstGeom>
              <a:noFill/>
              <a:ln w="12700">
                <a:solidFill>
                  <a:srgbClr val="F5DA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282630" name="Line 6"/>
              <p:cNvSpPr>
                <a:spLocks noChangeShapeType="1"/>
              </p:cNvSpPr>
              <p:nvPr/>
            </p:nvSpPr>
            <p:spPr bwMode="auto">
              <a:xfrm flipH="1">
                <a:off x="-2" y="2892"/>
                <a:ext cx="6478" cy="0"/>
              </a:xfrm>
              <a:prstGeom prst="line">
                <a:avLst/>
              </a:prstGeom>
              <a:noFill/>
              <a:ln w="12700">
                <a:solidFill>
                  <a:srgbClr val="FCB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282631" name="Line 7"/>
              <p:cNvSpPr>
                <a:spLocks noChangeShapeType="1"/>
              </p:cNvSpPr>
              <p:nvPr/>
            </p:nvSpPr>
            <p:spPr bwMode="auto">
              <a:xfrm flipH="1">
                <a:off x="-2" y="2988"/>
                <a:ext cx="6478" cy="0"/>
              </a:xfrm>
              <a:prstGeom prst="line">
                <a:avLst/>
              </a:prstGeom>
              <a:noFill/>
              <a:ln w="12700">
                <a:solidFill>
                  <a:srgbClr val="FE9B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282632" name="Line 8"/>
              <p:cNvSpPr>
                <a:spLocks noChangeShapeType="1"/>
              </p:cNvSpPr>
              <p:nvPr/>
            </p:nvSpPr>
            <p:spPr bwMode="auto">
              <a:xfrm flipH="1">
                <a:off x="-2" y="3084"/>
                <a:ext cx="6478" cy="0"/>
              </a:xfrm>
              <a:prstGeom prst="line">
                <a:avLst/>
              </a:prstGeom>
              <a:noFill/>
              <a:ln w="12700">
                <a:solidFill>
                  <a:srgbClr val="FF7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282633" name="Line 9"/>
              <p:cNvSpPr>
                <a:spLocks noChangeShapeType="1"/>
              </p:cNvSpPr>
              <p:nvPr/>
            </p:nvSpPr>
            <p:spPr bwMode="auto">
              <a:xfrm flipH="1">
                <a:off x="-2" y="3180"/>
                <a:ext cx="6478" cy="0"/>
              </a:xfrm>
              <a:prstGeom prst="line">
                <a:avLst/>
              </a:prstGeom>
              <a:noFill/>
              <a:ln w="12700">
                <a:solidFill>
                  <a:srgbClr val="FF590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282634" name="Line 10"/>
              <p:cNvSpPr>
                <a:spLocks noChangeShapeType="1"/>
              </p:cNvSpPr>
              <p:nvPr/>
            </p:nvSpPr>
            <p:spPr bwMode="auto">
              <a:xfrm flipH="1">
                <a:off x="0" y="3276"/>
                <a:ext cx="6476" cy="0"/>
              </a:xfrm>
              <a:prstGeom prst="line">
                <a:avLst/>
              </a:prstGeom>
              <a:noFill/>
              <a:ln w="12700">
                <a:solidFill>
                  <a:srgbClr val="FF400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282635" name="Line 11"/>
              <p:cNvSpPr>
                <a:spLocks noChangeShapeType="1"/>
              </p:cNvSpPr>
              <p:nvPr/>
            </p:nvSpPr>
            <p:spPr bwMode="auto">
              <a:xfrm flipH="1">
                <a:off x="-2" y="3373"/>
                <a:ext cx="6478" cy="0"/>
              </a:xfrm>
              <a:prstGeom prst="line">
                <a:avLst/>
              </a:prstGeom>
              <a:noFill/>
              <a:ln w="12700">
                <a:solidFill>
                  <a:srgbClr val="DC2A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282636" name="Line 12"/>
              <p:cNvSpPr>
                <a:spLocks noChangeShapeType="1"/>
              </p:cNvSpPr>
              <p:nvPr/>
            </p:nvSpPr>
            <p:spPr bwMode="auto">
              <a:xfrm flipH="1">
                <a:off x="-2" y="3468"/>
                <a:ext cx="6478" cy="0"/>
              </a:xfrm>
              <a:prstGeom prst="line">
                <a:avLst/>
              </a:prstGeom>
              <a:noFill/>
              <a:ln w="12700">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282637" name="Line 13"/>
              <p:cNvSpPr>
                <a:spLocks noChangeShapeType="1"/>
              </p:cNvSpPr>
              <p:nvPr/>
            </p:nvSpPr>
            <p:spPr bwMode="auto">
              <a:xfrm flipH="1">
                <a:off x="-2" y="3564"/>
                <a:ext cx="6478" cy="0"/>
              </a:xfrm>
              <a:prstGeom prst="line">
                <a:avLst/>
              </a:prstGeom>
              <a:noFill/>
              <a:ln w="12700">
                <a:solidFill>
                  <a:srgbClr val="DC037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282638" name="Line 14"/>
              <p:cNvSpPr>
                <a:spLocks noChangeShapeType="1"/>
              </p:cNvSpPr>
              <p:nvPr/>
            </p:nvSpPr>
            <p:spPr bwMode="auto">
              <a:xfrm flipH="1">
                <a:off x="-2" y="3660"/>
                <a:ext cx="6478" cy="0"/>
              </a:xfrm>
              <a:prstGeom prst="line">
                <a:avLst/>
              </a:prstGeom>
              <a:noFill/>
              <a:ln w="12700">
                <a:solidFill>
                  <a:srgbClr val="DC008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grpSp>
        <p:sp>
          <p:nvSpPr>
            <p:cNvPr id="282639" name="Rectangle 15"/>
            <p:cNvSpPr>
              <a:spLocks noChangeArrowheads="1"/>
            </p:cNvSpPr>
            <p:nvPr/>
          </p:nvSpPr>
          <p:spPr bwMode="auto">
            <a:xfrm>
              <a:off x="324" y="288"/>
              <a:ext cx="5832" cy="3792"/>
            </a:xfrm>
            <a:prstGeom prst="rect">
              <a:avLst/>
            </a:prstGeom>
            <a:solidFill>
              <a:schemeClr val="bg1"/>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grpSp>
      <p:sp>
        <p:nvSpPr>
          <p:cNvPr id="282640" name="Rectangle 16"/>
          <p:cNvSpPr>
            <a:spLocks noGrp="1" noChangeArrowheads="1"/>
          </p:cNvSpPr>
          <p:nvPr>
            <p:ph type="title"/>
          </p:nvPr>
        </p:nvSpPr>
        <p:spPr bwMode="auto">
          <a:xfrm>
            <a:off x="1160318" y="556931"/>
            <a:ext cx="6823364" cy="1481848"/>
          </a:xfrm>
          <a:prstGeom prst="rect">
            <a:avLst/>
          </a:prstGeom>
          <a:solidFill>
            <a:schemeClr val="bg2"/>
          </a:solidFill>
          <a:ln>
            <a:noFill/>
          </a:ln>
          <a:effectLst>
            <a:outerShdw dist="107763" dir="2700000" algn="ctr" rotWithShape="0">
              <a:srgbClr val="000000"/>
            </a:outerShdw>
          </a:effectLst>
          <a:extLst>
            <a:ext uri="{91240B29-F687-4F45-9708-019B960494DF}">
              <a14:hiddenLine xmlns:a14="http://schemas.microsoft.com/office/drawing/2010/main" w="12700">
                <a:solidFill>
                  <a:schemeClr val="tx1"/>
                </a:solidFill>
                <a:miter lim="800000"/>
                <a:headEnd/>
                <a:tailEnd/>
              </a14:hiddenLine>
            </a:ext>
          </a:extLst>
        </p:spPr>
        <p:txBody>
          <a:bodyPr vert="horz" wrap="square" lIns="91555" tIns="46553" rIns="91555" bIns="46553" numCol="1" anchor="ctr" anchorCtr="0" compatLnSpc="1">
            <a:prstTxWarp prst="textNoShape">
              <a:avLst/>
            </a:prstTxWarp>
            <a:spAutoFit/>
          </a:bodyPr>
          <a:lstStyle/>
          <a:p>
            <a:pPr lvl="0"/>
            <a:r>
              <a:rPr lang="en-US" smtClean="0"/>
              <a:t>Click to edit Master title style</a:t>
            </a:r>
          </a:p>
        </p:txBody>
      </p:sp>
      <p:sp>
        <p:nvSpPr>
          <p:cNvPr id="282641" name="Rectangle 17"/>
          <p:cNvSpPr>
            <a:spLocks noGrp="1" noChangeArrowheads="1"/>
          </p:cNvSpPr>
          <p:nvPr>
            <p:ph type="body" idx="1"/>
          </p:nvPr>
        </p:nvSpPr>
        <p:spPr bwMode="auto">
          <a:xfrm>
            <a:off x="685517" y="2209120"/>
            <a:ext cx="7772977" cy="4116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55" tIns="46553" rIns="91555" bIns="4655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451342464"/>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txStyles>
    <p:titleStyle>
      <a:lvl1pPr algn="ctr" defTabSz="912813"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defTabSz="912813"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2pPr>
      <a:lvl3pPr algn="ctr" defTabSz="912813"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3pPr>
      <a:lvl4pPr algn="ctr" defTabSz="912813"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4pPr>
      <a:lvl5pPr algn="ctr" defTabSz="912813"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5pPr>
      <a:lvl6pPr marL="457200" algn="ctr" defTabSz="912813"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defTabSz="912813"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defTabSz="912813"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defTabSz="912813"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1313" indent="-341313" algn="l" defTabSz="912813" rtl="0" eaLnBrk="0" fontAlgn="base" hangingPunct="0">
        <a:spcBef>
          <a:spcPct val="20000"/>
        </a:spcBef>
        <a:spcAft>
          <a:spcPct val="0"/>
        </a:spcAft>
        <a:buClr>
          <a:schemeClr val="tx2"/>
        </a:buClr>
        <a:buSzPct val="75000"/>
        <a:buFont typeface="Monotype Sorts" pitchFamily="2" charset="2"/>
        <a:buChar char="n"/>
        <a:defRPr sz="3200" b="1">
          <a:solidFill>
            <a:schemeClr val="tx1"/>
          </a:solidFill>
          <a:latin typeface="+mn-lt"/>
          <a:ea typeface="+mn-ea"/>
          <a:cs typeface="+mn-cs"/>
        </a:defRPr>
      </a:lvl1pPr>
      <a:lvl2pPr marL="739775" indent="-284163" algn="l" defTabSz="912813" rtl="0" eaLnBrk="0" fontAlgn="base" hangingPunct="0">
        <a:spcBef>
          <a:spcPct val="20000"/>
        </a:spcBef>
        <a:spcAft>
          <a:spcPct val="0"/>
        </a:spcAft>
        <a:buClr>
          <a:schemeClr val="accent1"/>
        </a:buClr>
        <a:buSzPct val="100000"/>
        <a:buChar char="–"/>
        <a:defRPr sz="2800" b="1">
          <a:solidFill>
            <a:schemeClr val="tx1"/>
          </a:solidFill>
          <a:latin typeface="+mn-lt"/>
        </a:defRPr>
      </a:lvl2pPr>
      <a:lvl3pPr marL="1138238" indent="-225425" algn="l" defTabSz="912813" rtl="0" eaLnBrk="0" fontAlgn="base" hangingPunct="0">
        <a:spcBef>
          <a:spcPct val="20000"/>
        </a:spcBef>
        <a:spcAft>
          <a:spcPct val="0"/>
        </a:spcAft>
        <a:buClr>
          <a:schemeClr val="hlink"/>
        </a:buClr>
        <a:buSzPct val="100000"/>
        <a:buChar char="»"/>
        <a:defRPr sz="2300" b="1">
          <a:solidFill>
            <a:schemeClr val="tx1"/>
          </a:solidFill>
          <a:latin typeface="+mn-lt"/>
        </a:defRPr>
      </a:lvl3pPr>
      <a:lvl4pPr marL="1595438" indent="-228600" algn="l" defTabSz="912813" rtl="0" eaLnBrk="0" fontAlgn="base" hangingPunct="0">
        <a:spcBef>
          <a:spcPct val="20000"/>
        </a:spcBef>
        <a:spcAft>
          <a:spcPct val="0"/>
        </a:spcAft>
        <a:buClr>
          <a:schemeClr val="tx1"/>
        </a:buClr>
        <a:buSzPct val="100000"/>
        <a:buChar char="–"/>
        <a:defRPr sz="2000" b="1">
          <a:solidFill>
            <a:schemeClr val="tx1"/>
          </a:solidFill>
          <a:latin typeface="+mn-lt"/>
        </a:defRPr>
      </a:lvl4pPr>
      <a:lvl5pPr marL="2051050" indent="-227013" algn="l" defTabSz="912813" rtl="0" eaLnBrk="0" fontAlgn="base" hangingPunct="0">
        <a:spcBef>
          <a:spcPct val="20000"/>
        </a:spcBef>
        <a:spcAft>
          <a:spcPct val="0"/>
        </a:spcAft>
        <a:buClr>
          <a:schemeClr val="tx1"/>
        </a:buClr>
        <a:buSzPct val="100000"/>
        <a:buChar char="–"/>
        <a:defRPr sz="2000" b="1">
          <a:solidFill>
            <a:schemeClr val="tx1"/>
          </a:solidFill>
          <a:latin typeface="+mn-lt"/>
        </a:defRPr>
      </a:lvl5pPr>
      <a:lvl6pPr marL="2508250" indent="-227013" algn="l" defTabSz="912813" rtl="0" eaLnBrk="0" fontAlgn="base" hangingPunct="0">
        <a:spcBef>
          <a:spcPct val="20000"/>
        </a:spcBef>
        <a:spcAft>
          <a:spcPct val="0"/>
        </a:spcAft>
        <a:buClr>
          <a:schemeClr val="tx1"/>
        </a:buClr>
        <a:buSzPct val="100000"/>
        <a:buChar char="–"/>
        <a:defRPr sz="2000" b="1">
          <a:solidFill>
            <a:schemeClr val="tx1"/>
          </a:solidFill>
          <a:latin typeface="+mn-lt"/>
        </a:defRPr>
      </a:lvl6pPr>
      <a:lvl7pPr marL="2965450" indent="-227013" algn="l" defTabSz="912813" rtl="0" eaLnBrk="0" fontAlgn="base" hangingPunct="0">
        <a:spcBef>
          <a:spcPct val="20000"/>
        </a:spcBef>
        <a:spcAft>
          <a:spcPct val="0"/>
        </a:spcAft>
        <a:buClr>
          <a:schemeClr val="tx1"/>
        </a:buClr>
        <a:buSzPct val="100000"/>
        <a:buChar char="–"/>
        <a:defRPr sz="2000" b="1">
          <a:solidFill>
            <a:schemeClr val="tx1"/>
          </a:solidFill>
          <a:latin typeface="+mn-lt"/>
        </a:defRPr>
      </a:lvl7pPr>
      <a:lvl8pPr marL="3422650" indent="-227013" algn="l" defTabSz="912813" rtl="0" eaLnBrk="0" fontAlgn="base" hangingPunct="0">
        <a:spcBef>
          <a:spcPct val="20000"/>
        </a:spcBef>
        <a:spcAft>
          <a:spcPct val="0"/>
        </a:spcAft>
        <a:buClr>
          <a:schemeClr val="tx1"/>
        </a:buClr>
        <a:buSzPct val="100000"/>
        <a:buChar char="–"/>
        <a:defRPr sz="2000" b="1">
          <a:solidFill>
            <a:schemeClr val="tx1"/>
          </a:solidFill>
          <a:latin typeface="+mn-lt"/>
        </a:defRPr>
      </a:lvl8pPr>
      <a:lvl9pPr marL="3879850" indent="-227013" algn="l" defTabSz="912813" rtl="0" eaLnBrk="0" fontAlgn="base" hangingPunct="0">
        <a:spcBef>
          <a:spcPct val="20000"/>
        </a:spcBef>
        <a:spcAft>
          <a:spcPct val="0"/>
        </a:spcAft>
        <a:buClr>
          <a:schemeClr val="tx1"/>
        </a:buClr>
        <a:buSzPct val="10000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67618" name="Group 2"/>
          <p:cNvGrpSpPr>
            <a:grpSpLocks/>
          </p:cNvGrpSpPr>
          <p:nvPr/>
        </p:nvGrpSpPr>
        <p:grpSpPr bwMode="auto">
          <a:xfrm>
            <a:off x="-2882" y="456443"/>
            <a:ext cx="9141114" cy="6019836"/>
            <a:chOff x="-2" y="288"/>
            <a:chExt cx="6478" cy="3792"/>
          </a:xfrm>
        </p:grpSpPr>
        <p:grpSp>
          <p:nvGrpSpPr>
            <p:cNvPr id="367619" name="Group 3"/>
            <p:cNvGrpSpPr>
              <a:grpSpLocks/>
            </p:cNvGrpSpPr>
            <p:nvPr/>
          </p:nvGrpSpPr>
          <p:grpSpPr bwMode="auto">
            <a:xfrm>
              <a:off x="-2" y="2700"/>
              <a:ext cx="6478" cy="960"/>
              <a:chOff x="-2" y="2700"/>
              <a:chExt cx="6478" cy="960"/>
            </a:xfrm>
          </p:grpSpPr>
          <p:sp>
            <p:nvSpPr>
              <p:cNvPr id="367620" name="Line 4"/>
              <p:cNvSpPr>
                <a:spLocks noChangeShapeType="1"/>
              </p:cNvSpPr>
              <p:nvPr/>
            </p:nvSpPr>
            <p:spPr bwMode="auto">
              <a:xfrm flipH="1">
                <a:off x="-2" y="2700"/>
                <a:ext cx="6476" cy="0"/>
              </a:xfrm>
              <a:prstGeom prst="line">
                <a:avLst/>
              </a:prstGeom>
              <a:noFill/>
              <a:ln w="12700">
                <a:solidFill>
                  <a:srgbClr val="FFDE0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7621" name="Line 5"/>
              <p:cNvSpPr>
                <a:spLocks noChangeShapeType="1"/>
              </p:cNvSpPr>
              <p:nvPr/>
            </p:nvSpPr>
            <p:spPr bwMode="auto">
              <a:xfrm flipH="1">
                <a:off x="-2" y="2796"/>
                <a:ext cx="6476" cy="0"/>
              </a:xfrm>
              <a:prstGeom prst="line">
                <a:avLst/>
              </a:prstGeom>
              <a:noFill/>
              <a:ln w="12700">
                <a:solidFill>
                  <a:srgbClr val="F5DA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7622" name="Line 6"/>
              <p:cNvSpPr>
                <a:spLocks noChangeShapeType="1"/>
              </p:cNvSpPr>
              <p:nvPr/>
            </p:nvSpPr>
            <p:spPr bwMode="auto">
              <a:xfrm flipH="1">
                <a:off x="-2" y="2892"/>
                <a:ext cx="6478" cy="0"/>
              </a:xfrm>
              <a:prstGeom prst="line">
                <a:avLst/>
              </a:prstGeom>
              <a:noFill/>
              <a:ln w="12700">
                <a:solidFill>
                  <a:srgbClr val="FCB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7623" name="Line 7"/>
              <p:cNvSpPr>
                <a:spLocks noChangeShapeType="1"/>
              </p:cNvSpPr>
              <p:nvPr/>
            </p:nvSpPr>
            <p:spPr bwMode="auto">
              <a:xfrm flipH="1">
                <a:off x="-2" y="2988"/>
                <a:ext cx="6478" cy="0"/>
              </a:xfrm>
              <a:prstGeom prst="line">
                <a:avLst/>
              </a:prstGeom>
              <a:noFill/>
              <a:ln w="12700">
                <a:solidFill>
                  <a:srgbClr val="FE9B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7624" name="Line 8"/>
              <p:cNvSpPr>
                <a:spLocks noChangeShapeType="1"/>
              </p:cNvSpPr>
              <p:nvPr/>
            </p:nvSpPr>
            <p:spPr bwMode="auto">
              <a:xfrm flipH="1">
                <a:off x="-2" y="3084"/>
                <a:ext cx="6478" cy="0"/>
              </a:xfrm>
              <a:prstGeom prst="line">
                <a:avLst/>
              </a:prstGeom>
              <a:noFill/>
              <a:ln w="12700">
                <a:solidFill>
                  <a:srgbClr val="FF7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7625" name="Line 9"/>
              <p:cNvSpPr>
                <a:spLocks noChangeShapeType="1"/>
              </p:cNvSpPr>
              <p:nvPr/>
            </p:nvSpPr>
            <p:spPr bwMode="auto">
              <a:xfrm flipH="1">
                <a:off x="-2" y="3180"/>
                <a:ext cx="6478" cy="0"/>
              </a:xfrm>
              <a:prstGeom prst="line">
                <a:avLst/>
              </a:prstGeom>
              <a:noFill/>
              <a:ln w="12700">
                <a:solidFill>
                  <a:srgbClr val="FF590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7626" name="Line 10"/>
              <p:cNvSpPr>
                <a:spLocks noChangeShapeType="1"/>
              </p:cNvSpPr>
              <p:nvPr/>
            </p:nvSpPr>
            <p:spPr bwMode="auto">
              <a:xfrm flipH="1">
                <a:off x="0" y="3276"/>
                <a:ext cx="6476" cy="0"/>
              </a:xfrm>
              <a:prstGeom prst="line">
                <a:avLst/>
              </a:prstGeom>
              <a:noFill/>
              <a:ln w="12700">
                <a:solidFill>
                  <a:srgbClr val="FF400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7627" name="Line 11"/>
              <p:cNvSpPr>
                <a:spLocks noChangeShapeType="1"/>
              </p:cNvSpPr>
              <p:nvPr/>
            </p:nvSpPr>
            <p:spPr bwMode="auto">
              <a:xfrm flipH="1">
                <a:off x="-2" y="3373"/>
                <a:ext cx="6478" cy="0"/>
              </a:xfrm>
              <a:prstGeom prst="line">
                <a:avLst/>
              </a:prstGeom>
              <a:noFill/>
              <a:ln w="12700">
                <a:solidFill>
                  <a:srgbClr val="DC2A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7628" name="Line 12"/>
              <p:cNvSpPr>
                <a:spLocks noChangeShapeType="1"/>
              </p:cNvSpPr>
              <p:nvPr/>
            </p:nvSpPr>
            <p:spPr bwMode="auto">
              <a:xfrm flipH="1">
                <a:off x="-2" y="3468"/>
                <a:ext cx="6478" cy="0"/>
              </a:xfrm>
              <a:prstGeom prst="line">
                <a:avLst/>
              </a:prstGeom>
              <a:noFill/>
              <a:ln w="12700">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7629" name="Line 13"/>
              <p:cNvSpPr>
                <a:spLocks noChangeShapeType="1"/>
              </p:cNvSpPr>
              <p:nvPr/>
            </p:nvSpPr>
            <p:spPr bwMode="auto">
              <a:xfrm flipH="1">
                <a:off x="-2" y="3564"/>
                <a:ext cx="6478" cy="0"/>
              </a:xfrm>
              <a:prstGeom prst="line">
                <a:avLst/>
              </a:prstGeom>
              <a:noFill/>
              <a:ln w="12700">
                <a:solidFill>
                  <a:srgbClr val="DC037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7630" name="Line 14"/>
              <p:cNvSpPr>
                <a:spLocks noChangeShapeType="1"/>
              </p:cNvSpPr>
              <p:nvPr/>
            </p:nvSpPr>
            <p:spPr bwMode="auto">
              <a:xfrm flipH="1">
                <a:off x="-2" y="3660"/>
                <a:ext cx="6478" cy="0"/>
              </a:xfrm>
              <a:prstGeom prst="line">
                <a:avLst/>
              </a:prstGeom>
              <a:noFill/>
              <a:ln w="12700">
                <a:solidFill>
                  <a:srgbClr val="DC008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grpSp>
        <p:sp>
          <p:nvSpPr>
            <p:cNvPr id="367631" name="Rectangle 15"/>
            <p:cNvSpPr>
              <a:spLocks noChangeArrowheads="1"/>
            </p:cNvSpPr>
            <p:nvPr/>
          </p:nvSpPr>
          <p:spPr bwMode="auto">
            <a:xfrm>
              <a:off x="324" y="288"/>
              <a:ext cx="5832" cy="3792"/>
            </a:xfrm>
            <a:prstGeom prst="rect">
              <a:avLst/>
            </a:prstGeom>
            <a:solidFill>
              <a:schemeClr val="bg1"/>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grpSp>
      <p:sp>
        <p:nvSpPr>
          <p:cNvPr id="367632" name="Rectangle 16"/>
          <p:cNvSpPr>
            <a:spLocks noGrp="1" noChangeArrowheads="1"/>
          </p:cNvSpPr>
          <p:nvPr>
            <p:ph type="title"/>
          </p:nvPr>
        </p:nvSpPr>
        <p:spPr bwMode="auto">
          <a:xfrm>
            <a:off x="1160318" y="574557"/>
            <a:ext cx="6823364" cy="1448222"/>
          </a:xfrm>
          <a:prstGeom prst="rect">
            <a:avLst/>
          </a:prstGeom>
          <a:solidFill>
            <a:schemeClr val="bg2"/>
          </a:solidFill>
          <a:ln>
            <a:noFill/>
          </a:ln>
          <a:effectLst>
            <a:outerShdw dist="107763" dir="2700000" algn="ctr" rotWithShape="0">
              <a:srgbClr val="000000"/>
            </a:outerShdw>
          </a:effectLst>
          <a:extLst>
            <a:ext uri="{91240B29-F687-4F45-9708-019B960494DF}">
              <a14:hiddenLine xmlns:a14="http://schemas.microsoft.com/office/drawing/2010/main" w="12700">
                <a:solidFill>
                  <a:schemeClr val="tx1"/>
                </a:solidFill>
                <a:miter lim="800000"/>
                <a:headEnd/>
                <a:tailEnd/>
              </a14:hiddenLine>
            </a:ext>
          </a:extLst>
        </p:spPr>
        <p:txBody>
          <a:bodyPr vert="horz" wrap="square" lIns="91545" tIns="46548" rIns="91545" bIns="46548" numCol="1" anchor="ctr" anchorCtr="0" compatLnSpc="1">
            <a:prstTxWarp prst="textNoShape">
              <a:avLst/>
            </a:prstTxWarp>
            <a:spAutoFit/>
          </a:bodyPr>
          <a:lstStyle/>
          <a:p>
            <a:pPr lvl="0"/>
            <a:r>
              <a:rPr lang="en-US" smtClean="0"/>
              <a:t>Click to edit Master title style</a:t>
            </a:r>
          </a:p>
        </p:txBody>
      </p:sp>
      <p:sp>
        <p:nvSpPr>
          <p:cNvPr id="367633" name="Rectangle 17"/>
          <p:cNvSpPr>
            <a:spLocks noGrp="1" noChangeArrowheads="1"/>
          </p:cNvSpPr>
          <p:nvPr>
            <p:ph type="body" idx="1"/>
          </p:nvPr>
        </p:nvSpPr>
        <p:spPr bwMode="auto">
          <a:xfrm>
            <a:off x="685517" y="2209120"/>
            <a:ext cx="7772977" cy="4116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45" tIns="46548" rIns="91545" bIns="4654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480820565"/>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2813"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defTabSz="912813"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defTabSz="912813"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defTabSz="912813"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defTabSz="912813"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defTabSz="912813"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defTabSz="912813"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defTabSz="912813"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defTabSz="912813"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1313" indent="-341313" algn="l" defTabSz="912813" rtl="0" eaLnBrk="0" fontAlgn="base" hangingPunct="0">
        <a:spcBef>
          <a:spcPct val="20000"/>
        </a:spcBef>
        <a:spcAft>
          <a:spcPct val="0"/>
        </a:spcAft>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39775" indent="-284163" algn="l" defTabSz="912813" rtl="0" eaLnBrk="0" fontAlgn="base" hangingPunct="0">
        <a:spcBef>
          <a:spcPct val="20000"/>
        </a:spcBef>
        <a:spcAft>
          <a:spcPct val="0"/>
        </a:spcAft>
        <a:buClr>
          <a:schemeClr val="accent1"/>
        </a:buClr>
        <a:buSzPct val="100000"/>
        <a:buChar char="–"/>
        <a:defRPr sz="2800">
          <a:solidFill>
            <a:schemeClr val="tx1"/>
          </a:solidFill>
          <a:effectLst>
            <a:outerShdw blurRad="38100" dist="38100" dir="2700000" algn="tl">
              <a:srgbClr val="000000"/>
            </a:outerShdw>
          </a:effectLst>
          <a:latin typeface="+mn-lt"/>
        </a:defRPr>
      </a:lvl2pPr>
      <a:lvl3pPr marL="1138238" indent="-225425" algn="l" defTabSz="912813" rtl="0" eaLnBrk="0" fontAlgn="base" hangingPunct="0">
        <a:spcBef>
          <a:spcPct val="20000"/>
        </a:spcBef>
        <a:spcAft>
          <a:spcPct val="0"/>
        </a:spcAft>
        <a:buClr>
          <a:schemeClr val="hlink"/>
        </a:buClr>
        <a:buSzPct val="100000"/>
        <a:buChar char="»"/>
        <a:defRPr sz="2300">
          <a:solidFill>
            <a:schemeClr val="tx1"/>
          </a:solidFill>
          <a:effectLst>
            <a:outerShdw blurRad="38100" dist="38100" dir="2700000" algn="tl">
              <a:srgbClr val="000000"/>
            </a:outerShdw>
          </a:effectLst>
          <a:latin typeface="+mn-lt"/>
        </a:defRPr>
      </a:lvl3pPr>
      <a:lvl4pPr marL="1595438" indent="-228600" algn="l" defTabSz="912813"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4pPr>
      <a:lvl5pPr marL="2051050" indent="-227013" algn="l" defTabSz="912813"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5pPr>
      <a:lvl6pPr marL="2508250" indent="-227013" algn="l" defTabSz="912813"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6pPr>
      <a:lvl7pPr marL="2965450" indent="-227013" algn="l" defTabSz="912813"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7pPr>
      <a:lvl8pPr marL="3422650" indent="-227013" algn="l" defTabSz="912813"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8pPr>
      <a:lvl9pPr marL="3879850" indent="-227013" algn="l" defTabSz="912813"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mlDrawing" Target="../drawings/vmlDrawing1.vml"/><Relationship Id="rId1" Type="http://schemas.openxmlformats.org/officeDocument/2006/relationships/themeOverride" Target="../theme/themeOverride1.xml"/><Relationship Id="rId5" Type="http://schemas.openxmlformats.org/officeDocument/2006/relationships/image" Target="../media/image16.e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51.xml"/><Relationship Id="rId1" Type="http://schemas.openxmlformats.org/officeDocument/2006/relationships/themeOverride" Target="../theme/themeOverr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51.xml"/><Relationship Id="rId1" Type="http://schemas.openxmlformats.org/officeDocument/2006/relationships/themeOverride" Target="../theme/themeOverride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hyperlink" Target="http://www.usatoday.com/graphics/weather/gra/gsurge/flash.htm" TargetMode="External"/><Relationship Id="rId2" Type="http://schemas.openxmlformats.org/officeDocument/2006/relationships/image" Target="../media/image26.pn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6.xml"/><Relationship Id="rId1" Type="http://schemas.openxmlformats.org/officeDocument/2006/relationships/vmlDrawing" Target="../drawings/vmlDrawing2.v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w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296" y="457200"/>
            <a:ext cx="8229600" cy="1143000"/>
          </a:xfrm>
        </p:spPr>
        <p:txBody>
          <a:bodyPr>
            <a:normAutofit fontScale="90000"/>
          </a:bodyPr>
          <a:lstStyle/>
          <a:p>
            <a:r>
              <a:rPr lang="en-US" dirty="0" smtClean="0"/>
              <a:t>Flooding in New York City</a:t>
            </a:r>
            <a:br>
              <a:rPr lang="en-US" dirty="0" smtClean="0"/>
            </a:br>
            <a:r>
              <a:rPr lang="en-US" sz="2700" dirty="0" smtClean="0"/>
              <a:t>30 October 2012</a:t>
            </a:r>
            <a:endParaRPr lang="en-US" sz="27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28800"/>
            <a:ext cx="8276896" cy="426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0089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Text Box 2"/>
          <p:cNvSpPr txBox="1">
            <a:spLocks noChangeAspect="1" noChangeArrowheads="1"/>
          </p:cNvSpPr>
          <p:nvPr/>
        </p:nvSpPr>
        <p:spPr bwMode="auto">
          <a:xfrm>
            <a:off x="990023" y="1219886"/>
            <a:ext cx="7239000" cy="4827564"/>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a:solidFill>
                <a:srgbClr val="FFFFFF"/>
              </a:solidFill>
            </a:endParaRPr>
          </a:p>
        </p:txBody>
      </p:sp>
      <p:sp>
        <p:nvSpPr>
          <p:cNvPr id="356355" name="Rectangle 3"/>
          <p:cNvSpPr>
            <a:spLocks noChangeArrowheads="1"/>
          </p:cNvSpPr>
          <p:nvPr/>
        </p:nvSpPr>
        <p:spPr bwMode="auto">
          <a:xfrm>
            <a:off x="990023" y="1219891"/>
            <a:ext cx="1905000" cy="487629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6356" name="Rectangle 4"/>
          <p:cNvSpPr>
            <a:spLocks noGrp="1" noChangeArrowheads="1"/>
          </p:cNvSpPr>
          <p:nvPr>
            <p:ph type="title"/>
          </p:nvPr>
        </p:nvSpPr>
        <p:spPr>
          <a:xfrm>
            <a:off x="502231" y="456442"/>
            <a:ext cx="6501535" cy="571771"/>
          </a:xfrm>
        </p:spPr>
        <p:txBody>
          <a:bodyPr/>
          <a:lstStyle/>
          <a:p>
            <a:r>
              <a:rPr lang="en-US" sz="4000"/>
              <a:t>Storm Surge</a:t>
            </a:r>
          </a:p>
        </p:txBody>
      </p:sp>
      <p:sp>
        <p:nvSpPr>
          <p:cNvPr id="356357" name="Line 5"/>
          <p:cNvSpPr>
            <a:spLocks noChangeShapeType="1"/>
          </p:cNvSpPr>
          <p:nvPr/>
        </p:nvSpPr>
        <p:spPr bwMode="auto">
          <a:xfrm flipH="1" flipV="1">
            <a:off x="6477004" y="4038131"/>
            <a:ext cx="1752023"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6358" name="Line 6"/>
          <p:cNvSpPr>
            <a:spLocks noChangeShapeType="1"/>
          </p:cNvSpPr>
          <p:nvPr/>
        </p:nvSpPr>
        <p:spPr bwMode="auto">
          <a:xfrm flipH="1">
            <a:off x="6400515" y="4799951"/>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6359" name="Text Box 7"/>
          <p:cNvSpPr txBox="1">
            <a:spLocks noChangeArrowheads="1"/>
          </p:cNvSpPr>
          <p:nvPr/>
        </p:nvSpPr>
        <p:spPr bwMode="auto">
          <a:xfrm>
            <a:off x="6172493" y="1067197"/>
            <a:ext cx="2209511" cy="96811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a:solidFill>
                  <a:srgbClr val="FFCC66"/>
                </a:solidFill>
                <a:effectLst>
                  <a:outerShdw blurRad="38100" dist="38100" dir="2700000" algn="tl">
                    <a:srgbClr val="000000"/>
                  </a:outerShdw>
                </a:effectLst>
              </a:rPr>
              <a:t>Straight Shoreline                </a:t>
            </a:r>
          </a:p>
        </p:txBody>
      </p:sp>
      <p:sp>
        <p:nvSpPr>
          <p:cNvPr id="356360" name="Text Box 8"/>
          <p:cNvSpPr txBox="1">
            <a:spLocks noChangeArrowheads="1"/>
          </p:cNvSpPr>
          <p:nvPr/>
        </p:nvSpPr>
        <p:spPr bwMode="auto">
          <a:xfrm>
            <a:off x="990026" y="2514496"/>
            <a:ext cx="1981489" cy="1228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a:solidFill>
                  <a:srgbClr val="FF0000"/>
                </a:solidFill>
              </a:rPr>
              <a:t>MODERATE STORM SURGE</a:t>
            </a:r>
          </a:p>
        </p:txBody>
      </p:sp>
      <p:sp>
        <p:nvSpPr>
          <p:cNvPr id="356361" name="Line 9"/>
          <p:cNvSpPr>
            <a:spLocks noChangeShapeType="1"/>
          </p:cNvSpPr>
          <p:nvPr/>
        </p:nvSpPr>
        <p:spPr bwMode="auto">
          <a:xfrm flipH="1">
            <a:off x="6400515" y="2667180"/>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6362" name="Line 10"/>
          <p:cNvSpPr>
            <a:spLocks noChangeShapeType="1"/>
          </p:cNvSpPr>
          <p:nvPr/>
        </p:nvSpPr>
        <p:spPr bwMode="auto">
          <a:xfrm flipH="1">
            <a:off x="6400515" y="3352656"/>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6363" name="Line 11"/>
          <p:cNvSpPr>
            <a:spLocks noChangeShapeType="1"/>
          </p:cNvSpPr>
          <p:nvPr/>
        </p:nvSpPr>
        <p:spPr bwMode="auto">
          <a:xfrm flipH="1">
            <a:off x="3276023" y="4876299"/>
            <a:ext cx="0" cy="990853"/>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6364" name="Line 12"/>
          <p:cNvSpPr>
            <a:spLocks noChangeShapeType="1"/>
          </p:cNvSpPr>
          <p:nvPr/>
        </p:nvSpPr>
        <p:spPr bwMode="auto">
          <a:xfrm flipH="1" flipV="1">
            <a:off x="3276023" y="1370955"/>
            <a:ext cx="0" cy="990853"/>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6365" name="Line 13"/>
          <p:cNvSpPr>
            <a:spLocks noChangeShapeType="1"/>
          </p:cNvSpPr>
          <p:nvPr/>
        </p:nvSpPr>
        <p:spPr bwMode="auto">
          <a:xfrm flipH="1">
            <a:off x="2895027" y="3352656"/>
            <a:ext cx="1829955"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6366" name="Line 14"/>
          <p:cNvSpPr>
            <a:spLocks noChangeShapeType="1"/>
          </p:cNvSpPr>
          <p:nvPr/>
        </p:nvSpPr>
        <p:spPr bwMode="auto">
          <a:xfrm flipH="1">
            <a:off x="2895027" y="4038131"/>
            <a:ext cx="1829955"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6367" name="Tree"/>
          <p:cNvSpPr>
            <a:spLocks noEditPoints="1" noChangeArrowheads="1"/>
          </p:cNvSpPr>
          <p:nvPr/>
        </p:nvSpPr>
        <p:spPr bwMode="auto">
          <a:xfrm>
            <a:off x="1752026" y="4952644"/>
            <a:ext cx="457489" cy="295631"/>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pic>
        <p:nvPicPr>
          <p:cNvPr id="356368" name="Picture 16" descr="House"/>
          <p:cNvPicPr>
            <a:picLocks noChangeAspect="1" noChangeArrowheads="1"/>
          </p:cNvPicPr>
          <p:nvPr/>
        </p:nvPicPr>
        <p:blipFill>
          <a:blip r:embed="rId3">
            <a:extLst>
              <a:ext uri="{28A0092B-C50C-407E-A947-70E740481C1C}">
                <a14:useLocalDpi xmlns:a14="http://schemas.microsoft.com/office/drawing/2010/main" val="0"/>
              </a:ext>
            </a:extLst>
          </a:blip>
          <a:srcRect l="52521"/>
          <a:stretch>
            <a:fillRect/>
          </a:stretch>
        </p:blipFill>
        <p:spPr bwMode="auto">
          <a:xfrm>
            <a:off x="5" y="2361807"/>
            <a:ext cx="914977" cy="175267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56369" name="Line 17"/>
          <p:cNvSpPr>
            <a:spLocks noChangeShapeType="1"/>
          </p:cNvSpPr>
          <p:nvPr/>
        </p:nvSpPr>
        <p:spPr bwMode="auto">
          <a:xfrm>
            <a:off x="4" y="3810722"/>
            <a:ext cx="990023" cy="0"/>
          </a:xfrm>
          <a:prstGeom prst="line">
            <a:avLst/>
          </a:prstGeom>
          <a:noFill/>
          <a:ln w="50800">
            <a:solidFill>
              <a:schemeClr va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6370" name="Line 18"/>
          <p:cNvSpPr>
            <a:spLocks noChangeShapeType="1"/>
          </p:cNvSpPr>
          <p:nvPr/>
        </p:nvSpPr>
        <p:spPr bwMode="auto">
          <a:xfrm>
            <a:off x="609027" y="6096181"/>
            <a:ext cx="7772977" cy="0"/>
          </a:xfrm>
          <a:prstGeom prst="line">
            <a:avLst/>
          </a:prstGeom>
          <a:noFill/>
          <a:ln w="762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pic>
        <p:nvPicPr>
          <p:cNvPr id="356371" name="Picture 19" descr="hou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515" y="4876295"/>
            <a:ext cx="685511" cy="448320"/>
          </a:xfrm>
          <a:prstGeom prst="rect">
            <a:avLst/>
          </a:prstGeom>
          <a:noFill/>
          <a:extLst>
            <a:ext uri="{909E8E84-426E-40DD-AFC4-6F175D3DCCD1}">
              <a14:hiddenFill xmlns:a14="http://schemas.microsoft.com/office/drawing/2010/main">
                <a:solidFill>
                  <a:srgbClr val="FFFFFF"/>
                </a:solidFill>
              </a14:hiddenFill>
            </a:ext>
          </a:extLst>
        </p:spPr>
      </p:pic>
      <p:pic>
        <p:nvPicPr>
          <p:cNvPr id="356372" name="Picture 20" descr="hou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370953"/>
            <a:ext cx="685512" cy="446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783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56365"/>
                                        </p:tgtEl>
                                        <p:attrNameLst>
                                          <p:attrName>style.visibility</p:attrName>
                                        </p:attrNameLst>
                                      </p:cBhvr>
                                      <p:to>
                                        <p:strVal val="visible"/>
                                      </p:to>
                                    </p:set>
                                    <p:animEffect transition="in" filter="wipe(right)">
                                      <p:cBhvr>
                                        <p:cTn id="7" dur="500"/>
                                        <p:tgtEl>
                                          <p:spTgt spid="35636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56366"/>
                                        </p:tgtEl>
                                        <p:attrNameLst>
                                          <p:attrName>style.visibility</p:attrName>
                                        </p:attrNameLst>
                                      </p:cBhvr>
                                      <p:to>
                                        <p:strVal val="visible"/>
                                      </p:to>
                                    </p:set>
                                    <p:animEffect transition="in" filter="wipe(right)">
                                      <p:cBhvr>
                                        <p:cTn id="10" dur="500"/>
                                        <p:tgtEl>
                                          <p:spTgt spid="356366"/>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56364"/>
                                        </p:tgtEl>
                                        <p:attrNameLst>
                                          <p:attrName>style.visibility</p:attrName>
                                        </p:attrNameLst>
                                      </p:cBhvr>
                                      <p:to>
                                        <p:strVal val="visible"/>
                                      </p:to>
                                    </p:set>
                                    <p:animEffect transition="in" filter="wipe(down)">
                                      <p:cBhvr>
                                        <p:cTn id="14" dur="2000"/>
                                        <p:tgtEl>
                                          <p:spTgt spid="356364"/>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356363"/>
                                        </p:tgtEl>
                                        <p:attrNameLst>
                                          <p:attrName>style.visibility</p:attrName>
                                        </p:attrNameLst>
                                      </p:cBhvr>
                                      <p:to>
                                        <p:strVal val="visible"/>
                                      </p:to>
                                    </p:set>
                                    <p:animEffect transition="in" filter="wipe(up)">
                                      <p:cBhvr>
                                        <p:cTn id="17" dur="2000"/>
                                        <p:tgtEl>
                                          <p:spTgt spid="35636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56360"/>
                                        </p:tgtEl>
                                        <p:attrNameLst>
                                          <p:attrName>style.visibility</p:attrName>
                                        </p:attrNameLst>
                                      </p:cBhvr>
                                      <p:to>
                                        <p:strVal val="visible"/>
                                      </p:to>
                                    </p:set>
                                    <p:animEffect transition="in" filter="fade">
                                      <p:cBhvr>
                                        <p:cTn id="20" dur="2000"/>
                                        <p:tgtEl>
                                          <p:spTgt spid="356360"/>
                                        </p:tgtEl>
                                      </p:cBhvr>
                                    </p:animEffect>
                                  </p:childTnLst>
                                </p:cTn>
                              </p:par>
                              <p:par>
                                <p:cTn id="21" presetID="10" presetClass="entr" presetSubtype="0" fill="hold" nodeType="withEffect">
                                  <p:stCondLst>
                                    <p:cond delay="0"/>
                                  </p:stCondLst>
                                  <p:childTnLst>
                                    <p:set>
                                      <p:cBhvr>
                                        <p:cTn id="22" dur="1" fill="hold">
                                          <p:stCondLst>
                                            <p:cond delay="0"/>
                                          </p:stCondLst>
                                        </p:cTn>
                                        <p:tgtEl>
                                          <p:spTgt spid="356368"/>
                                        </p:tgtEl>
                                        <p:attrNameLst>
                                          <p:attrName>style.visibility</p:attrName>
                                        </p:attrNameLst>
                                      </p:cBhvr>
                                      <p:to>
                                        <p:strVal val="visible"/>
                                      </p:to>
                                    </p:set>
                                    <p:animEffect transition="in" filter="fade">
                                      <p:cBhvr>
                                        <p:cTn id="23" dur="2000"/>
                                        <p:tgtEl>
                                          <p:spTgt spid="35636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56369"/>
                                        </p:tgtEl>
                                        <p:attrNameLst>
                                          <p:attrName>style.visibility</p:attrName>
                                        </p:attrNameLst>
                                      </p:cBhvr>
                                      <p:to>
                                        <p:strVal val="visible"/>
                                      </p:to>
                                    </p:set>
                                    <p:animEffect transition="in" filter="fade">
                                      <p:cBhvr>
                                        <p:cTn id="26" dur="2000"/>
                                        <p:tgtEl>
                                          <p:spTgt spid="356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0" grpId="0"/>
      <p:bldP spid="356363" grpId="0" animBg="1"/>
      <p:bldP spid="356364" grpId="0" animBg="1"/>
      <p:bldP spid="356365" grpId="0" animBg="1"/>
      <p:bldP spid="356366" grpId="0" animBg="1"/>
      <p:bldP spid="35636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ext Box 2"/>
          <p:cNvSpPr txBox="1">
            <a:spLocks noChangeAspect="1" noChangeArrowheads="1"/>
          </p:cNvSpPr>
          <p:nvPr/>
        </p:nvSpPr>
        <p:spPr bwMode="auto">
          <a:xfrm>
            <a:off x="990023" y="1219886"/>
            <a:ext cx="7239000" cy="4827564"/>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a:solidFill>
                <a:srgbClr val="FFFFFF"/>
              </a:solidFill>
            </a:endParaRPr>
          </a:p>
        </p:txBody>
      </p:sp>
      <p:sp>
        <p:nvSpPr>
          <p:cNvPr id="358403" name="Rectangle 3"/>
          <p:cNvSpPr>
            <a:spLocks noChangeArrowheads="1"/>
          </p:cNvSpPr>
          <p:nvPr/>
        </p:nvSpPr>
        <p:spPr bwMode="auto">
          <a:xfrm>
            <a:off x="990023" y="1219891"/>
            <a:ext cx="4420466" cy="487629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8404" name="AutoShape 4"/>
          <p:cNvSpPr>
            <a:spLocks noChangeArrowheads="1"/>
          </p:cNvSpPr>
          <p:nvPr/>
        </p:nvSpPr>
        <p:spPr bwMode="auto">
          <a:xfrm rot="16200000">
            <a:off x="1905649" y="1829378"/>
            <a:ext cx="3352656" cy="3810000"/>
          </a:xfrm>
          <a:prstGeom prst="triangle">
            <a:avLst>
              <a:gd name="adj" fmla="val 50000"/>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8405" name="Rectangle 5"/>
          <p:cNvSpPr>
            <a:spLocks noGrp="1" noChangeArrowheads="1"/>
          </p:cNvSpPr>
          <p:nvPr>
            <p:ph type="title"/>
          </p:nvPr>
        </p:nvSpPr>
        <p:spPr>
          <a:xfrm>
            <a:off x="502231" y="456442"/>
            <a:ext cx="6501535" cy="571771"/>
          </a:xfrm>
        </p:spPr>
        <p:txBody>
          <a:bodyPr/>
          <a:lstStyle/>
          <a:p>
            <a:r>
              <a:rPr lang="en-US" sz="4000"/>
              <a:t>Storm Surge</a:t>
            </a:r>
          </a:p>
        </p:txBody>
      </p:sp>
      <p:sp>
        <p:nvSpPr>
          <p:cNvPr id="358406" name="Line 6"/>
          <p:cNvSpPr>
            <a:spLocks noChangeShapeType="1"/>
          </p:cNvSpPr>
          <p:nvPr/>
        </p:nvSpPr>
        <p:spPr bwMode="auto">
          <a:xfrm flipH="1" flipV="1">
            <a:off x="6400515" y="4038131"/>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8407" name="Line 7"/>
          <p:cNvSpPr>
            <a:spLocks noChangeShapeType="1"/>
          </p:cNvSpPr>
          <p:nvPr/>
        </p:nvSpPr>
        <p:spPr bwMode="auto">
          <a:xfrm flipH="1">
            <a:off x="6400515" y="4799951"/>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8408" name="Text Box 8"/>
          <p:cNvSpPr txBox="1">
            <a:spLocks noChangeArrowheads="1"/>
          </p:cNvSpPr>
          <p:nvPr/>
        </p:nvSpPr>
        <p:spPr bwMode="auto">
          <a:xfrm>
            <a:off x="6172493" y="1067202"/>
            <a:ext cx="2209511" cy="531161"/>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a:solidFill>
                  <a:srgbClr val="FFCC66"/>
                </a:solidFill>
                <a:effectLst>
                  <a:outerShdw blurRad="38100" dist="38100" dir="2700000" algn="tl">
                    <a:srgbClr val="000000"/>
                  </a:outerShdw>
                </a:effectLst>
              </a:rPr>
              <a:t>Bay                </a:t>
            </a:r>
          </a:p>
        </p:txBody>
      </p:sp>
      <p:sp>
        <p:nvSpPr>
          <p:cNvPr id="358409" name="Text Box 9"/>
          <p:cNvSpPr txBox="1">
            <a:spLocks noChangeArrowheads="1"/>
          </p:cNvSpPr>
          <p:nvPr/>
        </p:nvSpPr>
        <p:spPr bwMode="auto">
          <a:xfrm>
            <a:off x="1143004" y="1523644"/>
            <a:ext cx="1981489" cy="1228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a:solidFill>
                  <a:srgbClr val="FF0000"/>
                </a:solidFill>
              </a:rPr>
              <a:t>HIGHEST STORM SURGE</a:t>
            </a:r>
          </a:p>
        </p:txBody>
      </p:sp>
      <p:sp>
        <p:nvSpPr>
          <p:cNvPr id="358410" name="Line 10"/>
          <p:cNvSpPr>
            <a:spLocks noChangeShapeType="1"/>
          </p:cNvSpPr>
          <p:nvPr/>
        </p:nvSpPr>
        <p:spPr bwMode="auto">
          <a:xfrm flipH="1">
            <a:off x="6400515" y="2667180"/>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8411" name="Line 11"/>
          <p:cNvSpPr>
            <a:spLocks noChangeShapeType="1"/>
          </p:cNvSpPr>
          <p:nvPr/>
        </p:nvSpPr>
        <p:spPr bwMode="auto">
          <a:xfrm flipH="1">
            <a:off x="6400515" y="3352656"/>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8412" name="Line 12"/>
          <p:cNvSpPr>
            <a:spLocks noChangeShapeType="1"/>
          </p:cNvSpPr>
          <p:nvPr/>
        </p:nvSpPr>
        <p:spPr bwMode="auto">
          <a:xfrm flipH="1">
            <a:off x="4114516" y="2361804"/>
            <a:ext cx="1295977" cy="610755"/>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8413" name="Line 13"/>
          <p:cNvSpPr>
            <a:spLocks noChangeShapeType="1"/>
          </p:cNvSpPr>
          <p:nvPr/>
        </p:nvSpPr>
        <p:spPr bwMode="auto">
          <a:xfrm flipH="1" flipV="1">
            <a:off x="4114516" y="4496202"/>
            <a:ext cx="1295977" cy="609131"/>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8414" name="Tree"/>
          <p:cNvSpPr>
            <a:spLocks noEditPoints="1" noChangeArrowheads="1"/>
          </p:cNvSpPr>
          <p:nvPr/>
        </p:nvSpPr>
        <p:spPr bwMode="auto">
          <a:xfrm>
            <a:off x="3276026" y="2285464"/>
            <a:ext cx="457489" cy="295631"/>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8415" name="Tree"/>
          <p:cNvSpPr>
            <a:spLocks noEditPoints="1" noChangeArrowheads="1"/>
          </p:cNvSpPr>
          <p:nvPr/>
        </p:nvSpPr>
        <p:spPr bwMode="auto">
          <a:xfrm>
            <a:off x="1219491" y="5258022"/>
            <a:ext cx="457488" cy="295631"/>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8416" name="Line 16"/>
          <p:cNvSpPr>
            <a:spLocks noChangeShapeType="1"/>
          </p:cNvSpPr>
          <p:nvPr/>
        </p:nvSpPr>
        <p:spPr bwMode="auto">
          <a:xfrm flipH="1">
            <a:off x="4114516" y="3429001"/>
            <a:ext cx="1295977"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8417" name="Line 17"/>
          <p:cNvSpPr>
            <a:spLocks noChangeShapeType="1"/>
          </p:cNvSpPr>
          <p:nvPr/>
        </p:nvSpPr>
        <p:spPr bwMode="auto">
          <a:xfrm flipH="1" flipV="1">
            <a:off x="4114516" y="4038131"/>
            <a:ext cx="1295977"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8418" name="AutoShape 18"/>
          <p:cNvSpPr>
            <a:spLocks noChangeArrowheads="1"/>
          </p:cNvSpPr>
          <p:nvPr/>
        </p:nvSpPr>
        <p:spPr bwMode="auto">
          <a:xfrm>
            <a:off x="2286004" y="2819874"/>
            <a:ext cx="1752023" cy="1829017"/>
          </a:xfrm>
          <a:prstGeom prst="leftArrow">
            <a:avLst>
              <a:gd name="adj1" fmla="val 40454"/>
              <a:gd name="adj2" fmla="val 52151"/>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8419" name="Line 19"/>
          <p:cNvSpPr>
            <a:spLocks noChangeShapeType="1"/>
          </p:cNvSpPr>
          <p:nvPr/>
        </p:nvSpPr>
        <p:spPr bwMode="auto">
          <a:xfrm>
            <a:off x="762004" y="6096181"/>
            <a:ext cx="7696489" cy="0"/>
          </a:xfrm>
          <a:prstGeom prst="line">
            <a:avLst/>
          </a:prstGeom>
          <a:noFill/>
          <a:ln w="889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pic>
        <p:nvPicPr>
          <p:cNvPr id="358420" name="Picture 20" descr="House"/>
          <p:cNvPicPr>
            <a:picLocks noChangeAspect="1" noChangeArrowheads="1"/>
          </p:cNvPicPr>
          <p:nvPr/>
        </p:nvPicPr>
        <p:blipFill>
          <a:blip r:embed="rId3">
            <a:extLst>
              <a:ext uri="{28A0092B-C50C-407E-A947-70E740481C1C}">
                <a14:useLocalDpi xmlns:a14="http://schemas.microsoft.com/office/drawing/2010/main" val="0"/>
              </a:ext>
            </a:extLst>
          </a:blip>
          <a:srcRect l="52521"/>
          <a:stretch>
            <a:fillRect/>
          </a:stretch>
        </p:blipFill>
        <p:spPr bwMode="auto">
          <a:xfrm>
            <a:off x="5" y="2361807"/>
            <a:ext cx="914977" cy="175267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58421" name="Line 21"/>
          <p:cNvSpPr>
            <a:spLocks noChangeShapeType="1"/>
          </p:cNvSpPr>
          <p:nvPr/>
        </p:nvSpPr>
        <p:spPr bwMode="auto">
          <a:xfrm>
            <a:off x="4" y="3581689"/>
            <a:ext cx="990023" cy="0"/>
          </a:xfrm>
          <a:prstGeom prst="line">
            <a:avLst/>
          </a:prstGeom>
          <a:noFill/>
          <a:ln w="50800">
            <a:solidFill>
              <a:schemeClr va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pic>
        <p:nvPicPr>
          <p:cNvPr id="358422" name="Picture 22" descr="hou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515" y="1523644"/>
            <a:ext cx="685511" cy="446696"/>
          </a:xfrm>
          <a:prstGeom prst="rect">
            <a:avLst/>
          </a:prstGeom>
          <a:noFill/>
          <a:extLst>
            <a:ext uri="{909E8E84-426E-40DD-AFC4-6F175D3DCCD1}">
              <a14:hiddenFill xmlns:a14="http://schemas.microsoft.com/office/drawing/2010/main">
                <a:solidFill>
                  <a:srgbClr val="FFFFFF"/>
                </a:solidFill>
              </a14:hiddenFill>
            </a:ext>
          </a:extLst>
        </p:spPr>
      </p:pic>
      <p:pic>
        <p:nvPicPr>
          <p:cNvPr id="358423" name="Picture 23" descr="hou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493" y="4114480"/>
            <a:ext cx="685511" cy="446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612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58412"/>
                                        </p:tgtEl>
                                        <p:attrNameLst>
                                          <p:attrName>style.visibility</p:attrName>
                                        </p:attrNameLst>
                                      </p:cBhvr>
                                      <p:to>
                                        <p:strVal val="visible"/>
                                      </p:to>
                                    </p:set>
                                    <p:animEffect transition="in" filter="wipe(right)">
                                      <p:cBhvr>
                                        <p:cTn id="7" dur="1000"/>
                                        <p:tgtEl>
                                          <p:spTgt spid="35841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58413"/>
                                        </p:tgtEl>
                                        <p:attrNameLst>
                                          <p:attrName>style.visibility</p:attrName>
                                        </p:attrNameLst>
                                      </p:cBhvr>
                                      <p:to>
                                        <p:strVal val="visible"/>
                                      </p:to>
                                    </p:set>
                                    <p:animEffect transition="in" filter="wipe(right)">
                                      <p:cBhvr>
                                        <p:cTn id="10" dur="1000"/>
                                        <p:tgtEl>
                                          <p:spTgt spid="35841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358416"/>
                                        </p:tgtEl>
                                        <p:attrNameLst>
                                          <p:attrName>style.visibility</p:attrName>
                                        </p:attrNameLst>
                                      </p:cBhvr>
                                      <p:to>
                                        <p:strVal val="visible"/>
                                      </p:to>
                                    </p:set>
                                    <p:animEffect transition="in" filter="wipe(right)">
                                      <p:cBhvr>
                                        <p:cTn id="13" dur="1000"/>
                                        <p:tgtEl>
                                          <p:spTgt spid="358416"/>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358417"/>
                                        </p:tgtEl>
                                        <p:attrNameLst>
                                          <p:attrName>style.visibility</p:attrName>
                                        </p:attrNameLst>
                                      </p:cBhvr>
                                      <p:to>
                                        <p:strVal val="visible"/>
                                      </p:to>
                                    </p:set>
                                    <p:animEffect transition="in" filter="wipe(right)">
                                      <p:cBhvr>
                                        <p:cTn id="16" dur="1000"/>
                                        <p:tgtEl>
                                          <p:spTgt spid="358417"/>
                                        </p:tgtEl>
                                      </p:cBhvr>
                                    </p:animEffect>
                                  </p:childTnLst>
                                </p:cTn>
                              </p:par>
                            </p:childTnLst>
                          </p:cTn>
                        </p:par>
                        <p:par>
                          <p:cTn id="17" fill="hold" nodeType="afterGroup">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358418"/>
                                        </p:tgtEl>
                                        <p:attrNameLst>
                                          <p:attrName>style.visibility</p:attrName>
                                        </p:attrNameLst>
                                      </p:cBhvr>
                                      <p:to>
                                        <p:strVal val="visible"/>
                                      </p:to>
                                    </p:set>
                                    <p:animEffect transition="in" filter="wipe(right)">
                                      <p:cBhvr>
                                        <p:cTn id="20" dur="500"/>
                                        <p:tgtEl>
                                          <p:spTgt spid="3584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58409"/>
                                        </p:tgtEl>
                                        <p:attrNameLst>
                                          <p:attrName>style.visibility</p:attrName>
                                        </p:attrNameLst>
                                      </p:cBhvr>
                                      <p:to>
                                        <p:strVal val="visible"/>
                                      </p:to>
                                    </p:set>
                                    <p:animEffect transition="in" filter="fade">
                                      <p:cBhvr>
                                        <p:cTn id="23" dur="2000"/>
                                        <p:tgtEl>
                                          <p:spTgt spid="358409"/>
                                        </p:tgtEl>
                                      </p:cBhvr>
                                    </p:animEffect>
                                  </p:childTnLst>
                                </p:cTn>
                              </p:par>
                              <p:par>
                                <p:cTn id="24" presetID="10" presetClass="entr" presetSubtype="0" fill="hold" nodeType="withEffect">
                                  <p:stCondLst>
                                    <p:cond delay="0"/>
                                  </p:stCondLst>
                                  <p:childTnLst>
                                    <p:set>
                                      <p:cBhvr>
                                        <p:cTn id="25" dur="1" fill="hold">
                                          <p:stCondLst>
                                            <p:cond delay="0"/>
                                          </p:stCondLst>
                                        </p:cTn>
                                        <p:tgtEl>
                                          <p:spTgt spid="358420"/>
                                        </p:tgtEl>
                                        <p:attrNameLst>
                                          <p:attrName>style.visibility</p:attrName>
                                        </p:attrNameLst>
                                      </p:cBhvr>
                                      <p:to>
                                        <p:strVal val="visible"/>
                                      </p:to>
                                    </p:set>
                                    <p:animEffect transition="in" filter="fade">
                                      <p:cBhvr>
                                        <p:cTn id="26" dur="2000"/>
                                        <p:tgtEl>
                                          <p:spTgt spid="3584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58421"/>
                                        </p:tgtEl>
                                        <p:attrNameLst>
                                          <p:attrName>style.visibility</p:attrName>
                                        </p:attrNameLst>
                                      </p:cBhvr>
                                      <p:to>
                                        <p:strVal val="visible"/>
                                      </p:to>
                                    </p:set>
                                    <p:animEffect transition="in" filter="fade">
                                      <p:cBhvr>
                                        <p:cTn id="29" dur="2000"/>
                                        <p:tgtEl>
                                          <p:spTgt spid="358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9" grpId="0"/>
      <p:bldP spid="358412" grpId="0" animBg="1"/>
      <p:bldP spid="358413" grpId="0" animBg="1"/>
      <p:bldP spid="358416" grpId="0" animBg="1"/>
      <p:bldP spid="358417" grpId="0" animBg="1"/>
      <p:bldP spid="358418" grpId="0" animBg="1"/>
      <p:bldP spid="3584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a:xfrm>
            <a:off x="502231" y="456446"/>
            <a:ext cx="6501535" cy="1128514"/>
          </a:xfrm>
        </p:spPr>
        <p:txBody>
          <a:bodyPr/>
          <a:lstStyle/>
          <a:p>
            <a:r>
              <a:rPr lang="en-US" sz="4000"/>
              <a:t>Storm Surge – Camille &amp; Katrina</a:t>
            </a:r>
          </a:p>
        </p:txBody>
      </p:sp>
      <p:pic>
        <p:nvPicPr>
          <p:cNvPr id="360451" name="Picture 3" descr="Katrina wind-offshore"/>
          <p:cNvPicPr>
            <a:picLocks noChangeAspect="1" noChangeArrowheads="1"/>
          </p:cNvPicPr>
          <p:nvPr/>
        </p:nvPicPr>
        <p:blipFill>
          <a:blip r:embed="rId3">
            <a:extLst>
              <a:ext uri="{28A0092B-C50C-407E-A947-70E740481C1C}">
                <a14:useLocalDpi xmlns:a14="http://schemas.microsoft.com/office/drawing/2010/main" val="0"/>
              </a:ext>
            </a:extLst>
          </a:blip>
          <a:srcRect l="21132" t="17221" r="36940" b="44362"/>
          <a:stretch>
            <a:fillRect/>
          </a:stretch>
        </p:blipFill>
        <p:spPr bwMode="auto">
          <a:xfrm>
            <a:off x="2819979" y="1370955"/>
            <a:ext cx="4114512" cy="5487050"/>
          </a:xfrm>
          <a:prstGeom prst="rect">
            <a:avLst/>
          </a:prstGeom>
          <a:noFill/>
          <a:extLst>
            <a:ext uri="{909E8E84-426E-40DD-AFC4-6F175D3DCCD1}">
              <a14:hiddenFill xmlns:a14="http://schemas.microsoft.com/office/drawing/2010/main">
                <a:solidFill>
                  <a:srgbClr val="FFFFFF"/>
                </a:solidFill>
              </a14:hiddenFill>
            </a:ext>
          </a:extLst>
        </p:spPr>
      </p:pic>
      <p:sp>
        <p:nvSpPr>
          <p:cNvPr id="360452" name="Line 4"/>
          <p:cNvSpPr>
            <a:spLocks noChangeShapeType="1"/>
          </p:cNvSpPr>
          <p:nvPr/>
        </p:nvSpPr>
        <p:spPr bwMode="auto">
          <a:xfrm>
            <a:off x="4876516" y="2058055"/>
            <a:ext cx="533977" cy="1523639"/>
          </a:xfrm>
          <a:prstGeom prst="line">
            <a:avLst/>
          </a:prstGeom>
          <a:noFill/>
          <a:ln w="1016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0453" name="Line 5"/>
          <p:cNvSpPr>
            <a:spLocks noChangeShapeType="1"/>
          </p:cNvSpPr>
          <p:nvPr/>
        </p:nvSpPr>
        <p:spPr bwMode="auto">
          <a:xfrm flipV="1">
            <a:off x="4876512" y="1905366"/>
            <a:ext cx="1981488" cy="152689"/>
          </a:xfrm>
          <a:prstGeom prst="line">
            <a:avLst/>
          </a:prstGeom>
          <a:noFill/>
          <a:ln w="1016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0454" name="Rectangle 6"/>
          <p:cNvSpPr>
            <a:spLocks noChangeArrowheads="1"/>
          </p:cNvSpPr>
          <p:nvPr/>
        </p:nvSpPr>
        <p:spPr bwMode="auto">
          <a:xfrm>
            <a:off x="7010977" y="6325217"/>
            <a:ext cx="1905000" cy="380098"/>
          </a:xfrm>
          <a:prstGeom prst="rect">
            <a:avLst/>
          </a:prstGeom>
          <a:solidFill>
            <a:schemeClr val="bg2"/>
          </a:solidFill>
          <a:ln w="508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0455" name="Line 7"/>
          <p:cNvSpPr>
            <a:spLocks noChangeShapeType="1"/>
          </p:cNvSpPr>
          <p:nvPr/>
        </p:nvSpPr>
        <p:spPr bwMode="auto">
          <a:xfrm flipH="1" flipV="1">
            <a:off x="6477000" y="2285459"/>
            <a:ext cx="2971512" cy="2514492"/>
          </a:xfrm>
          <a:prstGeom prst="line">
            <a:avLst/>
          </a:prstGeom>
          <a:noFill/>
          <a:ln w="254000">
            <a:solidFill>
              <a:srgbClr val="0000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60456" name="Line 8"/>
          <p:cNvSpPr>
            <a:spLocks noChangeShapeType="1"/>
          </p:cNvSpPr>
          <p:nvPr/>
        </p:nvSpPr>
        <p:spPr bwMode="auto">
          <a:xfrm flipH="1" flipV="1">
            <a:off x="5943027" y="3276316"/>
            <a:ext cx="3581977" cy="2896213"/>
          </a:xfrm>
          <a:prstGeom prst="line">
            <a:avLst/>
          </a:prstGeom>
          <a:noFill/>
          <a:ln w="254000">
            <a:solidFill>
              <a:srgbClr val="0000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Tree>
    <p:extLst>
      <p:ext uri="{BB962C8B-B14F-4D97-AF65-F5344CB8AC3E}">
        <p14:creationId xmlns:p14="http://schemas.microsoft.com/office/powerpoint/2010/main" val="106986051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0452"/>
                                        </p:tgtEl>
                                        <p:attrNameLst>
                                          <p:attrName>style.visibility</p:attrName>
                                        </p:attrNameLst>
                                      </p:cBhvr>
                                      <p:to>
                                        <p:strVal val="visible"/>
                                      </p:to>
                                    </p:set>
                                    <p:animEffect transition="in" filter="fade">
                                      <p:cBhvr>
                                        <p:cTn id="7" dur="2000"/>
                                        <p:tgtEl>
                                          <p:spTgt spid="3604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0453"/>
                                        </p:tgtEl>
                                        <p:attrNameLst>
                                          <p:attrName>style.visibility</p:attrName>
                                        </p:attrNameLst>
                                      </p:cBhvr>
                                      <p:to>
                                        <p:strVal val="visible"/>
                                      </p:to>
                                    </p:set>
                                    <p:animEffect transition="in" filter="fade">
                                      <p:cBhvr>
                                        <p:cTn id="10" dur="2000"/>
                                        <p:tgtEl>
                                          <p:spTgt spid="36045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60455"/>
                                        </p:tgtEl>
                                        <p:attrNameLst>
                                          <p:attrName>style.visibility</p:attrName>
                                        </p:attrNameLst>
                                      </p:cBhvr>
                                      <p:to>
                                        <p:strVal val="visible"/>
                                      </p:to>
                                    </p:set>
                                    <p:animEffect transition="in" filter="fade">
                                      <p:cBhvr>
                                        <p:cTn id="15" dur="1000"/>
                                        <p:tgtEl>
                                          <p:spTgt spid="360455"/>
                                        </p:tgtEl>
                                      </p:cBhvr>
                                    </p:animEffect>
                                    <p:anim calcmode="lin" valueType="num">
                                      <p:cBhvr>
                                        <p:cTn id="16" dur="1000" fill="hold"/>
                                        <p:tgtEl>
                                          <p:spTgt spid="360455"/>
                                        </p:tgtEl>
                                        <p:attrNameLst>
                                          <p:attrName>ppt_x</p:attrName>
                                        </p:attrNameLst>
                                      </p:cBhvr>
                                      <p:tavLst>
                                        <p:tav tm="0">
                                          <p:val>
                                            <p:strVal val="#ppt_x"/>
                                          </p:val>
                                        </p:tav>
                                        <p:tav tm="100000">
                                          <p:val>
                                            <p:strVal val="#ppt_x"/>
                                          </p:val>
                                        </p:tav>
                                      </p:tavLst>
                                    </p:anim>
                                    <p:anim calcmode="lin" valueType="num">
                                      <p:cBhvr>
                                        <p:cTn id="17" dur="900" decel="100000" fill="hold"/>
                                        <p:tgtEl>
                                          <p:spTgt spid="36045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60455"/>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360456"/>
                                        </p:tgtEl>
                                        <p:attrNameLst>
                                          <p:attrName>style.visibility</p:attrName>
                                        </p:attrNameLst>
                                      </p:cBhvr>
                                      <p:to>
                                        <p:strVal val="visible"/>
                                      </p:to>
                                    </p:set>
                                    <p:animEffect transition="in" filter="fade">
                                      <p:cBhvr>
                                        <p:cTn id="21" dur="1000"/>
                                        <p:tgtEl>
                                          <p:spTgt spid="360456"/>
                                        </p:tgtEl>
                                      </p:cBhvr>
                                    </p:animEffect>
                                    <p:anim calcmode="lin" valueType="num">
                                      <p:cBhvr>
                                        <p:cTn id="22" dur="1000" fill="hold"/>
                                        <p:tgtEl>
                                          <p:spTgt spid="360456"/>
                                        </p:tgtEl>
                                        <p:attrNameLst>
                                          <p:attrName>ppt_x</p:attrName>
                                        </p:attrNameLst>
                                      </p:cBhvr>
                                      <p:tavLst>
                                        <p:tav tm="0">
                                          <p:val>
                                            <p:strVal val="#ppt_x"/>
                                          </p:val>
                                        </p:tav>
                                        <p:tav tm="100000">
                                          <p:val>
                                            <p:strVal val="#ppt_x"/>
                                          </p:val>
                                        </p:tav>
                                      </p:tavLst>
                                    </p:anim>
                                    <p:anim calcmode="lin" valueType="num">
                                      <p:cBhvr>
                                        <p:cTn id="23" dur="900" decel="100000" fill="hold"/>
                                        <p:tgtEl>
                                          <p:spTgt spid="36045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6045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2" grpId="0" animBg="1"/>
      <p:bldP spid="360453" grpId="0" animBg="1"/>
      <p:bldP spid="360455" grpId="0" animBg="1"/>
      <p:bldP spid="36045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5810" name="Object 2"/>
          <p:cNvGraphicFramePr>
            <a:graphicFrameLocks noChangeAspect="1"/>
          </p:cNvGraphicFramePr>
          <p:nvPr/>
        </p:nvGraphicFramePr>
        <p:xfrm>
          <a:off x="0" y="6"/>
          <a:ext cx="9144000" cy="6858000"/>
        </p:xfrm>
        <a:graphic>
          <a:graphicData uri="http://schemas.openxmlformats.org/presentationml/2006/ole">
            <mc:AlternateContent xmlns:mc="http://schemas.openxmlformats.org/markup-compatibility/2006">
              <mc:Choice xmlns:v="urn:schemas-microsoft-com:vml" Requires="v">
                <p:oleObj spid="_x0000_s4099" name="Chart" r:id="rId4" imgW="9591751" imgH="5867400" progId="Excel.Chart.8">
                  <p:embed/>
                </p:oleObj>
              </mc:Choice>
              <mc:Fallback>
                <p:oleObj name="Chart" r:id="rId4" imgW="9591751" imgH="5867400" progId="Excel.Chart.8">
                  <p:embed/>
                  <p:pic>
                    <p:nvPicPr>
                      <p:cNvPr id="0" name=""/>
                      <p:cNvPicPr>
                        <a:picLocks noRot="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
                        <a:ext cx="9144000" cy="68580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5811" name="Line 3"/>
          <p:cNvSpPr>
            <a:spLocks noChangeShapeType="1"/>
          </p:cNvSpPr>
          <p:nvPr/>
        </p:nvSpPr>
        <p:spPr bwMode="auto">
          <a:xfrm flipV="1">
            <a:off x="1524000" y="544157"/>
            <a:ext cx="0" cy="4912030"/>
          </a:xfrm>
          <a:prstGeom prst="line">
            <a:avLst/>
          </a:prstGeom>
          <a:noFill/>
          <a:ln w="12700">
            <a:solidFill>
              <a:schemeClr val="tx1"/>
            </a:solidFill>
            <a:prstDash val="lg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75812" name="Line 4"/>
          <p:cNvSpPr>
            <a:spLocks noChangeShapeType="1"/>
          </p:cNvSpPr>
          <p:nvPr/>
        </p:nvSpPr>
        <p:spPr bwMode="auto">
          <a:xfrm flipH="1" flipV="1">
            <a:off x="5612535" y="544157"/>
            <a:ext cx="0" cy="4912030"/>
          </a:xfrm>
          <a:prstGeom prst="line">
            <a:avLst/>
          </a:prstGeom>
          <a:noFill/>
          <a:ln w="12700">
            <a:solidFill>
              <a:schemeClr val="tx1"/>
            </a:solidFill>
            <a:prstDash val="lg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75813" name="Line 5"/>
          <p:cNvSpPr>
            <a:spLocks noChangeShapeType="1"/>
          </p:cNvSpPr>
          <p:nvPr/>
        </p:nvSpPr>
        <p:spPr bwMode="auto">
          <a:xfrm flipV="1">
            <a:off x="3463636" y="544157"/>
            <a:ext cx="0" cy="4912030"/>
          </a:xfrm>
          <a:prstGeom prst="line">
            <a:avLst/>
          </a:prstGeom>
          <a:noFill/>
          <a:ln w="12700">
            <a:solidFill>
              <a:schemeClr val="tx1"/>
            </a:solidFill>
            <a:prstDash val="lg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75814" name="Line 6"/>
          <p:cNvSpPr>
            <a:spLocks noChangeShapeType="1"/>
          </p:cNvSpPr>
          <p:nvPr/>
        </p:nvSpPr>
        <p:spPr bwMode="auto">
          <a:xfrm flipH="1" flipV="1">
            <a:off x="4641273" y="544157"/>
            <a:ext cx="0" cy="4912030"/>
          </a:xfrm>
          <a:prstGeom prst="line">
            <a:avLst/>
          </a:prstGeom>
          <a:noFill/>
          <a:ln w="12700">
            <a:solidFill>
              <a:schemeClr val="tx1"/>
            </a:solidFill>
            <a:prstDash val="lg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75815" name="Text Box 7"/>
          <p:cNvSpPr txBox="1">
            <a:spLocks noChangeArrowheads="1"/>
          </p:cNvSpPr>
          <p:nvPr/>
        </p:nvSpPr>
        <p:spPr bwMode="auto">
          <a:xfrm>
            <a:off x="969823" y="700100"/>
            <a:ext cx="623455" cy="40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b="1">
                <a:solidFill>
                  <a:srgbClr val="003366"/>
                </a:solidFill>
                <a:latin typeface="Arial Unicode MS" pitchFamily="34" charset="-128"/>
              </a:rPr>
              <a:t>TX</a:t>
            </a:r>
          </a:p>
        </p:txBody>
      </p:sp>
      <p:sp>
        <p:nvSpPr>
          <p:cNvPr id="375816" name="Text Box 8"/>
          <p:cNvSpPr txBox="1">
            <a:spLocks noChangeArrowheads="1"/>
          </p:cNvSpPr>
          <p:nvPr/>
        </p:nvSpPr>
        <p:spPr bwMode="auto">
          <a:xfrm>
            <a:off x="2286000" y="700100"/>
            <a:ext cx="685512" cy="40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b="1">
                <a:solidFill>
                  <a:srgbClr val="003366"/>
                </a:solidFill>
                <a:latin typeface="Arial Unicode MS" pitchFamily="34" charset="-128"/>
              </a:rPr>
              <a:t>LA</a:t>
            </a:r>
          </a:p>
        </p:txBody>
      </p:sp>
      <p:sp>
        <p:nvSpPr>
          <p:cNvPr id="375817" name="Text Box 9"/>
          <p:cNvSpPr txBox="1">
            <a:spLocks noChangeArrowheads="1"/>
          </p:cNvSpPr>
          <p:nvPr/>
        </p:nvSpPr>
        <p:spPr bwMode="auto">
          <a:xfrm>
            <a:off x="3810000" y="700100"/>
            <a:ext cx="762000" cy="40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b="1">
                <a:solidFill>
                  <a:srgbClr val="003366"/>
                </a:solidFill>
                <a:latin typeface="Arial Unicode MS" pitchFamily="34" charset="-128"/>
              </a:rPr>
              <a:t>MS</a:t>
            </a:r>
          </a:p>
        </p:txBody>
      </p:sp>
      <p:sp>
        <p:nvSpPr>
          <p:cNvPr id="375818" name="Text Box 10"/>
          <p:cNvSpPr txBox="1">
            <a:spLocks noChangeArrowheads="1"/>
          </p:cNvSpPr>
          <p:nvPr/>
        </p:nvSpPr>
        <p:spPr bwMode="auto">
          <a:xfrm>
            <a:off x="4850540" y="700100"/>
            <a:ext cx="636443" cy="40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b="1">
                <a:solidFill>
                  <a:srgbClr val="003366"/>
                </a:solidFill>
                <a:latin typeface="Arial Unicode MS" pitchFamily="34" charset="-128"/>
              </a:rPr>
              <a:t>AL</a:t>
            </a:r>
          </a:p>
        </p:txBody>
      </p:sp>
      <p:sp>
        <p:nvSpPr>
          <p:cNvPr id="375819" name="Text Box 11"/>
          <p:cNvSpPr txBox="1">
            <a:spLocks noChangeArrowheads="1"/>
          </p:cNvSpPr>
          <p:nvPr/>
        </p:nvSpPr>
        <p:spPr bwMode="auto">
          <a:xfrm>
            <a:off x="8104909" y="700100"/>
            <a:ext cx="484909" cy="40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b="1">
                <a:solidFill>
                  <a:srgbClr val="003366"/>
                </a:solidFill>
                <a:latin typeface="Arial Unicode MS" pitchFamily="34" charset="-128"/>
              </a:rPr>
              <a:t>FL</a:t>
            </a:r>
          </a:p>
        </p:txBody>
      </p:sp>
    </p:spTree>
    <p:extLst>
      <p:ext uri="{BB962C8B-B14F-4D97-AF65-F5344CB8AC3E}">
        <p14:creationId xmlns:p14="http://schemas.microsoft.com/office/powerpoint/2010/main" val="147040951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1160318" y="903350"/>
            <a:ext cx="6823364" cy="789023"/>
          </a:xfrm>
        </p:spPr>
        <p:txBody>
          <a:bodyPr/>
          <a:lstStyle/>
          <a:p>
            <a:r>
              <a:rPr lang="en-US"/>
              <a:t>Dune Myth</a:t>
            </a:r>
          </a:p>
        </p:txBody>
      </p:sp>
      <p:sp>
        <p:nvSpPr>
          <p:cNvPr id="232451" name="Rectangle 3"/>
          <p:cNvSpPr>
            <a:spLocks noGrp="1" noChangeArrowheads="1"/>
          </p:cNvSpPr>
          <p:nvPr>
            <p:ph type="body" idx="1"/>
          </p:nvPr>
        </p:nvSpPr>
        <p:spPr>
          <a:xfrm>
            <a:off x="1143000" y="2590841"/>
            <a:ext cx="6588125" cy="2236728"/>
          </a:xfrm>
        </p:spPr>
        <p:txBody>
          <a:bodyPr/>
          <a:lstStyle/>
          <a:p>
            <a:pPr marL="349250" indent="-349250" defTabSz="933450">
              <a:buFont typeface="Monotype Sorts" pitchFamily="2" charset="2"/>
              <a:buChar char="l"/>
            </a:pPr>
            <a:r>
              <a:rPr lang="en-US">
                <a:solidFill>
                  <a:schemeClr val="accent2"/>
                </a:solidFill>
                <a:effectLst>
                  <a:outerShdw blurRad="38100" dist="38100" dir="2700000" algn="tl">
                    <a:srgbClr val="000000"/>
                  </a:outerShdw>
                </a:effectLst>
              </a:rPr>
              <a:t>MYTH:</a:t>
            </a:r>
            <a:r>
              <a:rPr lang="en-US" sz="2800">
                <a:solidFill>
                  <a:srgbClr val="000000"/>
                </a:solidFill>
              </a:rPr>
              <a:t>  Dunes provide protection from chronic erosion</a:t>
            </a:r>
          </a:p>
          <a:p>
            <a:pPr marL="349250" indent="-349250" defTabSz="933450">
              <a:buFont typeface="Monotype Sorts" pitchFamily="2" charset="2"/>
              <a:buChar char="l"/>
            </a:pPr>
            <a:r>
              <a:rPr lang="en-US" sz="2800"/>
              <a:t>FACT:</a:t>
            </a:r>
            <a:r>
              <a:rPr lang="en-US" sz="2800">
                <a:solidFill>
                  <a:srgbClr val="000000"/>
                </a:solidFill>
              </a:rPr>
              <a:t>  Dunes provide little or no protection from chronic erosion</a:t>
            </a:r>
          </a:p>
        </p:txBody>
      </p:sp>
    </p:spTree>
    <p:extLst>
      <p:ext uri="{BB962C8B-B14F-4D97-AF65-F5344CB8AC3E}">
        <p14:creationId xmlns:p14="http://schemas.microsoft.com/office/powerpoint/2010/main" val="109563653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Falling house-A"/>
          <p:cNvPicPr>
            <a:picLocks noChangeAspect="1" noChangeArrowheads="1"/>
          </p:cNvPicPr>
          <p:nvPr/>
        </p:nvPicPr>
        <p:blipFill>
          <a:blip r:embed="rId3">
            <a:extLst>
              <a:ext uri="{28A0092B-C50C-407E-A947-70E740481C1C}">
                <a14:useLocalDpi xmlns:a14="http://schemas.microsoft.com/office/drawing/2010/main" val="0"/>
              </a:ext>
            </a:extLst>
          </a:blip>
          <a:srcRect l="22581" t="5431"/>
          <a:stretch>
            <a:fillRect/>
          </a:stretch>
        </p:blipFill>
        <p:spPr bwMode="auto">
          <a:xfrm>
            <a:off x="0" y="-381722"/>
            <a:ext cx="9144000" cy="823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70004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Falling hous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485" y="3255"/>
            <a:ext cx="9982489" cy="6854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84607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AFISTRANS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47802"/>
            <a:ext cx="7543800" cy="3673475"/>
          </a:xfrm>
          <a:prstGeom prst="rect">
            <a:avLst/>
          </a:prstGeom>
          <a:noFill/>
          <a:extLst>
            <a:ext uri="{909E8E84-426E-40DD-AFC4-6F175D3DCCD1}">
              <a14:hiddenFill xmlns:a14="http://schemas.microsoft.com/office/drawing/2010/main">
                <a:solidFill>
                  <a:srgbClr val="FFFFFF"/>
                </a:solidFill>
              </a14:hiddenFill>
            </a:ext>
          </a:extLst>
        </p:spPr>
      </p:pic>
      <p:sp>
        <p:nvSpPr>
          <p:cNvPr id="3075" name="Text Box 3"/>
          <p:cNvSpPr txBox="1">
            <a:spLocks noChangeArrowheads="1"/>
          </p:cNvSpPr>
          <p:nvPr/>
        </p:nvSpPr>
        <p:spPr bwMode="auto">
          <a:xfrm>
            <a:off x="2057400" y="533402"/>
            <a:ext cx="5105400" cy="598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schemeClr val="accent2"/>
                </a:solidFill>
                <a:latin typeface="Trebuchet MS" pitchFamily="34" charset="0"/>
              </a:rPr>
              <a:t>Base Flood Elevation</a:t>
            </a:r>
          </a:p>
        </p:txBody>
      </p:sp>
      <p:sp>
        <p:nvSpPr>
          <p:cNvPr id="3076" name="Text Box 4"/>
          <p:cNvSpPr txBox="1">
            <a:spLocks noChangeArrowheads="1"/>
          </p:cNvSpPr>
          <p:nvPr/>
        </p:nvSpPr>
        <p:spPr bwMode="auto">
          <a:xfrm>
            <a:off x="1447802" y="5105400"/>
            <a:ext cx="556267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Figure D-21, p. D-69 of “Guidelines and Specifications</a:t>
            </a:r>
          </a:p>
          <a:p>
            <a:r>
              <a:rPr lang="en-US"/>
              <a:t>For Flood Hazard Mapping Partners, Appendix D,</a:t>
            </a:r>
          </a:p>
          <a:p>
            <a:r>
              <a:rPr lang="en-US"/>
              <a:t>Coastal Flooding Analysis and Mapping, FEMA, April 2003</a:t>
            </a:r>
          </a:p>
        </p:txBody>
      </p:sp>
    </p:spTree>
    <p:extLst>
      <p:ext uri="{BB962C8B-B14F-4D97-AF65-F5344CB8AC3E}">
        <p14:creationId xmlns:p14="http://schemas.microsoft.com/office/powerpoint/2010/main" val="196171773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ississippi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4802"/>
            <a:ext cx="8229600" cy="5986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9605405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09600" y="228600"/>
            <a:ext cx="7772400" cy="1143000"/>
          </a:xfrm>
        </p:spPr>
        <p:txBody>
          <a:bodyPr/>
          <a:lstStyle/>
          <a:p>
            <a:r>
              <a:rPr lang="en-US"/>
              <a:t>Typical Transect</a:t>
            </a:r>
          </a:p>
        </p:txBody>
      </p:sp>
      <p:pic>
        <p:nvPicPr>
          <p:cNvPr id="5123" name="Picture 3" descr="mappingx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43000"/>
            <a:ext cx="6400800" cy="5153025"/>
          </a:xfrm>
          <a:prstGeom prst="rect">
            <a:avLst/>
          </a:prstGeom>
          <a:noFill/>
          <a:extLst>
            <a:ext uri="{909E8E84-426E-40DD-AFC4-6F175D3DCCD1}">
              <a14:hiddenFill xmlns:a14="http://schemas.microsoft.com/office/drawing/2010/main">
                <a:solidFill>
                  <a:srgbClr val="FFFFFF"/>
                </a:solidFill>
              </a14:hiddenFill>
            </a:ext>
          </a:extLst>
        </p:spPr>
      </p:pic>
      <p:sp>
        <p:nvSpPr>
          <p:cNvPr id="5124" name="Text Box 4"/>
          <p:cNvSpPr txBox="1">
            <a:spLocks noChangeArrowheads="1"/>
          </p:cNvSpPr>
          <p:nvPr/>
        </p:nvSpPr>
        <p:spPr bwMode="auto">
          <a:xfrm>
            <a:off x="1889125" y="6284912"/>
            <a:ext cx="40400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Figure D-27, p. D-95 of FEMA Appendix D</a:t>
            </a:r>
          </a:p>
        </p:txBody>
      </p:sp>
    </p:spTree>
    <p:extLst>
      <p:ext uri="{BB962C8B-B14F-4D97-AF65-F5344CB8AC3E}">
        <p14:creationId xmlns:p14="http://schemas.microsoft.com/office/powerpoint/2010/main" val="54380364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Conditions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2" y="1447802"/>
            <a:ext cx="8740983"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3794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3762" name="Picture 2" descr="Hazard Zones-High"/>
          <p:cNvPicPr>
            <a:picLocks noChangeAspect="1" noChangeArrowheads="1"/>
          </p:cNvPicPr>
          <p:nvPr/>
        </p:nvPicPr>
        <p:blipFill>
          <a:blip r:embed="rId2" cstate="print">
            <a:extLst>
              <a:ext uri="{28A0092B-C50C-407E-A947-70E740481C1C}">
                <a14:useLocalDpi xmlns:a14="http://schemas.microsoft.com/office/drawing/2010/main" val="0"/>
              </a:ext>
            </a:extLst>
          </a:blip>
          <a:srcRect t="1517"/>
          <a:stretch>
            <a:fillRect/>
          </a:stretch>
        </p:blipFill>
        <p:spPr bwMode="auto">
          <a:xfrm>
            <a:off x="6" y="914509"/>
            <a:ext cx="9195955" cy="4949390"/>
          </a:xfrm>
          <a:prstGeom prst="rect">
            <a:avLst/>
          </a:prstGeom>
          <a:noFill/>
          <a:extLst>
            <a:ext uri="{909E8E84-426E-40DD-AFC4-6F175D3DCCD1}">
              <a14:hiddenFill xmlns:a14="http://schemas.microsoft.com/office/drawing/2010/main">
                <a:solidFill>
                  <a:srgbClr val="FFFFFF"/>
                </a:solidFill>
              </a14:hiddenFill>
            </a:ext>
          </a:extLst>
        </p:spPr>
      </p:pic>
      <p:sp>
        <p:nvSpPr>
          <p:cNvPr id="373763" name="Line 3"/>
          <p:cNvSpPr>
            <a:spLocks noChangeShapeType="1"/>
          </p:cNvSpPr>
          <p:nvPr/>
        </p:nvSpPr>
        <p:spPr bwMode="auto">
          <a:xfrm>
            <a:off x="4419023" y="4343508"/>
            <a:ext cx="4572000" cy="0"/>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000000"/>
              </a:solidFill>
              <a:latin typeface="Arial Unicode MS" pitchFamily="34" charset="-128"/>
            </a:endParaRPr>
          </a:p>
        </p:txBody>
      </p:sp>
      <p:sp>
        <p:nvSpPr>
          <p:cNvPr id="373764" name="Line 4"/>
          <p:cNvSpPr>
            <a:spLocks noChangeShapeType="1"/>
          </p:cNvSpPr>
          <p:nvPr/>
        </p:nvSpPr>
        <p:spPr bwMode="auto">
          <a:xfrm>
            <a:off x="4419023" y="2209114"/>
            <a:ext cx="4572000"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000000"/>
              </a:solidFill>
              <a:latin typeface="Arial Unicode MS" pitchFamily="34" charset="-128"/>
            </a:endParaRPr>
          </a:p>
        </p:txBody>
      </p:sp>
      <p:sp>
        <p:nvSpPr>
          <p:cNvPr id="373765" name="Line 5"/>
          <p:cNvSpPr>
            <a:spLocks noChangeShapeType="1"/>
          </p:cNvSpPr>
          <p:nvPr/>
        </p:nvSpPr>
        <p:spPr bwMode="auto">
          <a:xfrm>
            <a:off x="1600489" y="2209114"/>
            <a:ext cx="2818534" cy="0"/>
          </a:xfrm>
          <a:prstGeom prst="line">
            <a:avLst/>
          </a:prstGeom>
          <a:noFill/>
          <a:ln w="1016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000000"/>
              </a:solidFill>
              <a:latin typeface="Arial Unicode MS" pitchFamily="34" charset="-128"/>
            </a:endParaRPr>
          </a:p>
        </p:txBody>
      </p:sp>
    </p:spTree>
    <p:extLst>
      <p:ext uri="{BB962C8B-B14F-4D97-AF65-F5344CB8AC3E}">
        <p14:creationId xmlns:p14="http://schemas.microsoft.com/office/powerpoint/2010/main" val="332048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2738" name="Picture 2" descr="Hazard Zones-L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 y="914509"/>
            <a:ext cx="9195955" cy="4847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39" name="Line 3"/>
          <p:cNvSpPr>
            <a:spLocks noChangeShapeType="1"/>
          </p:cNvSpPr>
          <p:nvPr/>
        </p:nvSpPr>
        <p:spPr bwMode="auto">
          <a:xfrm>
            <a:off x="3200978" y="4190820"/>
            <a:ext cx="5790045" cy="0"/>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000000"/>
              </a:solidFill>
              <a:latin typeface="Arial Unicode MS" pitchFamily="34" charset="-128"/>
            </a:endParaRPr>
          </a:p>
        </p:txBody>
      </p:sp>
      <p:sp>
        <p:nvSpPr>
          <p:cNvPr id="372740" name="Line 4"/>
          <p:cNvSpPr>
            <a:spLocks noChangeShapeType="1"/>
          </p:cNvSpPr>
          <p:nvPr/>
        </p:nvSpPr>
        <p:spPr bwMode="auto">
          <a:xfrm>
            <a:off x="5943029" y="2058050"/>
            <a:ext cx="3200977" cy="0"/>
          </a:xfrm>
          <a:prstGeom prst="line">
            <a:avLst/>
          </a:prstGeom>
          <a:noFill/>
          <a:ln w="1016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000000"/>
              </a:solidFill>
              <a:latin typeface="Arial Unicode MS" pitchFamily="34" charset="-128"/>
            </a:endParaRPr>
          </a:p>
        </p:txBody>
      </p:sp>
      <p:sp>
        <p:nvSpPr>
          <p:cNvPr id="372741" name="Line 5"/>
          <p:cNvSpPr>
            <a:spLocks noChangeShapeType="1"/>
          </p:cNvSpPr>
          <p:nvPr/>
        </p:nvSpPr>
        <p:spPr bwMode="auto">
          <a:xfrm>
            <a:off x="3200978" y="2058050"/>
            <a:ext cx="1218045" cy="0"/>
          </a:xfrm>
          <a:prstGeom prst="line">
            <a:avLst/>
          </a:prstGeom>
          <a:noFill/>
          <a:ln w="1016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000000"/>
              </a:solidFill>
              <a:latin typeface="Arial Unicode MS" pitchFamily="34" charset="-128"/>
            </a:endParaRPr>
          </a:p>
        </p:txBody>
      </p:sp>
      <p:sp>
        <p:nvSpPr>
          <p:cNvPr id="372742" name="Line 6"/>
          <p:cNvSpPr>
            <a:spLocks noChangeShapeType="1"/>
          </p:cNvSpPr>
          <p:nvPr/>
        </p:nvSpPr>
        <p:spPr bwMode="auto">
          <a:xfrm>
            <a:off x="4495514" y="2058050"/>
            <a:ext cx="1447511" cy="0"/>
          </a:xfrm>
          <a:prstGeom prst="line">
            <a:avLst/>
          </a:prstGeom>
          <a:noFill/>
          <a:ln w="1016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000000"/>
              </a:solidFill>
              <a:latin typeface="Arial Unicode MS" pitchFamily="34" charset="-128"/>
            </a:endParaRPr>
          </a:p>
        </p:txBody>
      </p:sp>
      <p:sp>
        <p:nvSpPr>
          <p:cNvPr id="372743" name="Line 7"/>
          <p:cNvSpPr>
            <a:spLocks noChangeShapeType="1"/>
          </p:cNvSpPr>
          <p:nvPr/>
        </p:nvSpPr>
        <p:spPr bwMode="auto">
          <a:xfrm>
            <a:off x="1600491" y="2058050"/>
            <a:ext cx="1600488" cy="0"/>
          </a:xfrm>
          <a:prstGeom prst="line">
            <a:avLst/>
          </a:prstGeom>
          <a:noFill/>
          <a:ln w="1016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000000"/>
              </a:solidFill>
              <a:latin typeface="Arial Unicode MS" pitchFamily="34" charset="-128"/>
            </a:endParaRPr>
          </a:p>
        </p:txBody>
      </p:sp>
    </p:spTree>
    <p:extLst>
      <p:ext uri="{BB962C8B-B14F-4D97-AF65-F5344CB8AC3E}">
        <p14:creationId xmlns:p14="http://schemas.microsoft.com/office/powerpoint/2010/main" val="2822546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a:xfrm>
            <a:off x="685518" y="838164"/>
            <a:ext cx="7772977" cy="1287591"/>
          </a:xfrm>
        </p:spPr>
        <p:txBody>
          <a:bodyPr lIns="148931" tIns="74466" rIns="148931" bIns="74466" anchor="t"/>
          <a:lstStyle/>
          <a:p>
            <a:r>
              <a:rPr lang="en-US" sz="3600">
                <a:solidFill>
                  <a:srgbClr val="FFFF00"/>
                </a:solidFill>
              </a:rPr>
              <a:t>Comparison of FIA depth-damage functions, V zones and A zones</a:t>
            </a:r>
            <a:endParaRPr lang="en-US" sz="4000"/>
          </a:p>
        </p:txBody>
      </p:sp>
      <p:pic>
        <p:nvPicPr>
          <p:cNvPr id="368643" name="Picture 3" descr="Fig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7" y="2155518"/>
            <a:ext cx="6629977" cy="4246047"/>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4330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4850535" y="4756100"/>
            <a:ext cx="3810000" cy="40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marL="1827213">
              <a:defRPr sz="2400">
                <a:solidFill>
                  <a:schemeClr val="tx1"/>
                </a:solidFill>
                <a:latin typeface="Times New Roman" pitchFamily="18" charset="0"/>
              </a:defRPr>
            </a:lvl5pPr>
            <a:lvl6pPr marL="2284413" eaLnBrk="0" fontAlgn="base" hangingPunct="0">
              <a:spcBef>
                <a:spcPct val="0"/>
              </a:spcBef>
              <a:spcAft>
                <a:spcPct val="0"/>
              </a:spcAft>
              <a:defRPr sz="2400">
                <a:solidFill>
                  <a:schemeClr val="tx1"/>
                </a:solidFill>
                <a:latin typeface="Times New Roman" pitchFamily="18" charset="0"/>
              </a:defRPr>
            </a:lvl6pPr>
            <a:lvl7pPr marL="2741613" eaLnBrk="0" fontAlgn="base" hangingPunct="0">
              <a:spcBef>
                <a:spcPct val="0"/>
              </a:spcBef>
              <a:spcAft>
                <a:spcPct val="0"/>
              </a:spcAft>
              <a:defRPr sz="2400">
                <a:solidFill>
                  <a:schemeClr val="tx1"/>
                </a:solidFill>
                <a:latin typeface="Times New Roman" pitchFamily="18" charset="0"/>
              </a:defRPr>
            </a:lvl7pPr>
            <a:lvl8pPr marL="3198813" eaLnBrk="0" fontAlgn="base" hangingPunct="0">
              <a:spcBef>
                <a:spcPct val="0"/>
              </a:spcBef>
              <a:spcAft>
                <a:spcPct val="0"/>
              </a:spcAft>
              <a:defRPr sz="2400">
                <a:solidFill>
                  <a:schemeClr val="tx1"/>
                </a:solidFill>
                <a:latin typeface="Times New Roman" pitchFamily="18" charset="0"/>
              </a:defRPr>
            </a:lvl8pPr>
            <a:lvl9pPr marL="36560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2000" b="1">
                <a:solidFill>
                  <a:srgbClr val="000000"/>
                </a:solidFill>
                <a:latin typeface="Arial" charset="0"/>
              </a:rPr>
              <a:t>1979, NO MAINTENANCE</a:t>
            </a:r>
          </a:p>
        </p:txBody>
      </p:sp>
      <p:sp>
        <p:nvSpPr>
          <p:cNvPr id="346115" name="Line 3"/>
          <p:cNvSpPr>
            <a:spLocks noChangeShapeType="1"/>
          </p:cNvSpPr>
          <p:nvPr/>
        </p:nvSpPr>
        <p:spPr bwMode="auto">
          <a:xfrm flipV="1">
            <a:off x="2147455" y="3196718"/>
            <a:ext cx="0" cy="2105156"/>
          </a:xfrm>
          <a:prstGeom prst="line">
            <a:avLst/>
          </a:prstGeom>
          <a:noFill/>
          <a:ln w="76200">
            <a:solidFill>
              <a:srgbClr val="000000"/>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000000"/>
              </a:solidFill>
            </a:endParaRPr>
          </a:p>
        </p:txBody>
      </p:sp>
      <p:pic>
        <p:nvPicPr>
          <p:cNvPr id="346116" name="Picture 4" descr="seaward da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6117" name="Text Box 5"/>
          <p:cNvSpPr txBox="1">
            <a:spLocks noChangeArrowheads="1"/>
          </p:cNvSpPr>
          <p:nvPr/>
        </p:nvSpPr>
        <p:spPr bwMode="auto">
          <a:xfrm>
            <a:off x="0" y="1401814"/>
            <a:ext cx="2216727" cy="954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marL="1827213">
              <a:defRPr sz="2400">
                <a:solidFill>
                  <a:schemeClr val="tx1"/>
                </a:solidFill>
                <a:latin typeface="Times New Roman" pitchFamily="18" charset="0"/>
              </a:defRPr>
            </a:lvl5pPr>
            <a:lvl6pPr marL="2284413" eaLnBrk="0" fontAlgn="base" hangingPunct="0">
              <a:spcBef>
                <a:spcPct val="0"/>
              </a:spcBef>
              <a:spcAft>
                <a:spcPct val="0"/>
              </a:spcAft>
              <a:defRPr sz="2400">
                <a:solidFill>
                  <a:schemeClr val="tx1"/>
                </a:solidFill>
                <a:latin typeface="Times New Roman" pitchFamily="18" charset="0"/>
              </a:defRPr>
            </a:lvl6pPr>
            <a:lvl7pPr marL="2741613" eaLnBrk="0" fontAlgn="base" hangingPunct="0">
              <a:spcBef>
                <a:spcPct val="0"/>
              </a:spcBef>
              <a:spcAft>
                <a:spcPct val="0"/>
              </a:spcAft>
              <a:defRPr sz="2400">
                <a:solidFill>
                  <a:schemeClr val="tx1"/>
                </a:solidFill>
                <a:latin typeface="Times New Roman" pitchFamily="18" charset="0"/>
              </a:defRPr>
            </a:lvl7pPr>
            <a:lvl8pPr marL="3198813" eaLnBrk="0" fontAlgn="base" hangingPunct="0">
              <a:spcBef>
                <a:spcPct val="0"/>
              </a:spcBef>
              <a:spcAft>
                <a:spcPct val="0"/>
              </a:spcAft>
              <a:defRPr sz="2400">
                <a:solidFill>
                  <a:schemeClr val="tx1"/>
                </a:solidFill>
                <a:latin typeface="Times New Roman" pitchFamily="18" charset="0"/>
              </a:defRPr>
            </a:lvl8pPr>
            <a:lvl9pPr marL="36560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2800" b="1">
                <a:solidFill>
                  <a:srgbClr val="000000"/>
                </a:solidFill>
                <a:latin typeface="Arial" charset="0"/>
              </a:rPr>
              <a:t>DESTROYED</a:t>
            </a:r>
          </a:p>
        </p:txBody>
      </p:sp>
      <p:sp>
        <p:nvSpPr>
          <p:cNvPr id="346118" name="Text Box 6"/>
          <p:cNvSpPr txBox="1">
            <a:spLocks noChangeArrowheads="1"/>
          </p:cNvSpPr>
          <p:nvPr/>
        </p:nvSpPr>
        <p:spPr bwMode="auto">
          <a:xfrm>
            <a:off x="1385458" y="2727282"/>
            <a:ext cx="972705" cy="46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marL="1827213">
              <a:defRPr sz="2400">
                <a:solidFill>
                  <a:schemeClr val="tx1"/>
                </a:solidFill>
                <a:latin typeface="Times New Roman" pitchFamily="18" charset="0"/>
              </a:defRPr>
            </a:lvl5pPr>
            <a:lvl6pPr marL="2284413" eaLnBrk="0" fontAlgn="base" hangingPunct="0">
              <a:spcBef>
                <a:spcPct val="0"/>
              </a:spcBef>
              <a:spcAft>
                <a:spcPct val="0"/>
              </a:spcAft>
              <a:defRPr sz="2400">
                <a:solidFill>
                  <a:schemeClr val="tx1"/>
                </a:solidFill>
                <a:latin typeface="Times New Roman" pitchFamily="18" charset="0"/>
              </a:defRPr>
            </a:lvl6pPr>
            <a:lvl7pPr marL="2741613" eaLnBrk="0" fontAlgn="base" hangingPunct="0">
              <a:spcBef>
                <a:spcPct val="0"/>
              </a:spcBef>
              <a:spcAft>
                <a:spcPct val="0"/>
              </a:spcAft>
              <a:defRPr sz="2400">
                <a:solidFill>
                  <a:schemeClr val="tx1"/>
                </a:solidFill>
                <a:latin typeface="Times New Roman" pitchFamily="18" charset="0"/>
              </a:defRPr>
            </a:lvl7pPr>
            <a:lvl8pPr marL="3198813" eaLnBrk="0" fontAlgn="base" hangingPunct="0">
              <a:spcBef>
                <a:spcPct val="0"/>
              </a:spcBef>
              <a:spcAft>
                <a:spcPct val="0"/>
              </a:spcAft>
              <a:defRPr sz="2400">
                <a:solidFill>
                  <a:schemeClr val="tx1"/>
                </a:solidFill>
                <a:latin typeface="Times New Roman" pitchFamily="18" charset="0"/>
              </a:defRPr>
            </a:lvl8pPr>
            <a:lvl9pPr marL="36560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b="1">
                <a:solidFill>
                  <a:srgbClr val="000000"/>
                </a:solidFill>
                <a:latin typeface="Arial" charset="0"/>
              </a:rPr>
              <a:t>50%</a:t>
            </a:r>
          </a:p>
        </p:txBody>
      </p:sp>
      <p:sp>
        <p:nvSpPr>
          <p:cNvPr id="346119" name="Text Box 7"/>
          <p:cNvSpPr txBox="1">
            <a:spLocks noChangeArrowheads="1"/>
          </p:cNvSpPr>
          <p:nvPr/>
        </p:nvSpPr>
        <p:spPr bwMode="auto">
          <a:xfrm>
            <a:off x="4156366" y="6157906"/>
            <a:ext cx="4140489" cy="46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marL="1827213">
              <a:defRPr sz="2400">
                <a:solidFill>
                  <a:schemeClr val="tx1"/>
                </a:solidFill>
                <a:latin typeface="Times New Roman" pitchFamily="18" charset="0"/>
              </a:defRPr>
            </a:lvl5pPr>
            <a:lvl6pPr marL="2284413" eaLnBrk="0" fontAlgn="base" hangingPunct="0">
              <a:spcBef>
                <a:spcPct val="0"/>
              </a:spcBef>
              <a:spcAft>
                <a:spcPct val="0"/>
              </a:spcAft>
              <a:defRPr sz="2400">
                <a:solidFill>
                  <a:schemeClr val="tx1"/>
                </a:solidFill>
                <a:latin typeface="Times New Roman" pitchFamily="18" charset="0"/>
              </a:defRPr>
            </a:lvl6pPr>
            <a:lvl7pPr marL="2741613" eaLnBrk="0" fontAlgn="base" hangingPunct="0">
              <a:spcBef>
                <a:spcPct val="0"/>
              </a:spcBef>
              <a:spcAft>
                <a:spcPct val="0"/>
              </a:spcAft>
              <a:defRPr sz="2400">
                <a:solidFill>
                  <a:schemeClr val="tx1"/>
                </a:solidFill>
                <a:latin typeface="Times New Roman" pitchFamily="18" charset="0"/>
              </a:defRPr>
            </a:lvl7pPr>
            <a:lvl8pPr marL="3198813" eaLnBrk="0" fontAlgn="base" hangingPunct="0">
              <a:spcBef>
                <a:spcPct val="0"/>
              </a:spcBef>
              <a:spcAft>
                <a:spcPct val="0"/>
              </a:spcAft>
              <a:defRPr sz="2400">
                <a:solidFill>
                  <a:schemeClr val="tx1"/>
                </a:solidFill>
                <a:latin typeface="Times New Roman" pitchFamily="18" charset="0"/>
              </a:defRPr>
            </a:lvl8pPr>
            <a:lvl9pPr marL="36560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b="1">
                <a:solidFill>
                  <a:srgbClr val="000000"/>
                </a:solidFill>
                <a:latin typeface="Arial" charset="0"/>
              </a:rPr>
              <a:t>DISTANCE FROM GULF</a:t>
            </a:r>
          </a:p>
        </p:txBody>
      </p:sp>
      <p:sp>
        <p:nvSpPr>
          <p:cNvPr id="346120" name="Text Box 8"/>
          <p:cNvSpPr txBox="1">
            <a:spLocks noChangeArrowheads="1"/>
          </p:cNvSpPr>
          <p:nvPr/>
        </p:nvSpPr>
        <p:spPr bwMode="auto">
          <a:xfrm>
            <a:off x="1524000" y="5222282"/>
            <a:ext cx="692727" cy="46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marL="1827213">
              <a:defRPr sz="2400">
                <a:solidFill>
                  <a:schemeClr val="tx1"/>
                </a:solidFill>
                <a:latin typeface="Times New Roman" pitchFamily="18" charset="0"/>
              </a:defRPr>
            </a:lvl5pPr>
            <a:lvl6pPr marL="2284413" eaLnBrk="0" fontAlgn="base" hangingPunct="0">
              <a:spcBef>
                <a:spcPct val="0"/>
              </a:spcBef>
              <a:spcAft>
                <a:spcPct val="0"/>
              </a:spcAft>
              <a:defRPr sz="2400">
                <a:solidFill>
                  <a:schemeClr val="tx1"/>
                </a:solidFill>
                <a:latin typeface="Times New Roman" pitchFamily="18" charset="0"/>
              </a:defRPr>
            </a:lvl6pPr>
            <a:lvl7pPr marL="2741613" eaLnBrk="0" fontAlgn="base" hangingPunct="0">
              <a:spcBef>
                <a:spcPct val="0"/>
              </a:spcBef>
              <a:spcAft>
                <a:spcPct val="0"/>
              </a:spcAft>
              <a:defRPr sz="2400">
                <a:solidFill>
                  <a:schemeClr val="tx1"/>
                </a:solidFill>
                <a:latin typeface="Times New Roman" pitchFamily="18" charset="0"/>
              </a:defRPr>
            </a:lvl7pPr>
            <a:lvl8pPr marL="3198813" eaLnBrk="0" fontAlgn="base" hangingPunct="0">
              <a:spcBef>
                <a:spcPct val="0"/>
              </a:spcBef>
              <a:spcAft>
                <a:spcPct val="0"/>
              </a:spcAft>
              <a:defRPr sz="2400">
                <a:solidFill>
                  <a:schemeClr val="tx1"/>
                </a:solidFill>
                <a:latin typeface="Times New Roman" pitchFamily="18" charset="0"/>
              </a:defRPr>
            </a:lvl8pPr>
            <a:lvl9pPr marL="36560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b="1">
                <a:solidFill>
                  <a:srgbClr val="000000"/>
                </a:solidFill>
                <a:latin typeface="Arial" charset="0"/>
              </a:rPr>
              <a:t>0%</a:t>
            </a:r>
          </a:p>
        </p:txBody>
      </p:sp>
      <p:sp>
        <p:nvSpPr>
          <p:cNvPr id="346121" name="Text Box 9"/>
          <p:cNvSpPr txBox="1">
            <a:spLocks noChangeArrowheads="1"/>
          </p:cNvSpPr>
          <p:nvPr/>
        </p:nvSpPr>
        <p:spPr bwMode="auto">
          <a:xfrm>
            <a:off x="3394367" y="5612131"/>
            <a:ext cx="900545" cy="8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marL="1827213">
              <a:defRPr sz="2400">
                <a:solidFill>
                  <a:schemeClr val="tx1"/>
                </a:solidFill>
                <a:latin typeface="Times New Roman" pitchFamily="18" charset="0"/>
              </a:defRPr>
            </a:lvl5pPr>
            <a:lvl6pPr marL="2284413" eaLnBrk="0" fontAlgn="base" hangingPunct="0">
              <a:spcBef>
                <a:spcPct val="0"/>
              </a:spcBef>
              <a:spcAft>
                <a:spcPct val="0"/>
              </a:spcAft>
              <a:defRPr sz="2400">
                <a:solidFill>
                  <a:schemeClr val="tx1"/>
                </a:solidFill>
                <a:latin typeface="Times New Roman" pitchFamily="18" charset="0"/>
              </a:defRPr>
            </a:lvl6pPr>
            <a:lvl7pPr marL="2741613" eaLnBrk="0" fontAlgn="base" hangingPunct="0">
              <a:spcBef>
                <a:spcPct val="0"/>
              </a:spcBef>
              <a:spcAft>
                <a:spcPct val="0"/>
              </a:spcAft>
              <a:defRPr sz="2400">
                <a:solidFill>
                  <a:schemeClr val="tx1"/>
                </a:solidFill>
                <a:latin typeface="Times New Roman" pitchFamily="18" charset="0"/>
              </a:defRPr>
            </a:lvl7pPr>
            <a:lvl8pPr marL="3198813" eaLnBrk="0" fontAlgn="base" hangingPunct="0">
              <a:spcBef>
                <a:spcPct val="0"/>
              </a:spcBef>
              <a:spcAft>
                <a:spcPct val="0"/>
              </a:spcAft>
              <a:defRPr sz="2400">
                <a:solidFill>
                  <a:schemeClr val="tx1"/>
                </a:solidFill>
                <a:latin typeface="Times New Roman" pitchFamily="18" charset="0"/>
              </a:defRPr>
            </a:lvl8pPr>
            <a:lvl9pPr marL="36560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b="1">
                <a:solidFill>
                  <a:srgbClr val="000000"/>
                </a:solidFill>
                <a:latin typeface="Arial" charset="0"/>
              </a:rPr>
              <a:t>1000’</a:t>
            </a:r>
          </a:p>
        </p:txBody>
      </p:sp>
      <p:sp>
        <p:nvSpPr>
          <p:cNvPr id="346122" name="Text Box 10"/>
          <p:cNvSpPr txBox="1">
            <a:spLocks noChangeArrowheads="1"/>
          </p:cNvSpPr>
          <p:nvPr/>
        </p:nvSpPr>
        <p:spPr bwMode="auto">
          <a:xfrm>
            <a:off x="1316182" y="232283"/>
            <a:ext cx="969818" cy="46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marL="1827213">
              <a:defRPr sz="2400">
                <a:solidFill>
                  <a:schemeClr val="tx1"/>
                </a:solidFill>
                <a:latin typeface="Times New Roman" pitchFamily="18" charset="0"/>
              </a:defRPr>
            </a:lvl5pPr>
            <a:lvl6pPr marL="2284413" eaLnBrk="0" fontAlgn="base" hangingPunct="0">
              <a:spcBef>
                <a:spcPct val="0"/>
              </a:spcBef>
              <a:spcAft>
                <a:spcPct val="0"/>
              </a:spcAft>
              <a:defRPr sz="2400">
                <a:solidFill>
                  <a:schemeClr val="tx1"/>
                </a:solidFill>
                <a:latin typeface="Times New Roman" pitchFamily="18" charset="0"/>
              </a:defRPr>
            </a:lvl6pPr>
            <a:lvl7pPr marL="2741613" eaLnBrk="0" fontAlgn="base" hangingPunct="0">
              <a:spcBef>
                <a:spcPct val="0"/>
              </a:spcBef>
              <a:spcAft>
                <a:spcPct val="0"/>
              </a:spcAft>
              <a:defRPr sz="2400">
                <a:solidFill>
                  <a:schemeClr val="tx1"/>
                </a:solidFill>
                <a:latin typeface="Times New Roman" pitchFamily="18" charset="0"/>
              </a:defRPr>
            </a:lvl7pPr>
            <a:lvl8pPr marL="3198813" eaLnBrk="0" fontAlgn="base" hangingPunct="0">
              <a:spcBef>
                <a:spcPct val="0"/>
              </a:spcBef>
              <a:spcAft>
                <a:spcPct val="0"/>
              </a:spcAft>
              <a:defRPr sz="2400">
                <a:solidFill>
                  <a:schemeClr val="tx1"/>
                </a:solidFill>
                <a:latin typeface="Times New Roman" pitchFamily="18" charset="0"/>
              </a:defRPr>
            </a:lvl8pPr>
            <a:lvl9pPr marL="36560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b="1">
                <a:solidFill>
                  <a:srgbClr val="000000"/>
                </a:solidFill>
                <a:latin typeface="Arial" charset="0"/>
              </a:rPr>
              <a:t>100%</a:t>
            </a:r>
          </a:p>
        </p:txBody>
      </p:sp>
      <p:sp>
        <p:nvSpPr>
          <p:cNvPr id="346123" name="Line 11"/>
          <p:cNvSpPr>
            <a:spLocks noChangeShapeType="1"/>
          </p:cNvSpPr>
          <p:nvPr/>
        </p:nvSpPr>
        <p:spPr bwMode="auto">
          <a:xfrm flipV="1">
            <a:off x="3827318" y="6"/>
            <a:ext cx="0" cy="5563395"/>
          </a:xfrm>
          <a:prstGeom prst="line">
            <a:avLst/>
          </a:prstGeom>
          <a:noFill/>
          <a:ln w="63500">
            <a:solidFill>
              <a:srgbClr val="0000FF"/>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000000"/>
              </a:solidFill>
            </a:endParaRPr>
          </a:p>
        </p:txBody>
      </p:sp>
      <p:sp>
        <p:nvSpPr>
          <p:cNvPr id="346124" name="Line 12"/>
          <p:cNvSpPr>
            <a:spLocks noChangeShapeType="1"/>
          </p:cNvSpPr>
          <p:nvPr/>
        </p:nvSpPr>
        <p:spPr bwMode="auto">
          <a:xfrm flipV="1">
            <a:off x="5113194" y="0"/>
            <a:ext cx="0" cy="5487050"/>
          </a:xfrm>
          <a:prstGeom prst="line">
            <a:avLst/>
          </a:prstGeom>
          <a:noFill/>
          <a:ln w="63500">
            <a:solidFill>
              <a:srgbClr val="0000FF"/>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000000"/>
              </a:solidFill>
            </a:endParaRPr>
          </a:p>
        </p:txBody>
      </p:sp>
      <p:sp>
        <p:nvSpPr>
          <p:cNvPr id="346125" name="Text Box 13"/>
          <p:cNvSpPr txBox="1">
            <a:spLocks noChangeArrowheads="1"/>
          </p:cNvSpPr>
          <p:nvPr/>
        </p:nvSpPr>
        <p:spPr bwMode="auto">
          <a:xfrm>
            <a:off x="3895155" y="381723"/>
            <a:ext cx="1151659" cy="115415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marL="1827213">
              <a:defRPr sz="2400">
                <a:solidFill>
                  <a:schemeClr val="tx1"/>
                </a:solidFill>
                <a:latin typeface="Times New Roman" pitchFamily="18" charset="0"/>
              </a:defRPr>
            </a:lvl5pPr>
            <a:lvl6pPr marL="2284413" eaLnBrk="0" fontAlgn="base" hangingPunct="0">
              <a:spcBef>
                <a:spcPct val="0"/>
              </a:spcBef>
              <a:spcAft>
                <a:spcPct val="0"/>
              </a:spcAft>
              <a:defRPr sz="2400">
                <a:solidFill>
                  <a:schemeClr val="tx1"/>
                </a:solidFill>
                <a:latin typeface="Times New Roman" pitchFamily="18" charset="0"/>
              </a:defRPr>
            </a:lvl6pPr>
            <a:lvl7pPr marL="2741613" eaLnBrk="0" fontAlgn="base" hangingPunct="0">
              <a:spcBef>
                <a:spcPct val="0"/>
              </a:spcBef>
              <a:spcAft>
                <a:spcPct val="0"/>
              </a:spcAft>
              <a:defRPr sz="2400">
                <a:solidFill>
                  <a:schemeClr val="tx1"/>
                </a:solidFill>
                <a:latin typeface="Times New Roman" pitchFamily="18" charset="0"/>
              </a:defRPr>
            </a:lvl7pPr>
            <a:lvl8pPr marL="3198813" eaLnBrk="0" fontAlgn="base" hangingPunct="0">
              <a:spcBef>
                <a:spcPct val="0"/>
              </a:spcBef>
              <a:spcAft>
                <a:spcPct val="0"/>
              </a:spcAft>
              <a:defRPr sz="2400">
                <a:solidFill>
                  <a:schemeClr val="tx1"/>
                </a:solidFill>
                <a:latin typeface="Times New Roman" pitchFamily="18" charset="0"/>
              </a:defRPr>
            </a:lvl8pPr>
            <a:lvl9pPr marL="36560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2300" b="1">
                <a:solidFill>
                  <a:srgbClr val="FFFF00"/>
                </a:solidFill>
                <a:effectLst>
                  <a:outerShdw blurRad="38100" dist="38100" dir="2700000" algn="tl">
                    <a:srgbClr val="000000"/>
                  </a:outerShdw>
                </a:effectLst>
                <a:latin typeface="Arial" charset="0"/>
              </a:rPr>
              <a:t>Coastal A Zone</a:t>
            </a:r>
          </a:p>
        </p:txBody>
      </p:sp>
      <p:sp>
        <p:nvSpPr>
          <p:cNvPr id="346126" name="Rectangle 14"/>
          <p:cNvSpPr>
            <a:spLocks noChangeArrowheads="1"/>
          </p:cNvSpPr>
          <p:nvPr/>
        </p:nvSpPr>
        <p:spPr bwMode="auto">
          <a:xfrm>
            <a:off x="8104915" y="7"/>
            <a:ext cx="1039091" cy="6858000"/>
          </a:xfrm>
          <a:prstGeom prst="rect">
            <a:avLst/>
          </a:prstGeom>
          <a:solidFill>
            <a:srgbClr val="CCFF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000000"/>
              </a:solidFill>
            </a:endParaRPr>
          </a:p>
        </p:txBody>
      </p:sp>
      <p:sp>
        <p:nvSpPr>
          <p:cNvPr id="346127" name="Text Box 15"/>
          <p:cNvSpPr txBox="1">
            <a:spLocks noChangeArrowheads="1"/>
          </p:cNvSpPr>
          <p:nvPr/>
        </p:nvSpPr>
        <p:spPr bwMode="auto">
          <a:xfrm>
            <a:off x="8174182" y="3429007"/>
            <a:ext cx="969818" cy="1323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marL="1827213">
              <a:defRPr sz="2400">
                <a:solidFill>
                  <a:schemeClr val="tx1"/>
                </a:solidFill>
                <a:latin typeface="Times New Roman" pitchFamily="18" charset="0"/>
              </a:defRPr>
            </a:lvl5pPr>
            <a:lvl6pPr marL="2284413" eaLnBrk="0" fontAlgn="base" hangingPunct="0">
              <a:spcBef>
                <a:spcPct val="0"/>
              </a:spcBef>
              <a:spcAft>
                <a:spcPct val="0"/>
              </a:spcAft>
              <a:defRPr sz="2400">
                <a:solidFill>
                  <a:schemeClr val="tx1"/>
                </a:solidFill>
                <a:latin typeface="Times New Roman" pitchFamily="18" charset="0"/>
              </a:defRPr>
            </a:lvl6pPr>
            <a:lvl7pPr marL="2741613" eaLnBrk="0" fontAlgn="base" hangingPunct="0">
              <a:spcBef>
                <a:spcPct val="0"/>
              </a:spcBef>
              <a:spcAft>
                <a:spcPct val="0"/>
              </a:spcAft>
              <a:defRPr sz="2400">
                <a:solidFill>
                  <a:schemeClr val="tx1"/>
                </a:solidFill>
                <a:latin typeface="Times New Roman" pitchFamily="18" charset="0"/>
              </a:defRPr>
            </a:lvl7pPr>
            <a:lvl8pPr marL="3198813" eaLnBrk="0" fontAlgn="base" hangingPunct="0">
              <a:spcBef>
                <a:spcPct val="0"/>
              </a:spcBef>
              <a:spcAft>
                <a:spcPct val="0"/>
              </a:spcAft>
              <a:defRPr sz="2400">
                <a:solidFill>
                  <a:schemeClr val="tx1"/>
                </a:solidFill>
                <a:latin typeface="Times New Roman" pitchFamily="18" charset="0"/>
              </a:defRPr>
            </a:lvl8pPr>
            <a:lvl9pPr marL="3656013"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50000"/>
              </a:spcBef>
              <a:spcAft>
                <a:spcPct val="0"/>
              </a:spcAft>
            </a:pPr>
            <a:r>
              <a:rPr lang="en-US" sz="2000" b="1">
                <a:solidFill>
                  <a:srgbClr val="000000"/>
                </a:solidFill>
                <a:latin typeface="Arial" charset="0"/>
              </a:rPr>
              <a:t>GULF of Mexico</a:t>
            </a:r>
          </a:p>
        </p:txBody>
      </p:sp>
      <p:sp>
        <p:nvSpPr>
          <p:cNvPr id="346128" name="Text Box 16"/>
          <p:cNvSpPr txBox="1">
            <a:spLocks noChangeArrowheads="1"/>
          </p:cNvSpPr>
          <p:nvPr/>
        </p:nvSpPr>
        <p:spPr bwMode="auto">
          <a:xfrm>
            <a:off x="7" y="3584944"/>
            <a:ext cx="2358159" cy="147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marL="1827213">
              <a:defRPr sz="2400">
                <a:solidFill>
                  <a:schemeClr val="tx1"/>
                </a:solidFill>
                <a:latin typeface="Times New Roman" pitchFamily="18" charset="0"/>
              </a:defRPr>
            </a:lvl5pPr>
            <a:lvl6pPr marL="2284413" eaLnBrk="0" fontAlgn="base" hangingPunct="0">
              <a:spcBef>
                <a:spcPct val="0"/>
              </a:spcBef>
              <a:spcAft>
                <a:spcPct val="0"/>
              </a:spcAft>
              <a:defRPr sz="2400">
                <a:solidFill>
                  <a:schemeClr val="tx1"/>
                </a:solidFill>
                <a:latin typeface="Times New Roman" pitchFamily="18" charset="0"/>
              </a:defRPr>
            </a:lvl6pPr>
            <a:lvl7pPr marL="2741613" eaLnBrk="0" fontAlgn="base" hangingPunct="0">
              <a:spcBef>
                <a:spcPct val="0"/>
              </a:spcBef>
              <a:spcAft>
                <a:spcPct val="0"/>
              </a:spcAft>
              <a:defRPr sz="2400">
                <a:solidFill>
                  <a:schemeClr val="tx1"/>
                </a:solidFill>
                <a:latin typeface="Times New Roman" pitchFamily="18" charset="0"/>
              </a:defRPr>
            </a:lvl7pPr>
            <a:lvl8pPr marL="3198813" eaLnBrk="0" fontAlgn="base" hangingPunct="0">
              <a:spcBef>
                <a:spcPct val="0"/>
              </a:spcBef>
              <a:spcAft>
                <a:spcPct val="0"/>
              </a:spcAft>
              <a:defRPr sz="2400">
                <a:solidFill>
                  <a:schemeClr val="tx1"/>
                </a:solidFill>
                <a:latin typeface="Times New Roman" pitchFamily="18" charset="0"/>
              </a:defRPr>
            </a:lvl8pPr>
            <a:lvl9pPr marL="36560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2000" b="1">
                <a:solidFill>
                  <a:srgbClr val="000000"/>
                </a:solidFill>
                <a:latin typeface="Arial" charset="0"/>
              </a:rPr>
              <a:t>HURRICANE FREDRIC</a:t>
            </a:r>
          </a:p>
          <a:p>
            <a:pPr eaLnBrk="0" fontAlgn="base" hangingPunct="0">
              <a:spcBef>
                <a:spcPct val="50000"/>
              </a:spcBef>
              <a:spcAft>
                <a:spcPct val="0"/>
              </a:spcAft>
            </a:pPr>
            <a:r>
              <a:rPr lang="en-US" sz="2000" b="1">
                <a:solidFill>
                  <a:srgbClr val="000000"/>
                </a:solidFill>
                <a:latin typeface="Arial" charset="0"/>
              </a:rPr>
              <a:t>GULF SHORES AL</a:t>
            </a:r>
          </a:p>
        </p:txBody>
      </p:sp>
      <p:sp>
        <p:nvSpPr>
          <p:cNvPr id="346129" name="Text Box 17"/>
          <p:cNvSpPr txBox="1">
            <a:spLocks noChangeArrowheads="1"/>
          </p:cNvSpPr>
          <p:nvPr/>
        </p:nvSpPr>
        <p:spPr bwMode="auto">
          <a:xfrm>
            <a:off x="5588000" y="609131"/>
            <a:ext cx="1939636" cy="46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marL="1827213">
              <a:defRPr sz="2400">
                <a:solidFill>
                  <a:schemeClr val="tx1"/>
                </a:solidFill>
                <a:latin typeface="Times New Roman" pitchFamily="18" charset="0"/>
              </a:defRPr>
            </a:lvl5pPr>
            <a:lvl6pPr marL="2284413" eaLnBrk="0" fontAlgn="base" hangingPunct="0">
              <a:spcBef>
                <a:spcPct val="0"/>
              </a:spcBef>
              <a:spcAft>
                <a:spcPct val="0"/>
              </a:spcAft>
              <a:defRPr sz="2400">
                <a:solidFill>
                  <a:schemeClr val="tx1"/>
                </a:solidFill>
                <a:latin typeface="Times New Roman" pitchFamily="18" charset="0"/>
              </a:defRPr>
            </a:lvl6pPr>
            <a:lvl7pPr marL="2741613" eaLnBrk="0" fontAlgn="base" hangingPunct="0">
              <a:spcBef>
                <a:spcPct val="0"/>
              </a:spcBef>
              <a:spcAft>
                <a:spcPct val="0"/>
              </a:spcAft>
              <a:defRPr sz="2400">
                <a:solidFill>
                  <a:schemeClr val="tx1"/>
                </a:solidFill>
                <a:latin typeface="Times New Roman" pitchFamily="18" charset="0"/>
              </a:defRPr>
            </a:lvl7pPr>
            <a:lvl8pPr marL="3198813" eaLnBrk="0" fontAlgn="base" hangingPunct="0">
              <a:spcBef>
                <a:spcPct val="0"/>
              </a:spcBef>
              <a:spcAft>
                <a:spcPct val="0"/>
              </a:spcAft>
              <a:defRPr sz="2400">
                <a:solidFill>
                  <a:schemeClr val="tx1"/>
                </a:solidFill>
                <a:latin typeface="Times New Roman" pitchFamily="18" charset="0"/>
              </a:defRPr>
            </a:lvl8pPr>
            <a:lvl9pPr marL="36560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b="1">
                <a:solidFill>
                  <a:srgbClr val="FF3300"/>
                </a:solidFill>
                <a:latin typeface="Arial" charset="0"/>
              </a:rPr>
              <a:t>V Zone</a:t>
            </a:r>
          </a:p>
        </p:txBody>
      </p:sp>
      <p:sp>
        <p:nvSpPr>
          <p:cNvPr id="346130" name="Text Box 18"/>
          <p:cNvSpPr txBox="1">
            <a:spLocks noChangeArrowheads="1"/>
          </p:cNvSpPr>
          <p:nvPr/>
        </p:nvSpPr>
        <p:spPr bwMode="auto">
          <a:xfrm>
            <a:off x="7827818" y="5612125"/>
            <a:ext cx="484909" cy="46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marL="1827213">
              <a:defRPr sz="2400">
                <a:solidFill>
                  <a:schemeClr val="tx1"/>
                </a:solidFill>
                <a:latin typeface="Times New Roman" pitchFamily="18" charset="0"/>
              </a:defRPr>
            </a:lvl5pPr>
            <a:lvl6pPr marL="2284413" eaLnBrk="0" fontAlgn="base" hangingPunct="0">
              <a:spcBef>
                <a:spcPct val="0"/>
              </a:spcBef>
              <a:spcAft>
                <a:spcPct val="0"/>
              </a:spcAft>
              <a:defRPr sz="2400">
                <a:solidFill>
                  <a:schemeClr val="tx1"/>
                </a:solidFill>
                <a:latin typeface="Times New Roman" pitchFamily="18" charset="0"/>
              </a:defRPr>
            </a:lvl6pPr>
            <a:lvl7pPr marL="2741613" eaLnBrk="0" fontAlgn="base" hangingPunct="0">
              <a:spcBef>
                <a:spcPct val="0"/>
              </a:spcBef>
              <a:spcAft>
                <a:spcPct val="0"/>
              </a:spcAft>
              <a:defRPr sz="2400">
                <a:solidFill>
                  <a:schemeClr val="tx1"/>
                </a:solidFill>
                <a:latin typeface="Times New Roman" pitchFamily="18" charset="0"/>
              </a:defRPr>
            </a:lvl7pPr>
            <a:lvl8pPr marL="3198813" eaLnBrk="0" fontAlgn="base" hangingPunct="0">
              <a:spcBef>
                <a:spcPct val="0"/>
              </a:spcBef>
              <a:spcAft>
                <a:spcPct val="0"/>
              </a:spcAft>
              <a:defRPr sz="2400">
                <a:solidFill>
                  <a:schemeClr val="tx1"/>
                </a:solidFill>
                <a:latin typeface="Times New Roman" pitchFamily="18" charset="0"/>
              </a:defRPr>
            </a:lvl8pPr>
            <a:lvl9pPr marL="36560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b="1">
                <a:solidFill>
                  <a:srgbClr val="000000"/>
                </a:solidFill>
                <a:latin typeface="Arial" charset="0"/>
              </a:rPr>
              <a:t>0</a:t>
            </a:r>
          </a:p>
        </p:txBody>
      </p:sp>
      <p:sp>
        <p:nvSpPr>
          <p:cNvPr id="346131" name="Rectangle 19"/>
          <p:cNvSpPr>
            <a:spLocks noChangeArrowheads="1"/>
          </p:cNvSpPr>
          <p:nvPr/>
        </p:nvSpPr>
        <p:spPr bwMode="auto">
          <a:xfrm>
            <a:off x="2472172" y="532786"/>
            <a:ext cx="1166616" cy="44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383" tIns="44691" rIns="89383" bIns="44691">
            <a:spAutoFit/>
          </a:bodyPr>
          <a:lstStyle/>
          <a:p>
            <a:pPr defTabSz="893763" eaLnBrk="0" fontAlgn="base" hangingPunct="0">
              <a:spcBef>
                <a:spcPct val="0"/>
              </a:spcBef>
              <a:spcAft>
                <a:spcPct val="0"/>
              </a:spcAft>
            </a:pPr>
            <a:r>
              <a:rPr lang="en-US" sz="2300" b="1">
                <a:solidFill>
                  <a:srgbClr val="0000CC"/>
                </a:solidFill>
                <a:latin typeface="Arial" charset="0"/>
              </a:rPr>
              <a:t>A Zone</a:t>
            </a:r>
          </a:p>
        </p:txBody>
      </p:sp>
      <p:sp>
        <p:nvSpPr>
          <p:cNvPr id="346132" name="Text Box 20"/>
          <p:cNvSpPr txBox="1">
            <a:spLocks noChangeArrowheads="1"/>
          </p:cNvSpPr>
          <p:nvPr/>
        </p:nvSpPr>
        <p:spPr bwMode="auto">
          <a:xfrm>
            <a:off x="0" y="6019836"/>
            <a:ext cx="3556000" cy="808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383" tIns="44691" rIns="89383" bIns="44691">
            <a:spAutoFit/>
          </a:bodyPr>
          <a:lstStyle>
            <a:lvl1pPr defTabSz="893763">
              <a:defRPr sz="2400">
                <a:solidFill>
                  <a:schemeClr val="tx1"/>
                </a:solidFill>
                <a:latin typeface="Times New Roman" pitchFamily="18" charset="0"/>
              </a:defRPr>
            </a:lvl1pPr>
            <a:lvl2pPr marL="447675" defTabSz="893763">
              <a:defRPr sz="2400">
                <a:solidFill>
                  <a:schemeClr val="tx1"/>
                </a:solidFill>
                <a:latin typeface="Times New Roman" pitchFamily="18" charset="0"/>
              </a:defRPr>
            </a:lvl2pPr>
            <a:lvl3pPr marL="893763" defTabSz="893763">
              <a:defRPr sz="2400">
                <a:solidFill>
                  <a:schemeClr val="tx1"/>
                </a:solidFill>
                <a:latin typeface="Times New Roman" pitchFamily="18" charset="0"/>
              </a:defRPr>
            </a:lvl3pPr>
            <a:lvl4pPr marL="1341438" defTabSz="893763">
              <a:defRPr sz="2400">
                <a:solidFill>
                  <a:schemeClr val="tx1"/>
                </a:solidFill>
                <a:latin typeface="Times New Roman" pitchFamily="18" charset="0"/>
              </a:defRPr>
            </a:lvl4pPr>
            <a:lvl5pPr marL="1787525" defTabSz="893763">
              <a:defRPr sz="2400">
                <a:solidFill>
                  <a:schemeClr val="tx1"/>
                </a:solidFill>
                <a:latin typeface="Times New Roman" pitchFamily="18" charset="0"/>
              </a:defRPr>
            </a:lvl5pPr>
            <a:lvl6pPr marL="2244725" defTabSz="893763" eaLnBrk="0" fontAlgn="base" hangingPunct="0">
              <a:spcBef>
                <a:spcPct val="0"/>
              </a:spcBef>
              <a:spcAft>
                <a:spcPct val="0"/>
              </a:spcAft>
              <a:defRPr sz="2400">
                <a:solidFill>
                  <a:schemeClr val="tx1"/>
                </a:solidFill>
                <a:latin typeface="Times New Roman" pitchFamily="18" charset="0"/>
              </a:defRPr>
            </a:lvl6pPr>
            <a:lvl7pPr marL="2701925" defTabSz="893763" eaLnBrk="0" fontAlgn="base" hangingPunct="0">
              <a:spcBef>
                <a:spcPct val="0"/>
              </a:spcBef>
              <a:spcAft>
                <a:spcPct val="0"/>
              </a:spcAft>
              <a:defRPr sz="2400">
                <a:solidFill>
                  <a:schemeClr val="tx1"/>
                </a:solidFill>
                <a:latin typeface="Times New Roman" pitchFamily="18" charset="0"/>
              </a:defRPr>
            </a:lvl7pPr>
            <a:lvl8pPr marL="3159125" defTabSz="893763" eaLnBrk="0" fontAlgn="base" hangingPunct="0">
              <a:spcBef>
                <a:spcPct val="0"/>
              </a:spcBef>
              <a:spcAft>
                <a:spcPct val="0"/>
              </a:spcAft>
              <a:defRPr sz="2400">
                <a:solidFill>
                  <a:schemeClr val="tx1"/>
                </a:solidFill>
                <a:latin typeface="Times New Roman" pitchFamily="18" charset="0"/>
              </a:defRPr>
            </a:lvl8pPr>
            <a:lvl9pPr marL="3616325" defTabSz="89376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2300">
                <a:solidFill>
                  <a:srgbClr val="000000"/>
                </a:solidFill>
                <a:latin typeface="Arial" charset="0"/>
              </a:rPr>
              <a:t>Fig 2. Unmapped Coastal A-zones</a:t>
            </a:r>
          </a:p>
        </p:txBody>
      </p:sp>
    </p:spTree>
    <p:extLst>
      <p:ext uri="{BB962C8B-B14F-4D97-AF65-F5344CB8AC3E}">
        <p14:creationId xmlns:p14="http://schemas.microsoft.com/office/powerpoint/2010/main" val="467691877"/>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81000" y="457200"/>
            <a:ext cx="8763000" cy="990600"/>
          </a:xfrm>
        </p:spPr>
        <p:txBody>
          <a:bodyPr/>
          <a:lstStyle/>
          <a:p>
            <a:r>
              <a:rPr lang="en-US" sz="3200"/>
              <a:t>Uncertainties in Coastal Flood Mapping</a:t>
            </a:r>
            <a:br>
              <a:rPr lang="en-US" sz="3200"/>
            </a:br>
            <a:r>
              <a:rPr lang="en-US" sz="3200"/>
              <a:t>-</a:t>
            </a:r>
            <a:r>
              <a:rPr lang="en-US" sz="2800"/>
              <a:t>with a focus on the models</a:t>
            </a:r>
          </a:p>
        </p:txBody>
      </p:sp>
      <p:sp>
        <p:nvSpPr>
          <p:cNvPr id="2051" name="Rectangle 3"/>
          <p:cNvSpPr>
            <a:spLocks noGrp="1" noChangeArrowheads="1"/>
          </p:cNvSpPr>
          <p:nvPr>
            <p:ph type="subTitle" idx="1"/>
          </p:nvPr>
        </p:nvSpPr>
        <p:spPr>
          <a:xfrm>
            <a:off x="1371600" y="1905000"/>
            <a:ext cx="6400800" cy="762000"/>
          </a:xfrm>
        </p:spPr>
        <p:txBody>
          <a:bodyPr/>
          <a:lstStyle/>
          <a:p>
            <a:r>
              <a:rPr lang="en-US" sz="2800"/>
              <a:t>Peter Sheng</a:t>
            </a:r>
          </a:p>
          <a:p>
            <a:endParaRPr lang="en-US" sz="2800"/>
          </a:p>
        </p:txBody>
      </p:sp>
      <p:sp>
        <p:nvSpPr>
          <p:cNvPr id="2052" name="Text Box 4"/>
          <p:cNvSpPr txBox="1">
            <a:spLocks noChangeArrowheads="1"/>
          </p:cNvSpPr>
          <p:nvPr/>
        </p:nvSpPr>
        <p:spPr bwMode="auto">
          <a:xfrm>
            <a:off x="685800" y="3124200"/>
            <a:ext cx="7620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sz="2400"/>
              <a:t>Review science and definitions</a:t>
            </a:r>
          </a:p>
          <a:p>
            <a:pPr>
              <a:buFontTx/>
              <a:buChar char="•"/>
            </a:pPr>
            <a:r>
              <a:rPr lang="en-US" sz="2400"/>
              <a:t>Review methods for calculating BFE</a:t>
            </a:r>
          </a:p>
          <a:p>
            <a:pPr>
              <a:buFontTx/>
              <a:buChar char="•"/>
            </a:pPr>
            <a:r>
              <a:rPr lang="en-US" sz="2400"/>
              <a:t>Identify sources of uncertainty for BFE</a:t>
            </a:r>
          </a:p>
          <a:p>
            <a:pPr lvl="1">
              <a:buFontTx/>
              <a:buChar char="•"/>
            </a:pPr>
            <a:r>
              <a:rPr lang="en-US" sz="2400"/>
              <a:t>Input data, </a:t>
            </a:r>
            <a:r>
              <a:rPr lang="en-US" sz="2400" b="1"/>
              <a:t>models</a:t>
            </a:r>
            <a:r>
              <a:rPr lang="en-US" sz="2400"/>
              <a:t>, zone mapping</a:t>
            </a:r>
          </a:p>
          <a:p>
            <a:pPr>
              <a:buFontTx/>
              <a:buChar char="•"/>
            </a:pPr>
            <a:r>
              <a:rPr lang="en-US" sz="2400"/>
              <a:t>Recommend ways to improve uncertainty</a:t>
            </a:r>
          </a:p>
        </p:txBody>
      </p:sp>
    </p:spTree>
    <p:extLst>
      <p:ext uri="{BB962C8B-B14F-4D97-AF65-F5344CB8AC3E}">
        <p14:creationId xmlns:p14="http://schemas.microsoft.com/office/powerpoint/2010/main" val="2808835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stormsur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 y="98425"/>
            <a:ext cx="9220200" cy="3929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5" name="Text Box 3"/>
          <p:cNvSpPr txBox="1">
            <a:spLocks noChangeArrowheads="1"/>
          </p:cNvSpPr>
          <p:nvPr/>
        </p:nvSpPr>
        <p:spPr bwMode="auto">
          <a:xfrm>
            <a:off x="0" y="5029200"/>
            <a:ext cx="91440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atin typeface="Verdana" pitchFamily="34" charset="0"/>
              </a:rPr>
              <a:t>FE = surge + tide + wave setup + precipitation + river flow</a:t>
            </a:r>
          </a:p>
          <a:p>
            <a:pPr eaLnBrk="0" hangingPunct="0">
              <a:spcBef>
                <a:spcPct val="50000"/>
              </a:spcBef>
            </a:pPr>
            <a:r>
              <a:rPr lang="en-US">
                <a:latin typeface="Verdana" pitchFamily="34" charset="0"/>
              </a:rPr>
              <a:t>FEMA Base Flood Elevation:</a:t>
            </a:r>
          </a:p>
          <a:p>
            <a:pPr eaLnBrk="0" hangingPunct="0">
              <a:spcBef>
                <a:spcPct val="50000"/>
              </a:spcBef>
            </a:pPr>
            <a:r>
              <a:rPr lang="en-US">
                <a:latin typeface="Verdana" pitchFamily="34" charset="0"/>
              </a:rPr>
              <a:t>BFE = 100-year SWL* + wave setup + 0.6 * controlling wave height </a:t>
            </a:r>
          </a:p>
          <a:p>
            <a:pPr eaLnBrk="0" hangingPunct="0">
              <a:spcBef>
                <a:spcPct val="50000"/>
              </a:spcBef>
            </a:pPr>
            <a:r>
              <a:rPr lang="en-US">
                <a:hlinkClick r:id="rId3"/>
              </a:rPr>
              <a:t>http://www.usatoday.com/graphics/weather/gra/gsurge/flash.htm</a:t>
            </a:r>
            <a:endParaRPr lang="en-US"/>
          </a:p>
          <a:p>
            <a:pPr eaLnBrk="0" hangingPunct="0">
              <a:spcBef>
                <a:spcPct val="50000"/>
              </a:spcBef>
            </a:pPr>
            <a:r>
              <a:rPr lang="en-US">
                <a:latin typeface="Verdana" pitchFamily="34" charset="0"/>
              </a:rPr>
              <a:t>                         </a:t>
            </a:r>
          </a:p>
        </p:txBody>
      </p:sp>
      <p:sp>
        <p:nvSpPr>
          <p:cNvPr id="23556" name="Text Box 4"/>
          <p:cNvSpPr txBox="1">
            <a:spLocks noChangeArrowheads="1"/>
          </p:cNvSpPr>
          <p:nvPr/>
        </p:nvSpPr>
        <p:spPr bwMode="auto">
          <a:xfrm>
            <a:off x="0" y="4114800"/>
            <a:ext cx="914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atin typeface="Verdana" pitchFamily="34" charset="0"/>
              </a:rPr>
              <a:t>High wind and low pressure create a large bulge of water, which has no place to go over shallow water. It spills onto the coastline and floods the beach and properties, often extending many miles inland. Flood Elevation is:</a:t>
            </a:r>
          </a:p>
        </p:txBody>
      </p:sp>
      <p:sp>
        <p:nvSpPr>
          <p:cNvPr id="23558" name="Text Box 6"/>
          <p:cNvSpPr txBox="1">
            <a:spLocks noChangeArrowheads="1"/>
          </p:cNvSpPr>
          <p:nvPr/>
        </p:nvSpPr>
        <p:spPr bwMode="auto">
          <a:xfrm>
            <a:off x="914400" y="1524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a:solidFill>
                  <a:srgbClr val="FF3300"/>
                </a:solidFill>
              </a:rPr>
              <a:t>Storm Surge and Coastal Flooding</a:t>
            </a:r>
          </a:p>
        </p:txBody>
      </p:sp>
    </p:spTree>
    <p:extLst>
      <p:ext uri="{BB962C8B-B14F-4D97-AF65-F5344CB8AC3E}">
        <p14:creationId xmlns:p14="http://schemas.microsoft.com/office/powerpoint/2010/main" val="1009346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304800"/>
            <a:ext cx="8686800" cy="609600"/>
          </a:xfrm>
        </p:spPr>
        <p:txBody>
          <a:bodyPr/>
          <a:lstStyle/>
          <a:p>
            <a:r>
              <a:rPr lang="en-US" sz="2800"/>
              <a:t>Tropical Cyclones (Hurricanes, Typhoons)</a:t>
            </a:r>
          </a:p>
        </p:txBody>
      </p:sp>
      <p:pic>
        <p:nvPicPr>
          <p:cNvPr id="921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066800"/>
            <a:ext cx="8686800" cy="5059363"/>
          </a:xfrm>
        </p:spPr>
      </p:pic>
    </p:spTree>
    <p:extLst>
      <p:ext uri="{BB962C8B-B14F-4D97-AF65-F5344CB8AC3E}">
        <p14:creationId xmlns:p14="http://schemas.microsoft.com/office/powerpoint/2010/main" val="7694000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0"/>
            <a:ext cx="8229600" cy="914400"/>
          </a:xfrm>
        </p:spPr>
        <p:txBody>
          <a:bodyPr/>
          <a:lstStyle/>
          <a:p>
            <a:r>
              <a:rPr lang="en-US" sz="3200"/>
              <a:t>Current Hurricane Wind Models</a:t>
            </a:r>
            <a:r>
              <a:rPr lang="en-US" sz="4000"/>
              <a:t> </a:t>
            </a:r>
          </a:p>
        </p:txBody>
      </p:sp>
      <p:sp>
        <p:nvSpPr>
          <p:cNvPr id="27651" name="Rectangle 3"/>
          <p:cNvSpPr>
            <a:spLocks noGrp="1" noChangeArrowheads="1"/>
          </p:cNvSpPr>
          <p:nvPr>
            <p:ph type="body" idx="1"/>
          </p:nvPr>
        </p:nvSpPr>
        <p:spPr>
          <a:xfrm>
            <a:off x="2667000" y="990600"/>
            <a:ext cx="3200400" cy="2057400"/>
          </a:xfrm>
        </p:spPr>
        <p:txBody>
          <a:bodyPr/>
          <a:lstStyle/>
          <a:p>
            <a:pPr>
              <a:lnSpc>
                <a:spcPct val="80000"/>
              </a:lnSpc>
            </a:pPr>
            <a:r>
              <a:rPr lang="en-US" sz="1400" b="1"/>
              <a:t>Realtime Models –</a:t>
            </a:r>
          </a:p>
          <a:p>
            <a:pPr lvl="1">
              <a:lnSpc>
                <a:spcPct val="80000"/>
              </a:lnSpc>
            </a:pPr>
            <a:r>
              <a:rPr lang="en-US" sz="1200" b="1"/>
              <a:t>High-Resolution WRF/HWRF (NCAR, NCEP)</a:t>
            </a:r>
          </a:p>
          <a:p>
            <a:pPr lvl="1">
              <a:lnSpc>
                <a:spcPct val="80000"/>
              </a:lnSpc>
            </a:pPr>
            <a:r>
              <a:rPr lang="en-US" sz="1200" b="1"/>
              <a:t>MM5 (FSU, UM, etc.)</a:t>
            </a:r>
          </a:p>
          <a:p>
            <a:pPr lvl="1">
              <a:lnSpc>
                <a:spcPct val="80000"/>
              </a:lnSpc>
            </a:pPr>
            <a:r>
              <a:rPr lang="en-US" sz="1200" b="1"/>
              <a:t>GFDL </a:t>
            </a:r>
          </a:p>
          <a:p>
            <a:pPr lvl="1">
              <a:lnSpc>
                <a:spcPct val="80000"/>
              </a:lnSpc>
            </a:pPr>
            <a:r>
              <a:rPr lang="en-US" sz="1200" b="1"/>
              <a:t>PBL, Windgen</a:t>
            </a:r>
          </a:p>
          <a:p>
            <a:pPr>
              <a:lnSpc>
                <a:spcPct val="80000"/>
              </a:lnSpc>
            </a:pPr>
            <a:r>
              <a:rPr lang="en-US" sz="1400" b="1"/>
              <a:t>Analysis Wind Models – </a:t>
            </a:r>
          </a:p>
          <a:p>
            <a:pPr lvl="1">
              <a:lnSpc>
                <a:spcPct val="80000"/>
              </a:lnSpc>
            </a:pPr>
            <a:r>
              <a:rPr lang="en-US" sz="1200" b="1"/>
              <a:t>H* Wind (NOAA/HRD)</a:t>
            </a:r>
          </a:p>
          <a:p>
            <a:pPr lvl="1">
              <a:lnSpc>
                <a:spcPct val="80000"/>
              </a:lnSpc>
            </a:pPr>
            <a:r>
              <a:rPr lang="en-US" sz="1200" b="1"/>
              <a:t>Analytical Model (Holland, NHC)</a:t>
            </a:r>
          </a:p>
          <a:p>
            <a:pPr>
              <a:lnSpc>
                <a:spcPct val="80000"/>
              </a:lnSpc>
            </a:pPr>
            <a:endParaRPr lang="en-US" sz="1400" b="1"/>
          </a:p>
        </p:txBody>
      </p:sp>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2825" y="2971800"/>
            <a:ext cx="2670175"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5038" y="3429000"/>
            <a:ext cx="235585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5" name="Picture 7" descr="wsp_3dom_ernesto_72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838200"/>
            <a:ext cx="28194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838200"/>
            <a:ext cx="212725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894138"/>
            <a:ext cx="213360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8" name="Text Box 10"/>
          <p:cNvSpPr txBox="1">
            <a:spLocks noChangeArrowheads="1"/>
          </p:cNvSpPr>
          <p:nvPr/>
        </p:nvSpPr>
        <p:spPr bwMode="auto">
          <a:xfrm>
            <a:off x="152400" y="6019800"/>
            <a:ext cx="3200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H*wind is the best analysis wind, including some land effect</a:t>
            </a:r>
          </a:p>
        </p:txBody>
      </p:sp>
    </p:spTree>
    <p:extLst>
      <p:ext uri="{BB962C8B-B14F-4D97-AF65-F5344CB8AC3E}">
        <p14:creationId xmlns:p14="http://schemas.microsoft.com/office/powerpoint/2010/main" val="23761941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SLOSH </a:t>
            </a:r>
          </a:p>
        </p:txBody>
      </p:sp>
      <p:pic>
        <p:nvPicPr>
          <p:cNvPr id="3072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6277601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228600"/>
            <a:ext cx="8229600" cy="762000"/>
          </a:xfrm>
          <a:noFill/>
          <a:ln/>
        </p:spPr>
        <p:txBody>
          <a:bodyPr/>
          <a:lstStyle/>
          <a:p>
            <a:r>
              <a:rPr lang="en-US" sz="3200">
                <a:latin typeface="Times New Roman" pitchFamily="18" charset="0"/>
              </a:rPr>
              <a:t>ADCIRC (Advanced CIRCulation) Model</a:t>
            </a:r>
          </a:p>
        </p:txBody>
      </p:sp>
      <p:pic>
        <p:nvPicPr>
          <p:cNvPr id="49155" name="Picture 3" descr="tf01x2v07run04-grid-v0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85800" y="762000"/>
            <a:ext cx="7848600" cy="4897438"/>
          </a:xfrm>
          <a:noFill/>
          <a:ln/>
        </p:spPr>
      </p:pic>
      <p:sp>
        <p:nvSpPr>
          <p:cNvPr id="49156" name="Text Box 4"/>
          <p:cNvSpPr txBox="1">
            <a:spLocks noChangeArrowheads="1"/>
          </p:cNvSpPr>
          <p:nvPr/>
        </p:nvSpPr>
        <p:spPr bwMode="auto">
          <a:xfrm>
            <a:off x="457200" y="5715000"/>
            <a:ext cx="8382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a:latin typeface="Times New Roman" pitchFamily="18" charset="0"/>
              </a:rPr>
              <a:t>Finite element model, used by USACE for the IPET study</a:t>
            </a:r>
          </a:p>
          <a:p>
            <a:pPr eaLnBrk="0" hangingPunct="0">
              <a:spcBef>
                <a:spcPct val="50000"/>
              </a:spcBef>
            </a:pPr>
            <a:r>
              <a:rPr lang="en-US" sz="2400">
                <a:latin typeface="Times New Roman" pitchFamily="18" charset="0"/>
              </a:rPr>
              <a:t>How much resolution is absolutely necessary???</a:t>
            </a:r>
          </a:p>
        </p:txBody>
      </p:sp>
    </p:spTree>
    <p:extLst>
      <p:ext uri="{BB962C8B-B14F-4D97-AF65-F5344CB8AC3E}">
        <p14:creationId xmlns:p14="http://schemas.microsoft.com/office/powerpoint/2010/main" val="5648748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64" y="19052"/>
            <a:ext cx="8524875" cy="6819900"/>
          </a:xfrm>
          <a:prstGeom prst="rect">
            <a:avLst/>
          </a:prstGeom>
        </p:spPr>
      </p:pic>
      <p:sp>
        <p:nvSpPr>
          <p:cNvPr id="3" name="TextBox 2"/>
          <p:cNvSpPr txBox="1"/>
          <p:nvPr/>
        </p:nvSpPr>
        <p:spPr>
          <a:xfrm>
            <a:off x="609601" y="228600"/>
            <a:ext cx="7587655" cy="707886"/>
          </a:xfrm>
          <a:prstGeom prst="rect">
            <a:avLst/>
          </a:prstGeom>
          <a:solidFill>
            <a:schemeClr val="bg1"/>
          </a:solidFill>
        </p:spPr>
        <p:txBody>
          <a:bodyPr wrap="none" rtlCol="0">
            <a:spAutoFit/>
          </a:bodyPr>
          <a:lstStyle/>
          <a:p>
            <a:r>
              <a:rPr lang="en-US" sz="4000" dirty="0" smtClean="0"/>
              <a:t>Projected 5-day Rainfall from Sandy</a:t>
            </a:r>
            <a:endParaRPr lang="en-US" sz="4000" dirty="0"/>
          </a:p>
        </p:txBody>
      </p:sp>
    </p:spTree>
    <p:extLst>
      <p:ext uri="{BB962C8B-B14F-4D97-AF65-F5344CB8AC3E}">
        <p14:creationId xmlns:p14="http://schemas.microsoft.com/office/powerpoint/2010/main" val="36163597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74638"/>
            <a:ext cx="8229600" cy="411162"/>
          </a:xfrm>
        </p:spPr>
        <p:txBody>
          <a:bodyPr/>
          <a:lstStyle/>
          <a:p>
            <a:r>
              <a:rPr lang="en-US" sz="3200"/>
              <a:t>Wave Setup and Runup</a:t>
            </a:r>
          </a:p>
        </p:txBody>
      </p:sp>
      <p:sp>
        <p:nvSpPr>
          <p:cNvPr id="44035" name="Rectangle 3"/>
          <p:cNvSpPr>
            <a:spLocks noGrp="1" noChangeArrowheads="1"/>
          </p:cNvSpPr>
          <p:nvPr>
            <p:ph type="body" idx="1"/>
          </p:nvPr>
        </p:nvSpPr>
        <p:spPr>
          <a:xfrm>
            <a:off x="457200" y="3657600"/>
            <a:ext cx="8229600" cy="3200400"/>
          </a:xfrm>
        </p:spPr>
        <p:txBody>
          <a:bodyPr/>
          <a:lstStyle/>
          <a:p>
            <a:pPr>
              <a:lnSpc>
                <a:spcPct val="80000"/>
              </a:lnSpc>
              <a:buFontTx/>
              <a:buNone/>
            </a:pPr>
            <a:endParaRPr lang="en-US" sz="1800" b="1"/>
          </a:p>
          <a:p>
            <a:pPr>
              <a:lnSpc>
                <a:spcPct val="80000"/>
              </a:lnSpc>
            </a:pPr>
            <a:r>
              <a:rPr lang="en-US" sz="1800"/>
              <a:t>Wave runup (R(t)) is the time-varying fluctuation of water-level elevation at the shoreline due to wave breaking. </a:t>
            </a:r>
          </a:p>
          <a:p>
            <a:pPr>
              <a:lnSpc>
                <a:spcPct val="80000"/>
              </a:lnSpc>
            </a:pPr>
            <a:r>
              <a:rPr lang="en-US" sz="1800"/>
              <a:t>Wave setup (η), the time-averaged water level, is the super-elevation of still water at the shoreline, again due to wave breaking. </a:t>
            </a:r>
          </a:p>
          <a:p>
            <a:pPr>
              <a:lnSpc>
                <a:spcPct val="80000"/>
              </a:lnSpc>
            </a:pPr>
            <a:r>
              <a:rPr lang="en-US" sz="1800"/>
              <a:t>The magnitude of both runup and setup are related to offshore wave period, wave height (H), and foreshore beach slope (β). The elevation of wave runup and setup are often calculated from modeled offshore wave conditions using field-data-based empirical parameterizations. </a:t>
            </a:r>
          </a:p>
          <a:p>
            <a:pPr>
              <a:lnSpc>
                <a:spcPct val="80000"/>
              </a:lnSpc>
            </a:pPr>
            <a:r>
              <a:rPr lang="en-US" sz="1800"/>
              <a:t>During storm conditions, the wave runup and setup can double the elevation of water levels at the coast beyond that due to storm surge alone.</a:t>
            </a:r>
          </a:p>
          <a:p>
            <a:pPr>
              <a:lnSpc>
                <a:spcPct val="80000"/>
              </a:lnSpc>
            </a:pPr>
            <a:endParaRPr lang="en-US" sz="1800"/>
          </a:p>
        </p:txBody>
      </p:sp>
      <p:pic>
        <p:nvPicPr>
          <p:cNvPr id="440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0"/>
            <a:ext cx="68580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18339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2" name="Object 2"/>
          <p:cNvGraphicFramePr>
            <a:graphicFrameLocks noGrp="1" noChangeAspect="1"/>
          </p:cNvGraphicFramePr>
          <p:nvPr>
            <p:ph sz="half" idx="1"/>
          </p:nvPr>
        </p:nvGraphicFramePr>
        <p:xfrm>
          <a:off x="0" y="247650"/>
          <a:ext cx="6324600" cy="6316663"/>
        </p:xfrm>
        <a:graphic>
          <a:graphicData uri="http://schemas.openxmlformats.org/presentationml/2006/ole">
            <mc:AlternateContent xmlns:mc="http://schemas.openxmlformats.org/markup-compatibility/2006">
              <mc:Choice xmlns:v="urn:schemas-microsoft-com:vml" Requires="v">
                <p:oleObj spid="_x0000_s5123" name="Document" r:id="rId3" imgW="5705640" imgH="5695920" progId="WP8Doc">
                  <p:embed/>
                </p:oleObj>
              </mc:Choice>
              <mc:Fallback>
                <p:oleObj name="Document" r:id="rId3" imgW="5705640" imgH="5695920" progId="WP8Doc">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7650"/>
                        <a:ext cx="6324600" cy="6316663"/>
                      </a:xfrm>
                      <a:prstGeom prst="rect">
                        <a:avLst/>
                      </a:prstGeom>
                    </p:spPr>
                  </p:pic>
                </p:oleObj>
              </mc:Fallback>
            </mc:AlternateContent>
          </a:graphicData>
        </a:graphic>
      </p:graphicFrame>
      <p:pic>
        <p:nvPicPr>
          <p:cNvPr id="66563" name="Picture 3" descr="coelogo"/>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7772400" y="4183063"/>
            <a:ext cx="1143000" cy="1085850"/>
          </a:xfrm>
          <a:noFill/>
        </p:spPr>
      </p:pic>
      <p:pic>
        <p:nvPicPr>
          <p:cNvPr id="66564" name="Picture 4" descr="uflogox"/>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6477000" y="4191000"/>
            <a:ext cx="1143000" cy="1143000"/>
          </a:xfrm>
        </p:spPr>
      </p:pic>
      <p:sp>
        <p:nvSpPr>
          <p:cNvPr id="66565" name="Text Box 5"/>
          <p:cNvSpPr txBox="1">
            <a:spLocks noChangeArrowheads="1"/>
          </p:cNvSpPr>
          <p:nvPr/>
        </p:nvSpPr>
        <p:spPr bwMode="auto">
          <a:xfrm>
            <a:off x="6477000" y="533400"/>
            <a:ext cx="25146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t>FIRM - </a:t>
            </a:r>
            <a:r>
              <a:rPr lang="en-US"/>
              <a:t>UF uses coupled surge model (CH3D) and wave model (SWAN) to produce wave setup and wave crest which are then added to the 100-yr still water level (SWL) to produce flood elevation. </a:t>
            </a:r>
          </a:p>
        </p:txBody>
      </p:sp>
    </p:spTree>
    <p:extLst>
      <p:ext uri="{BB962C8B-B14F-4D97-AF65-F5344CB8AC3E}">
        <p14:creationId xmlns:p14="http://schemas.microsoft.com/office/powerpoint/2010/main" val="26588819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idx="4294967295"/>
          </p:nvPr>
        </p:nvSpPr>
        <p:spPr>
          <a:xfrm>
            <a:off x="685800" y="323850"/>
            <a:ext cx="7772400" cy="533400"/>
          </a:xfrm>
        </p:spPr>
        <p:txBody>
          <a:bodyPr/>
          <a:lstStyle/>
          <a:p>
            <a:r>
              <a:rPr lang="en-US" sz="4000"/>
              <a:t>Where is Risk the Greatest?</a:t>
            </a:r>
          </a:p>
        </p:txBody>
      </p:sp>
      <p:pic>
        <p:nvPicPr>
          <p:cNvPr id="261123" name="Picture 3"/>
          <p:cNvPicPr>
            <a:picLocks noChangeAspect="1" noChangeArrowheads="1"/>
          </p:cNvPicPr>
          <p:nvPr/>
        </p:nvPicPr>
        <p:blipFill>
          <a:blip r:embed="rId3">
            <a:extLst>
              <a:ext uri="{28A0092B-C50C-407E-A947-70E740481C1C}">
                <a14:useLocalDpi xmlns:a14="http://schemas.microsoft.com/office/drawing/2010/main" val="0"/>
              </a:ext>
            </a:extLst>
          </a:blip>
          <a:srcRect l="6389" t="23410" r="5000" b="8414"/>
          <a:stretch>
            <a:fillRect/>
          </a:stretch>
        </p:blipFill>
        <p:spPr bwMode="auto">
          <a:xfrm>
            <a:off x="566738" y="939800"/>
            <a:ext cx="8078787" cy="471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1124" name="Text Box 4"/>
          <p:cNvSpPr txBox="1">
            <a:spLocks noChangeArrowheads="1"/>
          </p:cNvSpPr>
          <p:nvPr/>
        </p:nvSpPr>
        <p:spPr bwMode="auto">
          <a:xfrm>
            <a:off x="3130550" y="5746750"/>
            <a:ext cx="487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a:solidFill>
                  <a:schemeClr val="tx1"/>
                </a:solidFill>
              </a:rPr>
              <a:t>Source: Scott Edelman (Watershed Concepts)</a:t>
            </a:r>
          </a:p>
        </p:txBody>
      </p:sp>
    </p:spTree>
    <p:extLst>
      <p:ext uri="{BB962C8B-B14F-4D97-AF65-F5344CB8AC3E}">
        <p14:creationId xmlns:p14="http://schemas.microsoft.com/office/powerpoint/2010/main" val="32722294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0825" cy="6705600"/>
            <a:chOff x="0" y="0"/>
            <a:chExt cx="5758" cy="4224"/>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l="16670" t="10970" r="1495" b="7314"/>
            <a:stretch>
              <a:fillRect/>
            </a:stretch>
          </p:blipFill>
          <p:spPr bwMode="auto">
            <a:xfrm>
              <a:off x="0" y="0"/>
              <a:ext cx="2879" cy="229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l="16670" t="10970" r="1495" b="7314"/>
            <a:stretch>
              <a:fillRect/>
            </a:stretch>
          </p:blipFill>
          <p:spPr bwMode="auto">
            <a:xfrm>
              <a:off x="2879" y="0"/>
              <a:ext cx="2879" cy="229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53" name="Text Box 5"/>
            <p:cNvSpPr txBox="1">
              <a:spLocks noChangeArrowheads="1"/>
            </p:cNvSpPr>
            <p:nvPr/>
          </p:nvSpPr>
          <p:spPr bwMode="auto">
            <a:xfrm>
              <a:off x="1920" y="0"/>
              <a:ext cx="1920" cy="198"/>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1400" b="1" i="1"/>
                <a:t>Beaufort County, North Carolina</a:t>
              </a:r>
            </a:p>
          </p:txBody>
        </p:sp>
        <p:sp>
          <p:nvSpPr>
            <p:cNvPr id="2054" name="Text Box 6"/>
            <p:cNvSpPr txBox="1">
              <a:spLocks noChangeArrowheads="1"/>
            </p:cNvSpPr>
            <p:nvPr/>
          </p:nvSpPr>
          <p:spPr bwMode="auto">
            <a:xfrm>
              <a:off x="288" y="2275"/>
              <a:ext cx="254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1200" b="1" i="1"/>
                <a:t>Elevation source for SLR mapping: 30-m DEM</a:t>
              </a:r>
            </a:p>
          </p:txBody>
        </p:sp>
        <p:sp>
          <p:nvSpPr>
            <p:cNvPr id="2055" name="Text Box 7"/>
            <p:cNvSpPr txBox="1">
              <a:spLocks noChangeArrowheads="1"/>
            </p:cNvSpPr>
            <p:nvPr/>
          </p:nvSpPr>
          <p:spPr bwMode="auto">
            <a:xfrm>
              <a:off x="3120" y="2275"/>
              <a:ext cx="254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1200" b="1" i="1"/>
                <a:t>Elevation source for SLR mapping: 3-m lidar data</a:t>
              </a:r>
            </a:p>
          </p:txBody>
        </p:sp>
        <p:sp>
          <p:nvSpPr>
            <p:cNvPr id="2056" name="Text Box 8"/>
            <p:cNvSpPr txBox="1">
              <a:spLocks noChangeArrowheads="1"/>
            </p:cNvSpPr>
            <p:nvPr/>
          </p:nvSpPr>
          <p:spPr bwMode="auto">
            <a:xfrm>
              <a:off x="3408" y="2832"/>
              <a:ext cx="2112" cy="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2000" b="1" i="1">
                  <a:solidFill>
                    <a:srgbClr val="0000FF"/>
                  </a:solidFill>
                </a:rPr>
                <a:t>Darker blue tint</a:t>
              </a:r>
              <a:r>
                <a:rPr lang="en-US" sz="2000" b="1"/>
                <a:t>:  Land </a:t>
              </a:r>
              <a:r>
                <a:rPr lang="en-US" sz="2000" b="1">
                  <a:cs typeface="Arial" charset="0"/>
                </a:rPr>
                <a:t>≤ 1 meter in elevation</a:t>
              </a:r>
            </a:p>
            <a:p>
              <a:pPr>
                <a:spcBef>
                  <a:spcPct val="50000"/>
                </a:spcBef>
              </a:pPr>
              <a:r>
                <a:rPr lang="en-US" sz="2000" b="1" i="1">
                  <a:solidFill>
                    <a:srgbClr val="00CCFF"/>
                  </a:solidFill>
                  <a:cs typeface="Arial" charset="0"/>
                </a:rPr>
                <a:t>Lighter blue tint</a:t>
              </a:r>
              <a:r>
                <a:rPr lang="en-US" sz="2000" b="1">
                  <a:cs typeface="Arial" charset="0"/>
                </a:rPr>
                <a:t>:  Area of uncertainty associated with 1 meter elevation</a:t>
              </a:r>
            </a:p>
          </p:txBody>
        </p:sp>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2583"/>
              <a:ext cx="2928" cy="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962376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a:xfrm>
            <a:off x="609026" y="966488"/>
            <a:ext cx="7925955" cy="1500898"/>
          </a:xfrm>
        </p:spPr>
        <p:txBody>
          <a:bodyPr/>
          <a:lstStyle/>
          <a:p>
            <a:r>
              <a:rPr lang="en-US" b="1"/>
              <a:t> WHEN STORM SURGE REACHES THE COAST</a:t>
            </a:r>
          </a:p>
        </p:txBody>
      </p:sp>
      <p:sp>
        <p:nvSpPr>
          <p:cNvPr id="363523" name="Rectangle 3"/>
          <p:cNvSpPr>
            <a:spLocks noGrp="1" noChangeArrowheads="1"/>
          </p:cNvSpPr>
          <p:nvPr>
            <p:ph type="body" idx="1"/>
          </p:nvPr>
        </p:nvSpPr>
        <p:spPr>
          <a:xfrm>
            <a:off x="609026" y="3123626"/>
            <a:ext cx="7772977" cy="3125247"/>
          </a:xfrm>
        </p:spPr>
        <p:txBody>
          <a:bodyPr/>
          <a:lstStyle/>
          <a:p>
            <a:pPr algn="ctr">
              <a:lnSpc>
                <a:spcPct val="90000"/>
              </a:lnSpc>
              <a:buFontTx/>
              <a:buNone/>
            </a:pPr>
            <a:r>
              <a:rPr lang="en-US" sz="4000" b="1">
                <a:solidFill>
                  <a:srgbClr val="000000"/>
                </a:solidFill>
                <a:effectLst>
                  <a:outerShdw blurRad="38100" dist="38100" dir="2700000" algn="tl">
                    <a:srgbClr val="FFFFFF"/>
                  </a:outerShdw>
                </a:effectLst>
              </a:rPr>
              <a:t>Spencer Rogers</a:t>
            </a:r>
          </a:p>
          <a:p>
            <a:pPr algn="ctr">
              <a:lnSpc>
                <a:spcPct val="90000"/>
              </a:lnSpc>
              <a:buFontTx/>
              <a:buNone/>
            </a:pPr>
            <a:endParaRPr lang="en-US" sz="4000" b="1">
              <a:solidFill>
                <a:srgbClr val="000000"/>
              </a:solidFill>
              <a:effectLst>
                <a:outerShdw blurRad="38100" dist="38100" dir="2700000" algn="tl">
                  <a:srgbClr val="FFFFFF"/>
                </a:outerShdw>
              </a:effectLst>
            </a:endParaRPr>
          </a:p>
          <a:p>
            <a:pPr>
              <a:lnSpc>
                <a:spcPct val="90000"/>
              </a:lnSpc>
              <a:buFontTx/>
              <a:buNone/>
            </a:pPr>
            <a:endParaRPr lang="en-US" sz="2800" b="1">
              <a:solidFill>
                <a:srgbClr val="0000CC"/>
              </a:solidFill>
            </a:endParaRPr>
          </a:p>
          <a:p>
            <a:pPr>
              <a:lnSpc>
                <a:spcPct val="90000"/>
              </a:lnSpc>
              <a:buFontTx/>
              <a:buNone/>
            </a:pPr>
            <a:endParaRPr lang="en-US" sz="2800" b="1">
              <a:solidFill>
                <a:srgbClr val="0000CC"/>
              </a:solidFill>
            </a:endParaRPr>
          </a:p>
          <a:p>
            <a:pPr>
              <a:lnSpc>
                <a:spcPct val="90000"/>
              </a:lnSpc>
              <a:buFontTx/>
              <a:buNone/>
            </a:pPr>
            <a:r>
              <a:rPr lang="en-US" sz="2000" b="1">
                <a:solidFill>
                  <a:srgbClr val="0000CC"/>
                </a:solidFill>
              </a:rPr>
              <a:t>North Carolina Sea Grant</a:t>
            </a:r>
          </a:p>
          <a:p>
            <a:pPr>
              <a:lnSpc>
                <a:spcPct val="90000"/>
              </a:lnSpc>
              <a:buFontTx/>
              <a:buNone/>
            </a:pPr>
            <a:r>
              <a:rPr lang="en-US" sz="2000" b="1">
                <a:solidFill>
                  <a:srgbClr val="008080"/>
                </a:solidFill>
              </a:rPr>
              <a:t>UNC-Wilmington Center for Marine Science</a:t>
            </a:r>
          </a:p>
          <a:p>
            <a:pPr>
              <a:lnSpc>
                <a:spcPct val="90000"/>
              </a:lnSpc>
              <a:buFontTx/>
              <a:buNone/>
            </a:pPr>
            <a:r>
              <a:rPr lang="en-US" sz="2000" b="1">
                <a:solidFill>
                  <a:schemeClr val="accent2"/>
                </a:solidFill>
              </a:rPr>
              <a:t>NCSU Dept. of Civil Engineering</a:t>
            </a:r>
            <a:endParaRPr lang="en-US" sz="2000">
              <a:solidFill>
                <a:schemeClr val="accent2"/>
              </a:solidFill>
            </a:endParaRPr>
          </a:p>
        </p:txBody>
      </p:sp>
      <p:pic>
        <p:nvPicPr>
          <p:cNvPr id="363524" name="Picture 4" descr="NCSG pos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513" y="5487053"/>
            <a:ext cx="1085273" cy="834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7334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502231" y="456442"/>
            <a:ext cx="6501535" cy="571771"/>
          </a:xfrm>
        </p:spPr>
        <p:txBody>
          <a:bodyPr/>
          <a:lstStyle/>
          <a:p>
            <a:r>
              <a:rPr lang="en-US" sz="4000"/>
              <a:t>Storm Surge</a:t>
            </a:r>
          </a:p>
        </p:txBody>
      </p:sp>
      <p:sp>
        <p:nvSpPr>
          <p:cNvPr id="350211" name="Text Box 3"/>
          <p:cNvSpPr txBox="1">
            <a:spLocks noChangeAspect="1" noChangeArrowheads="1"/>
          </p:cNvSpPr>
          <p:nvPr/>
        </p:nvSpPr>
        <p:spPr bwMode="auto">
          <a:xfrm>
            <a:off x="990023" y="1219886"/>
            <a:ext cx="7239000" cy="482756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a:solidFill>
                <a:srgbClr val="FFFFFF"/>
              </a:solidFill>
            </a:endParaRPr>
          </a:p>
        </p:txBody>
      </p:sp>
      <p:sp>
        <p:nvSpPr>
          <p:cNvPr id="350212" name="Rectangle 4"/>
          <p:cNvSpPr>
            <a:spLocks noChangeArrowheads="1"/>
          </p:cNvSpPr>
          <p:nvPr/>
        </p:nvSpPr>
        <p:spPr bwMode="auto">
          <a:xfrm>
            <a:off x="990023" y="2896214"/>
            <a:ext cx="7239000" cy="3123622"/>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0213" name="Line 5"/>
          <p:cNvSpPr>
            <a:spLocks noChangeShapeType="1"/>
          </p:cNvSpPr>
          <p:nvPr/>
        </p:nvSpPr>
        <p:spPr bwMode="auto">
          <a:xfrm>
            <a:off x="2133023" y="2896214"/>
            <a:ext cx="6096000" cy="0"/>
          </a:xfrm>
          <a:prstGeom prst="line">
            <a:avLst/>
          </a:prstGeom>
          <a:noFill/>
          <a:ln w="635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0214" name="Freeform 6"/>
          <p:cNvSpPr>
            <a:spLocks/>
          </p:cNvSpPr>
          <p:nvPr/>
        </p:nvSpPr>
        <p:spPr bwMode="auto">
          <a:xfrm rot="-317216">
            <a:off x="3429004" y="3123627"/>
            <a:ext cx="2108489" cy="1067197"/>
          </a:xfrm>
          <a:custGeom>
            <a:avLst/>
            <a:gdLst>
              <a:gd name="T0" fmla="*/ 1328 w 1328"/>
              <a:gd name="T1" fmla="*/ 96 h 672"/>
              <a:gd name="T2" fmla="*/ 80 w 1328"/>
              <a:gd name="T3" fmla="*/ 96 h 672"/>
              <a:gd name="T4" fmla="*/ 848 w 1328"/>
              <a:gd name="T5" fmla="*/ 672 h 672"/>
            </a:gdLst>
            <a:ahLst/>
            <a:cxnLst>
              <a:cxn ang="0">
                <a:pos x="T0" y="T1"/>
              </a:cxn>
              <a:cxn ang="0">
                <a:pos x="T2" y="T3"/>
              </a:cxn>
              <a:cxn ang="0">
                <a:pos x="T4" y="T5"/>
              </a:cxn>
            </a:cxnLst>
            <a:rect l="0" t="0" r="r" b="b"/>
            <a:pathLst>
              <a:path w="1328" h="672">
                <a:moveTo>
                  <a:pt x="1328" y="96"/>
                </a:moveTo>
                <a:cubicBezTo>
                  <a:pt x="744" y="48"/>
                  <a:pt x="160" y="0"/>
                  <a:pt x="80" y="96"/>
                </a:cubicBezTo>
                <a:cubicBezTo>
                  <a:pt x="0" y="192"/>
                  <a:pt x="720" y="576"/>
                  <a:pt x="848" y="672"/>
                </a:cubicBezTo>
              </a:path>
            </a:pathLst>
          </a:custGeom>
          <a:noFill/>
          <a:ln w="889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0215" name="Line 7"/>
          <p:cNvSpPr>
            <a:spLocks noChangeShapeType="1"/>
          </p:cNvSpPr>
          <p:nvPr/>
        </p:nvSpPr>
        <p:spPr bwMode="auto">
          <a:xfrm flipH="1" flipV="1">
            <a:off x="6858004" y="3581689"/>
            <a:ext cx="1371023"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0216" name="Line 8"/>
          <p:cNvSpPr>
            <a:spLocks noChangeShapeType="1"/>
          </p:cNvSpPr>
          <p:nvPr/>
        </p:nvSpPr>
        <p:spPr bwMode="auto">
          <a:xfrm flipH="1">
            <a:off x="6400515" y="3199967"/>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0217" name="Line 9"/>
          <p:cNvSpPr>
            <a:spLocks noChangeShapeType="1"/>
          </p:cNvSpPr>
          <p:nvPr/>
        </p:nvSpPr>
        <p:spPr bwMode="auto">
          <a:xfrm>
            <a:off x="6172491" y="4799952"/>
            <a:ext cx="1600488" cy="381721"/>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0218" name="Line 10"/>
          <p:cNvSpPr>
            <a:spLocks noChangeShapeType="1"/>
          </p:cNvSpPr>
          <p:nvPr/>
        </p:nvSpPr>
        <p:spPr bwMode="auto">
          <a:xfrm>
            <a:off x="4724979" y="4114475"/>
            <a:ext cx="685512" cy="305378"/>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0219" name="Text Box 11"/>
          <p:cNvSpPr txBox="1">
            <a:spLocks noChangeArrowheads="1"/>
          </p:cNvSpPr>
          <p:nvPr/>
        </p:nvSpPr>
        <p:spPr bwMode="auto">
          <a:xfrm>
            <a:off x="3048000" y="1294611"/>
            <a:ext cx="2590512" cy="850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a:solidFill>
                  <a:srgbClr val="FF0000"/>
                </a:solidFill>
              </a:rPr>
              <a:t>SMALL STORM SURGE</a:t>
            </a:r>
          </a:p>
        </p:txBody>
      </p:sp>
      <p:sp>
        <p:nvSpPr>
          <p:cNvPr id="350220" name="Line 12"/>
          <p:cNvSpPr>
            <a:spLocks noChangeShapeType="1"/>
          </p:cNvSpPr>
          <p:nvPr/>
        </p:nvSpPr>
        <p:spPr bwMode="auto">
          <a:xfrm flipH="1">
            <a:off x="2133023" y="1676328"/>
            <a:ext cx="991466" cy="838164"/>
          </a:xfrm>
          <a:prstGeom prst="line">
            <a:avLst/>
          </a:prstGeom>
          <a:noFill/>
          <a:ln w="508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0221" name="Line 13"/>
          <p:cNvSpPr>
            <a:spLocks noChangeShapeType="1"/>
          </p:cNvSpPr>
          <p:nvPr/>
        </p:nvSpPr>
        <p:spPr bwMode="auto">
          <a:xfrm flipV="1">
            <a:off x="2286000" y="2590836"/>
            <a:ext cx="0" cy="305378"/>
          </a:xfrm>
          <a:prstGeom prst="line">
            <a:avLst/>
          </a:prstGeom>
          <a:noFill/>
          <a:ln w="508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0222" name="Text Box 14"/>
          <p:cNvSpPr txBox="1">
            <a:spLocks noChangeArrowheads="1"/>
          </p:cNvSpPr>
          <p:nvPr/>
        </p:nvSpPr>
        <p:spPr bwMode="auto">
          <a:xfrm>
            <a:off x="6172493" y="1067197"/>
            <a:ext cx="2209511" cy="96811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a:solidFill>
                  <a:srgbClr val="FFCC66"/>
                </a:solidFill>
                <a:effectLst>
                  <a:outerShdw blurRad="38100" dist="38100" dir="2700000" algn="tl">
                    <a:srgbClr val="000000"/>
                  </a:outerShdw>
                </a:effectLst>
              </a:rPr>
              <a:t>STEEP OFFSHORE</a:t>
            </a:r>
          </a:p>
        </p:txBody>
      </p:sp>
      <p:sp>
        <p:nvSpPr>
          <p:cNvPr id="350223" name="Line 15"/>
          <p:cNvSpPr>
            <a:spLocks noChangeShapeType="1"/>
          </p:cNvSpPr>
          <p:nvPr/>
        </p:nvSpPr>
        <p:spPr bwMode="auto">
          <a:xfrm flipH="1" flipV="1">
            <a:off x="2514023" y="2590836"/>
            <a:ext cx="0" cy="305378"/>
          </a:xfrm>
          <a:prstGeom prst="line">
            <a:avLst/>
          </a:prstGeom>
          <a:noFill/>
          <a:ln w="508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0224" name="AutoShape 16"/>
          <p:cNvSpPr>
            <a:spLocks noChangeArrowheads="1"/>
          </p:cNvSpPr>
          <p:nvPr/>
        </p:nvSpPr>
        <p:spPr bwMode="auto">
          <a:xfrm>
            <a:off x="990023" y="2058050"/>
            <a:ext cx="5715000" cy="3961786"/>
          </a:xfrm>
          <a:prstGeom prst="rtTriangle">
            <a:avLst/>
          </a:prstGeom>
          <a:solidFill>
            <a:srgbClr val="FFCC99"/>
          </a:solidFill>
          <a:ln>
            <a:noFill/>
          </a:ln>
          <a:effectLst/>
          <a:extLst>
            <a:ext uri="{91240B29-F687-4F45-9708-019B960494DF}">
              <a14:hiddenLine xmlns:a14="http://schemas.microsoft.com/office/drawing/2010/main" w="508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0225" name="Line 17"/>
          <p:cNvSpPr>
            <a:spLocks noChangeShapeType="1"/>
          </p:cNvSpPr>
          <p:nvPr/>
        </p:nvSpPr>
        <p:spPr bwMode="auto">
          <a:xfrm flipV="1">
            <a:off x="762005" y="6019836"/>
            <a:ext cx="7772977" cy="0"/>
          </a:xfrm>
          <a:prstGeom prst="line">
            <a:avLst/>
          </a:prstGeom>
          <a:noFill/>
          <a:ln w="635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pic>
        <p:nvPicPr>
          <p:cNvPr id="350226" name="Picture 18" descr="House"/>
          <p:cNvPicPr>
            <a:picLocks noChangeAspect="1" noChangeArrowheads="1"/>
          </p:cNvPicPr>
          <p:nvPr/>
        </p:nvPicPr>
        <p:blipFill>
          <a:blip r:embed="rId3">
            <a:extLst>
              <a:ext uri="{28A0092B-C50C-407E-A947-70E740481C1C}">
                <a14:useLocalDpi xmlns:a14="http://schemas.microsoft.com/office/drawing/2010/main" val="0"/>
              </a:ext>
            </a:extLst>
          </a:blip>
          <a:srcRect l="52632" t="9877"/>
          <a:stretch>
            <a:fillRect/>
          </a:stretch>
        </p:blipFill>
        <p:spPr bwMode="auto">
          <a:xfrm>
            <a:off x="990027" y="1219887"/>
            <a:ext cx="686955" cy="1390442"/>
          </a:xfrm>
          <a:prstGeom prst="rect">
            <a:avLst/>
          </a:prstGeom>
          <a:noFill/>
          <a:extLst>
            <a:ext uri="{909E8E84-426E-40DD-AFC4-6F175D3DCCD1}">
              <a14:hiddenFill xmlns:a14="http://schemas.microsoft.com/office/drawing/2010/main">
                <a:solidFill>
                  <a:srgbClr val="FFFFFF"/>
                </a:solidFill>
              </a14:hiddenFill>
            </a:ext>
          </a:extLst>
        </p:spPr>
      </p:pic>
      <p:sp>
        <p:nvSpPr>
          <p:cNvPr id="350227" name="Line 19"/>
          <p:cNvSpPr>
            <a:spLocks noChangeShapeType="1"/>
          </p:cNvSpPr>
          <p:nvPr/>
        </p:nvSpPr>
        <p:spPr bwMode="auto">
          <a:xfrm>
            <a:off x="990027" y="2438153"/>
            <a:ext cx="4343977" cy="458066"/>
          </a:xfrm>
          <a:prstGeom prst="line">
            <a:avLst/>
          </a:prstGeom>
          <a:noFill/>
          <a:ln w="6350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Tree>
    <p:extLst>
      <p:ext uri="{BB962C8B-B14F-4D97-AF65-F5344CB8AC3E}">
        <p14:creationId xmlns:p14="http://schemas.microsoft.com/office/powerpoint/2010/main" val="2576704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0214"/>
                                        </p:tgtEl>
                                        <p:attrNameLst>
                                          <p:attrName>style.visibility</p:attrName>
                                        </p:attrNameLst>
                                      </p:cBhvr>
                                      <p:to>
                                        <p:strVal val="visible"/>
                                      </p:to>
                                    </p:set>
                                    <p:animEffect transition="in" filter="fade">
                                      <p:cBhvr>
                                        <p:cTn id="7" dur="1000"/>
                                        <p:tgtEl>
                                          <p:spTgt spid="3502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0218"/>
                                        </p:tgtEl>
                                        <p:attrNameLst>
                                          <p:attrName>style.visibility</p:attrName>
                                        </p:attrNameLst>
                                      </p:cBhvr>
                                      <p:to>
                                        <p:strVal val="visible"/>
                                      </p:to>
                                    </p:set>
                                    <p:animEffect transition="in" filter="fade">
                                      <p:cBhvr>
                                        <p:cTn id="10" dur="1000"/>
                                        <p:tgtEl>
                                          <p:spTgt spid="350218"/>
                                        </p:tgtEl>
                                      </p:cBhvr>
                                    </p:animEffect>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50217"/>
                                        </p:tgtEl>
                                        <p:attrNameLst>
                                          <p:attrName>style.visibility</p:attrName>
                                        </p:attrNameLst>
                                      </p:cBhvr>
                                      <p:to>
                                        <p:strVal val="visible"/>
                                      </p:to>
                                    </p:set>
                                    <p:animEffect transition="in" filter="fade">
                                      <p:cBhvr>
                                        <p:cTn id="14" dur="500"/>
                                        <p:tgtEl>
                                          <p:spTgt spid="350217"/>
                                        </p:tgtEl>
                                      </p:cBhvr>
                                    </p:animEffect>
                                  </p:childTnLst>
                                </p:cTn>
                              </p:par>
                            </p:childTnLst>
                          </p:cTn>
                        </p:par>
                        <p:par>
                          <p:cTn id="15" fill="hold" nodeType="afterGroup">
                            <p:stCondLst>
                              <p:cond delay="1500"/>
                            </p:stCondLst>
                            <p:childTnLst>
                              <p:par>
                                <p:cTn id="16" presetID="31" presetClass="entr" presetSubtype="0" fill="hold" grpId="0" nodeType="afterEffect">
                                  <p:stCondLst>
                                    <p:cond delay="0"/>
                                  </p:stCondLst>
                                  <p:iterate type="lt">
                                    <p:tmPct val="5000"/>
                                  </p:iterate>
                                  <p:childTnLst>
                                    <p:set>
                                      <p:cBhvr>
                                        <p:cTn id="17" dur="1" fill="hold">
                                          <p:stCondLst>
                                            <p:cond delay="0"/>
                                          </p:stCondLst>
                                        </p:cTn>
                                        <p:tgtEl>
                                          <p:spTgt spid="350221"/>
                                        </p:tgtEl>
                                        <p:attrNameLst>
                                          <p:attrName>style.visibility</p:attrName>
                                        </p:attrNameLst>
                                      </p:cBhvr>
                                      <p:to>
                                        <p:strVal val="visible"/>
                                      </p:to>
                                    </p:set>
                                    <p:anim calcmode="lin" valueType="num">
                                      <p:cBhvr>
                                        <p:cTn id="18" dur="1000" fill="hold"/>
                                        <p:tgtEl>
                                          <p:spTgt spid="350221"/>
                                        </p:tgtEl>
                                        <p:attrNameLst>
                                          <p:attrName>ppt_w</p:attrName>
                                        </p:attrNameLst>
                                      </p:cBhvr>
                                      <p:tavLst>
                                        <p:tav tm="0">
                                          <p:val>
                                            <p:fltVal val="0"/>
                                          </p:val>
                                        </p:tav>
                                        <p:tav tm="100000">
                                          <p:val>
                                            <p:strVal val="#ppt_w"/>
                                          </p:val>
                                        </p:tav>
                                      </p:tavLst>
                                    </p:anim>
                                    <p:anim calcmode="lin" valueType="num">
                                      <p:cBhvr>
                                        <p:cTn id="19" dur="1000" fill="hold"/>
                                        <p:tgtEl>
                                          <p:spTgt spid="350221"/>
                                        </p:tgtEl>
                                        <p:attrNameLst>
                                          <p:attrName>ppt_h</p:attrName>
                                        </p:attrNameLst>
                                      </p:cBhvr>
                                      <p:tavLst>
                                        <p:tav tm="0">
                                          <p:val>
                                            <p:fltVal val="0"/>
                                          </p:val>
                                        </p:tav>
                                        <p:tav tm="100000">
                                          <p:val>
                                            <p:strVal val="#ppt_h"/>
                                          </p:val>
                                        </p:tav>
                                      </p:tavLst>
                                    </p:anim>
                                    <p:anim calcmode="lin" valueType="num">
                                      <p:cBhvr>
                                        <p:cTn id="20" dur="1000" fill="hold"/>
                                        <p:tgtEl>
                                          <p:spTgt spid="350221"/>
                                        </p:tgtEl>
                                        <p:attrNameLst>
                                          <p:attrName>style.rotation</p:attrName>
                                        </p:attrNameLst>
                                      </p:cBhvr>
                                      <p:tavLst>
                                        <p:tav tm="0">
                                          <p:val>
                                            <p:fltVal val="90"/>
                                          </p:val>
                                        </p:tav>
                                        <p:tav tm="100000">
                                          <p:val>
                                            <p:fltVal val="0"/>
                                          </p:val>
                                        </p:tav>
                                      </p:tavLst>
                                    </p:anim>
                                    <p:animEffect transition="in" filter="fade">
                                      <p:cBhvr>
                                        <p:cTn id="21" dur="1000"/>
                                        <p:tgtEl>
                                          <p:spTgt spid="350221"/>
                                        </p:tgtEl>
                                      </p:cBhvr>
                                    </p:animEffect>
                                  </p:childTnLst>
                                </p:cTn>
                              </p:par>
                              <p:par>
                                <p:cTn id="22" presetID="31" presetClass="entr" presetSubtype="0" fill="hold" grpId="0" nodeType="withEffect">
                                  <p:stCondLst>
                                    <p:cond delay="0"/>
                                  </p:stCondLst>
                                  <p:iterate type="lt">
                                    <p:tmPct val="5000"/>
                                  </p:iterate>
                                  <p:childTnLst>
                                    <p:set>
                                      <p:cBhvr>
                                        <p:cTn id="23" dur="1" fill="hold">
                                          <p:stCondLst>
                                            <p:cond delay="0"/>
                                          </p:stCondLst>
                                        </p:cTn>
                                        <p:tgtEl>
                                          <p:spTgt spid="350223"/>
                                        </p:tgtEl>
                                        <p:attrNameLst>
                                          <p:attrName>style.visibility</p:attrName>
                                        </p:attrNameLst>
                                      </p:cBhvr>
                                      <p:to>
                                        <p:strVal val="visible"/>
                                      </p:to>
                                    </p:set>
                                    <p:anim calcmode="lin" valueType="num">
                                      <p:cBhvr>
                                        <p:cTn id="24" dur="1000" fill="hold"/>
                                        <p:tgtEl>
                                          <p:spTgt spid="350223"/>
                                        </p:tgtEl>
                                        <p:attrNameLst>
                                          <p:attrName>ppt_w</p:attrName>
                                        </p:attrNameLst>
                                      </p:cBhvr>
                                      <p:tavLst>
                                        <p:tav tm="0">
                                          <p:val>
                                            <p:fltVal val="0"/>
                                          </p:val>
                                        </p:tav>
                                        <p:tav tm="100000">
                                          <p:val>
                                            <p:strVal val="#ppt_w"/>
                                          </p:val>
                                        </p:tav>
                                      </p:tavLst>
                                    </p:anim>
                                    <p:anim calcmode="lin" valueType="num">
                                      <p:cBhvr>
                                        <p:cTn id="25" dur="1000" fill="hold"/>
                                        <p:tgtEl>
                                          <p:spTgt spid="350223"/>
                                        </p:tgtEl>
                                        <p:attrNameLst>
                                          <p:attrName>ppt_h</p:attrName>
                                        </p:attrNameLst>
                                      </p:cBhvr>
                                      <p:tavLst>
                                        <p:tav tm="0">
                                          <p:val>
                                            <p:fltVal val="0"/>
                                          </p:val>
                                        </p:tav>
                                        <p:tav tm="100000">
                                          <p:val>
                                            <p:strVal val="#ppt_h"/>
                                          </p:val>
                                        </p:tav>
                                      </p:tavLst>
                                    </p:anim>
                                    <p:anim calcmode="lin" valueType="num">
                                      <p:cBhvr>
                                        <p:cTn id="26" dur="1000" fill="hold"/>
                                        <p:tgtEl>
                                          <p:spTgt spid="350223"/>
                                        </p:tgtEl>
                                        <p:attrNameLst>
                                          <p:attrName>style.rotation</p:attrName>
                                        </p:attrNameLst>
                                      </p:cBhvr>
                                      <p:tavLst>
                                        <p:tav tm="0">
                                          <p:val>
                                            <p:fltVal val="90"/>
                                          </p:val>
                                        </p:tav>
                                        <p:tav tm="100000">
                                          <p:val>
                                            <p:fltVal val="0"/>
                                          </p:val>
                                        </p:tav>
                                      </p:tavLst>
                                    </p:anim>
                                    <p:animEffect transition="in" filter="fade">
                                      <p:cBhvr>
                                        <p:cTn id="27" dur="1000"/>
                                        <p:tgtEl>
                                          <p:spTgt spid="35022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50227"/>
                                        </p:tgtEl>
                                        <p:attrNameLst>
                                          <p:attrName>style.visibility</p:attrName>
                                        </p:attrNameLst>
                                      </p:cBhvr>
                                      <p:to>
                                        <p:strVal val="visible"/>
                                      </p:to>
                                    </p:set>
                                    <p:animEffect transition="in" filter="wipe(down)">
                                      <p:cBhvr>
                                        <p:cTn id="30" dur="2000"/>
                                        <p:tgtEl>
                                          <p:spTgt spid="350227"/>
                                        </p:tgtEl>
                                      </p:cBhvr>
                                    </p:animEffect>
                                  </p:childTnLst>
                                </p:cTn>
                              </p:par>
                            </p:childTnLst>
                          </p:cTn>
                        </p:par>
                        <p:par>
                          <p:cTn id="31" fill="hold" nodeType="afterGroup">
                            <p:stCondLst>
                              <p:cond delay="3500"/>
                            </p:stCondLst>
                            <p:childTnLst>
                              <p:par>
                                <p:cTn id="32" presetID="10" presetClass="entr" presetSubtype="0" fill="hold" grpId="0" nodeType="afterEffect">
                                  <p:stCondLst>
                                    <p:cond delay="0"/>
                                  </p:stCondLst>
                                  <p:childTnLst>
                                    <p:set>
                                      <p:cBhvr>
                                        <p:cTn id="33" dur="1" fill="hold">
                                          <p:stCondLst>
                                            <p:cond delay="0"/>
                                          </p:stCondLst>
                                        </p:cTn>
                                        <p:tgtEl>
                                          <p:spTgt spid="350219"/>
                                        </p:tgtEl>
                                        <p:attrNameLst>
                                          <p:attrName>style.visibility</p:attrName>
                                        </p:attrNameLst>
                                      </p:cBhvr>
                                      <p:to>
                                        <p:strVal val="visible"/>
                                      </p:to>
                                    </p:set>
                                    <p:animEffect transition="in" filter="fade">
                                      <p:cBhvr>
                                        <p:cTn id="34" dur="1000"/>
                                        <p:tgtEl>
                                          <p:spTgt spid="3502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50220"/>
                                        </p:tgtEl>
                                        <p:attrNameLst>
                                          <p:attrName>style.visibility</p:attrName>
                                        </p:attrNameLst>
                                      </p:cBhvr>
                                      <p:to>
                                        <p:strVal val="visible"/>
                                      </p:to>
                                    </p:set>
                                    <p:animEffect transition="in" filter="fade">
                                      <p:cBhvr>
                                        <p:cTn id="37" dur="1000"/>
                                        <p:tgtEl>
                                          <p:spTgt spid="350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4" grpId="0" animBg="1"/>
      <p:bldP spid="350217" grpId="0" animBg="1"/>
      <p:bldP spid="350218" grpId="0" animBg="1"/>
      <p:bldP spid="350219" grpId="0"/>
      <p:bldP spid="350220" grpId="0" animBg="1"/>
      <p:bldP spid="350221" grpId="0" animBg="1"/>
      <p:bldP spid="350223" grpId="0" animBg="1"/>
      <p:bldP spid="3502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Text Box 2"/>
          <p:cNvSpPr txBox="1">
            <a:spLocks noChangeAspect="1" noChangeArrowheads="1"/>
          </p:cNvSpPr>
          <p:nvPr/>
        </p:nvSpPr>
        <p:spPr bwMode="auto">
          <a:xfrm>
            <a:off x="990023" y="1219886"/>
            <a:ext cx="7239000" cy="482756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a:solidFill>
                <a:srgbClr val="FFFFFF"/>
              </a:solidFill>
            </a:endParaRPr>
          </a:p>
        </p:txBody>
      </p:sp>
      <p:pic>
        <p:nvPicPr>
          <p:cNvPr id="352259" name="Picture 3" descr="House"/>
          <p:cNvPicPr>
            <a:picLocks noChangeAspect="1" noChangeArrowheads="1"/>
          </p:cNvPicPr>
          <p:nvPr/>
        </p:nvPicPr>
        <p:blipFill>
          <a:blip r:embed="rId3">
            <a:extLst>
              <a:ext uri="{28A0092B-C50C-407E-A947-70E740481C1C}">
                <a14:useLocalDpi xmlns:a14="http://schemas.microsoft.com/office/drawing/2010/main" val="0"/>
              </a:ext>
            </a:extLst>
          </a:blip>
          <a:srcRect l="52632" t="9412"/>
          <a:stretch>
            <a:fillRect/>
          </a:stretch>
        </p:blipFill>
        <p:spPr bwMode="auto">
          <a:xfrm>
            <a:off x="990027" y="1219891"/>
            <a:ext cx="686955" cy="1543131"/>
          </a:xfrm>
          <a:prstGeom prst="rect">
            <a:avLst/>
          </a:prstGeom>
          <a:noFill/>
          <a:extLst>
            <a:ext uri="{909E8E84-426E-40DD-AFC4-6F175D3DCCD1}">
              <a14:hiddenFill xmlns:a14="http://schemas.microsoft.com/office/drawing/2010/main">
                <a:solidFill>
                  <a:srgbClr val="FFFFFF"/>
                </a:solidFill>
              </a14:hiddenFill>
            </a:ext>
          </a:extLst>
        </p:spPr>
      </p:pic>
      <p:sp>
        <p:nvSpPr>
          <p:cNvPr id="352260" name="Rectangle 4"/>
          <p:cNvSpPr>
            <a:spLocks noChangeArrowheads="1"/>
          </p:cNvSpPr>
          <p:nvPr/>
        </p:nvSpPr>
        <p:spPr bwMode="auto">
          <a:xfrm>
            <a:off x="990023" y="2896219"/>
            <a:ext cx="7239000" cy="3199967"/>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2261" name="Rectangle 5"/>
          <p:cNvSpPr>
            <a:spLocks noChangeArrowheads="1"/>
          </p:cNvSpPr>
          <p:nvPr/>
        </p:nvSpPr>
        <p:spPr bwMode="auto">
          <a:xfrm>
            <a:off x="990023" y="4114480"/>
            <a:ext cx="7239000" cy="198170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2262" name="Rectangle 6"/>
          <p:cNvSpPr>
            <a:spLocks noGrp="1" noChangeArrowheads="1"/>
          </p:cNvSpPr>
          <p:nvPr>
            <p:ph type="title"/>
          </p:nvPr>
        </p:nvSpPr>
        <p:spPr>
          <a:xfrm>
            <a:off x="502231" y="456442"/>
            <a:ext cx="6501535" cy="571771"/>
          </a:xfrm>
        </p:spPr>
        <p:txBody>
          <a:bodyPr/>
          <a:lstStyle/>
          <a:p>
            <a:r>
              <a:rPr lang="en-US" sz="4000"/>
              <a:t>Storm Surge</a:t>
            </a:r>
          </a:p>
        </p:txBody>
      </p:sp>
      <p:sp>
        <p:nvSpPr>
          <p:cNvPr id="352263" name="Line 7"/>
          <p:cNvSpPr>
            <a:spLocks noChangeShapeType="1"/>
          </p:cNvSpPr>
          <p:nvPr/>
        </p:nvSpPr>
        <p:spPr bwMode="auto">
          <a:xfrm>
            <a:off x="2133023" y="2896214"/>
            <a:ext cx="6096000" cy="0"/>
          </a:xfrm>
          <a:prstGeom prst="line">
            <a:avLst/>
          </a:prstGeom>
          <a:noFill/>
          <a:ln w="635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2264" name="Line 8"/>
          <p:cNvSpPr>
            <a:spLocks noChangeShapeType="1"/>
          </p:cNvSpPr>
          <p:nvPr/>
        </p:nvSpPr>
        <p:spPr bwMode="auto">
          <a:xfrm>
            <a:off x="990023" y="2285459"/>
            <a:ext cx="7239000" cy="305378"/>
          </a:xfrm>
          <a:prstGeom prst="line">
            <a:avLst/>
          </a:prstGeom>
          <a:noFill/>
          <a:ln w="6350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2265" name="Line 9"/>
          <p:cNvSpPr>
            <a:spLocks noChangeShapeType="1"/>
          </p:cNvSpPr>
          <p:nvPr/>
        </p:nvSpPr>
        <p:spPr bwMode="auto">
          <a:xfrm flipH="1" flipV="1">
            <a:off x="6858004" y="3581689"/>
            <a:ext cx="1371023"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2266" name="Line 10"/>
          <p:cNvSpPr>
            <a:spLocks noChangeShapeType="1"/>
          </p:cNvSpPr>
          <p:nvPr/>
        </p:nvSpPr>
        <p:spPr bwMode="auto">
          <a:xfrm flipH="1">
            <a:off x="6400515" y="3199967"/>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2267" name="Line 11"/>
          <p:cNvSpPr>
            <a:spLocks noChangeShapeType="1"/>
          </p:cNvSpPr>
          <p:nvPr/>
        </p:nvSpPr>
        <p:spPr bwMode="auto">
          <a:xfrm flipV="1">
            <a:off x="3657023" y="2438153"/>
            <a:ext cx="0" cy="458066"/>
          </a:xfrm>
          <a:prstGeom prst="line">
            <a:avLst/>
          </a:prstGeom>
          <a:noFill/>
          <a:ln w="88900">
            <a:solidFill>
              <a:schemeClr val="bg1"/>
            </a:solidFill>
            <a:round/>
            <a:headEn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2268" name="Line 12"/>
          <p:cNvSpPr>
            <a:spLocks noChangeShapeType="1"/>
          </p:cNvSpPr>
          <p:nvPr/>
        </p:nvSpPr>
        <p:spPr bwMode="auto">
          <a:xfrm flipV="1">
            <a:off x="2743489" y="2361803"/>
            <a:ext cx="0" cy="534411"/>
          </a:xfrm>
          <a:prstGeom prst="line">
            <a:avLst/>
          </a:prstGeom>
          <a:noFill/>
          <a:ln w="88900">
            <a:solidFill>
              <a:schemeClr val="bg1"/>
            </a:solidFill>
            <a:round/>
            <a:headEn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2269" name="Text Box 13"/>
          <p:cNvSpPr txBox="1">
            <a:spLocks noChangeArrowheads="1"/>
          </p:cNvSpPr>
          <p:nvPr/>
        </p:nvSpPr>
        <p:spPr bwMode="auto">
          <a:xfrm>
            <a:off x="6172493" y="1067197"/>
            <a:ext cx="2209511" cy="968112"/>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a:solidFill>
                  <a:srgbClr val="FFCC66"/>
                </a:solidFill>
                <a:effectLst>
                  <a:outerShdw blurRad="38100" dist="38100" dir="2700000" algn="tl">
                    <a:srgbClr val="000000"/>
                  </a:outerShdw>
                </a:effectLst>
              </a:rPr>
              <a:t>FLAT OFFSHORE</a:t>
            </a:r>
          </a:p>
        </p:txBody>
      </p:sp>
      <p:sp>
        <p:nvSpPr>
          <p:cNvPr id="352270" name="AutoShape 14"/>
          <p:cNvSpPr>
            <a:spLocks noChangeArrowheads="1"/>
          </p:cNvSpPr>
          <p:nvPr/>
        </p:nvSpPr>
        <p:spPr bwMode="auto">
          <a:xfrm>
            <a:off x="990023" y="2590841"/>
            <a:ext cx="7239000" cy="1599983"/>
          </a:xfrm>
          <a:prstGeom prst="rtTriangle">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2271" name="Text Box 15"/>
          <p:cNvSpPr txBox="1">
            <a:spLocks noChangeArrowheads="1"/>
          </p:cNvSpPr>
          <p:nvPr/>
        </p:nvSpPr>
        <p:spPr bwMode="auto">
          <a:xfrm>
            <a:off x="1143000" y="3810723"/>
            <a:ext cx="2590512" cy="850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400" b="1">
                <a:solidFill>
                  <a:srgbClr val="FF0000"/>
                </a:solidFill>
              </a:rPr>
              <a:t>HIGH STORM SURGE</a:t>
            </a:r>
          </a:p>
        </p:txBody>
      </p:sp>
      <p:sp>
        <p:nvSpPr>
          <p:cNvPr id="352272" name="Line 16"/>
          <p:cNvSpPr>
            <a:spLocks noChangeShapeType="1"/>
          </p:cNvSpPr>
          <p:nvPr/>
        </p:nvSpPr>
        <p:spPr bwMode="auto">
          <a:xfrm flipH="1" flipV="1">
            <a:off x="2133023" y="2361803"/>
            <a:ext cx="0" cy="1372575"/>
          </a:xfrm>
          <a:prstGeom prst="line">
            <a:avLst/>
          </a:prstGeom>
          <a:noFill/>
          <a:ln w="508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2273" name="Line 17"/>
          <p:cNvSpPr>
            <a:spLocks noChangeShapeType="1"/>
          </p:cNvSpPr>
          <p:nvPr/>
        </p:nvSpPr>
        <p:spPr bwMode="auto">
          <a:xfrm flipH="1" flipV="1">
            <a:off x="7391978" y="3885442"/>
            <a:ext cx="837045"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Tree>
    <p:extLst>
      <p:ext uri="{BB962C8B-B14F-4D97-AF65-F5344CB8AC3E}">
        <p14:creationId xmlns:p14="http://schemas.microsoft.com/office/powerpoint/2010/main" val="1950079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22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1" presetClass="entr" presetSubtype="0" fill="hold" grpId="0" nodeType="clickEffect">
                                  <p:stCondLst>
                                    <p:cond delay="0"/>
                                  </p:stCondLst>
                                  <p:iterate type="lt">
                                    <p:tmPct val="5000"/>
                                  </p:iterate>
                                  <p:childTnLst>
                                    <p:set>
                                      <p:cBhvr>
                                        <p:cTn id="10" dur="1" fill="hold">
                                          <p:stCondLst>
                                            <p:cond delay="0"/>
                                          </p:stCondLst>
                                        </p:cTn>
                                        <p:tgtEl>
                                          <p:spTgt spid="352267"/>
                                        </p:tgtEl>
                                        <p:attrNameLst>
                                          <p:attrName>style.visibility</p:attrName>
                                        </p:attrNameLst>
                                      </p:cBhvr>
                                      <p:to>
                                        <p:strVal val="visible"/>
                                      </p:to>
                                    </p:set>
                                    <p:anim calcmode="lin" valueType="num">
                                      <p:cBhvr>
                                        <p:cTn id="11" dur="1000" fill="hold"/>
                                        <p:tgtEl>
                                          <p:spTgt spid="352267"/>
                                        </p:tgtEl>
                                        <p:attrNameLst>
                                          <p:attrName>ppt_w</p:attrName>
                                        </p:attrNameLst>
                                      </p:cBhvr>
                                      <p:tavLst>
                                        <p:tav tm="0">
                                          <p:val>
                                            <p:fltVal val="0"/>
                                          </p:val>
                                        </p:tav>
                                        <p:tav tm="100000">
                                          <p:val>
                                            <p:strVal val="#ppt_w"/>
                                          </p:val>
                                        </p:tav>
                                      </p:tavLst>
                                    </p:anim>
                                    <p:anim calcmode="lin" valueType="num">
                                      <p:cBhvr>
                                        <p:cTn id="12" dur="1000" fill="hold"/>
                                        <p:tgtEl>
                                          <p:spTgt spid="352267"/>
                                        </p:tgtEl>
                                        <p:attrNameLst>
                                          <p:attrName>ppt_h</p:attrName>
                                        </p:attrNameLst>
                                      </p:cBhvr>
                                      <p:tavLst>
                                        <p:tav tm="0">
                                          <p:val>
                                            <p:fltVal val="0"/>
                                          </p:val>
                                        </p:tav>
                                        <p:tav tm="100000">
                                          <p:val>
                                            <p:strVal val="#ppt_h"/>
                                          </p:val>
                                        </p:tav>
                                      </p:tavLst>
                                    </p:anim>
                                    <p:anim calcmode="lin" valueType="num">
                                      <p:cBhvr>
                                        <p:cTn id="13" dur="1000" fill="hold"/>
                                        <p:tgtEl>
                                          <p:spTgt spid="352267"/>
                                        </p:tgtEl>
                                        <p:attrNameLst>
                                          <p:attrName>style.rotation</p:attrName>
                                        </p:attrNameLst>
                                      </p:cBhvr>
                                      <p:tavLst>
                                        <p:tav tm="0">
                                          <p:val>
                                            <p:fltVal val="90"/>
                                          </p:val>
                                        </p:tav>
                                        <p:tav tm="100000">
                                          <p:val>
                                            <p:fltVal val="0"/>
                                          </p:val>
                                        </p:tav>
                                      </p:tavLst>
                                    </p:anim>
                                    <p:animEffect transition="in" filter="fade">
                                      <p:cBhvr>
                                        <p:cTn id="14" dur="1000"/>
                                        <p:tgtEl>
                                          <p:spTgt spid="352267"/>
                                        </p:tgtEl>
                                      </p:cBhvr>
                                    </p:animEffect>
                                  </p:childTnLst>
                                </p:cTn>
                              </p:par>
                              <p:par>
                                <p:cTn id="15" presetID="31" presetClass="entr" presetSubtype="0" fill="hold" grpId="0" nodeType="withEffect">
                                  <p:stCondLst>
                                    <p:cond delay="0"/>
                                  </p:stCondLst>
                                  <p:iterate type="lt">
                                    <p:tmPct val="5000"/>
                                  </p:iterate>
                                  <p:childTnLst>
                                    <p:set>
                                      <p:cBhvr>
                                        <p:cTn id="16" dur="1" fill="hold">
                                          <p:stCondLst>
                                            <p:cond delay="0"/>
                                          </p:stCondLst>
                                        </p:cTn>
                                        <p:tgtEl>
                                          <p:spTgt spid="352268"/>
                                        </p:tgtEl>
                                        <p:attrNameLst>
                                          <p:attrName>style.visibility</p:attrName>
                                        </p:attrNameLst>
                                      </p:cBhvr>
                                      <p:to>
                                        <p:strVal val="visible"/>
                                      </p:to>
                                    </p:set>
                                    <p:anim calcmode="lin" valueType="num">
                                      <p:cBhvr>
                                        <p:cTn id="17" dur="1000" fill="hold"/>
                                        <p:tgtEl>
                                          <p:spTgt spid="352268"/>
                                        </p:tgtEl>
                                        <p:attrNameLst>
                                          <p:attrName>ppt_w</p:attrName>
                                        </p:attrNameLst>
                                      </p:cBhvr>
                                      <p:tavLst>
                                        <p:tav tm="0">
                                          <p:val>
                                            <p:fltVal val="0"/>
                                          </p:val>
                                        </p:tav>
                                        <p:tav tm="100000">
                                          <p:val>
                                            <p:strVal val="#ppt_w"/>
                                          </p:val>
                                        </p:tav>
                                      </p:tavLst>
                                    </p:anim>
                                    <p:anim calcmode="lin" valueType="num">
                                      <p:cBhvr>
                                        <p:cTn id="18" dur="1000" fill="hold"/>
                                        <p:tgtEl>
                                          <p:spTgt spid="352268"/>
                                        </p:tgtEl>
                                        <p:attrNameLst>
                                          <p:attrName>ppt_h</p:attrName>
                                        </p:attrNameLst>
                                      </p:cBhvr>
                                      <p:tavLst>
                                        <p:tav tm="0">
                                          <p:val>
                                            <p:fltVal val="0"/>
                                          </p:val>
                                        </p:tav>
                                        <p:tav tm="100000">
                                          <p:val>
                                            <p:strVal val="#ppt_h"/>
                                          </p:val>
                                        </p:tav>
                                      </p:tavLst>
                                    </p:anim>
                                    <p:anim calcmode="lin" valueType="num">
                                      <p:cBhvr>
                                        <p:cTn id="19" dur="1000" fill="hold"/>
                                        <p:tgtEl>
                                          <p:spTgt spid="352268"/>
                                        </p:tgtEl>
                                        <p:attrNameLst>
                                          <p:attrName>style.rotation</p:attrName>
                                        </p:attrNameLst>
                                      </p:cBhvr>
                                      <p:tavLst>
                                        <p:tav tm="0">
                                          <p:val>
                                            <p:fltVal val="90"/>
                                          </p:val>
                                        </p:tav>
                                        <p:tav tm="100000">
                                          <p:val>
                                            <p:fltVal val="0"/>
                                          </p:val>
                                        </p:tav>
                                      </p:tavLst>
                                    </p:anim>
                                    <p:animEffect transition="in" filter="fade">
                                      <p:cBhvr>
                                        <p:cTn id="20" dur="1000"/>
                                        <p:tgtEl>
                                          <p:spTgt spid="35226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52264"/>
                                        </p:tgtEl>
                                        <p:attrNameLst>
                                          <p:attrName>style.visibility</p:attrName>
                                        </p:attrNameLst>
                                      </p:cBhvr>
                                      <p:to>
                                        <p:strVal val="visible"/>
                                      </p:to>
                                    </p:set>
                                    <p:animEffect transition="in" filter="wipe(down)">
                                      <p:cBhvr>
                                        <p:cTn id="23" dur="2000"/>
                                        <p:tgtEl>
                                          <p:spTgt spid="352264"/>
                                        </p:tgtEl>
                                      </p:cBhvr>
                                    </p:animEffect>
                                  </p:childTnLst>
                                </p:cTn>
                              </p:par>
                            </p:childTnLst>
                          </p:cTn>
                        </p:par>
                        <p:par>
                          <p:cTn id="24" fill="hold" nodeType="afterGroup">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352271"/>
                                        </p:tgtEl>
                                        <p:attrNameLst>
                                          <p:attrName>style.visibility</p:attrName>
                                        </p:attrNameLst>
                                      </p:cBhvr>
                                      <p:to>
                                        <p:strVal val="visible"/>
                                      </p:to>
                                    </p:set>
                                    <p:animEffect transition="in" filter="fade">
                                      <p:cBhvr>
                                        <p:cTn id="27" dur="500"/>
                                        <p:tgtEl>
                                          <p:spTgt spid="35227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52272"/>
                                        </p:tgtEl>
                                        <p:attrNameLst>
                                          <p:attrName>style.visibility</p:attrName>
                                        </p:attrNameLst>
                                      </p:cBhvr>
                                      <p:to>
                                        <p:strVal val="visible"/>
                                      </p:to>
                                    </p:set>
                                    <p:animEffect transition="in" filter="fade">
                                      <p:cBhvr>
                                        <p:cTn id="30" dur="500"/>
                                        <p:tgtEl>
                                          <p:spTgt spid="352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64" grpId="0" animBg="1"/>
      <p:bldP spid="352267" grpId="0" animBg="1"/>
      <p:bldP spid="352268" grpId="0" animBg="1"/>
      <p:bldP spid="352271" grpId="0"/>
      <p:bldP spid="352272" grpId="0" animBg="1"/>
      <p:bldP spid="35227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Text Box 2"/>
          <p:cNvSpPr txBox="1">
            <a:spLocks noChangeAspect="1" noChangeArrowheads="1"/>
          </p:cNvSpPr>
          <p:nvPr/>
        </p:nvSpPr>
        <p:spPr bwMode="auto">
          <a:xfrm>
            <a:off x="990023" y="1294611"/>
            <a:ext cx="7239000" cy="4829188"/>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50000"/>
              </a:spcBef>
              <a:spcAft>
                <a:spcPct val="0"/>
              </a:spcAft>
            </a:pPr>
            <a:endParaRPr lang="en-US">
              <a:solidFill>
                <a:srgbClr val="FFFFFF"/>
              </a:solidFill>
            </a:endParaRPr>
          </a:p>
        </p:txBody>
      </p:sp>
      <p:sp>
        <p:nvSpPr>
          <p:cNvPr id="354307" name="Rectangle 3"/>
          <p:cNvSpPr>
            <a:spLocks noChangeArrowheads="1"/>
          </p:cNvSpPr>
          <p:nvPr/>
        </p:nvSpPr>
        <p:spPr bwMode="auto">
          <a:xfrm>
            <a:off x="1066516" y="3199967"/>
            <a:ext cx="3962977" cy="838164"/>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4308" name="Rectangle 4"/>
          <p:cNvSpPr>
            <a:spLocks noGrp="1" noChangeArrowheads="1"/>
          </p:cNvSpPr>
          <p:nvPr>
            <p:ph type="title"/>
          </p:nvPr>
        </p:nvSpPr>
        <p:spPr>
          <a:xfrm>
            <a:off x="502231" y="456442"/>
            <a:ext cx="6501535" cy="571771"/>
          </a:xfrm>
        </p:spPr>
        <p:txBody>
          <a:bodyPr/>
          <a:lstStyle/>
          <a:p>
            <a:r>
              <a:rPr lang="en-US" sz="4000"/>
              <a:t>Storm Surge</a:t>
            </a:r>
          </a:p>
        </p:txBody>
      </p:sp>
      <p:sp>
        <p:nvSpPr>
          <p:cNvPr id="354309" name="Line 5"/>
          <p:cNvSpPr>
            <a:spLocks noChangeShapeType="1"/>
          </p:cNvSpPr>
          <p:nvPr/>
        </p:nvSpPr>
        <p:spPr bwMode="auto">
          <a:xfrm flipH="1" flipV="1">
            <a:off x="6400515" y="4038131"/>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4310" name="Line 6"/>
          <p:cNvSpPr>
            <a:spLocks noChangeShapeType="1"/>
          </p:cNvSpPr>
          <p:nvPr/>
        </p:nvSpPr>
        <p:spPr bwMode="auto">
          <a:xfrm flipH="1">
            <a:off x="6400515" y="5181672"/>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4311" name="Text Box 7"/>
          <p:cNvSpPr txBox="1">
            <a:spLocks noChangeArrowheads="1"/>
          </p:cNvSpPr>
          <p:nvPr/>
        </p:nvSpPr>
        <p:spPr bwMode="auto">
          <a:xfrm>
            <a:off x="6172493" y="1067202"/>
            <a:ext cx="2209511" cy="531161"/>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a:solidFill>
                  <a:srgbClr val="FFCC66"/>
                </a:solidFill>
                <a:effectLst>
                  <a:outerShdw blurRad="38100" dist="38100" dir="2700000" algn="tl">
                    <a:srgbClr val="000000"/>
                  </a:outerShdw>
                </a:effectLst>
              </a:rPr>
              <a:t>ISLAND                </a:t>
            </a:r>
          </a:p>
        </p:txBody>
      </p:sp>
      <p:sp>
        <p:nvSpPr>
          <p:cNvPr id="354312" name="Oval 8"/>
          <p:cNvSpPr>
            <a:spLocks noChangeArrowheads="1"/>
          </p:cNvSpPr>
          <p:nvPr/>
        </p:nvSpPr>
        <p:spPr bwMode="auto">
          <a:xfrm>
            <a:off x="2438978" y="3047278"/>
            <a:ext cx="1218045" cy="1067198"/>
          </a:xfrm>
          <a:prstGeom prst="ellipse">
            <a:avLst/>
          </a:prstGeom>
          <a:solidFill>
            <a:srgbClr val="FFCC99"/>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4313" name="Line 9"/>
          <p:cNvSpPr>
            <a:spLocks noChangeShapeType="1"/>
          </p:cNvSpPr>
          <p:nvPr/>
        </p:nvSpPr>
        <p:spPr bwMode="auto">
          <a:xfrm flipH="1">
            <a:off x="6400515" y="2134394"/>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4314" name="Line 10"/>
          <p:cNvSpPr>
            <a:spLocks noChangeShapeType="1"/>
          </p:cNvSpPr>
          <p:nvPr/>
        </p:nvSpPr>
        <p:spPr bwMode="auto">
          <a:xfrm flipH="1">
            <a:off x="6400515" y="3047278"/>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4315" name="Line 11"/>
          <p:cNvSpPr>
            <a:spLocks noChangeShapeType="1"/>
          </p:cNvSpPr>
          <p:nvPr/>
        </p:nvSpPr>
        <p:spPr bwMode="auto">
          <a:xfrm flipH="1">
            <a:off x="2362493" y="5181672"/>
            <a:ext cx="1828511"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4316" name="Line 12"/>
          <p:cNvSpPr>
            <a:spLocks noChangeShapeType="1"/>
          </p:cNvSpPr>
          <p:nvPr/>
        </p:nvSpPr>
        <p:spPr bwMode="auto">
          <a:xfrm flipH="1">
            <a:off x="2286000" y="2134394"/>
            <a:ext cx="1828512" cy="0"/>
          </a:xfrm>
          <a:prstGeom prst="line">
            <a:avLst/>
          </a:prstGeom>
          <a:noFill/>
          <a:ln w="88900">
            <a:solidFill>
              <a:schemeClr val="bg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sp>
        <p:nvSpPr>
          <p:cNvPr id="354317" name="Text Box 13"/>
          <p:cNvSpPr txBox="1">
            <a:spLocks noChangeArrowheads="1"/>
          </p:cNvSpPr>
          <p:nvPr/>
        </p:nvSpPr>
        <p:spPr bwMode="auto">
          <a:xfrm>
            <a:off x="1066516" y="1447299"/>
            <a:ext cx="1295977" cy="1228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400" b="1">
                <a:solidFill>
                  <a:srgbClr val="FF0000"/>
                </a:solidFill>
              </a:rPr>
              <a:t>SMALL STORM SURGE</a:t>
            </a:r>
          </a:p>
        </p:txBody>
      </p:sp>
      <p:pic>
        <p:nvPicPr>
          <p:cNvPr id="354318" name="Picture 14" descr="House"/>
          <p:cNvPicPr>
            <a:picLocks noChangeAspect="1" noChangeArrowheads="1"/>
          </p:cNvPicPr>
          <p:nvPr/>
        </p:nvPicPr>
        <p:blipFill>
          <a:blip r:embed="rId3">
            <a:extLst>
              <a:ext uri="{28A0092B-C50C-407E-A947-70E740481C1C}">
                <a14:useLocalDpi xmlns:a14="http://schemas.microsoft.com/office/drawing/2010/main" val="0"/>
              </a:ext>
            </a:extLst>
          </a:blip>
          <a:srcRect l="52521"/>
          <a:stretch>
            <a:fillRect/>
          </a:stretch>
        </p:blipFill>
        <p:spPr bwMode="auto">
          <a:xfrm>
            <a:off x="5" y="2361807"/>
            <a:ext cx="914977" cy="175267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54319" name="Line 15"/>
          <p:cNvSpPr>
            <a:spLocks noChangeShapeType="1"/>
          </p:cNvSpPr>
          <p:nvPr/>
        </p:nvSpPr>
        <p:spPr bwMode="auto">
          <a:xfrm>
            <a:off x="5" y="4038131"/>
            <a:ext cx="914977" cy="0"/>
          </a:xfrm>
          <a:prstGeom prst="line">
            <a:avLst/>
          </a:prstGeom>
          <a:noFill/>
          <a:ln w="50800">
            <a:solidFill>
              <a:schemeClr va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4400" b="1">
              <a:solidFill>
                <a:srgbClr val="FFFFFF"/>
              </a:solidFill>
              <a:latin typeface="Arial Unicode MS" pitchFamily="34" charset="-128"/>
            </a:endParaRPr>
          </a:p>
        </p:txBody>
      </p:sp>
      <p:pic>
        <p:nvPicPr>
          <p:cNvPr id="354320" name="Picture 16" descr="curved_arro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493" y="2438148"/>
            <a:ext cx="3657023" cy="228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21" name="Picture 17" descr="hou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000" y="3352656"/>
            <a:ext cx="685512" cy="446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168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354313"/>
                                        </p:tgtEl>
                                        <p:attrNameLst>
                                          <p:attrName>style.visibility</p:attrName>
                                        </p:attrNameLst>
                                      </p:cBhvr>
                                      <p:to>
                                        <p:strVal val="visible"/>
                                      </p:to>
                                    </p:set>
                                    <p:anim calcmode="lin" valueType="num">
                                      <p:cBhvr additive="base">
                                        <p:cTn id="7" dur="500" fill="hold"/>
                                        <p:tgtEl>
                                          <p:spTgt spid="354313"/>
                                        </p:tgtEl>
                                        <p:attrNameLst>
                                          <p:attrName>ppt_x</p:attrName>
                                        </p:attrNameLst>
                                      </p:cBhvr>
                                      <p:tavLst>
                                        <p:tav tm="0">
                                          <p:val>
                                            <p:strVal val="1+#ppt_w/2"/>
                                          </p:val>
                                        </p:tav>
                                        <p:tav tm="100000">
                                          <p:val>
                                            <p:strVal val="#ppt_x"/>
                                          </p:val>
                                        </p:tav>
                                      </p:tavLst>
                                    </p:anim>
                                    <p:anim calcmode="lin" valueType="num">
                                      <p:cBhvr additive="base">
                                        <p:cTn id="8" dur="500" fill="hold"/>
                                        <p:tgtEl>
                                          <p:spTgt spid="3543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54314"/>
                                        </p:tgtEl>
                                        <p:attrNameLst>
                                          <p:attrName>style.visibility</p:attrName>
                                        </p:attrNameLst>
                                      </p:cBhvr>
                                      <p:to>
                                        <p:strVal val="visible"/>
                                      </p:to>
                                    </p:set>
                                    <p:anim calcmode="lin" valueType="num">
                                      <p:cBhvr additive="base">
                                        <p:cTn id="11" dur="500" fill="hold"/>
                                        <p:tgtEl>
                                          <p:spTgt spid="354314"/>
                                        </p:tgtEl>
                                        <p:attrNameLst>
                                          <p:attrName>ppt_x</p:attrName>
                                        </p:attrNameLst>
                                      </p:cBhvr>
                                      <p:tavLst>
                                        <p:tav tm="0">
                                          <p:val>
                                            <p:strVal val="1+#ppt_w/2"/>
                                          </p:val>
                                        </p:tav>
                                        <p:tav tm="100000">
                                          <p:val>
                                            <p:strVal val="#ppt_x"/>
                                          </p:val>
                                        </p:tav>
                                      </p:tavLst>
                                    </p:anim>
                                    <p:anim calcmode="lin" valueType="num">
                                      <p:cBhvr additive="base">
                                        <p:cTn id="12" dur="500" fill="hold"/>
                                        <p:tgtEl>
                                          <p:spTgt spid="35431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54309"/>
                                        </p:tgtEl>
                                        <p:attrNameLst>
                                          <p:attrName>style.visibility</p:attrName>
                                        </p:attrNameLst>
                                      </p:cBhvr>
                                      <p:to>
                                        <p:strVal val="visible"/>
                                      </p:to>
                                    </p:set>
                                    <p:anim calcmode="lin" valueType="num">
                                      <p:cBhvr additive="base">
                                        <p:cTn id="15" dur="500" fill="hold"/>
                                        <p:tgtEl>
                                          <p:spTgt spid="354309"/>
                                        </p:tgtEl>
                                        <p:attrNameLst>
                                          <p:attrName>ppt_x</p:attrName>
                                        </p:attrNameLst>
                                      </p:cBhvr>
                                      <p:tavLst>
                                        <p:tav tm="0">
                                          <p:val>
                                            <p:strVal val="1+#ppt_w/2"/>
                                          </p:val>
                                        </p:tav>
                                        <p:tav tm="100000">
                                          <p:val>
                                            <p:strVal val="#ppt_x"/>
                                          </p:val>
                                        </p:tav>
                                      </p:tavLst>
                                    </p:anim>
                                    <p:anim calcmode="lin" valueType="num">
                                      <p:cBhvr additive="base">
                                        <p:cTn id="16" dur="500" fill="hold"/>
                                        <p:tgtEl>
                                          <p:spTgt spid="354309"/>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54310"/>
                                        </p:tgtEl>
                                        <p:attrNameLst>
                                          <p:attrName>style.visibility</p:attrName>
                                        </p:attrNameLst>
                                      </p:cBhvr>
                                      <p:to>
                                        <p:strVal val="visible"/>
                                      </p:to>
                                    </p:set>
                                    <p:anim calcmode="lin" valueType="num">
                                      <p:cBhvr additive="base">
                                        <p:cTn id="19" dur="500" fill="hold"/>
                                        <p:tgtEl>
                                          <p:spTgt spid="354310"/>
                                        </p:tgtEl>
                                        <p:attrNameLst>
                                          <p:attrName>ppt_x</p:attrName>
                                        </p:attrNameLst>
                                      </p:cBhvr>
                                      <p:tavLst>
                                        <p:tav tm="0">
                                          <p:val>
                                            <p:strVal val="1+#ppt_w/2"/>
                                          </p:val>
                                        </p:tav>
                                        <p:tav tm="100000">
                                          <p:val>
                                            <p:strVal val="#ppt_x"/>
                                          </p:val>
                                        </p:tav>
                                      </p:tavLst>
                                    </p:anim>
                                    <p:anim calcmode="lin" valueType="num">
                                      <p:cBhvr additive="base">
                                        <p:cTn id="20" dur="500" fill="hold"/>
                                        <p:tgtEl>
                                          <p:spTgt spid="35431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54316"/>
                                        </p:tgtEl>
                                        <p:attrNameLst>
                                          <p:attrName>style.visibility</p:attrName>
                                        </p:attrNameLst>
                                      </p:cBhvr>
                                      <p:to>
                                        <p:strVal val="visible"/>
                                      </p:to>
                                    </p:set>
                                    <p:animEffect transition="in" filter="fade">
                                      <p:cBhvr>
                                        <p:cTn id="25" dur="2000"/>
                                        <p:tgtEl>
                                          <p:spTgt spid="3543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4315"/>
                                        </p:tgtEl>
                                        <p:attrNameLst>
                                          <p:attrName>style.visibility</p:attrName>
                                        </p:attrNameLst>
                                      </p:cBhvr>
                                      <p:to>
                                        <p:strVal val="visible"/>
                                      </p:to>
                                    </p:set>
                                    <p:animEffect transition="in" filter="fade">
                                      <p:cBhvr>
                                        <p:cTn id="28" dur="2000"/>
                                        <p:tgtEl>
                                          <p:spTgt spid="354315"/>
                                        </p:tgtEl>
                                      </p:cBhvr>
                                    </p:animEffect>
                                  </p:childTnLst>
                                </p:cTn>
                              </p:par>
                              <p:par>
                                <p:cTn id="29" presetID="10" presetClass="entr" presetSubtype="0" fill="hold" nodeType="withEffect">
                                  <p:stCondLst>
                                    <p:cond delay="0"/>
                                  </p:stCondLst>
                                  <p:childTnLst>
                                    <p:set>
                                      <p:cBhvr>
                                        <p:cTn id="30" dur="1" fill="hold">
                                          <p:stCondLst>
                                            <p:cond delay="0"/>
                                          </p:stCondLst>
                                        </p:cTn>
                                        <p:tgtEl>
                                          <p:spTgt spid="354320"/>
                                        </p:tgtEl>
                                        <p:attrNameLst>
                                          <p:attrName>style.visibility</p:attrName>
                                        </p:attrNameLst>
                                      </p:cBhvr>
                                      <p:to>
                                        <p:strVal val="visible"/>
                                      </p:to>
                                    </p:set>
                                    <p:animEffect transition="in" filter="fade">
                                      <p:cBhvr>
                                        <p:cTn id="31" dur="2000"/>
                                        <p:tgtEl>
                                          <p:spTgt spid="354320"/>
                                        </p:tgtEl>
                                      </p:cBhvr>
                                    </p:animEffect>
                                  </p:childTnLst>
                                </p:cTn>
                              </p:par>
                            </p:childTnLst>
                          </p:cTn>
                        </p:par>
                        <p:par>
                          <p:cTn id="32" fill="hold" nodeType="afterGroup">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354317"/>
                                        </p:tgtEl>
                                        <p:attrNameLst>
                                          <p:attrName>style.visibility</p:attrName>
                                        </p:attrNameLst>
                                      </p:cBhvr>
                                      <p:to>
                                        <p:strVal val="visible"/>
                                      </p:to>
                                    </p:set>
                                    <p:animEffect transition="in" filter="fade">
                                      <p:cBhvr>
                                        <p:cTn id="35" dur="1000"/>
                                        <p:tgtEl>
                                          <p:spTgt spid="354317"/>
                                        </p:tgtEl>
                                      </p:cBhvr>
                                    </p:animEffect>
                                  </p:childTnLst>
                                </p:cTn>
                              </p:par>
                              <p:par>
                                <p:cTn id="36" presetID="1" presetClass="entr" presetSubtype="0" fill="hold" nodeType="withEffect">
                                  <p:stCondLst>
                                    <p:cond delay="0"/>
                                  </p:stCondLst>
                                  <p:childTnLst>
                                    <p:set>
                                      <p:cBhvr>
                                        <p:cTn id="37" dur="1" fill="hold">
                                          <p:stCondLst>
                                            <p:cond delay="0"/>
                                          </p:stCondLst>
                                        </p:cTn>
                                        <p:tgtEl>
                                          <p:spTgt spid="35431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54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9" grpId="0" animBg="1"/>
      <p:bldP spid="354310" grpId="0" animBg="1"/>
      <p:bldP spid="354313" grpId="0" animBg="1"/>
      <p:bldP spid="354314" grpId="0" animBg="1"/>
      <p:bldP spid="354315" grpId="0" animBg="1"/>
      <p:bldP spid="354316" grpId="0" animBg="1"/>
      <p:bldP spid="354317" grpId="0"/>
      <p:bldP spid="3543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ividlns">
  <a:themeElements>
    <a:clrScheme name="">
      <a:dk1>
        <a:srgbClr val="474747"/>
      </a:dk1>
      <a:lt1>
        <a:srgbClr val="FFFFFF"/>
      </a:lt1>
      <a:dk2>
        <a:srgbClr val="919191"/>
      </a:dk2>
      <a:lt2>
        <a:srgbClr val="FFDE06"/>
      </a:lt2>
      <a:accent1>
        <a:srgbClr val="FE9B03"/>
      </a:accent1>
      <a:accent2>
        <a:srgbClr val="FC0128"/>
      </a:accent2>
      <a:accent3>
        <a:srgbClr val="C7C7C7"/>
      </a:accent3>
      <a:accent4>
        <a:srgbClr val="DADADA"/>
      </a:accent4>
      <a:accent5>
        <a:srgbClr val="FECBAA"/>
      </a:accent5>
      <a:accent6>
        <a:srgbClr val="E40123"/>
      </a:accent6>
      <a:hlink>
        <a:srgbClr val="DC0081"/>
      </a:hlink>
      <a:folHlink>
        <a:srgbClr val="676767"/>
      </a:folHlink>
    </a:clrScheme>
    <a:fontScheme name="vividl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1" i="0" u="none" strike="noStrike" cap="none" normalizeH="0" baseline="0" smtClean="0">
            <a:ln>
              <a:noFill/>
            </a:ln>
            <a:solidFill>
              <a:schemeClr val="tx1"/>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1" i="0" u="none" strike="noStrike" cap="none" normalizeH="0" baseline="0" smtClean="0">
            <a:ln>
              <a:noFill/>
            </a:ln>
            <a:solidFill>
              <a:schemeClr val="tx1"/>
            </a:solidFill>
            <a:effectLst/>
            <a:latin typeface="Arial Unicode MS" pitchFamily="34" charset="-128"/>
          </a:defRPr>
        </a:defPPr>
      </a:lstStyle>
    </a:lnDef>
  </a:objectDefaults>
  <a:extraClrSchemeLst>
    <a:extraClrScheme>
      <a:clrScheme name="vividln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ividl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ividln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ividln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ividln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ividln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ividln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TD Master">
  <a:themeElements>
    <a:clrScheme name="UTD Maste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UTD Master">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1" i="0" u="none" strike="noStrike" cap="none" normalizeH="0" baseline="0" smtClean="0">
            <a:ln>
              <a:noFill/>
            </a:ln>
            <a:solidFill>
              <a:schemeClr val="tx1"/>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1" i="0" u="none" strike="noStrike" cap="none" normalizeH="0" baseline="0" smtClean="0">
            <a:ln>
              <a:noFill/>
            </a:ln>
            <a:solidFill>
              <a:schemeClr val="tx1"/>
            </a:solidFill>
            <a:effectLst/>
            <a:latin typeface="Arial Unicode MS" pitchFamily="34" charset="-128"/>
          </a:defRPr>
        </a:defPPr>
      </a:lstStyle>
    </a:lnDef>
  </a:objectDefaults>
  <a:extraClrSchemeLst>
    <a:extraClrScheme>
      <a:clrScheme name="UTD Maste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TD Maste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TD Maste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TD Maste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TD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TD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TD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1" i="0" u="none" strike="noStrike" cap="none" normalizeH="0" baseline="0" smtClean="0">
            <a:ln>
              <a:noFill/>
            </a:ln>
            <a:solidFill>
              <a:schemeClr val="tx1"/>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1" i="0" u="none" strike="noStrike" cap="none" normalizeH="0" baseline="0" smtClean="0">
            <a:ln>
              <a:noFill/>
            </a:ln>
            <a:solidFill>
              <a:schemeClr val="tx1"/>
            </a:solidFill>
            <a:effectLst/>
            <a:latin typeface="Arial Unicode MS" pitchFamily="34" charset="-128"/>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1" i="0" u="none" strike="noStrike" cap="none" normalizeH="0" baseline="0" smtClean="0">
            <a:ln>
              <a:noFill/>
            </a:ln>
            <a:solidFill>
              <a:schemeClr val="tx1"/>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1" i="0" u="none" strike="noStrike" cap="none" normalizeH="0" baseline="0" smtClean="0">
            <a:ln>
              <a:noFill/>
            </a:ln>
            <a:solidFill>
              <a:schemeClr val="tx1"/>
            </a:solidFill>
            <a:effectLst/>
            <a:latin typeface="Arial Unicode MS"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Floating Debris">
  <a:themeElements>
    <a:clrScheme name="">
      <a:dk1>
        <a:srgbClr val="474747"/>
      </a:dk1>
      <a:lt1>
        <a:srgbClr val="FFFFFF"/>
      </a:lt1>
      <a:dk2>
        <a:srgbClr val="919191"/>
      </a:dk2>
      <a:lt2>
        <a:srgbClr val="FFDE06"/>
      </a:lt2>
      <a:accent1>
        <a:srgbClr val="FE9B03"/>
      </a:accent1>
      <a:accent2>
        <a:srgbClr val="FC0128"/>
      </a:accent2>
      <a:accent3>
        <a:srgbClr val="C7C7C7"/>
      </a:accent3>
      <a:accent4>
        <a:srgbClr val="DADADA"/>
      </a:accent4>
      <a:accent5>
        <a:srgbClr val="FECBAA"/>
      </a:accent5>
      <a:accent6>
        <a:srgbClr val="E40123"/>
      </a:accent6>
      <a:hlink>
        <a:srgbClr val="DC0081"/>
      </a:hlink>
      <a:folHlink>
        <a:srgbClr val="676767"/>
      </a:folHlink>
    </a:clrScheme>
    <a:fontScheme name="Floating Debri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1" i="0" u="none" strike="noStrike" cap="none" normalizeH="0" baseline="0" smtClean="0">
            <a:ln>
              <a:noFill/>
            </a:ln>
            <a:solidFill>
              <a:schemeClr val="tx1"/>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1" i="0" u="none" strike="noStrike" cap="none" normalizeH="0" baseline="0" smtClean="0">
            <a:ln>
              <a:noFill/>
            </a:ln>
            <a:solidFill>
              <a:schemeClr val="tx1"/>
            </a:solidFill>
            <a:effectLst/>
            <a:latin typeface="Arial Unicode MS" pitchFamily="34" charset="-128"/>
          </a:defRPr>
        </a:defPPr>
      </a:lstStyle>
    </a:lnDef>
  </a:objectDefaults>
  <a:extraClrSchemeLst>
    <a:extraClrScheme>
      <a:clrScheme name="Floating Debri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loating Debri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loating Debri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loating Debri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loating Debri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loating Debri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loating Debri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vividlns">
  <a:themeElements>
    <a:clrScheme name="">
      <a:dk1>
        <a:srgbClr val="474747"/>
      </a:dk1>
      <a:lt1>
        <a:srgbClr val="FFFFFF"/>
      </a:lt1>
      <a:dk2>
        <a:srgbClr val="919191"/>
      </a:dk2>
      <a:lt2>
        <a:srgbClr val="FFDE06"/>
      </a:lt2>
      <a:accent1>
        <a:srgbClr val="FE9B03"/>
      </a:accent1>
      <a:accent2>
        <a:srgbClr val="FC0128"/>
      </a:accent2>
      <a:accent3>
        <a:srgbClr val="C7C7C7"/>
      </a:accent3>
      <a:accent4>
        <a:srgbClr val="DADADA"/>
      </a:accent4>
      <a:accent5>
        <a:srgbClr val="FECBAA"/>
      </a:accent5>
      <a:accent6>
        <a:srgbClr val="E40123"/>
      </a:accent6>
      <a:hlink>
        <a:srgbClr val="DC0081"/>
      </a:hlink>
      <a:folHlink>
        <a:srgbClr val="676767"/>
      </a:folHlink>
    </a:clrScheme>
    <a:fontScheme name="1_vividl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1" i="0" u="none" strike="noStrike" cap="none" normalizeH="0" baseline="0" smtClean="0">
            <a:ln>
              <a:noFill/>
            </a:ln>
            <a:solidFill>
              <a:schemeClr val="tx1"/>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1" i="0" u="none" strike="noStrike" cap="none" normalizeH="0" baseline="0" smtClean="0">
            <a:ln>
              <a:noFill/>
            </a:ln>
            <a:solidFill>
              <a:schemeClr val="tx1"/>
            </a:solidFill>
            <a:effectLst/>
            <a:latin typeface="Arial Unicode MS" pitchFamily="34" charset="-128"/>
          </a:defRPr>
        </a:defPPr>
      </a:lstStyle>
    </a:lnDef>
  </a:objectDefaults>
  <a:extraClrSchemeLst>
    <a:extraClrScheme>
      <a:clrScheme name="1_vividln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vividl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vividln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vividln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vividln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vividln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vividln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2.xml><?xml version="1.0" encoding="utf-8"?>
<a:themeOverride xmlns:a="http://schemas.openxmlformats.org/drawingml/2006/main">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xml><?xml version="1.0" encoding="utf-8"?>
<a:themeOverride xmlns:a="http://schemas.openxmlformats.org/drawingml/2006/main">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docProps/app.xml><?xml version="1.0" encoding="utf-8"?>
<Properties xmlns="http://schemas.openxmlformats.org/officeDocument/2006/extended-properties" xmlns:vt="http://schemas.openxmlformats.org/officeDocument/2006/docPropsVTypes">
  <TotalTime>48</TotalTime>
  <Words>747</Words>
  <Application>Microsoft Office PowerPoint</Application>
  <PresentationFormat>On-screen Show (4:3)</PresentationFormat>
  <Paragraphs>119</Paragraphs>
  <Slides>31</Slides>
  <Notes>7</Notes>
  <HiddenSlides>0</HiddenSlides>
  <MMClips>0</MMClips>
  <ScaleCrop>false</ScaleCrop>
  <HeadingPairs>
    <vt:vector size="6" baseType="variant">
      <vt:variant>
        <vt:lpstr>Theme</vt:lpstr>
      </vt:variant>
      <vt:variant>
        <vt:i4>7</vt:i4>
      </vt:variant>
      <vt:variant>
        <vt:lpstr>Embedded OLE Servers</vt:lpstr>
      </vt:variant>
      <vt:variant>
        <vt:i4>2</vt:i4>
      </vt:variant>
      <vt:variant>
        <vt:lpstr>Slide Titles</vt:lpstr>
      </vt:variant>
      <vt:variant>
        <vt:i4>31</vt:i4>
      </vt:variant>
    </vt:vector>
  </HeadingPairs>
  <TitlesOfParts>
    <vt:vector size="40" baseType="lpstr">
      <vt:lpstr>Office Theme</vt:lpstr>
      <vt:lpstr>vividlns</vt:lpstr>
      <vt:lpstr>UTD Master</vt:lpstr>
      <vt:lpstr>2_Default Design</vt:lpstr>
      <vt:lpstr>Default Design</vt:lpstr>
      <vt:lpstr>Floating Debris</vt:lpstr>
      <vt:lpstr>1_vividlns</vt:lpstr>
      <vt:lpstr>Chart</vt:lpstr>
      <vt:lpstr>Document</vt:lpstr>
      <vt:lpstr>Flooding in New York City 30 October 2012</vt:lpstr>
      <vt:lpstr>Current Conditions</vt:lpstr>
      <vt:lpstr>PowerPoint Presentation</vt:lpstr>
      <vt:lpstr>Where is Risk the Greatest?</vt:lpstr>
      <vt:lpstr>PowerPoint Presentation</vt:lpstr>
      <vt:lpstr> WHEN STORM SURGE REACHES THE COAST</vt:lpstr>
      <vt:lpstr>Storm Surge</vt:lpstr>
      <vt:lpstr>Storm Surge</vt:lpstr>
      <vt:lpstr>Storm Surge</vt:lpstr>
      <vt:lpstr>Storm Surge</vt:lpstr>
      <vt:lpstr>Storm Surge</vt:lpstr>
      <vt:lpstr>Storm Surge – Camille &amp; Katrina</vt:lpstr>
      <vt:lpstr>PowerPoint Presentation</vt:lpstr>
      <vt:lpstr>Dune Myth</vt:lpstr>
      <vt:lpstr>PowerPoint Presentation</vt:lpstr>
      <vt:lpstr>PowerPoint Presentation</vt:lpstr>
      <vt:lpstr>PowerPoint Presentation</vt:lpstr>
      <vt:lpstr>PowerPoint Presentation</vt:lpstr>
      <vt:lpstr>Typical Transect</vt:lpstr>
      <vt:lpstr>PowerPoint Presentation</vt:lpstr>
      <vt:lpstr>PowerPoint Presentation</vt:lpstr>
      <vt:lpstr>Comparison of FIA depth-damage functions, V zones and A zones</vt:lpstr>
      <vt:lpstr>PowerPoint Presentation</vt:lpstr>
      <vt:lpstr>Uncertainties in Coastal Flood Mapping -with a focus on the models</vt:lpstr>
      <vt:lpstr>PowerPoint Presentation</vt:lpstr>
      <vt:lpstr>Tropical Cyclones (Hurricanes, Typhoons)</vt:lpstr>
      <vt:lpstr>Current Hurricane Wind Models </vt:lpstr>
      <vt:lpstr>SLOSH </vt:lpstr>
      <vt:lpstr>ADCIRC (Advanced CIRCulation) Model</vt:lpstr>
      <vt:lpstr>Wave Setup and Runup</vt:lpstr>
      <vt:lpstr>PowerPoint Presentation</vt:lpstr>
    </vt:vector>
  </TitlesOfParts>
  <Company>The University of Texas at Austin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maidment</dc:creator>
  <cp:lastModifiedBy>maidment</cp:lastModifiedBy>
  <cp:revision>9</cp:revision>
  <dcterms:created xsi:type="dcterms:W3CDTF">2012-10-30T16:34:07Z</dcterms:created>
  <dcterms:modified xsi:type="dcterms:W3CDTF">2012-10-30T17:24:44Z</dcterms:modified>
</cp:coreProperties>
</file>