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384" r:id="rId2"/>
    <p:sldId id="387" r:id="rId3"/>
    <p:sldId id="352" r:id="rId4"/>
    <p:sldId id="385" r:id="rId5"/>
    <p:sldId id="344" r:id="rId6"/>
    <p:sldId id="354" r:id="rId7"/>
    <p:sldId id="355" r:id="rId8"/>
    <p:sldId id="357" r:id="rId9"/>
    <p:sldId id="356" r:id="rId10"/>
    <p:sldId id="351" r:id="rId11"/>
    <p:sldId id="386" r:id="rId12"/>
    <p:sldId id="336" r:id="rId13"/>
    <p:sldId id="367" r:id="rId14"/>
    <p:sldId id="368" r:id="rId15"/>
    <p:sldId id="369" r:id="rId16"/>
    <p:sldId id="370" r:id="rId17"/>
    <p:sldId id="371" r:id="rId18"/>
    <p:sldId id="372" r:id="rId19"/>
    <p:sldId id="373" r:id="rId20"/>
    <p:sldId id="374" r:id="rId21"/>
    <p:sldId id="375" r:id="rId22"/>
    <p:sldId id="379" r:id="rId23"/>
    <p:sldId id="380" r:id="rId24"/>
    <p:sldId id="328" r:id="rId25"/>
    <p:sldId id="335" r:id="rId26"/>
    <p:sldId id="337" r:id="rId27"/>
    <p:sldId id="381" r:id="rId28"/>
    <p:sldId id="382" r:id="rId29"/>
    <p:sldId id="338" r:id="rId30"/>
    <p:sldId id="347" r:id="rId31"/>
    <p:sldId id="339" r:id="rId32"/>
    <p:sldId id="340" r:id="rId33"/>
    <p:sldId id="348" r:id="rId34"/>
    <p:sldId id="341" r:id="rId35"/>
    <p:sldId id="342" r:id="rId36"/>
    <p:sldId id="349" r:id="rId37"/>
    <p:sldId id="383" r:id="rId38"/>
    <p:sldId id="343" r:id="rId39"/>
    <p:sldId id="358" r:id="rId40"/>
    <p:sldId id="359" r:id="rId41"/>
    <p:sldId id="363" r:id="rId42"/>
  </p:sldIdLst>
  <p:sldSz cx="9144000" cy="6858000" type="screen4x3"/>
  <p:notesSz cx="7019925" cy="9305925"/>
  <p:defaultTextStyle>
    <a:defPPr>
      <a:defRPr lang="en-US"/>
    </a:defPPr>
    <a:lvl1pPr algn="l" rtl="0" fontAlgn="base">
      <a:spcBef>
        <a:spcPct val="0"/>
      </a:spcBef>
      <a:spcAft>
        <a:spcPct val="0"/>
      </a:spcAft>
      <a:defRPr b="1" kern="1200">
        <a:solidFill>
          <a:schemeClr val="tx2"/>
        </a:solidFill>
        <a:latin typeface="Arial" charset="0"/>
        <a:ea typeface="+mn-ea"/>
        <a:cs typeface="+mn-cs"/>
      </a:defRPr>
    </a:lvl1pPr>
    <a:lvl2pPr marL="457200" algn="l" rtl="0" fontAlgn="base">
      <a:spcBef>
        <a:spcPct val="0"/>
      </a:spcBef>
      <a:spcAft>
        <a:spcPct val="0"/>
      </a:spcAft>
      <a:defRPr b="1" kern="1200">
        <a:solidFill>
          <a:schemeClr val="tx2"/>
        </a:solidFill>
        <a:latin typeface="Arial" charset="0"/>
        <a:ea typeface="+mn-ea"/>
        <a:cs typeface="+mn-cs"/>
      </a:defRPr>
    </a:lvl2pPr>
    <a:lvl3pPr marL="914400" algn="l" rtl="0" fontAlgn="base">
      <a:spcBef>
        <a:spcPct val="0"/>
      </a:spcBef>
      <a:spcAft>
        <a:spcPct val="0"/>
      </a:spcAft>
      <a:defRPr b="1" kern="1200">
        <a:solidFill>
          <a:schemeClr val="tx2"/>
        </a:solidFill>
        <a:latin typeface="Arial" charset="0"/>
        <a:ea typeface="+mn-ea"/>
        <a:cs typeface="+mn-cs"/>
      </a:defRPr>
    </a:lvl3pPr>
    <a:lvl4pPr marL="1371600" algn="l" rtl="0" fontAlgn="base">
      <a:spcBef>
        <a:spcPct val="0"/>
      </a:spcBef>
      <a:spcAft>
        <a:spcPct val="0"/>
      </a:spcAft>
      <a:defRPr b="1" kern="1200">
        <a:solidFill>
          <a:schemeClr val="tx2"/>
        </a:solidFill>
        <a:latin typeface="Arial" charset="0"/>
        <a:ea typeface="+mn-ea"/>
        <a:cs typeface="+mn-cs"/>
      </a:defRPr>
    </a:lvl4pPr>
    <a:lvl5pPr marL="1828800" algn="l" rtl="0" fontAlgn="base">
      <a:spcBef>
        <a:spcPct val="0"/>
      </a:spcBef>
      <a:spcAft>
        <a:spcPct val="0"/>
      </a:spcAft>
      <a:defRPr b="1" kern="1200">
        <a:solidFill>
          <a:schemeClr val="tx2"/>
        </a:solidFill>
        <a:latin typeface="Arial" charset="0"/>
        <a:ea typeface="+mn-ea"/>
        <a:cs typeface="+mn-cs"/>
      </a:defRPr>
    </a:lvl5pPr>
    <a:lvl6pPr marL="2286000" algn="l" defTabSz="914400" rtl="0" eaLnBrk="1" latinLnBrk="0" hangingPunct="1">
      <a:defRPr b="1" kern="1200">
        <a:solidFill>
          <a:schemeClr val="tx2"/>
        </a:solidFill>
        <a:latin typeface="Arial" charset="0"/>
        <a:ea typeface="+mn-ea"/>
        <a:cs typeface="+mn-cs"/>
      </a:defRPr>
    </a:lvl6pPr>
    <a:lvl7pPr marL="2743200" algn="l" defTabSz="914400" rtl="0" eaLnBrk="1" latinLnBrk="0" hangingPunct="1">
      <a:defRPr b="1" kern="1200">
        <a:solidFill>
          <a:schemeClr val="tx2"/>
        </a:solidFill>
        <a:latin typeface="Arial" charset="0"/>
        <a:ea typeface="+mn-ea"/>
        <a:cs typeface="+mn-cs"/>
      </a:defRPr>
    </a:lvl7pPr>
    <a:lvl8pPr marL="3200400" algn="l" defTabSz="914400" rtl="0" eaLnBrk="1" latinLnBrk="0" hangingPunct="1">
      <a:defRPr b="1" kern="1200">
        <a:solidFill>
          <a:schemeClr val="tx2"/>
        </a:solidFill>
        <a:latin typeface="Arial" charset="0"/>
        <a:ea typeface="+mn-ea"/>
        <a:cs typeface="+mn-cs"/>
      </a:defRPr>
    </a:lvl8pPr>
    <a:lvl9pPr marL="3657600" algn="l" defTabSz="914400" rtl="0" eaLnBrk="1" latinLnBrk="0" hangingPunct="1">
      <a:defRPr b="1" kern="1200">
        <a:solidFill>
          <a:schemeClr val="tx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9935D"/>
    <a:srgbClr val="D7AF87"/>
    <a:srgbClr val="DDDDDD"/>
    <a:srgbClr val="FFFFFF"/>
    <a:srgbClr val="111111"/>
    <a:srgbClr val="B2B2B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87" autoAdjust="0"/>
    <p:restoredTop sz="94660" autoAdjust="0"/>
  </p:normalViewPr>
  <p:slideViewPr>
    <p:cSldViewPr snapToGrid="0">
      <p:cViewPr varScale="1">
        <p:scale>
          <a:sx n="113" d="100"/>
          <a:sy n="113" d="100"/>
        </p:scale>
        <p:origin x="-5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1" name="Rectangle 3"/>
          <p:cNvSpPr>
            <a:spLocks noGrp="1" noChangeArrowheads="1"/>
          </p:cNvSpPr>
          <p:nvPr>
            <p:ph type="dt" sz="quarter" idx="1"/>
          </p:nvPr>
        </p:nvSpPr>
        <p:spPr bwMode="auto">
          <a:xfrm>
            <a:off x="3976688"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algn="r" defTabSz="933450" eaLnBrk="0" hangingPunct="0">
              <a:defRPr sz="1200" b="0">
                <a:solidFill>
                  <a:schemeClr val="tx1"/>
                </a:solidFill>
                <a:latin typeface="Verdana" pitchFamily="34" charset="0"/>
              </a:defRPr>
            </a:lvl1pPr>
          </a:lstStyle>
          <a:p>
            <a:endParaRPr lang="en-US"/>
          </a:p>
        </p:txBody>
      </p:sp>
      <p:sp>
        <p:nvSpPr>
          <p:cNvPr id="43012" name="Rectangle 4"/>
          <p:cNvSpPr>
            <a:spLocks noGrp="1" noChangeArrowheads="1"/>
          </p:cNvSpPr>
          <p:nvPr>
            <p:ph type="ftr" sz="quarter" idx="2"/>
          </p:nvPr>
        </p:nvSpPr>
        <p:spPr bwMode="auto">
          <a:xfrm>
            <a:off x="0" y="8840788"/>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3" name="Rectangle 5"/>
          <p:cNvSpPr>
            <a:spLocks noGrp="1" noChangeArrowheads="1"/>
          </p:cNvSpPr>
          <p:nvPr>
            <p:ph type="sldNum" sz="quarter" idx="3"/>
          </p:nvPr>
        </p:nvSpPr>
        <p:spPr bwMode="auto">
          <a:xfrm>
            <a:off x="3976688" y="8840788"/>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algn="r" defTabSz="933450" eaLnBrk="0" hangingPunct="0">
              <a:defRPr sz="1200" b="0">
                <a:solidFill>
                  <a:schemeClr val="tx1"/>
                </a:solidFill>
                <a:latin typeface="Verdana" pitchFamily="34" charset="0"/>
              </a:defRPr>
            </a:lvl1pPr>
          </a:lstStyle>
          <a:p>
            <a:fld id="{D6608939-BA7F-47AE-8AC1-026DA6EDBFA8}" type="slidenum">
              <a:rPr lang="en-US"/>
              <a:pPr/>
              <a:t>‹#›</a:t>
            </a:fld>
            <a:endParaRPr lang="en-US"/>
          </a:p>
        </p:txBody>
      </p:sp>
    </p:spTree>
    <p:extLst>
      <p:ext uri="{BB962C8B-B14F-4D97-AF65-F5344CB8AC3E}">
        <p14:creationId xmlns:p14="http://schemas.microsoft.com/office/powerpoint/2010/main" val="206500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Grp="1" noChangeArrowheads="1"/>
          </p:cNvSpPr>
          <p:nvPr>
            <p:ph type="hdr" sz="quarter"/>
          </p:nvPr>
        </p:nvSpPr>
        <p:spPr bwMode="auto">
          <a:xfrm>
            <a:off x="0" y="0"/>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defTabSz="915988">
              <a:defRPr sz="1200" b="0">
                <a:latin typeface="Verdana" pitchFamily="34" charset="0"/>
              </a:defRPr>
            </a:lvl1pPr>
          </a:lstStyle>
          <a:p>
            <a:endParaRPr lang="en-US"/>
          </a:p>
        </p:txBody>
      </p:sp>
      <p:sp>
        <p:nvSpPr>
          <p:cNvPr id="69635" name="Rectangle 1027"/>
          <p:cNvSpPr>
            <a:spLocks noGrp="1" noChangeArrowheads="1"/>
          </p:cNvSpPr>
          <p:nvPr>
            <p:ph type="dt" idx="1"/>
          </p:nvPr>
        </p:nvSpPr>
        <p:spPr bwMode="auto">
          <a:xfrm>
            <a:off x="3967163" y="0"/>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algn="r" defTabSz="915988">
              <a:defRPr sz="1200" b="0">
                <a:latin typeface="Verdana" pitchFamily="34" charset="0"/>
              </a:defRPr>
            </a:lvl1pPr>
          </a:lstStyle>
          <a:p>
            <a:endParaRPr lang="en-US"/>
          </a:p>
        </p:txBody>
      </p:sp>
      <p:sp>
        <p:nvSpPr>
          <p:cNvPr id="69636" name="Rectangle 1028"/>
          <p:cNvSpPr>
            <a:spLocks noGrp="1" noRot="1" noChangeAspect="1" noChangeArrowheads="1" noTextEdit="1"/>
          </p:cNvSpPr>
          <p:nvPr>
            <p:ph type="sldImg" idx="2"/>
          </p:nvPr>
        </p:nvSpPr>
        <p:spPr bwMode="auto">
          <a:xfrm>
            <a:off x="1169988" y="685800"/>
            <a:ext cx="4679950" cy="35099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1029"/>
          <p:cNvSpPr>
            <a:spLocks noGrp="1" noChangeArrowheads="1"/>
          </p:cNvSpPr>
          <p:nvPr>
            <p:ph type="body" sz="quarter" idx="3"/>
          </p:nvPr>
        </p:nvSpPr>
        <p:spPr bwMode="auto">
          <a:xfrm>
            <a:off x="915988" y="4424363"/>
            <a:ext cx="518795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8" name="Rectangle 1030"/>
          <p:cNvSpPr>
            <a:spLocks noGrp="1" noChangeArrowheads="1"/>
          </p:cNvSpPr>
          <p:nvPr>
            <p:ph type="ftr" sz="quarter" idx="4"/>
          </p:nvPr>
        </p:nvSpPr>
        <p:spPr bwMode="auto">
          <a:xfrm>
            <a:off x="0" y="8848725"/>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defTabSz="915988">
              <a:defRPr sz="1200" b="0">
                <a:latin typeface="Verdana" pitchFamily="34" charset="0"/>
              </a:defRPr>
            </a:lvl1pPr>
          </a:lstStyle>
          <a:p>
            <a:endParaRPr lang="en-US"/>
          </a:p>
        </p:txBody>
      </p:sp>
      <p:sp>
        <p:nvSpPr>
          <p:cNvPr id="69639" name="Rectangle 1031"/>
          <p:cNvSpPr>
            <a:spLocks noGrp="1" noChangeArrowheads="1"/>
          </p:cNvSpPr>
          <p:nvPr>
            <p:ph type="sldNum" sz="quarter" idx="5"/>
          </p:nvPr>
        </p:nvSpPr>
        <p:spPr bwMode="auto">
          <a:xfrm>
            <a:off x="3967163" y="8848725"/>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algn="r" defTabSz="915988">
              <a:defRPr sz="1200" b="0">
                <a:latin typeface="Verdana" pitchFamily="34" charset="0"/>
              </a:defRPr>
            </a:lvl1pPr>
          </a:lstStyle>
          <a:p>
            <a:fld id="{1FCF9E4F-93EC-4ADA-AB0A-CB62F7DB08A1}" type="slidenum">
              <a:rPr lang="en-US"/>
              <a:pPr/>
              <a:t>‹#›</a:t>
            </a:fld>
            <a:endParaRPr lang="en-US"/>
          </a:p>
        </p:txBody>
      </p:sp>
    </p:spTree>
    <p:extLst>
      <p:ext uri="{BB962C8B-B14F-4D97-AF65-F5344CB8AC3E}">
        <p14:creationId xmlns:p14="http://schemas.microsoft.com/office/powerpoint/2010/main" val="1817687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9E911B-9682-4CF6-BB3D-732C409ED355}" type="slidenum">
              <a:rPr lang="en-US"/>
              <a:pPr/>
              <a:t>3</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B13CC91-B39D-4DA7-A2F6-10967583093A}" type="slidenum">
              <a:rPr lang="en-US"/>
              <a:pPr/>
              <a:t>13</a:t>
            </a:fld>
            <a:endParaRPr lang="en-US"/>
          </a:p>
        </p:txBody>
      </p:sp>
      <p:sp>
        <p:nvSpPr>
          <p:cNvPr id="245762" name="Rectangle 2"/>
          <p:cNvSpPr>
            <a:spLocks noGrp="1" noRot="1" noChangeAspect="1" noChangeArrowheads="1" noTextEdit="1"/>
          </p:cNvSpPr>
          <p:nvPr>
            <p:ph type="sldImg"/>
          </p:nvPr>
        </p:nvSpPr>
        <p:spPr>
          <a:xfrm>
            <a:off x="1185863" y="698500"/>
            <a:ext cx="4652962" cy="3489325"/>
          </a:xfrm>
          <a:ln/>
        </p:spPr>
      </p:sp>
      <p:sp>
        <p:nvSpPr>
          <p:cNvPr id="245763" name="Rectangle 3"/>
          <p:cNvSpPr>
            <a:spLocks noGrp="1" noChangeArrowheads="1"/>
          </p:cNvSpPr>
          <p:nvPr>
            <p:ph type="body" idx="1"/>
          </p:nvPr>
        </p:nvSpPr>
        <p:spPr>
          <a:xfrm>
            <a:off x="701675" y="4419600"/>
            <a:ext cx="5616575" cy="4187825"/>
          </a:xfrm>
        </p:spPr>
        <p:txBody>
          <a:bodyPr/>
          <a:lstStyle/>
          <a:p>
            <a:pPr>
              <a:buFontTx/>
              <a:buChar char="•"/>
            </a:pPr>
            <a:r>
              <a:rPr lang="en-US"/>
              <a:t>Frame this that terrain data is the “backbone” of everything we do as mapping partners</a:t>
            </a:r>
          </a:p>
          <a:p>
            <a:pPr>
              <a:buFontTx/>
              <a:buChar char="•"/>
            </a:pPr>
            <a:r>
              <a:rPr lang="en-US"/>
              <a:t>I will review an overview of 3 types of study that we use the terrain data for to produce FEMA’s maps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D42600-16F6-4C44-A769-B67303610F99}" type="slidenum">
              <a:rPr lang="en-US"/>
              <a:pPr/>
              <a:t>14</a:t>
            </a:fld>
            <a:endParaRPr lang="en-US"/>
          </a:p>
        </p:txBody>
      </p:sp>
      <p:sp>
        <p:nvSpPr>
          <p:cNvPr id="247810" name="Rectangle 2"/>
          <p:cNvSpPr>
            <a:spLocks noGrp="1" noRot="1" noChangeAspect="1" noChangeArrowheads="1" noTextEdit="1"/>
          </p:cNvSpPr>
          <p:nvPr>
            <p:ph type="sldImg"/>
          </p:nvPr>
        </p:nvSpPr>
        <p:spPr>
          <a:xfrm>
            <a:off x="1185863" y="698500"/>
            <a:ext cx="4652962" cy="3489325"/>
          </a:xfrm>
          <a:ln/>
        </p:spPr>
      </p:sp>
      <p:sp>
        <p:nvSpPr>
          <p:cNvPr id="247811" name="Rectangle 3"/>
          <p:cNvSpPr>
            <a:spLocks noGrp="1" noChangeArrowheads="1"/>
          </p:cNvSpPr>
          <p:nvPr>
            <p:ph type="body" idx="1"/>
          </p:nvPr>
        </p:nvSpPr>
        <p:spPr>
          <a:xfrm>
            <a:off x="701675" y="4419600"/>
            <a:ext cx="5616575" cy="4187825"/>
          </a:xfrm>
        </p:spPr>
        <p:txBody>
          <a:bodyPr/>
          <a:lstStyle/>
          <a:p>
            <a:pPr>
              <a:buFontTx/>
              <a:buChar char="•"/>
            </a:pPr>
            <a:r>
              <a:rPr lang="en-US"/>
              <a:t>Talk about this being the most extensive of all modeling</a:t>
            </a:r>
          </a:p>
          <a:p>
            <a:pPr>
              <a:buFontTx/>
              <a:buChar char="•"/>
            </a:pPr>
            <a:r>
              <a:rPr lang="en-US"/>
              <a:t>Heavy on the field work causes the cost of this model to increase</a:t>
            </a:r>
          </a:p>
          <a:p>
            <a:pPr lvl="1">
              <a:buFontTx/>
              <a:buChar char="•"/>
            </a:pPr>
            <a:r>
              <a:rPr lang="en-US"/>
              <a:t>Survey bridges</a:t>
            </a:r>
          </a:p>
          <a:p>
            <a:pPr lvl="1">
              <a:buFontTx/>
              <a:buChar char="•"/>
            </a:pPr>
            <a:r>
              <a:rPr lang="en-US"/>
              <a:t>Culverts</a:t>
            </a:r>
          </a:p>
          <a:p>
            <a:pPr lvl="1">
              <a:buFontTx/>
              <a:buChar char="•"/>
            </a:pPr>
            <a:r>
              <a:rPr lang="en-US"/>
              <a:t>Cross sections of floodplain valleys</a:t>
            </a:r>
          </a:p>
          <a:p>
            <a:pPr lvl="1">
              <a:buFontTx/>
              <a:buChar char="•"/>
            </a:pPr>
            <a:r>
              <a:rPr lang="en-US"/>
              <a:t>Walking stream for roughness coefficinets</a:t>
            </a:r>
          </a:p>
          <a:p>
            <a:pPr lvl="1">
              <a:buFontTx/>
              <a:buChar char="•"/>
            </a:pPr>
            <a:r>
              <a:rPr lang="en-US"/>
              <a:t>Interviewing residents for high water marks</a:t>
            </a:r>
          </a:p>
          <a:p>
            <a:pPr lvl="1">
              <a:buFontTx/>
              <a:buChar char="•"/>
            </a:pPr>
            <a:r>
              <a:rPr lang="en-US"/>
              <a:t>Blending all this survey and field data together into a working model</a:t>
            </a:r>
          </a:p>
          <a:p>
            <a:pPr lvl="1">
              <a:buFontTx/>
              <a:buChar char="•"/>
            </a:pPr>
            <a:endParaRPr lang="en-US"/>
          </a:p>
          <a:p>
            <a:pPr lvl="1">
              <a:buFontTx/>
              <a:buChar char="•"/>
            </a:pPr>
            <a:r>
              <a:rPr lang="en-US"/>
              <a:t>Floodway is computed</a:t>
            </a:r>
          </a:p>
          <a:p>
            <a:pPr lvl="1">
              <a:buFontTx/>
              <a:buChar char="•"/>
            </a:pPr>
            <a:r>
              <a:rPr lang="en-US"/>
              <a:t>Detailed mapping and model results in the FIS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FD57840-3755-48EF-B025-F3D1D18D695E}" type="slidenum">
              <a:rPr lang="en-US"/>
              <a:pPr/>
              <a:t>15</a:t>
            </a:fld>
            <a:endParaRPr lang="en-US"/>
          </a:p>
        </p:txBody>
      </p:sp>
      <p:sp>
        <p:nvSpPr>
          <p:cNvPr id="249858" name="Rectangle 2"/>
          <p:cNvSpPr>
            <a:spLocks noGrp="1" noRot="1" noChangeAspect="1" noChangeArrowheads="1" noTextEdit="1"/>
          </p:cNvSpPr>
          <p:nvPr>
            <p:ph type="sldImg"/>
          </p:nvPr>
        </p:nvSpPr>
        <p:spPr>
          <a:xfrm>
            <a:off x="1185863" y="698500"/>
            <a:ext cx="4652962" cy="3489325"/>
          </a:xfrm>
          <a:ln/>
        </p:spPr>
      </p:sp>
      <p:sp>
        <p:nvSpPr>
          <p:cNvPr id="249859" name="Rectangle 3"/>
          <p:cNvSpPr>
            <a:spLocks noGrp="1" noChangeArrowheads="1"/>
          </p:cNvSpPr>
          <p:nvPr>
            <p:ph type="body" idx="1"/>
          </p:nvPr>
        </p:nvSpPr>
        <p:spPr>
          <a:xfrm>
            <a:off x="701675" y="4419600"/>
            <a:ext cx="5616575" cy="4187825"/>
          </a:xfrm>
        </p:spPr>
        <p:txBody>
          <a:bodyPr/>
          <a:lstStyle/>
          <a:p>
            <a:r>
              <a:rPr lang="en-US"/>
              <a:t>a.k.a. Limited Detail Study</a:t>
            </a:r>
          </a:p>
          <a:p>
            <a:endParaRPr lang="en-US"/>
          </a:p>
          <a:p>
            <a:pPr>
              <a:buFontTx/>
              <a:buChar char="•"/>
            </a:pPr>
            <a:r>
              <a:rPr lang="en-US"/>
              <a:t>Newer technology has allowed mapping partners to eliminate much of the field work</a:t>
            </a:r>
          </a:p>
          <a:p>
            <a:pPr>
              <a:buFontTx/>
              <a:buChar char="•"/>
            </a:pPr>
            <a:r>
              <a:rPr lang="en-US"/>
              <a:t>Measurements are now made instead of true survey</a:t>
            </a:r>
          </a:p>
          <a:p>
            <a:pPr>
              <a:buFontTx/>
              <a:buChar char="•"/>
            </a:pPr>
            <a:r>
              <a:rPr lang="en-US"/>
              <a:t>Final product is very close to that of detailed stdy</a:t>
            </a:r>
          </a:p>
          <a:p>
            <a:pPr>
              <a:buFontTx/>
              <a:buChar char="•"/>
            </a:pPr>
            <a:r>
              <a:rPr lang="en-US"/>
              <a:t>Costs are lower and more miles of stream can be studied</a:t>
            </a:r>
          </a:p>
          <a:p>
            <a:pPr>
              <a:buFontTx/>
              <a:buChar char="•"/>
            </a:pPr>
            <a:r>
              <a:rPr lang="en-US"/>
              <a:t>This is HIGHLY dependant on the accuracy of the topo data used to develop the model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C7F1CB0-046E-447C-826E-8893763B4A12}" type="slidenum">
              <a:rPr lang="en-US"/>
              <a:pPr/>
              <a:t>16</a:t>
            </a:fld>
            <a:endParaRPr lang="en-US"/>
          </a:p>
        </p:txBody>
      </p:sp>
      <p:sp>
        <p:nvSpPr>
          <p:cNvPr id="251906" name="Rectangle 2"/>
          <p:cNvSpPr>
            <a:spLocks noGrp="1" noRot="1" noChangeAspect="1" noChangeArrowheads="1" noTextEdit="1"/>
          </p:cNvSpPr>
          <p:nvPr>
            <p:ph type="sldImg"/>
          </p:nvPr>
        </p:nvSpPr>
        <p:spPr>
          <a:xfrm>
            <a:off x="1185863" y="698500"/>
            <a:ext cx="4652962" cy="3489325"/>
          </a:xfrm>
          <a:ln/>
        </p:spPr>
      </p:sp>
      <p:sp>
        <p:nvSpPr>
          <p:cNvPr id="251907" name="Rectangle 3"/>
          <p:cNvSpPr>
            <a:spLocks noGrp="1" noChangeArrowheads="1"/>
          </p:cNvSpPr>
          <p:nvPr>
            <p:ph type="body" idx="1"/>
          </p:nvPr>
        </p:nvSpPr>
        <p:spPr>
          <a:xfrm>
            <a:off x="701675" y="4419600"/>
            <a:ext cx="5616575" cy="4187825"/>
          </a:xfrm>
        </p:spPr>
        <p:txBody>
          <a:bodyPr/>
          <a:lstStyle/>
          <a:p>
            <a:r>
              <a:rPr lang="en-US"/>
              <a:t>Mostly automated</a:t>
            </a:r>
          </a:p>
          <a:p>
            <a:r>
              <a:rPr lang="en-US"/>
              <a:t>Improves spatial quality of the A zones</a:t>
            </a:r>
          </a:p>
          <a:p>
            <a:r>
              <a:rPr lang="en-US"/>
              <a:t>Models are developed that can be modified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3FB356-71A0-4F0D-ABF0-F8675EE5137A}" type="slidenum">
              <a:rPr lang="en-US"/>
              <a:pPr/>
              <a:t>17</a:t>
            </a:fld>
            <a:endParaRPr lang="en-US"/>
          </a:p>
        </p:txBody>
      </p:sp>
      <p:sp>
        <p:nvSpPr>
          <p:cNvPr id="253954" name="Rectangle 2"/>
          <p:cNvSpPr>
            <a:spLocks noGrp="1" noRot="1" noChangeAspect="1" noChangeArrowheads="1" noTextEdit="1"/>
          </p:cNvSpPr>
          <p:nvPr>
            <p:ph type="sldImg"/>
          </p:nvPr>
        </p:nvSpPr>
        <p:spPr>
          <a:xfrm>
            <a:off x="1185863" y="698500"/>
            <a:ext cx="4652962" cy="3489325"/>
          </a:xfrm>
          <a:ln/>
        </p:spPr>
      </p:sp>
      <p:sp>
        <p:nvSpPr>
          <p:cNvPr id="253955" name="Rectangle 3"/>
          <p:cNvSpPr>
            <a:spLocks noGrp="1" noChangeArrowheads="1"/>
          </p:cNvSpPr>
          <p:nvPr>
            <p:ph type="body" idx="1"/>
          </p:nvPr>
        </p:nvSpPr>
        <p:spPr>
          <a:xfrm>
            <a:off x="701675" y="4419600"/>
            <a:ext cx="5616575" cy="4187825"/>
          </a:xfrm>
        </p:spPr>
        <p:txBody>
          <a:bodyPr/>
          <a:lstStyle/>
          <a:p>
            <a:r>
              <a:rPr lang="en-US"/>
              <a:t>Explain differences in these two maps</a:t>
            </a:r>
          </a:p>
          <a:p>
            <a:endParaRPr lang="en-US"/>
          </a:p>
          <a:p>
            <a:r>
              <a:rPr lang="en-US"/>
              <a:t>Show differences in quality and accuracy in the maps</a:t>
            </a:r>
          </a:p>
          <a:p>
            <a:endParaRPr lang="en-US"/>
          </a:p>
          <a:p>
            <a:r>
              <a:rPr lang="en-US"/>
              <a:t>Highlight</a:t>
            </a:r>
          </a:p>
          <a:p>
            <a:pPr>
              <a:buFontTx/>
              <a:buChar char="•"/>
            </a:pPr>
            <a:r>
              <a:rPr lang="en-US"/>
              <a:t>Old map shows only roads</a:t>
            </a:r>
          </a:p>
          <a:p>
            <a:pPr>
              <a:buFontTx/>
              <a:buChar char="•"/>
            </a:pPr>
            <a:r>
              <a:rPr lang="en-US"/>
              <a:t>New map shows streets, homes, driveways, treelines etc</a:t>
            </a:r>
          </a:p>
          <a:p>
            <a:pPr>
              <a:buFontTx/>
              <a:buChar char="•"/>
            </a:pPr>
            <a:r>
              <a:rPr lang="en-US"/>
              <a:t>User can find their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ED8552-81CC-4ADB-BBFB-67138526D408}" type="slidenum">
              <a:rPr lang="en-US"/>
              <a:pPr/>
              <a:t>18</a:t>
            </a:fld>
            <a:endParaRPr lang="en-US"/>
          </a:p>
        </p:txBody>
      </p:sp>
      <p:sp>
        <p:nvSpPr>
          <p:cNvPr id="256002" name="Rectangle 2"/>
          <p:cNvSpPr>
            <a:spLocks noGrp="1" noRot="1" noChangeAspect="1" noChangeArrowheads="1" noTextEdit="1"/>
          </p:cNvSpPr>
          <p:nvPr>
            <p:ph type="sldImg"/>
          </p:nvPr>
        </p:nvSpPr>
        <p:spPr>
          <a:xfrm>
            <a:off x="1185863" y="698500"/>
            <a:ext cx="4652962" cy="3489325"/>
          </a:xfrm>
          <a:ln/>
        </p:spPr>
      </p:sp>
      <p:sp>
        <p:nvSpPr>
          <p:cNvPr id="256003" name="Rectangle 3"/>
          <p:cNvSpPr>
            <a:spLocks noGrp="1" noChangeArrowheads="1"/>
          </p:cNvSpPr>
          <p:nvPr>
            <p:ph type="body" idx="1"/>
          </p:nvPr>
        </p:nvSpPr>
        <p:spPr>
          <a:xfrm>
            <a:off x="701675" y="4419600"/>
            <a:ext cx="5616575" cy="4187825"/>
          </a:xfrm>
        </p:spPr>
        <p:txBody>
          <a:bodyPr/>
          <a:lstStyle/>
          <a:p>
            <a:r>
              <a:rPr lang="en-US"/>
              <a:t>Stress</a:t>
            </a:r>
          </a:p>
          <a:p>
            <a:pPr>
              <a:buFontTx/>
              <a:buChar char="•"/>
            </a:pPr>
            <a:r>
              <a:rPr lang="en-US"/>
              <a:t>These are areas where scoping did not show that a new study was needed and community was in acceptance of current flood elevations</a:t>
            </a:r>
          </a:p>
          <a:p>
            <a:pPr>
              <a:buFontTx/>
              <a:buChar char="•"/>
            </a:pPr>
            <a:r>
              <a:rPr lang="en-US"/>
              <a:t>New floodplains now MATCH best available data which is much better for floodplain management</a:t>
            </a:r>
          </a:p>
          <a:p>
            <a:pPr>
              <a:buFontTx/>
              <a:buChar cha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E9F6F9C-23A4-4070-9A23-05E647426A4E}" type="slidenum">
              <a:rPr lang="en-US"/>
              <a:pPr/>
              <a:t>19</a:t>
            </a:fld>
            <a:endParaRPr lang="en-US"/>
          </a:p>
        </p:txBody>
      </p:sp>
      <p:sp>
        <p:nvSpPr>
          <p:cNvPr id="258050" name="Rectangle 2"/>
          <p:cNvSpPr>
            <a:spLocks noGrp="1" noRot="1" noChangeAspect="1" noChangeArrowheads="1" noTextEdit="1"/>
          </p:cNvSpPr>
          <p:nvPr>
            <p:ph type="sldImg"/>
          </p:nvPr>
        </p:nvSpPr>
        <p:spPr>
          <a:xfrm>
            <a:off x="1184275" y="698500"/>
            <a:ext cx="4652963" cy="3489325"/>
          </a:xfrm>
          <a:ln/>
        </p:spPr>
      </p:sp>
      <p:sp>
        <p:nvSpPr>
          <p:cNvPr id="258051"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DAAD30F-C8A6-4E31-82F1-A1E946F12B6B}" type="slidenum">
              <a:rPr lang="en-US"/>
              <a:pPr/>
              <a:t>20</a:t>
            </a:fld>
            <a:endParaRPr lang="en-US"/>
          </a:p>
        </p:txBody>
      </p:sp>
      <p:sp>
        <p:nvSpPr>
          <p:cNvPr id="260098" name="Rectangle 2"/>
          <p:cNvSpPr>
            <a:spLocks noGrp="1" noRot="1" noChangeAspect="1" noChangeArrowheads="1" noTextEdit="1"/>
          </p:cNvSpPr>
          <p:nvPr>
            <p:ph type="sldImg"/>
          </p:nvPr>
        </p:nvSpPr>
        <p:spPr>
          <a:xfrm>
            <a:off x="1184275" y="698500"/>
            <a:ext cx="4652963" cy="3489325"/>
          </a:xfrm>
          <a:ln/>
        </p:spPr>
      </p:sp>
      <p:sp>
        <p:nvSpPr>
          <p:cNvPr id="260099"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21</a:t>
            </a:fld>
            <a:endParaRPr lang="en-US"/>
          </a:p>
        </p:txBody>
      </p:sp>
      <p:sp>
        <p:nvSpPr>
          <p:cNvPr id="262146" name="Rectangle 2"/>
          <p:cNvSpPr>
            <a:spLocks noGrp="1" noRot="1" noChangeAspect="1" noChangeArrowheads="1" noTextEdit="1"/>
          </p:cNvSpPr>
          <p:nvPr>
            <p:ph type="sldImg"/>
          </p:nvPr>
        </p:nvSpPr>
        <p:spPr>
          <a:xfrm>
            <a:off x="1184275" y="698500"/>
            <a:ext cx="4652963" cy="3489325"/>
          </a:xfrm>
          <a:ln/>
        </p:spPr>
      </p:sp>
      <p:sp>
        <p:nvSpPr>
          <p:cNvPr id="262147" name="Rectangle 3"/>
          <p:cNvSpPr>
            <a:spLocks noGrp="1" noChangeArrowheads="1"/>
          </p:cNvSpPr>
          <p:nvPr>
            <p:ph type="body" idx="1"/>
          </p:nvPr>
        </p:nvSpPr>
        <p:spPr>
          <a:xfrm>
            <a:off x="701675" y="4419600"/>
            <a:ext cx="5616575" cy="4187825"/>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5AB886-88B2-4182-A42E-DE18B7B03C59}" type="slidenum">
              <a:rPr lang="en-US"/>
              <a:pPr/>
              <a:t>22</a:t>
            </a:fld>
            <a:endParaRPr lang="en-US"/>
          </a:p>
        </p:txBody>
      </p:sp>
      <p:sp>
        <p:nvSpPr>
          <p:cNvPr id="270338" name="Rectangle 2"/>
          <p:cNvSpPr>
            <a:spLocks noGrp="1" noRot="1" noChangeAspect="1" noChangeArrowheads="1" noTextEdit="1"/>
          </p:cNvSpPr>
          <p:nvPr>
            <p:ph type="sldImg"/>
          </p:nvPr>
        </p:nvSpPr>
        <p:spPr>
          <a:xfrm>
            <a:off x="1184275" y="698500"/>
            <a:ext cx="4652963" cy="3489325"/>
          </a:xfrm>
          <a:ln/>
        </p:spPr>
      </p:sp>
      <p:sp>
        <p:nvSpPr>
          <p:cNvPr id="270339" name="Rectangle 3"/>
          <p:cNvSpPr>
            <a:spLocks noGrp="1" noChangeArrowheads="1"/>
          </p:cNvSpPr>
          <p:nvPr>
            <p:ph type="body" idx="1"/>
          </p:nvPr>
        </p:nvSpPr>
        <p:spPr>
          <a:xfrm>
            <a:off x="936625" y="4419600"/>
            <a:ext cx="5146675" cy="418782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66EF7D4-CCFB-4AC3-B09E-3B590947951B}" type="slidenum">
              <a:rPr lang="en-US"/>
              <a:pPr/>
              <a:t>5</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60CAD2-AFCB-4F95-9BE9-9930F0D59CCB}" type="slidenum">
              <a:rPr lang="en-US"/>
              <a:pPr/>
              <a:t>23</a:t>
            </a:fld>
            <a:endParaRPr lang="en-US"/>
          </a:p>
        </p:txBody>
      </p:sp>
      <p:sp>
        <p:nvSpPr>
          <p:cNvPr id="274434" name="Rectangle 2"/>
          <p:cNvSpPr>
            <a:spLocks noGrp="1" noRot="1" noChangeAspect="1" noChangeArrowheads="1" noTextEdit="1"/>
          </p:cNvSpPr>
          <p:nvPr>
            <p:ph type="sldImg"/>
          </p:nvPr>
        </p:nvSpPr>
        <p:spPr>
          <a:xfrm>
            <a:off x="1184275" y="698500"/>
            <a:ext cx="4652963" cy="3489325"/>
          </a:xfrm>
          <a:ln/>
        </p:spPr>
      </p:sp>
      <p:sp>
        <p:nvSpPr>
          <p:cNvPr id="27443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92FB43-3D98-4E08-8C5E-5AF8810429A1}" type="slidenum">
              <a:rPr lang="en-US"/>
              <a:pPr/>
              <a:t>24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C2009A6-BEFF-46CC-9903-60D011DE2FA5}" type="slidenum">
              <a:rPr lang="en-US"/>
              <a:pPr/>
              <a:t>25</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3E98DC-287A-461B-8135-6DBBD078E355}" type="slidenum">
              <a:rPr lang="en-US"/>
              <a:pPr/>
              <a:t>26</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1DCC45-0A80-4400-A652-5AAB148037A7}" type="slidenum">
              <a:rPr lang="en-US"/>
              <a:pPr/>
              <a:t>27</a:t>
            </a:fld>
            <a:endParaRPr lang="en-US"/>
          </a:p>
        </p:txBody>
      </p:sp>
      <p:sp>
        <p:nvSpPr>
          <p:cNvPr id="279554" name="Rectangle 2"/>
          <p:cNvSpPr>
            <a:spLocks noGrp="1" noRot="1" noChangeAspect="1" noChangeArrowheads="1" noTextEdit="1"/>
          </p:cNvSpPr>
          <p:nvPr>
            <p:ph type="sldImg"/>
          </p:nvPr>
        </p:nvSpPr>
        <p:spPr>
          <a:xfrm>
            <a:off x="1184275" y="698500"/>
            <a:ext cx="4652963" cy="3489325"/>
          </a:xfrm>
          <a:ln/>
        </p:spPr>
      </p:sp>
      <p:sp>
        <p:nvSpPr>
          <p:cNvPr id="27955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CB02EBA-FB7D-4D6D-8ACC-D44DCA5AE01C}" type="slidenum">
              <a:rPr lang="en-US"/>
              <a:pPr/>
              <a:t>28</a:t>
            </a:fld>
            <a:endParaRPr lang="en-US"/>
          </a:p>
        </p:txBody>
      </p:sp>
      <p:sp>
        <p:nvSpPr>
          <p:cNvPr id="281602" name="Rectangle 2"/>
          <p:cNvSpPr>
            <a:spLocks noGrp="1" noRot="1" noChangeAspect="1" noChangeArrowheads="1" noTextEdit="1"/>
          </p:cNvSpPr>
          <p:nvPr>
            <p:ph type="sldImg"/>
          </p:nvPr>
        </p:nvSpPr>
        <p:spPr>
          <a:xfrm>
            <a:off x="1184275" y="698500"/>
            <a:ext cx="4652963" cy="3489325"/>
          </a:xfrm>
          <a:ln/>
        </p:spPr>
      </p:sp>
      <p:sp>
        <p:nvSpPr>
          <p:cNvPr id="281603" name="Rectangle 3"/>
          <p:cNvSpPr>
            <a:spLocks noGrp="1" noChangeArrowheads="1"/>
          </p:cNvSpPr>
          <p:nvPr>
            <p:ph type="body" idx="1"/>
          </p:nvPr>
        </p:nvSpPr>
        <p:spPr>
          <a:xfrm>
            <a:off x="701675" y="4419600"/>
            <a:ext cx="5616575" cy="4187825"/>
          </a:xfrm>
        </p:spPr>
        <p:txBody>
          <a:bodyPr/>
          <a:lstStyle/>
          <a:p>
            <a:r>
              <a:rPr lang="en-US"/>
              <a:t>Updated status map:</a:t>
            </a:r>
          </a:p>
          <a:p>
            <a:r>
              <a:rPr lang="en-US"/>
              <a:t>http://www.fsa.usda.gov/Internet/FSA_Image/naip06progress2.gif</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B0B5A6-FC9E-40FA-B635-CE168DB1F8A1}" type="slidenum">
              <a:rPr lang="en-US"/>
              <a:pPr/>
              <a:t>29</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017CA4-B46A-4972-AF1B-F9D7160FCE7F}" type="slidenum">
              <a:rPr lang="en-US"/>
              <a:pPr/>
              <a:t>30</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D34616-5638-4E25-9DA2-157767FC0FAA}" type="slidenum">
              <a:rPr lang="en-US"/>
              <a:pPr/>
              <a:t>31</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CC0AF-23FE-46CA-8B1B-0E5F3BF78F3C}" type="slidenum">
              <a:rPr lang="en-US"/>
              <a:pPr/>
              <a:t>32</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79D798-7514-4ED5-AA44-8ABA06DBF23E}" type="slidenum">
              <a:rPr lang="en-US"/>
              <a:pPr/>
              <a:t>6</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F18B63-F69F-40DA-BA99-1E78F90A28F6}" type="slidenum">
              <a:rPr lang="en-US"/>
              <a:pPr/>
              <a:t>33</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74AE6E-F050-4F89-A4E6-BE158542D622}" type="slidenum">
              <a:rPr lang="en-US"/>
              <a:pPr/>
              <a:t>34</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6A71D9-CF44-40E1-BA47-FA5C6CA988A6}" type="slidenum">
              <a:rPr lang="en-US"/>
              <a:pPr/>
              <a:t>35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940768-70D6-4C24-8939-2FC8ECE06641}" type="slidenum">
              <a:rPr lang="en-US"/>
              <a:pPr/>
              <a:t>36</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663D28A-CF2C-400F-8846-10DE2185AC9A}" type="slidenum">
              <a:rPr lang="en-US"/>
              <a:pPr/>
              <a:t>37</a:t>
            </a:fld>
            <a:endParaRPr 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4C7BF25-5EC4-47EB-82CF-B337D38878C1}" type="slidenum">
              <a:rPr lang="en-US"/>
              <a:pPr/>
              <a:t>38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0F9D41-0C53-4D0A-BA84-0CBEBF03CB1B}" type="slidenum">
              <a:rPr lang="en-US"/>
              <a:pPr/>
              <a:t>39</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7D10A34-E8B3-426B-813C-16B7E1A276CB}" type="slidenum">
              <a:rPr lang="en-US"/>
              <a:pPr/>
              <a:t>40</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F24DCB5-F1DA-4B2C-AF61-A8197CF95082}" type="slidenum">
              <a:rPr lang="en-US"/>
              <a:pPr/>
              <a:t>41</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B1BD464-5B39-4BD3-95EE-6E8035471775}" type="slidenum">
              <a:rPr lang="en-US"/>
              <a:pPr/>
              <a:t>7</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7D6E11-5264-42CB-87C9-0FF4AFB739D6}" type="slidenum">
              <a:rPr lang="en-US"/>
              <a:pPr/>
              <a:t>8</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EA2D7D-4AB8-4499-A16A-CF881A984F54}" type="slidenum">
              <a:rPr lang="en-US"/>
              <a:pPr/>
              <a:t>9</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07316F-2ED0-44C6-8D67-855A2478B415}" type="slidenum">
              <a:rPr lang="en-US"/>
              <a:pPr/>
              <a:t>10</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B1BA6-D0E9-4EFC-821A-48153703BE67}" type="slidenum">
              <a:rPr lang="en-US"/>
              <a:pPr/>
              <a:t>11</a:t>
            </a:fld>
            <a:endParaRPr lang="en-US"/>
          </a:p>
        </p:txBody>
      </p:sp>
      <p:sp>
        <p:nvSpPr>
          <p:cNvPr id="57346" name="Rectangle 2"/>
          <p:cNvSpPr>
            <a:spLocks noGrp="1" noRot="1" noChangeAspect="1" noChangeArrowheads="1" noTextEdit="1"/>
          </p:cNvSpPr>
          <p:nvPr>
            <p:ph type="sldImg"/>
          </p:nvPr>
        </p:nvSpPr>
        <p:spPr bwMode="auto">
          <a:xfrm>
            <a:off x="1184275" y="700088"/>
            <a:ext cx="4651375" cy="3489325"/>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34366" y="4420315"/>
            <a:ext cx="5151195" cy="4186051"/>
          </a:xfrm>
          <a:prstGeom prst="rect">
            <a:avLst/>
          </a:prstGeom>
          <a:solidFill>
            <a:srgbClr val="FFFFFF"/>
          </a:solidFill>
          <a:ln>
            <a:solidFill>
              <a:srgbClr val="000000"/>
            </a:solidFill>
            <a:miter lim="800000"/>
            <a:headEnd/>
            <a:tailEnd/>
          </a:ln>
        </p:spPr>
        <p:txBody>
          <a:bodyPr lIns="91543" tIns="45771" rIns="91543" bIns="45771"/>
          <a:lstStyle/>
          <a:p>
            <a:endParaRPr lang="en-US">
              <a:solidFill>
                <a:srgbClr val="000000"/>
              </a:solidFill>
              <a:cs typeface="Times New Roman" charset="0"/>
            </a:endParaRPr>
          </a:p>
          <a:p>
            <a:endParaRPr lang="en-US">
              <a:solidFill>
                <a:srgbClr val="000000"/>
              </a:solidFill>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F4D984-F887-4F1C-A3B1-47A9EDBFF5C0}" type="slidenum">
              <a:rPr lang="en-US"/>
              <a:pPr/>
              <a:t>12</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26" name="Rectangle 10"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92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9227" name="Rectangle 11"/>
          <p:cNvSpPr>
            <a:spLocks noChangeArrowheads="1"/>
          </p:cNvSpPr>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sz="1400" b="0">
              <a:solidFill>
                <a:schemeClr val="tx1"/>
              </a:solidFill>
              <a:latin typeface="Times New Roman" pitchFamily="18" charset="0"/>
            </a:endParaRPr>
          </a:p>
        </p:txBody>
      </p:sp>
      <p:pic>
        <p:nvPicPr>
          <p:cNvPr id="9231" name="Picture 15" descr="NA master 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D12041BE-8D81-40FC-B268-138628249330}" type="slidenum">
              <a:rPr lang="en-US"/>
              <a:pPr/>
              <a:t>‹#›</a:t>
            </a:fld>
            <a:endParaRPr lang="en-US"/>
          </a:p>
        </p:txBody>
      </p:sp>
    </p:spTree>
    <p:extLst>
      <p:ext uri="{BB962C8B-B14F-4D97-AF65-F5344CB8AC3E}">
        <p14:creationId xmlns:p14="http://schemas.microsoft.com/office/powerpoint/2010/main" val="303370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23850"/>
            <a:ext cx="1943100" cy="5772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23850"/>
            <a:ext cx="5676900" cy="5772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3CCAB1D4-CBEF-40C1-97E3-5E5C27A4274F}" type="slidenum">
              <a:rPr lang="en-US"/>
              <a:pPr/>
              <a:t>‹#›</a:t>
            </a:fld>
            <a:endParaRPr lang="en-US"/>
          </a:p>
        </p:txBody>
      </p:sp>
    </p:spTree>
    <p:extLst>
      <p:ext uri="{BB962C8B-B14F-4D97-AF65-F5344CB8AC3E}">
        <p14:creationId xmlns:p14="http://schemas.microsoft.com/office/powerpoint/2010/main" val="34794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3F70C96D-2E4D-4E6C-83EE-C444B657D504}" type="slidenum">
              <a:rPr lang="en-US"/>
              <a:pPr/>
              <a:t>‹#›</a:t>
            </a:fld>
            <a:endParaRPr lang="en-US"/>
          </a:p>
        </p:txBody>
      </p:sp>
    </p:spTree>
    <p:extLst>
      <p:ext uri="{BB962C8B-B14F-4D97-AF65-F5344CB8AC3E}">
        <p14:creationId xmlns:p14="http://schemas.microsoft.com/office/powerpoint/2010/main" val="346049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45D93FC1-5830-4092-BA07-932114B86820}" type="slidenum">
              <a:rPr lang="en-US"/>
              <a:pPr/>
              <a:t>‹#›</a:t>
            </a:fld>
            <a:endParaRPr lang="en-US"/>
          </a:p>
        </p:txBody>
      </p:sp>
    </p:spTree>
    <p:extLst>
      <p:ext uri="{BB962C8B-B14F-4D97-AF65-F5344CB8AC3E}">
        <p14:creationId xmlns:p14="http://schemas.microsoft.com/office/powerpoint/2010/main" val="3143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6B5860A6-F640-4C6D-B8E0-F63244E956C2}" type="slidenum">
              <a:rPr lang="en-US"/>
              <a:pPr/>
              <a:t>‹#›</a:t>
            </a:fld>
            <a:endParaRPr lang="en-US"/>
          </a:p>
        </p:txBody>
      </p:sp>
    </p:spTree>
    <p:extLst>
      <p:ext uri="{BB962C8B-B14F-4D97-AF65-F5344CB8AC3E}">
        <p14:creationId xmlns:p14="http://schemas.microsoft.com/office/powerpoint/2010/main" val="1547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95BDADCC-F741-442F-9562-1508EDFA5762}" type="slidenum">
              <a:rPr lang="en-US"/>
              <a:pPr/>
              <a:t>‹#›</a:t>
            </a:fld>
            <a:endParaRPr lang="en-US"/>
          </a:p>
        </p:txBody>
      </p:sp>
    </p:spTree>
    <p:extLst>
      <p:ext uri="{BB962C8B-B14F-4D97-AF65-F5344CB8AC3E}">
        <p14:creationId xmlns:p14="http://schemas.microsoft.com/office/powerpoint/2010/main" val="323654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D9242F18-CD01-448C-9616-15847B541ACE}" type="slidenum">
              <a:rPr lang="en-US"/>
              <a:pPr/>
              <a:t>‹#›</a:t>
            </a:fld>
            <a:endParaRPr lang="en-US"/>
          </a:p>
        </p:txBody>
      </p:sp>
    </p:spTree>
    <p:extLst>
      <p:ext uri="{BB962C8B-B14F-4D97-AF65-F5344CB8AC3E}">
        <p14:creationId xmlns:p14="http://schemas.microsoft.com/office/powerpoint/2010/main" val="173770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Confidential -- for internal and committee use only</a:t>
            </a:r>
          </a:p>
        </p:txBody>
      </p:sp>
      <p:sp>
        <p:nvSpPr>
          <p:cNvPr id="8" name="Slide Number Placeholder 7"/>
          <p:cNvSpPr>
            <a:spLocks noGrp="1"/>
          </p:cNvSpPr>
          <p:nvPr>
            <p:ph type="sldNum" sz="quarter" idx="11"/>
          </p:nvPr>
        </p:nvSpPr>
        <p:spPr/>
        <p:txBody>
          <a:bodyPr/>
          <a:lstStyle>
            <a:lvl1pPr>
              <a:defRPr/>
            </a:lvl1pPr>
          </a:lstStyle>
          <a:p>
            <a:fld id="{C3E07386-CB3D-420C-AF0C-54B76B2D46D4}" type="slidenum">
              <a:rPr lang="en-US"/>
              <a:pPr/>
              <a:t>‹#›</a:t>
            </a:fld>
            <a:endParaRPr lang="en-US"/>
          </a:p>
        </p:txBody>
      </p:sp>
    </p:spTree>
    <p:extLst>
      <p:ext uri="{BB962C8B-B14F-4D97-AF65-F5344CB8AC3E}">
        <p14:creationId xmlns:p14="http://schemas.microsoft.com/office/powerpoint/2010/main" val="300617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Confidential -- for internal and committee use only</a:t>
            </a:r>
          </a:p>
        </p:txBody>
      </p:sp>
      <p:sp>
        <p:nvSpPr>
          <p:cNvPr id="4" name="Slide Number Placeholder 3"/>
          <p:cNvSpPr>
            <a:spLocks noGrp="1"/>
          </p:cNvSpPr>
          <p:nvPr>
            <p:ph type="sldNum" sz="quarter" idx="11"/>
          </p:nvPr>
        </p:nvSpPr>
        <p:spPr/>
        <p:txBody>
          <a:bodyPr/>
          <a:lstStyle>
            <a:lvl1pPr>
              <a:defRPr/>
            </a:lvl1pPr>
          </a:lstStyle>
          <a:p>
            <a:fld id="{ADFA8D85-756B-4E85-B2C8-F2E044084A4C}" type="slidenum">
              <a:rPr lang="en-US"/>
              <a:pPr/>
              <a:t>‹#›</a:t>
            </a:fld>
            <a:endParaRPr lang="en-US"/>
          </a:p>
        </p:txBody>
      </p:sp>
    </p:spTree>
    <p:extLst>
      <p:ext uri="{BB962C8B-B14F-4D97-AF65-F5344CB8AC3E}">
        <p14:creationId xmlns:p14="http://schemas.microsoft.com/office/powerpoint/2010/main" val="103142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Confidential -- for internal and committee use only</a:t>
            </a:r>
          </a:p>
        </p:txBody>
      </p:sp>
      <p:sp>
        <p:nvSpPr>
          <p:cNvPr id="3" name="Slide Number Placeholder 2"/>
          <p:cNvSpPr>
            <a:spLocks noGrp="1"/>
          </p:cNvSpPr>
          <p:nvPr>
            <p:ph type="sldNum" sz="quarter" idx="11"/>
          </p:nvPr>
        </p:nvSpPr>
        <p:spPr/>
        <p:txBody>
          <a:bodyPr/>
          <a:lstStyle>
            <a:lvl1pPr>
              <a:defRPr/>
            </a:lvl1pPr>
          </a:lstStyle>
          <a:p>
            <a:fld id="{CEE1F176-A2F3-4F96-8E0D-45DE0B843B42}" type="slidenum">
              <a:rPr lang="en-US"/>
              <a:pPr/>
              <a:t>‹#›</a:t>
            </a:fld>
            <a:endParaRPr lang="en-US"/>
          </a:p>
        </p:txBody>
      </p:sp>
    </p:spTree>
    <p:extLst>
      <p:ext uri="{BB962C8B-B14F-4D97-AF65-F5344CB8AC3E}">
        <p14:creationId xmlns:p14="http://schemas.microsoft.com/office/powerpoint/2010/main" val="21016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8F33E751-5536-40D9-B85E-0FED9DEF4CF3}" type="slidenum">
              <a:rPr lang="en-US"/>
              <a:pPr/>
              <a:t>‹#›</a:t>
            </a:fld>
            <a:endParaRPr lang="en-US"/>
          </a:p>
        </p:txBody>
      </p:sp>
    </p:spTree>
    <p:extLst>
      <p:ext uri="{BB962C8B-B14F-4D97-AF65-F5344CB8AC3E}">
        <p14:creationId xmlns:p14="http://schemas.microsoft.com/office/powerpoint/2010/main" val="35790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B3E471BA-547F-4B6B-9819-74B94CDE5AE2}" type="slidenum">
              <a:rPr lang="en-US"/>
              <a:pPr/>
              <a:t>‹#›</a:t>
            </a:fld>
            <a:endParaRPr lang="en-US"/>
          </a:p>
        </p:txBody>
      </p:sp>
    </p:spTree>
    <p:extLst>
      <p:ext uri="{BB962C8B-B14F-4D97-AF65-F5344CB8AC3E}">
        <p14:creationId xmlns:p14="http://schemas.microsoft.com/office/powerpoint/2010/main" val="109878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7"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1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5122" name="Rectangle 2"/>
          <p:cNvSpPr>
            <a:spLocks noGrp="1" noChangeArrowheads="1"/>
          </p:cNvSpPr>
          <p:nvPr>
            <p:ph type="title"/>
          </p:nvPr>
        </p:nvSpPr>
        <p:spPr bwMode="auto">
          <a:xfrm>
            <a:off x="685800" y="3238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ftr" sz="quarter" idx="3"/>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r>
              <a:rPr lang="en-US"/>
              <a:t>Confidential -- for internal and committee use only</a:t>
            </a:r>
          </a:p>
        </p:txBody>
      </p:sp>
      <p:sp>
        <p:nvSpPr>
          <p:cNvPr id="5126" name="Rectangle 6"/>
          <p:cNvSpPr>
            <a:spLocks noGrp="1" noChangeArrowheads="1"/>
          </p:cNvSpPr>
          <p:nvPr>
            <p:ph type="sldNum" sz="quarter" idx="4"/>
          </p:nvPr>
        </p:nvSpPr>
        <p:spPr bwMode="auto">
          <a:xfrm>
            <a:off x="5013325" y="6237288"/>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fld id="{91CFEFD7-E0DC-4373-A7E5-F6BF71E20997}" type="slidenum">
              <a:rPr lang="en-US"/>
              <a:pPr/>
              <a:t>‹#›</a:t>
            </a:fld>
            <a:endParaRPr lang="en-US"/>
          </a:p>
        </p:txBody>
      </p:sp>
      <p:sp>
        <p:nvSpPr>
          <p:cNvPr id="5135" name="Rectangle 15"/>
          <p:cNvSpPr>
            <a:spLocks noChangeArrowheads="1"/>
          </p:cNvSpPr>
          <p:nvPr/>
        </p:nvSpPr>
        <p:spPr bwMode="auto">
          <a:xfrm>
            <a:off x="2986088" y="313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39" name="Picture 19" descr="NA master s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4876800" cy="1470025"/>
          </a:xfrm>
        </p:spPr>
        <p:txBody>
          <a:bodyPr/>
          <a:lstStyle/>
          <a:p>
            <a:pPr algn="l"/>
            <a:r>
              <a:rPr lang="en-US" dirty="0" smtClean="0"/>
              <a:t>Elevation Data for Floodplain Mapping</a:t>
            </a:r>
            <a:endParaRPr lang="en-US" dirty="0"/>
          </a:p>
        </p:txBody>
      </p:sp>
      <p:sp>
        <p:nvSpPr>
          <p:cNvPr id="3" name="Subtitle 2"/>
          <p:cNvSpPr>
            <a:spLocks noGrp="1"/>
          </p:cNvSpPr>
          <p:nvPr>
            <p:ph type="subTitle" idx="1"/>
          </p:nvPr>
        </p:nvSpPr>
        <p:spPr>
          <a:xfrm>
            <a:off x="533400" y="3581400"/>
            <a:ext cx="4114800" cy="1752600"/>
          </a:xfrm>
        </p:spPr>
        <p:txBody>
          <a:bodyPr/>
          <a:lstStyle/>
          <a:p>
            <a:pPr algn="l"/>
            <a:r>
              <a:rPr lang="en-US" dirty="0" smtClean="0">
                <a:solidFill>
                  <a:schemeClr val="tx2"/>
                </a:solidFill>
              </a:rPr>
              <a:t>David R. Maidment</a:t>
            </a:r>
          </a:p>
          <a:p>
            <a:pPr algn="l"/>
            <a:r>
              <a:rPr lang="en-US" dirty="0" smtClean="0">
                <a:solidFill>
                  <a:schemeClr val="tx2"/>
                </a:solidFill>
              </a:rPr>
              <a:t>GIS In Water Resources</a:t>
            </a:r>
          </a:p>
          <a:p>
            <a:pPr algn="l"/>
            <a:r>
              <a:rPr lang="en-US" dirty="0" smtClean="0">
                <a:solidFill>
                  <a:schemeClr val="tx2"/>
                </a:solidFill>
              </a:rPr>
              <a:t>Fall 2011</a:t>
            </a:r>
            <a:endParaRPr lang="en-US" dirty="0">
              <a:solidFill>
                <a:schemeClr val="tx2"/>
              </a:solidFill>
            </a:endParaRPr>
          </a:p>
        </p:txBody>
      </p:sp>
      <p:pic>
        <p:nvPicPr>
          <p:cNvPr id="4" name="Picture 3" descr="Elevation Data for Floodplain Mapping.jpg"/>
          <p:cNvPicPr>
            <a:picLocks noChangeAspect="1"/>
          </p:cNvPicPr>
          <p:nvPr/>
        </p:nvPicPr>
        <p:blipFill>
          <a:blip r:embed="rId2" cstate="print"/>
          <a:srcRect/>
          <a:stretch>
            <a:fillRect/>
          </a:stretch>
        </p:blipFill>
        <p:spPr bwMode="auto">
          <a:xfrm>
            <a:off x="5232400" y="622300"/>
            <a:ext cx="3448262" cy="5181600"/>
          </a:xfrm>
          <a:prstGeom prst="rect">
            <a:avLst/>
          </a:prstGeom>
          <a:noFill/>
          <a:ln w="9525">
            <a:noFill/>
            <a:miter lim="800000"/>
            <a:headEnd/>
            <a:tailEnd/>
          </a:ln>
        </p:spPr>
      </p:pic>
    </p:spTree>
    <p:extLst>
      <p:ext uri="{BB962C8B-B14F-4D97-AF65-F5344CB8AC3E}">
        <p14:creationId xmlns:p14="http://schemas.microsoft.com/office/powerpoint/2010/main" val="976258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p:cNvSpPr txBox="1">
            <a:spLocks noChangeArrowheads="1"/>
          </p:cNvSpPr>
          <p:nvPr/>
        </p:nvSpPr>
        <p:spPr bwMode="auto">
          <a:xfrm>
            <a:off x="392113" y="263525"/>
            <a:ext cx="8431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Map Showing Inundation in Bexar County, Texas</a:t>
            </a:r>
          </a:p>
        </p:txBody>
      </p:sp>
      <p:pic>
        <p:nvPicPr>
          <p:cNvPr id="183301" name="Picture 5"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852488"/>
            <a:ext cx="5203825" cy="5113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0"/>
          </p:nvPr>
        </p:nvSpPr>
        <p:spPr/>
        <p:txBody>
          <a:bodyPr/>
          <a:lstStyle/>
          <a:p>
            <a:fld id="{71351E07-CA03-4129-B696-BFBA1859113C}" type="slidenum">
              <a:rPr lang="en-US"/>
              <a:pPr/>
              <a:t>11</a:t>
            </a:fld>
            <a:endParaRPr lang="en-US"/>
          </a:p>
        </p:txBody>
      </p:sp>
      <p:sp>
        <p:nvSpPr>
          <p:cNvPr id="56322" name="Rectangle 2"/>
          <p:cNvSpPr>
            <a:spLocks noGrp="1" noChangeArrowheads="1"/>
          </p:cNvSpPr>
          <p:nvPr>
            <p:ph type="body" idx="1"/>
          </p:nvPr>
        </p:nvSpPr>
        <p:spPr>
          <a:xfrm>
            <a:off x="645218" y="1295400"/>
            <a:ext cx="8091488" cy="1447800"/>
          </a:xfrm>
        </p:spPr>
        <p:txBody>
          <a:bodyPr>
            <a:normAutofit fontScale="92500" lnSpcReduction="10000"/>
          </a:bodyPr>
          <a:lstStyle/>
          <a:p>
            <a:r>
              <a:rPr lang="en-US" dirty="0" smtClean="0">
                <a:cs typeface="Times New Roman" charset="0"/>
              </a:rPr>
              <a:t>Federal </a:t>
            </a:r>
            <a:r>
              <a:rPr lang="en-US" dirty="0">
                <a:cs typeface="Times New Roman" charset="0"/>
              </a:rPr>
              <a:t>Emergency Management Agency (FEMA), </a:t>
            </a:r>
            <a:r>
              <a:rPr lang="en-US" dirty="0" smtClean="0">
                <a:cs typeface="Times New Roman" charset="0"/>
              </a:rPr>
              <a:t>embarked </a:t>
            </a:r>
            <a:r>
              <a:rPr lang="en-US" dirty="0">
                <a:cs typeface="Times New Roman" charset="0"/>
              </a:rPr>
              <a:t>on Map Modernization to update the Nation’s flood hazard maps.</a:t>
            </a:r>
            <a:endParaRPr lang="en-US" dirty="0"/>
          </a:p>
        </p:txBody>
      </p:sp>
      <p:sp>
        <p:nvSpPr>
          <p:cNvPr id="56323" name="Rectangle 3"/>
          <p:cNvSpPr>
            <a:spLocks noGrp="1" noChangeArrowheads="1"/>
          </p:cNvSpPr>
          <p:nvPr>
            <p:ph type="title"/>
          </p:nvPr>
        </p:nvSpPr>
        <p:spPr>
          <a:xfrm>
            <a:off x="702806" y="304800"/>
            <a:ext cx="7469187" cy="909638"/>
          </a:xfrm>
          <a:noFill/>
          <a:ln/>
          <a:effectLst>
            <a:outerShdw dist="28398" dir="3806097" algn="ctr" rotWithShape="0">
              <a:schemeClr val="bg2"/>
            </a:outerShdw>
          </a:effectLst>
        </p:spPr>
        <p:txBody>
          <a:bodyPr anchor="ctr">
            <a:normAutofit fontScale="90000"/>
          </a:bodyPr>
          <a:lstStyle/>
          <a:p>
            <a:r>
              <a:rPr lang="en-US" sz="3600" b="1" dirty="0" smtClean="0">
                <a:solidFill>
                  <a:schemeClr val="tx1"/>
                </a:solidFill>
              </a:rPr>
              <a:t>Flood Map Modernization (as of 2005)</a:t>
            </a:r>
            <a:endParaRPr lang="en-US" sz="3600" b="1" dirty="0">
              <a:solidFill>
                <a:schemeClr val="tx1"/>
              </a:solidFill>
            </a:endParaRPr>
          </a:p>
        </p:txBody>
      </p:sp>
      <p:grpSp>
        <p:nvGrpSpPr>
          <p:cNvPr id="56324" name="Group 4"/>
          <p:cNvGrpSpPr>
            <a:grpSpLocks/>
          </p:cNvGrpSpPr>
          <p:nvPr/>
        </p:nvGrpSpPr>
        <p:grpSpPr bwMode="auto">
          <a:xfrm>
            <a:off x="228600" y="3219450"/>
            <a:ext cx="2630488" cy="1295400"/>
            <a:chOff x="144" y="1776"/>
            <a:chExt cx="1824" cy="816"/>
          </a:xfrm>
        </p:grpSpPr>
        <p:pic>
          <p:nvPicPr>
            <p:cNvPr id="56325" name="Picture 5" descr="2004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776"/>
              <a:ext cx="1728" cy="764"/>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144" y="24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2004</a:t>
              </a:r>
            </a:p>
          </p:txBody>
        </p:sp>
      </p:grpSp>
      <p:grpSp>
        <p:nvGrpSpPr>
          <p:cNvPr id="56327" name="Group 7"/>
          <p:cNvGrpSpPr>
            <a:grpSpLocks/>
          </p:cNvGrpSpPr>
          <p:nvPr/>
        </p:nvGrpSpPr>
        <p:grpSpPr bwMode="auto">
          <a:xfrm>
            <a:off x="3276600" y="3219450"/>
            <a:ext cx="2435225" cy="1295400"/>
            <a:chOff x="2064" y="2160"/>
            <a:chExt cx="1707" cy="816"/>
          </a:xfrm>
        </p:grpSpPr>
        <p:pic>
          <p:nvPicPr>
            <p:cNvPr id="56328" name="Picture 8" descr="2005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 y="2160"/>
              <a:ext cx="1707" cy="764"/>
            </a:xfrm>
            <a:prstGeom prst="rect">
              <a:avLst/>
            </a:prstGeom>
            <a:noFill/>
            <a:extLst>
              <a:ext uri="{909E8E84-426E-40DD-AFC4-6F175D3DCCD1}">
                <a14:hiddenFill xmlns:a14="http://schemas.microsoft.com/office/drawing/2010/main">
                  <a:solidFill>
                    <a:srgbClr val="FFFFFF"/>
                  </a:solidFill>
                </a14:hiddenFill>
              </a:ext>
            </a:extLst>
          </p:spPr>
        </p:pic>
        <p:sp>
          <p:nvSpPr>
            <p:cNvPr id="56329" name="Text Box 9"/>
            <p:cNvSpPr txBox="1">
              <a:spLocks noChangeArrowheads="1"/>
            </p:cNvSpPr>
            <p:nvPr/>
          </p:nvSpPr>
          <p:spPr bwMode="auto">
            <a:xfrm>
              <a:off x="2112"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2005</a:t>
              </a:r>
            </a:p>
          </p:txBody>
        </p:sp>
      </p:grpSp>
      <p:grpSp>
        <p:nvGrpSpPr>
          <p:cNvPr id="56330" name="Group 10"/>
          <p:cNvGrpSpPr>
            <a:grpSpLocks/>
          </p:cNvGrpSpPr>
          <p:nvPr/>
        </p:nvGrpSpPr>
        <p:grpSpPr bwMode="auto">
          <a:xfrm>
            <a:off x="6172200" y="3295650"/>
            <a:ext cx="2500313" cy="1219200"/>
            <a:chOff x="3888" y="2208"/>
            <a:chExt cx="1720" cy="768"/>
          </a:xfrm>
        </p:grpSpPr>
        <p:pic>
          <p:nvPicPr>
            <p:cNvPr id="56331" name="Picture 11" descr="2006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2208"/>
              <a:ext cx="1720" cy="762"/>
            </a:xfrm>
            <a:prstGeom prst="rect">
              <a:avLst/>
            </a:prstGeom>
            <a:noFill/>
            <a:extLst>
              <a:ext uri="{909E8E84-426E-40DD-AFC4-6F175D3DCCD1}">
                <a14:hiddenFill xmlns:a14="http://schemas.microsoft.com/office/drawing/2010/main">
                  <a:solidFill>
                    <a:srgbClr val="FFFFFF"/>
                  </a:solidFill>
                </a14:hiddenFill>
              </a:ext>
            </a:extLst>
          </p:spPr>
        </p:pic>
        <p:sp>
          <p:nvSpPr>
            <p:cNvPr id="56332" name="Text Box 12"/>
            <p:cNvSpPr txBox="1">
              <a:spLocks noChangeArrowheads="1"/>
            </p:cNvSpPr>
            <p:nvPr/>
          </p:nvSpPr>
          <p:spPr bwMode="auto">
            <a:xfrm>
              <a:off x="3888"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2006</a:t>
              </a:r>
            </a:p>
          </p:txBody>
        </p:sp>
      </p:grpSp>
      <p:grpSp>
        <p:nvGrpSpPr>
          <p:cNvPr id="56333" name="Group 13"/>
          <p:cNvGrpSpPr>
            <a:grpSpLocks/>
          </p:cNvGrpSpPr>
          <p:nvPr/>
        </p:nvGrpSpPr>
        <p:grpSpPr bwMode="auto">
          <a:xfrm>
            <a:off x="228600" y="4591050"/>
            <a:ext cx="2679700" cy="1295400"/>
            <a:chOff x="144" y="2880"/>
            <a:chExt cx="1811" cy="816"/>
          </a:xfrm>
        </p:grpSpPr>
        <p:pic>
          <p:nvPicPr>
            <p:cNvPr id="56334" name="Picture 14" descr="2007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 y="2880"/>
              <a:ext cx="1715" cy="764"/>
            </a:xfrm>
            <a:prstGeom prst="rect">
              <a:avLst/>
            </a:prstGeom>
            <a:noFill/>
            <a:extLst>
              <a:ext uri="{909E8E84-426E-40DD-AFC4-6F175D3DCCD1}">
                <a14:hiddenFill xmlns:a14="http://schemas.microsoft.com/office/drawing/2010/main">
                  <a:solidFill>
                    <a:srgbClr val="FFFFFF"/>
                  </a:solidFill>
                </a14:hiddenFill>
              </a:ext>
            </a:extLst>
          </p:spPr>
        </p:pic>
        <p:sp>
          <p:nvSpPr>
            <p:cNvPr id="56335" name="Text Box 15"/>
            <p:cNvSpPr txBox="1">
              <a:spLocks noChangeArrowheads="1"/>
            </p:cNvSpPr>
            <p:nvPr/>
          </p:nvSpPr>
          <p:spPr bwMode="auto">
            <a:xfrm>
              <a:off x="144"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2007</a:t>
              </a:r>
            </a:p>
          </p:txBody>
        </p:sp>
      </p:grpSp>
      <p:grpSp>
        <p:nvGrpSpPr>
          <p:cNvPr id="56336" name="Group 16"/>
          <p:cNvGrpSpPr>
            <a:grpSpLocks/>
          </p:cNvGrpSpPr>
          <p:nvPr/>
        </p:nvGrpSpPr>
        <p:grpSpPr bwMode="auto">
          <a:xfrm>
            <a:off x="3276600" y="4591050"/>
            <a:ext cx="2509838" cy="1295400"/>
            <a:chOff x="2064" y="2976"/>
            <a:chExt cx="1709" cy="816"/>
          </a:xfrm>
        </p:grpSpPr>
        <p:pic>
          <p:nvPicPr>
            <p:cNvPr id="56337" name="Picture 17" descr="2008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2976"/>
              <a:ext cx="1709" cy="760"/>
            </a:xfrm>
            <a:prstGeom prst="rect">
              <a:avLst/>
            </a:prstGeom>
            <a:noFill/>
            <a:extLst>
              <a:ext uri="{909E8E84-426E-40DD-AFC4-6F175D3DCCD1}">
                <a14:hiddenFill xmlns:a14="http://schemas.microsoft.com/office/drawing/2010/main">
                  <a:solidFill>
                    <a:srgbClr val="FFFFFF"/>
                  </a:solidFill>
                </a14:hiddenFill>
              </a:ext>
            </a:extLst>
          </p:spPr>
        </p:pic>
        <p:sp>
          <p:nvSpPr>
            <p:cNvPr id="56338" name="Text Box 18"/>
            <p:cNvSpPr txBox="1">
              <a:spLocks noChangeArrowheads="1"/>
            </p:cNvSpPr>
            <p:nvPr/>
          </p:nvSpPr>
          <p:spPr bwMode="auto">
            <a:xfrm>
              <a:off x="2064" y="36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2008</a:t>
              </a:r>
            </a:p>
          </p:txBody>
        </p:sp>
      </p:grpSp>
      <p:grpSp>
        <p:nvGrpSpPr>
          <p:cNvPr id="56339" name="Group 19"/>
          <p:cNvGrpSpPr>
            <a:grpSpLocks/>
          </p:cNvGrpSpPr>
          <p:nvPr/>
        </p:nvGrpSpPr>
        <p:grpSpPr bwMode="auto">
          <a:xfrm>
            <a:off x="6172200" y="4591050"/>
            <a:ext cx="2530475" cy="1295400"/>
            <a:chOff x="3888" y="2880"/>
            <a:chExt cx="1711" cy="816"/>
          </a:xfrm>
        </p:grpSpPr>
        <p:pic>
          <p:nvPicPr>
            <p:cNvPr id="56340" name="Picture 20" descr="2009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880"/>
              <a:ext cx="1711" cy="764"/>
            </a:xfrm>
            <a:prstGeom prst="rect">
              <a:avLst/>
            </a:prstGeom>
            <a:noFill/>
            <a:extLst>
              <a:ext uri="{909E8E84-426E-40DD-AFC4-6F175D3DCCD1}">
                <a14:hiddenFill xmlns:a14="http://schemas.microsoft.com/office/drawing/2010/main">
                  <a:solidFill>
                    <a:srgbClr val="FFFFFF"/>
                  </a:solidFill>
                </a14:hiddenFill>
              </a:ext>
            </a:extLst>
          </p:spPr>
        </p:pic>
        <p:sp>
          <p:nvSpPr>
            <p:cNvPr id="56341" name="Text Box 21"/>
            <p:cNvSpPr txBox="1">
              <a:spLocks noChangeArrowheads="1"/>
            </p:cNvSpPr>
            <p:nvPr/>
          </p:nvSpPr>
          <p:spPr bwMode="auto">
            <a:xfrm>
              <a:off x="3888"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2009</a:t>
              </a:r>
            </a:p>
          </p:txBody>
        </p:sp>
      </p:grpSp>
      <p:sp>
        <p:nvSpPr>
          <p:cNvPr id="2" name="TextBox 1"/>
          <p:cNvSpPr txBox="1"/>
          <p:nvPr/>
        </p:nvSpPr>
        <p:spPr>
          <a:xfrm>
            <a:off x="5786438" y="6400800"/>
            <a:ext cx="2547108" cy="369332"/>
          </a:xfrm>
          <a:prstGeom prst="rect">
            <a:avLst/>
          </a:prstGeom>
          <a:noFill/>
        </p:spPr>
        <p:txBody>
          <a:bodyPr wrap="none" rtlCol="0">
            <a:spAutoFit/>
          </a:bodyPr>
          <a:lstStyle/>
          <a:p>
            <a:r>
              <a:rPr lang="en-US" dirty="0" smtClean="0"/>
              <a:t>Slide: Paul Rooney, FEMA</a:t>
            </a:r>
            <a:endParaRPr lang="en-US" dirty="0"/>
          </a:p>
        </p:txBody>
      </p:sp>
    </p:spTree>
    <p:extLst>
      <p:ext uri="{BB962C8B-B14F-4D97-AF65-F5344CB8AC3E}">
        <p14:creationId xmlns:p14="http://schemas.microsoft.com/office/powerpoint/2010/main" val="156505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6330"/>
                                        </p:tgtEl>
                                        <p:attrNameLst>
                                          <p:attrName>style.visibility</p:attrName>
                                        </p:attrNameLst>
                                      </p:cBhvr>
                                      <p:to>
                                        <p:strVal val="visible"/>
                                      </p:to>
                                    </p:set>
                                    <p:animEffect transition="in" filter="dissolve">
                                      <p:cBhvr>
                                        <p:cTn id="15" dur="500"/>
                                        <p:tgtEl>
                                          <p:spTgt spid="56330"/>
                                        </p:tgtEl>
                                      </p:cBhvr>
                                    </p:animEffect>
                                  </p:childTnLst>
                                </p:cTn>
                              </p:par>
                            </p:childTnLst>
                          </p:cTn>
                        </p:par>
                        <p:par>
                          <p:cTn id="16" fill="hold" nodeType="afterGroup">
                            <p:stCondLst>
                              <p:cond delay="1500"/>
                            </p:stCondLst>
                            <p:childTnLst>
                              <p:par>
                                <p:cTn id="17" presetID="9" presetClass="entr" presetSubtype="0" fill="hold" nodeType="afterEffect">
                                  <p:stCondLst>
                                    <p:cond delay="1000"/>
                                  </p:stCondLst>
                                  <p:childTnLst>
                                    <p:set>
                                      <p:cBhvr>
                                        <p:cTn id="18" dur="1" fill="hold">
                                          <p:stCondLst>
                                            <p:cond delay="0"/>
                                          </p:stCondLst>
                                        </p:cTn>
                                        <p:tgtEl>
                                          <p:spTgt spid="56333"/>
                                        </p:tgtEl>
                                        <p:attrNameLst>
                                          <p:attrName>style.visibility</p:attrName>
                                        </p:attrNameLst>
                                      </p:cBhvr>
                                      <p:to>
                                        <p:strVal val="visible"/>
                                      </p:to>
                                    </p:set>
                                    <p:animEffect transition="in" filter="dissolve">
                                      <p:cBhvr>
                                        <p:cTn id="19" dur="500"/>
                                        <p:tgtEl>
                                          <p:spTgt spid="56333"/>
                                        </p:tgtEl>
                                      </p:cBhvr>
                                    </p:animEffect>
                                  </p:childTnLst>
                                </p:cTn>
                              </p:par>
                            </p:childTnLst>
                          </p:cTn>
                        </p:par>
                        <p:par>
                          <p:cTn id="20" fill="hold" nodeType="afterGroup">
                            <p:stCondLst>
                              <p:cond delay="3000"/>
                            </p:stCondLst>
                            <p:childTnLst>
                              <p:par>
                                <p:cTn id="21" presetID="9" presetClass="entr" presetSubtype="0" fill="hold" nodeType="afterEffect">
                                  <p:stCondLst>
                                    <p:cond delay="0"/>
                                  </p:stCondLst>
                                  <p:childTnLst>
                                    <p:set>
                                      <p:cBhvr>
                                        <p:cTn id="22" dur="1" fill="hold">
                                          <p:stCondLst>
                                            <p:cond delay="0"/>
                                          </p:stCondLst>
                                        </p:cTn>
                                        <p:tgtEl>
                                          <p:spTgt spid="56336"/>
                                        </p:tgtEl>
                                        <p:attrNameLst>
                                          <p:attrName>style.visibility</p:attrName>
                                        </p:attrNameLst>
                                      </p:cBhvr>
                                      <p:to>
                                        <p:strVal val="visible"/>
                                      </p:to>
                                    </p:set>
                                    <p:animEffect transition="in" filter="dissolve">
                                      <p:cBhvr>
                                        <p:cTn id="23" dur="500"/>
                                        <p:tgtEl>
                                          <p:spTgt spid="56336"/>
                                        </p:tgtEl>
                                      </p:cBhvr>
                                    </p:animEffect>
                                  </p:childTnLst>
                                </p:cTn>
                              </p:par>
                            </p:childTnLst>
                          </p:cTn>
                        </p:par>
                        <p:par>
                          <p:cTn id="24" fill="hold" nodeType="afterGroup">
                            <p:stCondLst>
                              <p:cond delay="3500"/>
                            </p:stCondLst>
                            <p:childTnLst>
                              <p:par>
                                <p:cTn id="25" presetID="9" presetClass="entr" presetSubtype="0" fill="hold" nodeType="afterEffect">
                                  <p:stCondLst>
                                    <p:cond delay="1000"/>
                                  </p:stCondLst>
                                  <p:childTnLst>
                                    <p:set>
                                      <p:cBhvr>
                                        <p:cTn id="26" dur="1" fill="hold">
                                          <p:stCondLst>
                                            <p:cond delay="0"/>
                                          </p:stCondLst>
                                        </p:cTn>
                                        <p:tgtEl>
                                          <p:spTgt spid="56339"/>
                                        </p:tgtEl>
                                        <p:attrNameLst>
                                          <p:attrName>style.visibility</p:attrName>
                                        </p:attrNameLst>
                                      </p:cBhvr>
                                      <p:to>
                                        <p:strVal val="visible"/>
                                      </p:to>
                                    </p:set>
                                    <p:animEffect transition="in" filter="dissolve">
                                      <p:cBhvr>
                                        <p:cTn id="27" dur="500"/>
                                        <p:tgtEl>
                                          <p:spTgt spid="5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1890713" y="263525"/>
            <a:ext cx="5072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p:txBody>
      </p:sp>
      <p:pic>
        <p:nvPicPr>
          <p:cNvPr id="166918" name="Picture 6"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38" y="919163"/>
            <a:ext cx="5287962" cy="3960812"/>
          </a:xfrm>
          <a:prstGeom prst="rect">
            <a:avLst/>
          </a:prstGeom>
          <a:noFill/>
          <a:extLst>
            <a:ext uri="{909E8E84-426E-40DD-AFC4-6F175D3DCCD1}">
              <a14:hiddenFill xmlns:a14="http://schemas.microsoft.com/office/drawing/2010/main">
                <a:solidFill>
                  <a:srgbClr val="FFFFFF"/>
                </a:solidFill>
              </a14:hiddenFill>
            </a:ext>
          </a:extLst>
        </p:spPr>
      </p:pic>
      <p:sp>
        <p:nvSpPr>
          <p:cNvPr id="166924" name="Rectangle 12"/>
          <p:cNvSpPr>
            <a:spLocks noChangeArrowheads="1"/>
          </p:cNvSpPr>
          <p:nvPr/>
        </p:nvSpPr>
        <p:spPr bwMode="auto">
          <a:xfrm>
            <a:off x="322263" y="5346700"/>
            <a:ext cx="8580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a:p>
        </p:txBody>
      </p:sp>
      <p:sp>
        <p:nvSpPr>
          <p:cNvPr id="166925" name="Text Box 13"/>
          <p:cNvSpPr txBox="1">
            <a:spLocks noChangeArrowheads="1"/>
          </p:cNvSpPr>
          <p:nvPr/>
        </p:nvSpPr>
        <p:spPr bwMode="auto">
          <a:xfrm>
            <a:off x="196850" y="4951413"/>
            <a:ext cx="9061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New elevation data typically change the areas defined as flood prone. Some areas previously </a:t>
            </a:r>
            <a:r>
              <a:rPr lang="en-US" b="0" i="1"/>
              <a:t>under predicted</a:t>
            </a:r>
            <a:r>
              <a:rPr lang="en-US" b="0"/>
              <a:t> are now added to the special flood hazard areas, whereas other areas previously </a:t>
            </a:r>
            <a:r>
              <a:rPr lang="en-US" b="0" i="1"/>
              <a:t>over predicted</a:t>
            </a:r>
            <a:r>
              <a:rPr lang="en-US" b="0"/>
              <a:t> are now removed from the special flood hazard areas.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4000"/>
              <a:t>Map Modernization “Study Types”</a:t>
            </a:r>
          </a:p>
        </p:txBody>
      </p:sp>
      <p:sp>
        <p:nvSpPr>
          <p:cNvPr id="244739" name="Rectangle 3"/>
          <p:cNvSpPr>
            <a:spLocks noGrp="1" noChangeArrowheads="1"/>
          </p:cNvSpPr>
          <p:nvPr>
            <p:ph type="body" idx="1"/>
          </p:nvPr>
        </p:nvSpPr>
        <p:spPr/>
        <p:txBody>
          <a:bodyPr/>
          <a:lstStyle/>
          <a:p>
            <a:r>
              <a:rPr lang="en-US"/>
              <a:t>Traditional </a:t>
            </a:r>
            <a:r>
              <a:rPr lang="en-US">
                <a:solidFill>
                  <a:srgbClr val="FF3300"/>
                </a:solidFill>
              </a:rPr>
              <a:t>Detailed Study</a:t>
            </a:r>
            <a:r>
              <a:rPr lang="en-US"/>
              <a:t> (~$20,000/stream mile)</a:t>
            </a:r>
          </a:p>
          <a:p>
            <a:r>
              <a:rPr lang="en-US"/>
              <a:t>Automated Studies</a:t>
            </a:r>
          </a:p>
          <a:p>
            <a:pPr lvl="1"/>
            <a:r>
              <a:rPr lang="en-US">
                <a:solidFill>
                  <a:srgbClr val="FF3300"/>
                </a:solidFill>
              </a:rPr>
              <a:t>Enhanced Approximate Study</a:t>
            </a:r>
          </a:p>
          <a:p>
            <a:pPr lvl="1"/>
            <a:r>
              <a:rPr lang="en-US">
                <a:solidFill>
                  <a:srgbClr val="FF3300"/>
                </a:solidFill>
              </a:rPr>
              <a:t>Approximate Study</a:t>
            </a:r>
            <a:r>
              <a:rPr lang="en-US"/>
              <a:t> (~$500/stream mile)</a:t>
            </a:r>
          </a:p>
          <a:p>
            <a:r>
              <a:rPr lang="en-US">
                <a:solidFill>
                  <a:srgbClr val="FF3300"/>
                </a:solidFill>
              </a:rPr>
              <a:t>Redelineation:</a:t>
            </a:r>
            <a:r>
              <a:rPr lang="en-US"/>
              <a:t>  Re-mapping on revised topographic data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nchor="t"/>
          <a:lstStyle/>
          <a:p>
            <a:pPr>
              <a:lnSpc>
                <a:spcPct val="85000"/>
              </a:lnSpc>
            </a:pPr>
            <a:r>
              <a:rPr lang="en-US"/>
              <a:t>Detailed Study</a:t>
            </a:r>
            <a:endParaRPr lang="en-US" sz="3600"/>
          </a:p>
        </p:txBody>
      </p:sp>
      <p:sp>
        <p:nvSpPr>
          <p:cNvPr id="246787" name="Rectangle 3"/>
          <p:cNvSpPr>
            <a:spLocks noGrp="1" noChangeArrowheads="1"/>
          </p:cNvSpPr>
          <p:nvPr>
            <p:ph type="body" sz="half" idx="2"/>
          </p:nvPr>
        </p:nvSpPr>
        <p:spPr>
          <a:xfrm>
            <a:off x="4953000" y="1447800"/>
            <a:ext cx="3810000" cy="4525963"/>
          </a:xfrm>
          <a:noFill/>
          <a:ln/>
        </p:spPr>
        <p:txBody>
          <a:bodyPr/>
          <a:lstStyle/>
          <a:p>
            <a:pPr marL="173038" indent="-173038"/>
            <a:r>
              <a:rPr lang="en-US" sz="2400"/>
              <a:t>Most Extensive </a:t>
            </a:r>
            <a:r>
              <a:rPr lang="en-US" sz="2400">
                <a:solidFill>
                  <a:srgbClr val="FF3300"/>
                </a:solidFill>
              </a:rPr>
              <a:t>Model Development</a:t>
            </a:r>
          </a:p>
          <a:p>
            <a:pPr marL="173038" indent="-173038"/>
            <a:r>
              <a:rPr lang="en-US" sz="2400"/>
              <a:t>Include Large Amount of </a:t>
            </a:r>
            <a:r>
              <a:rPr lang="en-US" sz="2400">
                <a:solidFill>
                  <a:srgbClr val="FF3300"/>
                </a:solidFill>
              </a:rPr>
              <a:t>Field Survey</a:t>
            </a:r>
            <a:r>
              <a:rPr lang="en-US" sz="2400"/>
              <a:t> for model input development</a:t>
            </a:r>
          </a:p>
          <a:p>
            <a:pPr marL="173038" indent="-173038"/>
            <a:r>
              <a:rPr lang="en-US" sz="2400">
                <a:solidFill>
                  <a:srgbClr val="FF3300"/>
                </a:solidFill>
              </a:rPr>
              <a:t>Floodway </a:t>
            </a:r>
            <a:r>
              <a:rPr lang="en-US" sz="2400"/>
              <a:t>Computation</a:t>
            </a:r>
          </a:p>
          <a:p>
            <a:pPr marL="173038" indent="-173038"/>
            <a:r>
              <a:rPr lang="en-US" sz="2400">
                <a:solidFill>
                  <a:srgbClr val="FF3300"/>
                </a:solidFill>
              </a:rPr>
              <a:t>Detailed Mapping/Reporting</a:t>
            </a:r>
            <a:r>
              <a:rPr lang="en-US" sz="2400"/>
              <a:t> Information in Flood Insurance Study</a:t>
            </a:r>
          </a:p>
        </p:txBody>
      </p:sp>
      <p:sp>
        <p:nvSpPr>
          <p:cNvPr id="246788"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0066FF"/>
                </a:solidFill>
              </a:rPr>
              <a:t>Traditional Model Development</a:t>
            </a:r>
            <a:endParaRPr lang="en-US" sz="2200" b="0">
              <a:solidFill>
                <a:srgbClr val="0066FF"/>
              </a:solidFill>
            </a:endParaRPr>
          </a:p>
        </p:txBody>
      </p:sp>
      <p:pic>
        <p:nvPicPr>
          <p:cNvPr id="2467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524000"/>
            <a:ext cx="4495800" cy="3146425"/>
          </a:xfrm>
          <a:prstGeom prst="rect">
            <a:avLst/>
          </a:prstGeom>
          <a:noFill/>
          <a:ln w="9525">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a:solidFill>
                  <a:schemeClr val="accent1"/>
                </a:solidFill>
              </a14:hiddenFill>
            </a:ext>
          </a:extLst>
        </p:spPr>
      </p:pic>
      <p:pic>
        <p:nvPicPr>
          <p:cNvPr id="246790" name="Picture 6" descr="MVC-006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3308350"/>
            <a:ext cx="3733800" cy="239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chor="t"/>
          <a:lstStyle/>
          <a:p>
            <a:pPr>
              <a:lnSpc>
                <a:spcPct val="85000"/>
              </a:lnSpc>
            </a:pPr>
            <a:r>
              <a:rPr lang="en-US"/>
              <a:t>Enhanced Approximate Study</a:t>
            </a:r>
            <a:endParaRPr lang="en-US" sz="3600"/>
          </a:p>
        </p:txBody>
      </p:sp>
      <p:sp>
        <p:nvSpPr>
          <p:cNvPr id="248835" name="Rectangle 3"/>
          <p:cNvSpPr>
            <a:spLocks noGrp="1" noChangeArrowheads="1"/>
          </p:cNvSpPr>
          <p:nvPr>
            <p:ph type="body" sz="half" idx="2"/>
          </p:nvPr>
        </p:nvSpPr>
        <p:spPr>
          <a:xfrm>
            <a:off x="4506913" y="1557338"/>
            <a:ext cx="4414837" cy="4525962"/>
          </a:xfrm>
          <a:noFill/>
          <a:ln/>
        </p:spPr>
        <p:txBody>
          <a:bodyPr/>
          <a:lstStyle/>
          <a:p>
            <a:pPr marL="173038" indent="-173038">
              <a:lnSpc>
                <a:spcPct val="80000"/>
              </a:lnSpc>
            </a:pPr>
            <a:r>
              <a:rPr lang="en-US" sz="2400"/>
              <a:t>Replaces Unnumbered A Zones with </a:t>
            </a:r>
            <a:r>
              <a:rPr lang="en-US" sz="2400">
                <a:solidFill>
                  <a:srgbClr val="FF3300"/>
                </a:solidFill>
              </a:rPr>
              <a:t>floodplains that </a:t>
            </a:r>
            <a:r>
              <a:rPr lang="en-US" sz="2400" u="sng">
                <a:solidFill>
                  <a:srgbClr val="FF3300"/>
                </a:solidFill>
              </a:rPr>
              <a:t>match</a:t>
            </a:r>
            <a:r>
              <a:rPr lang="en-US" sz="2400">
                <a:solidFill>
                  <a:srgbClr val="FF3300"/>
                </a:solidFill>
              </a:rPr>
              <a:t> the topo</a:t>
            </a:r>
          </a:p>
          <a:p>
            <a:pPr marL="173038" indent="-173038">
              <a:lnSpc>
                <a:spcPct val="80000"/>
              </a:lnSpc>
            </a:pPr>
            <a:r>
              <a:rPr lang="en-US" sz="2400"/>
              <a:t>Engineering Models Developed for Streams </a:t>
            </a:r>
          </a:p>
          <a:p>
            <a:pPr marL="173038" indent="-173038">
              <a:lnSpc>
                <a:spcPct val="80000"/>
              </a:lnSpc>
            </a:pPr>
            <a:r>
              <a:rPr lang="en-US" sz="2400">
                <a:solidFill>
                  <a:srgbClr val="FF3300"/>
                </a:solidFill>
              </a:rPr>
              <a:t>Some field measurements</a:t>
            </a:r>
            <a:r>
              <a:rPr lang="en-US" sz="2400"/>
              <a:t> made of crossings</a:t>
            </a:r>
          </a:p>
          <a:p>
            <a:pPr marL="173038" indent="-173038">
              <a:lnSpc>
                <a:spcPct val="80000"/>
              </a:lnSpc>
            </a:pPr>
            <a:r>
              <a:rPr lang="en-US" sz="2400"/>
              <a:t>Base Flood Elevations may be shown on published maps</a:t>
            </a:r>
          </a:p>
          <a:p>
            <a:pPr marL="173038" indent="-173038">
              <a:lnSpc>
                <a:spcPct val="80000"/>
              </a:lnSpc>
            </a:pPr>
            <a:r>
              <a:rPr lang="en-US" sz="2400"/>
              <a:t>Approximately 1/10</a:t>
            </a:r>
            <a:r>
              <a:rPr lang="en-US" sz="2400" baseline="30000"/>
              <a:t>th</a:t>
            </a:r>
            <a:r>
              <a:rPr lang="en-US" sz="2400"/>
              <a:t> the cost of Detailed Study</a:t>
            </a:r>
          </a:p>
          <a:p>
            <a:pPr marL="173038" indent="-173038">
              <a:lnSpc>
                <a:spcPct val="80000"/>
              </a:lnSpc>
            </a:pPr>
            <a:r>
              <a:rPr lang="en-US" sz="2400"/>
              <a:t>Dependant on quality of topo data</a:t>
            </a:r>
          </a:p>
        </p:txBody>
      </p:sp>
      <p:sp>
        <p:nvSpPr>
          <p:cNvPr id="248836"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rgbClr val="0066FF"/>
                </a:solidFill>
              </a:rPr>
              <a:t>Partially</a:t>
            </a:r>
            <a:r>
              <a:rPr lang="en-US" altLang="en-US" sz="2200" b="0">
                <a:solidFill>
                  <a:srgbClr val="0066FF"/>
                </a:solidFill>
              </a:rPr>
              <a:t> Automated Model Development</a:t>
            </a:r>
            <a:endParaRPr lang="en-US" sz="2200" b="0">
              <a:solidFill>
                <a:srgbClr val="0066FF"/>
              </a:solidFill>
            </a:endParaRPr>
          </a:p>
        </p:txBody>
      </p:sp>
      <p:pic>
        <p:nvPicPr>
          <p:cNvPr id="248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524000"/>
            <a:ext cx="39624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8" name="Picture 6" descr="DCP_0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3821113"/>
            <a:ext cx="32004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315913" y="279400"/>
            <a:ext cx="8485187" cy="762000"/>
          </a:xfrm>
        </p:spPr>
        <p:txBody>
          <a:bodyPr anchor="t"/>
          <a:lstStyle/>
          <a:p>
            <a:pPr>
              <a:lnSpc>
                <a:spcPct val="85000"/>
              </a:lnSpc>
            </a:pPr>
            <a:r>
              <a:rPr lang="en-US"/>
              <a:t>Approximate Study</a:t>
            </a:r>
            <a:endParaRPr lang="en-US" sz="3600"/>
          </a:p>
        </p:txBody>
      </p:sp>
      <p:sp>
        <p:nvSpPr>
          <p:cNvPr id="250883" name="Rectangle 3"/>
          <p:cNvSpPr>
            <a:spLocks noGrp="1" noChangeArrowheads="1"/>
          </p:cNvSpPr>
          <p:nvPr>
            <p:ph type="body" sz="half" idx="2"/>
          </p:nvPr>
        </p:nvSpPr>
        <p:spPr>
          <a:xfrm>
            <a:off x="4694238" y="1485900"/>
            <a:ext cx="4221162" cy="4762500"/>
          </a:xfrm>
          <a:noFill/>
          <a:ln/>
        </p:spPr>
        <p:txBody>
          <a:bodyPr/>
          <a:lstStyle/>
          <a:p>
            <a:pPr marL="173038" indent="-173038"/>
            <a:r>
              <a:rPr lang="en-US" sz="2400"/>
              <a:t>Improves unnumbered A Zones with floodplains that match the topo</a:t>
            </a:r>
          </a:p>
          <a:p>
            <a:pPr marL="173038" indent="-173038"/>
            <a:r>
              <a:rPr lang="en-US" sz="2400">
                <a:solidFill>
                  <a:srgbClr val="FF3300"/>
                </a:solidFill>
              </a:rPr>
              <a:t>Based on existing topographic data</a:t>
            </a:r>
          </a:p>
          <a:p>
            <a:pPr marL="173038" indent="-173038"/>
            <a:r>
              <a:rPr lang="en-US" sz="2400"/>
              <a:t>Limited Model Review / Modifications by Engineer</a:t>
            </a:r>
          </a:p>
          <a:p>
            <a:pPr marL="173038" indent="-173038"/>
            <a:r>
              <a:rPr lang="en-US" sz="2400">
                <a:solidFill>
                  <a:srgbClr val="FF3300"/>
                </a:solidFill>
              </a:rPr>
              <a:t>Base Flood Elevations typically are not shown on maps</a:t>
            </a:r>
          </a:p>
          <a:p>
            <a:pPr marL="173038" indent="-173038"/>
            <a:r>
              <a:rPr lang="en-US" sz="2400"/>
              <a:t>Dependant on quality of topo data</a:t>
            </a:r>
            <a:endParaRPr lang="en-US" sz="2000"/>
          </a:p>
        </p:txBody>
      </p:sp>
      <p:sp>
        <p:nvSpPr>
          <p:cNvPr id="250884"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chemeClr val="tx1"/>
                </a:solidFill>
              </a:rPr>
              <a:t>Mostly</a:t>
            </a:r>
            <a:r>
              <a:rPr lang="en-US" altLang="en-US" sz="2200" b="0">
                <a:solidFill>
                  <a:schemeClr val="tx1"/>
                </a:solidFill>
              </a:rPr>
              <a:t> Automated Model Development</a:t>
            </a:r>
            <a:endParaRPr lang="en-US" sz="2200" b="0">
              <a:solidFill>
                <a:schemeClr val="tx1"/>
              </a:solidFill>
            </a:endParaRPr>
          </a:p>
        </p:txBody>
      </p:sp>
      <p:pic>
        <p:nvPicPr>
          <p:cNvPr id="250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365760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3">
            <a:extLst>
              <a:ext uri="{28A0092B-C50C-407E-A947-70E740481C1C}">
                <a14:useLocalDpi xmlns:a14="http://schemas.microsoft.com/office/drawing/2010/main" val="0"/>
              </a:ext>
            </a:extLst>
          </a:blip>
          <a:srcRect l="16667" t="26559" r="33333" b="8249"/>
          <a:stretch>
            <a:fillRect/>
          </a:stretch>
        </p:blipFill>
        <p:spPr bwMode="auto">
          <a:xfrm>
            <a:off x="1752600" y="31242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2931" name="Rectangle 3"/>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chemeClr val="tx1"/>
                </a:solidFill>
              </a:rPr>
              <a:t>Based on New Topographic Data</a:t>
            </a:r>
            <a:endParaRPr lang="en-US" sz="2200" b="0">
              <a:solidFill>
                <a:schemeClr val="tx1"/>
              </a:solidFill>
            </a:endParaRPr>
          </a:p>
        </p:txBody>
      </p:sp>
      <p:pic>
        <p:nvPicPr>
          <p:cNvPr id="252932" name="Picture 4" descr="northeast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706563"/>
            <a:ext cx="3986212" cy="3736975"/>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1708150"/>
            <a:ext cx="42656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4" name="Text Box 6"/>
          <p:cNvSpPr txBox="1">
            <a:spLocks noChangeArrowheads="1"/>
          </p:cNvSpPr>
          <p:nvPr/>
        </p:nvSpPr>
        <p:spPr bwMode="auto">
          <a:xfrm>
            <a:off x="1676400" y="5486400"/>
            <a:ext cx="68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OLD</a:t>
            </a:r>
          </a:p>
        </p:txBody>
      </p:sp>
      <p:sp>
        <p:nvSpPr>
          <p:cNvPr id="252935" name="Text Box 7"/>
          <p:cNvSpPr txBox="1">
            <a:spLocks noChangeArrowheads="1"/>
          </p:cNvSpPr>
          <p:nvPr/>
        </p:nvSpPr>
        <p:spPr bwMode="auto">
          <a:xfrm>
            <a:off x="6553200" y="5486400"/>
            <a:ext cx="744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NEW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4979" name="Rectangle 3"/>
          <p:cNvSpPr>
            <a:spLocks noGrp="1" noChangeArrowheads="1"/>
          </p:cNvSpPr>
          <p:nvPr>
            <p:ph type="body" sz="half" idx="2"/>
          </p:nvPr>
        </p:nvSpPr>
        <p:spPr>
          <a:xfrm>
            <a:off x="4800600" y="1485900"/>
            <a:ext cx="4191000" cy="4762500"/>
          </a:xfrm>
          <a:noFill/>
          <a:ln/>
        </p:spPr>
        <p:txBody>
          <a:bodyPr/>
          <a:lstStyle/>
          <a:p>
            <a:pPr marL="173038" indent="-173038"/>
            <a:r>
              <a:rPr lang="en-US" sz="2300"/>
              <a:t>Used to Update Effective Mapping with new Terrain Data</a:t>
            </a:r>
          </a:p>
          <a:p>
            <a:pPr marL="173038" indent="-173038"/>
            <a:r>
              <a:rPr lang="en-US" sz="2300"/>
              <a:t>No new engineering analysis – community scoping shows </a:t>
            </a:r>
            <a:r>
              <a:rPr lang="en-US" sz="2300">
                <a:solidFill>
                  <a:srgbClr val="FF3300"/>
                </a:solidFill>
              </a:rPr>
              <a:t>no new study needed</a:t>
            </a:r>
          </a:p>
          <a:p>
            <a:pPr marL="173038" indent="-173038"/>
            <a:r>
              <a:rPr lang="en-US" sz="2300">
                <a:solidFill>
                  <a:srgbClr val="FF3300"/>
                </a:solidFill>
              </a:rPr>
              <a:t>Datum Conversion</a:t>
            </a:r>
          </a:p>
          <a:p>
            <a:pPr marL="173038" indent="-173038"/>
            <a:r>
              <a:rPr lang="en-US" sz="2300"/>
              <a:t>Foundation is the </a:t>
            </a:r>
            <a:r>
              <a:rPr lang="en-US" sz="2300">
                <a:solidFill>
                  <a:srgbClr val="FF3300"/>
                </a:solidFill>
              </a:rPr>
              <a:t>FEMA </a:t>
            </a:r>
            <a:r>
              <a:rPr lang="en-US" sz="2300" u="sng">
                <a:solidFill>
                  <a:srgbClr val="FF3300"/>
                </a:solidFill>
              </a:rPr>
              <a:t>Profile</a:t>
            </a:r>
          </a:p>
          <a:p>
            <a:pPr marL="173038" indent="-173038"/>
            <a:r>
              <a:rPr lang="en-US" sz="2400"/>
              <a:t>Floodways and Cross Sections are Digitized</a:t>
            </a:r>
          </a:p>
          <a:p>
            <a:pPr marL="173038" indent="-173038"/>
            <a:r>
              <a:rPr lang="en-US" sz="2400"/>
              <a:t>New Floodplains match best available topo</a:t>
            </a:r>
          </a:p>
        </p:txBody>
      </p:sp>
      <p:sp>
        <p:nvSpPr>
          <p:cNvPr id="254980"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FF3300"/>
                </a:solidFill>
              </a:rPr>
              <a:t>Based on New Topographic Data</a:t>
            </a:r>
            <a:endParaRPr lang="en-US" sz="2200" b="0">
              <a:solidFill>
                <a:srgbClr val="FF3300"/>
              </a:solidFill>
            </a:endParaRPr>
          </a:p>
        </p:txBody>
      </p:sp>
      <p:pic>
        <p:nvPicPr>
          <p:cNvPr id="254981" name="Picture 5" descr="acces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3810000" cy="2116138"/>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access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514600"/>
            <a:ext cx="3352800" cy="2673350"/>
          </a:xfrm>
          <a:prstGeom prst="rect">
            <a:avLst/>
          </a:prstGeom>
          <a:noFill/>
          <a:extLst>
            <a:ext uri="{909E8E84-426E-40DD-AFC4-6F175D3DCCD1}">
              <a14:hiddenFill xmlns:a14="http://schemas.microsoft.com/office/drawing/2010/main">
                <a:solidFill>
                  <a:srgbClr val="FFFFFF"/>
                </a:solidFill>
              </a14:hiddenFill>
            </a:ext>
          </a:extLst>
        </p:spPr>
      </p:pic>
      <p:pic>
        <p:nvPicPr>
          <p:cNvPr id="254983" name="Picture 7" descr="Ta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495800"/>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Progress to June 2005</a:t>
            </a:r>
          </a:p>
        </p:txBody>
      </p:sp>
      <p:sp>
        <p:nvSpPr>
          <p:cNvPr id="257027" name="Rectangle 3"/>
          <p:cNvSpPr>
            <a:spLocks noGrp="1" noChangeArrowheads="1"/>
          </p:cNvSpPr>
          <p:nvPr>
            <p:ph type="body" idx="1"/>
          </p:nvPr>
        </p:nvSpPr>
        <p:spPr>
          <a:xfrm>
            <a:off x="457200" y="1600200"/>
            <a:ext cx="8382000" cy="4876800"/>
          </a:xfrm>
        </p:spPr>
        <p:txBody>
          <a:bodyPr/>
          <a:lstStyle/>
          <a:p>
            <a:r>
              <a:rPr lang="en-US" sz="2800"/>
              <a:t>The nation has about </a:t>
            </a:r>
            <a:r>
              <a:rPr lang="en-US" sz="2800">
                <a:solidFill>
                  <a:srgbClr val="FF3300"/>
                </a:solidFill>
              </a:rPr>
              <a:t>4.2 million miles</a:t>
            </a:r>
            <a:r>
              <a:rPr lang="en-US" sz="2800"/>
              <a:t> of riverine streams and about </a:t>
            </a:r>
            <a:r>
              <a:rPr lang="en-US" sz="2800">
                <a:solidFill>
                  <a:srgbClr val="FF3300"/>
                </a:solidFill>
              </a:rPr>
              <a:t>60,000 miles</a:t>
            </a:r>
            <a:r>
              <a:rPr lang="en-US" sz="2800"/>
              <a:t> of coastlines </a:t>
            </a:r>
          </a:p>
          <a:p>
            <a:r>
              <a:rPr lang="en-US" sz="2800"/>
              <a:t>About 1 million river miles are on </a:t>
            </a:r>
            <a:r>
              <a:rPr lang="en-US" sz="2800">
                <a:solidFill>
                  <a:srgbClr val="FF3300"/>
                </a:solidFill>
              </a:rPr>
              <a:t>federal lands</a:t>
            </a:r>
            <a:r>
              <a:rPr lang="en-US" sz="2800"/>
              <a:t> – no flood insurance</a:t>
            </a:r>
          </a:p>
          <a:p>
            <a:r>
              <a:rPr lang="en-US" sz="2800"/>
              <a:t>As of </a:t>
            </a:r>
            <a:r>
              <a:rPr lang="en-US" sz="2800">
                <a:solidFill>
                  <a:srgbClr val="FF3300"/>
                </a:solidFill>
              </a:rPr>
              <a:t>June 2005 ~ 1 million miles</a:t>
            </a:r>
            <a:r>
              <a:rPr lang="en-US" sz="2800"/>
              <a:t> had been mapped</a:t>
            </a:r>
          </a:p>
          <a:p>
            <a:pPr lvl="1"/>
            <a:r>
              <a:rPr lang="en-US" sz="2400">
                <a:solidFill>
                  <a:srgbClr val="FF3300"/>
                </a:solidFill>
              </a:rPr>
              <a:t>¼ (247,000 stream miles)</a:t>
            </a:r>
            <a:r>
              <a:rPr lang="en-US" sz="2400"/>
              <a:t> showing Base Flood Elevations (BFEs) (detailed studies) </a:t>
            </a:r>
          </a:p>
          <a:p>
            <a:pPr lvl="1"/>
            <a:r>
              <a:rPr lang="en-US" sz="2400">
                <a:solidFill>
                  <a:srgbClr val="FF3300"/>
                </a:solidFill>
              </a:rPr>
              <a:t>¾ (745,000 stream miles)</a:t>
            </a:r>
            <a:r>
              <a:rPr lang="en-US" sz="2400"/>
              <a:t> not showing BFE’s (approximate studies using existing topographic data)  </a:t>
            </a:r>
          </a:p>
        </p:txBody>
      </p:sp>
      <p:sp>
        <p:nvSpPr>
          <p:cNvPr id="257028" name="Rectangle 4"/>
          <p:cNvSpPr>
            <a:spLocks noChangeArrowheads="1"/>
          </p:cNvSpPr>
          <p:nvPr/>
        </p:nvSpPr>
        <p:spPr bwMode="auto">
          <a:xfrm>
            <a:off x="858838" y="4781550"/>
            <a:ext cx="7848600" cy="838200"/>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t>
            </a:r>
            <a:r>
              <a:rPr lang="en-US" dirty="0" smtClean="0"/>
              <a:t>Academy Reports</a:t>
            </a:r>
            <a:endParaRPr lang="en-US" dirty="0"/>
          </a:p>
        </p:txBody>
      </p:sp>
      <p:sp>
        <p:nvSpPr>
          <p:cNvPr id="3" name="Content Placeholder 2"/>
          <p:cNvSpPr>
            <a:spLocks noGrp="1"/>
          </p:cNvSpPr>
          <p:nvPr>
            <p:ph idx="1"/>
          </p:nvPr>
        </p:nvSpPr>
        <p:spPr>
          <a:xfrm>
            <a:off x="609600" y="1587500"/>
            <a:ext cx="7962900" cy="4114800"/>
          </a:xfrm>
        </p:spPr>
        <p:txBody>
          <a:bodyPr/>
          <a:lstStyle/>
          <a:p>
            <a:r>
              <a:rPr lang="en-US" sz="2800" dirty="0"/>
              <a:t>The </a:t>
            </a:r>
            <a:r>
              <a:rPr lang="en-US" sz="2800" dirty="0">
                <a:solidFill>
                  <a:srgbClr val="FF0000"/>
                </a:solidFill>
              </a:rPr>
              <a:t>National Research Council </a:t>
            </a:r>
            <a:r>
              <a:rPr lang="en-US" sz="2800" dirty="0"/>
              <a:t>is the operating arm of the National Academy of Sciences, National Academy of Engineering, and the Institute of Medicine </a:t>
            </a:r>
            <a:endParaRPr lang="en-US" sz="2800" dirty="0" smtClean="0"/>
          </a:p>
          <a:p>
            <a:r>
              <a:rPr lang="en-US" sz="2800" dirty="0" smtClean="0"/>
              <a:t>chartered </a:t>
            </a:r>
            <a:r>
              <a:rPr lang="en-US" sz="2800" dirty="0"/>
              <a:t>by Congress in 1863 to </a:t>
            </a:r>
            <a:r>
              <a:rPr lang="en-US" sz="2800" dirty="0">
                <a:solidFill>
                  <a:srgbClr val="FF0000"/>
                </a:solidFill>
              </a:rPr>
              <a:t>advise the government on matters of science and technology</a:t>
            </a:r>
            <a:r>
              <a:rPr lang="en-US" sz="2800" dirty="0"/>
              <a:t>. </a:t>
            </a:r>
            <a:endParaRPr lang="en-US" sz="2800" dirty="0" smtClean="0"/>
          </a:p>
          <a:p>
            <a:r>
              <a:rPr lang="en-US" sz="2800" dirty="0" smtClean="0"/>
              <a:t>Voluntary </a:t>
            </a:r>
            <a:r>
              <a:rPr lang="en-US" sz="2800" dirty="0" smtClean="0"/>
              <a:t>service by Committee members</a:t>
            </a:r>
          </a:p>
          <a:p>
            <a:r>
              <a:rPr lang="en-US" sz="2800" dirty="0" smtClean="0"/>
              <a:t>Very rigorous review of reports</a:t>
            </a:r>
          </a:p>
          <a:p>
            <a:r>
              <a:rPr lang="en-US" sz="2800" dirty="0" smtClean="0"/>
              <a:t>The “supreme court” of academic science</a:t>
            </a:r>
            <a:endParaRPr lang="en-US" sz="2800" dirty="0"/>
          </a:p>
        </p:txBody>
      </p:sp>
    </p:spTree>
    <p:extLst>
      <p:ext uri="{BB962C8B-B14F-4D97-AF65-F5344CB8AC3E}">
        <p14:creationId xmlns:p14="http://schemas.microsoft.com/office/powerpoint/2010/main" val="2602634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Map Mod MidCourse Correction</a:t>
            </a:r>
          </a:p>
        </p:txBody>
      </p:sp>
      <p:sp>
        <p:nvSpPr>
          <p:cNvPr id="259075" name="Rectangle 3"/>
          <p:cNvSpPr>
            <a:spLocks noGrp="1" noChangeArrowheads="1"/>
          </p:cNvSpPr>
          <p:nvPr>
            <p:ph type="body" idx="1"/>
          </p:nvPr>
        </p:nvSpPr>
        <p:spPr/>
        <p:txBody>
          <a:bodyPr/>
          <a:lstStyle/>
          <a:p>
            <a:r>
              <a:rPr lang="en-US"/>
              <a:t>Rather than attempting to cover all the nation with updated flood maps, focus on </a:t>
            </a:r>
            <a:r>
              <a:rPr lang="en-US">
                <a:solidFill>
                  <a:srgbClr val="FF3300"/>
                </a:solidFill>
              </a:rPr>
              <a:t>65% of the nation’s land area containing 92% of the population</a:t>
            </a:r>
          </a:p>
          <a:p>
            <a:r>
              <a:rPr lang="en-US"/>
              <a:t>Implement a </a:t>
            </a:r>
            <a:r>
              <a:rPr lang="en-US">
                <a:solidFill>
                  <a:srgbClr val="FF3300"/>
                </a:solidFill>
              </a:rPr>
              <a:t>floodplain boundary standard</a:t>
            </a:r>
            <a:r>
              <a:rPr lang="en-US"/>
              <a:t> which ensures alignment of flood map with existing topographic data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Floodplain Boundary Standard</a:t>
            </a:r>
          </a:p>
        </p:txBody>
      </p:sp>
      <p:sp>
        <p:nvSpPr>
          <p:cNvPr id="269315" name="Rectangle 3"/>
          <p:cNvSpPr>
            <a:spLocks noGrp="1" noChangeArrowheads="1"/>
          </p:cNvSpPr>
          <p:nvPr>
            <p:ph type="body" idx="1"/>
          </p:nvPr>
        </p:nvSpPr>
        <p:spPr>
          <a:xfrm>
            <a:off x="685800" y="1619250"/>
            <a:ext cx="7772400" cy="4114800"/>
          </a:xfrm>
        </p:spPr>
        <p:txBody>
          <a:bodyPr/>
          <a:lstStyle/>
          <a:p>
            <a:pPr>
              <a:lnSpc>
                <a:spcPct val="90000"/>
              </a:lnSpc>
            </a:pPr>
            <a:r>
              <a:rPr lang="en-US"/>
              <a:t>Compares </a:t>
            </a:r>
            <a:r>
              <a:rPr lang="en-US">
                <a:solidFill>
                  <a:srgbClr val="FF3300"/>
                </a:solidFill>
              </a:rPr>
              <a:t>ground elevation</a:t>
            </a:r>
            <a:r>
              <a:rPr lang="en-US"/>
              <a:t> at floodplain boundary and </a:t>
            </a:r>
            <a:r>
              <a:rPr lang="en-US">
                <a:solidFill>
                  <a:srgbClr val="FF3300"/>
                </a:solidFill>
              </a:rPr>
              <a:t>computed flood elevation</a:t>
            </a:r>
            <a:r>
              <a:rPr lang="en-US"/>
              <a:t> for different risk classes</a:t>
            </a:r>
          </a:p>
          <a:p>
            <a:pPr>
              <a:lnSpc>
                <a:spcPct val="90000"/>
              </a:lnSpc>
              <a:buFontTx/>
              <a:buNone/>
            </a:pPr>
            <a:endParaRPr lang="en-US" sz="1600"/>
          </a:p>
          <a:p>
            <a:pPr>
              <a:lnSpc>
                <a:spcPct val="90000"/>
              </a:lnSpc>
            </a:pPr>
            <a:r>
              <a:rPr lang="en-US">
                <a:solidFill>
                  <a:srgbClr val="FF3300"/>
                </a:solidFill>
              </a:rPr>
              <a:t>It is NOT: a topo standard </a:t>
            </a:r>
            <a:r>
              <a:rPr lang="en-US"/>
              <a:t>or a BFE accuracy requirement. Does not dictate zone type.</a:t>
            </a:r>
          </a:p>
          <a:p>
            <a:pPr>
              <a:lnSpc>
                <a:spcPct val="90000"/>
              </a:lnSpc>
              <a:buFontTx/>
              <a:buNone/>
            </a:pPr>
            <a:endParaRPr lang="en-US" sz="1600"/>
          </a:p>
        </p:txBody>
      </p:sp>
      <p:grpSp>
        <p:nvGrpSpPr>
          <p:cNvPr id="269321" name="Group 9"/>
          <p:cNvGrpSpPr>
            <a:grpSpLocks/>
          </p:cNvGrpSpPr>
          <p:nvPr/>
        </p:nvGrpSpPr>
        <p:grpSpPr bwMode="auto">
          <a:xfrm>
            <a:off x="1752600" y="4638675"/>
            <a:ext cx="5299075" cy="1460500"/>
            <a:chOff x="1104" y="3072"/>
            <a:chExt cx="3338" cy="920"/>
          </a:xfrm>
        </p:grpSpPr>
        <p:sp>
          <p:nvSpPr>
            <p:cNvPr id="269316" name="Line 4"/>
            <p:cNvSpPr>
              <a:spLocks noChangeShapeType="1"/>
            </p:cNvSpPr>
            <p:nvPr/>
          </p:nvSpPr>
          <p:spPr bwMode="auto">
            <a:xfrm>
              <a:off x="1584" y="3312"/>
              <a:ext cx="2448"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7" name="Freeform 5"/>
            <p:cNvSpPr>
              <a:spLocks/>
            </p:cNvSpPr>
            <p:nvPr/>
          </p:nvSpPr>
          <p:spPr bwMode="auto">
            <a:xfrm>
              <a:off x="1104" y="3072"/>
              <a:ext cx="3264" cy="920"/>
            </a:xfrm>
            <a:custGeom>
              <a:avLst/>
              <a:gdLst>
                <a:gd name="T0" fmla="*/ 0 w 3264"/>
                <a:gd name="T1" fmla="*/ 240 h 920"/>
                <a:gd name="T2" fmla="*/ 240 w 3264"/>
                <a:gd name="T3" fmla="*/ 336 h 920"/>
                <a:gd name="T4" fmla="*/ 528 w 3264"/>
                <a:gd name="T5" fmla="*/ 528 h 920"/>
                <a:gd name="T6" fmla="*/ 864 w 3264"/>
                <a:gd name="T7" fmla="*/ 672 h 920"/>
                <a:gd name="T8" fmla="*/ 1248 w 3264"/>
                <a:gd name="T9" fmla="*/ 864 h 920"/>
                <a:gd name="T10" fmla="*/ 1584 w 3264"/>
                <a:gd name="T11" fmla="*/ 912 h 920"/>
                <a:gd name="T12" fmla="*/ 1968 w 3264"/>
                <a:gd name="T13" fmla="*/ 816 h 920"/>
                <a:gd name="T14" fmla="*/ 2208 w 3264"/>
                <a:gd name="T15" fmla="*/ 672 h 920"/>
                <a:gd name="T16" fmla="*/ 2352 w 3264"/>
                <a:gd name="T17" fmla="*/ 528 h 920"/>
                <a:gd name="T18" fmla="*/ 2592 w 3264"/>
                <a:gd name="T19" fmla="*/ 432 h 920"/>
                <a:gd name="T20" fmla="*/ 2736 w 3264"/>
                <a:gd name="T21" fmla="*/ 336 h 920"/>
                <a:gd name="T22" fmla="*/ 2832 w 3264"/>
                <a:gd name="T23" fmla="*/ 288 h 920"/>
                <a:gd name="T24" fmla="*/ 2928 w 3264"/>
                <a:gd name="T25" fmla="*/ 240 h 920"/>
                <a:gd name="T26" fmla="*/ 3168 w 3264"/>
                <a:gd name="T27" fmla="*/ 48 h 920"/>
                <a:gd name="T28" fmla="*/ 3264 w 3264"/>
                <a:gd name="T2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4" h="920">
                  <a:moveTo>
                    <a:pt x="0" y="240"/>
                  </a:moveTo>
                  <a:cubicBezTo>
                    <a:pt x="76" y="264"/>
                    <a:pt x="152" y="288"/>
                    <a:pt x="240" y="336"/>
                  </a:cubicBezTo>
                  <a:cubicBezTo>
                    <a:pt x="328" y="384"/>
                    <a:pt x="424" y="472"/>
                    <a:pt x="528" y="528"/>
                  </a:cubicBezTo>
                  <a:cubicBezTo>
                    <a:pt x="632" y="584"/>
                    <a:pt x="744" y="616"/>
                    <a:pt x="864" y="672"/>
                  </a:cubicBezTo>
                  <a:cubicBezTo>
                    <a:pt x="984" y="728"/>
                    <a:pt x="1128" y="824"/>
                    <a:pt x="1248" y="864"/>
                  </a:cubicBezTo>
                  <a:cubicBezTo>
                    <a:pt x="1368" y="904"/>
                    <a:pt x="1464" y="920"/>
                    <a:pt x="1584" y="912"/>
                  </a:cubicBezTo>
                  <a:cubicBezTo>
                    <a:pt x="1704" y="904"/>
                    <a:pt x="1864" y="856"/>
                    <a:pt x="1968" y="816"/>
                  </a:cubicBezTo>
                  <a:cubicBezTo>
                    <a:pt x="2072" y="776"/>
                    <a:pt x="2144" y="720"/>
                    <a:pt x="2208" y="672"/>
                  </a:cubicBezTo>
                  <a:cubicBezTo>
                    <a:pt x="2272" y="624"/>
                    <a:pt x="2288" y="568"/>
                    <a:pt x="2352" y="528"/>
                  </a:cubicBezTo>
                  <a:cubicBezTo>
                    <a:pt x="2416" y="488"/>
                    <a:pt x="2528" y="464"/>
                    <a:pt x="2592" y="432"/>
                  </a:cubicBezTo>
                  <a:cubicBezTo>
                    <a:pt x="2656" y="400"/>
                    <a:pt x="2696" y="360"/>
                    <a:pt x="2736" y="336"/>
                  </a:cubicBezTo>
                  <a:cubicBezTo>
                    <a:pt x="2776" y="312"/>
                    <a:pt x="2800" y="304"/>
                    <a:pt x="2832" y="288"/>
                  </a:cubicBezTo>
                  <a:cubicBezTo>
                    <a:pt x="2864" y="272"/>
                    <a:pt x="2872" y="280"/>
                    <a:pt x="2928" y="240"/>
                  </a:cubicBezTo>
                  <a:cubicBezTo>
                    <a:pt x="2984" y="200"/>
                    <a:pt x="3112" y="88"/>
                    <a:pt x="3168" y="48"/>
                  </a:cubicBezTo>
                  <a:cubicBezTo>
                    <a:pt x="3224" y="8"/>
                    <a:pt x="3248" y="8"/>
                    <a:pt x="3264" y="0"/>
                  </a:cubicBezTo>
                </a:path>
              </a:pathLst>
            </a:custGeom>
            <a:noFill/>
            <a:ln w="28575"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8" name="Line 6"/>
            <p:cNvSpPr>
              <a:spLocks noChangeShapeType="1"/>
            </p:cNvSpPr>
            <p:nvPr/>
          </p:nvSpPr>
          <p:spPr bwMode="auto">
            <a:xfrm>
              <a:off x="1536" y="3312"/>
              <a:ext cx="0" cy="24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9" name="Text Box 7"/>
            <p:cNvSpPr txBox="1">
              <a:spLocks noChangeArrowheads="1"/>
            </p:cNvSpPr>
            <p:nvPr/>
          </p:nvSpPr>
          <p:spPr bwMode="auto">
            <a:xfrm>
              <a:off x="1536" y="3312"/>
              <a:ext cx="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Not good</a:t>
              </a:r>
            </a:p>
          </p:txBody>
        </p:sp>
        <p:sp>
          <p:nvSpPr>
            <p:cNvPr id="269320" name="Text Box 8"/>
            <p:cNvSpPr txBox="1">
              <a:spLocks noChangeArrowheads="1"/>
            </p:cNvSpPr>
            <p:nvPr/>
          </p:nvSpPr>
          <p:spPr bwMode="auto">
            <a:xfrm>
              <a:off x="3974" y="3335"/>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Good</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3708400" y="1905000"/>
            <a:ext cx="1600200" cy="3467100"/>
          </a:xfrm>
          <a:prstGeom prst="rightArrow">
            <a:avLst>
              <a:gd name="adj1" fmla="val 50731"/>
              <a:gd name="adj2" fmla="val 69444"/>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3411"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r="37445" b="48006"/>
          <a:stretch>
            <a:fillRect/>
          </a:stretch>
        </p:blipFill>
        <p:spPr bwMode="auto">
          <a:xfrm>
            <a:off x="5356225" y="2584450"/>
            <a:ext cx="3354388" cy="20907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273412" name="Picture 4" descr="map 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16175"/>
            <a:ext cx="3657600" cy="2652713"/>
          </a:xfrm>
          <a:prstGeom prst="rect">
            <a:avLst/>
          </a:prstGeom>
          <a:noFill/>
          <a:extLst>
            <a:ext uri="{909E8E84-426E-40DD-AFC4-6F175D3DCCD1}">
              <a14:hiddenFill xmlns:a14="http://schemas.microsoft.com/office/drawing/2010/main">
                <a:solidFill>
                  <a:srgbClr val="FFFFFF"/>
                </a:solidFill>
              </a14:hiddenFill>
            </a:ext>
          </a:extLst>
        </p:spPr>
      </p:pic>
      <p:sp>
        <p:nvSpPr>
          <p:cNvPr id="273413" name="Rectangle 5"/>
          <p:cNvSpPr>
            <a:spLocks noChangeArrowheads="1"/>
          </p:cNvSpPr>
          <p:nvPr/>
        </p:nvSpPr>
        <p:spPr bwMode="auto">
          <a:xfrm>
            <a:off x="304800" y="3733800"/>
            <a:ext cx="2336800" cy="320675"/>
          </a:xfrm>
          <a:prstGeom prst="rect">
            <a:avLst/>
          </a:prstGeom>
          <a:noFill/>
          <a:ln>
            <a:noFill/>
          </a:ln>
          <a:effectLst>
            <a:outerShdw dist="127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Topography</a:t>
            </a:r>
          </a:p>
        </p:txBody>
      </p:sp>
      <p:sp>
        <p:nvSpPr>
          <p:cNvPr id="273414" name="Text Box 6"/>
          <p:cNvSpPr txBox="1">
            <a:spLocks noChangeArrowheads="1"/>
          </p:cNvSpPr>
          <p:nvPr/>
        </p:nvSpPr>
        <p:spPr bwMode="auto">
          <a:xfrm>
            <a:off x="381000" y="2819400"/>
            <a:ext cx="2201863" cy="5191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eaLnBrk="0" hangingPunct="0"/>
            <a:r>
              <a:rPr lang="en-US" sz="2800">
                <a:solidFill>
                  <a:srgbClr val="A50021"/>
                </a:solidFill>
                <a:latin typeface="Arial" charset="0"/>
              </a:rPr>
              <a:t>Flood Data</a:t>
            </a:r>
          </a:p>
        </p:txBody>
      </p:sp>
      <p:sp>
        <p:nvSpPr>
          <p:cNvPr id="273415" name="Rectangle 7"/>
          <p:cNvSpPr>
            <a:spLocks noChangeArrowheads="1"/>
          </p:cNvSpPr>
          <p:nvPr/>
        </p:nvSpPr>
        <p:spPr bwMode="auto">
          <a:xfrm>
            <a:off x="315913" y="4397375"/>
            <a:ext cx="1143000" cy="31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Base</a:t>
            </a:r>
          </a:p>
        </p:txBody>
      </p:sp>
      <p:sp>
        <p:nvSpPr>
          <p:cNvPr id="273416" name="Text Box 8"/>
          <p:cNvSpPr txBox="1">
            <a:spLocks noChangeArrowheads="1"/>
          </p:cNvSpPr>
          <p:nvPr/>
        </p:nvSpPr>
        <p:spPr bwMode="auto">
          <a:xfrm>
            <a:off x="6335713" y="4865688"/>
            <a:ext cx="1536700" cy="3968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algn="ctr" eaLnBrk="0" hangingPunct="0"/>
            <a:r>
              <a:rPr lang="en-US" sz="2000">
                <a:solidFill>
                  <a:srgbClr val="A50021"/>
                </a:solidFill>
                <a:latin typeface="Arial" charset="0"/>
              </a:rPr>
              <a:t>Digital Map</a:t>
            </a:r>
          </a:p>
        </p:txBody>
      </p:sp>
      <p:sp>
        <p:nvSpPr>
          <p:cNvPr id="273417" name="Rectangle 9"/>
          <p:cNvSpPr>
            <a:spLocks noGrp="1" noChangeArrowheads="1"/>
          </p:cNvSpPr>
          <p:nvPr>
            <p:ph type="title"/>
          </p:nvPr>
        </p:nvSpPr>
        <p:spPr>
          <a:xfrm>
            <a:off x="0" y="0"/>
            <a:ext cx="9144000" cy="1676400"/>
          </a:xfrm>
        </p:spPr>
        <p:txBody>
          <a:bodyPr/>
          <a:lstStyle/>
          <a:p>
            <a:r>
              <a:rPr lang="en-US"/>
              <a:t>Flood Map Production Process –</a:t>
            </a:r>
            <a:br>
              <a:rPr lang="en-US"/>
            </a:br>
            <a:r>
              <a:rPr lang="en-US" sz="3600"/>
              <a:t>Data Development</a:t>
            </a:r>
          </a:p>
        </p:txBody>
      </p:sp>
      <p:sp>
        <p:nvSpPr>
          <p:cNvPr id="273418" name="Text Box 10"/>
          <p:cNvSpPr txBox="1">
            <a:spLocks noChangeArrowheads="1"/>
          </p:cNvSpPr>
          <p:nvPr/>
        </p:nvSpPr>
        <p:spPr bwMode="auto">
          <a:xfrm>
            <a:off x="1071563" y="5232400"/>
            <a:ext cx="43021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Two key inputs: </a:t>
            </a:r>
          </a:p>
          <a:p>
            <a:pPr>
              <a:buFontTx/>
              <a:buChar char="•"/>
            </a:pPr>
            <a:r>
              <a:rPr lang="en-US" b="0">
                <a:solidFill>
                  <a:schemeClr val="tx1"/>
                </a:solidFill>
              </a:rPr>
              <a:t> base map imagery and vector line work</a:t>
            </a:r>
          </a:p>
          <a:p>
            <a:pPr>
              <a:buFontTx/>
              <a:buChar char="•"/>
            </a:pPr>
            <a:r>
              <a:rPr lang="en-US" b="0">
                <a:solidFill>
                  <a:schemeClr val="tx1"/>
                </a:solidFill>
              </a:rPr>
              <a:t> topography – land surface elevation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212725" y="4911725"/>
            <a:ext cx="27892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This study addressed the technologies producing Imagery and Elevation data components of the DFIRM</a:t>
            </a:r>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29" name="Line 9"/>
          <p:cNvSpPr>
            <a:spLocks noChangeShapeType="1"/>
          </p:cNvSpPr>
          <p:nvPr/>
        </p:nvSpPr>
        <p:spPr bwMode="auto">
          <a:xfrm flipH="1">
            <a:off x="1335088" y="3497263"/>
            <a:ext cx="1030287" cy="14954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0" name="Text Box 10"/>
          <p:cNvSpPr txBox="1">
            <a:spLocks noChangeArrowheads="1"/>
          </p:cNvSpPr>
          <p:nvPr/>
        </p:nvSpPr>
        <p:spPr bwMode="auto">
          <a:xfrm>
            <a:off x="6135688" y="4949825"/>
            <a:ext cx="280511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400" b="0" i="1">
                <a:latin typeface="Arial Unicode MS" pitchFamily="34" charset="-128"/>
              </a:rPr>
              <a:t>*New, 2-year NRC study sponsored by FEMA will look at Flood Map Accuracy and include analysis of Flood Data component of the DFIRM</a:t>
            </a:r>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9" name="Rectangle 11"/>
          <p:cNvSpPr>
            <a:spLocks noChangeArrowheads="1"/>
          </p:cNvSpPr>
          <p:nvPr/>
        </p:nvSpPr>
        <p:spPr bwMode="auto">
          <a:xfrm>
            <a:off x="3817938" y="182563"/>
            <a:ext cx="1654175" cy="19891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5901" name="Picture 1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681038"/>
            <a:ext cx="5083175" cy="3579812"/>
          </a:xfrm>
          <a:prstGeom prst="rect">
            <a:avLst/>
          </a:prstGeom>
          <a:noFill/>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357188" y="4252913"/>
            <a:ext cx="85264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a:solidFill>
                  <a:schemeClr val="accent2"/>
                </a:solidFill>
              </a:rPr>
              <a:t>  </a:t>
            </a:r>
            <a:r>
              <a:rPr lang="en-US" sz="2400" b="0">
                <a:solidFill>
                  <a:schemeClr val="tx1"/>
                </a:solidFill>
              </a:rPr>
              <a:t>Digital orthophotos show two-dimensional features like roads, buildings, vegetation, and rivers, </a:t>
            </a:r>
          </a:p>
          <a:p>
            <a:pPr>
              <a:buClr>
                <a:schemeClr val="accent2"/>
              </a:buClr>
              <a:buSzPct val="125000"/>
              <a:buFontTx/>
              <a:buChar char="•"/>
            </a:pPr>
            <a:r>
              <a:rPr lang="en-US" sz="2400" b="0">
                <a:solidFill>
                  <a:schemeClr val="tx1"/>
                </a:solidFill>
              </a:rPr>
              <a:t>  Photogrammetry is mature</a:t>
            </a:r>
          </a:p>
          <a:p>
            <a:pPr>
              <a:buClr>
                <a:schemeClr val="accent2"/>
              </a:buClr>
              <a:buSzPct val="125000"/>
              <a:buFontTx/>
              <a:buChar char="•"/>
            </a:pPr>
            <a:r>
              <a:rPr lang="en-US" sz="2400" b="0">
                <a:solidFill>
                  <a:schemeClr val="tx1"/>
                </a:solidFill>
              </a:rPr>
              <a:t>  </a:t>
            </a:r>
            <a:r>
              <a:rPr lang="en-US" sz="2400" b="0">
                <a:solidFill>
                  <a:srgbClr val="FF3300"/>
                </a:solidFill>
              </a:rPr>
              <a:t>Orthophotos are the ideal base imagery</a:t>
            </a:r>
            <a:r>
              <a:rPr lang="en-US" sz="2400" b="0">
                <a:solidFill>
                  <a:schemeClr val="tx1"/>
                </a:solidFill>
              </a:rPr>
              <a:t> for FEMA Map Modernization purposes</a:t>
            </a:r>
          </a:p>
        </p:txBody>
      </p:sp>
      <p:pic>
        <p:nvPicPr>
          <p:cNvPr id="165896" name="Picture 8" descr="Fig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738" y="893763"/>
            <a:ext cx="4237037" cy="3186112"/>
          </a:xfrm>
          <a:prstGeom prst="rect">
            <a:avLst/>
          </a:prstGeom>
          <a:noFill/>
          <a:extLst>
            <a:ext uri="{909E8E84-426E-40DD-AFC4-6F175D3DCCD1}">
              <a14:hiddenFill xmlns:a14="http://schemas.microsoft.com/office/drawing/2010/main">
                <a:solidFill>
                  <a:srgbClr val="FFFFFF"/>
                </a:solidFill>
              </a14:hiddenFill>
            </a:ext>
          </a:extLst>
        </p:spPr>
      </p:pic>
      <p:sp>
        <p:nvSpPr>
          <p:cNvPr id="165892" name="Text Box 4"/>
          <p:cNvSpPr txBox="1">
            <a:spLocks noChangeArrowheads="1"/>
          </p:cNvSpPr>
          <p:nvPr/>
        </p:nvSpPr>
        <p:spPr bwMode="auto">
          <a:xfrm>
            <a:off x="2605088" y="263525"/>
            <a:ext cx="3983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Imagery in Detail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598738" y="263525"/>
            <a:ext cx="4003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National Base Imagery</a:t>
            </a:r>
          </a:p>
        </p:txBody>
      </p:sp>
      <p:pic>
        <p:nvPicPr>
          <p:cNvPr id="167941" name="Picture 5" descr="Fig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4088"/>
            <a:ext cx="4513263" cy="3455987"/>
          </a:xfrm>
          <a:prstGeom prst="rect">
            <a:avLst/>
          </a:prstGeom>
          <a:noFill/>
          <a:extLst>
            <a:ext uri="{909E8E84-426E-40DD-AFC4-6F175D3DCCD1}">
              <a14:hiddenFill xmlns:a14="http://schemas.microsoft.com/office/drawing/2010/main">
                <a:solidFill>
                  <a:srgbClr val="FFFFFF"/>
                </a:solidFill>
              </a14:hiddenFill>
            </a:ext>
          </a:extLst>
        </p:spPr>
      </p:pic>
      <p:sp>
        <p:nvSpPr>
          <p:cNvPr id="167943" name="Rectangle 7"/>
          <p:cNvSpPr>
            <a:spLocks noChangeArrowheads="1"/>
          </p:cNvSpPr>
          <p:nvPr/>
        </p:nvSpPr>
        <p:spPr bwMode="auto">
          <a:xfrm>
            <a:off x="4954588" y="1112838"/>
            <a:ext cx="40306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solidFill>
                  <a:schemeClr val="tx1"/>
                </a:solidFill>
              </a:rPr>
              <a:t> </a:t>
            </a:r>
            <a:r>
              <a:rPr lang="en-US" sz="2000" b="0">
                <a:solidFill>
                  <a:schemeClr val="tx1"/>
                </a:solidFill>
              </a:rPr>
              <a:t>USGS and USDA each host digital orthophoto programs, </a:t>
            </a:r>
            <a:r>
              <a:rPr lang="en-US" sz="2000" b="0">
                <a:solidFill>
                  <a:srgbClr val="FF3300"/>
                </a:solidFill>
              </a:rPr>
              <a:t>National Aerial Photography Program</a:t>
            </a:r>
            <a:r>
              <a:rPr lang="en-US" sz="2000" b="0">
                <a:solidFill>
                  <a:schemeClr val="tx1"/>
                </a:solidFill>
              </a:rPr>
              <a:t> (NAPP) &amp; </a:t>
            </a:r>
            <a:r>
              <a:rPr lang="en-US" sz="2000" b="0">
                <a:solidFill>
                  <a:srgbClr val="FF3300"/>
                </a:solidFill>
              </a:rPr>
              <a:t>National Agricultural Imagery Program</a:t>
            </a:r>
            <a:r>
              <a:rPr lang="en-US" sz="2000" b="0">
                <a:solidFill>
                  <a:schemeClr val="tx1"/>
                </a:solidFill>
              </a:rPr>
              <a:t> (NAIP), and are part of larger federal consortium, National Digital Orthophoto Program (NDOP)</a:t>
            </a:r>
          </a:p>
        </p:txBody>
      </p:sp>
      <p:sp>
        <p:nvSpPr>
          <p:cNvPr id="167945" name="Rectangle 9"/>
          <p:cNvSpPr>
            <a:spLocks noChangeArrowheads="1"/>
          </p:cNvSpPr>
          <p:nvPr/>
        </p:nvSpPr>
        <p:spPr bwMode="auto">
          <a:xfrm>
            <a:off x="404813" y="4408488"/>
            <a:ext cx="85804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i="1">
                <a:solidFill>
                  <a:srgbClr val="FF3300"/>
                </a:solidFill>
              </a:rPr>
              <a:t>Imagery for the Nation</a:t>
            </a:r>
            <a:r>
              <a:rPr lang="en-US" sz="2400" b="0">
                <a:solidFill>
                  <a:schemeClr val="tx1"/>
                </a:solidFill>
              </a:rPr>
              <a:t>, a collaborative initiative at federal level, currently unfunded, could make nationwide orthophoto coverage available publicly with set standards for collection, distribution and archiving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784350"/>
            <a:ext cx="4681537" cy="4149725"/>
          </a:xfrm>
          <a:prstGeom prst="rect">
            <a:avLst/>
          </a:prstGeom>
          <a:noFill/>
          <a:extLst>
            <a:ext uri="{909E8E84-426E-40DD-AFC4-6F175D3DCCD1}">
              <a14:hiddenFill xmlns:a14="http://schemas.microsoft.com/office/drawing/2010/main">
                <a:solidFill>
                  <a:srgbClr val="FFFFFF"/>
                </a:solidFill>
              </a14:hiddenFill>
            </a:ext>
          </a:extLst>
        </p:spPr>
      </p:pic>
      <p:sp>
        <p:nvSpPr>
          <p:cNvPr id="278531" name="Rectangle 3"/>
          <p:cNvSpPr>
            <a:spLocks noGrp="1" noChangeArrowheads="1"/>
          </p:cNvSpPr>
          <p:nvPr>
            <p:ph type="title"/>
          </p:nvPr>
        </p:nvSpPr>
        <p:spPr>
          <a:xfrm>
            <a:off x="203200" y="152400"/>
            <a:ext cx="6661150" cy="1157288"/>
          </a:xfrm>
        </p:spPr>
        <p:txBody>
          <a:bodyPr/>
          <a:lstStyle/>
          <a:p>
            <a:pPr algn="l"/>
            <a:r>
              <a:rPr lang="en-US" sz="4000"/>
              <a:t>National Agricultural Imagery  for Lafayette Parish, LA</a:t>
            </a:r>
          </a:p>
        </p:txBody>
      </p:sp>
      <p:pic>
        <p:nvPicPr>
          <p:cNvPr id="278532" name="Picture 4"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666750"/>
            <a:ext cx="4518025" cy="4090988"/>
          </a:xfrm>
          <a:prstGeom prst="rect">
            <a:avLst/>
          </a:prstGeom>
          <a:noFill/>
          <a:extLst>
            <a:ext uri="{909E8E84-426E-40DD-AFC4-6F175D3DCCD1}">
              <a14:hiddenFill xmlns:a14="http://schemas.microsoft.com/office/drawing/2010/main">
                <a:solidFill>
                  <a:srgbClr val="FFFFFF"/>
                </a:solidFill>
              </a14:hiddenFill>
            </a:ext>
          </a:extLst>
        </p:spPr>
      </p:pic>
      <p:sp>
        <p:nvSpPr>
          <p:cNvPr id="278533" name="Text Box 5"/>
          <p:cNvSpPr txBox="1">
            <a:spLocks noChangeArrowheads="1"/>
          </p:cNvSpPr>
          <p:nvPr/>
        </p:nvSpPr>
        <p:spPr bwMode="auto">
          <a:xfrm>
            <a:off x="3382963" y="1417638"/>
            <a:ext cx="1143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2004</a:t>
            </a:r>
          </a:p>
        </p:txBody>
      </p:sp>
      <p:sp>
        <p:nvSpPr>
          <p:cNvPr id="278534" name="Text Box 6"/>
          <p:cNvSpPr txBox="1">
            <a:spLocks noChangeArrowheads="1"/>
          </p:cNvSpPr>
          <p:nvPr/>
        </p:nvSpPr>
        <p:spPr bwMode="auto">
          <a:xfrm>
            <a:off x="7527925" y="136525"/>
            <a:ext cx="1143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2005</a:t>
            </a:r>
          </a:p>
        </p:txBody>
      </p:sp>
      <p:sp>
        <p:nvSpPr>
          <p:cNvPr id="278536" name="Text Box 8"/>
          <p:cNvSpPr txBox="1">
            <a:spLocks noChangeArrowheads="1"/>
          </p:cNvSpPr>
          <p:nvPr/>
        </p:nvSpPr>
        <p:spPr bwMode="auto">
          <a:xfrm>
            <a:off x="6629400" y="6078538"/>
            <a:ext cx="3124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0">
                <a:solidFill>
                  <a:schemeClr val="hlink"/>
                </a:solidFill>
              </a:rPr>
              <a:t>IMAGERY READY </a:t>
            </a:r>
          </a:p>
          <a:p>
            <a:pPr algn="ctr" eaLnBrk="0" hangingPunct="0">
              <a:spcBef>
                <a:spcPct val="50000"/>
              </a:spcBef>
            </a:pPr>
            <a:r>
              <a:rPr lang="en-US" b="0">
                <a:solidFill>
                  <a:schemeClr val="hlink"/>
                </a:solidFill>
              </a:rPr>
              <a:t>TO USE</a:t>
            </a:r>
          </a:p>
        </p:txBody>
      </p:sp>
      <p:sp>
        <p:nvSpPr>
          <p:cNvPr id="278537" name="Text Box 9"/>
          <p:cNvSpPr txBox="1">
            <a:spLocks noChangeArrowheads="1"/>
          </p:cNvSpPr>
          <p:nvPr/>
        </p:nvSpPr>
        <p:spPr bwMode="auto">
          <a:xfrm>
            <a:off x="5311775" y="4913313"/>
            <a:ext cx="3617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NAIP: A new image for</a:t>
            </a:r>
          </a:p>
          <a:p>
            <a:r>
              <a:rPr lang="en-US" sz="2400"/>
              <a:t>each county each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78536">
                                            <p:txEl>
                                              <p:pRg st="0" end="0"/>
                                            </p:txEl>
                                          </p:spTgt>
                                        </p:tgtEl>
                                        <p:attrNameLst>
                                          <p:attrName>style.visibility</p:attrName>
                                        </p:attrNameLst>
                                      </p:cBhvr>
                                      <p:to>
                                        <p:strVal val="visible"/>
                                      </p:to>
                                    </p:set>
                                    <p:anim calcmode="lin" valueType="num">
                                      <p:cBhvr>
                                        <p:cTn id="7" dur="1000" fill="hold"/>
                                        <p:tgtEl>
                                          <p:spTgt spid="2785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85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85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853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78536">
                                            <p:txEl>
                                              <p:pRg st="1" end="1"/>
                                            </p:txEl>
                                          </p:spTgt>
                                        </p:tgtEl>
                                        <p:attrNameLst>
                                          <p:attrName>style.visibility</p:attrName>
                                        </p:attrNameLst>
                                      </p:cBhvr>
                                      <p:to>
                                        <p:strVal val="visible"/>
                                      </p:to>
                                    </p:set>
                                    <p:anim calcmode="lin" valueType="num">
                                      <p:cBhvr>
                                        <p:cTn id="13" dur="1000" fill="hold"/>
                                        <p:tgtEl>
                                          <p:spTgt spid="27853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7853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785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85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naip06progr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18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430213" y="263525"/>
            <a:ext cx="8374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Detail—Photogrammetry </a:t>
            </a:r>
          </a:p>
        </p:txBody>
      </p:sp>
      <p:sp>
        <p:nvSpPr>
          <p:cNvPr id="168965" name="Text Box 5"/>
          <p:cNvSpPr txBox="1">
            <a:spLocks noChangeArrowheads="1"/>
          </p:cNvSpPr>
          <p:nvPr/>
        </p:nvSpPr>
        <p:spPr bwMode="auto">
          <a:xfrm>
            <a:off x="438150" y="4592638"/>
            <a:ext cx="85344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b="0"/>
          </a:p>
          <a:p>
            <a:pPr>
              <a:buClr>
                <a:schemeClr val="accent2"/>
              </a:buClr>
              <a:buSzPct val="125000"/>
              <a:buFontTx/>
              <a:buChar char="•"/>
            </a:pPr>
            <a:r>
              <a:rPr lang="en-US" b="0"/>
              <a:t>  </a:t>
            </a:r>
            <a:r>
              <a:rPr lang="en-US" sz="2400" b="0"/>
              <a:t>Photogrammetry can </a:t>
            </a:r>
            <a:r>
              <a:rPr lang="en-US" sz="2400" b="0" u="sng"/>
              <a:t>also</a:t>
            </a:r>
            <a:r>
              <a:rPr lang="en-US" sz="2400" b="0"/>
              <a:t> be used to produce </a:t>
            </a:r>
            <a:r>
              <a:rPr lang="en-US" sz="2400" b="0">
                <a:solidFill>
                  <a:srgbClr val="FF3300"/>
                </a:solidFill>
              </a:rPr>
              <a:t>bare-earth digital elevation models</a:t>
            </a:r>
            <a:r>
              <a:rPr lang="en-US" sz="2400" b="0"/>
              <a:t>, but the process is </a:t>
            </a:r>
            <a:r>
              <a:rPr lang="en-US" sz="2400" b="0">
                <a:solidFill>
                  <a:srgbClr val="FF3300"/>
                </a:solidFill>
              </a:rPr>
              <a:t>expensive, labor intensive</a:t>
            </a:r>
            <a:r>
              <a:rPr lang="en-US" sz="2400" b="0"/>
              <a:t>, and therefore inappropriate for a national program</a:t>
            </a:r>
          </a:p>
        </p:txBody>
      </p:sp>
      <p:pic>
        <p:nvPicPr>
          <p:cNvPr id="168967" name="Picture 7" descr="cap"/>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846513" y="1120775"/>
            <a:ext cx="3835400"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68" name="Picture 8" descr="LCO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06475"/>
            <a:ext cx="3057525" cy="1946275"/>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661988" y="361950"/>
            <a:ext cx="7875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Committee Membership</a:t>
            </a:r>
          </a:p>
        </p:txBody>
      </p:sp>
      <p:sp>
        <p:nvSpPr>
          <p:cNvPr id="214019" name="Rectangle 3"/>
          <p:cNvSpPr>
            <a:spLocks noChangeArrowheads="1"/>
          </p:cNvSpPr>
          <p:nvPr/>
        </p:nvSpPr>
        <p:spPr bwMode="auto">
          <a:xfrm>
            <a:off x="112713" y="1543050"/>
            <a:ext cx="891857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3200400" algn="ctr"/>
                <a:tab pos="5486400" algn="r"/>
              </a:tabLst>
            </a:pPr>
            <a:r>
              <a:rPr lang="en-US" sz="2200" b="0">
                <a:solidFill>
                  <a:schemeClr val="accent2"/>
                </a:solidFill>
              </a:rPr>
              <a:t>DAVID R. MAIDMENT</a:t>
            </a:r>
            <a:r>
              <a:rPr lang="en-US" sz="2200" b="0"/>
              <a:t>, </a:t>
            </a:r>
            <a:r>
              <a:rPr lang="en-US" sz="2200" b="0" i="1"/>
              <a:t>Chair</a:t>
            </a:r>
            <a:r>
              <a:rPr lang="en-US" sz="2200" b="0"/>
              <a:t>, University of Texas, Austin</a:t>
            </a:r>
          </a:p>
          <a:p>
            <a:pPr algn="ctr">
              <a:tabLst>
                <a:tab pos="3200400" algn="ctr"/>
                <a:tab pos="5486400" algn="r"/>
              </a:tabLst>
            </a:pPr>
            <a:r>
              <a:rPr lang="en-US" sz="2200" b="0">
                <a:solidFill>
                  <a:schemeClr val="accent2"/>
                </a:solidFill>
              </a:rPr>
              <a:t>SCOTT EDELMAN</a:t>
            </a:r>
            <a:r>
              <a:rPr lang="en-US" sz="2200" b="0"/>
              <a:t>, Watershed Concepts, Greensboro, North Carolina</a:t>
            </a:r>
          </a:p>
          <a:p>
            <a:pPr algn="ctr">
              <a:tabLst>
                <a:tab pos="3200400" algn="ctr"/>
                <a:tab pos="5486400" algn="r"/>
              </a:tabLst>
            </a:pPr>
            <a:r>
              <a:rPr lang="en-US" sz="2200" b="0">
                <a:solidFill>
                  <a:schemeClr val="accent2"/>
                </a:solidFill>
              </a:rPr>
              <a:t>ELVIN R. HEIBERG III</a:t>
            </a:r>
            <a:r>
              <a:rPr lang="en-US" sz="2200" b="0"/>
              <a:t>, Heiberg Associates, Inc., Arlington, Virginia</a:t>
            </a:r>
          </a:p>
          <a:p>
            <a:pPr algn="ctr">
              <a:tabLst>
                <a:tab pos="3200400" algn="ctr"/>
                <a:tab pos="5486400" algn="r"/>
              </a:tabLst>
            </a:pPr>
            <a:r>
              <a:rPr lang="en-US" sz="2200" b="0">
                <a:solidFill>
                  <a:schemeClr val="accent2"/>
                </a:solidFill>
              </a:rPr>
              <a:t>JOHN R. JENSEN</a:t>
            </a:r>
            <a:r>
              <a:rPr lang="en-US" sz="2200" b="0"/>
              <a:t>, University of South Carolina, Columbia</a:t>
            </a:r>
          </a:p>
          <a:p>
            <a:pPr algn="ctr">
              <a:tabLst>
                <a:tab pos="3200400" algn="ctr"/>
                <a:tab pos="5486400" algn="r"/>
              </a:tabLst>
            </a:pPr>
            <a:r>
              <a:rPr lang="en-US" sz="2200" b="0">
                <a:solidFill>
                  <a:schemeClr val="accent2"/>
                </a:solidFill>
              </a:rPr>
              <a:t>DAVID F. MAUNE</a:t>
            </a:r>
            <a:r>
              <a:rPr lang="en-US" sz="2200" b="0"/>
              <a:t>, Dewberry and Davis, Fairfax, Virginia</a:t>
            </a:r>
          </a:p>
          <a:p>
            <a:pPr algn="ctr">
              <a:tabLst>
                <a:tab pos="3200400" algn="ctr"/>
                <a:tab pos="5486400" algn="r"/>
              </a:tabLst>
            </a:pPr>
            <a:r>
              <a:rPr lang="en-US" sz="2200" b="0">
                <a:solidFill>
                  <a:schemeClr val="accent2"/>
                </a:solidFill>
              </a:rPr>
              <a:t>KAREN SCHUCKMAN</a:t>
            </a:r>
            <a:r>
              <a:rPr lang="en-US" sz="2200" b="0"/>
              <a:t>, URS Corporation, Gaithersburg, Maryland</a:t>
            </a:r>
          </a:p>
          <a:p>
            <a:pPr algn="ctr">
              <a:tabLst>
                <a:tab pos="3200400" algn="ctr"/>
                <a:tab pos="5486400" algn="r"/>
              </a:tabLst>
            </a:pPr>
            <a:r>
              <a:rPr lang="en-US" sz="2200" b="0">
                <a:solidFill>
                  <a:schemeClr val="accent2"/>
                </a:solidFill>
              </a:rPr>
              <a:t>RAMESH SHRESTHA</a:t>
            </a:r>
            <a:r>
              <a:rPr lang="en-US" sz="2200" b="0"/>
              <a:t>, University of Florida, Gainesville</a:t>
            </a:r>
          </a:p>
          <a:p>
            <a:pPr algn="ctr">
              <a:tabLst>
                <a:tab pos="3200400" algn="ctr"/>
                <a:tab pos="5486400" algn="r"/>
              </a:tabLst>
            </a:pPr>
            <a:endParaRPr lang="en-US" sz="2200" b="0"/>
          </a:p>
          <a:p>
            <a:pPr algn="ctr">
              <a:tabLst>
                <a:tab pos="3200400" algn="ctr"/>
                <a:tab pos="5486400" algn="r"/>
              </a:tabLst>
            </a:pPr>
            <a:r>
              <a:rPr lang="en-US" sz="2200" b="0" i="1"/>
              <a:t>National Research Council Staff</a:t>
            </a:r>
            <a:endParaRPr lang="en-US" sz="2200" b="0"/>
          </a:p>
          <a:p>
            <a:pPr algn="ctr">
              <a:tabLst>
                <a:tab pos="3200400" algn="ctr"/>
                <a:tab pos="5486400" algn="r"/>
              </a:tabLst>
            </a:pPr>
            <a:r>
              <a:rPr lang="en-US" sz="2200" b="0">
                <a:solidFill>
                  <a:schemeClr val="accent2"/>
                </a:solidFill>
              </a:rPr>
              <a:t>ELIZABETH A. EIDE</a:t>
            </a:r>
            <a:r>
              <a:rPr lang="en-US" sz="2200" b="0"/>
              <a:t>, Study Director</a:t>
            </a:r>
          </a:p>
          <a:p>
            <a:pPr algn="ctr">
              <a:tabLst>
                <a:tab pos="3200400" algn="ctr"/>
                <a:tab pos="5486400" algn="r"/>
              </a:tabLst>
            </a:pPr>
            <a:r>
              <a:rPr lang="en-US" sz="2200" b="0">
                <a:solidFill>
                  <a:schemeClr val="accent2"/>
                </a:solidFill>
              </a:rPr>
              <a:t>JARED P. ENO</a:t>
            </a:r>
            <a:r>
              <a:rPr lang="en-US" sz="2200" b="0"/>
              <a:t>, Senior Project Assistant</a:t>
            </a:r>
            <a:r>
              <a:rPr lang="en-US" sz="2000" b="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2800" b="1">
                <a:solidFill>
                  <a:schemeClr val="accent2"/>
                </a:solidFill>
                <a:latin typeface="Arial" charset="0"/>
              </a:rPr>
              <a:t>Elevation Data in Detail—Photogrammetry</a:t>
            </a:r>
            <a:endParaRPr lang="en-US" sz="2800">
              <a:latin typeface="Arial" charset="0"/>
            </a:endParaRPr>
          </a:p>
        </p:txBody>
      </p:sp>
      <p:sp>
        <p:nvSpPr>
          <p:cNvPr id="179203" name="Rectangle 3"/>
          <p:cNvSpPr>
            <a:spLocks noGrp="1" noChangeArrowheads="1"/>
          </p:cNvSpPr>
          <p:nvPr>
            <p:ph type="body" sz="half" idx="2"/>
          </p:nvPr>
        </p:nvSpPr>
        <p:spPr>
          <a:xfrm>
            <a:off x="4489450" y="1206500"/>
            <a:ext cx="4471988" cy="4648200"/>
          </a:xfrm>
        </p:spPr>
        <p:txBody>
          <a:bodyPr/>
          <a:lstStyle/>
          <a:p>
            <a:pPr>
              <a:buClr>
                <a:schemeClr val="accent2"/>
              </a:buClr>
              <a:buSzPct val="135000"/>
            </a:pPr>
            <a:r>
              <a:rPr lang="en-US" sz="2200">
                <a:latin typeface="Arial" charset="0"/>
              </a:rPr>
              <a:t>Photogrammetry uses multiple views of the same point on the ground from </a:t>
            </a:r>
            <a:r>
              <a:rPr lang="en-US" sz="2200">
                <a:solidFill>
                  <a:srgbClr val="FF3300"/>
                </a:solidFill>
                <a:latin typeface="Arial" charset="0"/>
              </a:rPr>
              <a:t>two (stereo) perspectives to create 3-D</a:t>
            </a:r>
            <a:r>
              <a:rPr lang="en-US" sz="2200">
                <a:latin typeface="Arial" charset="0"/>
              </a:rPr>
              <a:t> point measurements, including DEMs</a:t>
            </a:r>
          </a:p>
          <a:p>
            <a:pPr>
              <a:buClr>
                <a:schemeClr val="accent2"/>
              </a:buClr>
              <a:buSzPct val="135000"/>
            </a:pPr>
            <a:r>
              <a:rPr lang="en-US" sz="2200">
                <a:solidFill>
                  <a:srgbClr val="FF3300"/>
                </a:solidFill>
                <a:latin typeface="Arial" charset="0"/>
              </a:rPr>
              <a:t>Strength:</a:t>
            </a:r>
            <a:r>
              <a:rPr lang="en-US" sz="2200">
                <a:latin typeface="Arial" charset="0"/>
              </a:rPr>
              <a:t> Best for </a:t>
            </a:r>
            <a:r>
              <a:rPr lang="en-US" sz="2200">
                <a:solidFill>
                  <a:srgbClr val="FF3300"/>
                </a:solidFill>
                <a:latin typeface="Arial" charset="0"/>
              </a:rPr>
              <a:t>generation of</a:t>
            </a:r>
            <a:r>
              <a:rPr lang="en-US" sz="2200">
                <a:latin typeface="Arial" charset="0"/>
              </a:rPr>
              <a:t> </a:t>
            </a:r>
            <a:r>
              <a:rPr lang="en-US" sz="2200">
                <a:solidFill>
                  <a:srgbClr val="FF3300"/>
                </a:solidFill>
                <a:latin typeface="Arial" charset="0"/>
              </a:rPr>
              <a:t>breaklines</a:t>
            </a:r>
            <a:r>
              <a:rPr lang="en-US" sz="2200">
                <a:latin typeface="Arial" charset="0"/>
              </a:rPr>
              <a:t> for edges such as shorelines, tops &amp; bottoms of stream banks, etc.</a:t>
            </a:r>
          </a:p>
          <a:p>
            <a:pPr>
              <a:buClr>
                <a:schemeClr val="accent2"/>
              </a:buClr>
              <a:buSzPct val="135000"/>
            </a:pPr>
            <a:r>
              <a:rPr lang="en-US" sz="2200">
                <a:solidFill>
                  <a:srgbClr val="FF3300"/>
                </a:solidFill>
                <a:latin typeface="Arial" charset="0"/>
              </a:rPr>
              <a:t>Weakness:</a:t>
            </a:r>
            <a:r>
              <a:rPr lang="en-US" sz="2200">
                <a:latin typeface="Arial" charset="0"/>
              </a:rPr>
              <a:t> </a:t>
            </a:r>
            <a:r>
              <a:rPr lang="en-US" sz="2200">
                <a:solidFill>
                  <a:srgbClr val="FF3300"/>
                </a:solidFill>
                <a:latin typeface="Arial" charset="0"/>
              </a:rPr>
              <a:t>Vegetation</a:t>
            </a:r>
            <a:r>
              <a:rPr lang="en-US" sz="2200">
                <a:latin typeface="Arial" charset="0"/>
              </a:rPr>
              <a:t> </a:t>
            </a:r>
            <a:r>
              <a:rPr lang="en-US" sz="2200">
                <a:solidFill>
                  <a:srgbClr val="FF3300"/>
                </a:solidFill>
                <a:latin typeface="Arial" charset="0"/>
              </a:rPr>
              <a:t>blocks stereo views</a:t>
            </a:r>
            <a:r>
              <a:rPr lang="en-US" sz="2200">
                <a:latin typeface="Arial" charset="0"/>
              </a:rPr>
              <a:t> necessary to map the bare earth terrain in forests and heavily vegetated areas</a:t>
            </a:r>
          </a:p>
        </p:txBody>
      </p:sp>
      <p:pic>
        <p:nvPicPr>
          <p:cNvPr id="179204" name="Picture 4" descr="Photogrammetr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521" t="16667" r="12347" b="16667"/>
          <a:stretch>
            <a:fillRect/>
          </a:stretch>
        </p:blipFill>
        <p:spPr>
          <a:xfrm>
            <a:off x="749300" y="1973263"/>
            <a:ext cx="3810000" cy="2859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347663" y="263525"/>
            <a:ext cx="8591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InterFerometric Synthetic Aperture Radar (IFSAR)</a:t>
            </a:r>
          </a:p>
        </p:txBody>
      </p:sp>
      <p:pic>
        <p:nvPicPr>
          <p:cNvPr id="169991" name="Picture 7"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852613"/>
            <a:ext cx="5089525" cy="3282950"/>
          </a:xfrm>
          <a:prstGeom prst="rect">
            <a:avLst/>
          </a:prstGeom>
          <a:noFill/>
          <a:extLst>
            <a:ext uri="{909E8E84-426E-40DD-AFC4-6F175D3DCCD1}">
              <a14:hiddenFill xmlns:a14="http://schemas.microsoft.com/office/drawing/2010/main">
                <a:solidFill>
                  <a:srgbClr val="FFFFFF"/>
                </a:solidFill>
              </a14:hiddenFill>
            </a:ext>
          </a:extLst>
        </p:spPr>
      </p:pic>
      <p:sp>
        <p:nvSpPr>
          <p:cNvPr id="169992" name="Text Box 8"/>
          <p:cNvSpPr txBox="1">
            <a:spLocks noChangeArrowheads="1"/>
          </p:cNvSpPr>
          <p:nvPr/>
        </p:nvSpPr>
        <p:spPr bwMode="auto">
          <a:xfrm>
            <a:off x="4937125" y="1558925"/>
            <a:ext cx="41783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t>  </a:t>
            </a:r>
            <a:r>
              <a:rPr lang="en-US" sz="2200" b="0"/>
              <a:t>Uses </a:t>
            </a:r>
            <a:r>
              <a:rPr lang="en-US" sz="2200" b="0">
                <a:solidFill>
                  <a:srgbClr val="FF3300"/>
                </a:solidFill>
              </a:rPr>
              <a:t>microwave signal and radar antenna</a:t>
            </a:r>
            <a:r>
              <a:rPr lang="en-US" sz="2200" b="0"/>
              <a:t> (measures echoes back from ground)—’sees’ roughness of surfaces</a:t>
            </a:r>
          </a:p>
          <a:p>
            <a:pPr>
              <a:buClr>
                <a:schemeClr val="accent2"/>
              </a:buClr>
              <a:buSzPct val="125000"/>
              <a:buFontTx/>
              <a:buChar char="•"/>
            </a:pPr>
            <a:endParaRPr lang="en-US" sz="2200" b="0"/>
          </a:p>
          <a:p>
            <a:pPr>
              <a:buClr>
                <a:schemeClr val="accent2"/>
              </a:buClr>
              <a:buSzPct val="125000"/>
              <a:buFontTx/>
              <a:buChar char="•"/>
            </a:pPr>
            <a:r>
              <a:rPr lang="en-US" sz="2200" b="0"/>
              <a:t>  </a:t>
            </a:r>
            <a:r>
              <a:rPr lang="en-US" sz="2200" b="0">
                <a:solidFill>
                  <a:srgbClr val="FF3300"/>
                </a:solidFill>
              </a:rPr>
              <a:t>Advantage:</a:t>
            </a:r>
            <a:r>
              <a:rPr lang="en-US" sz="2200" b="0"/>
              <a:t>  Can be used in cloudy conditions, night/day, and </a:t>
            </a:r>
            <a:r>
              <a:rPr lang="en-US" sz="2200" b="0">
                <a:solidFill>
                  <a:srgbClr val="FF3300"/>
                </a:solidFill>
              </a:rPr>
              <a:t>relatively low cost</a:t>
            </a:r>
          </a:p>
          <a:p>
            <a:pPr>
              <a:buClr>
                <a:schemeClr val="accent2"/>
              </a:buClr>
              <a:buSzPct val="125000"/>
            </a:pPr>
            <a:endParaRPr lang="en-US" sz="2200" b="0"/>
          </a:p>
          <a:p>
            <a:pPr>
              <a:buClr>
                <a:schemeClr val="accent2"/>
              </a:buClr>
              <a:buSzPct val="125000"/>
              <a:buFontTx/>
              <a:buChar char="•"/>
            </a:pPr>
            <a:r>
              <a:rPr lang="en-US" sz="2200" b="0"/>
              <a:t>  </a:t>
            </a:r>
            <a:r>
              <a:rPr lang="en-US" sz="2200" b="0">
                <a:solidFill>
                  <a:srgbClr val="FF3300"/>
                </a:solidFill>
              </a:rPr>
              <a:t>Disadvantage:</a:t>
            </a:r>
            <a:r>
              <a:rPr lang="en-US" sz="2200" b="0">
                <a:solidFill>
                  <a:schemeClr val="tx1"/>
                </a:solidFill>
              </a:rPr>
              <a:t> </a:t>
            </a:r>
            <a:r>
              <a:rPr lang="en-US" sz="2200" b="0">
                <a:solidFill>
                  <a:srgbClr val="FF3300"/>
                </a:solidFill>
              </a:rPr>
              <a:t>Does not satisfy FEMA accuracy requirements</a:t>
            </a:r>
            <a:r>
              <a:rPr lang="en-US" sz="2200" b="0">
                <a:solidFill>
                  <a:schemeClr val="tx1"/>
                </a:solidFill>
              </a:rPr>
              <a:t>; poorest along vegetated stream banks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sp>
        <p:nvSpPr>
          <p:cNvPr id="171015" name="Rectangle 7"/>
          <p:cNvSpPr>
            <a:spLocks noChangeArrowheads="1"/>
          </p:cNvSpPr>
          <p:nvPr/>
        </p:nvSpPr>
        <p:spPr bwMode="auto">
          <a:xfrm>
            <a:off x="4359275" y="1717675"/>
            <a:ext cx="445135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Clr>
                <a:schemeClr val="accent2"/>
              </a:buClr>
              <a:buSzPct val="125000"/>
              <a:buFontTx/>
              <a:buChar char="•"/>
            </a:pPr>
            <a:r>
              <a:rPr lang="en-US" sz="2200" b="0">
                <a:solidFill>
                  <a:srgbClr val="FF3300"/>
                </a:solidFill>
              </a:rPr>
              <a:t>Lidar uses single laser pulses</a:t>
            </a:r>
            <a:r>
              <a:rPr lang="en-US" sz="2200" b="0">
                <a:solidFill>
                  <a:schemeClr val="tx1"/>
                </a:solidFill>
              </a:rPr>
              <a:t> to see through or between the trees to create thousands of  3-D point measurements per second </a:t>
            </a:r>
          </a:p>
          <a:p>
            <a:pPr marL="342900" indent="-342900" eaLnBrk="0" hangingPunct="0">
              <a:spcBef>
                <a:spcPct val="20000"/>
              </a:spcBef>
              <a:buClr>
                <a:schemeClr val="accent2"/>
              </a:buClr>
              <a:buSzPct val="125000"/>
              <a:buFontTx/>
              <a:buChar char="•"/>
            </a:pPr>
            <a:r>
              <a:rPr lang="en-US" sz="2200" b="0">
                <a:solidFill>
                  <a:srgbClr val="FF3300"/>
                </a:solidFill>
              </a:rPr>
              <a:t>Advantage:</a:t>
            </a:r>
            <a:r>
              <a:rPr lang="en-US" sz="2200" b="0">
                <a:solidFill>
                  <a:schemeClr val="tx1"/>
                </a:solidFill>
              </a:rPr>
              <a:t> The most accurate method for mapping the </a:t>
            </a:r>
            <a:r>
              <a:rPr lang="en-US" sz="2200" b="0">
                <a:solidFill>
                  <a:srgbClr val="FF3300"/>
                </a:solidFill>
              </a:rPr>
              <a:t>bare-earth terrain</a:t>
            </a:r>
            <a:r>
              <a:rPr lang="en-US" sz="2200" b="0">
                <a:solidFill>
                  <a:schemeClr val="tx1"/>
                </a:solidFill>
              </a:rPr>
              <a:t> in vegetated areas</a:t>
            </a:r>
          </a:p>
          <a:p>
            <a:pPr marL="342900" indent="-342900" eaLnBrk="0" hangingPunct="0">
              <a:spcBef>
                <a:spcPct val="20000"/>
              </a:spcBef>
              <a:buClr>
                <a:schemeClr val="accent2"/>
              </a:buClr>
              <a:buSzPct val="125000"/>
              <a:buFontTx/>
              <a:buChar char="•"/>
            </a:pPr>
            <a:r>
              <a:rPr lang="en-US" sz="2200" b="0">
                <a:solidFill>
                  <a:srgbClr val="FF3300"/>
                </a:solidFill>
              </a:rPr>
              <a:t>Disadvantage: Poor for generation of breaklines</a:t>
            </a:r>
            <a:r>
              <a:rPr lang="en-US" sz="2200" b="0">
                <a:solidFill>
                  <a:schemeClr val="tx1"/>
                </a:solidFill>
              </a:rPr>
              <a:t> for edges such as shorelines, tops &amp; bottoms of stream banks, </a:t>
            </a:r>
          </a:p>
        </p:txBody>
      </p:sp>
      <p:pic>
        <p:nvPicPr>
          <p:cNvPr id="171016" name="Picture 8"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1249363"/>
            <a:ext cx="2862262" cy="473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dave - bottom left- tric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050" y="1255713"/>
            <a:ext cx="249555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dave - bottom right - trick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150" y="1195388"/>
            <a:ext cx="267335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dave - top left- tric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1963" y="3767138"/>
            <a:ext cx="259556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0228" name="Picture 4" descr="dave - top right - trick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225" y="3727450"/>
            <a:ext cx="2749550" cy="2074863"/>
          </a:xfrm>
          <a:prstGeom prst="rect">
            <a:avLst/>
          </a:prstGeom>
          <a:noFill/>
          <a:extLst>
            <a:ext uri="{909E8E84-426E-40DD-AFC4-6F175D3DCCD1}">
              <a14:hiddenFill xmlns:a14="http://schemas.microsoft.com/office/drawing/2010/main">
                <a:solidFill>
                  <a:srgbClr val="FFFFFF"/>
                </a:solidFill>
              </a14:hiddenFill>
            </a:ext>
          </a:extLst>
        </p:spPr>
      </p:pic>
      <p:sp>
        <p:nvSpPr>
          <p:cNvPr id="180232" name="Rectangle 8"/>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4" name="Rectangle 10"/>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8" name="Rectangle 14"/>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40" name="Rectangle 16"/>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58" name="Text Box 34"/>
          <p:cNvSpPr txBox="1">
            <a:spLocks noChangeArrowheads="1"/>
          </p:cNvSpPr>
          <p:nvPr/>
        </p:nvSpPr>
        <p:spPr bwMode="auto">
          <a:xfrm>
            <a:off x="889000" y="263525"/>
            <a:ext cx="7616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Base Elevation Data in Detail—</a:t>
            </a:r>
          </a:p>
          <a:p>
            <a:pPr algn="ctr"/>
            <a:r>
              <a:rPr lang="en-US" sz="2800">
                <a:solidFill>
                  <a:schemeClr val="accent2"/>
                </a:solidFill>
              </a:rPr>
              <a:t>Strengths and Weaknesses Compared</a:t>
            </a:r>
          </a:p>
        </p:txBody>
      </p:sp>
      <p:sp>
        <p:nvSpPr>
          <p:cNvPr id="180259" name="Text Box 35"/>
          <p:cNvSpPr txBox="1">
            <a:spLocks noChangeArrowheads="1"/>
          </p:cNvSpPr>
          <p:nvPr/>
        </p:nvSpPr>
        <p:spPr bwMode="auto">
          <a:xfrm>
            <a:off x="1368425" y="3067050"/>
            <a:ext cx="3122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National Elevation Dataset</a:t>
            </a:r>
          </a:p>
        </p:txBody>
      </p:sp>
      <p:sp>
        <p:nvSpPr>
          <p:cNvPr id="180260" name="Text Box 36"/>
          <p:cNvSpPr txBox="1">
            <a:spLocks noChangeArrowheads="1"/>
          </p:cNvSpPr>
          <p:nvPr/>
        </p:nvSpPr>
        <p:spPr bwMode="auto">
          <a:xfrm>
            <a:off x="4552950" y="3227388"/>
            <a:ext cx="377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Photogrammetry/digital orthophoto</a:t>
            </a:r>
          </a:p>
        </p:txBody>
      </p:sp>
      <p:sp>
        <p:nvSpPr>
          <p:cNvPr id="180261" name="Text Box 37"/>
          <p:cNvSpPr txBox="1">
            <a:spLocks noChangeArrowheads="1"/>
          </p:cNvSpPr>
          <p:nvPr/>
        </p:nvSpPr>
        <p:spPr bwMode="auto">
          <a:xfrm>
            <a:off x="720725" y="5781675"/>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lidar</a:t>
            </a:r>
          </a:p>
        </p:txBody>
      </p:sp>
      <p:sp>
        <p:nvSpPr>
          <p:cNvPr id="180262" name="Text Box 38"/>
          <p:cNvSpPr txBox="1">
            <a:spLocks noChangeArrowheads="1"/>
          </p:cNvSpPr>
          <p:nvPr/>
        </p:nvSpPr>
        <p:spPr bwMode="auto">
          <a:xfrm>
            <a:off x="4316413" y="5802313"/>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IFSAR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pic>
        <p:nvPicPr>
          <p:cNvPr id="172037"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3438525"/>
            <a:ext cx="3548062" cy="2682875"/>
          </a:xfrm>
          <a:prstGeom prst="rect">
            <a:avLst/>
          </a:prstGeom>
          <a:noFill/>
          <a:extLst>
            <a:ext uri="{909E8E84-426E-40DD-AFC4-6F175D3DCCD1}">
              <a14:hiddenFill xmlns:a14="http://schemas.microsoft.com/office/drawing/2010/main">
                <a:solidFill>
                  <a:srgbClr val="FFFFFF"/>
                </a:solidFill>
              </a14:hiddenFill>
            </a:ext>
          </a:extLst>
        </p:spPr>
      </p:pic>
      <p:pic>
        <p:nvPicPr>
          <p:cNvPr id="172039" name="Picture 7" descr="Fi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93825"/>
            <a:ext cx="2278063" cy="2398713"/>
          </a:xfrm>
          <a:prstGeom prst="rect">
            <a:avLst/>
          </a:prstGeom>
          <a:noFill/>
          <a:extLst>
            <a:ext uri="{909E8E84-426E-40DD-AFC4-6F175D3DCCD1}">
              <a14:hiddenFill xmlns:a14="http://schemas.microsoft.com/office/drawing/2010/main">
                <a:solidFill>
                  <a:srgbClr val="FFFFFF"/>
                </a:solidFill>
              </a14:hiddenFill>
            </a:ext>
          </a:extLst>
        </p:spPr>
      </p:pic>
      <p:sp>
        <p:nvSpPr>
          <p:cNvPr id="172040" name="Text Box 8"/>
          <p:cNvSpPr txBox="1">
            <a:spLocks noChangeArrowheads="1"/>
          </p:cNvSpPr>
          <p:nvPr/>
        </p:nvSpPr>
        <p:spPr bwMode="auto">
          <a:xfrm>
            <a:off x="4416425" y="1349375"/>
            <a:ext cx="42481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i="1">
                <a:solidFill>
                  <a:srgbClr val="FF3300"/>
                </a:solidFill>
              </a:rPr>
              <a:t>Current 2-D Determinations</a:t>
            </a:r>
            <a:r>
              <a:rPr lang="en-US" b="0">
                <a:solidFill>
                  <a:srgbClr val="FF3300"/>
                </a:solidFill>
              </a:rPr>
              <a:t>:</a:t>
            </a:r>
            <a:r>
              <a:rPr lang="en-US" b="0"/>
              <a:t> Lidar data enables the most accurate delineation of floodplains consistent with current methodology for flood risk determinations based on horizontal location of a structure relative to Special Flood Hazard Areas depicted on flat Flood Insurance Rate Maps.</a:t>
            </a:r>
          </a:p>
          <a:p>
            <a:endParaRPr lang="en-US" b="0"/>
          </a:p>
          <a:p>
            <a:endParaRPr lang="en-US" b="0"/>
          </a:p>
          <a:p>
            <a:r>
              <a:rPr lang="en-US" b="0" i="1">
                <a:solidFill>
                  <a:srgbClr val="FF3300"/>
                </a:solidFill>
              </a:rPr>
              <a:t>Future 3-D Determinations</a:t>
            </a:r>
            <a:r>
              <a:rPr lang="en-US" b="0">
                <a:solidFill>
                  <a:srgbClr val="FF3300"/>
                </a:solidFill>
              </a:rPr>
              <a:t>:</a:t>
            </a:r>
            <a:r>
              <a:rPr lang="en-US" b="0"/>
              <a:t> Lidar data would also enable accurate flood risk determinations based on the vertical comparison of a structure’s lowest adjacent grade (LAG) relative to the Base Flood Elevation (BFE)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2346325" y="263525"/>
            <a:ext cx="4657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National Elevation Dataset</a:t>
            </a:r>
          </a:p>
        </p:txBody>
      </p:sp>
      <p:sp>
        <p:nvSpPr>
          <p:cNvPr id="173064" name="Text Box 8"/>
          <p:cNvSpPr txBox="1">
            <a:spLocks noChangeArrowheads="1"/>
          </p:cNvSpPr>
          <p:nvPr/>
        </p:nvSpPr>
        <p:spPr bwMode="auto">
          <a:xfrm>
            <a:off x="5492750" y="809625"/>
            <a:ext cx="365125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b="0"/>
              <a:t>  Conversion of contours on 1:24,000 topographic maps to </a:t>
            </a:r>
          </a:p>
          <a:p>
            <a:pPr lvl="1">
              <a:buFontTx/>
              <a:buChar char="•"/>
            </a:pPr>
            <a:r>
              <a:rPr lang="en-US" sz="1600" b="0"/>
              <a:t>  a 30m grid in continental United States</a:t>
            </a:r>
          </a:p>
          <a:p>
            <a:pPr>
              <a:buFontTx/>
              <a:buChar char="•"/>
            </a:pPr>
            <a:r>
              <a:rPr lang="en-US">
                <a:solidFill>
                  <a:schemeClr val="accent2"/>
                </a:solidFill>
              </a:rPr>
              <a:t>Root Mean Square error of national elevation data is 2.34 m (8 ft)</a:t>
            </a:r>
          </a:p>
          <a:p>
            <a:pPr>
              <a:buFontTx/>
              <a:buChar char="•"/>
            </a:pPr>
            <a:r>
              <a:rPr lang="en-US">
                <a:solidFill>
                  <a:schemeClr val="accent2"/>
                </a:solidFill>
              </a:rPr>
              <a:t>  FEMA flood map standards call for error 17 -- 35cm (0.6 --1.2 ft)</a:t>
            </a:r>
          </a:p>
        </p:txBody>
      </p:sp>
      <p:pic>
        <p:nvPicPr>
          <p:cNvPr id="173065" name="Picture 9"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79463"/>
            <a:ext cx="5305425" cy="3979862"/>
          </a:xfrm>
          <a:prstGeom prst="rect">
            <a:avLst/>
          </a:prstGeom>
          <a:noFill/>
          <a:extLst>
            <a:ext uri="{909E8E84-426E-40DD-AFC4-6F175D3DCCD1}">
              <a14:hiddenFill xmlns:a14="http://schemas.microsoft.com/office/drawing/2010/main">
                <a:solidFill>
                  <a:srgbClr val="FFFFFF"/>
                </a:solidFill>
              </a14:hiddenFill>
            </a:ext>
          </a:extLst>
        </p:spPr>
      </p:pic>
      <p:sp>
        <p:nvSpPr>
          <p:cNvPr id="173067" name="Rectangle 11"/>
          <p:cNvSpPr>
            <a:spLocks noChangeArrowheads="1"/>
          </p:cNvSpPr>
          <p:nvPr/>
        </p:nvSpPr>
        <p:spPr bwMode="auto">
          <a:xfrm>
            <a:off x="1163638" y="728663"/>
            <a:ext cx="4221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chemeClr val="bg1"/>
                </a:solidFill>
              </a:rPr>
              <a:t>Slope map of the U.S. gives approximate scope of a national elevation program</a:t>
            </a:r>
          </a:p>
        </p:txBody>
      </p:sp>
      <p:pic>
        <p:nvPicPr>
          <p:cNvPr id="173068" name="Picture 12" descr="Fig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663" y="3590925"/>
            <a:ext cx="4179887" cy="2573338"/>
          </a:xfrm>
          <a:prstGeom prst="rect">
            <a:avLst/>
          </a:prstGeom>
          <a:noFill/>
          <a:extLst>
            <a:ext uri="{909E8E84-426E-40DD-AFC4-6F175D3DCCD1}">
              <a14:hiddenFill xmlns:a14="http://schemas.microsoft.com/office/drawing/2010/main">
                <a:solidFill>
                  <a:srgbClr val="FFFFFF"/>
                </a:solidFill>
              </a14:hiddenFill>
            </a:ext>
          </a:extLst>
        </p:spPr>
      </p:pic>
      <p:sp>
        <p:nvSpPr>
          <p:cNvPr id="173069" name="Rectangle 13"/>
          <p:cNvSpPr>
            <a:spLocks noChangeArrowheads="1"/>
          </p:cNvSpPr>
          <p:nvPr/>
        </p:nvSpPr>
        <p:spPr bwMode="auto">
          <a:xfrm>
            <a:off x="203200" y="484346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solidFill>
                  <a:srgbClr val="FF3300"/>
                </a:solidFill>
              </a:rPr>
              <a:t>11% of the continental US and Alaska has zero slope</a:t>
            </a:r>
            <a:r>
              <a:rPr lang="en-US" b="0"/>
              <a:t> in the current National Elevation Dataset, much of which is in high-risk,</a:t>
            </a:r>
          </a:p>
          <a:p>
            <a:r>
              <a:rPr lang="en-US" b="0"/>
              <a:t>coastal flooding areas.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0" y="955675"/>
            <a:ext cx="5889625" cy="32575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3051175" y="996950"/>
            <a:ext cx="354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0"/>
              <a:t>Age of USGS topographic maps in the </a:t>
            </a:r>
          </a:p>
          <a:p>
            <a:r>
              <a:rPr lang="en-US" sz="1400" b="0"/>
              <a:t>National Elevation Dataset (NED)</a:t>
            </a:r>
          </a:p>
        </p:txBody>
      </p:sp>
      <p:sp>
        <p:nvSpPr>
          <p:cNvPr id="181255" name="Text Box 7"/>
          <p:cNvSpPr txBox="1">
            <a:spLocks noChangeArrowheads="1"/>
          </p:cNvSpPr>
          <p:nvPr/>
        </p:nvSpPr>
        <p:spPr bwMode="auto">
          <a:xfrm>
            <a:off x="2571750" y="263525"/>
            <a:ext cx="4179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Elevation for the Nation</a:t>
            </a:r>
          </a:p>
        </p:txBody>
      </p:sp>
      <p:sp>
        <p:nvSpPr>
          <p:cNvPr id="181256" name="Rectangle 8"/>
          <p:cNvSpPr>
            <a:spLocks noChangeArrowheads="1"/>
          </p:cNvSpPr>
          <p:nvPr/>
        </p:nvSpPr>
        <p:spPr bwMode="auto">
          <a:xfrm>
            <a:off x="190500" y="4173538"/>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sz="1600" b="0"/>
              <a:t>  </a:t>
            </a:r>
            <a:r>
              <a:rPr lang="en-US" sz="2400" b="0"/>
              <a:t>Terrain data in USGS topographic maps are on </a:t>
            </a:r>
            <a:r>
              <a:rPr lang="en-US" sz="2400" b="0">
                <a:solidFill>
                  <a:srgbClr val="FF3300"/>
                </a:solidFill>
              </a:rPr>
              <a:t>average 35 years old</a:t>
            </a:r>
            <a:r>
              <a:rPr lang="en-US" sz="2400" b="0"/>
              <a:t> and flood mapping requires data that are either collected or considered for updating within the last 7 years. </a:t>
            </a:r>
          </a:p>
          <a:p>
            <a:pPr>
              <a:buClr>
                <a:schemeClr val="accent2"/>
              </a:buClr>
              <a:buSzPct val="135000"/>
              <a:buFontTx/>
              <a:buChar char="•"/>
            </a:pPr>
            <a:r>
              <a:rPr lang="en-US" sz="2400" b="0"/>
              <a:t> </a:t>
            </a:r>
            <a:r>
              <a:rPr lang="en-US" sz="2400" b="0">
                <a:solidFill>
                  <a:srgbClr val="FF3300"/>
                </a:solidFill>
              </a:rPr>
              <a:t>Existing elevation data are thus ~ 1/10 accuracy and about 5 times older</a:t>
            </a:r>
            <a:r>
              <a:rPr lang="en-US" sz="2400" b="0"/>
              <a:t> than needed for the flood mapping task.</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t>Whats Happening in the States?</a:t>
            </a:r>
          </a:p>
        </p:txBody>
      </p:sp>
      <p:sp>
        <p:nvSpPr>
          <p:cNvPr id="282627" name="Rectangle 3"/>
          <p:cNvSpPr>
            <a:spLocks noGrp="1" noChangeArrowheads="1"/>
          </p:cNvSpPr>
          <p:nvPr>
            <p:ph type="body" idx="1"/>
          </p:nvPr>
        </p:nvSpPr>
        <p:spPr/>
        <p:txBody>
          <a:bodyPr/>
          <a:lstStyle/>
          <a:p>
            <a:pPr>
              <a:lnSpc>
                <a:spcPct val="90000"/>
              </a:lnSpc>
            </a:pPr>
            <a:r>
              <a:rPr lang="en-US">
                <a:solidFill>
                  <a:srgbClr val="FF3300"/>
                </a:solidFill>
              </a:rPr>
              <a:t>North Carolina</a:t>
            </a:r>
            <a:r>
              <a:rPr lang="en-US"/>
              <a:t> is the national leader and has nearly state-wide lidar coverage with appropriate data collection standards (~$25 million)</a:t>
            </a:r>
          </a:p>
          <a:p>
            <a:pPr>
              <a:lnSpc>
                <a:spcPct val="90000"/>
              </a:lnSpc>
            </a:pPr>
            <a:r>
              <a:rPr lang="en-US">
                <a:solidFill>
                  <a:srgbClr val="FF3300"/>
                </a:solidFill>
              </a:rPr>
              <a:t>Pennsylvania, Florida, and many local communites</a:t>
            </a:r>
            <a:r>
              <a:rPr lang="en-US"/>
              <a:t> are in process of doing lidar</a:t>
            </a:r>
          </a:p>
          <a:p>
            <a:pPr>
              <a:lnSpc>
                <a:spcPct val="90000"/>
              </a:lnSpc>
            </a:pPr>
            <a:r>
              <a:rPr lang="en-US">
                <a:solidFill>
                  <a:srgbClr val="FF3300"/>
                </a:solidFill>
              </a:rPr>
              <a:t>In Texas</a:t>
            </a:r>
            <a:r>
              <a:rPr lang="en-US"/>
              <a:t>, coastal, Rio Grande and some interior counties are being flown with lidar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Text Box 5"/>
          <p:cNvSpPr txBox="1">
            <a:spLocks noChangeArrowheads="1"/>
          </p:cNvSpPr>
          <p:nvPr/>
        </p:nvSpPr>
        <p:spPr bwMode="auto">
          <a:xfrm>
            <a:off x="508000" y="838200"/>
            <a:ext cx="8186738"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b="0">
                <a:solidFill>
                  <a:schemeClr val="tx1"/>
                </a:solidFill>
              </a:rPr>
              <a:t> The committee concludes that the nation’s current information for land surface elevation is inadequate to support FEMA’s Flood Map Modernization needs and that a new program called </a:t>
            </a:r>
            <a:r>
              <a:rPr lang="en-US" b="0" i="1">
                <a:solidFill>
                  <a:srgbClr val="FF3300"/>
                </a:solidFill>
              </a:rPr>
              <a:t>Elevation for the Nation</a:t>
            </a:r>
            <a:r>
              <a:rPr lang="en-US" b="0">
                <a:solidFill>
                  <a:schemeClr val="tx1"/>
                </a:solidFill>
              </a:rPr>
              <a:t> is needed.</a:t>
            </a:r>
          </a:p>
          <a:p>
            <a:pPr>
              <a:buClr>
                <a:schemeClr val="accent2"/>
              </a:buClr>
              <a:buSzPct val="135000"/>
            </a:pPr>
            <a:endParaRPr lang="en-US" b="0">
              <a:solidFill>
                <a:schemeClr val="tx1"/>
              </a:solidFill>
            </a:endParaRPr>
          </a:p>
          <a:p>
            <a:pPr>
              <a:buClr>
                <a:schemeClr val="accent2"/>
              </a:buClr>
              <a:buSzPct val="135000"/>
              <a:buFontTx/>
              <a:buChar char="•"/>
            </a:pPr>
            <a:r>
              <a:rPr lang="en-US" b="0">
                <a:solidFill>
                  <a:schemeClr val="tx1"/>
                </a:solidFill>
              </a:rPr>
              <a:t> We recommend lidar data with </a:t>
            </a:r>
            <a:r>
              <a:rPr lang="en-US" b="0">
                <a:solidFill>
                  <a:srgbClr val="FF3300"/>
                </a:solidFill>
              </a:rPr>
              <a:t>1-ft</a:t>
            </a:r>
            <a:r>
              <a:rPr lang="en-US" b="0">
                <a:solidFill>
                  <a:schemeClr val="tx1"/>
                </a:solidFill>
              </a:rPr>
              <a:t> equivalent contour accuracy in very flat coastal or inland floodplains; </a:t>
            </a:r>
            <a:r>
              <a:rPr lang="en-US" b="0">
                <a:solidFill>
                  <a:srgbClr val="FF3300"/>
                </a:solidFill>
              </a:rPr>
              <a:t>4-ft </a:t>
            </a:r>
            <a:r>
              <a:rPr lang="en-US" b="0">
                <a:solidFill>
                  <a:schemeClr val="tx1"/>
                </a:solidFill>
              </a:rPr>
              <a:t>equivalent contour accuracy in mountainous terrain; and </a:t>
            </a:r>
            <a:r>
              <a:rPr lang="en-US" b="0">
                <a:solidFill>
                  <a:srgbClr val="FF3300"/>
                </a:solidFill>
              </a:rPr>
              <a:t>2-ft </a:t>
            </a:r>
            <a:r>
              <a:rPr lang="en-US" b="0">
                <a:solidFill>
                  <a:schemeClr val="tx1"/>
                </a:solidFill>
              </a:rPr>
              <a:t>equivalent contour accuracy in most other areas.</a:t>
            </a:r>
          </a:p>
          <a:p>
            <a:pPr>
              <a:buClr>
                <a:schemeClr val="accent2"/>
              </a:buClr>
              <a:buSzPct val="135000"/>
              <a:buFontTx/>
              <a:buChar char="•"/>
            </a:pPr>
            <a:endParaRPr lang="en-US" b="0">
              <a:solidFill>
                <a:schemeClr val="tx1"/>
              </a:solidFill>
            </a:endParaRPr>
          </a:p>
          <a:p>
            <a:pPr>
              <a:buClr>
                <a:schemeClr val="accent2"/>
              </a:buClr>
              <a:buSzPct val="135000"/>
              <a:buFontTx/>
              <a:buChar char="•"/>
            </a:pPr>
            <a:r>
              <a:rPr lang="en-US" b="0">
                <a:solidFill>
                  <a:schemeClr val="tx1"/>
                </a:solidFill>
              </a:rPr>
              <a:t> The </a:t>
            </a:r>
            <a:r>
              <a:rPr lang="en-US" b="0" i="1">
                <a:solidFill>
                  <a:schemeClr val="tx1"/>
                </a:solidFill>
              </a:rPr>
              <a:t>Elevation for the Nation</a:t>
            </a:r>
            <a:r>
              <a:rPr lang="en-US" b="0">
                <a:solidFill>
                  <a:schemeClr val="tx1"/>
                </a:solidFill>
              </a:rPr>
              <a:t> database should contain the original </a:t>
            </a:r>
            <a:r>
              <a:rPr lang="en-US" b="0">
                <a:solidFill>
                  <a:srgbClr val="FF3300"/>
                </a:solidFill>
              </a:rPr>
              <a:t>lidar mass points</a:t>
            </a:r>
            <a:r>
              <a:rPr lang="en-US" b="0">
                <a:solidFill>
                  <a:schemeClr val="tx1"/>
                </a:solidFill>
              </a:rPr>
              <a:t> , </a:t>
            </a:r>
            <a:r>
              <a:rPr lang="en-US" b="0">
                <a:solidFill>
                  <a:srgbClr val="FF3300"/>
                </a:solidFill>
              </a:rPr>
              <a:t>edited bare-earth surface</a:t>
            </a:r>
            <a:r>
              <a:rPr lang="en-US" b="0">
                <a:solidFill>
                  <a:schemeClr val="tx1"/>
                </a:solidFill>
              </a:rPr>
              <a:t>, and </a:t>
            </a:r>
            <a:r>
              <a:rPr lang="en-US" b="0">
                <a:solidFill>
                  <a:srgbClr val="FF3300"/>
                </a:solidFill>
              </a:rPr>
              <a:t>breaklines</a:t>
            </a:r>
            <a:r>
              <a:rPr lang="en-US" b="0">
                <a:solidFill>
                  <a:schemeClr val="tx1"/>
                </a:solidFill>
              </a:rPr>
              <a:t> required to define essential linear features.</a:t>
            </a:r>
          </a:p>
          <a:p>
            <a:pPr>
              <a:buClr>
                <a:schemeClr val="accent2"/>
              </a:buClr>
              <a:buSzPct val="135000"/>
              <a:buFontTx/>
              <a:buChar char="•"/>
            </a:pPr>
            <a:endParaRPr lang="en-US" b="0">
              <a:solidFill>
                <a:schemeClr val="tx1"/>
              </a:solidFill>
            </a:endParaRPr>
          </a:p>
          <a:p>
            <a:pPr>
              <a:buClr>
                <a:schemeClr val="accent2"/>
              </a:buClr>
              <a:buSzPct val="135000"/>
              <a:buFontTx/>
              <a:buChar char="•"/>
            </a:pPr>
            <a:r>
              <a:rPr lang="en-US" b="0">
                <a:solidFill>
                  <a:schemeClr val="tx1"/>
                </a:solidFill>
              </a:rPr>
              <a:t> A seamless nationwide elevation model, with applications beyond FEMA Map Modernization, should be disseminated to the public as part of an </a:t>
            </a:r>
            <a:r>
              <a:rPr lang="en-US" b="0">
                <a:solidFill>
                  <a:srgbClr val="FF3300"/>
                </a:solidFill>
              </a:rPr>
              <a:t>updated National Elevation Dataset.</a:t>
            </a:r>
          </a:p>
          <a:p>
            <a:pPr>
              <a:buClr>
                <a:schemeClr val="accent2"/>
              </a:buClr>
              <a:buSzPct val="135000"/>
            </a:pPr>
            <a:endParaRPr lang="en-US" b="0">
              <a:solidFill>
                <a:srgbClr val="FF3300"/>
              </a:solidFill>
            </a:endParaRPr>
          </a:p>
          <a:p>
            <a:pPr>
              <a:buClr>
                <a:schemeClr val="accent2"/>
              </a:buClr>
              <a:buSzPct val="135000"/>
              <a:buFontTx/>
              <a:buChar char="•"/>
            </a:pPr>
            <a:r>
              <a:rPr lang="en-US" b="0">
                <a:solidFill>
                  <a:schemeClr val="tx1"/>
                </a:solidFill>
              </a:rPr>
              <a:t> </a:t>
            </a:r>
            <a:r>
              <a:rPr lang="en-US" b="0">
                <a:solidFill>
                  <a:srgbClr val="FF3300"/>
                </a:solidFill>
              </a:rPr>
              <a:t>Comprehensive standards for lidar data collection and processing</a:t>
            </a:r>
            <a:r>
              <a:rPr lang="en-US" b="0"/>
              <a:t> are also needed. Funding to support these efforts should be considered as part of a nationwide effort.</a:t>
            </a:r>
          </a:p>
        </p:txBody>
      </p:sp>
      <p:sp>
        <p:nvSpPr>
          <p:cNvPr id="174086" name="Text Box 6"/>
          <p:cNvSpPr txBox="1">
            <a:spLocks noChangeArrowheads="1"/>
          </p:cNvSpPr>
          <p:nvPr/>
        </p:nvSpPr>
        <p:spPr bwMode="auto">
          <a:xfrm>
            <a:off x="3481388" y="263525"/>
            <a:ext cx="1804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Summary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1395413" y="263525"/>
            <a:ext cx="633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Conclusions and Recommendations</a:t>
            </a:r>
          </a:p>
        </p:txBody>
      </p:sp>
      <p:sp>
        <p:nvSpPr>
          <p:cNvPr id="226307" name="Text Box 3"/>
          <p:cNvSpPr txBox="1">
            <a:spLocks noChangeArrowheads="1"/>
          </p:cNvSpPr>
          <p:nvPr/>
        </p:nvSpPr>
        <p:spPr bwMode="auto">
          <a:xfrm>
            <a:off x="401638" y="871538"/>
            <a:ext cx="846455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CONCLUSIONS</a:t>
            </a:r>
          </a:p>
          <a:p>
            <a:r>
              <a:rPr lang="en-US" sz="2000"/>
              <a:t>1. Base Imagery Data:</a:t>
            </a:r>
          </a:p>
          <a:p>
            <a:endParaRPr lang="en-US" sz="2000"/>
          </a:p>
          <a:p>
            <a:r>
              <a:rPr lang="en-US" sz="2000" b="0"/>
              <a:t>New DFIRMs typically use a digital orthophoto as the base map image.</a:t>
            </a:r>
          </a:p>
          <a:p>
            <a:endParaRPr lang="en-US" sz="2000" b="0"/>
          </a:p>
          <a:p>
            <a:r>
              <a:rPr lang="en-US" sz="2000" b="0"/>
              <a:t>FEMA requirements for orthophoto standards for use in flood maps are satisfactory.</a:t>
            </a:r>
          </a:p>
          <a:p>
            <a:endParaRPr lang="en-US" sz="2000" b="0"/>
          </a:p>
          <a:p>
            <a:r>
              <a:rPr lang="en-US" sz="2000" b="0"/>
              <a:t>The nation has adequate image mapping to support Flood Map Modernization through the National Digital Orthophoto Program (</a:t>
            </a:r>
            <a:r>
              <a:rPr lang="en-US" sz="2000" b="0" i="1"/>
              <a:t>http://www.ndop.gov</a:t>
            </a:r>
            <a:r>
              <a:rPr lang="en-US" sz="2000" b="0"/>
              <a:t>) and National Agricultural Imagery Program (</a:t>
            </a:r>
            <a:r>
              <a:rPr lang="en-US" sz="2000" b="0" i="1"/>
              <a:t>http://165.221.201.14/NAIP.html</a:t>
            </a:r>
            <a:r>
              <a:rPr lang="en-US" sz="2000" b="0"/>
              <a:t>).</a:t>
            </a:r>
          </a:p>
          <a:p>
            <a:endParaRPr lang="en-US" sz="2000" b="0"/>
          </a:p>
          <a:p>
            <a:r>
              <a:rPr lang="en-US" sz="2000">
                <a:solidFill>
                  <a:schemeClr val="accent2"/>
                </a:solidFill>
              </a:rPr>
              <a:t>SUMMARY:  Digital orthophotos are appropriate for flood map image base; current standards are adequate; existing programs should be supported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Begun in 1968</a:t>
            </a:r>
          </a:p>
          <a:p>
            <a:r>
              <a:rPr lang="en-US" dirty="0" smtClean="0">
                <a:solidFill>
                  <a:srgbClr val="FF0000"/>
                </a:solidFill>
              </a:rPr>
              <a:t>Federal government </a:t>
            </a:r>
            <a:r>
              <a:rPr lang="en-US" dirty="0" smtClean="0"/>
              <a:t>provides a national flood insurance program</a:t>
            </a:r>
          </a:p>
          <a:p>
            <a:r>
              <a:rPr lang="en-US" dirty="0" smtClean="0">
                <a:solidFill>
                  <a:srgbClr val="FF0000"/>
                </a:solidFill>
              </a:rPr>
              <a:t>Local communities </a:t>
            </a:r>
            <a:r>
              <a:rPr lang="en-US" dirty="0" smtClean="0"/>
              <a:t>regulate land development in floodplains</a:t>
            </a:r>
          </a:p>
          <a:p>
            <a:r>
              <a:rPr lang="en-US" dirty="0" smtClean="0"/>
              <a:t>Requires floodplain maps </a:t>
            </a:r>
          </a:p>
          <a:p>
            <a:pPr lvl="1"/>
            <a:r>
              <a:rPr lang="en-US" dirty="0" smtClean="0">
                <a:solidFill>
                  <a:srgbClr val="FF0000"/>
                </a:solidFill>
              </a:rPr>
              <a:t>Base Flood Elevation for 100 year flood </a:t>
            </a:r>
            <a:r>
              <a:rPr lang="en-US" dirty="0" smtClean="0"/>
              <a:t>is the key</a:t>
            </a:r>
          </a:p>
          <a:p>
            <a:pPr lvl="1"/>
            <a:r>
              <a:rPr lang="en-US" dirty="0" smtClean="0"/>
              <a:t>Keep building floor elevations above this level</a:t>
            </a:r>
          </a:p>
          <a:p>
            <a:pPr lvl="1"/>
            <a:r>
              <a:rPr lang="en-US" dirty="0" smtClean="0"/>
              <a:t>Keep building out of 100 year inundated area</a:t>
            </a:r>
            <a:endParaRPr lang="en-US" dirty="0"/>
          </a:p>
        </p:txBody>
      </p:sp>
    </p:spTree>
    <p:extLst>
      <p:ext uri="{BB962C8B-B14F-4D97-AF65-F5344CB8AC3E}">
        <p14:creationId xmlns:p14="http://schemas.microsoft.com/office/powerpoint/2010/main" val="346620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1395413" y="263525"/>
            <a:ext cx="633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Conclusions and Recommendations</a:t>
            </a:r>
          </a:p>
        </p:txBody>
      </p:sp>
      <p:sp>
        <p:nvSpPr>
          <p:cNvPr id="228355" name="Text Box 3"/>
          <p:cNvSpPr txBox="1">
            <a:spLocks noChangeArrowheads="1"/>
          </p:cNvSpPr>
          <p:nvPr/>
        </p:nvSpPr>
        <p:spPr bwMode="auto">
          <a:xfrm>
            <a:off x="401638" y="657225"/>
            <a:ext cx="846455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2. Base Elevation Data:</a:t>
            </a:r>
          </a:p>
          <a:p>
            <a:endParaRPr lang="en-US" sz="2000"/>
          </a:p>
          <a:p>
            <a:pPr algn="just"/>
            <a:r>
              <a:rPr lang="en-US" sz="2000" b="0"/>
              <a:t>Rational flood management for the nation requires a </a:t>
            </a:r>
            <a:r>
              <a:rPr lang="en-US" sz="2000" b="0">
                <a:solidFill>
                  <a:srgbClr val="FF3300"/>
                </a:solidFill>
              </a:rPr>
              <a:t>three-dimensional view</a:t>
            </a:r>
            <a:r>
              <a:rPr lang="en-US" sz="2000" b="0"/>
              <a:t>, quantifying both the variable Base Flood Elevations (BFEs) throughout the floodplain (vertical) and the areal extent (horizontal) of the 1% annual chance (100-year) flood where the BFEs intersect the terrain surface as depicted by digital elevation models.</a:t>
            </a:r>
            <a:r>
              <a:rPr lang="en-US" sz="2000"/>
              <a:t>  </a:t>
            </a:r>
          </a:p>
          <a:p>
            <a:pPr algn="just"/>
            <a:endParaRPr lang="en-US" sz="2000" b="0"/>
          </a:p>
          <a:p>
            <a:pPr algn="just"/>
            <a:r>
              <a:rPr lang="en-US" sz="2000" b="0"/>
              <a:t>To support the NFIP, analyzing these features in three-dimensions requires </a:t>
            </a:r>
            <a:r>
              <a:rPr lang="en-US" sz="2000" b="0">
                <a:solidFill>
                  <a:srgbClr val="FF3300"/>
                </a:solidFill>
              </a:rPr>
              <a:t>high-accuracy base map elevation data</a:t>
            </a:r>
            <a:r>
              <a:rPr lang="en-US" sz="2000" b="0"/>
              <a:t>.</a:t>
            </a:r>
          </a:p>
          <a:p>
            <a:pPr algn="just"/>
            <a:endParaRPr lang="en-US" sz="2000" b="0"/>
          </a:p>
          <a:p>
            <a:pPr algn="just"/>
            <a:r>
              <a:rPr lang="en-US" sz="2000" b="0"/>
              <a:t>FEMA requirements for elevation data in DFIRMs are at “hydraulic model accuracy” (</a:t>
            </a:r>
            <a:r>
              <a:rPr lang="en-US" sz="2000" b="0">
                <a:solidFill>
                  <a:srgbClr val="FF3300"/>
                </a:solidFill>
              </a:rPr>
              <a:t>floodplain delineation</a:t>
            </a:r>
            <a:r>
              <a:rPr lang="en-US" sz="2000" b="0"/>
              <a:t>) and the National Elevation Dataset is at “hydrologic model accuracy” (</a:t>
            </a:r>
            <a:r>
              <a:rPr lang="en-US" sz="2000" b="0">
                <a:solidFill>
                  <a:srgbClr val="FF3300"/>
                </a:solidFill>
              </a:rPr>
              <a:t>watershed delineation</a:t>
            </a:r>
            <a:r>
              <a:rPr lang="en-US" sz="2000" b="0"/>
              <a:t>)</a:t>
            </a:r>
          </a:p>
          <a:p>
            <a:endParaRPr lang="en-US" sz="2000" b="0"/>
          </a:p>
          <a:p>
            <a:r>
              <a:rPr lang="en-US" sz="2000">
                <a:solidFill>
                  <a:schemeClr val="accent2"/>
                </a:solidFill>
              </a:rPr>
              <a:t>SUMMARY:  A new digital mapping program for this land surface elevation is needed, which the committee has termed </a:t>
            </a:r>
            <a:r>
              <a:rPr lang="en-US" sz="2000" i="1">
                <a:solidFill>
                  <a:schemeClr val="accent2"/>
                </a:solidFill>
              </a:rPr>
              <a:t>Elevation for the Nation</a:t>
            </a:r>
            <a:r>
              <a:rPr lang="en-US" sz="2000">
                <a:solidFill>
                  <a:schemeClr val="accent2"/>
                </a:solidFill>
              </a:rPr>
              <a:t> </a:t>
            </a:r>
          </a:p>
          <a:p>
            <a:endParaRPr lang="en-US" sz="2000">
              <a:solidFill>
                <a:schemeClr val="accent2"/>
              </a:solidFill>
            </a:endParaRPr>
          </a:p>
        </p:txBody>
      </p:sp>
      <p:sp>
        <p:nvSpPr>
          <p:cNvPr id="228356" name="Rectangle 4"/>
          <p:cNvSpPr>
            <a:spLocks noChangeArrowheads="1"/>
          </p:cNvSpPr>
          <p:nvPr/>
        </p:nvSpPr>
        <p:spPr bwMode="auto">
          <a:xfrm>
            <a:off x="2711450" y="6673850"/>
            <a:ext cx="7158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 </a:t>
            </a:r>
            <a:endParaRPr lang="en-US" b="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273050" y="823457"/>
            <a:ext cx="4578349"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buFontTx/>
              <a:buAutoNum type="arabicPeriod"/>
            </a:pPr>
            <a:r>
              <a:rPr lang="en-US" sz="2200" b="0" dirty="0"/>
              <a:t>Existing elevation data are </a:t>
            </a:r>
            <a:r>
              <a:rPr lang="en-US" sz="2200" b="0" dirty="0">
                <a:solidFill>
                  <a:srgbClr val="FF3300"/>
                </a:solidFill>
              </a:rPr>
              <a:t>old</a:t>
            </a:r>
            <a:r>
              <a:rPr lang="en-US" sz="2200" b="0" dirty="0"/>
              <a:t>, and there is a </a:t>
            </a:r>
            <a:r>
              <a:rPr lang="en-US" sz="2200" b="0" dirty="0">
                <a:solidFill>
                  <a:srgbClr val="FF3300"/>
                </a:solidFill>
              </a:rPr>
              <a:t>large gap</a:t>
            </a:r>
            <a:r>
              <a:rPr lang="en-US" sz="2200" b="0" dirty="0"/>
              <a:t> between their accuracy and the accuracy required for floodplain mapping</a:t>
            </a:r>
          </a:p>
          <a:p>
            <a:pPr marL="457200" indent="-457200"/>
            <a:endParaRPr lang="en-US" sz="2200" b="0" dirty="0"/>
          </a:p>
          <a:p>
            <a:pPr marL="457200" indent="-457200"/>
            <a:r>
              <a:rPr lang="en-US" sz="2200" b="0" dirty="0"/>
              <a:t>2.  The </a:t>
            </a:r>
            <a:r>
              <a:rPr lang="en-US" sz="2200" b="0" dirty="0">
                <a:solidFill>
                  <a:srgbClr val="FF3300"/>
                </a:solidFill>
              </a:rPr>
              <a:t>required elevation mapping technology exists</a:t>
            </a:r>
            <a:r>
              <a:rPr lang="en-US" sz="2200" b="0" dirty="0"/>
              <a:t> and has been commercially deployed such that implementing </a:t>
            </a:r>
            <a:r>
              <a:rPr lang="en-US" sz="2200" b="0" i="1" dirty="0"/>
              <a:t>Elevation for the Nation</a:t>
            </a:r>
            <a:r>
              <a:rPr lang="en-US" sz="2200" b="0" dirty="0"/>
              <a:t> is technically feasible with </a:t>
            </a:r>
            <a:r>
              <a:rPr lang="en-US" sz="2200" b="0" dirty="0" err="1"/>
              <a:t>lidar</a:t>
            </a:r>
            <a:r>
              <a:rPr lang="en-US" sz="2200" b="0" dirty="0"/>
              <a:t>. </a:t>
            </a:r>
          </a:p>
          <a:p>
            <a:pPr marL="457200" indent="-457200"/>
            <a:endParaRPr lang="en-US" sz="2200" b="0" dirty="0"/>
          </a:p>
        </p:txBody>
      </p:sp>
      <p:sp>
        <p:nvSpPr>
          <p:cNvPr id="236547" name="Text Box 3"/>
          <p:cNvSpPr txBox="1">
            <a:spLocks noChangeArrowheads="1"/>
          </p:cNvSpPr>
          <p:nvPr/>
        </p:nvSpPr>
        <p:spPr bwMode="auto">
          <a:xfrm>
            <a:off x="1073150" y="263525"/>
            <a:ext cx="7027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Why is </a:t>
            </a:r>
            <a:r>
              <a:rPr lang="en-US" sz="2800" i="1">
                <a:solidFill>
                  <a:schemeClr val="accent2"/>
                </a:solidFill>
              </a:rPr>
              <a:t>Elevation for the Nation</a:t>
            </a:r>
            <a:r>
              <a:rPr lang="en-US" sz="2800">
                <a:solidFill>
                  <a:schemeClr val="accent2"/>
                </a:solidFill>
              </a:rPr>
              <a:t> Needed?</a:t>
            </a:r>
          </a:p>
        </p:txBody>
      </p:sp>
      <p:sp>
        <p:nvSpPr>
          <p:cNvPr id="236548" name="Rectangle 4"/>
          <p:cNvSpPr>
            <a:spLocks noChangeArrowheads="1"/>
          </p:cNvSpPr>
          <p:nvPr/>
        </p:nvSpPr>
        <p:spPr bwMode="auto">
          <a:xfrm>
            <a:off x="1431925" y="5665788"/>
            <a:ext cx="5619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http://www.nap.edu/catalog.php?record_id=11829</a:t>
            </a:r>
            <a:endParaRPr lang="en-US" dirty="0"/>
          </a:p>
        </p:txBody>
      </p:sp>
      <p:sp>
        <p:nvSpPr>
          <p:cNvPr id="236549" name="Text Box 5"/>
          <p:cNvSpPr txBox="1">
            <a:spLocks noChangeArrowheads="1"/>
          </p:cNvSpPr>
          <p:nvPr/>
        </p:nvSpPr>
        <p:spPr bwMode="auto">
          <a:xfrm>
            <a:off x="211138" y="5238750"/>
            <a:ext cx="8562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Can Download the report the </a:t>
            </a:r>
            <a:r>
              <a:rPr lang="en-US" dirty="0"/>
              <a:t>report in </a:t>
            </a:r>
            <a:r>
              <a:rPr lang="en-US" dirty="0" err="1"/>
              <a:t>pdf</a:t>
            </a:r>
            <a:r>
              <a:rPr lang="en-US" dirty="0"/>
              <a:t> format at National Academy Press</a:t>
            </a:r>
          </a:p>
        </p:txBody>
      </p:sp>
      <p:pic>
        <p:nvPicPr>
          <p:cNvPr id="6" name="Picture 5" descr="Elevation Data for Floodplain Mapping.jpg"/>
          <p:cNvPicPr>
            <a:picLocks noChangeAspect="1"/>
          </p:cNvPicPr>
          <p:nvPr/>
        </p:nvPicPr>
        <p:blipFill>
          <a:blip r:embed="rId3" cstate="print"/>
          <a:srcRect/>
          <a:stretch>
            <a:fillRect/>
          </a:stretch>
        </p:blipFill>
        <p:spPr bwMode="auto">
          <a:xfrm>
            <a:off x="5448300" y="823457"/>
            <a:ext cx="2870200" cy="4312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a:t>
            </a:r>
          </a:p>
        </p:txBody>
      </p:sp>
      <p:sp>
        <p:nvSpPr>
          <p:cNvPr id="176133" name="Text Box 5"/>
          <p:cNvSpPr txBox="1">
            <a:spLocks noChangeArrowheads="1"/>
          </p:cNvSpPr>
          <p:nvPr/>
        </p:nvSpPr>
        <p:spPr bwMode="auto">
          <a:xfrm>
            <a:off x="425450" y="1050925"/>
            <a:ext cx="8347075"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None/>
            </a:pPr>
            <a:endParaRPr lang="en-US" sz="2000" b="0">
              <a:latin typeface="Arial Unicode MS" pitchFamily="34" charset="-128"/>
            </a:endParaRPr>
          </a:p>
          <a:p>
            <a:pPr>
              <a:buClr>
                <a:schemeClr val="accent2"/>
              </a:buClr>
              <a:buFont typeface="Wingdings" pitchFamily="2" charset="2"/>
              <a:buChar char="q"/>
            </a:pPr>
            <a:r>
              <a:rPr lang="en-US" sz="2000" b="0">
                <a:latin typeface="Arial Unicode MS" pitchFamily="34" charset="-128"/>
              </a:rPr>
              <a:t> </a:t>
            </a:r>
            <a:r>
              <a:rPr lang="en-US" sz="2400" b="0">
                <a:latin typeface="Arial Unicode MS" pitchFamily="34" charset="-128"/>
              </a:rPr>
              <a:t>The </a:t>
            </a:r>
            <a:r>
              <a:rPr lang="en-US" sz="2400" b="0">
                <a:solidFill>
                  <a:srgbClr val="FF3300"/>
                </a:solidFill>
                <a:latin typeface="Arial Unicode MS" pitchFamily="34" charset="-128"/>
              </a:rPr>
              <a:t>NFIP and the flood maps</a:t>
            </a:r>
            <a:r>
              <a:rPr lang="en-US" sz="2400" b="0">
                <a:latin typeface="Arial Unicode MS" pitchFamily="34" charset="-128"/>
              </a:rPr>
              <a:t> associated with it provide an alternative to federal disaster assistance to reduce the costs of repairing damage caused by floods and are used by communities for land planning to avoid flood damages.</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Char char="q"/>
            </a:pPr>
            <a:r>
              <a:rPr lang="en-US" sz="2400" b="0">
                <a:latin typeface="Arial Unicode MS" pitchFamily="34" charset="-128"/>
              </a:rPr>
              <a:t> FEMA is conducting an ambitious 5-year program (2003-2008) to update old, paper FIRMs to digital FIRMs (DFIRMs) in a ‘</a:t>
            </a:r>
            <a:r>
              <a:rPr lang="en-US" sz="2400" b="0">
                <a:solidFill>
                  <a:srgbClr val="FF3300"/>
                </a:solidFill>
                <a:latin typeface="Arial Unicode MS" pitchFamily="34" charset="-128"/>
              </a:rPr>
              <a:t>Flood Map Modernization Program</a:t>
            </a:r>
            <a:r>
              <a:rPr lang="en-US" sz="2400" b="0">
                <a:latin typeface="Arial Unicode MS" pitchFamily="34" charset="-128"/>
              </a:rPr>
              <a:t>’.</a:t>
            </a:r>
          </a:p>
          <a:p>
            <a:r>
              <a:rPr lang="en-US" sz="2400" b="0">
                <a:latin typeface="Arial Unicode MS" pitchFamily="34" charset="-128"/>
              </a:rPr>
              <a:t>	</a:t>
            </a:r>
          </a:p>
          <a:p>
            <a:pPr>
              <a:buClr>
                <a:schemeClr val="accent2"/>
              </a:buClr>
              <a:buFont typeface="Wingdings" pitchFamily="2" charset="2"/>
              <a:buChar char="q"/>
            </a:pPr>
            <a:r>
              <a:rPr lang="en-US" sz="2400" b="0">
                <a:latin typeface="Arial Unicode MS" pitchFamily="34" charset="-128"/>
              </a:rPr>
              <a:t> FEMA’s Flood Map Modernization program is nationally supported with a budget of </a:t>
            </a:r>
            <a:r>
              <a:rPr lang="en-US" sz="2400" b="0">
                <a:solidFill>
                  <a:srgbClr val="FF3300"/>
                </a:solidFill>
                <a:latin typeface="Arial Unicode MS" pitchFamily="34" charset="-128"/>
              </a:rPr>
              <a:t>$200 million per year</a:t>
            </a:r>
            <a:r>
              <a:rPr lang="en-US" sz="2400" b="0">
                <a:latin typeface="Arial Unicode MS" pitchFamily="34" charset="-128"/>
              </a:rPr>
              <a:t> ($1billion federal funds over 5 years, plus state and local funds)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II</a:t>
            </a:r>
          </a:p>
        </p:txBody>
      </p:sp>
      <p:sp>
        <p:nvSpPr>
          <p:cNvPr id="218115" name="Text Box 3"/>
          <p:cNvSpPr txBox="1">
            <a:spLocks noChangeArrowheads="1"/>
          </p:cNvSpPr>
          <p:nvPr/>
        </p:nvSpPr>
        <p:spPr bwMode="auto">
          <a:xfrm>
            <a:off x="219075" y="1006475"/>
            <a:ext cx="8661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Char char="q"/>
            </a:pPr>
            <a:r>
              <a:rPr lang="en-US" sz="2000" b="0">
                <a:latin typeface="Arial Unicode MS" pitchFamily="34" charset="-128"/>
              </a:rPr>
              <a:t> </a:t>
            </a:r>
            <a:r>
              <a:rPr lang="en-US" sz="2400" b="0">
                <a:solidFill>
                  <a:srgbClr val="FF3300"/>
                </a:solidFill>
                <a:latin typeface="Arial Unicode MS" pitchFamily="34" charset="-128"/>
              </a:rPr>
              <a:t>Concerns have been expressed to Congress</a:t>
            </a:r>
            <a:r>
              <a:rPr lang="en-US" sz="2400" b="0">
                <a:latin typeface="Arial Unicode MS" pitchFamily="34" charset="-128"/>
              </a:rPr>
              <a:t> that the underlying base map information for the flood mapping process is not of adequate quality to properly support the new digital flood map creation.</a:t>
            </a:r>
          </a:p>
          <a:p>
            <a:pPr>
              <a:buClr>
                <a:schemeClr val="accent2"/>
              </a:buClr>
              <a:buFont typeface="Wingdings" pitchFamily="2" charset="2"/>
              <a:buNone/>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a:t>
            </a:r>
            <a:r>
              <a:rPr lang="en-US" sz="2400" b="0">
                <a:solidFill>
                  <a:srgbClr val="FF3300"/>
                </a:solidFill>
                <a:latin typeface="Arial Unicode MS" pitchFamily="34" charset="-128"/>
              </a:rPr>
              <a:t>Various technologies</a:t>
            </a:r>
            <a:r>
              <a:rPr lang="en-US" sz="2400" b="0">
                <a:latin typeface="Arial Unicode MS" pitchFamily="34" charset="-128"/>
              </a:rPr>
              <a:t> can be used to generate the base map information used in floodplain maps.</a:t>
            </a:r>
          </a:p>
          <a:p>
            <a:pPr>
              <a:buClr>
                <a:schemeClr val="accent2"/>
              </a:buClr>
              <a:buFont typeface="Wingdings" pitchFamily="2" charset="2"/>
              <a:buChar char="q"/>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This study was </a:t>
            </a:r>
            <a:r>
              <a:rPr lang="en-US" sz="2400" b="0">
                <a:solidFill>
                  <a:srgbClr val="FF3300"/>
                </a:solidFill>
                <a:latin typeface="Arial Unicode MS" pitchFamily="34" charset="-128"/>
              </a:rPr>
              <a:t>commissioned by the National Academies</a:t>
            </a:r>
            <a:r>
              <a:rPr lang="en-US" sz="2400" b="0">
                <a:latin typeface="Arial Unicode MS" pitchFamily="34" charset="-128"/>
              </a:rPr>
              <a:t> for the purpose of informing Congress and the nation about these technologies and their ability to support DFIRM creation. </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None/>
            </a:pPr>
            <a:endParaRPr lang="en-US" sz="2400" b="0">
              <a:latin typeface="Arial Unicode MS"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2957513" y="263525"/>
            <a:ext cx="3252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Statement of Task</a:t>
            </a:r>
          </a:p>
        </p:txBody>
      </p:sp>
      <p:sp>
        <p:nvSpPr>
          <p:cNvPr id="220163" name="Text Box 3"/>
          <p:cNvSpPr txBox="1">
            <a:spLocks noChangeArrowheads="1"/>
          </p:cNvSpPr>
          <p:nvPr/>
        </p:nvSpPr>
        <p:spPr bwMode="auto">
          <a:xfrm>
            <a:off x="720725" y="54911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600">
              <a:latin typeface="Arial Unicode MS" pitchFamily="34" charset="-128"/>
            </a:endParaRPr>
          </a:p>
        </p:txBody>
      </p:sp>
      <p:sp>
        <p:nvSpPr>
          <p:cNvPr id="220164" name="Rectangle 4"/>
          <p:cNvSpPr>
            <a:spLocks noChangeArrowheads="1"/>
          </p:cNvSpPr>
          <p:nvPr/>
        </p:nvSpPr>
        <p:spPr bwMode="auto">
          <a:xfrm>
            <a:off x="673100" y="1249363"/>
            <a:ext cx="779938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495300" algn="l"/>
              </a:tabLst>
            </a:pPr>
            <a:r>
              <a:rPr lang="en-US" sz="2800" b="0"/>
              <a:t>1. Identify the current </a:t>
            </a:r>
            <a:r>
              <a:rPr lang="en-US" sz="2800" b="0">
                <a:solidFill>
                  <a:srgbClr val="FF3300"/>
                </a:solidFill>
              </a:rPr>
              <a:t>mapping technologies being used</a:t>
            </a:r>
            <a:r>
              <a:rPr lang="en-US" sz="2800" b="0"/>
              <a:t> by FEMA to develop flood hazard maps; </a:t>
            </a:r>
          </a:p>
          <a:p>
            <a:pPr>
              <a:tabLst>
                <a:tab pos="495300" algn="l"/>
              </a:tabLst>
            </a:pPr>
            <a:endParaRPr lang="en-US" sz="2800"/>
          </a:p>
          <a:p>
            <a:pPr>
              <a:tabLst>
                <a:tab pos="495300" algn="l"/>
              </a:tabLst>
            </a:pPr>
            <a:r>
              <a:rPr lang="en-US" sz="2800" b="0"/>
              <a:t>2. Identify </a:t>
            </a:r>
            <a:r>
              <a:rPr lang="en-US" sz="2800" b="0">
                <a:solidFill>
                  <a:schemeClr val="tx1"/>
                </a:solidFill>
              </a:rPr>
              <a:t>mapping technologies that are</a:t>
            </a:r>
            <a:r>
              <a:rPr lang="en-US" sz="2800" b="0">
                <a:solidFill>
                  <a:srgbClr val="FF3300"/>
                </a:solidFill>
              </a:rPr>
              <a:t> currently available</a:t>
            </a:r>
            <a:r>
              <a:rPr lang="en-US" sz="2800" b="0"/>
              <a:t>; and </a:t>
            </a:r>
          </a:p>
          <a:p>
            <a:pPr>
              <a:tabLst>
                <a:tab pos="495300" algn="l"/>
              </a:tabLst>
            </a:pPr>
            <a:endParaRPr lang="en-US" sz="2800"/>
          </a:p>
          <a:p>
            <a:pPr>
              <a:tabLst>
                <a:tab pos="495300" algn="l"/>
              </a:tabLst>
            </a:pPr>
            <a:r>
              <a:rPr lang="en-US" sz="2800" b="0"/>
              <a:t>3. </a:t>
            </a:r>
            <a:r>
              <a:rPr lang="en-US" sz="2800" b="0">
                <a:solidFill>
                  <a:srgbClr val="FF3300"/>
                </a:solidFill>
              </a:rPr>
              <a:t>Determine if newer technologies are appropriate</a:t>
            </a:r>
            <a:r>
              <a:rPr lang="en-US" sz="2800" b="0"/>
              <a:t> and would be of additional benefit to floodplain mapping.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2643188" y="263525"/>
            <a:ext cx="39004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FEMA Floodplain Map</a:t>
            </a:r>
          </a:p>
        </p:txBody>
      </p:sp>
      <p:pic>
        <p:nvPicPr>
          <p:cNvPr id="224259" name="Picture 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38" y="1162050"/>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814513" y="803275"/>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Old, paper FIRM</a:t>
            </a:r>
          </a:p>
        </p:txBody>
      </p:sp>
      <p:sp>
        <p:nvSpPr>
          <p:cNvPr id="222212" name="Text Box 4"/>
          <p:cNvSpPr txBox="1">
            <a:spLocks noChangeArrowheads="1"/>
          </p:cNvSpPr>
          <p:nvPr/>
        </p:nvSpPr>
        <p:spPr bwMode="auto">
          <a:xfrm>
            <a:off x="5056188" y="809625"/>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New, digital (D)FIRM</a:t>
            </a:r>
          </a:p>
        </p:txBody>
      </p:sp>
      <p:sp>
        <p:nvSpPr>
          <p:cNvPr id="222213" name="Text Box 5"/>
          <p:cNvSpPr txBox="1">
            <a:spLocks noChangeArrowheads="1"/>
          </p:cNvSpPr>
          <p:nvPr/>
        </p:nvSpPr>
        <p:spPr bwMode="auto">
          <a:xfrm>
            <a:off x="869950" y="4625975"/>
            <a:ext cx="74390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 The conversion from FIRMs to DFIRMs was intended to create national, digital floodplain map coverage</a:t>
            </a:r>
          </a:p>
          <a:p>
            <a:endParaRPr lang="en-US" sz="1600">
              <a:latin typeface="Arial Unicode MS" pitchFamily="34" charset="-128"/>
            </a:endParaRPr>
          </a:p>
          <a:p>
            <a:r>
              <a:rPr lang="en-US" sz="1600">
                <a:latin typeface="Arial Unicode MS" pitchFamily="34" charset="-128"/>
              </a:rPr>
              <a:t>- The ideal DFIRM:  more accurate than paper FIRM, more flexible to use and update, more versatile for community use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7312</TotalTime>
  <Words>2634</Words>
  <Application>Microsoft Office PowerPoint</Application>
  <PresentationFormat>On-screen Show (4:3)</PresentationFormat>
  <Paragraphs>322</Paragraphs>
  <Slides>41</Slides>
  <Notes>38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Elevation Data for Floodplain Mapping</vt:lpstr>
      <vt:lpstr>National Academy Reports</vt:lpstr>
      <vt:lpstr>PowerPoint Presentation</vt:lpstr>
      <vt:lpstr>National Flood Insurance Program</vt:lpstr>
      <vt:lpstr>PowerPoint Presentation</vt:lpstr>
      <vt:lpstr>PowerPoint Presentation</vt:lpstr>
      <vt:lpstr>PowerPoint Presentation</vt:lpstr>
      <vt:lpstr>PowerPoint Presentation</vt:lpstr>
      <vt:lpstr>PowerPoint Presentation</vt:lpstr>
      <vt:lpstr>PowerPoint Presentation</vt:lpstr>
      <vt:lpstr>Flood Map Modernization (as of 2005)</vt:lpstr>
      <vt:lpstr>PowerPoint Presentation</vt:lpstr>
      <vt:lpstr>Map Modernization “Study Types”</vt:lpstr>
      <vt:lpstr>Detailed Study</vt:lpstr>
      <vt:lpstr>Enhanced Approximate Study</vt:lpstr>
      <vt:lpstr>Approximate Study</vt:lpstr>
      <vt:lpstr>Redelineation of Effective Studies</vt:lpstr>
      <vt:lpstr>Redelineation of Effective Studies</vt:lpstr>
      <vt:lpstr>Progress to June 2005</vt:lpstr>
      <vt:lpstr>Map Mod MidCourse Correction</vt:lpstr>
      <vt:lpstr>Where is Risk the Greatest?</vt:lpstr>
      <vt:lpstr>Floodplain Boundary Standard</vt:lpstr>
      <vt:lpstr>Flood Map Production Process – Data Development</vt:lpstr>
      <vt:lpstr>PowerPoint Presentation</vt:lpstr>
      <vt:lpstr>PowerPoint Presentation</vt:lpstr>
      <vt:lpstr>PowerPoint Presentation</vt:lpstr>
      <vt:lpstr>National Agricultural Imagery  for Lafayette Parish, LA</vt:lpstr>
      <vt:lpstr>PowerPoint Presentation</vt:lpstr>
      <vt:lpstr>PowerPoint Presentation</vt:lpstr>
      <vt:lpstr>Elevation Data in Detail—Photogrammetry</vt:lpstr>
      <vt:lpstr>PowerPoint Presentation</vt:lpstr>
      <vt:lpstr>PowerPoint Presentation</vt:lpstr>
      <vt:lpstr>PowerPoint Presentation</vt:lpstr>
      <vt:lpstr>PowerPoint Presentation</vt:lpstr>
      <vt:lpstr>PowerPoint Presentation</vt:lpstr>
      <vt:lpstr>PowerPoint Presentation</vt:lpstr>
      <vt:lpstr>Whats Happening in the States?</vt:lpstr>
      <vt:lpstr>PowerPoint Presentation</vt:lpstr>
      <vt:lpstr>PowerPoint Presentation</vt:lpstr>
      <vt:lpstr>PowerPoint Presentation</vt:lpstr>
      <vt:lpstr>PowerPoint Presentation</vt:lpstr>
    </vt:vector>
  </TitlesOfParts>
  <Company>The National Academies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Identity Training Branding Concepts and Standards</dc:title>
  <dc:creator>Lcoffee</dc:creator>
  <cp:lastModifiedBy>Maidment, David R</cp:lastModifiedBy>
  <cp:revision>134</cp:revision>
  <cp:lastPrinted>2002-08-01T17:16:37Z</cp:lastPrinted>
  <dcterms:created xsi:type="dcterms:W3CDTF">2002-10-03T17:23:49Z</dcterms:created>
  <dcterms:modified xsi:type="dcterms:W3CDTF">2011-10-13T00:13:14Z</dcterms:modified>
</cp:coreProperties>
</file>