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6" r:id="rId2"/>
    <p:sldId id="321" r:id="rId3"/>
    <p:sldId id="327" r:id="rId4"/>
    <p:sldId id="328" r:id="rId5"/>
    <p:sldId id="311" r:id="rId6"/>
    <p:sldId id="284" r:id="rId7"/>
    <p:sldId id="281" r:id="rId8"/>
    <p:sldId id="391" r:id="rId9"/>
    <p:sldId id="392" r:id="rId10"/>
    <p:sldId id="317" r:id="rId11"/>
    <p:sldId id="318" r:id="rId12"/>
    <p:sldId id="319" r:id="rId13"/>
    <p:sldId id="320" r:id="rId14"/>
    <p:sldId id="347" r:id="rId15"/>
    <p:sldId id="400" r:id="rId16"/>
    <p:sldId id="342" r:id="rId17"/>
    <p:sldId id="343" r:id="rId18"/>
    <p:sldId id="322" r:id="rId19"/>
    <p:sldId id="344" r:id="rId20"/>
    <p:sldId id="345" r:id="rId21"/>
    <p:sldId id="350" r:id="rId22"/>
    <p:sldId id="352" r:id="rId23"/>
    <p:sldId id="393" r:id="rId24"/>
    <p:sldId id="389" r:id="rId25"/>
    <p:sldId id="394" r:id="rId26"/>
    <p:sldId id="395" r:id="rId27"/>
    <p:sldId id="390" r:id="rId28"/>
    <p:sldId id="399" r:id="rId29"/>
    <p:sldId id="398" r:id="rId30"/>
    <p:sldId id="285" r:id="rId31"/>
    <p:sldId id="386" r:id="rId32"/>
    <p:sldId id="396" r:id="rId33"/>
    <p:sldId id="385" r:id="rId34"/>
    <p:sldId id="387" r:id="rId35"/>
    <p:sldId id="397" r:id="rId36"/>
    <p:sldId id="388" r:id="rId37"/>
    <p:sldId id="288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09" autoAdjust="0"/>
    <p:restoredTop sz="94660"/>
  </p:normalViewPr>
  <p:slideViewPr>
    <p:cSldViewPr>
      <p:cViewPr>
        <p:scale>
          <a:sx n="66" d="100"/>
          <a:sy n="66" d="100"/>
        </p:scale>
        <p:origin x="-221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2FF2E110-144C-4C76-866B-5AE0A96F0FF9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latin typeface="+mn-lt"/>
              </a:defRPr>
            </a:lvl1pPr>
          </a:lstStyle>
          <a:p>
            <a:pPr>
              <a:defRPr/>
            </a:pPr>
            <a:fld id="{69552917-85F8-498E-9D8A-812ED6538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032C6-DCEB-4FC0-9C71-2BEC54CFD1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D7D6-2049-4B4A-985D-11CE494D9C52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9A46-6FC9-4E2F-9B7D-601CB1E5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788C-F786-4CB9-AB75-6FF3D89A8AAA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97AD-E16C-4A44-87A9-A667F8520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D60C-C5F7-4BBA-AB81-356EC21EACBF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ECD3-A851-42EE-AF47-7BBF9D7BD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6199-3F22-4C37-B97E-050CF238BD00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24DD-4684-4099-BFFD-A18891578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19F7E-0094-43B2-8098-F5E3D684C8B8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41AC-22B6-4B87-A1E8-E30D58A5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4AA7-9B28-4877-96EC-38DE25010F3A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1F4D7-FBCD-432C-9BA1-5BE4030FD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A8B0-75CC-4A37-B8A5-9B8ED58CE5A2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DD1F-8335-444F-92DD-998EBEB86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C537-B25B-41E6-A9EA-6D5A633A5EE5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3AA4-36AC-43C8-AB50-79428A448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1054-BC05-4683-BAA1-304797166E4D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D9D2-69BD-4F84-AA70-2923A2D0F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DA1F-67AE-4B91-91B9-0C5A746FC28A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C295-892E-4A0F-AC5B-DBB6D5144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AC921-8326-4F46-ADB3-30C978E1FA00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7936-32E0-4C74-ACB3-6F3048F8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13FD-E395-402F-8295-5C217D19956B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EAAF-0560-4D79-A25B-5AAFA0F53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3EEB6-00CA-47F1-9F48-7FF5E8166FBF}" type="datetimeFigureOut">
              <a:rPr lang="en-US"/>
              <a:pPr>
                <a:defRPr/>
              </a:pPr>
              <a:t>10/10/2010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FC61D-DEDF-437A-9914-20C085D8C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atershed.uta.edu/nws_wgrfc_daily_mpe/cuahsi_1_1.asmx?op=GetSitesObject" TargetMode="External"/><Relationship Id="rId13" Type="http://schemas.openxmlformats.org/officeDocument/2006/relationships/hyperlink" Target="http://watershed.uta.edu/nws_wgrfc_daily_mpe/cuahsi_1_1.asmx?op=GetVariableInfoObject" TargetMode="External"/><Relationship Id="rId3" Type="http://schemas.openxmlformats.org/officeDocument/2006/relationships/hyperlink" Target="http://watershed.uta.edu/nws_wgrfc_daily_mpe/cuahsi_1_1.asmx?op=GetSiteInfo" TargetMode="External"/><Relationship Id="rId7" Type="http://schemas.openxmlformats.org/officeDocument/2006/relationships/hyperlink" Target="http://watershed.uta.edu/nws_wgrfc_daily_mpe/cuahsi_1_1.asmx?op=GetSitesByBoxObject" TargetMode="External"/><Relationship Id="rId12" Type="http://schemas.openxmlformats.org/officeDocument/2006/relationships/hyperlink" Target="http://watershed.uta.edu/nws_wgrfc_daily_mpe/cuahsi_1_1.asmx?op=GetVariableInf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tershed.uta.edu/nws_wgrfc_daily_mpe/cuahsi_1_1.asmx?op=GetSites" TargetMode="External"/><Relationship Id="rId11" Type="http://schemas.openxmlformats.org/officeDocument/2006/relationships/hyperlink" Target="http://watershed.uta.edu/nws_wgrfc_daily_mpe/cuahsi_1_1.asmx?op=GetValuesObject" TargetMode="External"/><Relationship Id="rId5" Type="http://schemas.openxmlformats.org/officeDocument/2006/relationships/hyperlink" Target="http://watershed.uta.edu/nws_wgrfc_daily_mpe/cuahsi_1_1.asmx?op=GetSiteInfoObject" TargetMode="External"/><Relationship Id="rId15" Type="http://schemas.openxmlformats.org/officeDocument/2006/relationships/hyperlink" Target="http://watershed.uta.edu/nws_wgrfc_daily_mpe/cuahsi_1_1.asmx?op=GetVariablesObject" TargetMode="External"/><Relationship Id="rId10" Type="http://schemas.openxmlformats.org/officeDocument/2006/relationships/hyperlink" Target="http://watershed.uta.edu/nws_wgrfc_daily_mpe/cuahsi_1_1.asmx?op=GetValuesForASiteObject" TargetMode="External"/><Relationship Id="rId4" Type="http://schemas.openxmlformats.org/officeDocument/2006/relationships/hyperlink" Target="http://watershed.uta.edu/nws_wgrfc_daily_mpe/cuahsi_1_1.asmx?op=GetSiteInfoMultpleObject" TargetMode="External"/><Relationship Id="rId9" Type="http://schemas.openxmlformats.org/officeDocument/2006/relationships/hyperlink" Target="http://watershed.uta.edu/nws_wgrfc_daily_mpe/cuahsi_1_1.asmx?op=GetValues" TargetMode="External"/><Relationship Id="rId14" Type="http://schemas.openxmlformats.org/officeDocument/2006/relationships/hyperlink" Target="http://watershed.uta.edu/nws_wgrfc_daily_mpe/cuahsi_1_1.asmx?op=GetVariab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9700" y="1295400"/>
            <a:ext cx="6324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Hydrologic Information System for</a:t>
            </a:r>
            <a:br>
              <a:rPr lang="en-US" smtClean="0"/>
            </a:br>
            <a:r>
              <a:rPr lang="en-US" smtClean="0"/>
              <a:t>North Texas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5779" name="Rectangle 10"/>
          <p:cNvSpPr>
            <a:spLocks noChangeArrowheads="1"/>
          </p:cNvSpPr>
          <p:nvPr/>
        </p:nvSpPr>
        <p:spPr bwMode="auto">
          <a:xfrm>
            <a:off x="381000" y="4114800"/>
            <a:ext cx="85344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John A. McEnery, University of Texas at Arlington</a:t>
            </a:r>
          </a:p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Paul W. McKee, National Weather Service</a:t>
            </a:r>
          </a:p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Gregory P. Shelton, National Weather Service</a:t>
            </a:r>
          </a:p>
          <a:p>
            <a:endParaRPr lang="en-US" sz="280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Calibri" pitchFamily="34" charset="0"/>
              </a:rPr>
              <a:t>LCRA: October 8, 2010</a:t>
            </a:r>
          </a:p>
          <a:p>
            <a:endParaRPr lang="en-US" sz="2000" b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5782" name="Picture 6" descr="UTA_A-logo_si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1200" cy="1751013"/>
          </a:xfrm>
          <a:prstGeom prst="rect">
            <a:avLst/>
          </a:prstGeom>
          <a:noFill/>
        </p:spPr>
      </p:pic>
      <p:pic>
        <p:nvPicPr>
          <p:cNvPr id="75783" name="Picture 7" descr="nws_lo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COMET Pilot Project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229600" cy="4449763"/>
          </a:xfrm>
        </p:spPr>
        <p:txBody>
          <a:bodyPr/>
          <a:lstStyle/>
          <a:p>
            <a:r>
              <a:rPr lang="en-US" smtClean="0"/>
              <a:t>Collaboration of…</a:t>
            </a:r>
          </a:p>
          <a:p>
            <a:pPr lvl="1"/>
            <a:r>
              <a:rPr lang="en-US" smtClean="0"/>
              <a:t>University of Texas at Arlington</a:t>
            </a:r>
          </a:p>
          <a:p>
            <a:pPr lvl="1"/>
            <a:r>
              <a:rPr lang="en-US" smtClean="0"/>
              <a:t>National Weather Service - West Gulf River Forecast Center (NWS – Fort Worth, TX)</a:t>
            </a:r>
          </a:p>
          <a:p>
            <a:r>
              <a:rPr lang="en-US" smtClean="0"/>
              <a:t>Funded through…</a:t>
            </a:r>
          </a:p>
          <a:p>
            <a:pPr lvl="1"/>
            <a:r>
              <a:rPr lang="en-US" smtClean="0"/>
              <a:t>University Corporation for Atmospheric Research (UCAR)  COMET Partners Program with support from the National Science Foundation </a:t>
            </a:r>
          </a:p>
        </p:txBody>
      </p:sp>
      <p:pic>
        <p:nvPicPr>
          <p:cNvPr id="77829" name="Picture 5" descr="nws_log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1828800"/>
          </a:xfrm>
          <a:prstGeom prst="rect">
            <a:avLst/>
          </a:prstGeom>
          <a:noFill/>
        </p:spPr>
      </p:pic>
      <p:pic>
        <p:nvPicPr>
          <p:cNvPr id="77831" name="Picture 7" descr="logo-ucar-spellout-3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78500"/>
            <a:ext cx="3873500" cy="1079500"/>
          </a:xfrm>
          <a:prstGeom prst="rect">
            <a:avLst/>
          </a:prstGeom>
          <a:noFill/>
        </p:spPr>
      </p:pic>
      <p:pic>
        <p:nvPicPr>
          <p:cNvPr id="77833" name="Picture 9" descr="UTA_A-logo_simp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05000" cy="168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r>
              <a:rPr lang="en-US" smtClean="0"/>
              <a:t>Pilot Project Background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mtClean="0"/>
              <a:t>Project Objective</a:t>
            </a:r>
          </a:p>
          <a:p>
            <a:pPr lvl="1"/>
            <a:r>
              <a:rPr lang="en-US" smtClean="0"/>
              <a:t>Develop server system for distribution of rainfall information from the National Weather Service – West Gulf River Forecast Center (WGRFC).</a:t>
            </a:r>
          </a:p>
          <a:p>
            <a:pPr lvl="1"/>
            <a:r>
              <a:rPr lang="en-US" smtClean="0"/>
              <a:t>Target dataset – </a:t>
            </a:r>
          </a:p>
          <a:p>
            <a:pPr lvl="2"/>
            <a:r>
              <a:rPr lang="en-US" smtClean="0"/>
              <a:t>Daily precipitation (MPE values) for the Dallas and Fort Worth metroplex.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smtClean="0"/>
              <a:t>Objective Expanded</a:t>
            </a:r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1752600" y="2133600"/>
            <a:ext cx="6934200" cy="4525963"/>
          </a:xfrm>
        </p:spPr>
        <p:txBody>
          <a:bodyPr/>
          <a:lstStyle/>
          <a:p>
            <a:r>
              <a:rPr lang="en-US" smtClean="0"/>
              <a:t>Increase data coverage</a:t>
            </a:r>
          </a:p>
          <a:p>
            <a:pPr lvl="1"/>
            <a:r>
              <a:rPr lang="en-US" smtClean="0"/>
              <a:t>Daily and Hourly MPE values</a:t>
            </a:r>
          </a:p>
          <a:p>
            <a:pPr lvl="1"/>
            <a:r>
              <a:rPr lang="en-US" smtClean="0"/>
              <a:t>Entire WGRFC Service Area</a:t>
            </a:r>
          </a:p>
          <a:p>
            <a:pPr lvl="1"/>
            <a:r>
              <a:rPr lang="en-US" smtClean="0"/>
              <a:t>Current and Archived Values</a:t>
            </a:r>
          </a:p>
          <a:p>
            <a:pPr lvl="2"/>
            <a:r>
              <a:rPr lang="en-US" smtClean="0"/>
              <a:t>Hourly extending to 1997</a:t>
            </a:r>
          </a:p>
          <a:p>
            <a:pPr lvl="2"/>
            <a:r>
              <a:rPr lang="en-US" smtClean="0"/>
              <a:t>Daily extending to 1995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mtClean="0"/>
              <a:t>MPE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1219200" y="2286000"/>
            <a:ext cx="7467600" cy="3840163"/>
          </a:xfrm>
        </p:spPr>
        <p:txBody>
          <a:bodyPr/>
          <a:lstStyle/>
          <a:p>
            <a:r>
              <a:rPr lang="en-US" smtClean="0"/>
              <a:t>Multi-sensor Precipitation Estimate</a:t>
            </a:r>
          </a:p>
          <a:p>
            <a:r>
              <a:rPr lang="en-US" smtClean="0"/>
              <a:t>Forecasters use gauge and radar estimated precipitation to produce a “best estimate” hourly product</a:t>
            </a:r>
          </a:p>
          <a:p>
            <a:r>
              <a:rPr lang="en-US" smtClean="0"/>
              <a:t>QA/QC product generated at the RFC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r>
              <a:rPr lang="en-US" smtClean="0"/>
              <a:t>MPE</a:t>
            </a:r>
          </a:p>
        </p:txBody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914400" y="2133600"/>
            <a:ext cx="8229600" cy="4525963"/>
          </a:xfrm>
        </p:spPr>
        <p:txBody>
          <a:bodyPr/>
          <a:lstStyle/>
          <a:p>
            <a:r>
              <a:rPr lang="en-US" smtClean="0"/>
              <a:t>Based upon the Nexrad WSR-88D hourly digital preciptiation array.</a:t>
            </a:r>
          </a:p>
          <a:p>
            <a:r>
              <a:rPr lang="en-US" smtClean="0"/>
              <a:t>Multi-level processing sequences which also incorporates satellite, rain gauge and even CoCoRaHS information. </a:t>
            </a:r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Seo, D.-J., et.al., 2010. Radar and multisensor rainfall estimation for hydrologic applications. in “Physical Rainfall”,  M. Gebremichael and F. Testik, Editors., AGU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7506" name="Straight Arrow Connector 17"/>
          <p:cNvCxnSpPr>
            <a:cxnSpLocks noChangeShapeType="1"/>
          </p:cNvCxnSpPr>
          <p:nvPr/>
        </p:nvCxnSpPr>
        <p:spPr bwMode="auto">
          <a:xfrm flipV="1">
            <a:off x="2667000" y="4876800"/>
            <a:ext cx="1219200" cy="762000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triangle" w="med" len="lg"/>
          </a:ln>
        </p:spPr>
      </p:cxnSp>
      <p:cxnSp>
        <p:nvCxnSpPr>
          <p:cNvPr id="277507" name="Straight Arrow Connector 16"/>
          <p:cNvCxnSpPr>
            <a:cxnSpLocks noChangeShapeType="1"/>
            <a:stCxn id="277515" idx="3"/>
          </p:cNvCxnSpPr>
          <p:nvPr/>
        </p:nvCxnSpPr>
        <p:spPr bwMode="auto">
          <a:xfrm>
            <a:off x="2786063" y="2500313"/>
            <a:ext cx="1100137" cy="1690687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triangle" w="med" len="lg"/>
          </a:ln>
        </p:spPr>
      </p:cxnSp>
      <p:sp>
        <p:nvSpPr>
          <p:cNvPr id="277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92075" tIns="46038" rIns="92075" bIns="46038"/>
          <a:lstStyle/>
          <a:p>
            <a:r>
              <a:rPr lang="en-US" sz="4200" smtClean="0"/>
              <a:t>Precipitation Best Estimate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4294967295"/>
          </p:nvPr>
        </p:nvSpPr>
        <p:spPr>
          <a:xfrm>
            <a:off x="3962400" y="1143000"/>
            <a:ext cx="46482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“Best Estimate” of past precipitation</a:t>
            </a:r>
          </a:p>
          <a:p>
            <a:pPr>
              <a:lnSpc>
                <a:spcPct val="90000"/>
              </a:lnSpc>
            </a:pP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Gridded hourly estimates</a:t>
            </a:r>
          </a:p>
          <a:p>
            <a:pPr>
              <a:lnSpc>
                <a:spcPct val="90000"/>
              </a:lnSpc>
            </a:pPr>
            <a:r>
              <a:rPr lang="en-US" sz="3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Human quality control of data inputs</a:t>
            </a:r>
          </a:p>
          <a:p>
            <a:pPr>
              <a:lnSpc>
                <a:spcPct val="90000"/>
              </a:lnSpc>
            </a:pPr>
            <a:endParaRPr lang="en-US" sz="3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77510" name="Group 12"/>
          <p:cNvGrpSpPr>
            <a:grpSpLocks/>
          </p:cNvGrpSpPr>
          <p:nvPr/>
        </p:nvGrpSpPr>
        <p:grpSpPr bwMode="auto">
          <a:xfrm>
            <a:off x="457200" y="2895600"/>
            <a:ext cx="2438400" cy="1981200"/>
            <a:chOff x="4876800" y="914400"/>
            <a:chExt cx="4267200" cy="2959100"/>
          </a:xfrm>
        </p:grpSpPr>
        <p:pic>
          <p:nvPicPr>
            <p:cNvPr id="277511" name="Picture 7" descr="bb_gau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800" y="914400"/>
              <a:ext cx="4267200" cy="295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512" name="Text Box 10"/>
            <p:cNvSpPr txBox="1">
              <a:spLocks noChangeArrowheads="1"/>
            </p:cNvSpPr>
            <p:nvPr/>
          </p:nvSpPr>
          <p:spPr bwMode="auto">
            <a:xfrm>
              <a:off x="4953000" y="3124200"/>
              <a:ext cx="2971799" cy="50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20000"/>
                </a:spcBef>
                <a:buClr>
                  <a:srgbClr val="438086"/>
                </a:buClr>
                <a:buSzPct val="80000"/>
                <a:buFont typeface="Wingdings" pitchFamily="2" charset="2"/>
                <a:buNone/>
              </a:pPr>
              <a:r>
                <a:rPr lang="en-US" sz="1600">
                  <a:solidFill>
                    <a:srgbClr val="FFFFFF"/>
                  </a:solidFill>
                </a:rPr>
                <a:t>Gauge</a:t>
              </a:r>
            </a:p>
          </p:txBody>
        </p:sp>
      </p:grpSp>
      <p:grpSp>
        <p:nvGrpSpPr>
          <p:cNvPr id="277513" name="Group 11"/>
          <p:cNvGrpSpPr>
            <a:grpSpLocks/>
          </p:cNvGrpSpPr>
          <p:nvPr/>
        </p:nvGrpSpPr>
        <p:grpSpPr bwMode="auto">
          <a:xfrm>
            <a:off x="381000" y="914400"/>
            <a:ext cx="2514600" cy="1905000"/>
            <a:chOff x="457200" y="914400"/>
            <a:chExt cx="4141694" cy="2957513"/>
          </a:xfrm>
        </p:grpSpPr>
        <p:pic>
          <p:nvPicPr>
            <p:cNvPr id="277514" name="Picture 3" descr="bb_rawrada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2706" y="914400"/>
              <a:ext cx="4016188" cy="295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515" name="Text Box 5"/>
            <p:cNvSpPr txBox="1">
              <a:spLocks noChangeArrowheads="1"/>
            </p:cNvSpPr>
            <p:nvPr/>
          </p:nvSpPr>
          <p:spPr bwMode="auto">
            <a:xfrm>
              <a:off x="457200" y="3124201"/>
              <a:ext cx="3962400" cy="506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Clr>
                  <a:srgbClr val="438086"/>
                </a:buClr>
                <a:buSzPct val="80000"/>
                <a:buFont typeface="Wingdings" pitchFamily="2" charset="2"/>
                <a:buNone/>
              </a:pPr>
              <a:r>
                <a:rPr lang="en-US" sz="1600">
                  <a:solidFill>
                    <a:srgbClr val="FFFFFF"/>
                  </a:solidFill>
                </a:rPr>
                <a:t>Radar</a:t>
              </a:r>
            </a:p>
          </p:txBody>
        </p:sp>
      </p:grpSp>
      <p:grpSp>
        <p:nvGrpSpPr>
          <p:cNvPr id="277516" name="Group 13"/>
          <p:cNvGrpSpPr>
            <a:grpSpLocks/>
          </p:cNvGrpSpPr>
          <p:nvPr/>
        </p:nvGrpSpPr>
        <p:grpSpPr bwMode="auto">
          <a:xfrm>
            <a:off x="457200" y="4953000"/>
            <a:ext cx="2438400" cy="1905000"/>
            <a:chOff x="590550" y="3581400"/>
            <a:chExt cx="4267200" cy="2971800"/>
          </a:xfrm>
        </p:grpSpPr>
        <p:pic>
          <p:nvPicPr>
            <p:cNvPr id="277517" name="Picture 8" descr="bb_satell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550" y="3581400"/>
              <a:ext cx="4267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518" name="Text Box 11"/>
            <p:cNvSpPr txBox="1">
              <a:spLocks noChangeArrowheads="1"/>
            </p:cNvSpPr>
            <p:nvPr/>
          </p:nvSpPr>
          <p:spPr bwMode="auto">
            <a:xfrm>
              <a:off x="1752600" y="4038600"/>
              <a:ext cx="289560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Clr>
                  <a:srgbClr val="438086"/>
                </a:buClr>
                <a:buSzPct val="80000"/>
                <a:buFont typeface="Wingdings" pitchFamily="2" charset="2"/>
                <a:buNone/>
              </a:pPr>
              <a:r>
                <a:rPr lang="en-US" sz="1600">
                  <a:solidFill>
                    <a:srgbClr val="FFFFFF"/>
                  </a:solidFill>
                </a:rPr>
                <a:t>Satellite </a:t>
              </a:r>
            </a:p>
          </p:txBody>
        </p:sp>
      </p:grpSp>
      <p:grpSp>
        <p:nvGrpSpPr>
          <p:cNvPr id="277519" name="Group 14"/>
          <p:cNvGrpSpPr>
            <a:grpSpLocks/>
          </p:cNvGrpSpPr>
          <p:nvPr/>
        </p:nvGrpSpPr>
        <p:grpSpPr bwMode="auto">
          <a:xfrm>
            <a:off x="3962400" y="3505200"/>
            <a:ext cx="4572000" cy="3124200"/>
            <a:chOff x="4876800" y="3581400"/>
            <a:chExt cx="4267200" cy="2957513"/>
          </a:xfrm>
        </p:grpSpPr>
        <p:pic>
          <p:nvPicPr>
            <p:cNvPr id="277520" name="Picture 9" descr="bb_mp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3581400"/>
              <a:ext cx="4267200" cy="295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7521" name="Text Box 12"/>
            <p:cNvSpPr txBox="1">
              <a:spLocks noChangeArrowheads="1"/>
            </p:cNvSpPr>
            <p:nvPr/>
          </p:nvSpPr>
          <p:spPr bwMode="auto">
            <a:xfrm>
              <a:off x="6477000" y="5715000"/>
              <a:ext cx="2453640" cy="670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buClr>
                  <a:srgbClr val="438086"/>
                </a:buClr>
                <a:buSzPct val="80000"/>
                <a:buFont typeface="Wingdings" pitchFamily="2" charset="2"/>
                <a:buNone/>
              </a:pPr>
              <a:r>
                <a:rPr lang="en-US" sz="2000">
                  <a:solidFill>
                    <a:srgbClr val="FFFFFF"/>
                  </a:solidFill>
                </a:rPr>
                <a:t>Best Estimate (Multi-sensor Field)</a:t>
              </a:r>
            </a:p>
          </p:txBody>
        </p:sp>
      </p:grpSp>
      <p:cxnSp>
        <p:nvCxnSpPr>
          <p:cNvPr id="277522" name="Straight Arrow Connector 18"/>
          <p:cNvCxnSpPr>
            <a:cxnSpLocks noChangeShapeType="1"/>
          </p:cNvCxnSpPr>
          <p:nvPr/>
        </p:nvCxnSpPr>
        <p:spPr bwMode="auto">
          <a:xfrm>
            <a:off x="2895600" y="44958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FF00"/>
            </a:solidFill>
            <a:round/>
            <a:headEnd/>
            <a:tailEnd type="triangle" w="med" len="lg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276600" y="381000"/>
            <a:ext cx="2125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0"/>
              <a:t>Radar Coverage Map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914400" y="0"/>
            <a:ext cx="7007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0">
                <a:solidFill>
                  <a:srgbClr val="FF0000"/>
                </a:solidFill>
              </a:rPr>
              <a:t>West Gulf River Forecast Center (WGRFC)</a:t>
            </a:r>
          </a:p>
        </p:txBody>
      </p:sp>
      <p:pic>
        <p:nvPicPr>
          <p:cNvPr id="128006" name="Picture 6" descr="MPE_cover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74688"/>
            <a:ext cx="7467600" cy="6183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5429250" y="4524375"/>
          <a:ext cx="3054350" cy="1724025"/>
        </p:xfrm>
        <a:graphic>
          <a:graphicData uri="http://schemas.openxmlformats.org/presentationml/2006/ole">
            <p:oleObj spid="_x0000_s130050" name="Drawing" r:id="rId4" imgW="3324538" imgH="1876283" progId="WPDraw30.Drawing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3048000" y="533400"/>
          <a:ext cx="962025" cy="971550"/>
        </p:xfrm>
        <a:graphic>
          <a:graphicData uri="http://schemas.openxmlformats.org/presentationml/2006/ole">
            <p:oleObj spid="_x0000_s130051" name="Drawing" r:id="rId5" imgW="962012" imgH="971698" progId="WPDraw30.Drawing">
              <p:embed/>
            </p:oleObj>
          </a:graphicData>
        </a:graphic>
      </p:graphicFrame>
      <p:pic>
        <p:nvPicPr>
          <p:cNvPr id="130052" name="Picture 4" descr="radar_di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3400"/>
            <a:ext cx="773113" cy="1201738"/>
          </a:xfrm>
          <a:prstGeom prst="rect">
            <a:avLst/>
          </a:prstGeom>
          <a:noFill/>
        </p:spPr>
      </p:pic>
      <p:pic>
        <p:nvPicPr>
          <p:cNvPr id="130053" name="Picture 5" descr="GO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905000"/>
            <a:ext cx="1143000" cy="749300"/>
          </a:xfrm>
          <a:prstGeom prst="rect">
            <a:avLst/>
          </a:prstGeom>
          <a:noFill/>
        </p:spPr>
      </p:pic>
      <p:pic>
        <p:nvPicPr>
          <p:cNvPr id="130054" name="Picture 6" descr="asos1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3146425"/>
            <a:ext cx="990600" cy="815975"/>
          </a:xfrm>
          <a:prstGeom prst="rect">
            <a:avLst/>
          </a:prstGeom>
          <a:noFill/>
        </p:spPr>
      </p:pic>
      <p:pic>
        <p:nvPicPr>
          <p:cNvPr id="130055" name="Picture 7" descr="QP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533400"/>
            <a:ext cx="1219200" cy="833438"/>
          </a:xfrm>
          <a:prstGeom prst="rect">
            <a:avLst/>
          </a:prstGeom>
          <a:noFill/>
        </p:spPr>
      </p:pic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1143000" y="914400"/>
            <a:ext cx="609600" cy="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8" name="Line 10"/>
          <p:cNvSpPr>
            <a:spLocks noChangeShapeType="1"/>
          </p:cNvSpPr>
          <p:nvPr/>
        </p:nvSpPr>
        <p:spPr bwMode="auto">
          <a:xfrm>
            <a:off x="4895850" y="3429000"/>
            <a:ext cx="514350" cy="40005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0" name="Line 12"/>
          <p:cNvSpPr>
            <a:spLocks noChangeShapeType="1"/>
          </p:cNvSpPr>
          <p:nvPr/>
        </p:nvSpPr>
        <p:spPr bwMode="auto">
          <a:xfrm>
            <a:off x="4343400" y="2209800"/>
            <a:ext cx="1962150" cy="15430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1" name="Line 13"/>
          <p:cNvSpPr>
            <a:spLocks noChangeShapeType="1"/>
          </p:cNvSpPr>
          <p:nvPr/>
        </p:nvSpPr>
        <p:spPr bwMode="auto">
          <a:xfrm>
            <a:off x="4038600" y="1219200"/>
            <a:ext cx="3429000" cy="2552700"/>
          </a:xfrm>
          <a:prstGeom prst="line">
            <a:avLst/>
          </a:prstGeom>
          <a:noFill/>
          <a:ln w="38100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16"/>
          <p:cNvSpPr txBox="1">
            <a:spLocks noChangeArrowheads="1"/>
          </p:cNvSpPr>
          <p:nvPr/>
        </p:nvSpPr>
        <p:spPr bwMode="auto">
          <a:xfrm>
            <a:off x="6059488" y="6270625"/>
            <a:ext cx="91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0">
                <a:solidFill>
                  <a:schemeClr val="tx2"/>
                </a:solidFill>
              </a:rPr>
              <a:t>RFC</a:t>
            </a:r>
          </a:p>
        </p:txBody>
      </p:sp>
      <p:sp>
        <p:nvSpPr>
          <p:cNvPr id="130065" name="Text Box 17"/>
          <p:cNvSpPr txBox="1">
            <a:spLocks noChangeArrowheads="1"/>
          </p:cNvSpPr>
          <p:nvPr/>
        </p:nvSpPr>
        <p:spPr bwMode="auto">
          <a:xfrm>
            <a:off x="5380038" y="3806825"/>
            <a:ext cx="3078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Multi-Sensor Precipitation</a:t>
            </a:r>
          </a:p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Estimator (MPE)</a:t>
            </a:r>
          </a:p>
        </p:txBody>
      </p:sp>
      <p:sp>
        <p:nvSpPr>
          <p:cNvPr id="130066" name="Text Box 18"/>
          <p:cNvSpPr txBox="1">
            <a:spLocks noChangeArrowheads="1"/>
          </p:cNvSpPr>
          <p:nvPr/>
        </p:nvSpPr>
        <p:spPr bwMode="auto">
          <a:xfrm>
            <a:off x="152400" y="152400"/>
            <a:ext cx="1328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WSR-88D</a:t>
            </a:r>
          </a:p>
        </p:txBody>
      </p:sp>
      <p:sp>
        <p:nvSpPr>
          <p:cNvPr id="130067" name="Text Box 19"/>
          <p:cNvSpPr txBox="1">
            <a:spLocks noChangeArrowheads="1"/>
          </p:cNvSpPr>
          <p:nvPr/>
        </p:nvSpPr>
        <p:spPr bwMode="auto">
          <a:xfrm>
            <a:off x="2133600" y="152400"/>
            <a:ext cx="73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DHR</a:t>
            </a:r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3124200" y="1524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DPA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2590800" y="1593850"/>
            <a:ext cx="201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Hydro-Estimator</a:t>
            </a: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3505200" y="2789238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b="0">
                <a:solidFill>
                  <a:schemeClr val="tx2"/>
                </a:solidFill>
              </a:rPr>
              <a:t>Rain Gauges</a:t>
            </a:r>
          </a:p>
        </p:txBody>
      </p:sp>
      <p:sp>
        <p:nvSpPr>
          <p:cNvPr id="130071" name="Text Box 23"/>
          <p:cNvSpPr txBox="1">
            <a:spLocks noChangeArrowheads="1"/>
          </p:cNvSpPr>
          <p:nvPr/>
        </p:nvSpPr>
        <p:spPr bwMode="auto">
          <a:xfrm>
            <a:off x="3790950" y="4114800"/>
            <a:ext cx="1390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</a:rPr>
              <a:t>Lightning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3810000" y="4875213"/>
            <a:ext cx="11398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</a:rPr>
              <a:t>NWP </a:t>
            </a:r>
          </a:p>
          <a:p>
            <a:pPr algn="l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</a:rPr>
              <a:t>model</a:t>
            </a:r>
          </a:p>
          <a:p>
            <a:pPr algn="l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2000" b="0">
                <a:solidFill>
                  <a:schemeClr val="tx2"/>
                </a:solidFill>
              </a:rPr>
              <a:t>output</a:t>
            </a:r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>
            <a:off x="4953000" y="4508500"/>
            <a:ext cx="409575" cy="3683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>
            <a:off x="4724400" y="5181600"/>
            <a:ext cx="561975" cy="228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HRAP Universal Grid System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NWS Hydrologic Rainfall Analysis Project (HRAP) grid coordinate system.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Developed to make it feasible to mosaic coverage between several radars.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It is a projection like other projections used in GIS, but assumes a spheroid rather than an ellipsoid.</a:t>
            </a:r>
          </a:p>
          <a:p>
            <a:pPr>
              <a:lnSpc>
                <a:spcPct val="80000"/>
              </a:lnSpc>
            </a:pPr>
            <a:r>
              <a:rPr lang="en-US" sz="2800" i="1" u="sng" smtClean="0"/>
              <a:t>Approximately 4 km x 4 km</a:t>
            </a:r>
            <a:r>
              <a:rPr lang="en-US" sz="2800" smtClean="0"/>
              <a:t> grid with centers located by latitude, longitude and also HRAP x- and HRAP y-coordinates.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MPE values are cataloged in XMRG files based upon the HRAP grid 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HRAP Centers DFW</a:t>
            </a:r>
          </a:p>
        </p:txBody>
      </p:sp>
      <p:pic>
        <p:nvPicPr>
          <p:cNvPr id="132099" name="Content Placeholder 3" descr="dfw_hrap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28788"/>
            <a:ext cx="8229600" cy="42687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CUAHSI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229600" cy="2971800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A consortium of 145 research universities, 7 affiliate members, and 16 international affiliates</a:t>
            </a:r>
          </a:p>
          <a:p>
            <a:r>
              <a:rPr lang="en-US" sz="2800" smtClean="0"/>
              <a:t>The University of Texas at Arlington is a member of the Consortium of Universities for the Advancement of Hydrologic Science (CUAHSI).</a:t>
            </a:r>
          </a:p>
        </p:txBody>
      </p:sp>
      <p:pic>
        <p:nvPicPr>
          <p:cNvPr id="86020" name="Picture 4" descr="cuahsi 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73663"/>
            <a:ext cx="4419600" cy="1304925"/>
          </a:xfrm>
          <a:prstGeom prst="rect">
            <a:avLst/>
          </a:prstGeom>
          <a:noFill/>
        </p:spPr>
      </p:pic>
      <p:pic>
        <p:nvPicPr>
          <p:cNvPr id="86021" name="Picture 5" descr="ns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0" y="5575300"/>
            <a:ext cx="1270000" cy="128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4000" smtClean="0"/>
              <a:t>WGRFC Service Area</a:t>
            </a:r>
          </a:p>
        </p:txBody>
      </p:sp>
      <p:pic>
        <p:nvPicPr>
          <p:cNvPr id="133124" name="Picture 4" descr="RFC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2775"/>
            <a:ext cx="9144000" cy="624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3"/>
          </a:xfrm>
        </p:spPr>
        <p:txBody>
          <a:bodyPr/>
          <a:lstStyle/>
          <a:p>
            <a:r>
              <a:rPr lang="en-US" smtClean="0"/>
              <a:t>UTA HIS Architecture</a:t>
            </a:r>
          </a:p>
        </p:txBody>
      </p:sp>
      <p:sp>
        <p:nvSpPr>
          <p:cNvPr id="141316" name="AutoShape 4"/>
          <p:cNvSpPr>
            <a:spLocks noChangeArrowheads="1"/>
          </p:cNvSpPr>
          <p:nvPr/>
        </p:nvSpPr>
        <p:spPr bwMode="auto">
          <a:xfrm>
            <a:off x="3200400" y="5715000"/>
            <a:ext cx="2286000" cy="1066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Reservoir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81000" y="2819400"/>
            <a:ext cx="2590800" cy="1295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WaterDrop</a:t>
            </a:r>
          </a:p>
        </p:txBody>
      </p:sp>
      <p:sp>
        <p:nvSpPr>
          <p:cNvPr id="141320" name="AutoShape 8"/>
          <p:cNvSpPr>
            <a:spLocks noChangeArrowheads="1"/>
          </p:cNvSpPr>
          <p:nvPr/>
        </p:nvSpPr>
        <p:spPr bwMode="auto">
          <a:xfrm>
            <a:off x="3657600" y="31242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609600" y="4191000"/>
            <a:ext cx="255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Linux Red Hat 5.0</a:t>
            </a:r>
          </a:p>
          <a:p>
            <a:pPr algn="l"/>
            <a:r>
              <a:rPr lang="en-US" sz="1800" b="0"/>
              <a:t>LDM 6.8 Data Manager</a:t>
            </a:r>
          </a:p>
        </p:txBody>
      </p:sp>
      <p:sp>
        <p:nvSpPr>
          <p:cNvPr id="141335" name="AutoShape 23"/>
          <p:cNvSpPr>
            <a:spLocks noChangeArrowheads="1"/>
          </p:cNvSpPr>
          <p:nvPr/>
        </p:nvSpPr>
        <p:spPr bwMode="auto">
          <a:xfrm rot="5400000">
            <a:off x="1028700" y="18669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5791200" y="2743200"/>
            <a:ext cx="2590800" cy="12954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WaterShed</a:t>
            </a:r>
          </a:p>
          <a:p>
            <a:endParaRPr lang="en-US" sz="800"/>
          </a:p>
        </p:txBody>
      </p:sp>
      <p:sp>
        <p:nvSpPr>
          <p:cNvPr id="141337" name="AutoShape 25"/>
          <p:cNvSpPr>
            <a:spLocks noChangeArrowheads="1"/>
          </p:cNvSpPr>
          <p:nvPr/>
        </p:nvSpPr>
        <p:spPr bwMode="auto">
          <a:xfrm rot="16200000">
            <a:off x="6515100" y="17907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AutoShape 26"/>
          <p:cNvSpPr>
            <a:spLocks noChangeArrowheads="1"/>
          </p:cNvSpPr>
          <p:nvPr/>
        </p:nvSpPr>
        <p:spPr bwMode="auto">
          <a:xfrm rot="7255280">
            <a:off x="4876800" y="49530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AutoShape 27"/>
          <p:cNvSpPr>
            <a:spLocks noChangeArrowheads="1"/>
          </p:cNvSpPr>
          <p:nvPr/>
        </p:nvSpPr>
        <p:spPr bwMode="auto">
          <a:xfrm rot="-25143799">
            <a:off x="4876800" y="4419600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6248400" y="4038600"/>
            <a:ext cx="26479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Microsoft Server 2008</a:t>
            </a:r>
          </a:p>
          <a:p>
            <a:pPr algn="l"/>
            <a:r>
              <a:rPr lang="en-US" sz="1800" b="0"/>
              <a:t>MS SQL Server 2008</a:t>
            </a:r>
          </a:p>
          <a:p>
            <a:pPr algn="l"/>
            <a:r>
              <a:rPr lang="en-US" sz="1800" b="0"/>
              <a:t>CUAHSI ODM</a:t>
            </a:r>
          </a:p>
          <a:p>
            <a:pPr algn="l"/>
            <a:r>
              <a:rPr lang="en-US" sz="1800" b="0"/>
              <a:t>WaterOneFlow Services</a:t>
            </a:r>
          </a:p>
          <a:p>
            <a:pPr algn="l"/>
            <a:r>
              <a:rPr lang="en-US" sz="1200" b="0"/>
              <a:t>(2.83Ghz IC7 – 20 Gb SDRAM)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5638800" y="5867400"/>
            <a:ext cx="247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QNAP NAS</a:t>
            </a:r>
          </a:p>
          <a:p>
            <a:pPr algn="l"/>
            <a:r>
              <a:rPr lang="en-US" sz="1800" b="0"/>
              <a:t>16Tb External Storage</a:t>
            </a:r>
          </a:p>
        </p:txBody>
      </p:sp>
      <p:sp>
        <p:nvSpPr>
          <p:cNvPr id="141343" name="Text Box 31"/>
          <p:cNvSpPr txBox="1">
            <a:spLocks noChangeArrowheads="1"/>
          </p:cNvSpPr>
          <p:nvPr/>
        </p:nvSpPr>
        <p:spPr bwMode="auto">
          <a:xfrm>
            <a:off x="533400" y="1066800"/>
            <a:ext cx="255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NWS WGRFC / SRH</a:t>
            </a:r>
          </a:p>
        </p:txBody>
      </p:sp>
      <p:sp>
        <p:nvSpPr>
          <p:cNvPr id="141344" name="Text Box 32"/>
          <p:cNvSpPr txBox="1">
            <a:spLocks noChangeArrowheads="1"/>
          </p:cNvSpPr>
          <p:nvPr/>
        </p:nvSpPr>
        <p:spPr bwMode="auto">
          <a:xfrm>
            <a:off x="6096000" y="1066800"/>
            <a:ext cx="210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CUAHSI Central</a:t>
            </a:r>
          </a:p>
        </p:txBody>
      </p:sp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7315200" y="19050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WaterML</a:t>
            </a:r>
          </a:p>
        </p:txBody>
      </p:sp>
      <p:sp>
        <p:nvSpPr>
          <p:cNvPr id="141346" name="Text Box 34"/>
          <p:cNvSpPr txBox="1">
            <a:spLocks noChangeArrowheads="1"/>
          </p:cNvSpPr>
          <p:nvPr/>
        </p:nvSpPr>
        <p:spPr bwMode="auto">
          <a:xfrm>
            <a:off x="3657600" y="37338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Java Script</a:t>
            </a:r>
          </a:p>
        </p:txBody>
      </p:sp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1828800" y="19050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XMRG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Status</a:t>
            </a:r>
          </a:p>
        </p:txBody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763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Archived Daily MPE (1995- Sept. 2010) available</a:t>
            </a:r>
          </a:p>
          <a:p>
            <a:pPr>
              <a:lnSpc>
                <a:spcPct val="90000"/>
              </a:lnSpc>
            </a:pPr>
            <a:r>
              <a:rPr lang="en-US" smtClean="0"/>
              <a:t>Archived Hourly MPE (1997- Sept. 2010) being registered.</a:t>
            </a:r>
          </a:p>
          <a:p>
            <a:pPr>
              <a:lnSpc>
                <a:spcPct val="90000"/>
              </a:lnSpc>
            </a:pPr>
            <a:r>
              <a:rPr lang="en-US" smtClean="0"/>
              <a:t>Update stream via Unidata Local Data Manager (LDM)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Routed through NWS Southern Region Headquarters.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LDM connection being configured.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Status</a:t>
            </a:r>
          </a:p>
        </p:txBody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8534400" cy="3657600"/>
          </a:xfrm>
        </p:spPr>
        <p:txBody>
          <a:bodyPr/>
          <a:lstStyle/>
          <a:p>
            <a:r>
              <a:rPr lang="en-US" smtClean="0"/>
              <a:t>SQL Scalability Considerations</a:t>
            </a:r>
          </a:p>
          <a:p>
            <a:r>
              <a:rPr lang="en-US" smtClean="0"/>
              <a:t>Archived Hourly MPE (1997- Sept. 2010) </a:t>
            </a:r>
          </a:p>
          <a:p>
            <a:pPr lvl="1"/>
            <a:r>
              <a:rPr lang="en-US" smtClean="0"/>
              <a:t>Registration may be handled in sections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HD screensh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839200" cy="5575300"/>
          </a:xfrm>
          <a:prstGeom prst="rect">
            <a:avLst/>
          </a:prstGeom>
          <a:noFill/>
        </p:spPr>
      </p:pic>
      <p:sp>
        <p:nvSpPr>
          <p:cNvPr id="226309" name="Rectangle 5"/>
          <p:cNvSpPr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>
                <a:latin typeface="Calibri" pitchFamily="34" charset="0"/>
              </a:rPr>
              <a:t>Daily dataset within Tarrant / Dallas Counties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639763"/>
          </a:xfrm>
        </p:spPr>
        <p:txBody>
          <a:bodyPr/>
          <a:lstStyle/>
          <a:p>
            <a:r>
              <a:rPr lang="en-US" sz="3200" smtClean="0"/>
              <a:t>Daily dataset within U.S.</a:t>
            </a:r>
          </a:p>
        </p:txBody>
      </p:sp>
      <p:pic>
        <p:nvPicPr>
          <p:cNvPr id="265220" name="Picture 4" descr="WGR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36600"/>
            <a:ext cx="861060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8" name="Picture 4" descr="WGRFC M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27075"/>
            <a:ext cx="8382000" cy="6130925"/>
          </a:xfrm>
          <a:prstGeom prst="rect">
            <a:avLst/>
          </a:prstGeom>
          <a:noFill/>
        </p:spPr>
      </p:pic>
      <p:sp>
        <p:nvSpPr>
          <p:cNvPr id="267269" name="Rectangle 5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639763"/>
          </a:xfrm>
          <a:noFill/>
          <a:ln/>
        </p:spPr>
        <p:txBody>
          <a:bodyPr/>
          <a:lstStyle/>
          <a:p>
            <a:r>
              <a:rPr lang="en-US" sz="4000" smtClean="0"/>
              <a:t>Daily dataset within U.S. &amp; Mexico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HD screensh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559425"/>
          </a:xfrm>
          <a:prstGeom prst="rect">
            <a:avLst/>
          </a:prstGeom>
          <a:noFill/>
        </p:spPr>
      </p:pic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362200" y="152400"/>
            <a:ext cx="495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609600" y="152400"/>
            <a:ext cx="800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Time Series Graph – Daily Data – Tarrant County, TX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2362200" y="152400"/>
            <a:ext cx="495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0" y="0"/>
            <a:ext cx="3733800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Tropical Storm Hermine </a:t>
            </a:r>
          </a:p>
          <a:p>
            <a:pPr algn="l"/>
            <a:r>
              <a:rPr lang="en-US"/>
              <a:t>Hourly Time Series</a:t>
            </a:r>
          </a:p>
          <a:p>
            <a:pPr algn="l"/>
            <a:r>
              <a:rPr lang="en-US"/>
              <a:t>Arlington, TX</a:t>
            </a:r>
          </a:p>
          <a:p>
            <a:pPr algn="l"/>
            <a:endParaRPr lang="en-US"/>
          </a:p>
        </p:txBody>
      </p:sp>
      <p:pic>
        <p:nvPicPr>
          <p:cNvPr id="275460" name="Picture 4" descr="Hermi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730250"/>
            <a:ext cx="6629400" cy="612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Text Box 3"/>
          <p:cNvSpPr txBox="1">
            <a:spLocks noChangeArrowheads="1"/>
          </p:cNvSpPr>
          <p:nvPr/>
        </p:nvSpPr>
        <p:spPr bwMode="auto">
          <a:xfrm>
            <a:off x="2362200" y="152400"/>
            <a:ext cx="495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8001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Tropical Storm Hermine</a:t>
            </a:r>
          </a:p>
          <a:p>
            <a:r>
              <a:rPr lang="en-US"/>
              <a:t>Hourly Time Series –– Arlington, TX</a:t>
            </a:r>
          </a:p>
        </p:txBody>
      </p:sp>
      <p:pic>
        <p:nvPicPr>
          <p:cNvPr id="273413" name="Picture 5" descr="Hermin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141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2" descr="10%"/>
          <p:cNvSpPr>
            <a:spLocks noChangeArrowheads="1"/>
          </p:cNvSpPr>
          <p:nvPr/>
        </p:nvSpPr>
        <p:spPr bwMode="auto">
          <a:xfrm>
            <a:off x="5715000" y="1905000"/>
            <a:ext cx="2819400" cy="2743200"/>
          </a:xfrm>
          <a:prstGeom prst="ellipse">
            <a:avLst/>
          </a:prstGeom>
          <a:pattFill prst="pct10">
            <a:fgClr>
              <a:srgbClr val="CC6600"/>
            </a:fgClr>
            <a:bgClr>
              <a:schemeClr val="bg1"/>
            </a:bgClr>
          </a:pattFill>
          <a:ln w="38100">
            <a:solidFill>
              <a:srgbClr val="CC66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7086600" y="2971800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0"/>
              <a:t>Ocean </a:t>
            </a:r>
          </a:p>
          <a:p>
            <a:r>
              <a:rPr lang="en-US" sz="1800" b="0"/>
              <a:t>Sciences</a:t>
            </a:r>
          </a:p>
        </p:txBody>
      </p:sp>
      <p:sp>
        <p:nvSpPr>
          <p:cNvPr id="983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CUAHSI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191000" cy="35052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800" smtClean="0"/>
          </a:p>
          <a:p>
            <a:r>
              <a:rPr lang="en-US" sz="2800" smtClean="0"/>
              <a:t>NSF supports CUAHSI to develop </a:t>
            </a:r>
            <a:r>
              <a:rPr lang="en-US" sz="2800" smtClean="0">
                <a:solidFill>
                  <a:srgbClr val="FF3300"/>
                </a:solidFill>
              </a:rPr>
              <a:t>infrastructure and services to advance hydrologic science</a:t>
            </a:r>
            <a:r>
              <a:rPr lang="en-US" sz="2800" smtClean="0"/>
              <a:t> in US universities</a:t>
            </a:r>
          </a:p>
        </p:txBody>
      </p:sp>
      <p:sp>
        <p:nvSpPr>
          <p:cNvPr id="98310" name="Oval 6"/>
          <p:cNvSpPr>
            <a:spLocks noChangeArrowheads="1"/>
          </p:cNvSpPr>
          <p:nvPr/>
        </p:nvSpPr>
        <p:spPr bwMode="auto">
          <a:xfrm>
            <a:off x="5791200" y="2971800"/>
            <a:ext cx="1371600" cy="1295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0"/>
              <a:t>Earth </a:t>
            </a:r>
          </a:p>
          <a:p>
            <a:r>
              <a:rPr lang="en-US" sz="1800" b="0"/>
              <a:t>Sciences</a:t>
            </a:r>
          </a:p>
        </p:txBody>
      </p:sp>
      <p:sp>
        <p:nvSpPr>
          <p:cNvPr id="98311" name="Oval 7"/>
          <p:cNvSpPr>
            <a:spLocks noChangeArrowheads="1"/>
          </p:cNvSpPr>
          <p:nvPr/>
        </p:nvSpPr>
        <p:spPr bwMode="auto">
          <a:xfrm>
            <a:off x="6477000" y="1905000"/>
            <a:ext cx="1371600" cy="1295400"/>
          </a:xfrm>
          <a:prstGeom prst="ellipse">
            <a:avLst/>
          </a:prstGeom>
          <a:solidFill>
            <a:srgbClr val="F6FAA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 b="0"/>
              <a:t>Atmospheric</a:t>
            </a:r>
          </a:p>
          <a:p>
            <a:r>
              <a:rPr lang="en-US" sz="1800" b="0"/>
              <a:t>Sciences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781800" y="762000"/>
            <a:ext cx="841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UCAR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 flipV="1">
            <a:off x="7162800" y="1143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724400" y="4343400"/>
            <a:ext cx="1057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CUAHSI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1120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0"/>
              <a:t>Unidata</a:t>
            </a:r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7620000" y="91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 flipH="1">
            <a:off x="5562600" y="3886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4876800" y="5029200"/>
            <a:ext cx="574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/>
              <a:t>HIS</a:t>
            </a:r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51816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638800" y="464820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CC6600"/>
                </a:solidFill>
              </a:rPr>
              <a:t>National Science Foundation </a:t>
            </a:r>
          </a:p>
          <a:p>
            <a:r>
              <a:rPr lang="en-US" sz="1800" b="0">
                <a:solidFill>
                  <a:srgbClr val="CC6600"/>
                </a:solidFill>
              </a:rPr>
              <a:t>Geosciences Directorate</a:t>
            </a:r>
          </a:p>
        </p:txBody>
      </p:sp>
      <p:pic>
        <p:nvPicPr>
          <p:cNvPr id="98321" name="Picture 17" descr="ns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0" y="5575300"/>
            <a:ext cx="1270000" cy="1282700"/>
          </a:xfrm>
          <a:prstGeom prst="rect">
            <a:avLst/>
          </a:prstGeom>
          <a:noFill/>
        </p:spPr>
      </p:pic>
      <p:pic>
        <p:nvPicPr>
          <p:cNvPr id="98325" name="Picture 21" descr="cuahsi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334000"/>
            <a:ext cx="441960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467600" cy="2895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Integrated Water Resources Science &amp; Services (IWRSS)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Provide the Nation with a seamless suite of consistent water resources monitoring and forecast information – summit to sea.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Federation of Central Servers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5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70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17092" name="Picture 4" descr="clin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6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295400"/>
            <a:ext cx="7543800" cy="480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U.S. Army Corps of Engineers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"Building Strong Collaborative Relationships for a Sustainable Water Resources Future" 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Building the "Federal Tool Box" </a:t>
            </a:r>
          </a:p>
          <a:p>
            <a:pPr lvl="1">
              <a:lnSpc>
                <a:spcPct val="80000"/>
              </a:lnSpc>
            </a:pPr>
            <a:r>
              <a:rPr lang="en-US" sz="2100" smtClean="0"/>
              <a:t>A data and products warehouse for all federal water resources information.  </a:t>
            </a:r>
          </a:p>
          <a:p>
            <a:pPr lvl="1">
              <a:lnSpc>
                <a:spcPct val="80000"/>
              </a:lnSpc>
            </a:pPr>
            <a:r>
              <a:rPr lang="en-US" sz="2100" smtClean="0"/>
              <a:t>IWRSS is seen as a component of this larger USACE initiative</a:t>
            </a:r>
          </a:p>
          <a:p>
            <a:pPr lvl="1"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</a:pPr>
            <a:r>
              <a:rPr lang="en-US" sz="2500" b="1" smtClean="0"/>
              <a:t>National Report</a:t>
            </a:r>
            <a:r>
              <a:rPr lang="en-US" sz="2500" smtClean="0"/>
              <a:t>: Responding to National Water Resources Challenges, August, 2010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 lvl="1"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3200" b="1" smtClean="0"/>
              <a:t>NATIONAL REPORT:</a:t>
            </a:r>
            <a:r>
              <a:rPr lang="en-US" sz="3200" smtClean="0"/>
              <a:t>  STATES’ TOP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839200" cy="5562600"/>
          </a:xfrm>
        </p:spPr>
        <p:txBody>
          <a:bodyPr>
            <a:normAutofit/>
          </a:bodyPr>
          <a:lstStyle/>
          <a:p>
            <a:r>
              <a:rPr lang="en-US" sz="1800" smtClean="0">
                <a:solidFill>
                  <a:srgbClr val="CC0000"/>
                </a:solidFill>
              </a:rPr>
              <a:t>Create an information hub for access to more comprehensive and accurate data and information, including GIS-based and risk-informed maps, in support of water resources management. Share data and information more widely and readily.</a:t>
            </a:r>
          </a:p>
          <a:p>
            <a:r>
              <a:rPr lang="en-US" sz="1800" smtClean="0"/>
              <a:t>Use comprehensive, holistic and systems-oriented planning processes for integrated water resources management within a sustainability paradigm.</a:t>
            </a:r>
          </a:p>
          <a:p>
            <a:r>
              <a:rPr lang="en-US" sz="1800" smtClean="0"/>
              <a:t>Attend to water infrastructure by ensuring its operation and maintenance, rehabilitation, removal or replacement with new infrastructure.</a:t>
            </a:r>
          </a:p>
          <a:p>
            <a:r>
              <a:rPr lang="en-US" sz="1800" smtClean="0"/>
              <a:t>Promote greater collaboration, coordination and communication among water resources stakeholders to derive agreed-upon plans and management decisions.</a:t>
            </a:r>
          </a:p>
          <a:p>
            <a:r>
              <a:rPr lang="en-US" sz="1800" smtClean="0"/>
              <a:t>Seek to balance competing water uses and to avoid or resolve conflicts over water use.</a:t>
            </a:r>
          </a:p>
          <a:p>
            <a:r>
              <a:rPr lang="en-US" sz="1800" smtClean="0"/>
              <a:t>Seek technical planning assistance and expertise to improve water resources assessments, planning and management within a holistic systems perspective that aims to balance objectives.</a:t>
            </a:r>
          </a:p>
          <a:p>
            <a:r>
              <a:rPr lang="en-US" sz="1800" smtClean="0"/>
              <a:t>Improve regulatory processes to streamline permitting and reduce regulatory burdens.</a:t>
            </a:r>
          </a:p>
          <a:p>
            <a:r>
              <a:rPr lang="en-US" sz="1800" smtClean="0"/>
              <a:t>Practice and reinforce adaptive management in collecting and analyzing water resources information to understand what is working or not working and why, and to improve performance.</a:t>
            </a:r>
          </a:p>
          <a:p>
            <a:r>
              <a:rPr lang="en-US" sz="1800" smtClean="0"/>
              <a:t>Improve water quality in rivers, streams, tributaries, lakes, reservoirs, oceans and other water bodies.</a:t>
            </a:r>
          </a:p>
          <a:p>
            <a:r>
              <a:rPr lang="en-US" sz="1800" smtClean="0"/>
              <a:t>Explore developing a unifying national water direction with guiding principles.</a:t>
            </a:r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467600" cy="36576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</a:pPr>
            <a:r>
              <a:rPr lang="en-US" sz="2500" smtClean="0"/>
              <a:t>North Texas Hydrologic Information System.</a:t>
            </a:r>
          </a:p>
          <a:p>
            <a:pPr lvl="1">
              <a:lnSpc>
                <a:spcPct val="80000"/>
              </a:lnSpc>
            </a:pPr>
            <a:r>
              <a:rPr lang="en-US" sz="2100" smtClean="0"/>
              <a:t>Corps of Engineers, </a:t>
            </a:r>
          </a:p>
          <a:p>
            <a:pPr lvl="1">
              <a:lnSpc>
                <a:spcPct val="80000"/>
              </a:lnSpc>
            </a:pPr>
            <a:r>
              <a:rPr lang="en-US" sz="2100" smtClean="0"/>
              <a:t>NCTCOG</a:t>
            </a:r>
          </a:p>
          <a:p>
            <a:pPr lvl="1">
              <a:lnSpc>
                <a:spcPct val="80000"/>
              </a:lnSpc>
            </a:pPr>
            <a:r>
              <a:rPr lang="en-US" sz="2100" smtClean="0"/>
              <a:t>Municipal Governments</a:t>
            </a:r>
          </a:p>
          <a:p>
            <a:pPr lvl="1">
              <a:lnSpc>
                <a:spcPct val="80000"/>
              </a:lnSpc>
            </a:pPr>
            <a:endParaRPr lang="en-US" sz="2100" smtClean="0"/>
          </a:p>
          <a:p>
            <a:pPr>
              <a:lnSpc>
                <a:spcPct val="80000"/>
              </a:lnSpc>
            </a:pPr>
            <a:r>
              <a:rPr lang="en-US" sz="2500" smtClean="0"/>
              <a:t>Collaboration with TNRIS / TWDB.</a:t>
            </a:r>
          </a:p>
          <a:p>
            <a:pPr lvl="1">
              <a:lnSpc>
                <a:spcPct val="80000"/>
              </a:lnSpc>
            </a:pPr>
            <a:r>
              <a:rPr lang="en-US" sz="2100" smtClean="0"/>
              <a:t>UTA HIS gateway to deliver MPE to TNRIS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467600" cy="3962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Collaboration with Tarrant Regional Water District.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100" smtClean="0"/>
          </a:p>
          <a:p>
            <a:pPr>
              <a:lnSpc>
                <a:spcPct val="80000"/>
              </a:lnSpc>
            </a:pPr>
            <a:r>
              <a:rPr lang="en-US" sz="2500" smtClean="0"/>
              <a:t>Developing Hydrologic Information System for Tarrant Regional Water District.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To support operation of the Fort Worth Floodway Rainfall-Runoff Model (FWFRRM).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Partners include TRWD, NWS, USGS &amp; USACE.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Broader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447800"/>
            <a:ext cx="74676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Arlington Regional Data Center (ARDC).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Originally a component of UTA prior to being elevated by the UT-System as regional center.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Tier III facility available to provide fail proof capabilities for mission critical operations.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State-of-the-art data and high performance computing center.</a:t>
            </a:r>
          </a:p>
          <a:p>
            <a:pPr>
              <a:lnSpc>
                <a:spcPct val="80000"/>
              </a:lnSpc>
            </a:pPr>
            <a:endParaRPr lang="en-US" sz="2500" smtClean="0"/>
          </a:p>
          <a:p>
            <a:pPr>
              <a:lnSpc>
                <a:spcPct val="80000"/>
              </a:lnSpc>
            </a:pPr>
            <a:r>
              <a:rPr lang="en-US" sz="2500" smtClean="0"/>
              <a:t>24/7 sysop / uninterruptable power / security.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4343400"/>
            <a:ext cx="4038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Questions?</a:t>
            </a:r>
          </a:p>
        </p:txBody>
      </p:sp>
      <p:pic>
        <p:nvPicPr>
          <p:cNvPr id="55309" name="Picture 13" descr="Calvin Hob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8763000" cy="280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CUAHSI HIS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CUAHSI Hydrologic Information System (HIS) is an internet based system for sharing hydrologic data. </a:t>
            </a:r>
          </a:p>
          <a:p>
            <a:r>
              <a:rPr lang="en-US" smtClean="0"/>
              <a:t>Comprised of </a:t>
            </a:r>
            <a:r>
              <a:rPr lang="en-US" u="sng" smtClean="0">
                <a:solidFill>
                  <a:schemeClr val="hlink"/>
                </a:solidFill>
              </a:rPr>
              <a:t>hydro-databases</a:t>
            </a:r>
            <a:r>
              <a:rPr lang="en-US" smtClean="0"/>
              <a:t> and </a:t>
            </a:r>
            <a:r>
              <a:rPr lang="en-US" u="sng" smtClean="0">
                <a:solidFill>
                  <a:schemeClr val="hlink"/>
                </a:solidFill>
              </a:rPr>
              <a:t>servers</a:t>
            </a:r>
            <a:r>
              <a:rPr lang="en-US" smtClean="0"/>
              <a:t> connected through web services as well as software for data publication, discovery and access.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3" name="Rectangle 19"/>
          <p:cNvSpPr>
            <a:spLocks noGrp="1"/>
          </p:cNvSpPr>
          <p:nvPr>
            <p:ph type="body" sz="half" idx="4294967295"/>
          </p:nvPr>
        </p:nvSpPr>
        <p:spPr>
          <a:xfrm>
            <a:off x="457200" y="2362200"/>
            <a:ext cx="4038600" cy="3763963"/>
          </a:xfrm>
        </p:spPr>
        <p:txBody>
          <a:bodyPr/>
          <a:lstStyle/>
          <a:p>
            <a:r>
              <a:rPr lang="en-US" sz="2800" smtClean="0">
                <a:solidFill>
                  <a:schemeClr val="hlink"/>
                </a:solidFill>
              </a:rPr>
              <a:t>Precipitation</a:t>
            </a:r>
          </a:p>
          <a:p>
            <a:r>
              <a:rPr lang="en-US" sz="2800" smtClean="0">
                <a:solidFill>
                  <a:schemeClr val="hlink"/>
                </a:solidFill>
              </a:rPr>
              <a:t>Soil Moisture</a:t>
            </a:r>
          </a:p>
          <a:p>
            <a:r>
              <a:rPr lang="en-US" sz="2800" smtClean="0">
                <a:solidFill>
                  <a:schemeClr val="hlink"/>
                </a:solidFill>
              </a:rPr>
              <a:t>Water Quantity (Surface Flow)</a:t>
            </a:r>
          </a:p>
          <a:p>
            <a:endParaRPr lang="en-US" sz="2800" smtClean="0"/>
          </a:p>
        </p:txBody>
      </p:sp>
      <p:sp>
        <p:nvSpPr>
          <p:cNvPr id="21524" name="Rectangle 20"/>
          <p:cNvSpPr>
            <a:spLocks noGrp="1"/>
          </p:cNvSpPr>
          <p:nvPr>
            <p:ph type="body" sz="half" idx="4294967295"/>
          </p:nvPr>
        </p:nvSpPr>
        <p:spPr>
          <a:xfrm>
            <a:off x="4648200" y="2362200"/>
            <a:ext cx="4038600" cy="3840163"/>
          </a:xfrm>
        </p:spPr>
        <p:txBody>
          <a:bodyPr/>
          <a:lstStyle/>
          <a:p>
            <a:r>
              <a:rPr lang="en-US" sz="2800" smtClean="0">
                <a:solidFill>
                  <a:schemeClr val="hlink"/>
                </a:solidFill>
              </a:rPr>
              <a:t>Reservoir Gains/Releases</a:t>
            </a:r>
          </a:p>
          <a:p>
            <a:r>
              <a:rPr lang="en-US" sz="2800" smtClean="0">
                <a:solidFill>
                  <a:schemeClr val="hlink"/>
                </a:solidFill>
              </a:rPr>
              <a:t>Meteorology</a:t>
            </a:r>
          </a:p>
          <a:p>
            <a:r>
              <a:rPr lang="en-US" sz="2800" smtClean="0">
                <a:solidFill>
                  <a:schemeClr val="hlink"/>
                </a:solidFill>
              </a:rPr>
              <a:t>Groundwater Flux</a:t>
            </a:r>
          </a:p>
          <a:p>
            <a:endParaRPr lang="en-US" sz="2800" smtClean="0"/>
          </a:p>
        </p:txBody>
      </p:sp>
      <p:sp>
        <p:nvSpPr>
          <p:cNvPr id="21526" name="Rectangle 22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2209800"/>
          </a:xfrm>
          <a:noFill/>
        </p:spPr>
        <p:txBody>
          <a:bodyPr/>
          <a:lstStyle/>
          <a:p>
            <a:r>
              <a:rPr lang="en-US" smtClean="0"/>
              <a:t>Flood Hazard: </a:t>
            </a:r>
            <a:br>
              <a:rPr lang="en-US" smtClean="0"/>
            </a:br>
            <a:r>
              <a:rPr lang="en-US" smtClean="0"/>
              <a:t>Key Hydrologic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28600" y="304800"/>
            <a:ext cx="88392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WORKFLOW DIAGRAM OF HIS SYSTEM</a:t>
            </a:r>
          </a:p>
        </p:txBody>
      </p:sp>
      <p:grpSp>
        <p:nvGrpSpPr>
          <p:cNvPr id="16387" name="Group 27"/>
          <p:cNvGrpSpPr>
            <a:grpSpLocks/>
          </p:cNvGrpSpPr>
          <p:nvPr/>
        </p:nvGrpSpPr>
        <p:grpSpPr bwMode="auto">
          <a:xfrm>
            <a:off x="762000" y="762000"/>
            <a:ext cx="7751763" cy="4683125"/>
            <a:chOff x="792163" y="1924735"/>
            <a:chExt cx="7891462" cy="4691159"/>
          </a:xfrm>
        </p:grpSpPr>
        <p:sp>
          <p:nvSpPr>
            <p:cNvPr id="61" name="Rectangle 60"/>
            <p:cNvSpPr/>
            <p:nvPr/>
          </p:nvSpPr>
          <p:spPr>
            <a:xfrm>
              <a:off x="3418341" y="2381130"/>
              <a:ext cx="2338510" cy="87780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b"/>
            <a:lstStyle/>
            <a:p>
              <a:r>
                <a:rPr lang="en-US" sz="1400" b="0">
                  <a:solidFill>
                    <a:srgbClr val="FFFFFF"/>
                  </a:solidFill>
                  <a:latin typeface="Calibri" pitchFamily="34" charset="0"/>
                </a:rPr>
                <a:t>Data Discovery and Integration platform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92163" y="5095640"/>
              <a:ext cx="2113871" cy="87780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b"/>
            <a:lstStyle/>
            <a:p>
              <a:r>
                <a:rPr lang="en-US" sz="1400" b="0">
                  <a:solidFill>
                    <a:srgbClr val="FFFFFF"/>
                  </a:solidFill>
                  <a:latin typeface="Calibri" pitchFamily="34" charset="0"/>
                </a:rPr>
                <a:t>Data Publication platform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72986" y="5089280"/>
              <a:ext cx="2110639" cy="87780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b"/>
            <a:lstStyle/>
            <a:p>
              <a:r>
                <a:rPr lang="en-US" sz="1400" b="0">
                  <a:solidFill>
                    <a:srgbClr val="FFFFFF"/>
                  </a:solidFill>
                  <a:latin typeface="Calibri" pitchFamily="34" charset="0"/>
                </a:rPr>
                <a:t>Data Synthesis and Research platform</a:t>
              </a:r>
            </a:p>
          </p:txBody>
        </p:sp>
        <p:cxnSp>
          <p:nvCxnSpPr>
            <p:cNvPr id="16391" name="Straight Arrow Connector 63"/>
            <p:cNvCxnSpPr>
              <a:cxnSpLocks noChangeShapeType="1"/>
              <a:stCxn id="62" idx="0"/>
              <a:endCxn id="61" idx="2"/>
            </p:cNvCxnSpPr>
            <p:nvPr/>
          </p:nvCxnSpPr>
          <p:spPr bwMode="auto">
            <a:xfrm rot="5400000" flipH="1" flipV="1">
              <a:off x="2299141" y="2808533"/>
              <a:ext cx="1838324" cy="2737729"/>
            </a:xfrm>
            <a:prstGeom prst="straightConnector1">
              <a:avLst/>
            </a:prstGeom>
            <a:noFill/>
            <a:ln w="57150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  <p:cxnSp>
          <p:nvCxnSpPr>
            <p:cNvPr id="16392" name="Straight Arrow Connector 64"/>
            <p:cNvCxnSpPr>
              <a:cxnSpLocks noChangeShapeType="1"/>
            </p:cNvCxnSpPr>
            <p:nvPr/>
          </p:nvCxnSpPr>
          <p:spPr bwMode="auto">
            <a:xfrm rot="16200000" flipH="1">
              <a:off x="5153025" y="2616885"/>
              <a:ext cx="1866900" cy="3079750"/>
            </a:xfrm>
            <a:prstGeom prst="straightConnector1">
              <a:avLst/>
            </a:prstGeom>
            <a:noFill/>
            <a:ln w="57150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  <p:cxnSp>
          <p:nvCxnSpPr>
            <p:cNvPr id="16393" name="Straight Arrow Connector 65"/>
            <p:cNvCxnSpPr>
              <a:cxnSpLocks noChangeShapeType="1"/>
              <a:stCxn id="62" idx="3"/>
              <a:endCxn id="63" idx="1"/>
            </p:cNvCxnSpPr>
            <p:nvPr/>
          </p:nvCxnSpPr>
          <p:spPr bwMode="auto">
            <a:xfrm flipV="1">
              <a:off x="2906713" y="5529947"/>
              <a:ext cx="3665537" cy="6350"/>
            </a:xfrm>
            <a:prstGeom prst="straightConnector1">
              <a:avLst/>
            </a:prstGeom>
            <a:noFill/>
            <a:ln w="57150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  <p:sp>
          <p:nvSpPr>
            <p:cNvPr id="16394" name="TextBox 15"/>
            <p:cNvSpPr txBox="1">
              <a:spLocks noChangeArrowheads="1"/>
            </p:cNvSpPr>
            <p:nvPr/>
          </p:nvSpPr>
          <p:spPr bwMode="auto">
            <a:xfrm>
              <a:off x="3751259" y="4977964"/>
              <a:ext cx="1627422" cy="397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Data Services</a:t>
              </a:r>
            </a:p>
          </p:txBody>
        </p:sp>
        <p:sp>
          <p:nvSpPr>
            <p:cNvPr id="16395" name="TextBox 16"/>
            <p:cNvSpPr txBox="1">
              <a:spLocks noChangeArrowheads="1"/>
            </p:cNvSpPr>
            <p:nvPr/>
          </p:nvSpPr>
          <p:spPr bwMode="auto">
            <a:xfrm rot="-2100000">
              <a:off x="1663246" y="3812330"/>
              <a:ext cx="2176899" cy="397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Metadata Services</a:t>
              </a:r>
            </a:p>
          </p:txBody>
        </p:sp>
        <p:sp>
          <p:nvSpPr>
            <p:cNvPr id="16396" name="TextBox 17"/>
            <p:cNvSpPr txBox="1">
              <a:spLocks noChangeArrowheads="1"/>
            </p:cNvSpPr>
            <p:nvPr/>
          </p:nvSpPr>
          <p:spPr bwMode="auto">
            <a:xfrm rot="1860000">
              <a:off x="5409387" y="3761443"/>
              <a:ext cx="2023369" cy="397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>
                  <a:solidFill>
                    <a:srgbClr val="000000"/>
                  </a:solidFill>
                  <a:latin typeface="Calibri" pitchFamily="34" charset="0"/>
                </a:rPr>
                <a:t>Metadata Search</a:t>
              </a:r>
            </a:p>
          </p:txBody>
        </p:sp>
        <p:sp>
          <p:nvSpPr>
            <p:cNvPr id="70" name="TextBox 13"/>
            <p:cNvSpPr txBox="1">
              <a:spLocks noChangeArrowheads="1"/>
            </p:cNvSpPr>
            <p:nvPr/>
          </p:nvSpPr>
          <p:spPr bwMode="auto">
            <a:xfrm>
              <a:off x="3767421" y="2381130"/>
              <a:ext cx="1511062" cy="36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FFFF00"/>
                  </a:solidFill>
                  <a:latin typeface="Arial" pitchFamily="34" charset="0"/>
                </a:rPr>
                <a:t>HIS Central</a:t>
              </a:r>
            </a:p>
          </p:txBody>
        </p:sp>
        <p:sp>
          <p:nvSpPr>
            <p:cNvPr id="71" name="TextBox 14"/>
            <p:cNvSpPr txBox="1">
              <a:spLocks noChangeArrowheads="1"/>
            </p:cNvSpPr>
            <p:nvPr/>
          </p:nvSpPr>
          <p:spPr bwMode="auto">
            <a:xfrm>
              <a:off x="6589147" y="5078148"/>
              <a:ext cx="2065388" cy="36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err="1">
                  <a:solidFill>
                    <a:srgbClr val="FFFF00"/>
                  </a:solidFill>
                  <a:latin typeface="Arial" pitchFamily="34" charset="0"/>
                </a:rPr>
                <a:t>HydroDesktop</a:t>
              </a:r>
              <a:endParaRPr lang="en-US" sz="1800" kern="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72" name="TextBox 15"/>
            <p:cNvSpPr txBox="1">
              <a:spLocks noChangeArrowheads="1"/>
            </p:cNvSpPr>
            <p:nvPr/>
          </p:nvSpPr>
          <p:spPr bwMode="auto">
            <a:xfrm>
              <a:off x="961855" y="5078148"/>
              <a:ext cx="1737317" cy="36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err="1">
                  <a:solidFill>
                    <a:srgbClr val="FFFF00"/>
                  </a:solidFill>
                  <a:latin typeface="Arial" pitchFamily="34" charset="0"/>
                </a:rPr>
                <a:t>HydroServer</a:t>
              </a:r>
              <a:endParaRPr lang="en-US" sz="1800" kern="0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  <p:sp>
          <p:nvSpPr>
            <p:cNvPr id="16400" name="TextBox 16"/>
            <p:cNvSpPr txBox="1">
              <a:spLocks noChangeArrowheads="1"/>
            </p:cNvSpPr>
            <p:nvPr/>
          </p:nvSpPr>
          <p:spPr bwMode="auto">
            <a:xfrm rot="-2081353">
              <a:off x="2034951" y="4017469"/>
              <a:ext cx="1850445" cy="33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Service registration</a:t>
              </a:r>
            </a:p>
          </p:txBody>
        </p:sp>
        <p:sp>
          <p:nvSpPr>
            <p:cNvPr id="16401" name="TextBox 24"/>
            <p:cNvSpPr txBox="1">
              <a:spLocks noChangeArrowheads="1"/>
            </p:cNvSpPr>
            <p:nvPr/>
          </p:nvSpPr>
          <p:spPr bwMode="auto">
            <a:xfrm rot="-2087033">
              <a:off x="2304841" y="4158999"/>
              <a:ext cx="1782569" cy="33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Catalog harvesting</a:t>
              </a:r>
            </a:p>
          </p:txBody>
        </p:sp>
        <p:sp>
          <p:nvSpPr>
            <p:cNvPr id="16402" name="TextBox 17"/>
            <p:cNvSpPr txBox="1">
              <a:spLocks noChangeArrowheads="1"/>
            </p:cNvSpPr>
            <p:nvPr/>
          </p:nvSpPr>
          <p:spPr bwMode="auto">
            <a:xfrm rot="1860000">
              <a:off x="4665977" y="3914104"/>
              <a:ext cx="3090001" cy="337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Service and data theme metadata</a:t>
              </a:r>
            </a:p>
          </p:txBody>
        </p:sp>
        <p:sp>
          <p:nvSpPr>
            <p:cNvPr id="16403" name="TextBox 23"/>
            <p:cNvSpPr txBox="1">
              <a:spLocks noChangeArrowheads="1"/>
            </p:cNvSpPr>
            <p:nvPr/>
          </p:nvSpPr>
          <p:spPr bwMode="auto">
            <a:xfrm rot="1860000">
              <a:off x="5485345" y="4071537"/>
              <a:ext cx="1056935" cy="33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Data carts</a:t>
              </a:r>
            </a:p>
          </p:txBody>
        </p:sp>
        <p:sp>
          <p:nvSpPr>
            <p:cNvPr id="16404" name="TextBox 15"/>
            <p:cNvSpPr txBox="1">
              <a:spLocks noChangeArrowheads="1"/>
            </p:cNvSpPr>
            <p:nvPr/>
          </p:nvSpPr>
          <p:spPr bwMode="auto">
            <a:xfrm>
              <a:off x="3602577" y="5226039"/>
              <a:ext cx="1923170" cy="33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Water Data Services</a:t>
              </a:r>
            </a:p>
          </p:txBody>
        </p:sp>
        <p:sp>
          <p:nvSpPr>
            <p:cNvPr id="16405" name="TextBox 13"/>
            <p:cNvSpPr txBox="1">
              <a:spLocks noChangeArrowheads="1"/>
            </p:cNvSpPr>
            <p:nvPr/>
          </p:nvSpPr>
          <p:spPr bwMode="auto">
            <a:xfrm>
              <a:off x="3579952" y="5483655"/>
              <a:ext cx="1970037" cy="33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pitchFamily="34" charset="0"/>
                </a:rPr>
                <a:t>Spatial Data Services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809067" y="1924735"/>
              <a:ext cx="187469" cy="4579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50386" y="2381130"/>
              <a:ext cx="2412852" cy="64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</a:rPr>
                <a:t>Like search portals Google, Yahoo, Bing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60256" y="5973444"/>
              <a:ext cx="2023369" cy="3673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</a:rPr>
                <a:t>Like browsers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99025" y="5973444"/>
              <a:ext cx="1611261" cy="6424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</a:rPr>
                <a:t>Like web servers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14685" y="5933689"/>
              <a:ext cx="1611261" cy="3673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 pitchFamily="34" charset="0"/>
                </a:rPr>
                <a:t>Like HTML</a:t>
              </a:r>
            </a:p>
          </p:txBody>
        </p:sp>
      </p:grp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0" y="3429000"/>
            <a:ext cx="3352800" cy="2057400"/>
          </a:xfrm>
          <a:prstGeom prst="ellipse">
            <a:avLst/>
          </a:prstGeom>
          <a:solidFill>
            <a:srgbClr val="FFFF99">
              <a:alpha val="320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 rot="988226">
            <a:off x="2828925" y="5410200"/>
            <a:ext cx="3352800" cy="304800"/>
          </a:xfrm>
          <a:prstGeom prst="leftArrow">
            <a:avLst>
              <a:gd name="adj1" fmla="val 50000"/>
              <a:gd name="adj2" fmla="val 275000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6172200" y="5638800"/>
            <a:ext cx="2590800" cy="914400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6248400" y="5715000"/>
            <a:ext cx="25304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UTA / NWS FOCUS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600" smtClean="0"/>
              <a:t>Publication of Point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7620000" cy="4953000"/>
          </a:xfrm>
        </p:spPr>
        <p:txBody>
          <a:bodyPr>
            <a:normAutofit/>
          </a:bodyPr>
          <a:lstStyle/>
          <a:p>
            <a:r>
              <a:rPr lang="en-US" sz="2600" smtClean="0"/>
              <a:t>Observations Data Model (ODM)</a:t>
            </a:r>
          </a:p>
          <a:p>
            <a:pPr lvl="1"/>
            <a:r>
              <a:rPr lang="en-US" sz="2000" smtClean="0"/>
              <a:t>Stores Hydrologic Observations along with Ancillary Information (Metadata) about the Observations</a:t>
            </a:r>
          </a:p>
          <a:p>
            <a:pPr lvl="1"/>
            <a:r>
              <a:rPr lang="en-US" sz="2000" smtClean="0"/>
              <a:t>Designed to Optimize Data Retrieval</a:t>
            </a:r>
          </a:p>
          <a:p>
            <a:pPr lvl="1"/>
            <a:r>
              <a:rPr lang="en-US" sz="2000" smtClean="0"/>
              <a:t>Standardized Format for Sharing Information</a:t>
            </a:r>
          </a:p>
          <a:p>
            <a:pPr lvl="1"/>
            <a:r>
              <a:rPr lang="en-US" sz="2000" smtClean="0"/>
              <a:t>ODM Controlled Vocabularies</a:t>
            </a:r>
          </a:p>
          <a:p>
            <a:pPr lvl="1"/>
            <a:r>
              <a:rPr lang="en-US" sz="2000" smtClean="0"/>
              <a:t>Ontology Includes</a:t>
            </a:r>
          </a:p>
          <a:p>
            <a:pPr lvl="2"/>
            <a:r>
              <a:rPr lang="en-US" sz="1800" smtClean="0"/>
              <a:t>Biota</a:t>
            </a:r>
          </a:p>
          <a:p>
            <a:pPr lvl="2"/>
            <a:r>
              <a:rPr lang="en-US" sz="1800" smtClean="0"/>
              <a:t>Chemical / Geo</a:t>
            </a:r>
          </a:p>
          <a:p>
            <a:pPr lvl="2"/>
            <a:r>
              <a:rPr lang="en-US" sz="1800" smtClean="0"/>
              <a:t>Hydrologic</a:t>
            </a:r>
          </a:p>
        </p:txBody>
      </p:sp>
      <p:pic>
        <p:nvPicPr>
          <p:cNvPr id="23555" name="Picture 3" descr="OD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828925"/>
            <a:ext cx="5486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Publication of Point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838200"/>
            <a:ext cx="3200400" cy="38862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sz="2600" smtClean="0"/>
          </a:p>
          <a:p>
            <a:r>
              <a:rPr lang="en-US" sz="2600" smtClean="0"/>
              <a:t>WaterOneFlow</a:t>
            </a:r>
            <a:r>
              <a:rPr lang="en-US" sz="2400" smtClean="0"/>
              <a:t> </a:t>
            </a:r>
            <a:r>
              <a:rPr lang="en-US" sz="2600" smtClean="0"/>
              <a:t>web services</a:t>
            </a:r>
          </a:p>
          <a:p>
            <a:pPr lvl="1"/>
            <a:r>
              <a:rPr lang="en-US" sz="2200" smtClean="0"/>
              <a:t>Data are transmitted in WaterML format</a:t>
            </a:r>
          </a:p>
          <a:p>
            <a:pPr lvl="1"/>
            <a:r>
              <a:rPr lang="en-US" sz="2200" smtClean="0"/>
              <a:t>Generic across different data providers</a:t>
            </a:r>
          </a:p>
          <a:p>
            <a:pPr lvl="1"/>
            <a:endParaRPr lang="en-US" sz="2200" smtClean="0"/>
          </a:p>
        </p:txBody>
      </p:sp>
      <p:pic>
        <p:nvPicPr>
          <p:cNvPr id="257031" name="Picture 7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762000"/>
            <a:ext cx="6172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z="3900" smtClean="0"/>
              <a:t>WaterOneFlow</a:t>
            </a:r>
            <a:r>
              <a:rPr lang="en-US" smtClean="0"/>
              <a:t> Service Descriptions</a:t>
            </a:r>
          </a:p>
        </p:txBody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82296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>
                <a:hlinkClick r:id="rId3"/>
              </a:rPr>
              <a:t>GetSiteInfo</a:t>
            </a:r>
            <a:r>
              <a:rPr lang="en-US" sz="1600" smtClean="0"/>
              <a:t> </a:t>
            </a:r>
            <a:br>
              <a:rPr lang="en-US" sz="1600" smtClean="0"/>
            </a:br>
            <a:r>
              <a:rPr lang="en-US" sz="1400" smtClean="0"/>
              <a:t>Given a site number, this method returns the site's metadata.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4"/>
              </a:rPr>
              <a:t>GetSiteInfoMultpleObject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>Given a site number, this method returns the site's metadata.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5"/>
              </a:rPr>
              <a:t>GetSiteInfoObject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>Given a site number, this method returns the site's metadata.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6"/>
              </a:rPr>
              <a:t>GetSites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>Given an array of site numbers, this method returns the site metadata for each one.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7"/>
              </a:rPr>
              <a:t>GetSitesByBoxObject</a:t>
            </a:r>
            <a:r>
              <a:rPr lang="en-US" sz="1800" smtClean="0"/>
              <a:t>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400" smtClean="0"/>
              <a:t>Given a site number, this method returns the site's metadata. 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8"/>
              </a:rPr>
              <a:t>GetSitesObject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>Given an array of site numbers, this method returns the site metadata for each one.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9"/>
              </a:rPr>
              <a:t>GetValues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>Given a site number, a variable, a start date, and an end date, this method returns a time series.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10"/>
              </a:rPr>
              <a:t>GetValuesForASiteObject</a:t>
            </a:r>
            <a:r>
              <a:rPr lang="en-US" sz="1800" smtClean="0"/>
              <a:t>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Given a site number, this method returns the site's metadata.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11"/>
              </a:rPr>
              <a:t>GetValuesObject</a:t>
            </a:r>
            <a:r>
              <a:rPr lang="en-US" sz="1800" smtClean="0"/>
              <a:t>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Given a site number, a variable, a start date, and an end date, this method returns a time series.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12"/>
              </a:rPr>
              <a:t>GetVariableInfo</a:t>
            </a:r>
            <a:r>
              <a:rPr lang="en-US" sz="1800" smtClean="0"/>
              <a:t>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400" smtClean="0"/>
              <a:t>Given a variable code, this method returns the variable's name.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13"/>
              </a:rPr>
              <a:t>GetVariableInfoObject</a:t>
            </a:r>
            <a:r>
              <a:rPr lang="en-US" sz="1800" smtClean="0"/>
              <a:t> </a:t>
            </a:r>
            <a:br>
              <a:rPr lang="en-US" sz="1800" smtClean="0"/>
            </a:br>
            <a:r>
              <a:rPr lang="en-US" sz="1400" smtClean="0"/>
              <a:t>Given a variable code, this method returns the variable's siteName.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14"/>
              </a:rPr>
              <a:t>GetVariables</a:t>
            </a:r>
            <a:r>
              <a:rPr lang="en-US" sz="1800" smtClean="0"/>
              <a:t>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Given a variable code, this method returns the variable's name. </a:t>
            </a:r>
          </a:p>
          <a:p>
            <a:pPr>
              <a:lnSpc>
                <a:spcPct val="80000"/>
              </a:lnSpc>
            </a:pPr>
            <a:r>
              <a:rPr lang="en-US" sz="1800" smtClean="0">
                <a:hlinkClick r:id="rId15"/>
              </a:rPr>
              <a:t>GetVariablesObject</a:t>
            </a:r>
            <a:r>
              <a:rPr lang="en-US" sz="1800" smtClean="0"/>
              <a:t> 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Given a variable code, this method returns the variable's siteName.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2725</TotalTime>
  <Words>1251</Words>
  <Application>Microsoft Office PowerPoint</Application>
  <PresentationFormat>On-screen Show (4:3)</PresentationFormat>
  <Paragraphs>241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Arial</vt:lpstr>
      <vt:lpstr>Times New Roman</vt:lpstr>
      <vt:lpstr>Wingdings</vt:lpstr>
      <vt:lpstr>Office Theme</vt:lpstr>
      <vt:lpstr>Corel Presentations 9 Drawing</vt:lpstr>
      <vt:lpstr>Hydrologic Information System for North Texas  </vt:lpstr>
      <vt:lpstr>CUAHSI</vt:lpstr>
      <vt:lpstr>CUAHSI</vt:lpstr>
      <vt:lpstr>CUAHSI HIS</vt:lpstr>
      <vt:lpstr>Flood Hazard:  Key Hydrologic Data</vt:lpstr>
      <vt:lpstr>Slide 6</vt:lpstr>
      <vt:lpstr>Publication of Point Observations</vt:lpstr>
      <vt:lpstr>Publication of Point Observations</vt:lpstr>
      <vt:lpstr>WaterOneFlow Service Descriptions</vt:lpstr>
      <vt:lpstr>COMET Pilot Project</vt:lpstr>
      <vt:lpstr>Pilot Project Background</vt:lpstr>
      <vt:lpstr>Objective Expanded</vt:lpstr>
      <vt:lpstr>MPE</vt:lpstr>
      <vt:lpstr>MPE</vt:lpstr>
      <vt:lpstr>Precipitation Best Estimate </vt:lpstr>
      <vt:lpstr>Slide 16</vt:lpstr>
      <vt:lpstr>Slide 17</vt:lpstr>
      <vt:lpstr>          HRAP Universal Grid System</vt:lpstr>
      <vt:lpstr>HRAP Centers DFW</vt:lpstr>
      <vt:lpstr>WGRFC Service Area</vt:lpstr>
      <vt:lpstr>UTA HIS Architecture</vt:lpstr>
      <vt:lpstr>Project Status</vt:lpstr>
      <vt:lpstr>Project Status</vt:lpstr>
      <vt:lpstr>Slide 24</vt:lpstr>
      <vt:lpstr>Daily dataset within U.S.</vt:lpstr>
      <vt:lpstr>Daily dataset within U.S. &amp; Mexico</vt:lpstr>
      <vt:lpstr>Slide 27</vt:lpstr>
      <vt:lpstr>Slide 28</vt:lpstr>
      <vt:lpstr>Slide 29</vt:lpstr>
      <vt:lpstr>Broader Impacts</vt:lpstr>
      <vt:lpstr>Slide 31</vt:lpstr>
      <vt:lpstr>Broader Impacts</vt:lpstr>
      <vt:lpstr>NATIONAL REPORT:  STATES’ TOP NEEDS</vt:lpstr>
      <vt:lpstr>Broader Impacts</vt:lpstr>
      <vt:lpstr>Broader Impacts</vt:lpstr>
      <vt:lpstr>Broader Impacts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 Information System for Dallas/Fort Worth  </dc:title>
  <dc:creator/>
  <cp:lastModifiedBy>maidment</cp:lastModifiedBy>
  <cp:revision>226</cp:revision>
  <dcterms:created xsi:type="dcterms:W3CDTF">2009-03-30T15:14:51Z</dcterms:created>
  <dcterms:modified xsi:type="dcterms:W3CDTF">2010-10-10T18:00:11Z</dcterms:modified>
</cp:coreProperties>
</file>