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2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8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9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24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1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32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8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1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18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3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53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0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85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92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17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6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98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3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2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0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4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3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2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25F6-47AA-4A9F-9A93-FB261D5B3C8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9E92-B75B-4E47-AB52-5DDB1F30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3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tethys.ci-water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ahsi.org/NF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arcgis.com/home/webmap/viewer.html?webmap=2c30160429984a59873f26b9d118dbf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file://localhost/Volumes/Data/Projects/Modernizing_Flood_Response/links/ncar-logo-sm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397 Flood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to review Conceptual Framework for the NFIE</a:t>
            </a:r>
          </a:p>
          <a:p>
            <a:pPr lvl="0"/>
            <a:r>
              <a:rPr lang="en-US" dirty="0"/>
              <a:t>What are the strengths of the </a:t>
            </a:r>
            <a:r>
              <a:rPr lang="en-US" dirty="0" err="1"/>
              <a:t>methology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What are its weaknesses?</a:t>
            </a:r>
          </a:p>
          <a:p>
            <a:pPr lvl="0"/>
            <a:r>
              <a:rPr lang="en-US" dirty="0"/>
              <a:t>How can the paper be improved?</a:t>
            </a:r>
          </a:p>
          <a:p>
            <a:pPr lvl="0"/>
            <a:r>
              <a:rPr lang="en-US" dirty="0"/>
              <a:t>If you had to pose one research question to be answered during the NFIE, what would it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7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954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Hydrologic Forecasting for the Texas-Gulf Region </a:t>
            </a:r>
            <a:br>
              <a:rPr lang="en-US" sz="2800" dirty="0" smtClean="0"/>
            </a:br>
            <a:r>
              <a:rPr lang="en-US" sz="2800" dirty="0" smtClean="0"/>
              <a:t>(from Brigham Young University)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18" y="1685385"/>
            <a:ext cx="6573096" cy="45306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4874" y="6392887"/>
            <a:ext cx="314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http://demo.tethys.ci-water.org/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7277" y="1279681"/>
            <a:ext cx="26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(67,313 </a:t>
            </a:r>
            <a:r>
              <a:rPr lang="en-US" dirty="0" err="1">
                <a:solidFill>
                  <a:prstClr val="black"/>
                </a:solidFill>
              </a:rPr>
              <a:t>NHDPlus</a:t>
            </a:r>
            <a:r>
              <a:rPr lang="en-US" dirty="0">
                <a:solidFill>
                  <a:prstClr val="black"/>
                </a:solidFill>
              </a:rPr>
              <a:t> reaches)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6857" y="6223677"/>
            <a:ext cx="384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Source: Jim </a:t>
            </a:r>
            <a:r>
              <a:rPr lang="en-US" dirty="0" smtClean="0">
                <a:solidFill>
                  <a:prstClr val="black"/>
                </a:solidFill>
              </a:rPr>
              <a:t>Nelson, Nathan Swain, </a:t>
            </a:r>
            <a:r>
              <a:rPr lang="en-US" dirty="0">
                <a:solidFill>
                  <a:prstClr val="black"/>
                </a:solidFill>
              </a:rPr>
              <a:t>BYU</a:t>
            </a:r>
          </a:p>
        </p:txBody>
      </p:sp>
    </p:spTree>
    <p:extLst>
      <p:ext uri="{BB962C8B-B14F-4D97-AF65-F5344CB8AC3E}">
        <p14:creationId xmlns:p14="http://schemas.microsoft.com/office/powerpoint/2010/main" val="9815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Ensemble Flow Forecast for </a:t>
            </a:r>
            <a:r>
              <a:rPr lang="en-US" sz="2800" dirty="0" smtClean="0">
                <a:solidFill>
                  <a:srgbClr val="FF0000"/>
                </a:solidFill>
              </a:rPr>
              <a:t>Reach Catchment 5592208 </a:t>
            </a:r>
            <a:r>
              <a:rPr lang="en-US" sz="2800" dirty="0" smtClean="0"/>
              <a:t>made on Jan 13, 2015 (15 day horizon)</a:t>
            </a:r>
            <a:br>
              <a:rPr lang="en-US" sz="2800" dirty="0" smtClean="0"/>
            </a:br>
            <a:r>
              <a:rPr lang="en-US" sz="2000" dirty="0" smtClean="0"/>
              <a:t>Weather information source: European Center for Medium Range Weather Forecasting (ECMWF).  Summary statistics compiled from </a:t>
            </a:r>
            <a:r>
              <a:rPr lang="en-US" sz="2000" dirty="0" smtClean="0">
                <a:solidFill>
                  <a:srgbClr val="FF0000"/>
                </a:solidFill>
              </a:rPr>
              <a:t>50 forecast hydrographs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1" y="1804458"/>
            <a:ext cx="6742816" cy="479489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1480008" y="4053526"/>
            <a:ext cx="329938" cy="301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09946" y="4201891"/>
            <a:ext cx="41477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63047" y="5555823"/>
            <a:ext cx="34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Source: Jim Nelson</a:t>
            </a:r>
            <a:r>
              <a:rPr lang="en-US" dirty="0" smtClean="0">
                <a:solidFill>
                  <a:prstClr val="black"/>
                </a:solidFill>
              </a:rPr>
              <a:t>, Alan Snow </a:t>
            </a:r>
            <a:r>
              <a:rPr lang="en-US" dirty="0">
                <a:solidFill>
                  <a:prstClr val="black"/>
                </a:solidFill>
              </a:rPr>
              <a:t>BYU</a:t>
            </a:r>
          </a:p>
        </p:txBody>
      </p:sp>
    </p:spTree>
    <p:extLst>
      <p:ext uri="{BB962C8B-B14F-4D97-AF65-F5344CB8AC3E}">
        <p14:creationId xmlns:p14="http://schemas.microsoft.com/office/powerpoint/2010/main" val="31353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4984" r="6158" b="3378"/>
          <a:stretch/>
        </p:blipFill>
        <p:spPr bwMode="auto">
          <a:xfrm>
            <a:off x="121920" y="2971800"/>
            <a:ext cx="6400800" cy="28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6" r="22683"/>
          <a:stretch/>
        </p:blipFill>
        <p:spPr bwMode="auto">
          <a:xfrm>
            <a:off x="3810000" y="3534091"/>
            <a:ext cx="5166360" cy="332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en-US" dirty="0" smtClean="0"/>
              <a:t>North Carolina Floodplain Mapping Program HEC- RAS Models</a:t>
            </a:r>
          </a:p>
          <a:p>
            <a:pPr lvl="1"/>
            <a:r>
              <a:rPr lang="en-US" dirty="0" smtClean="0"/>
              <a:t>5 Recurrence Intervals: 10, 25, 50, 100, 500</a:t>
            </a:r>
          </a:p>
          <a:p>
            <a:pPr lvl="1"/>
            <a:r>
              <a:rPr lang="en-US" dirty="0" smtClean="0"/>
              <a:t>300,000 cross-sections</a:t>
            </a:r>
          </a:p>
          <a:p>
            <a:pPr lvl="1"/>
            <a:r>
              <a:rPr lang="en-US" dirty="0" smtClean="0"/>
              <a:t>Each cross-section has a rating curve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9691" y="6377569"/>
            <a:ext cx="24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Slide: Ken Ashe, NCFMP</a:t>
            </a:r>
          </a:p>
        </p:txBody>
      </p:sp>
    </p:spTree>
    <p:extLst>
      <p:ext uri="{BB962C8B-B14F-4D97-AF65-F5344CB8AC3E}">
        <p14:creationId xmlns:p14="http://schemas.microsoft.com/office/powerpoint/2010/main" val="42183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Our cross-sections give the ability to interpolate between gages expanding the real time information from ~200 locations to 10s of thousands to 100s of thousand of locations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2028825"/>
            <a:ext cx="9629776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1180" y="6324600"/>
            <a:ext cx="24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Slide: Ken Ashe, NCFMP</a:t>
            </a:r>
          </a:p>
        </p:txBody>
      </p:sp>
    </p:spTree>
    <p:extLst>
      <p:ext uri="{BB962C8B-B14F-4D97-AF65-F5344CB8AC3E}">
        <p14:creationId xmlns:p14="http://schemas.microsoft.com/office/powerpoint/2010/main" val="26593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HEC-RAS </a:t>
            </a:r>
            <a:r>
              <a:rPr lang="en-US" dirty="0" err="1" smtClean="0"/>
              <a:t>CrossSections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(from 31 separate models on parts of Onion Creek, Austin, Texas)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75" y="2921236"/>
            <a:ext cx="5055733" cy="353957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1825" y="3166719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Onion Creek watershed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6771" y="5250555"/>
            <a:ext cx="143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Travis County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4328" y="5855684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Hays County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3288" y="3456878"/>
            <a:ext cx="769434" cy="5352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38404" y="4356747"/>
            <a:ext cx="2827995" cy="2104066"/>
            <a:chOff x="616823" y="1849760"/>
            <a:chExt cx="2827995" cy="21040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823" y="2219092"/>
              <a:ext cx="2827995" cy="1734734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976589" y="1849760"/>
              <a:ext cx="2108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100K NHD (Med res)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19" y="1646658"/>
            <a:ext cx="2819980" cy="2345479"/>
            <a:chOff x="635230" y="4111077"/>
            <a:chExt cx="2819980" cy="23454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230" y="4482229"/>
              <a:ext cx="2819980" cy="1974327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76589" y="4111077"/>
              <a:ext cx="1985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24K NHD (High res)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>
            <a:stCxn id="8" idx="1"/>
            <a:endCxn id="9" idx="3"/>
          </p:cNvCxnSpPr>
          <p:nvPr/>
        </p:nvCxnSpPr>
        <p:spPr>
          <a:xfrm flipH="1" flipV="1">
            <a:off x="3266399" y="3004974"/>
            <a:ext cx="736889" cy="71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7" idx="3"/>
          </p:cNvCxnSpPr>
          <p:nvPr/>
        </p:nvCxnSpPr>
        <p:spPr>
          <a:xfrm flipH="1">
            <a:off x="3266399" y="3724508"/>
            <a:ext cx="736889" cy="186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13297" y="1437807"/>
            <a:ext cx="5443412" cy="1354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Conclusion: We need 24K NHD flow lines to link cross-sections</a:t>
            </a:r>
          </a:p>
          <a:p>
            <a:r>
              <a:rPr lang="en-US" dirty="0" smtClean="0"/>
              <a:t>Some cross-sections are on tributaries not in 100K NHD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08330" y="5248835"/>
            <a:ext cx="665171" cy="689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76528" y="5983613"/>
            <a:ext cx="422252" cy="401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06653" y="5377847"/>
            <a:ext cx="422252" cy="401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53146" y="2418790"/>
            <a:ext cx="422252" cy="401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17779" y="2185639"/>
            <a:ext cx="1007748" cy="887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9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NFIE is making excellent progress, more rapidly than I anticipated when I proposed it last May</a:t>
            </a:r>
          </a:p>
          <a:p>
            <a:r>
              <a:rPr lang="en-US" dirty="0" smtClean="0"/>
              <a:t>Academic engagement of other universities is growing</a:t>
            </a:r>
          </a:p>
          <a:p>
            <a:r>
              <a:rPr lang="en-US" dirty="0" smtClean="0"/>
              <a:t>NFIE requests from SSWD one more geospatial layer: </a:t>
            </a:r>
            <a:r>
              <a:rPr lang="en-US" dirty="0" smtClean="0">
                <a:solidFill>
                  <a:srgbClr val="FF0000"/>
                </a:solidFill>
              </a:rPr>
              <a:t>a national coverage of high resolution NHD </a:t>
            </a:r>
            <a:r>
              <a:rPr lang="en-US" dirty="0" err="1" smtClean="0">
                <a:solidFill>
                  <a:srgbClr val="FF0000"/>
                </a:solidFill>
              </a:rPr>
              <a:t>Flowlines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NFIE-Hydro </a:t>
            </a:r>
            <a:r>
              <a:rPr lang="en-US" dirty="0" smtClean="0"/>
              <a:t>is supported by </a:t>
            </a:r>
            <a:r>
              <a:rPr lang="en-US" dirty="0" smtClean="0">
                <a:solidFill>
                  <a:srgbClr val="FF0000"/>
                </a:solidFill>
              </a:rPr>
              <a:t>Medium Res </a:t>
            </a:r>
            <a:r>
              <a:rPr lang="en-US" dirty="0" err="1" smtClean="0">
                <a:solidFill>
                  <a:srgbClr val="FF0000"/>
                </a:solidFill>
              </a:rPr>
              <a:t>NHDPlus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nationally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NFIE-River </a:t>
            </a:r>
            <a:r>
              <a:rPr lang="en-US" dirty="0" smtClean="0"/>
              <a:t>is supported by </a:t>
            </a:r>
            <a:r>
              <a:rPr lang="en-US" dirty="0" smtClean="0">
                <a:solidFill>
                  <a:srgbClr val="FF0000"/>
                </a:solidFill>
              </a:rPr>
              <a:t>High Res NHD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locally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3601844"/>
            <a:ext cx="7500589" cy="1248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45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531" y="1122363"/>
            <a:ext cx="7991669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 on the NFIE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Presentation to the Subcommittee on Spatial Water Data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David R. Maidment</a:t>
            </a:r>
            <a:br>
              <a:rPr lang="en-US" dirty="0" smtClean="0"/>
            </a:br>
            <a:r>
              <a:rPr lang="en-US" dirty="0" smtClean="0"/>
              <a:t>Center for Research in Water Resources</a:t>
            </a:r>
            <a:br>
              <a:rPr lang="en-US" dirty="0" smtClean="0"/>
            </a:br>
            <a:r>
              <a:rPr lang="en-US" dirty="0" smtClean="0"/>
              <a:t>University of Texas at Austin</a:t>
            </a:r>
          </a:p>
          <a:p>
            <a:endParaRPr lang="en-US" dirty="0"/>
          </a:p>
          <a:p>
            <a:r>
              <a:rPr lang="en-US" dirty="0"/>
              <a:t>23 January 2015</a:t>
            </a:r>
          </a:p>
        </p:txBody>
      </p:sp>
    </p:spTree>
    <p:extLst>
      <p:ext uri="{BB962C8B-B14F-4D97-AF65-F5344CB8AC3E}">
        <p14:creationId xmlns:p14="http://schemas.microsoft.com/office/powerpoint/2010/main" val="26331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summary of recent progress….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997" y="1485414"/>
            <a:ext cx="8011497" cy="50926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Established a web site </a:t>
            </a:r>
            <a:r>
              <a:rPr lang="en-US" dirty="0" smtClean="0">
                <a:hlinkClick r:id="rId2"/>
              </a:rPr>
              <a:t>http://www.cuahsi.org/NFIE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Conducted </a:t>
            </a:r>
            <a:r>
              <a:rPr lang="en-US" dirty="0" smtClean="0">
                <a:solidFill>
                  <a:srgbClr val="FF0000"/>
                </a:solidFill>
              </a:rPr>
              <a:t>three national webinars </a:t>
            </a:r>
            <a:r>
              <a:rPr lang="en-US" dirty="0" smtClean="0"/>
              <a:t>to provide information (Dec 10, Jan 7, Jan 21) – recorded on web site. About 60-80 participants in each webinar.</a:t>
            </a:r>
          </a:p>
          <a:p>
            <a:r>
              <a:rPr lang="en-US" dirty="0"/>
              <a:t>Established a </a:t>
            </a:r>
            <a:r>
              <a:rPr lang="en-US" dirty="0">
                <a:solidFill>
                  <a:srgbClr val="FF0000"/>
                </a:solidFill>
              </a:rPr>
              <a:t>NFIE conceptual framework </a:t>
            </a:r>
            <a:r>
              <a:rPr lang="en-US" dirty="0"/>
              <a:t>with five components: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NFIE-Geo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Hydro, River, Response,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Services</a:t>
            </a:r>
          </a:p>
          <a:p>
            <a:r>
              <a:rPr lang="en-US" dirty="0" smtClean="0"/>
              <a:t>Published a first version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NFIE-Geo</a:t>
            </a:r>
            <a:r>
              <a:rPr lang="en-US" dirty="0" smtClean="0"/>
              <a:t> through AGOL web map and </a:t>
            </a:r>
            <a:r>
              <a:rPr lang="en-US" dirty="0" smtClean="0">
                <a:solidFill>
                  <a:srgbClr val="FF0000"/>
                </a:solidFill>
              </a:rPr>
              <a:t>CUAHSI </a:t>
            </a:r>
            <a:r>
              <a:rPr lang="en-US" dirty="0" err="1" smtClean="0">
                <a:solidFill>
                  <a:srgbClr val="FF0000"/>
                </a:solidFill>
              </a:rPr>
              <a:t>HydroShare</a:t>
            </a:r>
            <a:r>
              <a:rPr lang="en-US" dirty="0" smtClean="0"/>
              <a:t> data repository</a:t>
            </a:r>
          </a:p>
          <a:p>
            <a:r>
              <a:rPr lang="en-US" dirty="0" smtClean="0"/>
              <a:t>Succeeded in computing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NFIE-Hydro</a:t>
            </a:r>
            <a:r>
              <a:rPr lang="en-US" dirty="0" smtClean="0"/>
              <a:t> flows for </a:t>
            </a:r>
            <a:r>
              <a:rPr lang="en-US" dirty="0" smtClean="0">
                <a:solidFill>
                  <a:srgbClr val="FF0000"/>
                </a:solidFill>
              </a:rPr>
              <a:t>2.67 million </a:t>
            </a:r>
            <a:r>
              <a:rPr lang="en-US" dirty="0" err="1" smtClean="0">
                <a:solidFill>
                  <a:srgbClr val="FF0000"/>
                </a:solidFill>
              </a:rPr>
              <a:t>NHDPlus</a:t>
            </a:r>
            <a:r>
              <a:rPr lang="en-US" dirty="0" smtClean="0">
                <a:solidFill>
                  <a:srgbClr val="FF0000"/>
                </a:solidFill>
              </a:rPr>
              <a:t> reaches</a:t>
            </a:r>
            <a:r>
              <a:rPr lang="en-US" dirty="0" smtClean="0"/>
              <a:t> over CONUS for a 14-day historical period</a:t>
            </a:r>
          </a:p>
          <a:p>
            <a:r>
              <a:rPr lang="en-US" dirty="0" smtClean="0"/>
              <a:t>Produced at BYU an ECMWF-RAPID operating prototype with </a:t>
            </a:r>
            <a:r>
              <a:rPr lang="en-US" dirty="0" smtClean="0">
                <a:solidFill>
                  <a:srgbClr val="FF0000"/>
                </a:solidFill>
              </a:rPr>
              <a:t>15-day ahead ensemble forecasts </a:t>
            </a:r>
            <a:r>
              <a:rPr lang="en-US" dirty="0" smtClean="0"/>
              <a:t>in Texas Gulf Region. </a:t>
            </a:r>
          </a:p>
          <a:p>
            <a:r>
              <a:rPr lang="en-US" dirty="0" smtClean="0"/>
              <a:t>Learned from experience in North Carolina about how to represent </a:t>
            </a:r>
            <a:r>
              <a:rPr lang="en-US" dirty="0" smtClean="0">
                <a:solidFill>
                  <a:srgbClr val="FF0000"/>
                </a:solidFill>
              </a:rPr>
              <a:t>river channels </a:t>
            </a:r>
            <a:r>
              <a:rPr lang="en-US" dirty="0" smtClean="0"/>
              <a:t>for real-time flood mapping</a:t>
            </a:r>
          </a:p>
          <a:p>
            <a:pPr lvl="1"/>
            <a:r>
              <a:rPr lang="en-US" dirty="0" smtClean="0"/>
              <a:t>Will request one more data layer from SSWD (</a:t>
            </a:r>
            <a:r>
              <a:rPr lang="en-US" dirty="0" smtClean="0">
                <a:solidFill>
                  <a:srgbClr val="FF0000"/>
                </a:solidFill>
              </a:rPr>
              <a:t>24K NHD </a:t>
            </a:r>
            <a:r>
              <a:rPr lang="en-US" dirty="0" err="1" smtClean="0">
                <a:solidFill>
                  <a:srgbClr val="FF0000"/>
                </a:solidFill>
              </a:rPr>
              <a:t>Flowlines</a:t>
            </a:r>
            <a:r>
              <a:rPr lang="en-US" dirty="0" smtClean="0"/>
              <a:t>) to support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NFIE-River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0343" y="5840963"/>
            <a:ext cx="7483151" cy="59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541176"/>
            <a:ext cx="7313613" cy="4841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CUAHSI Web Site for the NFIE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496300" cy="438195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97832" y="1362269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800" b="1" dirty="0">
                <a:solidFill>
                  <a:prstClr val="black"/>
                </a:solidFill>
              </a:rPr>
              <a:t>http://www.cuahsi.org/NFIE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Description of the project</a:t>
            </a:r>
          </a:p>
          <a:p>
            <a:pPr eaLnBrk="0" hangingPunct="0">
              <a:lnSpc>
                <a:spcPts val="1800"/>
              </a:lnSpc>
            </a:pPr>
            <a:endParaRPr lang="en-US" sz="1400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Past Webinars</a:t>
            </a:r>
          </a:p>
          <a:p>
            <a:pPr eaLnBrk="0" hangingPunct="0">
              <a:lnSpc>
                <a:spcPts val="1800"/>
              </a:lnSpc>
            </a:pPr>
            <a:endParaRPr lang="en-US" sz="1400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Map access to </a:t>
            </a:r>
          </a:p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NFIE-Geo data </a:t>
            </a:r>
          </a:p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through </a:t>
            </a:r>
            <a:r>
              <a:rPr lang="en-US" sz="1400" b="1" dirty="0" err="1">
                <a:solidFill>
                  <a:prstClr val="black"/>
                </a:solidFill>
              </a:rPr>
              <a:t>HydroShare</a:t>
            </a:r>
            <a:endParaRPr lang="en-US" sz="1400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endParaRPr lang="en-US" sz="1400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Call for </a:t>
            </a:r>
            <a:r>
              <a:rPr lang="en-US" sz="1400" b="1" dirty="0" smtClean="0">
                <a:solidFill>
                  <a:prstClr val="black"/>
                </a:solidFill>
              </a:rPr>
              <a:t>applications</a:t>
            </a:r>
            <a:endParaRPr lang="en-US" sz="1400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coming soon!</a:t>
            </a:r>
          </a:p>
          <a:p>
            <a:pPr eaLnBrk="0" hangingPunct="0">
              <a:lnSpc>
                <a:spcPts val="1800"/>
              </a:lnSpc>
            </a:pP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5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National Flood Interoperability Experiment (NFIE): </a:t>
            </a:r>
            <a:br>
              <a:rPr lang="en-US" sz="2800" dirty="0" smtClean="0"/>
            </a:br>
            <a:r>
              <a:rPr lang="en-US" sz="2800" dirty="0" smtClean="0"/>
              <a:t>Five Components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47800" y="1600200"/>
            <a:ext cx="5943600" cy="4724400"/>
            <a:chOff x="1905000" y="1981200"/>
            <a:chExt cx="5181600" cy="3962400"/>
          </a:xfrm>
        </p:grpSpPr>
        <p:sp>
          <p:nvSpPr>
            <p:cNvPr id="3" name="Rectangle 2"/>
            <p:cNvSpPr/>
            <p:nvPr/>
          </p:nvSpPr>
          <p:spPr>
            <a:xfrm>
              <a:off x="1905000" y="1981200"/>
              <a:ext cx="5181600" cy="39624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62200" y="2286000"/>
              <a:ext cx="4343400" cy="3048000"/>
              <a:chOff x="2667000" y="2514600"/>
              <a:chExt cx="3733800" cy="2819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667000" y="2514600"/>
                <a:ext cx="3733800" cy="2819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2"/>
              </p:cNvCxnSpPr>
              <p:nvPr/>
            </p:nvCxnSpPr>
            <p:spPr>
              <a:xfrm>
                <a:off x="4533900" y="2514600"/>
                <a:ext cx="0" cy="28194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3"/>
              </p:cNvCxnSpPr>
              <p:nvPr/>
            </p:nvCxnSpPr>
            <p:spPr>
              <a:xfrm>
                <a:off x="2667000" y="3924300"/>
                <a:ext cx="373380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434649" y="5486400"/>
              <a:ext cx="4198507" cy="309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F497D"/>
                  </a:solidFill>
                </a:rPr>
                <a:t>NFIE-Services: </a:t>
              </a:r>
              <a:r>
                <a:rPr lang="en-US" dirty="0">
                  <a:solidFill>
                    <a:prstClr val="black"/>
                  </a:solidFill>
                </a:rPr>
                <a:t>Web services for flood information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77832" y="2518062"/>
              <a:ext cx="1810150" cy="1006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F497D"/>
                  </a:solidFill>
                </a:rPr>
                <a:t>NFIE-Geo: </a:t>
              </a:r>
              <a:r>
                <a:rPr lang="en-US" dirty="0">
                  <a:solidFill>
                    <a:prstClr val="black"/>
                  </a:solidFill>
                </a:rPr>
                <a:t>National geospatial framework for hydrology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5291" y="4059201"/>
              <a:ext cx="1902691" cy="1006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F497D"/>
                  </a:solidFill>
                </a:rPr>
                <a:t>NFIE-Hydro: </a:t>
              </a:r>
              <a:r>
                <a:rPr lang="en-US" dirty="0">
                  <a:solidFill>
                    <a:prstClr val="black"/>
                  </a:solidFill>
                </a:rPr>
                <a:t>National high spatial resolution hydrologic forecasting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9290" y="4059201"/>
              <a:ext cx="1897273" cy="1006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F497D"/>
                  </a:solidFill>
                </a:rPr>
                <a:t>NFIE-River: </a:t>
              </a:r>
              <a:r>
                <a:rPr lang="en-US" dirty="0">
                  <a:solidFill>
                    <a:prstClr val="black"/>
                  </a:solidFill>
                </a:rPr>
                <a:t>River</a:t>
              </a:r>
              <a:r>
                <a:rPr lang="en-US" dirty="0">
                  <a:solidFill>
                    <a:srgbClr val="1F497D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</a:rPr>
                <a:t>channel information and real-time flood inundation mapping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39291" y="2532692"/>
              <a:ext cx="1897272" cy="1006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F497D"/>
                  </a:solidFill>
                </a:rPr>
                <a:t>NFIE-Response: </a:t>
              </a:r>
              <a:r>
                <a:rPr lang="en-US" dirty="0">
                  <a:solidFill>
                    <a:prstClr val="black"/>
                  </a:solidFill>
                </a:rPr>
                <a:t>Wide area planning for flood emergency response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326082" y="2965828"/>
              <a:ext cx="381000" cy="1404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287982" y="4343400"/>
              <a:ext cx="381000" cy="1404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3352800" y="3636221"/>
              <a:ext cx="113145" cy="3261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5531427" y="3653240"/>
              <a:ext cx="113145" cy="326179"/>
            </a:xfrm>
            <a:prstGeom prst="downArrow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354945" y="3718392"/>
              <a:ext cx="381000" cy="140456"/>
            </a:xfrm>
            <a:prstGeom prst="rightArrow">
              <a:avLst/>
            </a:prstGeom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4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54" y="1362601"/>
            <a:ext cx="6923202" cy="3241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229" y="4002987"/>
            <a:ext cx="6232099" cy="261088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68" y="9222"/>
            <a:ext cx="8229600" cy="1143000"/>
          </a:xfrm>
        </p:spPr>
        <p:txBody>
          <a:bodyPr/>
          <a:lstStyle/>
          <a:p>
            <a:r>
              <a:rPr lang="en-US" dirty="0" smtClean="0"/>
              <a:t>Draft NFIE-Geo in </a:t>
            </a:r>
            <a:r>
              <a:rPr lang="en-US" dirty="0" err="1" smtClean="0"/>
              <a:t>HydroShare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8029" y="998334"/>
            <a:ext cx="765927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https://www.arcgis.com/home/webmap/viewer.html?webmap=2c30160429984a59873f26b9d118dbfe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454" y="1444094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2000" b="1" dirty="0" smtClean="0">
                <a:ea typeface="+mn-ea"/>
                <a:cs typeface="+mn-cs"/>
              </a:rPr>
              <a:t>Accessible through http://www.cuahsi.org/NFIE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3947" y="5058317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</a:rPr>
              <a:t>David Tarboton, Utah State Univ. 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</a:rPr>
              <a:t>and Ray </a:t>
            </a:r>
            <a:r>
              <a:rPr lang="en-US" sz="1400" b="1" dirty="0" err="1" smtClean="0">
                <a:ea typeface="+mn-ea"/>
                <a:cs typeface="+mn-cs"/>
              </a:rPr>
              <a:t>Idaszak</a:t>
            </a:r>
            <a:r>
              <a:rPr lang="en-US" sz="1400" b="1" dirty="0" smtClean="0">
                <a:ea typeface="+mn-ea"/>
                <a:cs typeface="+mn-cs"/>
              </a:rPr>
              <a:t>, RENCI</a:t>
            </a:r>
          </a:p>
        </p:txBody>
      </p:sp>
    </p:spTree>
    <p:extLst>
      <p:ext uri="{BB962C8B-B14F-4D97-AF65-F5344CB8AC3E}">
        <p14:creationId xmlns:p14="http://schemas.microsoft.com/office/powerpoint/2010/main" val="40839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63" y="5287351"/>
            <a:ext cx="1522467" cy="9787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37" y="5291628"/>
            <a:ext cx="1575727" cy="1070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792" y="452563"/>
            <a:ext cx="9068208" cy="4841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NFIE-Hydro: flow computation over CONUS </a:t>
            </a:r>
            <a:endParaRPr lang="en-US" sz="3600" dirty="0"/>
          </a:p>
        </p:txBody>
      </p:sp>
      <p:pic>
        <p:nvPicPr>
          <p:cNvPr id="1026" name="Picture 2" descr="Imágenes integradas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71" y="4617961"/>
            <a:ext cx="3109102" cy="20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15356" y="2133600"/>
            <a:ext cx="2798021" cy="2133600"/>
            <a:chOff x="263205" y="1215358"/>
            <a:chExt cx="2798021" cy="2133600"/>
          </a:xfrm>
        </p:grpSpPr>
        <p:pic>
          <p:nvPicPr>
            <p:cNvPr id="5" name="Picture 4" descr="RFCCHps_t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05" y="1393463"/>
              <a:ext cx="2798021" cy="19554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55" y="1215358"/>
              <a:ext cx="699051" cy="69905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633" y="1527065"/>
            <a:ext cx="3026178" cy="1934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192" y="1295412"/>
            <a:ext cx="1605060" cy="158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7944" y="185419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NWS River Forecasts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659" y="203886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WRF-Hydro Model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070268" y="3651136"/>
            <a:ext cx="277798" cy="837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9939" y="3768101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</a:rPr>
              <a:t>NHDPlus</a:t>
            </a:r>
            <a:r>
              <a:rPr lang="en-US" sz="1400" dirty="0">
                <a:solidFill>
                  <a:prstClr val="black"/>
                </a:solidFill>
              </a:rPr>
              <a:t> to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RAPID Conversion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874" y="2883438"/>
            <a:ext cx="2101874" cy="115516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8" name="Bent Arrow 17"/>
          <p:cNvSpPr/>
          <p:nvPr/>
        </p:nvSpPr>
        <p:spPr>
          <a:xfrm flipV="1">
            <a:off x="1390899" y="4284776"/>
            <a:ext cx="812089" cy="6663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6" y="4916997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Grid to Catchment Linking</a:t>
            </a:r>
          </a:p>
        </p:txBody>
      </p:sp>
      <p:sp>
        <p:nvSpPr>
          <p:cNvPr id="21" name="Bent Arrow 20"/>
          <p:cNvSpPr/>
          <p:nvPr/>
        </p:nvSpPr>
        <p:spPr>
          <a:xfrm flipH="1" flipV="1">
            <a:off x="7077233" y="4201585"/>
            <a:ext cx="812089" cy="6663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350" y="4916997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Forecast services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28" y="3494439"/>
            <a:ext cx="1575727" cy="107054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547034" y="6055930"/>
            <a:ext cx="1299371" cy="612484"/>
            <a:chOff x="875846" y="5548766"/>
            <a:chExt cx="1765704" cy="764948"/>
          </a:xfrm>
          <a:solidFill>
            <a:schemeClr val="bg1"/>
          </a:solidFill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846" y="5548766"/>
              <a:ext cx="690319" cy="764948"/>
            </a:xfrm>
            <a:prstGeom prst="rect">
              <a:avLst/>
            </a:prstGeom>
            <a:grpFill/>
          </p:spPr>
        </p:pic>
        <p:sp>
          <p:nvSpPr>
            <p:cNvPr id="27" name="TextBox 4"/>
            <p:cNvSpPr txBox="1"/>
            <p:nvPr/>
          </p:nvSpPr>
          <p:spPr>
            <a:xfrm>
              <a:off x="1341194" y="5931240"/>
              <a:ext cx="130035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Completed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1341194" y="5616631"/>
              <a:ext cx="103105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Pending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9" name="ncar-logo-sm.jpg" descr="/Volumes/Data/Projects/Modernizing_Flood_Response/links/ncar-logo-sm.jp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06" y="2433701"/>
            <a:ext cx="926834" cy="2911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14" y="6112483"/>
            <a:ext cx="573182" cy="5731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99669" y="631626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NFIE-Hydro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1887" y="5194586"/>
            <a:ext cx="224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Deltares</a:t>
            </a:r>
            <a:r>
              <a:rPr lang="en-US" dirty="0" smtClean="0"/>
              <a:t> and </a:t>
            </a:r>
          </a:p>
          <a:p>
            <a:pPr algn="ctr"/>
            <a:r>
              <a:rPr lang="en-US" dirty="0" smtClean="0"/>
              <a:t>University of Alabama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04903" y="901389"/>
            <a:ext cx="438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14-day historical period, 2.67 million reaches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4" y="221386"/>
            <a:ext cx="8605407" cy="6358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658" y="1470581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European Center for Medium Range Weather Forecasting and European Joint Research Commission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5918" y="4290766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15 Day ahead forecast ensemble (50 hydrographs) at each location</a:t>
            </a:r>
          </a:p>
        </p:txBody>
      </p:sp>
    </p:spTree>
    <p:extLst>
      <p:ext uri="{BB962C8B-B14F-4D97-AF65-F5344CB8AC3E}">
        <p14:creationId xmlns:p14="http://schemas.microsoft.com/office/powerpoint/2010/main" val="42162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577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CE 397 Flood Forecasting</vt:lpstr>
      <vt:lpstr>PowerPoint Presentation</vt:lpstr>
      <vt:lpstr>Update on the NFIE  Presentation to the Subcommittee on Spatial Water Data </vt:lpstr>
      <vt:lpstr>A summary of recent progress….</vt:lpstr>
      <vt:lpstr>CUAHSI Web Site for the NFIE</vt:lpstr>
      <vt:lpstr>National Flood Interoperability Experiment (NFIE):  Five Components</vt:lpstr>
      <vt:lpstr>Draft NFIE-Geo in HydroShare</vt:lpstr>
      <vt:lpstr>NFIE-Hydro: flow computation over CONUS </vt:lpstr>
      <vt:lpstr>PowerPoint Presentation</vt:lpstr>
      <vt:lpstr>Hydrologic Forecasting for the Texas-Gulf Region  (from Brigham Young University)</vt:lpstr>
      <vt:lpstr>Ensemble Flow Forecast for Reach Catchment 5592208 made on Jan 13, 2015 (15 day horizon) Weather information source: European Center for Medium Range Weather Forecasting (ECMWF).  Summary statistics compiled from 50 forecast hydrographs</vt:lpstr>
      <vt:lpstr>PowerPoint Presentation</vt:lpstr>
      <vt:lpstr>Our cross-sections give the ability to interpolate between gages expanding the real time information from ~200 locations to 10s of thousands to 100s of thousand of locations </vt:lpstr>
      <vt:lpstr>HEC-RAS CrossSections  (from 31 separate models on parts of Onion Creek, Austin, Texas)</vt:lpstr>
      <vt:lpstr>Conclusion</vt:lpstr>
    </vt:vector>
  </TitlesOfParts>
  <Company>Cockrell School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NFIE  Presentation to the Subcommittee on Spatial Water Data</dc:title>
  <dc:creator>Maidment, David R</dc:creator>
  <cp:lastModifiedBy>Maidment, David R</cp:lastModifiedBy>
  <cp:revision>20</cp:revision>
  <dcterms:created xsi:type="dcterms:W3CDTF">2015-01-23T15:37:55Z</dcterms:created>
  <dcterms:modified xsi:type="dcterms:W3CDTF">2015-01-23T17:43:37Z</dcterms:modified>
</cp:coreProperties>
</file>