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3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6" r:id="rId12"/>
    <p:sldId id="264" r:id="rId13"/>
    <p:sldId id="265" r:id="rId14"/>
    <p:sldId id="287" r:id="rId15"/>
    <p:sldId id="284" r:id="rId16"/>
    <p:sldId id="285" r:id="rId17"/>
    <p:sldId id="266" r:id="rId18"/>
    <p:sldId id="267" r:id="rId19"/>
    <p:sldId id="268" r:id="rId20"/>
    <p:sldId id="269" r:id="rId21"/>
    <p:sldId id="290" r:id="rId22"/>
    <p:sldId id="291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C406D-5FBC-4634-B359-1B7138F7D35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0401-DD17-447A-8B29-96AB116F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5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02E38-7B53-4505-8AEA-2B3426008D5C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One of the strong motivation points for integration is the availability of</a:t>
            </a:r>
          </a:p>
          <a:p>
            <a:pPr eaLnBrk="1" hangingPunct="1"/>
            <a:r>
              <a:rPr lang="en-US" smtClean="0"/>
              <a:t>good quality precipitation estimates at higher temporal and spatial resolutions to feed engineering models!!</a:t>
            </a:r>
          </a:p>
          <a:p>
            <a:pPr eaLnBrk="1" hangingPunct="1"/>
            <a:r>
              <a:rPr lang="en-US" smtClean="0"/>
              <a:t>In particular the NEXRAD products of the NWS that now provide “true spatial realizations of rainfall fields”</a:t>
            </a:r>
          </a:p>
          <a:p>
            <a:pPr eaLnBrk="1" hangingPunct="1"/>
            <a:r>
              <a:rPr lang="en-US" smtClean="0"/>
              <a:t>With historical and real time sources</a:t>
            </a:r>
          </a:p>
        </p:txBody>
      </p:sp>
    </p:spTree>
    <p:extLst>
      <p:ext uri="{BB962C8B-B14F-4D97-AF65-F5344CB8AC3E}">
        <p14:creationId xmlns:p14="http://schemas.microsoft.com/office/powerpoint/2010/main" val="147219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CD8A-5E3C-40FB-90C9-1D24400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B52F-B4E5-4E7F-BA7E-D6BD1D4D4150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35/6071/925/F1.large.jpg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?title=File:Rain_drop_terminal_velocity_chart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iyu.atmphys.howard.edu/instru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xterior_tipping_bucket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nt.fm/wind/galler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ater.weather.gov/precip/index.php?yday=1359331200&amp;yday_analysis=0&amp;layer%5b%5d=0&amp;layer%5b%5d=1&amp;layer%5b%5d=4&amp;timetype=RECENT&amp;loctype=STATE&amp;units=engl&amp;timeframe=last60days&amp;product=observed&amp;loc=stateTX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ater.weather.gov/precip/index.php?yday=1359331200&amp;yday_analysis=0&amp;layer%5b%5d=0&amp;layer%5b%5d=1&amp;layer%5b%5d=4&amp;timetype=RECENT&amp;loctype=STATE&amp;units=engl&amp;timeframe=last60days&amp;product=observed&amp;loc=stateTX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sk.com/web?q=youtube,+perpetual+ocean&amp;o=15863&amp;l=dis&amp;qsrc=287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oNppEPKt52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wgrfc/" TargetMode="External"/><Relationship Id="rId2" Type="http://schemas.openxmlformats.org/officeDocument/2006/relationships/hyperlink" Target="http://www.ncdc.noaa.gov/oa/w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rh.noaa.gov/rfcshare/precip_analysis_new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o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CE 374K Hydrology</a:t>
            </a:r>
            <a:br>
              <a:rPr lang="en-US" sz="4000" dirty="0" smtClean="0"/>
            </a:br>
            <a:r>
              <a:rPr lang="en-US" sz="4000" dirty="0" smtClean="0"/>
              <a:t>Lecture 5: Precipitation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Precipitation mechanisms</a:t>
            </a:r>
          </a:p>
          <a:p>
            <a:pPr eaLnBrk="1" hangingPunct="1"/>
            <a:r>
              <a:rPr lang="en-US" dirty="0" err="1" smtClean="0"/>
              <a:t>Rainall</a:t>
            </a:r>
            <a:r>
              <a:rPr lang="en-US" dirty="0" smtClean="0"/>
              <a:t> maps</a:t>
            </a:r>
          </a:p>
          <a:p>
            <a:pPr eaLnBrk="1" hangingPunct="1"/>
            <a:r>
              <a:rPr lang="en-US" dirty="0" smtClean="0"/>
              <a:t>Rainfall hyetographs</a:t>
            </a:r>
          </a:p>
          <a:p>
            <a:pPr eaLnBrk="1" hangingPunct="1"/>
            <a:r>
              <a:rPr lang="en-US" dirty="0" err="1" smtClean="0"/>
              <a:t>Nexrad</a:t>
            </a:r>
            <a:r>
              <a:rPr lang="en-US" dirty="0" smtClean="0"/>
              <a:t> measurement of rainfall</a:t>
            </a:r>
          </a:p>
          <a:p>
            <a:pPr eaLnBrk="1" hangingPunct="1"/>
            <a:r>
              <a:rPr lang="en-US" dirty="0" smtClean="0"/>
              <a:t>Reading for today – Applied Hydrology, Sec 3.3 and 3.4</a:t>
            </a:r>
          </a:p>
          <a:p>
            <a:pPr eaLnBrk="1" hangingPunct="1"/>
            <a:r>
              <a:rPr lang="en-US" dirty="0" smtClean="0"/>
              <a:t>Reading for Thursday – Applied Hydrology, Sec 3.5 and 3.6</a:t>
            </a:r>
          </a:p>
        </p:txBody>
      </p:sp>
    </p:spTree>
    <p:extLst>
      <p:ext uri="{BB962C8B-B14F-4D97-AF65-F5344CB8AC3E}">
        <p14:creationId xmlns:p14="http://schemas.microsoft.com/office/powerpoint/2010/main" val="3109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1816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Precipitation 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733800" cy="510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Lifting cools air masses so moisture condenses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Condensation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Aerosols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molecules attach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Rising &amp; growing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0.5 cm/s sufficient to carry 10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m droplet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Critical size (~0.1 mm)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Gravity overcomes and drop falls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rvtip-conden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76200"/>
            <a:ext cx="2030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a Falling Raindrop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153240" cy="4605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628173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www.sciencemag.org/content/335/6071/925/F1.large.jpg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0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Forces acting on rain drop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019800" y="21336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892800" y="2514600"/>
            <a:ext cx="195263" cy="992188"/>
          </a:xfrm>
          <a:custGeom>
            <a:avLst/>
            <a:gdLst>
              <a:gd name="T0" fmla="*/ 195263 w 123"/>
              <a:gd name="T1" fmla="*/ 992188 h 625"/>
              <a:gd name="T2" fmla="*/ 11113 w 123"/>
              <a:gd name="T3" fmla="*/ 503238 h 625"/>
              <a:gd name="T4" fmla="*/ 127000 w 123"/>
              <a:gd name="T5" fmla="*/ 0 h 625"/>
              <a:gd name="T6" fmla="*/ 0 60000 65536"/>
              <a:gd name="T7" fmla="*/ 0 60000 65536"/>
              <a:gd name="T8" fmla="*/ 0 60000 65536"/>
              <a:gd name="T9" fmla="*/ 0 w 123"/>
              <a:gd name="T10" fmla="*/ 0 h 625"/>
              <a:gd name="T11" fmla="*/ 123 w 123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625">
                <a:moveTo>
                  <a:pt x="123" y="625"/>
                </a:moveTo>
                <a:cubicBezTo>
                  <a:pt x="104" y="574"/>
                  <a:pt x="14" y="421"/>
                  <a:pt x="7" y="317"/>
                </a:cubicBezTo>
                <a:cubicBezTo>
                  <a:pt x="0" y="213"/>
                  <a:pt x="65" y="66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7566025" y="2538413"/>
            <a:ext cx="163513" cy="966787"/>
          </a:xfrm>
          <a:custGeom>
            <a:avLst/>
            <a:gdLst>
              <a:gd name="T0" fmla="*/ 0 w 103"/>
              <a:gd name="T1" fmla="*/ 966787 h 609"/>
              <a:gd name="T2" fmla="*/ 153988 w 103"/>
              <a:gd name="T3" fmla="*/ 504825 h 609"/>
              <a:gd name="T4" fmla="*/ 53975 w 103"/>
              <a:gd name="T5" fmla="*/ 0 h 609"/>
              <a:gd name="T6" fmla="*/ 0 60000 65536"/>
              <a:gd name="T7" fmla="*/ 0 60000 65536"/>
              <a:gd name="T8" fmla="*/ 0 60000 65536"/>
              <a:gd name="T9" fmla="*/ 0 w 103"/>
              <a:gd name="T10" fmla="*/ 0 h 609"/>
              <a:gd name="T11" fmla="*/ 103 w 1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09">
                <a:moveTo>
                  <a:pt x="0" y="609"/>
                </a:moveTo>
                <a:cubicBezTo>
                  <a:pt x="16" y="561"/>
                  <a:pt x="91" y="419"/>
                  <a:pt x="97" y="318"/>
                </a:cubicBezTo>
                <a:cubicBezTo>
                  <a:pt x="103" y="217"/>
                  <a:pt x="47" y="66"/>
                  <a:pt x="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962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864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6805613" y="2351088"/>
            <a:ext cx="1587" cy="614362"/>
          </a:xfrm>
          <a:custGeom>
            <a:avLst/>
            <a:gdLst>
              <a:gd name="T0" fmla="*/ 0 w 1"/>
              <a:gd name="T1" fmla="*/ 614362 h 387"/>
              <a:gd name="T2" fmla="*/ 0 w 1"/>
              <a:gd name="T3" fmla="*/ 0 h 387"/>
              <a:gd name="T4" fmla="*/ 0 60000 65536"/>
              <a:gd name="T5" fmla="*/ 0 60000 65536"/>
              <a:gd name="T6" fmla="*/ 0 w 1"/>
              <a:gd name="T7" fmla="*/ 0 h 387"/>
              <a:gd name="T8" fmla="*/ 1 w 1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87">
                <a:moveTo>
                  <a:pt x="0" y="3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6805613" y="3017838"/>
            <a:ext cx="1587" cy="600075"/>
          </a:xfrm>
          <a:custGeom>
            <a:avLst/>
            <a:gdLst>
              <a:gd name="T0" fmla="*/ 0 w 1"/>
              <a:gd name="T1" fmla="*/ 600075 h 378"/>
              <a:gd name="T2" fmla="*/ 0 w 1"/>
              <a:gd name="T3" fmla="*/ 0 h 378"/>
              <a:gd name="T4" fmla="*/ 0 60000 65536"/>
              <a:gd name="T5" fmla="*/ 0 60000 65536"/>
              <a:gd name="T6" fmla="*/ 0 w 1"/>
              <a:gd name="T7" fmla="*/ 0 h 378"/>
              <a:gd name="T8" fmla="*/ 1 w 1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8">
                <a:moveTo>
                  <a:pt x="0" y="3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81800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b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781800" y="3138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g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7620000" y="19050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6019800" y="19050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9800" y="1981200"/>
            <a:ext cx="1600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629400" y="167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D</a:t>
            </a:r>
            <a:endParaRPr lang="en-US" baseline="-25000">
              <a:latin typeface="Garamond" pitchFamily="18" charset="0"/>
            </a:endParaRP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Three forces acting on rain drop</a:t>
            </a:r>
          </a:p>
          <a:p>
            <a:pPr lvl="1" eaLnBrk="1" hangingPunct="1"/>
            <a:r>
              <a:rPr lang="en-US" sz="2400" smtClean="0"/>
              <a:t>Gravity force due to weight</a:t>
            </a:r>
          </a:p>
          <a:p>
            <a:pPr lvl="1" eaLnBrk="1" hangingPunct="1"/>
            <a:r>
              <a:rPr lang="en-US" sz="2400" smtClean="0"/>
              <a:t>Buoyancy force due to displacement of air</a:t>
            </a:r>
          </a:p>
          <a:p>
            <a:pPr lvl="1" eaLnBrk="1" hangingPunct="1"/>
            <a:r>
              <a:rPr lang="en-US" sz="2400" smtClean="0"/>
              <a:t>Drag force due to friction with surrounding air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1842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012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4588"/>
            <a:ext cx="1524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4588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2788"/>
            <a:ext cx="28829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Terminal Velocity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53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Terminal velocity: velocity at which the forces acting on the raindrop are in equilibrium.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If released from rest, the raindrop will accelerate until it reaches its terminal velocity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3588"/>
            <a:ext cx="4037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6588"/>
            <a:ext cx="32083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6588"/>
            <a:ext cx="2206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510540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Raindrops are spherical up to a diameter of 1 mm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For tiny drops up to 0.1 mm diameter, the drag force is specified by Stokes law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858000" y="25908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731000" y="3024188"/>
            <a:ext cx="195263" cy="992187"/>
          </a:xfrm>
          <a:custGeom>
            <a:avLst/>
            <a:gdLst>
              <a:gd name="T0" fmla="*/ 195263 w 123"/>
              <a:gd name="T1" fmla="*/ 992187 h 625"/>
              <a:gd name="T2" fmla="*/ 11113 w 123"/>
              <a:gd name="T3" fmla="*/ 503237 h 625"/>
              <a:gd name="T4" fmla="*/ 127000 w 123"/>
              <a:gd name="T5" fmla="*/ 0 h 625"/>
              <a:gd name="T6" fmla="*/ 0 60000 65536"/>
              <a:gd name="T7" fmla="*/ 0 60000 65536"/>
              <a:gd name="T8" fmla="*/ 0 60000 65536"/>
              <a:gd name="T9" fmla="*/ 0 w 123"/>
              <a:gd name="T10" fmla="*/ 0 h 625"/>
              <a:gd name="T11" fmla="*/ 123 w 123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625">
                <a:moveTo>
                  <a:pt x="123" y="625"/>
                </a:moveTo>
                <a:cubicBezTo>
                  <a:pt x="104" y="574"/>
                  <a:pt x="14" y="421"/>
                  <a:pt x="7" y="317"/>
                </a:cubicBezTo>
                <a:cubicBezTo>
                  <a:pt x="0" y="213"/>
                  <a:pt x="65" y="66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8404225" y="2995613"/>
            <a:ext cx="163513" cy="966787"/>
          </a:xfrm>
          <a:custGeom>
            <a:avLst/>
            <a:gdLst>
              <a:gd name="T0" fmla="*/ 0 w 103"/>
              <a:gd name="T1" fmla="*/ 966787 h 609"/>
              <a:gd name="T2" fmla="*/ 153988 w 103"/>
              <a:gd name="T3" fmla="*/ 504825 h 609"/>
              <a:gd name="T4" fmla="*/ 53975 w 103"/>
              <a:gd name="T5" fmla="*/ 0 h 609"/>
              <a:gd name="T6" fmla="*/ 0 60000 65536"/>
              <a:gd name="T7" fmla="*/ 0 60000 65536"/>
              <a:gd name="T8" fmla="*/ 0 60000 65536"/>
              <a:gd name="T9" fmla="*/ 0 w 103"/>
              <a:gd name="T10" fmla="*/ 0 h 609"/>
              <a:gd name="T11" fmla="*/ 103 w 1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09">
                <a:moveTo>
                  <a:pt x="0" y="609"/>
                </a:moveTo>
                <a:cubicBezTo>
                  <a:pt x="16" y="561"/>
                  <a:pt x="91" y="419"/>
                  <a:pt x="97" y="318"/>
                </a:cubicBezTo>
                <a:cubicBezTo>
                  <a:pt x="103" y="217"/>
                  <a:pt x="47" y="66"/>
                  <a:pt x="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344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324600" y="32670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7643813" y="2808288"/>
            <a:ext cx="1587" cy="614362"/>
          </a:xfrm>
          <a:custGeom>
            <a:avLst/>
            <a:gdLst>
              <a:gd name="T0" fmla="*/ 0 w 1"/>
              <a:gd name="T1" fmla="*/ 614362 h 387"/>
              <a:gd name="T2" fmla="*/ 0 w 1"/>
              <a:gd name="T3" fmla="*/ 0 h 387"/>
              <a:gd name="T4" fmla="*/ 0 60000 65536"/>
              <a:gd name="T5" fmla="*/ 0 60000 65536"/>
              <a:gd name="T6" fmla="*/ 0 w 1"/>
              <a:gd name="T7" fmla="*/ 0 h 387"/>
              <a:gd name="T8" fmla="*/ 1 w 1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87">
                <a:moveTo>
                  <a:pt x="0" y="3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7643813" y="3475038"/>
            <a:ext cx="1587" cy="600075"/>
          </a:xfrm>
          <a:custGeom>
            <a:avLst/>
            <a:gdLst>
              <a:gd name="T0" fmla="*/ 0 w 1"/>
              <a:gd name="T1" fmla="*/ 600075 h 378"/>
              <a:gd name="T2" fmla="*/ 0 w 1"/>
              <a:gd name="T3" fmla="*/ 0 h 378"/>
              <a:gd name="T4" fmla="*/ 0 60000 65536"/>
              <a:gd name="T5" fmla="*/ 0 60000 65536"/>
              <a:gd name="T6" fmla="*/ 0 w 1"/>
              <a:gd name="T7" fmla="*/ 0 h 378"/>
              <a:gd name="T8" fmla="*/ 1 w 1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8">
                <a:moveTo>
                  <a:pt x="0" y="3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620000" y="2971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b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620000" y="3595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g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8458200" y="23622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6858000" y="23622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6858000" y="2438400"/>
            <a:ext cx="1600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4676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D</a:t>
            </a:r>
            <a:endParaRPr lang="en-US" baseline="-25000">
              <a:latin typeface="Garamond" pitchFamily="18" charset="0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620000" y="4343400"/>
            <a:ext cx="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239000" y="4419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V</a:t>
            </a:r>
            <a:endParaRPr lang="en-US" b="1" baseline="-25000">
              <a:latin typeface="Garamond" pitchFamily="18" charset="0"/>
            </a:endParaRP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722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38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2400" y="419100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At standard atmospheric pressure (101.3 kpa) and temperature (20</a:t>
            </a:r>
            <a:r>
              <a:rPr lang="en-US" baseline="30000">
                <a:latin typeface="Garamond" pitchFamily="18" charset="0"/>
              </a:rPr>
              <a:t>o</a:t>
            </a:r>
            <a:r>
              <a:rPr lang="en-US">
                <a:latin typeface="Garamond" pitchFamily="18" charset="0"/>
              </a:rPr>
              <a:t>C),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Garamond" pitchFamily="18" charset="0"/>
              </a:rPr>
              <a:t>w</a:t>
            </a:r>
            <a:r>
              <a:rPr lang="en-US">
                <a:latin typeface="Garamond" pitchFamily="18" charset="0"/>
              </a:rPr>
              <a:t> = 998 kg/m3 and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Garamond" pitchFamily="18" charset="0"/>
              </a:rPr>
              <a:t>a</a:t>
            </a:r>
            <a:r>
              <a:rPr lang="en-US">
                <a:latin typeface="Garamond" pitchFamily="18" charset="0"/>
              </a:rPr>
              <a:t> = 1.20 kg/m3</a:t>
            </a:r>
          </a:p>
        </p:txBody>
      </p:sp>
    </p:spTree>
    <p:extLst>
      <p:ext uri="{BB962C8B-B14F-4D97-AF65-F5344CB8AC3E}">
        <p14:creationId xmlns:p14="http://schemas.microsoft.com/office/powerpoint/2010/main" val="20655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Velocity of a Raindrop</a:t>
            </a:r>
            <a:endParaRPr lang="en-US" dirty="0"/>
          </a:p>
        </p:txBody>
      </p:sp>
      <p:pic>
        <p:nvPicPr>
          <p:cNvPr id="5122" name="Picture 2" descr="File:Rain drop terminal velocity 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6207"/>
            <a:ext cx="7391400" cy="46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006594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http://commons.wikimedia.org/?</a:t>
            </a:r>
            <a:r>
              <a:rPr lang="en-US" sz="1600" dirty="0" smtClean="0">
                <a:hlinkClick r:id="rId3"/>
              </a:rPr>
              <a:t>title=File:Rain_drop_terminal_velocity_chart.jpg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35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Rainfall Measurement – Tipping Bucket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33600"/>
            <a:ext cx="7886700" cy="3086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486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http://meiyu.atmphys.howard.edu/instru.htm</a:t>
            </a:r>
            <a:r>
              <a:rPr lang="en-US" dirty="0" smtClean="0">
                <a:hlinkClick r:id="rId3"/>
              </a:rPr>
              <a:t>#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463715"/>
            <a:ext cx="380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Bucket tips for each 0.01 inches of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of a tipping bucket gage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219200"/>
            <a:ext cx="7096125" cy="5324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5430" y="6477000"/>
            <a:ext cx="615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en.wikipedia.org/wiki/File:Exterior_tipping_bucket.JPG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16605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 cm diameter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346319" y="2242066"/>
            <a:ext cx="320681" cy="1201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0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Rainfall patterns in the US</a:t>
            </a:r>
          </a:p>
        </p:txBody>
      </p:sp>
      <p:pic>
        <p:nvPicPr>
          <p:cNvPr id="17411" name="Picture 3" descr="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/>
          <a:stretch>
            <a:fillRect/>
          </a:stretch>
        </p:blipFill>
        <p:spPr bwMode="auto">
          <a:xfrm>
            <a:off x="609600" y="990600"/>
            <a:ext cx="7924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precipitation pattern</a:t>
            </a:r>
          </a:p>
        </p:txBody>
      </p:sp>
      <p:pic>
        <p:nvPicPr>
          <p:cNvPr id="18435" name="Picture 3" descr="annual 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6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Representation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Isohyet – contour of constant rainfall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Isohyetal maps are prepared by interpolating rainfall data at gaged points.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1813"/>
            <a:ext cx="32004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3200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Garamond" pitchFamily="18" charset="0"/>
              </a:rPr>
              <a:t>Austin, May 1981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0" y="6248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Garamond" pitchFamily="18" charset="0"/>
              </a:rPr>
              <a:t>Wellsboro, PA 1889 </a:t>
            </a:r>
          </a:p>
        </p:txBody>
      </p:sp>
    </p:spTree>
    <p:extLst>
      <p:ext uri="{BB962C8B-B14F-4D97-AF65-F5344CB8AC3E}">
        <p14:creationId xmlns:p14="http://schemas.microsoft.com/office/powerpoint/2010/main" val="3895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772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2220" y="1219200"/>
            <a:ext cx="290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http://hint.fm/wind/gallery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Texas Rainfall Maps</a:t>
            </a:r>
          </a:p>
        </p:txBody>
      </p:sp>
      <p:pic>
        <p:nvPicPr>
          <p:cNvPr id="20483" name="Picture 3" descr="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28662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838200"/>
            <a:ext cx="7924800" cy="5800725"/>
            <a:chOff x="336" y="666"/>
            <a:chExt cx="4992" cy="365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36" y="672"/>
              <a:ext cx="4992" cy="3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86" name="Picture 6" descr="prec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66"/>
              <a:ext cx="4176" cy="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6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Rainfall in Texas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57150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water.weather.gov/precip/index.php?yday=1359331200&amp;yday_analysis=0&amp;layer%5B%5D=0&amp;layer%5B%5D=1&amp;layer%5B%5D=4&amp;timetype=RECENT&amp;loctype=STATE&amp;units=engl&amp;timeframe=last60days&amp;product=observed&amp;loc=stateTX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5924550" cy="43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Normal Rainfall in Texas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57150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water.weather.gov/precip/index.php?yday=1359331200&amp;yday_analysis=0&amp;layer%5B%5D=0&amp;layer%5B%5D=1&amp;layer%5B%5D=4&amp;timetype=RECENT&amp;loctype=STATE&amp;units=engl&amp;timeframe=last60days&amp;product=observed&amp;loc=stateTX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195387"/>
            <a:ext cx="80105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Temporal Representation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Rainfall hyetograph</a:t>
            </a:r>
            <a:r>
              <a:rPr lang="en-US" smtClean="0"/>
              <a:t> – plot of rainfall depth or intensity as a function of time</a:t>
            </a:r>
          </a:p>
          <a:p>
            <a:pPr eaLnBrk="1" hangingPunct="1"/>
            <a:r>
              <a:rPr lang="en-US" b="1" smtClean="0"/>
              <a:t>Cumulative rainfall hyetograph or rainfall mass curve</a:t>
            </a:r>
            <a:r>
              <a:rPr lang="en-US" smtClean="0"/>
              <a:t> – plot of summation of rainfall increments as a function of time</a:t>
            </a:r>
          </a:p>
          <a:p>
            <a:pPr eaLnBrk="1" hangingPunct="1"/>
            <a:r>
              <a:rPr lang="en-US" b="1" smtClean="0"/>
              <a:t>Rainfall intensity</a:t>
            </a:r>
            <a:r>
              <a:rPr lang="en-US" smtClean="0"/>
              <a:t> – depth of rainfall per unit time</a:t>
            </a:r>
          </a:p>
        </p:txBody>
      </p:sp>
    </p:spTree>
    <p:extLst>
      <p:ext uri="{BB962C8B-B14F-4D97-AF65-F5344CB8AC3E}">
        <p14:creationId xmlns:p14="http://schemas.microsoft.com/office/powerpoint/2010/main" val="29253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Rainfall Depth and Intensity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027238" y="914400"/>
          <a:ext cx="4810125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3" imgW="5019675" imgH="5838825" progId="Excel.Chart.8">
                  <p:embed/>
                </p:oleObj>
              </mc:Choice>
              <mc:Fallback>
                <p:oleObj name="Chart" r:id="rId3" imgW="5019675" imgH="5838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914400"/>
                        <a:ext cx="4810125" cy="57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6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Incremental Rainfall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25538" y="1209675"/>
          <a:ext cx="69786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3" imgW="7105617" imgH="4276652" progId="Excel.Chart.8">
                  <p:embed/>
                </p:oleObj>
              </mc:Choice>
              <mc:Fallback>
                <p:oleObj name="Chart" r:id="rId3" imgW="7105617" imgH="42766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209675"/>
                        <a:ext cx="69786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55626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Rainfall Hyetograph</a:t>
            </a:r>
          </a:p>
        </p:txBody>
      </p:sp>
    </p:spTree>
    <p:extLst>
      <p:ext uri="{BB962C8B-B14F-4D97-AF65-F5344CB8AC3E}">
        <p14:creationId xmlns:p14="http://schemas.microsoft.com/office/powerpoint/2010/main" val="36224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Cumulative Rainfall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1590675"/>
          <a:ext cx="70961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hart" r:id="rId3" imgW="7096049" imgH="4200449" progId="Excel.Chart.8">
                  <p:embed/>
                </p:oleObj>
              </mc:Choice>
              <mc:Fallback>
                <p:oleObj name="Chart" r:id="rId3" imgW="7096049" imgH="4200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0675"/>
                        <a:ext cx="70961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60960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Rainfall Mass Curve</a:t>
            </a:r>
          </a:p>
        </p:txBody>
      </p:sp>
    </p:spTree>
    <p:extLst>
      <p:ext uri="{BB962C8B-B14F-4D97-AF65-F5344CB8AC3E}">
        <p14:creationId xmlns:p14="http://schemas.microsoft.com/office/powerpoint/2010/main" val="1222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Arithmetic Mean Method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6324600" cy="381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smtClean="0"/>
              <a:t>Simplest method for determining areal average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410200" y="19050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010400" y="2514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0198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7239000" y="3886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7818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715000" y="3048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2390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1524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1</a:t>
            </a:r>
            <a:r>
              <a:rPr lang="en-US">
                <a:latin typeface="Garamond" pitchFamily="18" charset="0"/>
              </a:rPr>
              <a:t> = 10 mm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= 20 mm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3</a:t>
            </a:r>
            <a:r>
              <a:rPr lang="en-US">
                <a:latin typeface="Garamond" pitchFamily="18" charset="0"/>
              </a:rPr>
              <a:t> = 30 mm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2400" y="5334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Gages must be uniformly distributed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Gage measurements should not vary greatly about the mean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4850"/>
            <a:ext cx="1447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4511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Thiessen polygon method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6172200" y="11430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772400" y="1752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001000" y="3124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543800" y="137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0010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0" y="1828800"/>
            <a:ext cx="1219200" cy="1371600"/>
            <a:chOff x="3840" y="1632"/>
            <a:chExt cx="768" cy="864"/>
          </a:xfrm>
        </p:grpSpPr>
        <p:sp>
          <p:nvSpPr>
            <p:cNvPr id="23582" name="Line 11"/>
            <p:cNvSpPr>
              <a:spLocks noChangeShapeType="1"/>
            </p:cNvSpPr>
            <p:nvPr/>
          </p:nvSpPr>
          <p:spPr bwMode="auto">
            <a:xfrm>
              <a:off x="3840" y="2208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2"/>
            <p:cNvSpPr>
              <a:spLocks noChangeShapeType="1"/>
            </p:cNvSpPr>
            <p:nvPr/>
          </p:nvSpPr>
          <p:spPr bwMode="auto">
            <a:xfrm>
              <a:off x="4464" y="1632"/>
              <a:ext cx="1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3"/>
            <p:cNvSpPr>
              <a:spLocks noChangeShapeType="1"/>
            </p:cNvSpPr>
            <p:nvPr/>
          </p:nvSpPr>
          <p:spPr bwMode="auto">
            <a:xfrm flipV="1">
              <a:off x="3840" y="1632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29400" y="1447800"/>
            <a:ext cx="2209800" cy="2316163"/>
            <a:chOff x="3696" y="1392"/>
            <a:chExt cx="1392" cy="1459"/>
          </a:xfrm>
        </p:grpSpPr>
        <p:sp>
          <p:nvSpPr>
            <p:cNvPr id="23579" name="Line 1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528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6"/>
            <p:cNvSpPr>
              <a:spLocks/>
            </p:cNvSpPr>
            <p:nvPr/>
          </p:nvSpPr>
          <p:spPr bwMode="auto">
            <a:xfrm>
              <a:off x="3984" y="2160"/>
              <a:ext cx="298" cy="691"/>
            </a:xfrm>
            <a:custGeom>
              <a:avLst/>
              <a:gdLst>
                <a:gd name="T0" fmla="*/ 298 w 298"/>
                <a:gd name="T1" fmla="*/ 0 h 691"/>
                <a:gd name="T2" fmla="*/ 0 w 298"/>
                <a:gd name="T3" fmla="*/ 691 h 691"/>
                <a:gd name="T4" fmla="*/ 0 60000 65536"/>
                <a:gd name="T5" fmla="*/ 0 60000 65536"/>
                <a:gd name="T6" fmla="*/ 0 w 298"/>
                <a:gd name="T7" fmla="*/ 0 h 691"/>
                <a:gd name="T8" fmla="*/ 298 w 298"/>
                <a:gd name="T9" fmla="*/ 691 h 6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8" h="691">
                  <a:moveTo>
                    <a:pt x="298" y="0"/>
                  </a:moveTo>
                  <a:lnTo>
                    <a:pt x="0" y="69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 flipV="1">
              <a:off x="4416" y="1920"/>
              <a:ext cx="67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172200" y="1143000"/>
            <a:ext cx="2667000" cy="3429000"/>
            <a:chOff x="3888" y="720"/>
            <a:chExt cx="1680" cy="2160"/>
          </a:xfrm>
        </p:grpSpPr>
        <p:grpSp>
          <p:nvGrpSpPr>
            <p:cNvPr id="23570" name="Group 19"/>
            <p:cNvGrpSpPr>
              <a:grpSpLocks/>
            </p:cNvGrpSpPr>
            <p:nvPr/>
          </p:nvGrpSpPr>
          <p:grpSpPr bwMode="auto">
            <a:xfrm>
              <a:off x="3888" y="720"/>
              <a:ext cx="1680" cy="2160"/>
              <a:chOff x="3408" y="1200"/>
              <a:chExt cx="1680" cy="2160"/>
            </a:xfrm>
          </p:grpSpPr>
          <p:grpSp>
            <p:nvGrpSpPr>
              <p:cNvPr id="23574" name="Group 20"/>
              <p:cNvGrpSpPr>
                <a:grpSpLocks/>
              </p:cNvGrpSpPr>
              <p:nvPr/>
            </p:nvGrpSpPr>
            <p:grpSpPr bwMode="auto">
              <a:xfrm>
                <a:off x="4224" y="2012"/>
                <a:ext cx="198" cy="148"/>
                <a:chOff x="4224" y="2016"/>
                <a:chExt cx="198" cy="148"/>
              </a:xfrm>
            </p:grpSpPr>
            <p:sp>
              <p:nvSpPr>
                <p:cNvPr id="23576" name="Freeform 21"/>
                <p:cNvSpPr>
                  <a:spLocks/>
                </p:cNvSpPr>
                <p:nvPr/>
              </p:nvSpPr>
              <p:spPr bwMode="auto">
                <a:xfrm>
                  <a:off x="4224" y="2016"/>
                  <a:ext cx="84" cy="90"/>
                </a:xfrm>
                <a:custGeom>
                  <a:avLst/>
                  <a:gdLst>
                    <a:gd name="T0" fmla="*/ 0 w 84"/>
                    <a:gd name="T1" fmla="*/ 0 h 90"/>
                    <a:gd name="T2" fmla="*/ 84 w 84"/>
                    <a:gd name="T3" fmla="*/ 90 h 90"/>
                    <a:gd name="T4" fmla="*/ 0 60000 65536"/>
                    <a:gd name="T5" fmla="*/ 0 60000 65536"/>
                    <a:gd name="T6" fmla="*/ 0 w 84"/>
                    <a:gd name="T7" fmla="*/ 0 h 90"/>
                    <a:gd name="T8" fmla="*/ 84 w 84"/>
                    <a:gd name="T9" fmla="*/ 90 h 9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90">
                      <a:moveTo>
                        <a:pt x="0" y="0"/>
                      </a:moveTo>
                      <a:lnTo>
                        <a:pt x="84" y="90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7" name="Freeform 22"/>
                <p:cNvSpPr>
                  <a:spLocks/>
                </p:cNvSpPr>
                <p:nvPr/>
              </p:nvSpPr>
              <p:spPr bwMode="auto">
                <a:xfrm>
                  <a:off x="4282" y="2102"/>
                  <a:ext cx="24" cy="62"/>
                </a:xfrm>
                <a:custGeom>
                  <a:avLst/>
                  <a:gdLst>
                    <a:gd name="T0" fmla="*/ 0 w 24"/>
                    <a:gd name="T1" fmla="*/ 62 h 62"/>
                    <a:gd name="T2" fmla="*/ 24 w 24"/>
                    <a:gd name="T3" fmla="*/ 0 h 62"/>
                    <a:gd name="T4" fmla="*/ 0 60000 65536"/>
                    <a:gd name="T5" fmla="*/ 0 60000 65536"/>
                    <a:gd name="T6" fmla="*/ 0 w 24"/>
                    <a:gd name="T7" fmla="*/ 0 h 62"/>
                    <a:gd name="T8" fmla="*/ 24 w 24"/>
                    <a:gd name="T9" fmla="*/ 62 h 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62">
                      <a:moveTo>
                        <a:pt x="0" y="62"/>
                      </a:moveTo>
                      <a:lnTo>
                        <a:pt x="24" y="0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Freeform 23"/>
                <p:cNvSpPr>
                  <a:spLocks/>
                </p:cNvSpPr>
                <p:nvPr/>
              </p:nvSpPr>
              <p:spPr bwMode="auto">
                <a:xfrm>
                  <a:off x="4300" y="2064"/>
                  <a:ext cx="122" cy="26"/>
                </a:xfrm>
                <a:custGeom>
                  <a:avLst/>
                  <a:gdLst>
                    <a:gd name="T0" fmla="*/ 122 w 122"/>
                    <a:gd name="T1" fmla="*/ 0 h 26"/>
                    <a:gd name="T2" fmla="*/ 0 w 122"/>
                    <a:gd name="T3" fmla="*/ 26 h 26"/>
                    <a:gd name="T4" fmla="*/ 0 60000 65536"/>
                    <a:gd name="T5" fmla="*/ 0 60000 65536"/>
                    <a:gd name="T6" fmla="*/ 0 w 122"/>
                    <a:gd name="T7" fmla="*/ 0 h 26"/>
                    <a:gd name="T8" fmla="*/ 122 w 122"/>
                    <a:gd name="T9" fmla="*/ 26 h 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2" h="26">
                      <a:moveTo>
                        <a:pt x="122" y="0"/>
                      </a:moveTo>
                      <a:lnTo>
                        <a:pt x="0" y="26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5" name="Freeform 24"/>
              <p:cNvSpPr>
                <a:spLocks/>
              </p:cNvSpPr>
              <p:nvPr/>
            </p:nvSpPr>
            <p:spPr bwMode="auto">
              <a:xfrm>
                <a:off x="3408" y="1200"/>
                <a:ext cx="1680" cy="2160"/>
              </a:xfrm>
              <a:custGeom>
                <a:avLst/>
                <a:gdLst>
                  <a:gd name="T0" fmla="*/ 672 w 1680"/>
                  <a:gd name="T1" fmla="*/ 0 h 2160"/>
                  <a:gd name="T2" fmla="*/ 288 w 1680"/>
                  <a:gd name="T3" fmla="*/ 192 h 2160"/>
                  <a:gd name="T4" fmla="*/ 0 w 1680"/>
                  <a:gd name="T5" fmla="*/ 576 h 2160"/>
                  <a:gd name="T6" fmla="*/ 144 w 1680"/>
                  <a:gd name="T7" fmla="*/ 1104 h 2160"/>
                  <a:gd name="T8" fmla="*/ 432 w 1680"/>
                  <a:gd name="T9" fmla="*/ 1536 h 2160"/>
                  <a:gd name="T10" fmla="*/ 1008 w 1680"/>
                  <a:gd name="T11" fmla="*/ 2016 h 2160"/>
                  <a:gd name="T12" fmla="*/ 1440 w 1680"/>
                  <a:gd name="T13" fmla="*/ 2160 h 2160"/>
                  <a:gd name="T14" fmla="*/ 1680 w 1680"/>
                  <a:gd name="T15" fmla="*/ 1824 h 2160"/>
                  <a:gd name="T16" fmla="*/ 1680 w 1680"/>
                  <a:gd name="T17" fmla="*/ 1296 h 2160"/>
                  <a:gd name="T18" fmla="*/ 1680 w 1680"/>
                  <a:gd name="T19" fmla="*/ 624 h 2160"/>
                  <a:gd name="T20" fmla="*/ 1440 w 1680"/>
                  <a:gd name="T21" fmla="*/ 288 h 2160"/>
                  <a:gd name="T22" fmla="*/ 912 w 1680"/>
                  <a:gd name="T23" fmla="*/ 0 h 2160"/>
                  <a:gd name="T24" fmla="*/ 672 w 1680"/>
                  <a:gd name="T25" fmla="*/ 0 h 2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80"/>
                  <a:gd name="T40" fmla="*/ 0 h 2160"/>
                  <a:gd name="T41" fmla="*/ 1680 w 1680"/>
                  <a:gd name="T42" fmla="*/ 2160 h 21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80" h="2160">
                    <a:moveTo>
                      <a:pt x="672" y="0"/>
                    </a:moveTo>
                    <a:lnTo>
                      <a:pt x="288" y="192"/>
                    </a:lnTo>
                    <a:lnTo>
                      <a:pt x="0" y="576"/>
                    </a:lnTo>
                    <a:lnTo>
                      <a:pt x="144" y="1104"/>
                    </a:lnTo>
                    <a:lnTo>
                      <a:pt x="432" y="1536"/>
                    </a:lnTo>
                    <a:lnTo>
                      <a:pt x="1008" y="2016"/>
                    </a:lnTo>
                    <a:lnTo>
                      <a:pt x="1440" y="2160"/>
                    </a:lnTo>
                    <a:lnTo>
                      <a:pt x="1680" y="1824"/>
                    </a:lnTo>
                    <a:lnTo>
                      <a:pt x="1680" y="1296"/>
                    </a:lnTo>
                    <a:lnTo>
                      <a:pt x="1680" y="624"/>
                    </a:lnTo>
                    <a:lnTo>
                      <a:pt x="1440" y="288"/>
                    </a:lnTo>
                    <a:lnTo>
                      <a:pt x="912" y="0"/>
                    </a:lnTo>
                    <a:lnTo>
                      <a:pt x="672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1" name="Text Box 25"/>
            <p:cNvSpPr txBox="1">
              <a:spLocks noChangeArrowheads="1"/>
            </p:cNvSpPr>
            <p:nvPr/>
          </p:nvSpPr>
          <p:spPr bwMode="auto">
            <a:xfrm>
              <a:off x="5088" y="11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1</a:t>
              </a:r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auto">
            <a:xfrm>
              <a:off x="4272" y="183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2</a:t>
              </a:r>
            </a:p>
          </p:txBody>
        </p:sp>
        <p:sp>
          <p:nvSpPr>
            <p:cNvPr id="23573" name="Text Box 27"/>
            <p:cNvSpPr txBox="1">
              <a:spLocks noChangeArrowheads="1"/>
            </p:cNvSpPr>
            <p:nvPr/>
          </p:nvSpPr>
          <p:spPr bwMode="auto">
            <a:xfrm>
              <a:off x="5088" y="23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3</a:t>
              </a:r>
            </a:p>
          </p:txBody>
        </p:sp>
      </p:grpSp>
      <p:sp>
        <p:nvSpPr>
          <p:cNvPr id="23565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867400" cy="4648200"/>
          </a:xfrm>
          <a:noFill/>
        </p:spPr>
        <p:txBody>
          <a:bodyPr/>
          <a:lstStyle/>
          <a:p>
            <a:pPr marL="457200" indent="-457200" eaLnBrk="1" hangingPunct="1"/>
            <a:r>
              <a:rPr lang="en-US" sz="2000" smtClean="0"/>
              <a:t>Any point in the watershed receives the same amount of rainfall as that at the nearest gage</a:t>
            </a:r>
          </a:p>
          <a:p>
            <a:pPr marL="457200" indent="-457200" eaLnBrk="1" hangingPunct="1"/>
            <a:r>
              <a:rPr lang="en-US" sz="2000" smtClean="0"/>
              <a:t>Rainfall recorded at a gage can be applied to any point at a distance halfway to the next station in any direction</a:t>
            </a:r>
          </a:p>
          <a:p>
            <a:pPr marL="457200" indent="-457200" eaLnBrk="1" hangingPunct="1"/>
            <a:r>
              <a:rPr lang="en-US" sz="2000" smtClean="0"/>
              <a:t>Steps in Thiessen polygon method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Draw lines joining adjacent gages 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Draw perpendicular bisectors to the lines created in step 1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Extend the lines created in step 2 in both directions to form representative areas for gages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Compute representative area for each gage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Compute the areal average using the following formula</a:t>
            </a:r>
          </a:p>
          <a:p>
            <a:pPr marL="838200" lvl="1" indent="-381000" eaLnBrk="1" hangingPunct="1"/>
            <a:endParaRPr lang="en-US" sz="1800" smtClean="0"/>
          </a:p>
          <a:p>
            <a:pPr marL="838200" lvl="1" indent="-381000" eaLnBrk="1" hangingPunct="1"/>
            <a:endParaRPr lang="en-US" sz="1800" smtClean="0"/>
          </a:p>
        </p:txBody>
      </p:sp>
      <p:sp>
        <p:nvSpPr>
          <p:cNvPr id="23568" name="Text Box 31"/>
          <p:cNvSpPr txBox="1">
            <a:spLocks noChangeArrowheads="1"/>
          </p:cNvSpPr>
          <p:nvPr/>
        </p:nvSpPr>
        <p:spPr bwMode="auto">
          <a:xfrm>
            <a:off x="6248400" y="5029200"/>
            <a:ext cx="2590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P</a:t>
            </a:r>
            <a:r>
              <a:rPr lang="en-US" baseline="-25000" dirty="0">
                <a:latin typeface="Garamond" pitchFamily="18" charset="0"/>
              </a:rPr>
              <a:t>1</a:t>
            </a:r>
            <a:r>
              <a:rPr lang="en-US" dirty="0">
                <a:latin typeface="Garamond" pitchFamily="18" charset="0"/>
              </a:rPr>
              <a:t> = 10 mm, A</a:t>
            </a:r>
            <a:r>
              <a:rPr lang="en-US" baseline="-25000" dirty="0">
                <a:latin typeface="Garamond" pitchFamily="18" charset="0"/>
              </a:rPr>
              <a:t>1</a:t>
            </a:r>
            <a:r>
              <a:rPr lang="en-US" dirty="0">
                <a:latin typeface="Garamond" pitchFamily="18" charset="0"/>
              </a:rPr>
              <a:t> = 12 Km</a:t>
            </a:r>
            <a:r>
              <a:rPr lang="en-US" baseline="30000" dirty="0">
                <a:latin typeface="Garamond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P</a:t>
            </a:r>
            <a:r>
              <a:rPr lang="en-US" baseline="-25000" dirty="0">
                <a:latin typeface="Garamond" pitchFamily="18" charset="0"/>
              </a:rPr>
              <a:t>2</a:t>
            </a:r>
            <a:r>
              <a:rPr lang="en-US" dirty="0">
                <a:latin typeface="Garamond" pitchFamily="18" charset="0"/>
              </a:rPr>
              <a:t> = 20 mm, A</a:t>
            </a:r>
            <a:r>
              <a:rPr lang="en-US" baseline="-25000" dirty="0">
                <a:latin typeface="Garamond" pitchFamily="18" charset="0"/>
              </a:rPr>
              <a:t>2</a:t>
            </a:r>
            <a:r>
              <a:rPr lang="en-US" dirty="0">
                <a:latin typeface="Garamond" pitchFamily="18" charset="0"/>
              </a:rPr>
              <a:t> = 15 Km</a:t>
            </a:r>
            <a:r>
              <a:rPr lang="en-US" baseline="30000" dirty="0">
                <a:latin typeface="Garamond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P</a:t>
            </a:r>
            <a:r>
              <a:rPr lang="en-US" baseline="-25000" dirty="0">
                <a:latin typeface="Garamond" pitchFamily="18" charset="0"/>
              </a:rPr>
              <a:t>3</a:t>
            </a:r>
            <a:r>
              <a:rPr lang="en-US" dirty="0">
                <a:latin typeface="Garamond" pitchFamily="18" charset="0"/>
              </a:rPr>
              <a:t> = 30 mm, A</a:t>
            </a:r>
            <a:r>
              <a:rPr lang="en-US" baseline="-25000" dirty="0">
                <a:latin typeface="Garamond" pitchFamily="18" charset="0"/>
              </a:rPr>
              <a:t>3</a:t>
            </a:r>
            <a:r>
              <a:rPr lang="en-US" dirty="0">
                <a:latin typeface="Garamond" pitchFamily="18" charset="0"/>
              </a:rPr>
              <a:t> = 20 km</a:t>
            </a:r>
            <a:r>
              <a:rPr lang="en-US" baseline="30000" dirty="0">
                <a:latin typeface="Garamond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733010"/>
                <a:ext cx="5029200" cy="488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12∗10+15∗20+20∗30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den>
                    </m:f>
                  </m:oMath>
                </a14:m>
                <a:r>
                  <a:rPr lang="en-US" dirty="0" smtClean="0"/>
                  <a:t> = 21.7 mm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733010"/>
                <a:ext cx="5029200" cy="488403"/>
              </a:xfrm>
              <a:prstGeom prst="rect">
                <a:avLst/>
              </a:prstGeom>
              <a:blipFill rotWithShape="0">
                <a:blip r:embed="rId2"/>
                <a:stretch>
                  <a:fillRect t="-77778" b="-1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0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Isohyetal method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5791200" y="21336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162800" y="2362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0" y="3276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20000" y="4281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6477000" y="1981200"/>
            <a:ext cx="2209800" cy="1035050"/>
          </a:xfrm>
          <a:custGeom>
            <a:avLst/>
            <a:gdLst>
              <a:gd name="T0" fmla="*/ 0 w 1392"/>
              <a:gd name="T1" fmla="*/ 0 h 652"/>
              <a:gd name="T2" fmla="*/ 304800 w 1392"/>
              <a:gd name="T3" fmla="*/ 304800 h 652"/>
              <a:gd name="T4" fmla="*/ 457200 w 1392"/>
              <a:gd name="T5" fmla="*/ 457200 h 652"/>
              <a:gd name="T6" fmla="*/ 685800 w 1392"/>
              <a:gd name="T7" fmla="*/ 685800 h 652"/>
              <a:gd name="T8" fmla="*/ 990600 w 1392"/>
              <a:gd name="T9" fmla="*/ 838200 h 652"/>
              <a:gd name="T10" fmla="*/ 1308100 w 1392"/>
              <a:gd name="T11" fmla="*/ 938213 h 652"/>
              <a:gd name="T12" fmla="*/ 1674813 w 1392"/>
              <a:gd name="T13" fmla="*/ 1030288 h 652"/>
              <a:gd name="T14" fmla="*/ 2209800 w 1392"/>
              <a:gd name="T15" fmla="*/ 914400 h 6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2"/>
              <a:gd name="T25" fmla="*/ 0 h 652"/>
              <a:gd name="T26" fmla="*/ 1392 w 1392"/>
              <a:gd name="T27" fmla="*/ 652 h 6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2" h="652">
                <a:moveTo>
                  <a:pt x="0" y="0"/>
                </a:moveTo>
                <a:cubicBezTo>
                  <a:pt x="72" y="72"/>
                  <a:pt x="144" y="144"/>
                  <a:pt x="192" y="192"/>
                </a:cubicBezTo>
                <a:cubicBezTo>
                  <a:pt x="240" y="240"/>
                  <a:pt x="248" y="248"/>
                  <a:pt x="288" y="288"/>
                </a:cubicBezTo>
                <a:cubicBezTo>
                  <a:pt x="328" y="328"/>
                  <a:pt x="376" y="392"/>
                  <a:pt x="432" y="432"/>
                </a:cubicBezTo>
                <a:cubicBezTo>
                  <a:pt x="488" y="472"/>
                  <a:pt x="559" y="501"/>
                  <a:pt x="624" y="528"/>
                </a:cubicBezTo>
                <a:cubicBezTo>
                  <a:pt x="689" y="555"/>
                  <a:pt x="752" y="571"/>
                  <a:pt x="824" y="591"/>
                </a:cubicBezTo>
                <a:cubicBezTo>
                  <a:pt x="896" y="611"/>
                  <a:pt x="960" y="652"/>
                  <a:pt x="1055" y="649"/>
                </a:cubicBezTo>
                <a:cubicBezTo>
                  <a:pt x="1150" y="646"/>
                  <a:pt x="1322" y="591"/>
                  <a:pt x="1392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5791200" y="2514600"/>
            <a:ext cx="3048000" cy="1300163"/>
          </a:xfrm>
          <a:custGeom>
            <a:avLst/>
            <a:gdLst>
              <a:gd name="T0" fmla="*/ 0 w 1920"/>
              <a:gd name="T1" fmla="*/ 0 h 819"/>
              <a:gd name="T2" fmla="*/ 100012 w 1920"/>
              <a:gd name="T3" fmla="*/ 312738 h 819"/>
              <a:gd name="T4" fmla="*/ 228600 w 1920"/>
              <a:gd name="T5" fmla="*/ 609600 h 819"/>
              <a:gd name="T6" fmla="*/ 334963 w 1920"/>
              <a:gd name="T7" fmla="*/ 849313 h 819"/>
              <a:gd name="T8" fmla="*/ 533400 w 1920"/>
              <a:gd name="T9" fmla="*/ 1143000 h 819"/>
              <a:gd name="T10" fmla="*/ 838200 w 1920"/>
              <a:gd name="T11" fmla="*/ 1295400 h 819"/>
              <a:gd name="T12" fmla="*/ 1379538 w 1920"/>
              <a:gd name="T13" fmla="*/ 1109663 h 819"/>
              <a:gd name="T14" fmla="*/ 2020888 w 1920"/>
              <a:gd name="T15" fmla="*/ 992188 h 819"/>
              <a:gd name="T16" fmla="*/ 2451100 w 1920"/>
              <a:gd name="T17" fmla="*/ 966788 h 819"/>
              <a:gd name="T18" fmla="*/ 3048000 w 1920"/>
              <a:gd name="T19" fmla="*/ 990600 h 8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819"/>
              <a:gd name="T32" fmla="*/ 1920 w 1920"/>
              <a:gd name="T33" fmla="*/ 819 h 8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819">
                <a:moveTo>
                  <a:pt x="0" y="0"/>
                </a:moveTo>
                <a:cubicBezTo>
                  <a:pt x="10" y="33"/>
                  <a:pt x="39" y="133"/>
                  <a:pt x="63" y="197"/>
                </a:cubicBezTo>
                <a:cubicBezTo>
                  <a:pt x="87" y="261"/>
                  <a:pt x="119" y="328"/>
                  <a:pt x="144" y="384"/>
                </a:cubicBezTo>
                <a:cubicBezTo>
                  <a:pt x="169" y="440"/>
                  <a:pt x="179" y="479"/>
                  <a:pt x="211" y="535"/>
                </a:cubicBezTo>
                <a:cubicBezTo>
                  <a:pt x="243" y="591"/>
                  <a:pt x="283" y="673"/>
                  <a:pt x="336" y="720"/>
                </a:cubicBezTo>
                <a:cubicBezTo>
                  <a:pt x="389" y="767"/>
                  <a:pt x="439" y="819"/>
                  <a:pt x="528" y="816"/>
                </a:cubicBezTo>
                <a:cubicBezTo>
                  <a:pt x="617" y="813"/>
                  <a:pt x="745" y="731"/>
                  <a:pt x="869" y="699"/>
                </a:cubicBezTo>
                <a:cubicBezTo>
                  <a:pt x="993" y="667"/>
                  <a:pt x="1161" y="640"/>
                  <a:pt x="1273" y="625"/>
                </a:cubicBezTo>
                <a:cubicBezTo>
                  <a:pt x="1385" y="610"/>
                  <a:pt x="1436" y="609"/>
                  <a:pt x="1544" y="609"/>
                </a:cubicBezTo>
                <a:cubicBezTo>
                  <a:pt x="1652" y="609"/>
                  <a:pt x="1842" y="621"/>
                  <a:pt x="192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6400800" y="4178300"/>
            <a:ext cx="2362200" cy="469900"/>
          </a:xfrm>
          <a:custGeom>
            <a:avLst/>
            <a:gdLst>
              <a:gd name="T0" fmla="*/ 0 w 1488"/>
              <a:gd name="T1" fmla="*/ 469900 h 296"/>
              <a:gd name="T2" fmla="*/ 228600 w 1488"/>
              <a:gd name="T3" fmla="*/ 317500 h 296"/>
              <a:gd name="T4" fmla="*/ 609600 w 1488"/>
              <a:gd name="T5" fmla="*/ 88900 h 296"/>
              <a:gd name="T6" fmla="*/ 1143000 w 1488"/>
              <a:gd name="T7" fmla="*/ 12700 h 296"/>
              <a:gd name="T8" fmla="*/ 1524000 w 1488"/>
              <a:gd name="T9" fmla="*/ 12700 h 296"/>
              <a:gd name="T10" fmla="*/ 1905000 w 1488"/>
              <a:gd name="T11" fmla="*/ 12700 h 296"/>
              <a:gd name="T12" fmla="*/ 2362200 w 1488"/>
              <a:gd name="T13" fmla="*/ 88900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8"/>
              <a:gd name="T22" fmla="*/ 0 h 296"/>
              <a:gd name="T23" fmla="*/ 1488 w 1488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8" h="296">
                <a:moveTo>
                  <a:pt x="0" y="296"/>
                </a:moveTo>
                <a:cubicBezTo>
                  <a:pt x="40" y="268"/>
                  <a:pt x="80" y="240"/>
                  <a:pt x="144" y="200"/>
                </a:cubicBezTo>
                <a:cubicBezTo>
                  <a:pt x="208" y="160"/>
                  <a:pt x="288" y="88"/>
                  <a:pt x="384" y="56"/>
                </a:cubicBezTo>
                <a:cubicBezTo>
                  <a:pt x="480" y="24"/>
                  <a:pt x="624" y="16"/>
                  <a:pt x="720" y="8"/>
                </a:cubicBezTo>
                <a:cubicBezTo>
                  <a:pt x="816" y="0"/>
                  <a:pt x="880" y="8"/>
                  <a:pt x="960" y="8"/>
                </a:cubicBezTo>
                <a:cubicBezTo>
                  <a:pt x="1040" y="8"/>
                  <a:pt x="1112" y="0"/>
                  <a:pt x="1200" y="8"/>
                </a:cubicBezTo>
                <a:cubicBezTo>
                  <a:pt x="1288" y="16"/>
                  <a:pt x="1388" y="36"/>
                  <a:pt x="14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6172200" y="160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10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5486400" y="2133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20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019800" y="4495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30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114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Construct isohyets (rainfall contours)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area between each pair of adjacent isohyets (A</a:t>
            </a:r>
            <a:r>
              <a:rPr lang="en-US" sz="2000" baseline="-25000" smtClean="0"/>
              <a:t>i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average precipitation for each pair of adjacent isohyets (p</a:t>
            </a:r>
            <a:r>
              <a:rPr lang="en-US" sz="2000" baseline="-25000" smtClean="0"/>
              <a:t>i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areal average using the following formula</a:t>
            </a:r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9163"/>
            <a:ext cx="1066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20000" y="25908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1</a:t>
            </a:r>
            <a:r>
              <a:rPr lang="en-US" sz="1400">
                <a:latin typeface="Garamond" pitchFamily="18" charset="0"/>
              </a:rPr>
              <a:t>=5 , p</a:t>
            </a:r>
            <a:r>
              <a:rPr lang="en-US" sz="1400" baseline="-25000">
                <a:latin typeface="Garamond" pitchFamily="18" charset="0"/>
              </a:rPr>
              <a:t>1</a:t>
            </a:r>
            <a:r>
              <a:rPr lang="en-US" sz="1400">
                <a:latin typeface="Garamond" pitchFamily="18" charset="0"/>
              </a:rPr>
              <a:t> = 5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400800" y="29098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2</a:t>
            </a:r>
            <a:r>
              <a:rPr lang="en-US" sz="1400">
                <a:latin typeface="Garamond" pitchFamily="18" charset="0"/>
              </a:rPr>
              <a:t>=18 , p</a:t>
            </a:r>
            <a:r>
              <a:rPr lang="en-US" sz="1400" baseline="-25000">
                <a:latin typeface="Garamond" pitchFamily="18" charset="0"/>
              </a:rPr>
              <a:t>2</a:t>
            </a:r>
            <a:r>
              <a:rPr lang="en-US" sz="1400">
                <a:latin typeface="Garamond" pitchFamily="18" charset="0"/>
              </a:rPr>
              <a:t> = 15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 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086600" y="35956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=12 , p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 = 25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 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086600" y="4572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4</a:t>
            </a:r>
            <a:r>
              <a:rPr lang="en-US" sz="1400">
                <a:latin typeface="Garamond" pitchFamily="18" charset="0"/>
              </a:rPr>
              <a:t>=12 , p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 = 35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26100"/>
            <a:ext cx="401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1450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81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5943600"/>
            <a:ext cx="491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http://www.youtube.com/watch?v=oNppEPKt52E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smtClean="0"/>
              <a:t>Inverse distance weighting</a:t>
            </a: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715000" y="14478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7315200" y="2057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3246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086600" y="1676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=10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19800" y="2590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 20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0" y="3124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=30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28600" y="9906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Prediction at a point is more influenced by nearby measurements than that by distant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The prediction at an ungaged point is inversely proportional to the distance to the measurement points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Steps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Compute distance (d</a:t>
            </a:r>
            <a:r>
              <a:rPr lang="en-US" sz="2000" baseline="-25000"/>
              <a:t>i</a:t>
            </a:r>
            <a:r>
              <a:rPr lang="en-US" sz="2000"/>
              <a:t>) from ungaged point to all measurement points.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Compute  the precipitation at the ungaged point using the following formula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166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6934200" y="3505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6400800" y="3048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6932613" y="2133600"/>
            <a:ext cx="458787" cy="1887538"/>
          </a:xfrm>
          <a:custGeom>
            <a:avLst/>
            <a:gdLst>
              <a:gd name="T0" fmla="*/ 0 w 289"/>
              <a:gd name="T1" fmla="*/ 1887538 h 1189"/>
              <a:gd name="T2" fmla="*/ 458787 w 289"/>
              <a:gd name="T3" fmla="*/ 0 h 1189"/>
              <a:gd name="T4" fmla="*/ 0 60000 65536"/>
              <a:gd name="T5" fmla="*/ 0 60000 65536"/>
              <a:gd name="T6" fmla="*/ 0 w 289"/>
              <a:gd name="T7" fmla="*/ 0 h 1189"/>
              <a:gd name="T8" fmla="*/ 289 w 289"/>
              <a:gd name="T9" fmla="*/ 1189 h 1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9" h="1189">
                <a:moveTo>
                  <a:pt x="0" y="1189"/>
                </a:moveTo>
                <a:lnTo>
                  <a:pt x="289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162800" y="26670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=25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477000" y="31242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=15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162800" y="37338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=10</a:t>
            </a:r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7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934200" y="3962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  <a:latin typeface="Garamond" pitchFamily="18" charset="0"/>
              </a:rPr>
              <a:t>p</a:t>
            </a:r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Rainfall interpolation in GIS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610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676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4876800" cy="2514600"/>
          </a:xfrm>
        </p:spPr>
        <p:txBody>
          <a:bodyPr/>
          <a:lstStyle/>
          <a:p>
            <a:pPr eaLnBrk="1" hangingPunct="1"/>
            <a:r>
              <a:rPr lang="en-US" smtClean="0"/>
              <a:t>Data are generally available as points with precipitation stored in attribute table.</a:t>
            </a:r>
          </a:p>
        </p:txBody>
      </p:sp>
    </p:spTree>
    <p:extLst>
      <p:ext uri="{BB962C8B-B14F-4D97-AF65-F5344CB8AC3E}">
        <p14:creationId xmlns:p14="http://schemas.microsoft.com/office/powerpoint/2010/main" val="6268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Rainfall maps in GIS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2838" y="914400"/>
          <a:ext cx="292576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914400"/>
                        <a:ext cx="292576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914400"/>
          <a:ext cx="26035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26035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000" y="58674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Nearest Neighbor “Thiessen” Polygon Interpolation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8200" y="59277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Spline Interpolation</a:t>
            </a:r>
          </a:p>
        </p:txBody>
      </p:sp>
    </p:spTree>
    <p:extLst>
      <p:ext uri="{BB962C8B-B14F-4D97-AF65-F5344CB8AC3E}">
        <p14:creationId xmlns:p14="http://schemas.microsoft.com/office/powerpoint/2010/main" val="1982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NEXRAD</a:t>
            </a:r>
          </a:p>
        </p:txBody>
      </p:sp>
      <p:pic>
        <p:nvPicPr>
          <p:cNvPr id="27651" name="Picture 3" descr="Doppler-Radar-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22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NEXRAD Tower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NEX</a:t>
            </a:r>
            <a:r>
              <a:rPr lang="en-US" sz="2000" smtClean="0"/>
              <a:t>t generation </a:t>
            </a:r>
            <a:r>
              <a:rPr lang="en-US" sz="2000" b="1" smtClean="0"/>
              <a:t>RAD</a:t>
            </a:r>
            <a:r>
              <a:rPr lang="en-US" sz="2000" smtClean="0"/>
              <a:t>ar: is a doppler radar used for obtaining weather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signal is emitted from the radar which returns after striking a rainfall drop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Returned signals from the radar are analyzed to compute the rainfall intensity and integrated over time to get the precipitation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27654" name="Picture 6" descr="radarde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76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0" y="618648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Working of NEXRAD</a:t>
            </a:r>
          </a:p>
        </p:txBody>
      </p:sp>
    </p:spTree>
    <p:extLst>
      <p:ext uri="{BB962C8B-B14F-4D97-AF65-F5344CB8AC3E}">
        <p14:creationId xmlns:p14="http://schemas.microsoft.com/office/powerpoint/2010/main" val="18968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3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  <a:t>NEXRAD WSR-88D Radars in Central Texas</a:t>
            </a:r>
            <a:b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</a:br>
            <a: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  <a:t>(Weather Surveillance Radar-1988 Doppler)</a:t>
            </a:r>
            <a:r>
              <a:rPr lang="en-US" sz="3200" b="1" smtClean="0">
                <a:latin typeface="Trebuchet MS" pitchFamily="34" charset="0"/>
                <a:cs typeface="Times New Roman" pitchFamily="18" charset="0"/>
              </a:rPr>
              <a:t/>
            </a:r>
            <a:br>
              <a:rPr lang="en-US" sz="3200" b="1" smtClean="0">
                <a:latin typeface="Trebuchet MS" pitchFamily="34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800000"/>
                </a:solidFill>
                <a:cs typeface="Times New Roman" pitchFamily="18" charset="0"/>
              </a:rPr>
              <a:t>scanning range = 230 km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33563" y="131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6" name="Picture 4" descr="big_sanantonior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41450"/>
            <a:ext cx="63769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667500" y="1824038"/>
            <a:ext cx="24034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</a:t>
            </a:r>
            <a:r>
              <a:rPr lang="en-US">
                <a:latin typeface="Tahoma" pitchFamily="34" charset="0"/>
              </a:rPr>
              <a:t>: Just Radar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II</a:t>
            </a:r>
            <a:r>
              <a:rPr lang="en-US">
                <a:latin typeface="Tahoma" pitchFamily="34" charset="0"/>
              </a:rPr>
              <a:t>: gages, satellite, and surface temperature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III</a:t>
            </a:r>
            <a:r>
              <a:rPr lang="en-US">
                <a:latin typeface="Tahoma" pitchFamily="34" charset="0"/>
              </a:rPr>
              <a:t>: Continuous  mosaic from radar overlaps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651625" y="13589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NEXRAD</a:t>
            </a:r>
            <a:r>
              <a:rPr lang="en-US">
                <a:latin typeface="Tahoma" pitchFamily="34" charset="0"/>
              </a:rPr>
              <a:t> Products: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981200" y="1752600"/>
            <a:ext cx="3886200" cy="3883025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0038" y="6410325"/>
            <a:ext cx="1563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Source: PBS&amp;J, 2003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53000" y="5638800"/>
            <a:ext cx="4208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800000"/>
                </a:solidFill>
                <a:latin typeface="Tahoma" pitchFamily="34" charset="0"/>
              </a:rPr>
              <a:t>EWX – NEXRAD Radar in New Braunfels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038600" y="3810000"/>
            <a:ext cx="990600" cy="1752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NEXRAD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NOAA’s Weather and Climate Toolkit (JAVA viewer)</a:t>
            </a:r>
          </a:p>
          <a:p>
            <a:pPr lvl="1" eaLnBrk="1" hangingPunct="1"/>
            <a:r>
              <a:rPr lang="en-US" sz="1800" smtClean="0">
                <a:hlinkClick r:id="rId2"/>
              </a:rPr>
              <a:t>http://www.ncdc.noaa.gov/oa/wct/</a:t>
            </a:r>
            <a:r>
              <a:rPr lang="en-US" sz="1800" smtClean="0"/>
              <a:t> </a:t>
            </a:r>
          </a:p>
          <a:p>
            <a:pPr eaLnBrk="1" hangingPunct="1"/>
            <a:r>
              <a:rPr lang="en-US" sz="2800" smtClean="0"/>
              <a:t>West Gulf River Forecast Center</a:t>
            </a:r>
          </a:p>
          <a:p>
            <a:pPr lvl="1" eaLnBrk="1" hangingPunct="1"/>
            <a:r>
              <a:rPr lang="en-US" smtClean="0">
                <a:hlinkClick r:id="rId3"/>
              </a:rPr>
              <a:t>http://www.srh.noaa.gov/wgrfc/</a:t>
            </a:r>
            <a:endParaRPr lang="en-US" smtClean="0"/>
          </a:p>
          <a:p>
            <a:pPr eaLnBrk="1" hangingPunct="1"/>
            <a:r>
              <a:rPr lang="en-US" smtClean="0"/>
              <a:t>National Weather Service Precipitation Analysis</a:t>
            </a:r>
          </a:p>
          <a:p>
            <a:pPr lvl="1" eaLnBrk="1" hangingPunct="1"/>
            <a:r>
              <a:rPr lang="en-US" sz="2000" smtClean="0">
                <a:hlinkClick r:id="rId4"/>
              </a:rPr>
              <a:t>http://www.srh.noaa.gov/rfcshare/precip_analysis_new.php</a:t>
            </a:r>
            <a:r>
              <a:rPr lang="en-US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0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Precipitation: water falling from the atmosphere to the earth.</a:t>
            </a:r>
          </a:p>
          <a:p>
            <a:pPr lvl="1" eaLnBrk="1" hangingPunct="1"/>
            <a:r>
              <a:rPr lang="en-US" dirty="0" smtClean="0"/>
              <a:t>Rainfall</a:t>
            </a:r>
          </a:p>
          <a:p>
            <a:pPr lvl="1" eaLnBrk="1" hangingPunct="1"/>
            <a:r>
              <a:rPr lang="en-US" dirty="0" smtClean="0"/>
              <a:t>Snowfall</a:t>
            </a:r>
          </a:p>
          <a:p>
            <a:pPr lvl="1" eaLnBrk="1" hangingPunct="1"/>
            <a:r>
              <a:rPr lang="en-US" dirty="0" smtClean="0"/>
              <a:t>Hail, sleet</a:t>
            </a:r>
          </a:p>
          <a:p>
            <a:pPr eaLnBrk="1" hangingPunct="1"/>
            <a:r>
              <a:rPr lang="en-US" dirty="0" smtClean="0"/>
              <a:t>Requires lifting of air mass so that it cools and condenses. 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Mechanisms for air lifting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Frontal lifting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Orographic lifting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Convective lifting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025" b="10770"/>
          <a:stretch>
            <a:fillRect/>
          </a:stretch>
        </p:blipFill>
        <p:spPr bwMode="auto">
          <a:xfrm>
            <a:off x="914400" y="3581400"/>
            <a:ext cx="66992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Frontal Lifting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Boundary between air masses with different properties is called a </a:t>
            </a:r>
            <a:r>
              <a:rPr lang="en-US" sz="2400" i="1" smtClean="0"/>
              <a:t>front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Cold front </a:t>
            </a:r>
            <a:r>
              <a:rPr lang="en-US" sz="2400" smtClean="0"/>
              <a:t>occurs when cold air advances towards warm air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Warm front</a:t>
            </a:r>
            <a:r>
              <a:rPr lang="en-US" sz="2400" smtClean="0"/>
              <a:t> occurs when warm air overrides cold air</a:t>
            </a:r>
            <a:endParaRPr lang="en-US" sz="2400" i="1" smtClean="0"/>
          </a:p>
        </p:txBody>
      </p:sp>
      <p:pic>
        <p:nvPicPr>
          <p:cNvPr id="9220" name="Picture 4" descr="cold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267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warm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5"/>
          <a:stretch>
            <a:fillRect/>
          </a:stretch>
        </p:blipFill>
        <p:spPr bwMode="auto">
          <a:xfrm>
            <a:off x="4572000" y="3124200"/>
            <a:ext cx="4495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Cold front (produces cumulus cloud)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Garamond" pitchFamily="18" charset="0"/>
              </a:rPr>
              <a:t>Warm </a:t>
            </a:r>
            <a:r>
              <a:rPr lang="en-US" b="1" dirty="0">
                <a:latin typeface="Garamond" pitchFamily="18" charset="0"/>
              </a:rPr>
              <a:t>front (produces stratus cloud) </a:t>
            </a:r>
          </a:p>
        </p:txBody>
      </p:sp>
    </p:spTree>
    <p:extLst>
      <p:ext uri="{BB962C8B-B14F-4D97-AF65-F5344CB8AC3E}">
        <p14:creationId xmlns:p14="http://schemas.microsoft.com/office/powerpoint/2010/main" val="1719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Orographic lifting</a:t>
            </a:r>
          </a:p>
        </p:txBody>
      </p:sp>
      <p:pic>
        <p:nvPicPr>
          <p:cNvPr id="10243" name="Picture 3" descr="mteffec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43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1035050"/>
            <a:ext cx="7443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latin typeface="Garamond" pitchFamily="18" charset="0"/>
                <a:hlinkClick r:id="rId3"/>
              </a:rPr>
              <a:t>Orographic uplift</a:t>
            </a:r>
            <a:r>
              <a:rPr lang="en-US">
                <a:latin typeface="Garamond" pitchFamily="18" charset="0"/>
              </a:rPr>
              <a:t> occurs when air is forced to rise because of the physical presence of elevated land. </a:t>
            </a:r>
          </a:p>
        </p:txBody>
      </p:sp>
    </p:spTree>
    <p:extLst>
      <p:ext uri="{BB962C8B-B14F-4D97-AF65-F5344CB8AC3E}">
        <p14:creationId xmlns:p14="http://schemas.microsoft.com/office/powerpoint/2010/main" val="27951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Convective lifting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447800" y="1981200"/>
            <a:ext cx="5791200" cy="4419600"/>
            <a:chOff x="912" y="1344"/>
            <a:chExt cx="3648" cy="2784"/>
          </a:xfrm>
        </p:grpSpPr>
        <p:pic>
          <p:nvPicPr>
            <p:cNvPr id="11269" name="Picture 4" descr="convec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"/>
            <a:stretch>
              <a:fillRect/>
            </a:stretch>
          </p:blipFill>
          <p:spPr bwMode="auto">
            <a:xfrm>
              <a:off x="912" y="1344"/>
              <a:ext cx="364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912" y="4128"/>
              <a:ext cx="3648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960" y="364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912" y="384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2"/>
                  </a:solidFill>
                </a:rPr>
                <a:t>Hot earth surface</a:t>
              </a:r>
            </a:p>
          </p:txBody>
        </p:sp>
      </p:grp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609600" y="1050925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Convective precipitation occurs when the air near the ground is heated by the earth’s warm surface. This warm air rises, cools and creates precipitation. </a:t>
            </a:r>
          </a:p>
        </p:txBody>
      </p:sp>
    </p:spTree>
    <p:extLst>
      <p:ext uri="{BB962C8B-B14F-4D97-AF65-F5344CB8AC3E}">
        <p14:creationId xmlns:p14="http://schemas.microsoft.com/office/powerpoint/2010/main" val="35633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Condensation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b="1" smtClean="0"/>
              <a:t>Condensation</a:t>
            </a:r>
            <a:r>
              <a:rPr lang="en-US" sz="2800" smtClean="0"/>
              <a:t> is the change of water vapor into a liquid. For condensation to occur, the air must be at or near saturation in the presence of condensation nuclei. </a:t>
            </a:r>
          </a:p>
          <a:p>
            <a:pPr eaLnBrk="1" hangingPunct="1"/>
            <a:r>
              <a:rPr lang="en-US" sz="2800" b="1" smtClean="0"/>
              <a:t>Condensation nuclei</a:t>
            </a:r>
            <a:r>
              <a:rPr lang="en-US" sz="2800" smtClean="0"/>
              <a:t> are small particles or aerosol upon which water vapor attaches to initiate condensation. Dust particulates, sea salt, sulfur and nitrogen oxide aerosols serve as common condensation nuclei. </a:t>
            </a:r>
          </a:p>
          <a:p>
            <a:pPr eaLnBrk="1" hangingPunct="1"/>
            <a:r>
              <a:rPr lang="en-US" sz="2800" smtClean="0"/>
              <a:t>Size of aerosols range from </a:t>
            </a:r>
            <a:r>
              <a:rPr lang="en-US" sz="2800" b="1" smtClean="0"/>
              <a:t>10</a:t>
            </a:r>
            <a:r>
              <a:rPr lang="en-US" sz="2800" b="1" baseline="30000" smtClean="0"/>
              <a:t>-3</a:t>
            </a:r>
            <a:r>
              <a:rPr lang="en-US" sz="2800" b="1" smtClean="0"/>
              <a:t> to 10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sz="2800" b="1" smtClean="0"/>
              <a:t>m</a:t>
            </a:r>
            <a:r>
              <a:rPr lang="en-US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0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1050</Words>
  <Application>Microsoft Office PowerPoint</Application>
  <PresentationFormat>On-screen Show (4:3)</PresentationFormat>
  <Paragraphs>188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Cambria Math</vt:lpstr>
      <vt:lpstr>Garamond</vt:lpstr>
      <vt:lpstr>Symbol</vt:lpstr>
      <vt:lpstr>Tahoma</vt:lpstr>
      <vt:lpstr>Times New Roman</vt:lpstr>
      <vt:lpstr>Trebuchet MS</vt:lpstr>
      <vt:lpstr>Wingdings</vt:lpstr>
      <vt:lpstr>Office Theme</vt:lpstr>
      <vt:lpstr>Chart</vt:lpstr>
      <vt:lpstr>Bitmap Image</vt:lpstr>
      <vt:lpstr>CE 374K Hydrology Lecture 5: Precipitation</vt:lpstr>
      <vt:lpstr>Wind Map</vt:lpstr>
      <vt:lpstr>Ocean Currents</vt:lpstr>
      <vt:lpstr>Precipitation</vt:lpstr>
      <vt:lpstr>Mechanisms for air lifting</vt:lpstr>
      <vt:lpstr>Frontal Lifting</vt:lpstr>
      <vt:lpstr>Orographic lifting</vt:lpstr>
      <vt:lpstr>Convective lifting</vt:lpstr>
      <vt:lpstr>Condensation</vt:lpstr>
      <vt:lpstr>Precipitation formation</vt:lpstr>
      <vt:lpstr>Shape of a Falling Raindrop</vt:lpstr>
      <vt:lpstr>Forces acting on rain drop</vt:lpstr>
      <vt:lpstr>Terminal Velocity</vt:lpstr>
      <vt:lpstr>Terminal Velocity of a Raindrop</vt:lpstr>
      <vt:lpstr>Rainfall Measurement – Tipping Bucket</vt:lpstr>
      <vt:lpstr>Exterior of a tipping bucket gage</vt:lpstr>
      <vt:lpstr>Rainfall patterns in the US</vt:lpstr>
      <vt:lpstr>Global precipitation pattern</vt:lpstr>
      <vt:lpstr>Spatial Representation</vt:lpstr>
      <vt:lpstr>Texas Rainfall Maps</vt:lpstr>
      <vt:lpstr>Current Rainfall in Texas</vt:lpstr>
      <vt:lpstr>Percent of Normal Rainfall in Texas</vt:lpstr>
      <vt:lpstr>Temporal Representation</vt:lpstr>
      <vt:lpstr>Rainfall Depth and Intensity</vt:lpstr>
      <vt:lpstr>Incremental Rainfall</vt:lpstr>
      <vt:lpstr>Cumulative Rainfall</vt:lpstr>
      <vt:lpstr>Arithmetic Mean Method</vt:lpstr>
      <vt:lpstr>Thiessen polygon method</vt:lpstr>
      <vt:lpstr>Isohyetal method</vt:lpstr>
      <vt:lpstr>Inverse distance weighting</vt:lpstr>
      <vt:lpstr>Rainfall interpolation in GIS</vt:lpstr>
      <vt:lpstr>Rainfall maps in GIS</vt:lpstr>
      <vt:lpstr>NEXRAD</vt:lpstr>
      <vt:lpstr>NEXRAD WSR-88D Radars in Central Texas (Weather Surveillance Radar-1988 Doppler) scanning range = 230 km</vt:lpstr>
      <vt:lpstr>NEXRAD data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394K.2  Precipitation</dc:title>
  <dc:creator>Maidment, David R</dc:creator>
  <cp:lastModifiedBy>Maidment, David R</cp:lastModifiedBy>
  <cp:revision>13</cp:revision>
  <dcterms:created xsi:type="dcterms:W3CDTF">2012-01-30T23:52:20Z</dcterms:created>
  <dcterms:modified xsi:type="dcterms:W3CDTF">2013-01-31T23:49:55Z</dcterms:modified>
</cp:coreProperties>
</file>