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68" r:id="rId2"/>
    <p:sldMasterId id="2147483680" r:id="rId3"/>
  </p:sldMasterIdLst>
  <p:notesMasterIdLst>
    <p:notesMasterId r:id="rId65"/>
  </p:notesMasterIdLst>
  <p:handoutMasterIdLst>
    <p:handoutMasterId r:id="rId66"/>
  </p:handoutMasterIdLst>
  <p:sldIdLst>
    <p:sldId id="256" r:id="rId4"/>
    <p:sldId id="501" r:id="rId5"/>
    <p:sldId id="522" r:id="rId6"/>
    <p:sldId id="502" r:id="rId7"/>
    <p:sldId id="518" r:id="rId8"/>
    <p:sldId id="521" r:id="rId9"/>
    <p:sldId id="520" r:id="rId10"/>
    <p:sldId id="523" r:id="rId11"/>
    <p:sldId id="511" r:id="rId12"/>
    <p:sldId id="509" r:id="rId13"/>
    <p:sldId id="524" r:id="rId14"/>
    <p:sldId id="574" r:id="rId15"/>
    <p:sldId id="525" r:id="rId16"/>
    <p:sldId id="526" r:id="rId17"/>
    <p:sldId id="527" r:id="rId18"/>
    <p:sldId id="528" r:id="rId19"/>
    <p:sldId id="529" r:id="rId20"/>
    <p:sldId id="530" r:id="rId21"/>
    <p:sldId id="531" r:id="rId22"/>
    <p:sldId id="532" r:id="rId23"/>
    <p:sldId id="533" r:id="rId24"/>
    <p:sldId id="534" r:id="rId25"/>
    <p:sldId id="535" r:id="rId26"/>
    <p:sldId id="536" r:id="rId27"/>
    <p:sldId id="537" r:id="rId28"/>
    <p:sldId id="538" r:id="rId29"/>
    <p:sldId id="539" r:id="rId30"/>
    <p:sldId id="540" r:id="rId31"/>
    <p:sldId id="541" r:id="rId32"/>
    <p:sldId id="542" r:id="rId33"/>
    <p:sldId id="543" r:id="rId34"/>
    <p:sldId id="544" r:id="rId35"/>
    <p:sldId id="545" r:id="rId36"/>
    <p:sldId id="546" r:id="rId37"/>
    <p:sldId id="547" r:id="rId38"/>
    <p:sldId id="548" r:id="rId39"/>
    <p:sldId id="549" r:id="rId40"/>
    <p:sldId id="550" r:id="rId41"/>
    <p:sldId id="551" r:id="rId42"/>
    <p:sldId id="552" r:id="rId43"/>
    <p:sldId id="553" r:id="rId44"/>
    <p:sldId id="554" r:id="rId45"/>
    <p:sldId id="555" r:id="rId46"/>
    <p:sldId id="556" r:id="rId47"/>
    <p:sldId id="557" r:id="rId48"/>
    <p:sldId id="558" r:id="rId49"/>
    <p:sldId id="559" r:id="rId50"/>
    <p:sldId id="560" r:id="rId51"/>
    <p:sldId id="561" r:id="rId52"/>
    <p:sldId id="562" r:id="rId53"/>
    <p:sldId id="563" r:id="rId54"/>
    <p:sldId id="564" r:id="rId55"/>
    <p:sldId id="565" r:id="rId56"/>
    <p:sldId id="566" r:id="rId57"/>
    <p:sldId id="567" r:id="rId58"/>
    <p:sldId id="568" r:id="rId59"/>
    <p:sldId id="569" r:id="rId60"/>
    <p:sldId id="570" r:id="rId61"/>
    <p:sldId id="571" r:id="rId62"/>
    <p:sldId id="572" r:id="rId63"/>
    <p:sldId id="573" r:id="rId64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3760"/>
    <a:srgbClr val="E9BB49"/>
    <a:srgbClr val="EAC21A"/>
    <a:srgbClr val="DFA51B"/>
    <a:srgbClr val="0000FF"/>
    <a:srgbClr val="99FF66"/>
    <a:srgbClr val="808080"/>
    <a:srgbClr val="9664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559" autoAdjust="0"/>
    <p:restoredTop sz="77175" autoAdjust="0"/>
  </p:normalViewPr>
  <p:slideViewPr>
    <p:cSldViewPr>
      <p:cViewPr varScale="1">
        <p:scale>
          <a:sx n="132" d="100"/>
          <a:sy n="132" d="100"/>
        </p:scale>
        <p:origin x="636" y="132"/>
      </p:cViewPr>
      <p:guideLst>
        <p:guide orient="horz" pos="2112"/>
        <p:guide pos="28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224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Williamson County, Texas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Williamson County</c:v>
                </c:pt>
              </c:strCache>
            </c:strRef>
          </c:tx>
          <c:invertIfNegative val="0"/>
          <c:cat>
            <c:numRef>
              <c:f>Sheet1!$B$1:$G$1</c:f>
              <c:numCache>
                <c:formatCode>General</c:formatCode>
                <c:ptCount val="6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</c:numCache>
            </c:numRef>
          </c:cat>
          <c:val>
            <c:numRef>
              <c:f>Sheet1!$B$2:$G$2</c:f>
              <c:numCache>
                <c:formatCode>_(* #,##0_);_(* \(#,##0\);_(* "-"??_);_(@_)</c:formatCode>
                <c:ptCount val="6"/>
                <c:pt idx="0">
                  <c:v>35044</c:v>
                </c:pt>
                <c:pt idx="1">
                  <c:v>37305</c:v>
                </c:pt>
                <c:pt idx="2">
                  <c:v>76521</c:v>
                </c:pt>
                <c:pt idx="3">
                  <c:v>139551</c:v>
                </c:pt>
                <c:pt idx="4" formatCode="#,##0">
                  <c:v>249967</c:v>
                </c:pt>
                <c:pt idx="5" formatCode="#,##0">
                  <c:v>422679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355119968"/>
        <c:axId val="-355106368"/>
      </c:barChart>
      <c:catAx>
        <c:axId val="-35511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355106368"/>
        <c:crosses val="autoZero"/>
        <c:auto val="1"/>
        <c:lblAlgn val="ctr"/>
        <c:lblOffset val="100"/>
        <c:noMultiLvlLbl val="0"/>
      </c:catAx>
      <c:valAx>
        <c:axId val="-3551063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Population</a:t>
                </a:r>
              </a:p>
            </c:rich>
          </c:tx>
          <c:overlay val="0"/>
        </c:title>
        <c:numFmt formatCode="_(* #,##0_);_(* \(#,##0\);_(* &quot;-&quot;??_);_(@_)" sourceLinked="1"/>
        <c:majorTickMark val="none"/>
        <c:minorTickMark val="none"/>
        <c:tickLblPos val="nextTo"/>
        <c:crossAx val="-355119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08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634" y="1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08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62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08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634" y="8829662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7A7706C-0155-48AB-889A-6AD89462E8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63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34" y="1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2" y="4416430"/>
            <a:ext cx="5607678" cy="4183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62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3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34" y="8829662"/>
            <a:ext cx="3038161" cy="465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6" tIns="46588" rIns="93176" bIns="4658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200A58D-64A5-4641-A6E0-95C4D8E15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753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339" indent="-2882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830" indent="-23056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962" indent="-23056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5094" indent="-23056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6226" indent="-23056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7357" indent="-23056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8489" indent="-23056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9621" indent="-23056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846778-D0F5-45E1-B481-D84F8B30376F}" type="slidenum">
              <a:rPr lang="en-US" smtClean="0"/>
              <a:pPr eaLnBrk="1" hangingPunct="1"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13317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D7B23-EB24-473A-BC78-4426D59EB812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1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0D7B23-EB24-473A-BC78-4426D59EB812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04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Existing</a:t>
            </a:r>
            <a:r>
              <a:rPr lang="en-US" baseline="0" dirty="0" smtClean="0"/>
              <a:t> Dam stats:</a:t>
            </a:r>
          </a:p>
          <a:p>
            <a:pPr lvl="1"/>
            <a:r>
              <a:rPr lang="en-US" sz="2400" dirty="0" smtClean="0">
                <a:solidFill>
                  <a:srgbClr val="276B95"/>
                </a:solidFill>
                <a:latin typeface="Calibri" pitchFamily="34" charset="0"/>
              </a:rPr>
              <a:t>Intermediate Size</a:t>
            </a:r>
          </a:p>
          <a:p>
            <a:pPr lvl="1"/>
            <a:r>
              <a:rPr lang="en-US" sz="2400" dirty="0" smtClean="0">
                <a:solidFill>
                  <a:srgbClr val="276B95"/>
                </a:solidFill>
                <a:latin typeface="Calibri" pitchFamily="34" charset="0"/>
              </a:rPr>
              <a:t>Completed in 1965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003-794B-4491-8D9A-D13AD2E96522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4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  <a:t>The first question we need to answer is about</a:t>
            </a:r>
            <a:r>
              <a:rPr lang="en-US" sz="3200" baseline="0" dirty="0" smtClean="0">
                <a:solidFill>
                  <a:srgbClr val="276B95"/>
                </a:solidFill>
                <a:latin typeface="Calibri" pitchFamily="34" charset="0"/>
              </a:rPr>
              <a:t> capacity.</a:t>
            </a:r>
          </a:p>
          <a:p>
            <a:r>
              <a:rPr lang="en-US" sz="3200" baseline="0" dirty="0" smtClean="0">
                <a:solidFill>
                  <a:srgbClr val="276B95"/>
                </a:solidFill>
                <a:latin typeface="Calibri" pitchFamily="34" charset="0"/>
              </a:rPr>
              <a:t>In the schematic design we looked at a range of options that included a, b, c</a:t>
            </a:r>
            <a:endParaRPr lang="en-US" sz="3200" dirty="0" smtClean="0">
              <a:solidFill>
                <a:srgbClr val="276B95"/>
              </a:solidFill>
              <a:latin typeface="Calibri" pitchFamily="34" charset="0"/>
            </a:endParaRPr>
          </a:p>
          <a:p>
            <a: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  <a:t>Schematic Design Concepts</a:t>
            </a:r>
          </a:p>
          <a:p>
            <a:pPr lvl="1"/>
            <a:r>
              <a:rPr lang="en-US" sz="2400" dirty="0" smtClean="0">
                <a:solidFill>
                  <a:srgbClr val="276B95"/>
                </a:solidFill>
                <a:latin typeface="Calibri" pitchFamily="34" charset="0"/>
              </a:rPr>
              <a:t>Meet dam safety Criteria (75% and 100% PMF)</a:t>
            </a:r>
          </a:p>
          <a:p>
            <a:pPr lvl="1"/>
            <a:r>
              <a:rPr lang="en-US" sz="2400" dirty="0" smtClean="0">
                <a:solidFill>
                  <a:srgbClr val="276B95"/>
                </a:solidFill>
                <a:latin typeface="Calibri" pitchFamily="34" charset="0"/>
              </a:rPr>
              <a:t>Incorporate the trail</a:t>
            </a:r>
          </a:p>
          <a:p>
            <a:pPr lvl="1"/>
            <a:r>
              <a:rPr lang="en-US" sz="2400" dirty="0" smtClean="0">
                <a:solidFill>
                  <a:srgbClr val="276B95"/>
                </a:solidFill>
                <a:latin typeface="Calibri" pitchFamily="34" charset="0"/>
              </a:rPr>
              <a:t>Consider regulatory floodplains</a:t>
            </a:r>
          </a:p>
          <a:p>
            <a:r>
              <a:rPr lang="en-US" dirty="0" smtClean="0"/>
              <a:t>sent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003-794B-4491-8D9A-D13AD2E96522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37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  <a:t>The first question we need to answer is about</a:t>
            </a:r>
            <a:r>
              <a:rPr lang="en-US" sz="3200" baseline="0" dirty="0" smtClean="0">
                <a:solidFill>
                  <a:srgbClr val="276B95"/>
                </a:solidFill>
                <a:latin typeface="Calibri" pitchFamily="34" charset="0"/>
              </a:rPr>
              <a:t> capacity.</a:t>
            </a:r>
          </a:p>
          <a:p>
            <a:r>
              <a:rPr lang="en-US" sz="3200" baseline="0" dirty="0" smtClean="0">
                <a:solidFill>
                  <a:srgbClr val="276B95"/>
                </a:solidFill>
                <a:latin typeface="Calibri" pitchFamily="34" charset="0"/>
              </a:rPr>
              <a:t>In the schematic design we looked at a range of options that included a, b, c</a:t>
            </a:r>
            <a:endParaRPr lang="en-US" sz="3200" dirty="0" smtClean="0">
              <a:solidFill>
                <a:srgbClr val="276B95"/>
              </a:solidFill>
              <a:latin typeface="Calibri" pitchFamily="34" charset="0"/>
            </a:endParaRPr>
          </a:p>
          <a:p>
            <a: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  <a:t>Schematic Design Concepts</a:t>
            </a:r>
          </a:p>
          <a:p>
            <a:pPr lvl="1"/>
            <a:r>
              <a:rPr lang="en-US" sz="2400" dirty="0" smtClean="0">
                <a:solidFill>
                  <a:srgbClr val="276B95"/>
                </a:solidFill>
                <a:latin typeface="Calibri" pitchFamily="34" charset="0"/>
              </a:rPr>
              <a:t>Meet dam safety Criteria (75% and 100% PMF)</a:t>
            </a:r>
          </a:p>
          <a:p>
            <a:pPr lvl="1"/>
            <a:r>
              <a:rPr lang="en-US" sz="2400" dirty="0" smtClean="0">
                <a:solidFill>
                  <a:srgbClr val="276B95"/>
                </a:solidFill>
                <a:latin typeface="Calibri" pitchFamily="34" charset="0"/>
              </a:rPr>
              <a:t>Incorporate the trail</a:t>
            </a:r>
          </a:p>
          <a:p>
            <a:pPr lvl="1"/>
            <a:r>
              <a:rPr lang="en-US" sz="2400" dirty="0" smtClean="0">
                <a:solidFill>
                  <a:srgbClr val="276B95"/>
                </a:solidFill>
                <a:latin typeface="Calibri" pitchFamily="34" charset="0"/>
              </a:rPr>
              <a:t>Consider regulatory floodplains</a:t>
            </a:r>
          </a:p>
          <a:p>
            <a:r>
              <a:rPr lang="en-US" dirty="0" smtClean="0"/>
              <a:t>sent this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634003-794B-4491-8D9A-D13AD2E96522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537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11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46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92800" y="1255713"/>
            <a:ext cx="1841500" cy="473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3538" y="1255713"/>
            <a:ext cx="5376862" cy="473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301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1365250"/>
            <a:ext cx="7065963" cy="433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950" y="1892300"/>
            <a:ext cx="7245350" cy="4173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403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73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738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543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24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142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95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92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604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704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620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4487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 slide - normal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43400" y="3081528"/>
            <a:ext cx="4654296" cy="457200"/>
          </a:xfrm>
        </p:spPr>
        <p:txBody>
          <a:bodyPr/>
          <a:lstStyle>
            <a:lvl1pPr>
              <a:defRPr b="1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343400" y="4876800"/>
            <a:ext cx="4648200" cy="7620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43400" y="3505200"/>
            <a:ext cx="4648200" cy="914400"/>
          </a:xfrm>
        </p:spPr>
        <p:txBody>
          <a:bodyPr/>
          <a:lstStyle>
            <a:lvl1pPr>
              <a:buNone/>
              <a:defRPr b="1" cap="small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Subtitle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1223" y="0"/>
            <a:ext cx="6284525" cy="2752726"/>
          </a:xfrm>
          <a:prstGeom prst="rect">
            <a:avLst/>
          </a:prstGeom>
        </p:spPr>
      </p:pic>
      <p:cxnSp>
        <p:nvCxnSpPr>
          <p:cNvPr id="14" name="Straight Connector 13"/>
          <p:cNvCxnSpPr/>
          <p:nvPr userDrawn="1"/>
        </p:nvCxnSpPr>
        <p:spPr>
          <a:xfrm>
            <a:off x="2881223" y="0"/>
            <a:ext cx="0" cy="2819400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483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 slide - normal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43400" y="3081528"/>
            <a:ext cx="4654296" cy="914400"/>
          </a:xfrm>
        </p:spPr>
        <p:txBody>
          <a:bodyPr anchor="t" anchorCtr="0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400800" y="0"/>
            <a:ext cx="2743200" cy="2743200"/>
          </a:xfrm>
          <a:prstGeom prst="rect">
            <a:avLst/>
          </a:prstGeom>
          <a:solidFill>
            <a:schemeClr val="tx2"/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343400" y="3959352"/>
            <a:ext cx="4645152" cy="914400"/>
          </a:xfrm>
        </p:spPr>
        <p:txBody>
          <a:bodyPr/>
          <a:lstStyle>
            <a:lvl1pPr>
              <a:buNone/>
              <a:defRPr b="1" cap="small" baseline="0">
                <a:solidFill>
                  <a:schemeClr val="bg1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5105400"/>
            <a:ext cx="4645152" cy="457200"/>
          </a:xfrm>
        </p:spPr>
        <p:txBody>
          <a:bodyPr>
            <a:normAutofit/>
          </a:bodyPr>
          <a:lstStyle>
            <a:lvl1pPr>
              <a:buNone/>
              <a:defRPr sz="1800" b="1"/>
            </a:lvl1pPr>
          </a:lstStyle>
          <a:p>
            <a:pPr lvl="0"/>
            <a:r>
              <a:rPr lang="en-US" dirty="0" smtClean="0"/>
              <a:t>Click to edit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03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785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ver slide - inside alt - teaching versi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8836152" cy="8382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" y="990600"/>
            <a:ext cx="8842248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400800" y="0"/>
            <a:ext cx="2743200" cy="2286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224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343400" cy="5410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343400" cy="5410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3054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ver slide - inside alt - teaching versi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8836152" cy="9144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66800"/>
            <a:ext cx="4343400" cy="5410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343400" cy="54102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400800" y="0"/>
            <a:ext cx="2743200" cy="2286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4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918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43449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752600"/>
            <a:ext cx="4344988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3465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346575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9907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 slide - inside alt - teaching version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6400800" y="0"/>
            <a:ext cx="2743200" cy="2286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8836152" cy="9144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990600"/>
            <a:ext cx="43449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752600"/>
            <a:ext cx="4344988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3465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346575" cy="4724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3985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33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 slide - inside alt - teaching version.tif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6400800" y="0"/>
            <a:ext cx="2743200" cy="2286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8836152" cy="914400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5191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905000"/>
            <a:ext cx="82296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519B5EC-C265-4450-8A80-EA0BED2AC3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78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820863"/>
            <a:ext cx="3600450" cy="4173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3850" y="1820863"/>
            <a:ext cx="3600450" cy="4173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57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36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1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075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5881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4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tiff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ChangeArrowheads="1"/>
          </p:cNvSpPr>
          <p:nvPr userDrawn="1"/>
        </p:nvSpPr>
        <p:spPr bwMode="auto">
          <a:xfrm>
            <a:off x="0" y="990600"/>
            <a:ext cx="9140825" cy="58674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ECB7"/>
              </a:gs>
              <a:gs pos="100000">
                <a:srgbClr val="FFF5D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>
              <a:defRPr/>
            </a:pPr>
            <a:endParaRPr lang="en-US"/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0825" cy="992188"/>
          </a:xfrm>
          <a:prstGeom prst="rect">
            <a:avLst/>
          </a:prstGeom>
          <a:solidFill>
            <a:srgbClr val="0056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baseline="-25000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219200"/>
            <a:ext cx="70659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endParaRPr lang="en-US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8275" y="1746250"/>
            <a:ext cx="724535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30" name="Picture 9" descr="UBCWCID_New-Logo-for-Web-Site_3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0" y="1066800"/>
            <a:ext cx="731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8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400" b="1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400" b="1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231F521-DD63-401F-B568-2F45E29E7D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3/20/2013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07FC136-00D6-4A3F-8A32-2906B1327AF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13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 slide - inside alt.tif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400800" y="0"/>
            <a:ext cx="2743200" cy="9144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5448" y="0"/>
            <a:ext cx="5102352" cy="9144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 noChangeAspect="1"/>
          </p:cNvSpPr>
          <p:nvPr>
            <p:ph type="body" idx="1"/>
          </p:nvPr>
        </p:nvSpPr>
        <p:spPr>
          <a:xfrm>
            <a:off x="155448" y="1069848"/>
            <a:ext cx="8842248" cy="5407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501466C-5FC5-4612-9406-4765371A73E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3/20/2013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001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77001"/>
            <a:ext cx="21336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362DF4B-6ED3-4C9C-838E-D7BEB43F49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89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5"/>
          </a:solidFill>
          <a:latin typeface="Cambria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C2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19400"/>
            <a:ext cx="9144000" cy="9144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Brushy Creek Water Control &amp; Improvement District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943600"/>
            <a:ext cx="6400800" cy="5508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Ruth </a:t>
            </a:r>
            <a:r>
              <a:rPr lang="en-US" sz="2000" dirty="0" err="1" smtClean="0"/>
              <a:t>Haberman</a:t>
            </a:r>
            <a:r>
              <a:rPr lang="en-US" sz="2000" dirty="0" smtClean="0"/>
              <a:t>, General Manager, UBCWCID</a:t>
            </a:r>
          </a:p>
          <a:p>
            <a:pPr eaLnBrk="1" hangingPunct="1"/>
            <a:r>
              <a:rPr lang="en-US" sz="2000" dirty="0" smtClean="0"/>
              <a:t>March </a:t>
            </a:r>
            <a:r>
              <a:rPr lang="en-US" sz="2000" dirty="0" smtClean="0"/>
              <a:t>21, 2013</a:t>
            </a:r>
          </a:p>
        </p:txBody>
      </p:sp>
      <p:sp>
        <p:nvSpPr>
          <p:cNvPr id="2052" name="Rectangle 36"/>
          <p:cNvSpPr>
            <a:spLocks noChangeArrowheads="1"/>
          </p:cNvSpPr>
          <p:nvPr/>
        </p:nvSpPr>
        <p:spPr bwMode="auto">
          <a:xfrm>
            <a:off x="0" y="0"/>
            <a:ext cx="9144000" cy="1552575"/>
          </a:xfrm>
          <a:prstGeom prst="rect">
            <a:avLst/>
          </a:prstGeom>
          <a:solidFill>
            <a:srgbClr val="0056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053" name="Line 37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4" name="Line 39"/>
          <p:cNvSpPr>
            <a:spLocks noChangeShapeType="1"/>
          </p:cNvSpPr>
          <p:nvPr/>
        </p:nvSpPr>
        <p:spPr bwMode="auto">
          <a:xfrm>
            <a:off x="0" y="1581150"/>
            <a:ext cx="9144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4" name="Picture 41" descr="Highland Lakes Flooding copy"/>
          <p:cNvPicPr preferRelativeResize="0">
            <a:picLocks noChangeArrowheads="1"/>
          </p:cNvPicPr>
          <p:nvPr/>
        </p:nvPicPr>
        <p:blipFill>
          <a:blip r:embed="rId3">
            <a:lum bright="-10000" contrast="30000"/>
          </a:blip>
          <a:srcRect t="22603" r="32362"/>
          <a:stretch>
            <a:fillRect/>
          </a:stretch>
        </p:blipFill>
        <p:spPr bwMode="auto">
          <a:xfrm>
            <a:off x="228600" y="4114800"/>
            <a:ext cx="1825625" cy="14017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5" name="Picture 42" descr="07 - 031907 dam15 045"/>
          <p:cNvPicPr preferRelativeResize="0">
            <a:picLocks noChangeArrowheads="1"/>
          </p:cNvPicPr>
          <p:nvPr/>
        </p:nvPicPr>
        <p:blipFill>
          <a:blip r:embed="rId4">
            <a:lum bright="-10000" contrast="30000"/>
          </a:blip>
          <a:srcRect l="7263" r="4263"/>
          <a:stretch>
            <a:fillRect/>
          </a:stretch>
        </p:blipFill>
        <p:spPr bwMode="auto">
          <a:xfrm>
            <a:off x="4800600" y="4114800"/>
            <a:ext cx="1825625" cy="1398588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6" name="Picture 43" descr="06"/>
          <p:cNvPicPr preferRelativeResize="0">
            <a:picLocks noChangeArrowheads="1"/>
          </p:cNvPicPr>
          <p:nvPr/>
        </p:nvPicPr>
        <p:blipFill>
          <a:blip r:embed="rId5">
            <a:lum bright="-10000" contrast="30000"/>
          </a:blip>
          <a:srcRect t="21875" r="6000" b="27875"/>
          <a:stretch>
            <a:fillRect/>
          </a:stretch>
        </p:blipFill>
        <p:spPr bwMode="auto">
          <a:xfrm>
            <a:off x="2438400" y="4114800"/>
            <a:ext cx="1825625" cy="1398588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7" name="Picture 44" descr="SW2"/>
          <p:cNvPicPr preferRelativeResize="0">
            <a:picLocks noChangeArrowheads="1"/>
          </p:cNvPicPr>
          <p:nvPr/>
        </p:nvPicPr>
        <p:blipFill>
          <a:blip r:embed="rId6">
            <a:lum bright="-10000" contrast="30000"/>
          </a:blip>
          <a:srcRect t="15640" r="25874"/>
          <a:stretch>
            <a:fillRect/>
          </a:stretch>
        </p:blipFill>
        <p:spPr bwMode="auto">
          <a:xfrm>
            <a:off x="7086600" y="4114800"/>
            <a:ext cx="1825625" cy="1398588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9" name="Picture 17" descr="UBCWCID_New-Logo-for-Web-Site_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228600" y="1371600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b="1"/>
              <a:t>UPPER BRUSHY CREEK WATERSHED STUDY</a:t>
            </a:r>
          </a:p>
        </p:txBody>
      </p:sp>
      <p:sp>
        <p:nvSpPr>
          <p:cNvPr id="16387" name="TextBox 2"/>
          <p:cNvSpPr txBox="1">
            <a:spLocks noChangeArrowheads="1"/>
          </p:cNvSpPr>
          <p:nvPr/>
        </p:nvSpPr>
        <p:spPr bwMode="auto">
          <a:xfrm>
            <a:off x="581025" y="1981200"/>
            <a:ext cx="8382000" cy="413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en-US" sz="2000" b="1" dirty="0"/>
              <a:t>Purpose:</a:t>
            </a:r>
            <a:endParaRPr lang="en-US" sz="2000" dirty="0"/>
          </a:p>
          <a:p>
            <a:pPr marL="288925" indent="-288925" algn="l" eaLnBrk="1" hangingPunct="1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/>
              <a:t>Analyze </a:t>
            </a:r>
            <a:r>
              <a:rPr lang="en-US" sz="2000" dirty="0"/>
              <a:t>watershed hydrology and hydraulics</a:t>
            </a:r>
            <a:r>
              <a:rPr lang="en-US" sz="2000" dirty="0" smtClean="0"/>
              <a:t>.</a:t>
            </a:r>
          </a:p>
          <a:p>
            <a:pPr marL="288925" lvl="1" indent="-288925" algn="l" eaLnBrk="1" hangingPunct="1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/>
              <a:t>Identify </a:t>
            </a:r>
            <a:r>
              <a:rPr lang="en-US" sz="2000" dirty="0"/>
              <a:t>potential flood hazard areas.</a:t>
            </a:r>
          </a:p>
          <a:p>
            <a:pPr algn="l" eaLnBrk="1" hangingPunct="1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000" dirty="0"/>
              <a:t>   Propose alternative solutions for </a:t>
            </a:r>
            <a:r>
              <a:rPr lang="en-US" sz="2000" dirty="0" smtClean="0"/>
              <a:t>regional flood </a:t>
            </a:r>
            <a:r>
              <a:rPr lang="en-US" sz="2000" dirty="0"/>
              <a:t>hazard </a:t>
            </a:r>
            <a:r>
              <a:rPr lang="en-US" sz="2000" dirty="0" smtClean="0"/>
              <a:t>mitigation.</a:t>
            </a:r>
          </a:p>
          <a:p>
            <a:pPr marL="288925" lvl="1" indent="-288925" algn="l" eaLnBrk="1" hangingPunct="1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/>
              <a:t>Provide final report, models </a:t>
            </a:r>
            <a:r>
              <a:rPr lang="en-US" sz="2000" dirty="0"/>
              <a:t>and </a:t>
            </a:r>
            <a:r>
              <a:rPr lang="en-US" sz="2000" dirty="0" smtClean="0"/>
              <a:t>documentation to </a:t>
            </a:r>
            <a:r>
              <a:rPr lang="en-US" sz="2000" dirty="0"/>
              <a:t>all participants. </a:t>
            </a:r>
            <a:endParaRPr lang="en-US" sz="2000" dirty="0" smtClean="0"/>
          </a:p>
          <a:p>
            <a:pPr marL="288925" lvl="1" indent="-288925" algn="l" eaLnBrk="1" hangingPunct="1">
              <a:lnSpc>
                <a:spcPct val="114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/>
              <a:t>Coordinate </a:t>
            </a:r>
            <a:r>
              <a:rPr lang="en-US" sz="2000" dirty="0"/>
              <a:t>with FEMA and local government entities to </a:t>
            </a:r>
            <a:r>
              <a:rPr lang="en-US" sz="2000" dirty="0" smtClean="0"/>
              <a:t>incorporate study results into new regulatory FEMA Risk Maps (floodplain maps) for the entire watershed.</a:t>
            </a:r>
            <a:endParaRPr lang="en-US" sz="2000" dirty="0"/>
          </a:p>
          <a:p>
            <a:pPr marL="0" lvl="1" indent="0" algn="l" eaLnBrk="1" hangingPunct="1">
              <a:lnSpc>
                <a:spcPct val="114000"/>
              </a:lnSpc>
              <a:spcAft>
                <a:spcPts val="1200"/>
              </a:spcAft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5824605"/>
            <a:ext cx="3088105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63" y="5824605"/>
            <a:ext cx="2422073" cy="858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Upper Brushy Creek Hydrologic Model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/>
              <a:t>   </a:t>
            </a:r>
            <a:r>
              <a:rPr lang="en-US" dirty="0" smtClean="0"/>
              <a:t>Jeff Irvin, URS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766050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2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0" y="1219200"/>
            <a:ext cx="6172200" cy="493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35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on Same Sheet of Music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8" y="1524000"/>
            <a:ext cx="804124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73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449 Watersheds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156" y="1524000"/>
            <a:ext cx="7335644" cy="5014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6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Hydrology: the Mindset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Hydrology = Data (Rainfall, Runoff, Land Use)</a:t>
            </a:r>
          </a:p>
          <a:p>
            <a:pPr marL="0" indent="0">
              <a:buNone/>
            </a:pPr>
            <a:r>
              <a:rPr lang="en-US" dirty="0" smtClean="0"/>
              <a:t>Data bad = Hydrology bad</a:t>
            </a:r>
          </a:p>
          <a:p>
            <a:pPr marL="0" indent="0">
              <a:buNone/>
            </a:pPr>
            <a:r>
              <a:rPr lang="en-US" dirty="0" smtClean="0"/>
              <a:t>Data good = Hydrology good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How do you test data?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0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Hydrology: the Mindset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The data test: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Representative?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 place (where data taken)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 time period (same as application time period)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 amount of data?</a:t>
            </a:r>
          </a:p>
          <a:p>
            <a:pPr marL="0" indent="0">
              <a:buNone/>
            </a:pPr>
            <a:r>
              <a:rPr lang="en-US" dirty="0" smtClean="0"/>
              <a:t>Homogeneous? – applied on any data to be aggregated/ averaged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 place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 time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in collection method and accuracy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8882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Hydrology: the Mindset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most representative and homogeneous data set is the best data 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35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Model Calibration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Rainfall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Sources of rainfall data?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Which storms?</a:t>
            </a:r>
          </a:p>
          <a:p>
            <a:r>
              <a:rPr lang="en-US" dirty="0" smtClean="0"/>
              <a:t>Runoff (flow or stage plus hydraulics)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Sources?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6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229600" cy="3505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The runoff hydrograph has two main parameters that define shape:</a:t>
            </a:r>
          </a:p>
          <a:p>
            <a:r>
              <a:rPr lang="en-US" sz="2400" dirty="0" smtClean="0"/>
              <a:t>A parameter that defines                                                              how much rain runs off                                                                      (runoff volume)</a:t>
            </a:r>
          </a:p>
          <a:p>
            <a:r>
              <a:rPr lang="en-US" sz="2400" dirty="0" smtClean="0"/>
              <a:t>A parameter that defines                                                                         time of peak (runoff                                                             temporal shape)</a:t>
            </a:r>
            <a:endParaRPr lang="en-US" sz="24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66" y="2362200"/>
            <a:ext cx="5000105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04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1295400"/>
            <a:ext cx="8229600" cy="4572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85000"/>
              </a:lnSpc>
              <a:defRPr/>
            </a:pPr>
            <a:r>
              <a:rPr lang="en-US" sz="2800" b="1" kern="0" dirty="0">
                <a:latin typeface="Calibri" pitchFamily="34" charset="0"/>
                <a:ea typeface="+mj-ea"/>
                <a:cs typeface="+mj-cs"/>
              </a:rPr>
              <a:t>DISTRICT OVERVIEW</a:t>
            </a:r>
            <a:r>
              <a:rPr lang="en-US" sz="2400" b="1" kern="0" dirty="0">
                <a:latin typeface="Calibri" pitchFamily="34" charset="0"/>
                <a:ea typeface="+mj-ea"/>
                <a:cs typeface="+mj-cs"/>
              </a:rPr>
              <a:t/>
            </a:r>
            <a:br>
              <a:rPr lang="en-US" sz="2400" b="1" kern="0" dirty="0">
                <a:latin typeface="Calibri" pitchFamily="34" charset="0"/>
                <a:ea typeface="+mj-ea"/>
                <a:cs typeface="+mj-cs"/>
              </a:rPr>
            </a:br>
            <a:r>
              <a:rPr lang="en-US" sz="2400" b="1" kern="0" dirty="0">
                <a:latin typeface="Calibri" pitchFamily="34" charset="0"/>
                <a:ea typeface="+mj-ea"/>
                <a:cs typeface="+mj-cs"/>
              </a:rPr>
              <a:t/>
            </a:r>
            <a:br>
              <a:rPr lang="en-US" sz="2400" b="1" kern="0" dirty="0">
                <a:latin typeface="Calibri" pitchFamily="34" charset="0"/>
                <a:ea typeface="+mj-ea"/>
                <a:cs typeface="+mj-cs"/>
              </a:rPr>
            </a:br>
            <a:endParaRPr lang="en-US" sz="2400" b="1" kern="0" dirty="0"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0" y="1828800"/>
            <a:ext cx="3581400" cy="4495800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lnSpc>
                <a:spcPct val="114000"/>
              </a:lnSpc>
              <a:spcBef>
                <a:spcPct val="50000"/>
              </a:spcBef>
              <a:buSzPct val="70000"/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pitchFamily="34" charset="0"/>
                <a:cs typeface="Arial" pitchFamily="34" charset="0"/>
              </a:rPr>
              <a:t>Original </a:t>
            </a: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District </a:t>
            </a:r>
            <a:r>
              <a:rPr lang="en-US" sz="2000" kern="0" dirty="0">
                <a:latin typeface="Arial" pitchFamily="34" charset="0"/>
                <a:cs typeface="Arial" pitchFamily="34" charset="0"/>
              </a:rPr>
              <a:t>was formed by the Texas Legislature in 1956 for flood and erosion control within the Brushy Creek watershed</a:t>
            </a:r>
          </a:p>
          <a:p>
            <a:pPr marL="342900" indent="-342900" algn="l">
              <a:lnSpc>
                <a:spcPct val="114000"/>
              </a:lnSpc>
              <a:spcBef>
                <a:spcPct val="50000"/>
              </a:spcBef>
              <a:buSzPct val="70000"/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pitchFamily="34" charset="0"/>
                <a:cs typeface="Arial" pitchFamily="34" charset="0"/>
              </a:rPr>
              <a:t>Primary focus has been operation and maintenance of 23 dams constructed by the SCS (now NRCS) in the 1950s and 1960s</a:t>
            </a:r>
          </a:p>
          <a:p>
            <a:pPr marL="342900" indent="-342900" algn="l">
              <a:lnSpc>
                <a:spcPct val="90000"/>
              </a:lnSpc>
              <a:spcBef>
                <a:spcPct val="50000"/>
              </a:spcBef>
              <a:buSzPct val="70000"/>
              <a:buFont typeface="Wingdings" pitchFamily="2" charset="2"/>
              <a:buNone/>
              <a:defRPr/>
            </a:pPr>
            <a:endParaRPr lang="en-US" sz="2800" b="1" kern="0" dirty="0">
              <a:latin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50000"/>
              </a:spcBef>
              <a:buSzPct val="70000"/>
              <a:buFont typeface="Wingdings" pitchFamily="2" charset="2"/>
              <a:buChar char="§"/>
              <a:defRPr/>
            </a:pPr>
            <a:endParaRPr lang="en-US" sz="2400" b="1" kern="0" dirty="0">
              <a:latin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50000"/>
              </a:spcBef>
              <a:buSzPct val="70000"/>
              <a:buFont typeface="Wingdings" pitchFamily="2" charset="2"/>
              <a:buChar char="§"/>
              <a:defRPr/>
            </a:pPr>
            <a:endParaRPr lang="en-US" sz="2000" b="1" kern="0" dirty="0">
              <a:latin typeface="Calibri" pitchFamily="34" charset="0"/>
            </a:endParaRPr>
          </a:p>
          <a:p>
            <a:pPr marL="742950" lvl="1" indent="-285750" algn="l">
              <a:lnSpc>
                <a:spcPct val="90000"/>
              </a:lnSpc>
              <a:spcBef>
                <a:spcPct val="50000"/>
              </a:spcBef>
              <a:buSzPct val="70000"/>
              <a:buFont typeface="Wingdings" pitchFamily="2" charset="2"/>
              <a:buNone/>
              <a:defRPr/>
            </a:pPr>
            <a:endParaRPr lang="en-US" sz="2000" b="1" kern="0" dirty="0">
              <a:latin typeface="Calibri" pitchFamily="34" charset="0"/>
            </a:endParaRPr>
          </a:p>
          <a:p>
            <a:pPr marL="342900" indent="-342900" algn="l">
              <a:lnSpc>
                <a:spcPct val="90000"/>
              </a:lnSpc>
              <a:spcBef>
                <a:spcPct val="50000"/>
              </a:spcBef>
              <a:buSzPct val="70000"/>
              <a:buFont typeface="Wingdings" pitchFamily="2" charset="2"/>
              <a:buNone/>
              <a:defRPr/>
            </a:pPr>
            <a:endParaRPr lang="en-US" sz="2400" b="1" kern="0" dirty="0">
              <a:latin typeface="Calibri" pitchFamily="34" charset="0"/>
            </a:endParaRPr>
          </a:p>
        </p:txBody>
      </p:sp>
      <p:pic>
        <p:nvPicPr>
          <p:cNvPr id="3076" name="Picture 7" descr="Zoomma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43200"/>
            <a:ext cx="4572000" cy="37734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Runoff volume (for a given rainfall) is a function of: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3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Runoff volume (for a given rainfall) is a function of:</a:t>
            </a:r>
          </a:p>
          <a:p>
            <a:r>
              <a:rPr lang="en-US" dirty="0" smtClean="0"/>
              <a:t>Rainfall</a:t>
            </a:r>
          </a:p>
          <a:p>
            <a:r>
              <a:rPr lang="en-US" dirty="0" smtClean="0"/>
              <a:t>Land Use</a:t>
            </a:r>
          </a:p>
          <a:p>
            <a:r>
              <a:rPr lang="en-US" dirty="0" smtClean="0"/>
              <a:t>Soil Type</a:t>
            </a:r>
          </a:p>
          <a:p>
            <a:r>
              <a:rPr lang="en-US" dirty="0" smtClean="0"/>
              <a:t>% Impervious</a:t>
            </a:r>
          </a:p>
          <a:p>
            <a:r>
              <a:rPr lang="en-US" dirty="0" smtClean="0"/>
              <a:t>Antecedent Runoff Condition</a:t>
            </a:r>
          </a:p>
        </p:txBody>
      </p:sp>
    </p:spTree>
    <p:extLst>
      <p:ext uri="{BB962C8B-B14F-4D97-AF65-F5344CB8AC3E}">
        <p14:creationId xmlns:p14="http://schemas.microsoft.com/office/powerpoint/2010/main" val="107255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What are data validity tests for a calibration storm used to calibrate a model rainfall/runoff relationship?</a:t>
            </a:r>
          </a:p>
          <a:p>
            <a:r>
              <a:rPr lang="en-US" dirty="0" smtClean="0"/>
              <a:t>Rainfall</a:t>
            </a:r>
          </a:p>
        </p:txBody>
      </p:sp>
    </p:spTree>
    <p:extLst>
      <p:ext uri="{BB962C8B-B14F-4D97-AF65-F5344CB8AC3E}">
        <p14:creationId xmlns:p14="http://schemas.microsoft.com/office/powerpoint/2010/main" val="247986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What are data validity tests for a calibration storm for a model rainfall/runoff relationship?</a:t>
            </a:r>
          </a:p>
          <a:p>
            <a:r>
              <a:rPr lang="en-US" dirty="0" smtClean="0"/>
              <a:t>Rainfall</a:t>
            </a:r>
          </a:p>
          <a:p>
            <a:pPr lvl="1"/>
            <a:r>
              <a:rPr lang="en-US" dirty="0" smtClean="0"/>
              <a:t>Representative</a:t>
            </a:r>
          </a:p>
          <a:p>
            <a:pPr lvl="2"/>
            <a:r>
              <a:rPr lang="en-US" dirty="0" smtClean="0"/>
              <a:t>In location and time</a:t>
            </a:r>
          </a:p>
          <a:p>
            <a:pPr lvl="2"/>
            <a:r>
              <a:rPr lang="en-US" dirty="0" smtClean="0"/>
              <a:t>In temporal shape</a:t>
            </a:r>
          </a:p>
          <a:p>
            <a:pPr lvl="2"/>
            <a:r>
              <a:rPr lang="en-US" dirty="0" smtClean="0"/>
              <a:t>In size</a:t>
            </a:r>
          </a:p>
          <a:p>
            <a:pPr lvl="2"/>
            <a:r>
              <a:rPr lang="en-US" dirty="0" smtClean="0"/>
              <a:t>Are there enough data?</a:t>
            </a:r>
          </a:p>
          <a:p>
            <a:pPr lvl="3"/>
            <a:r>
              <a:rPr lang="en-US" dirty="0" smtClean="0"/>
              <a:t>Spatially </a:t>
            </a:r>
            <a:r>
              <a:rPr lang="en-US" dirty="0" err="1" smtClean="0"/>
              <a:t>vs</a:t>
            </a:r>
            <a:r>
              <a:rPr lang="en-US" dirty="0" smtClean="0"/>
              <a:t> storm shape</a:t>
            </a:r>
          </a:p>
          <a:p>
            <a:pPr lvl="3"/>
            <a:r>
              <a:rPr lang="en-US" dirty="0" smtClean="0"/>
              <a:t>Temporally versus storm shape</a:t>
            </a:r>
          </a:p>
        </p:txBody>
      </p:sp>
    </p:spTree>
    <p:extLst>
      <p:ext uri="{BB962C8B-B14F-4D97-AF65-F5344CB8AC3E}">
        <p14:creationId xmlns:p14="http://schemas.microsoft.com/office/powerpoint/2010/main" val="154064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WCID Dams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447800"/>
            <a:ext cx="7977153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44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dirty="0" smtClean="0"/>
              <a:t>Representative in location and time?</a:t>
            </a:r>
          </a:p>
          <a:p>
            <a:pPr marL="914400" lvl="2" indent="0">
              <a:buNone/>
            </a:pPr>
            <a:r>
              <a:rPr lang="en-US" dirty="0" smtClean="0"/>
              <a:t>Are there enough data?</a:t>
            </a:r>
          </a:p>
          <a:p>
            <a:pPr lvl="3"/>
            <a:r>
              <a:rPr lang="en-US" dirty="0" smtClean="0"/>
              <a:t>Spatially </a:t>
            </a:r>
            <a:r>
              <a:rPr lang="en-US" dirty="0" err="1" smtClean="0"/>
              <a:t>vs</a:t>
            </a:r>
            <a:r>
              <a:rPr lang="en-US" dirty="0" smtClean="0"/>
              <a:t> storm shape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733585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95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dirty="0" smtClean="0"/>
              <a:t>Are there enough data?</a:t>
            </a:r>
          </a:p>
          <a:p>
            <a:pPr lvl="3"/>
            <a:r>
              <a:rPr lang="en-US" dirty="0" smtClean="0"/>
              <a:t>Spatially </a:t>
            </a:r>
            <a:r>
              <a:rPr lang="en-US" dirty="0" err="1" smtClean="0"/>
              <a:t>vs</a:t>
            </a:r>
            <a:r>
              <a:rPr lang="en-US" dirty="0" smtClean="0"/>
              <a:t> storm shape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766050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8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dirty="0" smtClean="0"/>
              <a:t>Are there enough data?</a:t>
            </a:r>
          </a:p>
          <a:p>
            <a:pPr lvl="3"/>
            <a:r>
              <a:rPr lang="en-US" dirty="0" smtClean="0"/>
              <a:t>Temporally versus storm shape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4759878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99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dirty="0" smtClean="0"/>
              <a:t>Representative?</a:t>
            </a:r>
          </a:p>
          <a:p>
            <a:pPr lvl="3"/>
            <a:r>
              <a:rPr lang="en-US" dirty="0" smtClean="0"/>
              <a:t>In temporal shape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2743200"/>
            <a:ext cx="341237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19400"/>
            <a:ext cx="3066585" cy="28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01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Choice of Calibration Storms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r>
              <a:rPr lang="en-US" dirty="0" smtClean="0"/>
              <a:t>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295400"/>
            <a:ext cx="57531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58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71450" y="1295400"/>
            <a:ext cx="70659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sz="2600" dirty="0" smtClean="0"/>
              <a:t>DAM MODERNIZATION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728788"/>
            <a:ext cx="4864608" cy="36484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186876"/>
            <a:ext cx="4648708" cy="348653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343400" y="3197164"/>
            <a:ext cx="464870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ctr"/>
            <a:r>
              <a:rPr lang="en-US" sz="1800" dirty="0" smtClean="0"/>
              <a:t>DAM 14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79400" y="1728788"/>
            <a:ext cx="464870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pPr algn="ctr"/>
            <a:r>
              <a:rPr lang="en-US" sz="1800" dirty="0" smtClean="0"/>
              <a:t>DAM 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57800" y="1728788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Since 2003, over $15M in tax revenue have been spent to modernize 21 dams. 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76200" y="5593990"/>
            <a:ext cx="441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Two dams remain to be modernized; </a:t>
            </a:r>
          </a:p>
          <a:p>
            <a:pPr algn="l"/>
            <a:r>
              <a:rPr lang="en-US" sz="2000" dirty="0" smtClean="0"/>
              <a:t>Dams 7 and 8.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710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of Rainfall/Runoff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31051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1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results inconsistent?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Can we compare 2007 storm runoff results to 2012 storm runoff results?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Are the conditions that affect runoff </a:t>
            </a:r>
            <a:r>
              <a:rPr lang="en-US" dirty="0" smtClean="0">
                <a:solidFill>
                  <a:srgbClr val="FF0000"/>
                </a:solidFill>
              </a:rPr>
              <a:t>homogeneous</a:t>
            </a:r>
            <a:r>
              <a:rPr lang="en-US" dirty="0" smtClean="0"/>
              <a:t> between the two storms?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667000" y="44196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Rainfall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Land Use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Soil Type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% Impervious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Antecedent Runoff Condition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21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Antecedent Runoff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143000"/>
            <a:ext cx="46640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839" y="3657600"/>
            <a:ext cx="4666721" cy="299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000" y="16764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2007 Rainfall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5400" y="44196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2010 Rainfall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16002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/>
              </a:rPr>
              <a:t>Are the two storms homogeneous in terms of antecedent conditions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?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40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of Rainfall/Runoff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239838"/>
            <a:ext cx="31623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2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Results of Rainfall/Runoff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  </a:t>
            </a:r>
            <a:endParaRPr lang="en-US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263" y="1239838"/>
            <a:ext cx="418147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6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2004" y="4072128"/>
            <a:ext cx="5340996" cy="457200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</a:pPr>
            <a:r>
              <a:rPr lang="en-US" sz="3200" dirty="0" smtClean="0">
                <a:latin typeface="Cambria" pitchFamily="18" charset="0"/>
              </a:rPr>
              <a:t>Upper Brushy Creek </a:t>
            </a:r>
            <a:br>
              <a:rPr lang="en-US" sz="3200" dirty="0" smtClean="0">
                <a:latin typeface="Cambria" pitchFamily="18" charset="0"/>
              </a:rPr>
            </a:br>
            <a:r>
              <a:rPr lang="en-US" sz="3200" dirty="0" smtClean="0">
                <a:latin typeface="Cambria" pitchFamily="18" charset="0"/>
              </a:rPr>
              <a:t>Water Control and Improvement District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2904" y="5715000"/>
            <a:ext cx="5334000" cy="762000"/>
          </a:xfrm>
        </p:spPr>
        <p:txBody>
          <a:bodyPr/>
          <a:lstStyle/>
          <a:p>
            <a:r>
              <a:rPr lang="en-US" b="0" dirty="0" smtClean="0">
                <a:solidFill>
                  <a:schemeClr val="tx2"/>
                </a:solidFill>
              </a:rPr>
              <a:t>Dustin Mortensen, </a:t>
            </a:r>
            <a:r>
              <a:rPr lang="en-US" b="0" dirty="0" err="1" smtClean="0">
                <a:solidFill>
                  <a:schemeClr val="tx2"/>
                </a:solidFill>
              </a:rPr>
              <a:t>Freese</a:t>
            </a:r>
            <a:r>
              <a:rPr lang="en-US" b="0" dirty="0" smtClean="0">
                <a:solidFill>
                  <a:schemeClr val="tx2"/>
                </a:solidFill>
              </a:rPr>
              <a:t> and Nichols</a:t>
            </a:r>
          </a:p>
          <a:p>
            <a:r>
              <a:rPr lang="en-US" b="0" dirty="0" smtClean="0">
                <a:solidFill>
                  <a:schemeClr val="tx2"/>
                </a:solidFill>
              </a:rPr>
              <a:t>March </a:t>
            </a:r>
            <a:r>
              <a:rPr lang="en-US" b="0" dirty="0" smtClean="0">
                <a:solidFill>
                  <a:schemeClr val="tx2"/>
                </a:solidFill>
              </a:rPr>
              <a:t>21, 2013</a:t>
            </a:r>
            <a:endParaRPr lang="en-US" b="0" dirty="0">
              <a:solidFill>
                <a:schemeClr val="tx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22904" y="4724400"/>
            <a:ext cx="5334000" cy="914400"/>
          </a:xfrm>
        </p:spPr>
        <p:txBody>
          <a:bodyPr>
            <a:normAutofit/>
          </a:bodyPr>
          <a:lstStyle/>
          <a:p>
            <a:pPr marL="0" indent="0">
              <a:lnSpc>
                <a:spcPts val="2300"/>
              </a:lnSpc>
            </a:pPr>
            <a:r>
              <a:rPr lang="en-US" sz="2800" dirty="0" smtClean="0"/>
              <a:t>Dam 7 Modernization</a:t>
            </a:r>
          </a:p>
          <a:p>
            <a:pPr marL="0" indent="0">
              <a:lnSpc>
                <a:spcPts val="2300"/>
              </a:lnSpc>
            </a:pPr>
            <a:r>
              <a:rPr lang="en-US" sz="2800" b="0" dirty="0" smtClean="0"/>
              <a:t>CE 374K Hydrology </a:t>
            </a:r>
            <a:r>
              <a:rPr lang="en-US" sz="2800" b="0" dirty="0" smtClean="0"/>
              <a:t> </a:t>
            </a:r>
            <a:endParaRPr lang="en-US" sz="2800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41" y="2164345"/>
            <a:ext cx="3239563" cy="6156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242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4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latin typeface="Cambria" pitchFamily="18" charset="0"/>
              </a:rPr>
              <a:t>FNI </a:t>
            </a:r>
            <a:r>
              <a:rPr lang="en-US" sz="2600" dirty="0" smtClean="0"/>
              <a:t>OVERVIEW</a:t>
            </a:r>
            <a:endParaRPr lang="en-US" sz="2600" dirty="0">
              <a:latin typeface="Cambr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" y="1205583"/>
            <a:ext cx="8842248" cy="5652417"/>
          </a:xfrm>
        </p:spPr>
        <p:txBody>
          <a:bodyPr>
            <a:normAutofit/>
          </a:bodyPr>
          <a:lstStyle/>
          <a:p>
            <a:pPr lvl="0">
              <a:lnSpc>
                <a:spcPts val="2700"/>
              </a:lnSpc>
              <a:spcAft>
                <a:spcPts val="2400"/>
              </a:spcAft>
              <a:buClr>
                <a:srgbClr val="276B95"/>
              </a:buClr>
              <a:buSzPct val="100000"/>
            </a:pPr>
            <a:r>
              <a:rPr lang="en-US" sz="3200" dirty="0">
                <a:solidFill>
                  <a:srgbClr val="276B95"/>
                </a:solidFill>
                <a:latin typeface="Calibri" pitchFamily="34" charset="0"/>
              </a:rPr>
              <a:t>Multi-service </a:t>
            </a:r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engineering</a:t>
            </a:r>
            <a: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  <a:t>,</a:t>
            </a:r>
            <a:b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</a:br>
            <a:r>
              <a:rPr lang="en-US" sz="3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architecture</a:t>
            </a:r>
            <a:r>
              <a:rPr lang="en-US" sz="32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  <a:t>and</a:t>
            </a:r>
            <a:r>
              <a:rPr lang="en-US" sz="3200" b="1" dirty="0" smtClean="0">
                <a:solidFill>
                  <a:srgbClr val="276B95"/>
                </a:solidFill>
                <a:latin typeface="Calibri" pitchFamily="34" charset="0"/>
              </a:rPr>
              <a:t> </a:t>
            </a:r>
            <a:br>
              <a:rPr lang="en-US" sz="3200" b="1" dirty="0" smtClean="0">
                <a:solidFill>
                  <a:srgbClr val="276B95"/>
                </a:solidFill>
                <a:latin typeface="Calibri" pitchFamily="34" charset="0"/>
              </a:rPr>
            </a:br>
            <a:r>
              <a:rPr lang="en-US" sz="3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environmental</a:t>
            </a:r>
            <a:r>
              <a:rPr lang="en-US" sz="32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science</a:t>
            </a:r>
            <a:r>
              <a:rPr lang="en-US" sz="3200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276B95"/>
                </a:solidFill>
                <a:latin typeface="Calibri" pitchFamily="34" charset="0"/>
              </a:rPr>
              <a:t>firm</a:t>
            </a:r>
          </a:p>
          <a:p>
            <a:pPr lvl="0">
              <a:lnSpc>
                <a:spcPts val="2700"/>
              </a:lnSpc>
              <a:spcAft>
                <a:spcPts val="2400"/>
              </a:spcAft>
              <a:buClr>
                <a:srgbClr val="276B95"/>
              </a:buClr>
              <a:buSzPct val="100000"/>
            </a:pPr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118-year</a:t>
            </a:r>
            <a: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  <a:t> </a:t>
            </a:r>
            <a:r>
              <a:rPr lang="en-US" sz="3200" dirty="0">
                <a:solidFill>
                  <a:srgbClr val="276B95"/>
                </a:solidFill>
                <a:latin typeface="Calibri" pitchFamily="34" charset="0"/>
              </a:rPr>
              <a:t>history </a:t>
            </a:r>
            <a:endParaRPr lang="en-US" sz="3200" b="1" dirty="0">
              <a:ln w="1905"/>
              <a:solidFill>
                <a:schemeClr val="tx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  <a:p>
            <a:pPr lvl="0">
              <a:lnSpc>
                <a:spcPts val="2700"/>
              </a:lnSpc>
              <a:spcAft>
                <a:spcPts val="2400"/>
              </a:spcAft>
              <a:buClr>
                <a:srgbClr val="276B95"/>
              </a:buClr>
              <a:buSzPct val="100000"/>
            </a:pPr>
            <a:r>
              <a:rPr lang="en-US" sz="3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520+</a:t>
            </a:r>
            <a:r>
              <a:rPr lang="en-US" sz="3200" b="1" dirty="0" smtClean="0">
                <a:solidFill>
                  <a:schemeClr val="tx2"/>
                </a:solidFill>
                <a:latin typeface="Cambria" pitchFamily="18" charset="0"/>
              </a:rPr>
              <a:t> </a:t>
            </a:r>
            <a:r>
              <a:rPr lang="en-US" sz="3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employees</a:t>
            </a:r>
            <a: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  <a:t> across</a:t>
            </a:r>
            <a:b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</a:br>
            <a:r>
              <a:rPr lang="en-US" sz="3200" b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14 </a:t>
            </a:r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offices</a:t>
            </a:r>
            <a:r>
              <a:rPr lang="en-US" sz="3200" dirty="0" smtClean="0">
                <a:solidFill>
                  <a:srgbClr val="276B95"/>
                </a:solidFill>
                <a:latin typeface="Calibri" pitchFamily="34" charset="0"/>
              </a:rPr>
              <a:t> throughout Texas</a:t>
            </a:r>
          </a:p>
          <a:p>
            <a:pPr>
              <a:lnSpc>
                <a:spcPts val="2700"/>
              </a:lnSpc>
              <a:spcAft>
                <a:spcPts val="2400"/>
              </a:spcAft>
              <a:buClr>
                <a:srgbClr val="276B95"/>
              </a:buClr>
              <a:buSzPct val="100000"/>
            </a:pPr>
            <a:r>
              <a:rPr lang="en-US" sz="3200" b="1" dirty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Client satisfaction</a:t>
            </a:r>
            <a:r>
              <a:rPr lang="en-US" sz="3200" dirty="0">
                <a:solidFill>
                  <a:srgbClr val="276B95"/>
                </a:solidFill>
                <a:latin typeface="Calibri" pitchFamily="34" charset="0"/>
              </a:rPr>
              <a:t> is our</a:t>
            </a:r>
            <a:br>
              <a:rPr lang="en-US" sz="3200" dirty="0">
                <a:solidFill>
                  <a:srgbClr val="276B95"/>
                </a:solidFill>
                <a:latin typeface="Calibri" pitchFamily="34" charset="0"/>
              </a:rPr>
            </a:br>
            <a:r>
              <a:rPr lang="en-US" sz="3200" dirty="0">
                <a:solidFill>
                  <a:srgbClr val="276B95"/>
                </a:solidFill>
                <a:latin typeface="Calibri" pitchFamily="34" charset="0"/>
              </a:rPr>
              <a:t>top priority</a:t>
            </a:r>
          </a:p>
          <a:p>
            <a:pPr>
              <a:lnSpc>
                <a:spcPts val="2700"/>
              </a:lnSpc>
              <a:spcAft>
                <a:spcPts val="2400"/>
              </a:spcAft>
              <a:buClr>
                <a:srgbClr val="276B95"/>
              </a:buClr>
              <a:buSzPct val="100000"/>
            </a:pPr>
            <a:r>
              <a:rPr lang="en-US" sz="3200" dirty="0">
                <a:solidFill>
                  <a:srgbClr val="276B95"/>
                </a:solidFill>
                <a:latin typeface="Calibri" pitchFamily="34" charset="0"/>
              </a:rPr>
              <a:t>We offer cost-effective</a:t>
            </a:r>
            <a:br>
              <a:rPr lang="en-US" sz="3200" dirty="0">
                <a:solidFill>
                  <a:srgbClr val="276B95"/>
                </a:solidFill>
                <a:latin typeface="Calibri" pitchFamily="34" charset="0"/>
              </a:rPr>
            </a:br>
            <a:r>
              <a:rPr lang="en-US" sz="3200" dirty="0">
                <a:solidFill>
                  <a:srgbClr val="276B95"/>
                </a:solidFill>
                <a:latin typeface="Calibri" pitchFamily="34" charset="0"/>
              </a:rPr>
              <a:t>solutions</a:t>
            </a:r>
          </a:p>
          <a:p>
            <a:pPr lvl="0">
              <a:lnSpc>
                <a:spcPts val="2700"/>
              </a:lnSpc>
              <a:spcAft>
                <a:spcPts val="1800"/>
              </a:spcAft>
              <a:buClr>
                <a:srgbClr val="276B95"/>
              </a:buClr>
              <a:buSzPct val="100000"/>
            </a:pPr>
            <a:endParaRPr lang="en-US" sz="2800" dirty="0">
              <a:solidFill>
                <a:srgbClr val="276B95"/>
              </a:solidFill>
              <a:latin typeface="Calibri" pitchFamily="34" charset="0"/>
            </a:endParaRPr>
          </a:p>
          <a:p>
            <a:pPr>
              <a:lnSpc>
                <a:spcPts val="2500"/>
              </a:lnSpc>
              <a:spcAft>
                <a:spcPts val="1200"/>
              </a:spcAft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6" y="1143000"/>
            <a:ext cx="4134553" cy="3899817"/>
          </a:xfrm>
          <a:prstGeom prst="rect">
            <a:avLst/>
          </a:prstGeom>
          <a:effectLst>
            <a:outerShdw blurRad="63500" dist="63500" dir="2400000" algn="tl" rotWithShape="0">
              <a:prstClr val="black">
                <a:alpha val="88000"/>
              </a:prstClr>
            </a:outerShdw>
          </a:effectLst>
        </p:spPr>
      </p:pic>
      <p:sp>
        <p:nvSpPr>
          <p:cNvPr id="5" name="5-Point Star 4"/>
          <p:cNvSpPr/>
          <p:nvPr/>
        </p:nvSpPr>
        <p:spPr>
          <a:xfrm>
            <a:off x="7505700" y="3231054"/>
            <a:ext cx="228600" cy="228600"/>
          </a:xfrm>
          <a:prstGeom prst="star5">
            <a:avLst/>
          </a:prstGeom>
          <a:solidFill>
            <a:srgbClr val="FFFF00"/>
          </a:solidFill>
          <a:ln w="3175">
            <a:solidFill>
              <a:schemeClr val="accent6">
                <a:lumMod val="50000"/>
                <a:lumOff val="50000"/>
              </a:schemeClr>
            </a:solidFill>
          </a:ln>
          <a:effectLst>
            <a:outerShdw blurRad="38100" dist="12700" dir="2700000" sx="96000" sy="96000" algn="tl" rotWithShape="0">
              <a:prstClr val="black">
                <a:alpha val="9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43" y="5004494"/>
            <a:ext cx="2723557" cy="1472506"/>
          </a:xfrm>
          <a:prstGeom prst="rect">
            <a:avLst/>
          </a:prstGeom>
          <a:effectLst>
            <a:outerShdw blurRad="38100" dist="25400" dir="3600000" sx="101000" sy="101000" algn="tl" rotWithShape="0">
              <a:schemeClr val="accent6">
                <a:lumMod val="50000"/>
                <a:lumOff val="50000"/>
                <a:alpha val="9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052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004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latin typeface="Cambria" pitchFamily="18" charset="0"/>
              </a:rPr>
              <a:t>Dam 7</a:t>
            </a:r>
            <a:r>
              <a:rPr lang="en-US" sz="3000" dirty="0" smtClean="0">
                <a:latin typeface="Cambria" pitchFamily="18" charset="0"/>
              </a:rPr>
              <a:t> </a:t>
            </a:r>
            <a:r>
              <a:rPr lang="en-US" sz="2600" dirty="0" smtClean="0"/>
              <a:t>OVERVIEW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7312152" cy="304800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lIns="274320" tIns="182880"/>
          <a:lstStyle/>
          <a:p>
            <a:pPr>
              <a:lnSpc>
                <a:spcPts val="3500"/>
              </a:lnSpc>
              <a:spcAft>
                <a:spcPts val="600"/>
              </a:spcAft>
            </a:pPr>
            <a:r>
              <a:rPr lang="en-US" sz="3200" dirty="0" smtClean="0">
                <a:solidFill>
                  <a:schemeClr val="accent5"/>
                </a:solidFill>
                <a:latin typeface="Calibri" pitchFamily="34" charset="0"/>
              </a:rPr>
              <a:t>Intermediate Sized, High Hazard</a:t>
            </a:r>
          </a:p>
          <a:p>
            <a:pPr>
              <a:lnSpc>
                <a:spcPts val="3500"/>
              </a:lnSpc>
              <a:spcAft>
                <a:spcPts val="600"/>
              </a:spcAft>
            </a:pPr>
            <a:r>
              <a:rPr lang="en-US" sz="3200" dirty="0" smtClean="0">
                <a:solidFill>
                  <a:schemeClr val="accent5"/>
                </a:solidFill>
                <a:latin typeface="Calibri" pitchFamily="34" charset="0"/>
              </a:rPr>
              <a:t>Completed in 1965</a:t>
            </a:r>
          </a:p>
          <a:p>
            <a:pPr>
              <a:lnSpc>
                <a:spcPts val="3500"/>
              </a:lnSpc>
              <a:spcAft>
                <a:spcPts val="600"/>
              </a:spcAft>
            </a:pPr>
            <a:r>
              <a:rPr lang="en-US" sz="3200" dirty="0" smtClean="0">
                <a:solidFill>
                  <a:schemeClr val="accent5"/>
                </a:solidFill>
                <a:latin typeface="Calibri" pitchFamily="34" charset="0"/>
              </a:rPr>
              <a:t>Hydraulic Capacity - Passes 46% PMF </a:t>
            </a:r>
          </a:p>
          <a:p>
            <a:pPr>
              <a:lnSpc>
                <a:spcPts val="3500"/>
              </a:lnSpc>
              <a:spcAft>
                <a:spcPts val="600"/>
              </a:spcAft>
            </a:pPr>
            <a:r>
              <a:rPr lang="en-US" sz="3200" dirty="0" smtClean="0">
                <a:solidFill>
                  <a:schemeClr val="accent5"/>
                </a:solidFill>
                <a:latin typeface="Calibri" pitchFamily="34" charset="0"/>
              </a:rPr>
              <a:t>Drawdown Time </a:t>
            </a:r>
            <a:br>
              <a:rPr lang="en-US" sz="3200" dirty="0" smtClean="0">
                <a:solidFill>
                  <a:schemeClr val="accent5"/>
                </a:solidFill>
                <a:latin typeface="Calibri" pitchFamily="34" charset="0"/>
              </a:rPr>
            </a:br>
            <a:r>
              <a:rPr lang="en-US" sz="3200" dirty="0" smtClean="0">
                <a:solidFill>
                  <a:schemeClr val="accent5"/>
                </a:solidFill>
                <a:latin typeface="Calibri" pitchFamily="34" charset="0"/>
              </a:rPr>
              <a:t>(Auxiliary Spillway-Normal Pool)</a:t>
            </a:r>
          </a:p>
        </p:txBody>
      </p:sp>
    </p:spTree>
    <p:extLst>
      <p:ext uri="{BB962C8B-B14F-4D97-AF65-F5344CB8AC3E}">
        <p14:creationId xmlns:p14="http://schemas.microsoft.com/office/powerpoint/2010/main" val="124524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Level</a:t>
            </a:r>
            <a:endParaRPr lang="en-US" dirty="0"/>
          </a:p>
        </p:txBody>
      </p:sp>
      <p:pic>
        <p:nvPicPr>
          <p:cNvPr id="1026" name="Picture 2" descr="U:\b\BKW12118\4.00 Construction-Trash Racks &amp; Gate Valves\4.76 Progress Photos\Aerial Photographs\Images\Dam 7\UBC 07-Image_897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0600" y="937684"/>
            <a:ext cx="7124612" cy="590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6989380" y="1371600"/>
            <a:ext cx="783020" cy="459734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7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Level</a:t>
            </a:r>
            <a:endParaRPr lang="en-US" dirty="0"/>
          </a:p>
        </p:txBody>
      </p:sp>
      <p:pic>
        <p:nvPicPr>
          <p:cNvPr id="2051" name="Picture 3" descr="T:\Temp\DSC08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8686800" cy="576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6434960" y="1132490"/>
            <a:ext cx="685800" cy="376245"/>
          </a:xfrm>
          <a:prstGeom prst="straightConnector1">
            <a:avLst/>
          </a:prstGeom>
          <a:ln w="571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61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533400" y="1219200"/>
            <a:ext cx="8077200" cy="4885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sz="2400" b="1" dirty="0"/>
              <a:t>MISSION STATEMENT</a:t>
            </a:r>
          </a:p>
          <a:p>
            <a:pPr>
              <a:lnSpc>
                <a:spcPct val="125000"/>
              </a:lnSpc>
            </a:pPr>
            <a:endParaRPr lang="en-US" sz="1200" b="1" dirty="0"/>
          </a:p>
          <a:p>
            <a:pPr algn="l">
              <a:lnSpc>
                <a:spcPct val="125000"/>
              </a:lnSpc>
            </a:pPr>
            <a:r>
              <a:rPr lang="en-US" sz="2000" dirty="0"/>
              <a:t>The mission of the Upper Brushy Creek Water Control and Improvement District is to </a:t>
            </a:r>
            <a:r>
              <a:rPr lang="en-US" sz="2000" dirty="0" smtClean="0"/>
              <a:t>maintain </a:t>
            </a:r>
            <a:r>
              <a:rPr lang="en-US" sz="2000" dirty="0"/>
              <a:t>and improve flood control structures and take appropriate measures to </a:t>
            </a:r>
            <a:r>
              <a:rPr lang="en-US" sz="2000" b="1" i="1" dirty="0">
                <a:solidFill>
                  <a:srgbClr val="FF0000"/>
                </a:solidFill>
              </a:rPr>
              <a:t>protect public safety </a:t>
            </a:r>
            <a:r>
              <a:rPr lang="en-US" sz="2000" dirty="0"/>
              <a:t>as well as economic infrastructure of the District, in consultation and cooperation with other governmental entities. The District will actively foster a </a:t>
            </a:r>
            <a:r>
              <a:rPr lang="en-US" sz="2000" b="1" i="1" dirty="0">
                <a:solidFill>
                  <a:srgbClr val="FF0000"/>
                </a:solidFill>
              </a:rPr>
              <a:t>regional perspective </a:t>
            </a:r>
            <a:r>
              <a:rPr lang="en-US" sz="2000" dirty="0"/>
              <a:t>and will encourage cooperation among governmental entities. We will accomplish these tasks utilizing cost-effective methods, minimizing the impact to the environment, considering the community values of our stakeholders, and conducting our business with openness, honesty and integrity</a:t>
            </a:r>
            <a:r>
              <a:rPr lang="en-US" sz="2000" dirty="0" smtClean="0"/>
              <a:t>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Flooded Park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1600200"/>
            <a:ext cx="8839200" cy="3989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3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4114800"/>
            <a:ext cx="5033219" cy="260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Spillway Hydraulics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69848"/>
                <a:ext cx="8540496" cy="540715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Spillway discharge is calculated using weir equation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𝑄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latin typeface="Cambria Math"/>
                        </a:rPr>
                        <m:t>𝐶𝐿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𝐻</m:t>
                          </m:r>
                        </m:e>
                        <m:sup>
                          <m:f>
                            <m:fPr>
                              <m:type m:val="skw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n-US" dirty="0" smtClean="0"/>
                  <a:t>Where: 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Q= discharge (</a:t>
                </a:r>
                <a:r>
                  <a:rPr lang="en-US" dirty="0" err="1" smtClean="0"/>
                  <a:t>cfs</a:t>
                </a:r>
                <a:r>
                  <a:rPr lang="en-US" dirty="0" smtClean="0"/>
                  <a:t> or m</a:t>
                </a:r>
                <a:r>
                  <a:rPr lang="en-US" baseline="30000" dirty="0" smtClean="0"/>
                  <a:t>3</a:t>
                </a:r>
                <a:r>
                  <a:rPr lang="en-US" dirty="0" smtClean="0"/>
                  <a:t>/s)</a:t>
                </a:r>
              </a:p>
              <a:p>
                <a:pPr marL="0" indent="0">
                  <a:buNone/>
                </a:pPr>
                <a:r>
                  <a:rPr lang="en-US" dirty="0" smtClean="0"/>
                  <a:t>	C=Discharge coefficient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L=Length of the “lip” over which the water flows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dirty="0" smtClean="0"/>
                  <a:t>H=Head above the weir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69848"/>
                <a:ext cx="8540496" cy="5407152"/>
              </a:xfrm>
              <a:blipFill rotWithShape="1">
                <a:blip r:embed="rId3"/>
                <a:stretch>
                  <a:fillRect l="-1071" t="-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616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2738" y="917863"/>
            <a:ext cx="10028738" cy="4343400"/>
          </a:xfrm>
          <a:prstGeom prst="rect">
            <a:avLst/>
          </a:prstGeom>
          <a:gradFill>
            <a:gsLst>
              <a:gs pos="0">
                <a:srgbClr val="99CCFF"/>
              </a:gs>
              <a:gs pos="70000">
                <a:srgbClr val="CCECFF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-122738" y="2868924"/>
            <a:ext cx="9428970" cy="4370076"/>
          </a:xfrm>
          <a:custGeom>
            <a:avLst/>
            <a:gdLst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3416969 w 9172876"/>
              <a:gd name="connsiteY2" fmla="*/ 1626669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685794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2612807 w 9153625"/>
              <a:gd name="connsiteY2" fmla="*/ 161704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9967 w 9153625"/>
              <a:gd name="connsiteY4" fmla="*/ 1925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0004 w 9153625"/>
              <a:gd name="connsiteY2" fmla="*/ 1665170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759469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99349 w 9153625"/>
              <a:gd name="connsiteY2" fmla="*/ 1636501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5 w 9153625"/>
              <a:gd name="connsiteY2" fmla="*/ 1656165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3625" h="4370076">
                <a:moveTo>
                  <a:pt x="0" y="0"/>
                </a:moveTo>
                <a:lnTo>
                  <a:pt x="3759469" y="207"/>
                </a:lnTo>
                <a:lnTo>
                  <a:pt x="4789806" y="1646333"/>
                </a:lnTo>
                <a:lnTo>
                  <a:pt x="6807865" y="1646126"/>
                </a:lnTo>
                <a:lnTo>
                  <a:pt x="7910623" y="207"/>
                </a:lnTo>
                <a:lnTo>
                  <a:pt x="9153625" y="207"/>
                </a:lnTo>
                <a:lnTo>
                  <a:pt x="9153625" y="4370076"/>
                </a:lnTo>
                <a:lnTo>
                  <a:pt x="27470" y="4360451"/>
                </a:lnTo>
                <a:lnTo>
                  <a:pt x="0" y="0"/>
                </a:lnTo>
                <a:close/>
              </a:path>
            </a:pathLst>
          </a:custGeom>
          <a:solidFill>
            <a:srgbClr val="009E00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5102352" cy="914400"/>
          </a:xfrm>
        </p:spPr>
        <p:txBody>
          <a:bodyPr>
            <a:noAutofit/>
          </a:bodyPr>
          <a:lstStyle/>
          <a:p>
            <a:r>
              <a:rPr lang="en-US" dirty="0" smtClean="0"/>
              <a:t>Increase Capacity</a:t>
            </a:r>
            <a:endParaRPr lang="en-US" sz="3000" dirty="0"/>
          </a:p>
        </p:txBody>
      </p:sp>
      <p:sp>
        <p:nvSpPr>
          <p:cNvPr id="8" name="TextBox 7"/>
          <p:cNvSpPr txBox="1"/>
          <p:nvPr/>
        </p:nvSpPr>
        <p:spPr>
          <a:xfrm>
            <a:off x="100958" y="1059221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15D91"/>
                </a:solidFill>
                <a:latin typeface="Calibri"/>
              </a:rPr>
              <a:t>Existing dam</a:t>
            </a:r>
            <a:endParaRPr lang="en-US" sz="4000" dirty="0">
              <a:solidFill>
                <a:srgbClr val="015D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20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22738" y="917863"/>
            <a:ext cx="10028738" cy="4343400"/>
          </a:xfrm>
          <a:prstGeom prst="rect">
            <a:avLst/>
          </a:prstGeom>
          <a:gradFill>
            <a:gsLst>
              <a:gs pos="0">
                <a:srgbClr val="99CCFF"/>
              </a:gs>
              <a:gs pos="70000">
                <a:srgbClr val="CCECFF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-122738" y="2868924"/>
            <a:ext cx="9428970" cy="4370076"/>
          </a:xfrm>
          <a:custGeom>
            <a:avLst/>
            <a:gdLst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3416969 w 9172876"/>
              <a:gd name="connsiteY2" fmla="*/ 1626669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685794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2612807 w 9153625"/>
              <a:gd name="connsiteY2" fmla="*/ 161704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9967 w 9153625"/>
              <a:gd name="connsiteY4" fmla="*/ 1925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0004 w 9153625"/>
              <a:gd name="connsiteY2" fmla="*/ 1665170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759469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99349 w 9153625"/>
              <a:gd name="connsiteY2" fmla="*/ 1636501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5 w 9153625"/>
              <a:gd name="connsiteY2" fmla="*/ 1656165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3625" h="4370076">
                <a:moveTo>
                  <a:pt x="0" y="0"/>
                </a:moveTo>
                <a:lnTo>
                  <a:pt x="3759469" y="207"/>
                </a:lnTo>
                <a:lnTo>
                  <a:pt x="4789806" y="1646333"/>
                </a:lnTo>
                <a:lnTo>
                  <a:pt x="6807865" y="1646126"/>
                </a:lnTo>
                <a:lnTo>
                  <a:pt x="7910623" y="207"/>
                </a:lnTo>
                <a:lnTo>
                  <a:pt x="9153625" y="207"/>
                </a:lnTo>
                <a:lnTo>
                  <a:pt x="9153625" y="4370076"/>
                </a:lnTo>
                <a:lnTo>
                  <a:pt x="27470" y="4360451"/>
                </a:lnTo>
                <a:lnTo>
                  <a:pt x="0" y="0"/>
                </a:lnTo>
                <a:close/>
              </a:path>
            </a:pathLst>
          </a:custGeom>
          <a:solidFill>
            <a:srgbClr val="009E00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-93449" y="1829395"/>
            <a:ext cx="3846110" cy="1039736"/>
          </a:xfrm>
          <a:custGeom>
            <a:avLst/>
            <a:gdLst>
              <a:gd name="connsiteX0" fmla="*/ 2656572 w 2656572"/>
              <a:gd name="connsiteY0" fmla="*/ 1029903 h 1039528"/>
              <a:gd name="connsiteX1" fmla="*/ 2261937 w 2656572"/>
              <a:gd name="connsiteY1" fmla="*/ 0 h 1039528"/>
              <a:gd name="connsiteX2" fmla="*/ 0 w 2656572"/>
              <a:gd name="connsiteY2" fmla="*/ 0 h 1039528"/>
              <a:gd name="connsiteX3" fmla="*/ 9625 w 2656572"/>
              <a:gd name="connsiteY3" fmla="*/ 1039528 h 1039528"/>
              <a:gd name="connsiteX4" fmla="*/ 2656572 w 2656572"/>
              <a:gd name="connsiteY4" fmla="*/ 1029903 h 1039528"/>
              <a:gd name="connsiteX0" fmla="*/ 2656572 w 2656572"/>
              <a:gd name="connsiteY0" fmla="*/ 1049568 h 1049568"/>
              <a:gd name="connsiteX1" fmla="*/ 2261937 w 2656572"/>
              <a:gd name="connsiteY1" fmla="*/ 0 h 1049568"/>
              <a:gd name="connsiteX2" fmla="*/ 0 w 2656572"/>
              <a:gd name="connsiteY2" fmla="*/ 0 h 1049568"/>
              <a:gd name="connsiteX3" fmla="*/ 9625 w 2656572"/>
              <a:gd name="connsiteY3" fmla="*/ 1039528 h 1049568"/>
              <a:gd name="connsiteX4" fmla="*/ 2656572 w 2656572"/>
              <a:gd name="connsiteY4" fmla="*/ 1049568 h 1049568"/>
              <a:gd name="connsiteX0" fmla="*/ 2656572 w 2656572"/>
              <a:gd name="connsiteY0" fmla="*/ 1039736 h 1039736"/>
              <a:gd name="connsiteX1" fmla="*/ 2261937 w 2656572"/>
              <a:gd name="connsiteY1" fmla="*/ 0 h 1039736"/>
              <a:gd name="connsiteX2" fmla="*/ 0 w 2656572"/>
              <a:gd name="connsiteY2" fmla="*/ 0 h 1039736"/>
              <a:gd name="connsiteX3" fmla="*/ 9625 w 2656572"/>
              <a:gd name="connsiteY3" fmla="*/ 1039528 h 1039736"/>
              <a:gd name="connsiteX4" fmla="*/ 2656572 w 2656572"/>
              <a:gd name="connsiteY4" fmla="*/ 1039736 h 1039736"/>
              <a:gd name="connsiteX0" fmla="*/ 2656572 w 2656572"/>
              <a:gd name="connsiteY0" fmla="*/ 1039736 h 1039736"/>
              <a:gd name="connsiteX1" fmla="*/ 2227981 w 2656572"/>
              <a:gd name="connsiteY1" fmla="*/ 0 h 1039736"/>
              <a:gd name="connsiteX2" fmla="*/ 0 w 2656572"/>
              <a:gd name="connsiteY2" fmla="*/ 0 h 1039736"/>
              <a:gd name="connsiteX3" fmla="*/ 9625 w 2656572"/>
              <a:gd name="connsiteY3" fmla="*/ 1039528 h 1039736"/>
              <a:gd name="connsiteX4" fmla="*/ 2656572 w 2656572"/>
              <a:gd name="connsiteY4" fmla="*/ 1039736 h 103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572" h="1039736">
                <a:moveTo>
                  <a:pt x="2656572" y="1039736"/>
                </a:moveTo>
                <a:lnTo>
                  <a:pt x="2227981" y="0"/>
                </a:lnTo>
                <a:lnTo>
                  <a:pt x="0" y="0"/>
                </a:lnTo>
                <a:cubicBezTo>
                  <a:pt x="3208" y="346509"/>
                  <a:pt x="6417" y="693019"/>
                  <a:pt x="9625" y="1039528"/>
                </a:cubicBezTo>
                <a:lnTo>
                  <a:pt x="2656572" y="1039736"/>
                </a:lnTo>
                <a:close/>
              </a:path>
            </a:pathLst>
          </a:custGeom>
          <a:solidFill>
            <a:srgbClr val="996633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8029359" y="1823030"/>
            <a:ext cx="3846110" cy="1039736"/>
          </a:xfrm>
          <a:custGeom>
            <a:avLst/>
            <a:gdLst>
              <a:gd name="connsiteX0" fmla="*/ 2656572 w 2656572"/>
              <a:gd name="connsiteY0" fmla="*/ 1029903 h 1039528"/>
              <a:gd name="connsiteX1" fmla="*/ 2261937 w 2656572"/>
              <a:gd name="connsiteY1" fmla="*/ 0 h 1039528"/>
              <a:gd name="connsiteX2" fmla="*/ 0 w 2656572"/>
              <a:gd name="connsiteY2" fmla="*/ 0 h 1039528"/>
              <a:gd name="connsiteX3" fmla="*/ 9625 w 2656572"/>
              <a:gd name="connsiteY3" fmla="*/ 1039528 h 1039528"/>
              <a:gd name="connsiteX4" fmla="*/ 2656572 w 2656572"/>
              <a:gd name="connsiteY4" fmla="*/ 1029903 h 1039528"/>
              <a:gd name="connsiteX0" fmla="*/ 2656572 w 2656572"/>
              <a:gd name="connsiteY0" fmla="*/ 1049568 h 1049568"/>
              <a:gd name="connsiteX1" fmla="*/ 2261937 w 2656572"/>
              <a:gd name="connsiteY1" fmla="*/ 0 h 1049568"/>
              <a:gd name="connsiteX2" fmla="*/ 0 w 2656572"/>
              <a:gd name="connsiteY2" fmla="*/ 0 h 1049568"/>
              <a:gd name="connsiteX3" fmla="*/ 9625 w 2656572"/>
              <a:gd name="connsiteY3" fmla="*/ 1039528 h 1049568"/>
              <a:gd name="connsiteX4" fmla="*/ 2656572 w 2656572"/>
              <a:gd name="connsiteY4" fmla="*/ 1049568 h 1049568"/>
              <a:gd name="connsiteX0" fmla="*/ 2656572 w 2656572"/>
              <a:gd name="connsiteY0" fmla="*/ 1039736 h 1039736"/>
              <a:gd name="connsiteX1" fmla="*/ 2261937 w 2656572"/>
              <a:gd name="connsiteY1" fmla="*/ 0 h 1039736"/>
              <a:gd name="connsiteX2" fmla="*/ 0 w 2656572"/>
              <a:gd name="connsiteY2" fmla="*/ 0 h 1039736"/>
              <a:gd name="connsiteX3" fmla="*/ 9625 w 2656572"/>
              <a:gd name="connsiteY3" fmla="*/ 1039528 h 1039736"/>
              <a:gd name="connsiteX4" fmla="*/ 2656572 w 2656572"/>
              <a:gd name="connsiteY4" fmla="*/ 1039736 h 1039736"/>
              <a:gd name="connsiteX0" fmla="*/ 2656572 w 2656572"/>
              <a:gd name="connsiteY0" fmla="*/ 1039736 h 1039736"/>
              <a:gd name="connsiteX1" fmla="*/ 2227981 w 2656572"/>
              <a:gd name="connsiteY1" fmla="*/ 0 h 1039736"/>
              <a:gd name="connsiteX2" fmla="*/ 0 w 2656572"/>
              <a:gd name="connsiteY2" fmla="*/ 0 h 1039736"/>
              <a:gd name="connsiteX3" fmla="*/ 9625 w 2656572"/>
              <a:gd name="connsiteY3" fmla="*/ 1039528 h 1039736"/>
              <a:gd name="connsiteX4" fmla="*/ 2656572 w 2656572"/>
              <a:gd name="connsiteY4" fmla="*/ 1039736 h 103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572" h="1039736">
                <a:moveTo>
                  <a:pt x="2656572" y="1039736"/>
                </a:moveTo>
                <a:lnTo>
                  <a:pt x="2227981" y="0"/>
                </a:lnTo>
                <a:lnTo>
                  <a:pt x="0" y="0"/>
                </a:lnTo>
                <a:cubicBezTo>
                  <a:pt x="3208" y="346509"/>
                  <a:pt x="6417" y="693019"/>
                  <a:pt x="9625" y="1039528"/>
                </a:cubicBezTo>
                <a:lnTo>
                  <a:pt x="2656572" y="1039736"/>
                </a:lnTo>
                <a:close/>
              </a:path>
            </a:pathLst>
          </a:custGeom>
          <a:solidFill>
            <a:srgbClr val="996633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5102352" cy="9144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mbria" pitchFamily="18" charset="0"/>
              </a:rPr>
              <a:t>Increase H</a:t>
            </a:r>
            <a:endParaRPr lang="en-US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100958" y="1059221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15D91"/>
                </a:solidFill>
                <a:latin typeface="Calibri"/>
              </a:rPr>
              <a:t>Raising the dam</a:t>
            </a:r>
            <a:endParaRPr lang="en-US" sz="4000" dirty="0">
              <a:solidFill>
                <a:srgbClr val="015D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04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122738" y="917863"/>
            <a:ext cx="10028738" cy="4343400"/>
          </a:xfrm>
          <a:prstGeom prst="rect">
            <a:avLst/>
          </a:prstGeom>
          <a:gradFill>
            <a:gsLst>
              <a:gs pos="0">
                <a:srgbClr val="99CCFF"/>
              </a:gs>
              <a:gs pos="70000">
                <a:srgbClr val="CCECFF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278012" y="2872795"/>
            <a:ext cx="3589493" cy="1676761"/>
          </a:xfrm>
          <a:custGeom>
            <a:avLst/>
            <a:gdLst>
              <a:gd name="connsiteX0" fmla="*/ 2389239 w 3500284"/>
              <a:gd name="connsiteY0" fmla="*/ 0 h 1700981"/>
              <a:gd name="connsiteX1" fmla="*/ 0 w 3500284"/>
              <a:gd name="connsiteY1" fmla="*/ 9832 h 1700981"/>
              <a:gd name="connsiteX2" fmla="*/ 1071716 w 3500284"/>
              <a:gd name="connsiteY2" fmla="*/ 1700981 h 1700981"/>
              <a:gd name="connsiteX3" fmla="*/ 3500284 w 3500284"/>
              <a:gd name="connsiteY3" fmla="*/ 1691148 h 1700981"/>
              <a:gd name="connsiteX4" fmla="*/ 2389239 w 3500284"/>
              <a:gd name="connsiteY4" fmla="*/ 0 h 1700981"/>
              <a:gd name="connsiteX0" fmla="*/ 2389239 w 3500284"/>
              <a:gd name="connsiteY0" fmla="*/ 1 h 1700982"/>
              <a:gd name="connsiteX1" fmla="*/ 0 w 3500284"/>
              <a:gd name="connsiteY1" fmla="*/ 0 h 1700982"/>
              <a:gd name="connsiteX2" fmla="*/ 1071716 w 3500284"/>
              <a:gd name="connsiteY2" fmla="*/ 1700982 h 1700982"/>
              <a:gd name="connsiteX3" fmla="*/ 3500284 w 3500284"/>
              <a:gd name="connsiteY3" fmla="*/ 1691149 h 1700982"/>
              <a:gd name="connsiteX4" fmla="*/ 2389239 w 3500284"/>
              <a:gd name="connsiteY4" fmla="*/ 1 h 1700982"/>
              <a:gd name="connsiteX0" fmla="*/ 2389239 w 3451123"/>
              <a:gd name="connsiteY0" fmla="*/ 1 h 1700982"/>
              <a:gd name="connsiteX1" fmla="*/ 0 w 3451123"/>
              <a:gd name="connsiteY1" fmla="*/ 0 h 1700982"/>
              <a:gd name="connsiteX2" fmla="*/ 1071716 w 3451123"/>
              <a:gd name="connsiteY2" fmla="*/ 1700982 h 1700982"/>
              <a:gd name="connsiteX3" fmla="*/ 3451123 w 3451123"/>
              <a:gd name="connsiteY3" fmla="*/ 1632156 h 1700982"/>
              <a:gd name="connsiteX4" fmla="*/ 2389239 w 3451123"/>
              <a:gd name="connsiteY4" fmla="*/ 1 h 1700982"/>
              <a:gd name="connsiteX0" fmla="*/ 2389239 w 3500284"/>
              <a:gd name="connsiteY0" fmla="*/ 1 h 1700982"/>
              <a:gd name="connsiteX1" fmla="*/ 0 w 3500284"/>
              <a:gd name="connsiteY1" fmla="*/ 0 h 1700982"/>
              <a:gd name="connsiteX2" fmla="*/ 1071716 w 3500284"/>
              <a:gd name="connsiteY2" fmla="*/ 1700982 h 1700982"/>
              <a:gd name="connsiteX3" fmla="*/ 3500284 w 3500284"/>
              <a:gd name="connsiteY3" fmla="*/ 1632156 h 1700982"/>
              <a:gd name="connsiteX4" fmla="*/ 2389239 w 3500284"/>
              <a:gd name="connsiteY4" fmla="*/ 1 h 1700982"/>
              <a:gd name="connsiteX0" fmla="*/ 2438400 w 3500284"/>
              <a:gd name="connsiteY0" fmla="*/ 1 h 1700982"/>
              <a:gd name="connsiteX1" fmla="*/ 0 w 3500284"/>
              <a:gd name="connsiteY1" fmla="*/ 0 h 1700982"/>
              <a:gd name="connsiteX2" fmla="*/ 1071716 w 3500284"/>
              <a:gd name="connsiteY2" fmla="*/ 1700982 h 1700982"/>
              <a:gd name="connsiteX3" fmla="*/ 3500284 w 3500284"/>
              <a:gd name="connsiteY3" fmla="*/ 1632156 h 1700982"/>
              <a:gd name="connsiteX4" fmla="*/ 2438400 w 3500284"/>
              <a:gd name="connsiteY4" fmla="*/ 1 h 1700982"/>
              <a:gd name="connsiteX0" fmla="*/ 2438400 w 3500284"/>
              <a:gd name="connsiteY0" fmla="*/ 1 h 1641989"/>
              <a:gd name="connsiteX1" fmla="*/ 0 w 3500284"/>
              <a:gd name="connsiteY1" fmla="*/ 0 h 1641989"/>
              <a:gd name="connsiteX2" fmla="*/ 1111045 w 3500284"/>
              <a:gd name="connsiteY2" fmla="*/ 1641989 h 1641989"/>
              <a:gd name="connsiteX3" fmla="*/ 3500284 w 3500284"/>
              <a:gd name="connsiteY3" fmla="*/ 1632156 h 1641989"/>
              <a:gd name="connsiteX4" fmla="*/ 2438400 w 3500284"/>
              <a:gd name="connsiteY4" fmla="*/ 1 h 1641989"/>
              <a:gd name="connsiteX0" fmla="*/ 2438400 w 3500284"/>
              <a:gd name="connsiteY0" fmla="*/ 1 h 1632157"/>
              <a:gd name="connsiteX1" fmla="*/ 0 w 3500284"/>
              <a:gd name="connsiteY1" fmla="*/ 0 h 1632157"/>
              <a:gd name="connsiteX2" fmla="*/ 983226 w 3500284"/>
              <a:gd name="connsiteY2" fmla="*/ 1632157 h 1632157"/>
              <a:gd name="connsiteX3" fmla="*/ 3500284 w 3500284"/>
              <a:gd name="connsiteY3" fmla="*/ 1632156 h 1632157"/>
              <a:gd name="connsiteX4" fmla="*/ 2438400 w 3500284"/>
              <a:gd name="connsiteY4" fmla="*/ 1 h 1632157"/>
              <a:gd name="connsiteX0" fmla="*/ 2438400 w 3500284"/>
              <a:gd name="connsiteY0" fmla="*/ 1 h 1632156"/>
              <a:gd name="connsiteX1" fmla="*/ 0 w 3500284"/>
              <a:gd name="connsiteY1" fmla="*/ 0 h 1632156"/>
              <a:gd name="connsiteX2" fmla="*/ 1050133 w 3500284"/>
              <a:gd name="connsiteY2" fmla="*/ 1598703 h 1632156"/>
              <a:gd name="connsiteX3" fmla="*/ 3500284 w 3500284"/>
              <a:gd name="connsiteY3" fmla="*/ 1632156 h 1632156"/>
              <a:gd name="connsiteX4" fmla="*/ 2438400 w 3500284"/>
              <a:gd name="connsiteY4" fmla="*/ 1 h 1632156"/>
              <a:gd name="connsiteX0" fmla="*/ 2438400 w 3500284"/>
              <a:gd name="connsiteY0" fmla="*/ 1 h 1654459"/>
              <a:gd name="connsiteX1" fmla="*/ 0 w 3500284"/>
              <a:gd name="connsiteY1" fmla="*/ 0 h 1654459"/>
              <a:gd name="connsiteX2" fmla="*/ 1038982 w 3500284"/>
              <a:gd name="connsiteY2" fmla="*/ 1654459 h 1654459"/>
              <a:gd name="connsiteX3" fmla="*/ 3500284 w 3500284"/>
              <a:gd name="connsiteY3" fmla="*/ 1632156 h 1654459"/>
              <a:gd name="connsiteX4" fmla="*/ 2438400 w 3500284"/>
              <a:gd name="connsiteY4" fmla="*/ 1 h 1654459"/>
              <a:gd name="connsiteX0" fmla="*/ 2438400 w 3544888"/>
              <a:gd name="connsiteY0" fmla="*/ 1 h 1676761"/>
              <a:gd name="connsiteX1" fmla="*/ 0 w 3544888"/>
              <a:gd name="connsiteY1" fmla="*/ 0 h 1676761"/>
              <a:gd name="connsiteX2" fmla="*/ 1038982 w 3544888"/>
              <a:gd name="connsiteY2" fmla="*/ 1654459 h 1676761"/>
              <a:gd name="connsiteX3" fmla="*/ 3544888 w 3544888"/>
              <a:gd name="connsiteY3" fmla="*/ 1676761 h 1676761"/>
              <a:gd name="connsiteX4" fmla="*/ 2438400 w 3544888"/>
              <a:gd name="connsiteY4" fmla="*/ 1 h 1676761"/>
              <a:gd name="connsiteX0" fmla="*/ 2483005 w 3589493"/>
              <a:gd name="connsiteY0" fmla="*/ 0 h 1676760"/>
              <a:gd name="connsiteX1" fmla="*/ 0 w 3589493"/>
              <a:gd name="connsiteY1" fmla="*/ 33453 h 1676760"/>
              <a:gd name="connsiteX2" fmla="*/ 1083587 w 3589493"/>
              <a:gd name="connsiteY2" fmla="*/ 1654458 h 1676760"/>
              <a:gd name="connsiteX3" fmla="*/ 3589493 w 3589493"/>
              <a:gd name="connsiteY3" fmla="*/ 1676760 h 1676760"/>
              <a:gd name="connsiteX4" fmla="*/ 2483005 w 3589493"/>
              <a:gd name="connsiteY4" fmla="*/ 0 h 1676760"/>
              <a:gd name="connsiteX0" fmla="*/ 2483005 w 3589493"/>
              <a:gd name="connsiteY0" fmla="*/ 0 h 1676760"/>
              <a:gd name="connsiteX1" fmla="*/ 0 w 3589493"/>
              <a:gd name="connsiteY1" fmla="*/ 33453 h 1676760"/>
              <a:gd name="connsiteX2" fmla="*/ 994378 w 3589493"/>
              <a:gd name="connsiteY2" fmla="*/ 1665609 h 1676760"/>
              <a:gd name="connsiteX3" fmla="*/ 3589493 w 3589493"/>
              <a:gd name="connsiteY3" fmla="*/ 1676760 h 1676760"/>
              <a:gd name="connsiteX4" fmla="*/ 2483005 w 3589493"/>
              <a:gd name="connsiteY4" fmla="*/ 0 h 1676760"/>
              <a:gd name="connsiteX0" fmla="*/ 2483005 w 3589493"/>
              <a:gd name="connsiteY0" fmla="*/ 1 h 1676761"/>
              <a:gd name="connsiteX1" fmla="*/ 0 w 3589493"/>
              <a:gd name="connsiteY1" fmla="*/ 0 h 1676761"/>
              <a:gd name="connsiteX2" fmla="*/ 994378 w 3589493"/>
              <a:gd name="connsiteY2" fmla="*/ 1665610 h 1676761"/>
              <a:gd name="connsiteX3" fmla="*/ 3589493 w 3589493"/>
              <a:gd name="connsiteY3" fmla="*/ 1676761 h 1676761"/>
              <a:gd name="connsiteX4" fmla="*/ 2483005 w 3589493"/>
              <a:gd name="connsiteY4" fmla="*/ 1 h 1676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493" h="1676761">
                <a:moveTo>
                  <a:pt x="2483005" y="1"/>
                </a:moveTo>
                <a:lnTo>
                  <a:pt x="0" y="0"/>
                </a:lnTo>
                <a:lnTo>
                  <a:pt x="994378" y="1665610"/>
                </a:lnTo>
                <a:lnTo>
                  <a:pt x="3589493" y="1676761"/>
                </a:lnTo>
                <a:lnTo>
                  <a:pt x="2483005" y="1"/>
                </a:lnTo>
                <a:close/>
              </a:path>
            </a:pathLst>
          </a:custGeom>
          <a:solidFill>
            <a:srgbClr val="009E00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-122738" y="2868924"/>
            <a:ext cx="9428970" cy="4370076"/>
          </a:xfrm>
          <a:custGeom>
            <a:avLst/>
            <a:gdLst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3416969 w 9172876"/>
              <a:gd name="connsiteY2" fmla="*/ 1626669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685794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2612807 w 9153625"/>
              <a:gd name="connsiteY2" fmla="*/ 161704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9967 w 9153625"/>
              <a:gd name="connsiteY4" fmla="*/ 1925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0004 w 9153625"/>
              <a:gd name="connsiteY2" fmla="*/ 1665170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759469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99349 w 9153625"/>
              <a:gd name="connsiteY2" fmla="*/ 1636501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5 w 9153625"/>
              <a:gd name="connsiteY2" fmla="*/ 1656165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2793072 w 9153625"/>
              <a:gd name="connsiteY2" fmla="*/ 699564 h 4370076"/>
              <a:gd name="connsiteX3" fmla="*/ 4789806 w 9153625"/>
              <a:gd name="connsiteY3" fmla="*/ 1646333 h 4370076"/>
              <a:gd name="connsiteX4" fmla="*/ 6807865 w 9153625"/>
              <a:gd name="connsiteY4" fmla="*/ 1646126 h 4370076"/>
              <a:gd name="connsiteX5" fmla="*/ 7910623 w 9153625"/>
              <a:gd name="connsiteY5" fmla="*/ 207 h 4370076"/>
              <a:gd name="connsiteX6" fmla="*/ 9153625 w 9153625"/>
              <a:gd name="connsiteY6" fmla="*/ 207 h 4370076"/>
              <a:gd name="connsiteX7" fmla="*/ 9153625 w 9153625"/>
              <a:gd name="connsiteY7" fmla="*/ 4370076 h 4370076"/>
              <a:gd name="connsiteX8" fmla="*/ 27470 w 9153625"/>
              <a:gd name="connsiteY8" fmla="*/ 4360451 h 4370076"/>
              <a:gd name="connsiteX9" fmla="*/ 0 w 9153625"/>
              <a:gd name="connsiteY9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2360049 w 9153625"/>
              <a:gd name="connsiteY2" fmla="*/ 1680871 h 4370076"/>
              <a:gd name="connsiteX3" fmla="*/ 4789806 w 9153625"/>
              <a:gd name="connsiteY3" fmla="*/ 1646333 h 4370076"/>
              <a:gd name="connsiteX4" fmla="*/ 6807865 w 9153625"/>
              <a:gd name="connsiteY4" fmla="*/ 1646126 h 4370076"/>
              <a:gd name="connsiteX5" fmla="*/ 7910623 w 9153625"/>
              <a:gd name="connsiteY5" fmla="*/ 207 h 4370076"/>
              <a:gd name="connsiteX6" fmla="*/ 9153625 w 9153625"/>
              <a:gd name="connsiteY6" fmla="*/ 207 h 4370076"/>
              <a:gd name="connsiteX7" fmla="*/ 9153625 w 9153625"/>
              <a:gd name="connsiteY7" fmla="*/ 4370076 h 4370076"/>
              <a:gd name="connsiteX8" fmla="*/ 27470 w 9153625"/>
              <a:gd name="connsiteY8" fmla="*/ 4360451 h 4370076"/>
              <a:gd name="connsiteX9" fmla="*/ 0 w 9153625"/>
              <a:gd name="connsiteY9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2349223 w 9153625"/>
              <a:gd name="connsiteY2" fmla="*/ 1647417 h 4370076"/>
              <a:gd name="connsiteX3" fmla="*/ 4789806 w 9153625"/>
              <a:gd name="connsiteY3" fmla="*/ 1646333 h 4370076"/>
              <a:gd name="connsiteX4" fmla="*/ 6807865 w 9153625"/>
              <a:gd name="connsiteY4" fmla="*/ 1646126 h 4370076"/>
              <a:gd name="connsiteX5" fmla="*/ 7910623 w 9153625"/>
              <a:gd name="connsiteY5" fmla="*/ 207 h 4370076"/>
              <a:gd name="connsiteX6" fmla="*/ 9153625 w 9153625"/>
              <a:gd name="connsiteY6" fmla="*/ 207 h 4370076"/>
              <a:gd name="connsiteX7" fmla="*/ 9153625 w 9153625"/>
              <a:gd name="connsiteY7" fmla="*/ 4370076 h 4370076"/>
              <a:gd name="connsiteX8" fmla="*/ 27470 w 9153625"/>
              <a:gd name="connsiteY8" fmla="*/ 4360451 h 4370076"/>
              <a:gd name="connsiteX9" fmla="*/ 0 w 9153625"/>
              <a:gd name="connsiteY9" fmla="*/ 0 h 437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53625" h="4370076">
                <a:moveTo>
                  <a:pt x="0" y="0"/>
                </a:moveTo>
                <a:lnTo>
                  <a:pt x="1367016" y="207"/>
                </a:lnTo>
                <a:lnTo>
                  <a:pt x="2349223" y="1647417"/>
                </a:lnTo>
                <a:lnTo>
                  <a:pt x="4789806" y="1646333"/>
                </a:lnTo>
                <a:lnTo>
                  <a:pt x="6807865" y="1646126"/>
                </a:lnTo>
                <a:lnTo>
                  <a:pt x="7910623" y="207"/>
                </a:lnTo>
                <a:lnTo>
                  <a:pt x="9153625" y="207"/>
                </a:lnTo>
                <a:lnTo>
                  <a:pt x="9153625" y="4370076"/>
                </a:lnTo>
                <a:lnTo>
                  <a:pt x="27470" y="4360451"/>
                </a:lnTo>
                <a:lnTo>
                  <a:pt x="0" y="0"/>
                </a:lnTo>
                <a:close/>
              </a:path>
            </a:pathLst>
          </a:custGeom>
          <a:solidFill>
            <a:srgbClr val="009E00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-100436" y="2868924"/>
            <a:ext cx="9428970" cy="4370076"/>
          </a:xfrm>
          <a:custGeom>
            <a:avLst/>
            <a:gdLst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3416969 w 9172876"/>
              <a:gd name="connsiteY2" fmla="*/ 1626669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685794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2612807 w 9153625"/>
              <a:gd name="connsiteY2" fmla="*/ 161704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9967 w 9153625"/>
              <a:gd name="connsiteY4" fmla="*/ 1925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0004 w 9153625"/>
              <a:gd name="connsiteY2" fmla="*/ 1665170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759469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99349 w 9153625"/>
              <a:gd name="connsiteY2" fmla="*/ 1636501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5 w 9153625"/>
              <a:gd name="connsiteY2" fmla="*/ 1656165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3625" h="4370076">
                <a:moveTo>
                  <a:pt x="0" y="0"/>
                </a:moveTo>
                <a:lnTo>
                  <a:pt x="3759469" y="207"/>
                </a:lnTo>
                <a:lnTo>
                  <a:pt x="4789806" y="1646333"/>
                </a:lnTo>
                <a:lnTo>
                  <a:pt x="6807865" y="1646126"/>
                </a:lnTo>
                <a:lnTo>
                  <a:pt x="7910623" y="207"/>
                </a:lnTo>
                <a:lnTo>
                  <a:pt x="9153625" y="207"/>
                </a:lnTo>
                <a:lnTo>
                  <a:pt x="9153625" y="4370076"/>
                </a:lnTo>
                <a:lnTo>
                  <a:pt x="27470" y="4360451"/>
                </a:lnTo>
                <a:lnTo>
                  <a:pt x="0" y="0"/>
                </a:lnTo>
                <a:close/>
              </a:path>
            </a:pathLst>
          </a:custGeom>
          <a:solidFill>
            <a:srgbClr val="009E00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cxnSp>
        <p:nvCxnSpPr>
          <p:cNvPr id="8" name="Straight Connector 7"/>
          <p:cNvCxnSpPr>
            <a:endCxn id="4" idx="1"/>
          </p:cNvCxnSpPr>
          <p:nvPr/>
        </p:nvCxnSpPr>
        <p:spPr>
          <a:xfrm>
            <a:off x="1300316" y="2868924"/>
            <a:ext cx="2471803" cy="207"/>
          </a:xfrm>
          <a:prstGeom prst="line">
            <a:avLst/>
          </a:prstGeom>
          <a:ln w="19050">
            <a:solidFill>
              <a:srgbClr val="0066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" idx="1"/>
            <a:endCxn id="4" idx="2"/>
          </p:cNvCxnSpPr>
          <p:nvPr/>
        </p:nvCxnSpPr>
        <p:spPr>
          <a:xfrm>
            <a:off x="3772119" y="2869131"/>
            <a:ext cx="1061330" cy="1646126"/>
          </a:xfrm>
          <a:prstGeom prst="line">
            <a:avLst/>
          </a:prstGeom>
          <a:ln w="19050">
            <a:solidFill>
              <a:srgbClr val="0066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5102352" cy="9144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mbria" pitchFamily="18" charset="0"/>
              </a:rPr>
              <a:t>Increase L</a:t>
            </a:r>
            <a:endParaRPr lang="en-US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100958" y="1059221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15D91"/>
                </a:solidFill>
                <a:latin typeface="Calibri"/>
              </a:rPr>
              <a:t>Widening the spillway</a:t>
            </a:r>
            <a:endParaRPr lang="en-US" sz="4000" dirty="0">
              <a:solidFill>
                <a:srgbClr val="015D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66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22738" y="917863"/>
            <a:ext cx="10028738" cy="4343400"/>
          </a:xfrm>
          <a:prstGeom prst="rect">
            <a:avLst/>
          </a:prstGeom>
          <a:gradFill>
            <a:gsLst>
              <a:gs pos="0">
                <a:srgbClr val="99CCFF"/>
              </a:gs>
              <a:gs pos="70000">
                <a:srgbClr val="CCECFF"/>
              </a:gs>
              <a:gs pos="100000">
                <a:schemeClr val="accent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-122738" y="4087917"/>
            <a:ext cx="9428970" cy="4370076"/>
          </a:xfrm>
          <a:custGeom>
            <a:avLst/>
            <a:gdLst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3416969 w 9172876"/>
              <a:gd name="connsiteY2" fmla="*/ 1626669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685794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2612807 w 9153625"/>
              <a:gd name="connsiteY2" fmla="*/ 161704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9967 w 9153625"/>
              <a:gd name="connsiteY4" fmla="*/ 1925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0004 w 9153625"/>
              <a:gd name="connsiteY2" fmla="*/ 1665170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759469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99349 w 9153625"/>
              <a:gd name="connsiteY2" fmla="*/ 1636501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5 w 9153625"/>
              <a:gd name="connsiteY2" fmla="*/ 1656165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3625" h="4370076">
                <a:moveTo>
                  <a:pt x="0" y="0"/>
                </a:moveTo>
                <a:lnTo>
                  <a:pt x="3759469" y="207"/>
                </a:lnTo>
                <a:lnTo>
                  <a:pt x="4789806" y="1646333"/>
                </a:lnTo>
                <a:lnTo>
                  <a:pt x="6807865" y="1646126"/>
                </a:lnTo>
                <a:lnTo>
                  <a:pt x="7910623" y="207"/>
                </a:lnTo>
                <a:lnTo>
                  <a:pt x="9153625" y="207"/>
                </a:lnTo>
                <a:lnTo>
                  <a:pt x="9153625" y="4370076"/>
                </a:lnTo>
                <a:lnTo>
                  <a:pt x="27470" y="4360451"/>
                </a:lnTo>
                <a:lnTo>
                  <a:pt x="0" y="0"/>
                </a:lnTo>
                <a:close/>
              </a:path>
            </a:pathLst>
          </a:custGeom>
          <a:solidFill>
            <a:srgbClr val="009E00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-93449" y="1829188"/>
            <a:ext cx="3846110" cy="1039736"/>
          </a:xfrm>
          <a:custGeom>
            <a:avLst/>
            <a:gdLst>
              <a:gd name="connsiteX0" fmla="*/ 2656572 w 2656572"/>
              <a:gd name="connsiteY0" fmla="*/ 1029903 h 1039528"/>
              <a:gd name="connsiteX1" fmla="*/ 2261937 w 2656572"/>
              <a:gd name="connsiteY1" fmla="*/ 0 h 1039528"/>
              <a:gd name="connsiteX2" fmla="*/ 0 w 2656572"/>
              <a:gd name="connsiteY2" fmla="*/ 0 h 1039528"/>
              <a:gd name="connsiteX3" fmla="*/ 9625 w 2656572"/>
              <a:gd name="connsiteY3" fmla="*/ 1039528 h 1039528"/>
              <a:gd name="connsiteX4" fmla="*/ 2656572 w 2656572"/>
              <a:gd name="connsiteY4" fmla="*/ 1029903 h 1039528"/>
              <a:gd name="connsiteX0" fmla="*/ 2656572 w 2656572"/>
              <a:gd name="connsiteY0" fmla="*/ 1049568 h 1049568"/>
              <a:gd name="connsiteX1" fmla="*/ 2261937 w 2656572"/>
              <a:gd name="connsiteY1" fmla="*/ 0 h 1049568"/>
              <a:gd name="connsiteX2" fmla="*/ 0 w 2656572"/>
              <a:gd name="connsiteY2" fmla="*/ 0 h 1049568"/>
              <a:gd name="connsiteX3" fmla="*/ 9625 w 2656572"/>
              <a:gd name="connsiteY3" fmla="*/ 1039528 h 1049568"/>
              <a:gd name="connsiteX4" fmla="*/ 2656572 w 2656572"/>
              <a:gd name="connsiteY4" fmla="*/ 1049568 h 1049568"/>
              <a:gd name="connsiteX0" fmla="*/ 2656572 w 2656572"/>
              <a:gd name="connsiteY0" fmla="*/ 1039736 h 1039736"/>
              <a:gd name="connsiteX1" fmla="*/ 2261937 w 2656572"/>
              <a:gd name="connsiteY1" fmla="*/ 0 h 1039736"/>
              <a:gd name="connsiteX2" fmla="*/ 0 w 2656572"/>
              <a:gd name="connsiteY2" fmla="*/ 0 h 1039736"/>
              <a:gd name="connsiteX3" fmla="*/ 9625 w 2656572"/>
              <a:gd name="connsiteY3" fmla="*/ 1039528 h 1039736"/>
              <a:gd name="connsiteX4" fmla="*/ 2656572 w 2656572"/>
              <a:gd name="connsiteY4" fmla="*/ 1039736 h 1039736"/>
              <a:gd name="connsiteX0" fmla="*/ 2656572 w 2656572"/>
              <a:gd name="connsiteY0" fmla="*/ 1039736 h 1039736"/>
              <a:gd name="connsiteX1" fmla="*/ 2227981 w 2656572"/>
              <a:gd name="connsiteY1" fmla="*/ 0 h 1039736"/>
              <a:gd name="connsiteX2" fmla="*/ 0 w 2656572"/>
              <a:gd name="connsiteY2" fmla="*/ 0 h 1039736"/>
              <a:gd name="connsiteX3" fmla="*/ 9625 w 2656572"/>
              <a:gd name="connsiteY3" fmla="*/ 1039528 h 1039736"/>
              <a:gd name="connsiteX4" fmla="*/ 2656572 w 2656572"/>
              <a:gd name="connsiteY4" fmla="*/ 1039736 h 103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572" h="1039736">
                <a:moveTo>
                  <a:pt x="2656572" y="1039736"/>
                </a:moveTo>
                <a:lnTo>
                  <a:pt x="2227981" y="0"/>
                </a:lnTo>
                <a:lnTo>
                  <a:pt x="0" y="0"/>
                </a:lnTo>
                <a:cubicBezTo>
                  <a:pt x="3208" y="346509"/>
                  <a:pt x="6417" y="693019"/>
                  <a:pt x="9625" y="1039528"/>
                </a:cubicBezTo>
                <a:lnTo>
                  <a:pt x="2656572" y="1039736"/>
                </a:lnTo>
                <a:close/>
              </a:path>
            </a:pathLst>
          </a:custGeom>
          <a:solidFill>
            <a:srgbClr val="996633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8029359" y="1822823"/>
            <a:ext cx="3846110" cy="1039736"/>
          </a:xfrm>
          <a:custGeom>
            <a:avLst/>
            <a:gdLst>
              <a:gd name="connsiteX0" fmla="*/ 2656572 w 2656572"/>
              <a:gd name="connsiteY0" fmla="*/ 1029903 h 1039528"/>
              <a:gd name="connsiteX1" fmla="*/ 2261937 w 2656572"/>
              <a:gd name="connsiteY1" fmla="*/ 0 h 1039528"/>
              <a:gd name="connsiteX2" fmla="*/ 0 w 2656572"/>
              <a:gd name="connsiteY2" fmla="*/ 0 h 1039528"/>
              <a:gd name="connsiteX3" fmla="*/ 9625 w 2656572"/>
              <a:gd name="connsiteY3" fmla="*/ 1039528 h 1039528"/>
              <a:gd name="connsiteX4" fmla="*/ 2656572 w 2656572"/>
              <a:gd name="connsiteY4" fmla="*/ 1029903 h 1039528"/>
              <a:gd name="connsiteX0" fmla="*/ 2656572 w 2656572"/>
              <a:gd name="connsiteY0" fmla="*/ 1049568 h 1049568"/>
              <a:gd name="connsiteX1" fmla="*/ 2261937 w 2656572"/>
              <a:gd name="connsiteY1" fmla="*/ 0 h 1049568"/>
              <a:gd name="connsiteX2" fmla="*/ 0 w 2656572"/>
              <a:gd name="connsiteY2" fmla="*/ 0 h 1049568"/>
              <a:gd name="connsiteX3" fmla="*/ 9625 w 2656572"/>
              <a:gd name="connsiteY3" fmla="*/ 1039528 h 1049568"/>
              <a:gd name="connsiteX4" fmla="*/ 2656572 w 2656572"/>
              <a:gd name="connsiteY4" fmla="*/ 1049568 h 1049568"/>
              <a:gd name="connsiteX0" fmla="*/ 2656572 w 2656572"/>
              <a:gd name="connsiteY0" fmla="*/ 1039736 h 1039736"/>
              <a:gd name="connsiteX1" fmla="*/ 2261937 w 2656572"/>
              <a:gd name="connsiteY1" fmla="*/ 0 h 1039736"/>
              <a:gd name="connsiteX2" fmla="*/ 0 w 2656572"/>
              <a:gd name="connsiteY2" fmla="*/ 0 h 1039736"/>
              <a:gd name="connsiteX3" fmla="*/ 9625 w 2656572"/>
              <a:gd name="connsiteY3" fmla="*/ 1039528 h 1039736"/>
              <a:gd name="connsiteX4" fmla="*/ 2656572 w 2656572"/>
              <a:gd name="connsiteY4" fmla="*/ 1039736 h 1039736"/>
              <a:gd name="connsiteX0" fmla="*/ 2656572 w 2656572"/>
              <a:gd name="connsiteY0" fmla="*/ 1039736 h 1039736"/>
              <a:gd name="connsiteX1" fmla="*/ 2227981 w 2656572"/>
              <a:gd name="connsiteY1" fmla="*/ 0 h 1039736"/>
              <a:gd name="connsiteX2" fmla="*/ 0 w 2656572"/>
              <a:gd name="connsiteY2" fmla="*/ 0 h 1039736"/>
              <a:gd name="connsiteX3" fmla="*/ 9625 w 2656572"/>
              <a:gd name="connsiteY3" fmla="*/ 1039528 h 1039736"/>
              <a:gd name="connsiteX4" fmla="*/ 2656572 w 2656572"/>
              <a:gd name="connsiteY4" fmla="*/ 1039736 h 103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56572" h="1039736">
                <a:moveTo>
                  <a:pt x="2656572" y="1039736"/>
                </a:moveTo>
                <a:lnTo>
                  <a:pt x="2227981" y="0"/>
                </a:lnTo>
                <a:lnTo>
                  <a:pt x="0" y="0"/>
                </a:lnTo>
                <a:cubicBezTo>
                  <a:pt x="3208" y="346509"/>
                  <a:pt x="6417" y="693019"/>
                  <a:pt x="9625" y="1039528"/>
                </a:cubicBezTo>
                <a:lnTo>
                  <a:pt x="2656572" y="1039736"/>
                </a:lnTo>
                <a:close/>
              </a:path>
            </a:pathLst>
          </a:custGeom>
          <a:solidFill>
            <a:srgbClr val="996633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-122738" y="2868924"/>
            <a:ext cx="9428970" cy="4370076"/>
          </a:xfrm>
          <a:custGeom>
            <a:avLst/>
            <a:gdLst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3416969 w 9172876"/>
              <a:gd name="connsiteY2" fmla="*/ 1626669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2685449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19251 w 9172876"/>
              <a:gd name="connsiteY0" fmla="*/ 9625 h 4369869"/>
              <a:gd name="connsiteX1" fmla="*/ 685794 w 9172876"/>
              <a:gd name="connsiteY1" fmla="*/ 9625 h 4369869"/>
              <a:gd name="connsiteX2" fmla="*/ 2632058 w 9172876"/>
              <a:gd name="connsiteY2" fmla="*/ 1617044 h 4369869"/>
              <a:gd name="connsiteX3" fmla="*/ 5640404 w 9172876"/>
              <a:gd name="connsiteY3" fmla="*/ 1626669 h 4369869"/>
              <a:gd name="connsiteX4" fmla="*/ 6285297 w 9172876"/>
              <a:gd name="connsiteY4" fmla="*/ 0 h 4369869"/>
              <a:gd name="connsiteX5" fmla="*/ 9172876 w 9172876"/>
              <a:gd name="connsiteY5" fmla="*/ 0 h 4369869"/>
              <a:gd name="connsiteX6" fmla="*/ 9172876 w 9172876"/>
              <a:gd name="connsiteY6" fmla="*/ 4369869 h 4369869"/>
              <a:gd name="connsiteX7" fmla="*/ 0 w 9172876"/>
              <a:gd name="connsiteY7" fmla="*/ 4369869 h 4369869"/>
              <a:gd name="connsiteX8" fmla="*/ 19251 w 9172876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2612807 w 9153625"/>
              <a:gd name="connsiteY2" fmla="*/ 161704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5621153 w 9153625"/>
              <a:gd name="connsiteY3" fmla="*/ 162666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666543 w 9153625"/>
              <a:gd name="connsiteY1" fmla="*/ 9625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6266046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9967 w 9153625"/>
              <a:gd name="connsiteY4" fmla="*/ 1925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2273743 w 9153625"/>
              <a:gd name="connsiteY1" fmla="*/ 38501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3313622 w 9153625"/>
              <a:gd name="connsiteY2" fmla="*/ 1636294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034367 w 9153625"/>
              <a:gd name="connsiteY3" fmla="*/ 1636294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023780 w 9153625"/>
              <a:gd name="connsiteY2" fmla="*/ 1645919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4716493 w 9153625"/>
              <a:gd name="connsiteY3" fmla="*/ 1626669 h 4369869"/>
              <a:gd name="connsiteX4" fmla="*/ 6807865 w 9153625"/>
              <a:gd name="connsiteY4" fmla="*/ 1645919 h 4369869"/>
              <a:gd name="connsiteX5" fmla="*/ 7910623 w 9153625"/>
              <a:gd name="connsiteY5" fmla="*/ 0 h 4369869"/>
              <a:gd name="connsiteX6" fmla="*/ 9153625 w 9153625"/>
              <a:gd name="connsiteY6" fmla="*/ 0 h 4369869"/>
              <a:gd name="connsiteX7" fmla="*/ 9153625 w 9153625"/>
              <a:gd name="connsiteY7" fmla="*/ 4369869 h 4369869"/>
              <a:gd name="connsiteX8" fmla="*/ 27470 w 9153625"/>
              <a:gd name="connsiteY8" fmla="*/ 4360244 h 4369869"/>
              <a:gd name="connsiteX9" fmla="*/ 0 w 9153625"/>
              <a:gd name="connsiteY9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33938 w 9153625"/>
              <a:gd name="connsiteY2" fmla="*/ 1655545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0004 w 9153625"/>
              <a:gd name="connsiteY2" fmla="*/ 1665170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049310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9625 h 4369869"/>
              <a:gd name="connsiteX1" fmla="*/ 3759469 w 9153625"/>
              <a:gd name="connsiteY1" fmla="*/ 0 h 4369869"/>
              <a:gd name="connsiteX2" fmla="*/ 4799349 w 9153625"/>
              <a:gd name="connsiteY2" fmla="*/ 1636294 h 4369869"/>
              <a:gd name="connsiteX3" fmla="*/ 6807865 w 9153625"/>
              <a:gd name="connsiteY3" fmla="*/ 1645919 h 4369869"/>
              <a:gd name="connsiteX4" fmla="*/ 7910623 w 9153625"/>
              <a:gd name="connsiteY4" fmla="*/ 0 h 4369869"/>
              <a:gd name="connsiteX5" fmla="*/ 9153625 w 9153625"/>
              <a:gd name="connsiteY5" fmla="*/ 0 h 4369869"/>
              <a:gd name="connsiteX6" fmla="*/ 9153625 w 9153625"/>
              <a:gd name="connsiteY6" fmla="*/ 4369869 h 4369869"/>
              <a:gd name="connsiteX7" fmla="*/ 27470 w 9153625"/>
              <a:gd name="connsiteY7" fmla="*/ 4360244 h 4369869"/>
              <a:gd name="connsiteX8" fmla="*/ 0 w 9153625"/>
              <a:gd name="connsiteY8" fmla="*/ 9625 h 4369869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99349 w 9153625"/>
              <a:gd name="connsiteY2" fmla="*/ 1636501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5 w 9153625"/>
              <a:gd name="connsiteY2" fmla="*/ 1656165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3759469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4789806 w 9153625"/>
              <a:gd name="connsiteY2" fmla="*/ 1646333 h 4370076"/>
              <a:gd name="connsiteX3" fmla="*/ 6807865 w 9153625"/>
              <a:gd name="connsiteY3" fmla="*/ 1646126 h 4370076"/>
              <a:gd name="connsiteX4" fmla="*/ 7910623 w 9153625"/>
              <a:gd name="connsiteY4" fmla="*/ 207 h 4370076"/>
              <a:gd name="connsiteX5" fmla="*/ 9153625 w 9153625"/>
              <a:gd name="connsiteY5" fmla="*/ 207 h 4370076"/>
              <a:gd name="connsiteX6" fmla="*/ 9153625 w 9153625"/>
              <a:gd name="connsiteY6" fmla="*/ 4370076 h 4370076"/>
              <a:gd name="connsiteX7" fmla="*/ 27470 w 9153625"/>
              <a:gd name="connsiteY7" fmla="*/ 4360451 h 4370076"/>
              <a:gd name="connsiteX8" fmla="*/ 0 w 9153625"/>
              <a:gd name="connsiteY8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2793072 w 9153625"/>
              <a:gd name="connsiteY2" fmla="*/ 699564 h 4370076"/>
              <a:gd name="connsiteX3" fmla="*/ 4789806 w 9153625"/>
              <a:gd name="connsiteY3" fmla="*/ 1646333 h 4370076"/>
              <a:gd name="connsiteX4" fmla="*/ 6807865 w 9153625"/>
              <a:gd name="connsiteY4" fmla="*/ 1646126 h 4370076"/>
              <a:gd name="connsiteX5" fmla="*/ 7910623 w 9153625"/>
              <a:gd name="connsiteY5" fmla="*/ 207 h 4370076"/>
              <a:gd name="connsiteX6" fmla="*/ 9153625 w 9153625"/>
              <a:gd name="connsiteY6" fmla="*/ 207 h 4370076"/>
              <a:gd name="connsiteX7" fmla="*/ 9153625 w 9153625"/>
              <a:gd name="connsiteY7" fmla="*/ 4370076 h 4370076"/>
              <a:gd name="connsiteX8" fmla="*/ 27470 w 9153625"/>
              <a:gd name="connsiteY8" fmla="*/ 4360451 h 4370076"/>
              <a:gd name="connsiteX9" fmla="*/ 0 w 9153625"/>
              <a:gd name="connsiteY9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2360049 w 9153625"/>
              <a:gd name="connsiteY2" fmla="*/ 1680871 h 4370076"/>
              <a:gd name="connsiteX3" fmla="*/ 4789806 w 9153625"/>
              <a:gd name="connsiteY3" fmla="*/ 1646333 h 4370076"/>
              <a:gd name="connsiteX4" fmla="*/ 6807865 w 9153625"/>
              <a:gd name="connsiteY4" fmla="*/ 1646126 h 4370076"/>
              <a:gd name="connsiteX5" fmla="*/ 7910623 w 9153625"/>
              <a:gd name="connsiteY5" fmla="*/ 207 h 4370076"/>
              <a:gd name="connsiteX6" fmla="*/ 9153625 w 9153625"/>
              <a:gd name="connsiteY6" fmla="*/ 207 h 4370076"/>
              <a:gd name="connsiteX7" fmla="*/ 9153625 w 9153625"/>
              <a:gd name="connsiteY7" fmla="*/ 4370076 h 4370076"/>
              <a:gd name="connsiteX8" fmla="*/ 27470 w 9153625"/>
              <a:gd name="connsiteY8" fmla="*/ 4360451 h 4370076"/>
              <a:gd name="connsiteX9" fmla="*/ 0 w 9153625"/>
              <a:gd name="connsiteY9" fmla="*/ 0 h 4370076"/>
              <a:gd name="connsiteX0" fmla="*/ 0 w 9153625"/>
              <a:gd name="connsiteY0" fmla="*/ 0 h 4370076"/>
              <a:gd name="connsiteX1" fmla="*/ 1367016 w 9153625"/>
              <a:gd name="connsiteY1" fmla="*/ 207 h 4370076"/>
              <a:gd name="connsiteX2" fmla="*/ 2349223 w 9153625"/>
              <a:gd name="connsiteY2" fmla="*/ 1647417 h 4370076"/>
              <a:gd name="connsiteX3" fmla="*/ 4789806 w 9153625"/>
              <a:gd name="connsiteY3" fmla="*/ 1646333 h 4370076"/>
              <a:gd name="connsiteX4" fmla="*/ 6807865 w 9153625"/>
              <a:gd name="connsiteY4" fmla="*/ 1646126 h 4370076"/>
              <a:gd name="connsiteX5" fmla="*/ 7910623 w 9153625"/>
              <a:gd name="connsiteY5" fmla="*/ 207 h 4370076"/>
              <a:gd name="connsiteX6" fmla="*/ 9153625 w 9153625"/>
              <a:gd name="connsiteY6" fmla="*/ 207 h 4370076"/>
              <a:gd name="connsiteX7" fmla="*/ 9153625 w 9153625"/>
              <a:gd name="connsiteY7" fmla="*/ 4370076 h 4370076"/>
              <a:gd name="connsiteX8" fmla="*/ 27470 w 9153625"/>
              <a:gd name="connsiteY8" fmla="*/ 4360451 h 4370076"/>
              <a:gd name="connsiteX9" fmla="*/ 0 w 9153625"/>
              <a:gd name="connsiteY9" fmla="*/ 0 h 4370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53625" h="4370076">
                <a:moveTo>
                  <a:pt x="0" y="0"/>
                </a:moveTo>
                <a:lnTo>
                  <a:pt x="1367016" y="207"/>
                </a:lnTo>
                <a:lnTo>
                  <a:pt x="2349223" y="1647417"/>
                </a:lnTo>
                <a:lnTo>
                  <a:pt x="4789806" y="1646333"/>
                </a:lnTo>
                <a:lnTo>
                  <a:pt x="6807865" y="1646126"/>
                </a:lnTo>
                <a:lnTo>
                  <a:pt x="7910623" y="207"/>
                </a:lnTo>
                <a:lnTo>
                  <a:pt x="9153625" y="207"/>
                </a:lnTo>
                <a:lnTo>
                  <a:pt x="9153625" y="4370076"/>
                </a:lnTo>
                <a:lnTo>
                  <a:pt x="27470" y="4360451"/>
                </a:lnTo>
                <a:lnTo>
                  <a:pt x="0" y="0"/>
                </a:lnTo>
                <a:close/>
              </a:path>
            </a:pathLst>
          </a:custGeom>
          <a:solidFill>
            <a:srgbClr val="009E00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267852" y="2872796"/>
            <a:ext cx="3589493" cy="1636121"/>
          </a:xfrm>
          <a:custGeom>
            <a:avLst/>
            <a:gdLst>
              <a:gd name="connsiteX0" fmla="*/ 2389239 w 3500284"/>
              <a:gd name="connsiteY0" fmla="*/ 0 h 1700981"/>
              <a:gd name="connsiteX1" fmla="*/ 0 w 3500284"/>
              <a:gd name="connsiteY1" fmla="*/ 9832 h 1700981"/>
              <a:gd name="connsiteX2" fmla="*/ 1071716 w 3500284"/>
              <a:gd name="connsiteY2" fmla="*/ 1700981 h 1700981"/>
              <a:gd name="connsiteX3" fmla="*/ 3500284 w 3500284"/>
              <a:gd name="connsiteY3" fmla="*/ 1691148 h 1700981"/>
              <a:gd name="connsiteX4" fmla="*/ 2389239 w 3500284"/>
              <a:gd name="connsiteY4" fmla="*/ 0 h 1700981"/>
              <a:gd name="connsiteX0" fmla="*/ 2389239 w 3500284"/>
              <a:gd name="connsiteY0" fmla="*/ 1 h 1700982"/>
              <a:gd name="connsiteX1" fmla="*/ 0 w 3500284"/>
              <a:gd name="connsiteY1" fmla="*/ 0 h 1700982"/>
              <a:gd name="connsiteX2" fmla="*/ 1071716 w 3500284"/>
              <a:gd name="connsiteY2" fmla="*/ 1700982 h 1700982"/>
              <a:gd name="connsiteX3" fmla="*/ 3500284 w 3500284"/>
              <a:gd name="connsiteY3" fmla="*/ 1691149 h 1700982"/>
              <a:gd name="connsiteX4" fmla="*/ 2389239 w 3500284"/>
              <a:gd name="connsiteY4" fmla="*/ 1 h 1700982"/>
              <a:gd name="connsiteX0" fmla="*/ 2389239 w 3451123"/>
              <a:gd name="connsiteY0" fmla="*/ 1 h 1700982"/>
              <a:gd name="connsiteX1" fmla="*/ 0 w 3451123"/>
              <a:gd name="connsiteY1" fmla="*/ 0 h 1700982"/>
              <a:gd name="connsiteX2" fmla="*/ 1071716 w 3451123"/>
              <a:gd name="connsiteY2" fmla="*/ 1700982 h 1700982"/>
              <a:gd name="connsiteX3" fmla="*/ 3451123 w 3451123"/>
              <a:gd name="connsiteY3" fmla="*/ 1632156 h 1700982"/>
              <a:gd name="connsiteX4" fmla="*/ 2389239 w 3451123"/>
              <a:gd name="connsiteY4" fmla="*/ 1 h 1700982"/>
              <a:gd name="connsiteX0" fmla="*/ 2389239 w 3500284"/>
              <a:gd name="connsiteY0" fmla="*/ 1 h 1700982"/>
              <a:gd name="connsiteX1" fmla="*/ 0 w 3500284"/>
              <a:gd name="connsiteY1" fmla="*/ 0 h 1700982"/>
              <a:gd name="connsiteX2" fmla="*/ 1071716 w 3500284"/>
              <a:gd name="connsiteY2" fmla="*/ 1700982 h 1700982"/>
              <a:gd name="connsiteX3" fmla="*/ 3500284 w 3500284"/>
              <a:gd name="connsiteY3" fmla="*/ 1632156 h 1700982"/>
              <a:gd name="connsiteX4" fmla="*/ 2389239 w 3500284"/>
              <a:gd name="connsiteY4" fmla="*/ 1 h 1700982"/>
              <a:gd name="connsiteX0" fmla="*/ 2438400 w 3500284"/>
              <a:gd name="connsiteY0" fmla="*/ 1 h 1700982"/>
              <a:gd name="connsiteX1" fmla="*/ 0 w 3500284"/>
              <a:gd name="connsiteY1" fmla="*/ 0 h 1700982"/>
              <a:gd name="connsiteX2" fmla="*/ 1071716 w 3500284"/>
              <a:gd name="connsiteY2" fmla="*/ 1700982 h 1700982"/>
              <a:gd name="connsiteX3" fmla="*/ 3500284 w 3500284"/>
              <a:gd name="connsiteY3" fmla="*/ 1632156 h 1700982"/>
              <a:gd name="connsiteX4" fmla="*/ 2438400 w 3500284"/>
              <a:gd name="connsiteY4" fmla="*/ 1 h 1700982"/>
              <a:gd name="connsiteX0" fmla="*/ 2438400 w 3500284"/>
              <a:gd name="connsiteY0" fmla="*/ 1 h 1641989"/>
              <a:gd name="connsiteX1" fmla="*/ 0 w 3500284"/>
              <a:gd name="connsiteY1" fmla="*/ 0 h 1641989"/>
              <a:gd name="connsiteX2" fmla="*/ 1111045 w 3500284"/>
              <a:gd name="connsiteY2" fmla="*/ 1641989 h 1641989"/>
              <a:gd name="connsiteX3" fmla="*/ 3500284 w 3500284"/>
              <a:gd name="connsiteY3" fmla="*/ 1632156 h 1641989"/>
              <a:gd name="connsiteX4" fmla="*/ 2438400 w 3500284"/>
              <a:gd name="connsiteY4" fmla="*/ 1 h 1641989"/>
              <a:gd name="connsiteX0" fmla="*/ 2438400 w 3500284"/>
              <a:gd name="connsiteY0" fmla="*/ 1 h 1632157"/>
              <a:gd name="connsiteX1" fmla="*/ 0 w 3500284"/>
              <a:gd name="connsiteY1" fmla="*/ 0 h 1632157"/>
              <a:gd name="connsiteX2" fmla="*/ 983226 w 3500284"/>
              <a:gd name="connsiteY2" fmla="*/ 1632157 h 1632157"/>
              <a:gd name="connsiteX3" fmla="*/ 3500284 w 3500284"/>
              <a:gd name="connsiteY3" fmla="*/ 1632156 h 1632157"/>
              <a:gd name="connsiteX4" fmla="*/ 2438400 w 3500284"/>
              <a:gd name="connsiteY4" fmla="*/ 1 h 1632157"/>
              <a:gd name="connsiteX0" fmla="*/ 2438400 w 3500284"/>
              <a:gd name="connsiteY0" fmla="*/ 1 h 1632156"/>
              <a:gd name="connsiteX1" fmla="*/ 0 w 3500284"/>
              <a:gd name="connsiteY1" fmla="*/ 0 h 1632156"/>
              <a:gd name="connsiteX2" fmla="*/ 1050133 w 3500284"/>
              <a:gd name="connsiteY2" fmla="*/ 1598703 h 1632156"/>
              <a:gd name="connsiteX3" fmla="*/ 3500284 w 3500284"/>
              <a:gd name="connsiteY3" fmla="*/ 1632156 h 1632156"/>
              <a:gd name="connsiteX4" fmla="*/ 2438400 w 3500284"/>
              <a:gd name="connsiteY4" fmla="*/ 1 h 1632156"/>
              <a:gd name="connsiteX0" fmla="*/ 2438400 w 3500284"/>
              <a:gd name="connsiteY0" fmla="*/ 1 h 1654459"/>
              <a:gd name="connsiteX1" fmla="*/ 0 w 3500284"/>
              <a:gd name="connsiteY1" fmla="*/ 0 h 1654459"/>
              <a:gd name="connsiteX2" fmla="*/ 1038982 w 3500284"/>
              <a:gd name="connsiteY2" fmla="*/ 1654459 h 1654459"/>
              <a:gd name="connsiteX3" fmla="*/ 3500284 w 3500284"/>
              <a:gd name="connsiteY3" fmla="*/ 1632156 h 1654459"/>
              <a:gd name="connsiteX4" fmla="*/ 2438400 w 3500284"/>
              <a:gd name="connsiteY4" fmla="*/ 1 h 1654459"/>
              <a:gd name="connsiteX0" fmla="*/ 2438400 w 3544888"/>
              <a:gd name="connsiteY0" fmla="*/ 1 h 1676761"/>
              <a:gd name="connsiteX1" fmla="*/ 0 w 3544888"/>
              <a:gd name="connsiteY1" fmla="*/ 0 h 1676761"/>
              <a:gd name="connsiteX2" fmla="*/ 1038982 w 3544888"/>
              <a:gd name="connsiteY2" fmla="*/ 1654459 h 1676761"/>
              <a:gd name="connsiteX3" fmla="*/ 3544888 w 3544888"/>
              <a:gd name="connsiteY3" fmla="*/ 1676761 h 1676761"/>
              <a:gd name="connsiteX4" fmla="*/ 2438400 w 3544888"/>
              <a:gd name="connsiteY4" fmla="*/ 1 h 1676761"/>
              <a:gd name="connsiteX0" fmla="*/ 2483005 w 3589493"/>
              <a:gd name="connsiteY0" fmla="*/ 0 h 1676760"/>
              <a:gd name="connsiteX1" fmla="*/ 0 w 3589493"/>
              <a:gd name="connsiteY1" fmla="*/ 33453 h 1676760"/>
              <a:gd name="connsiteX2" fmla="*/ 1083587 w 3589493"/>
              <a:gd name="connsiteY2" fmla="*/ 1654458 h 1676760"/>
              <a:gd name="connsiteX3" fmla="*/ 3589493 w 3589493"/>
              <a:gd name="connsiteY3" fmla="*/ 1676760 h 1676760"/>
              <a:gd name="connsiteX4" fmla="*/ 2483005 w 3589493"/>
              <a:gd name="connsiteY4" fmla="*/ 0 h 1676760"/>
              <a:gd name="connsiteX0" fmla="*/ 2483005 w 3589493"/>
              <a:gd name="connsiteY0" fmla="*/ 0 h 1676760"/>
              <a:gd name="connsiteX1" fmla="*/ 0 w 3589493"/>
              <a:gd name="connsiteY1" fmla="*/ 33453 h 1676760"/>
              <a:gd name="connsiteX2" fmla="*/ 994378 w 3589493"/>
              <a:gd name="connsiteY2" fmla="*/ 1665609 h 1676760"/>
              <a:gd name="connsiteX3" fmla="*/ 3589493 w 3589493"/>
              <a:gd name="connsiteY3" fmla="*/ 1676760 h 1676760"/>
              <a:gd name="connsiteX4" fmla="*/ 2483005 w 3589493"/>
              <a:gd name="connsiteY4" fmla="*/ 0 h 1676760"/>
              <a:gd name="connsiteX0" fmla="*/ 2483005 w 3589493"/>
              <a:gd name="connsiteY0" fmla="*/ 1 h 1676761"/>
              <a:gd name="connsiteX1" fmla="*/ 0 w 3589493"/>
              <a:gd name="connsiteY1" fmla="*/ 0 h 1676761"/>
              <a:gd name="connsiteX2" fmla="*/ 994378 w 3589493"/>
              <a:gd name="connsiteY2" fmla="*/ 1665610 h 1676761"/>
              <a:gd name="connsiteX3" fmla="*/ 3589493 w 3589493"/>
              <a:gd name="connsiteY3" fmla="*/ 1676761 h 1676761"/>
              <a:gd name="connsiteX4" fmla="*/ 2483005 w 3589493"/>
              <a:gd name="connsiteY4" fmla="*/ 1 h 1676761"/>
              <a:gd name="connsiteX0" fmla="*/ 2483005 w 3589493"/>
              <a:gd name="connsiteY0" fmla="*/ 1 h 1666601"/>
              <a:gd name="connsiteX1" fmla="*/ 0 w 3589493"/>
              <a:gd name="connsiteY1" fmla="*/ 0 h 1666601"/>
              <a:gd name="connsiteX2" fmla="*/ 994378 w 3589493"/>
              <a:gd name="connsiteY2" fmla="*/ 1665610 h 1666601"/>
              <a:gd name="connsiteX3" fmla="*/ 3589493 w 3589493"/>
              <a:gd name="connsiteY3" fmla="*/ 1666601 h 1666601"/>
              <a:gd name="connsiteX4" fmla="*/ 2483005 w 3589493"/>
              <a:gd name="connsiteY4" fmla="*/ 1 h 1666601"/>
              <a:gd name="connsiteX0" fmla="*/ 2483005 w 3589493"/>
              <a:gd name="connsiteY0" fmla="*/ 0 h 1666600"/>
              <a:gd name="connsiteX1" fmla="*/ 0 w 3589493"/>
              <a:gd name="connsiteY1" fmla="*/ 30479 h 1666600"/>
              <a:gd name="connsiteX2" fmla="*/ 994378 w 3589493"/>
              <a:gd name="connsiteY2" fmla="*/ 1665609 h 1666600"/>
              <a:gd name="connsiteX3" fmla="*/ 3589493 w 3589493"/>
              <a:gd name="connsiteY3" fmla="*/ 1666600 h 1666600"/>
              <a:gd name="connsiteX4" fmla="*/ 2483005 w 3589493"/>
              <a:gd name="connsiteY4" fmla="*/ 0 h 1666600"/>
              <a:gd name="connsiteX0" fmla="*/ 2483005 w 3589493"/>
              <a:gd name="connsiteY0" fmla="*/ 1 h 1636121"/>
              <a:gd name="connsiteX1" fmla="*/ 0 w 3589493"/>
              <a:gd name="connsiteY1" fmla="*/ 0 h 1636121"/>
              <a:gd name="connsiteX2" fmla="*/ 994378 w 3589493"/>
              <a:gd name="connsiteY2" fmla="*/ 1635130 h 1636121"/>
              <a:gd name="connsiteX3" fmla="*/ 3589493 w 3589493"/>
              <a:gd name="connsiteY3" fmla="*/ 1636121 h 1636121"/>
              <a:gd name="connsiteX4" fmla="*/ 2483005 w 3589493"/>
              <a:gd name="connsiteY4" fmla="*/ 1 h 1636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89493" h="1636121">
                <a:moveTo>
                  <a:pt x="2483005" y="1"/>
                </a:moveTo>
                <a:lnTo>
                  <a:pt x="0" y="0"/>
                </a:lnTo>
                <a:lnTo>
                  <a:pt x="994378" y="1635130"/>
                </a:lnTo>
                <a:lnTo>
                  <a:pt x="3589493" y="1636121"/>
                </a:lnTo>
                <a:lnTo>
                  <a:pt x="248300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15D9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5448" y="0"/>
            <a:ext cx="5102352" cy="9144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mbria" pitchFamily="18" charset="0"/>
              </a:rPr>
              <a:t>Increase L and H</a:t>
            </a:r>
            <a:endParaRPr lang="en-US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90798" y="1072722"/>
            <a:ext cx="594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015D91"/>
                </a:solidFill>
                <a:latin typeface="Calibri"/>
              </a:rPr>
              <a:t>Range of options…</a:t>
            </a:r>
            <a:endParaRPr lang="en-US" sz="4000" dirty="0">
              <a:solidFill>
                <a:srgbClr val="015D9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66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Increase L</a:t>
            </a:r>
            <a:endParaRPr lang="en-US" dirty="0"/>
          </a:p>
        </p:txBody>
      </p:sp>
      <p:pic>
        <p:nvPicPr>
          <p:cNvPr id="4" name="Content Placeholder 3" descr="L:\Resources\Photos\PHOTOS\BY PROJECT NUMBER\WAC03125 - Labyrinth Weir\WAC3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43000"/>
            <a:ext cx="9144000" cy="5425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3668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Labyrinth Weir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Increases L without increases spillway footprint width</a:t>
            </a:r>
          </a:p>
          <a:p>
            <a:r>
              <a:rPr lang="en-US" dirty="0" smtClean="0"/>
              <a:t>Dam 7 alternative has 1,800 feet of weir in 300 foot wide footprint</a:t>
            </a:r>
          </a:p>
          <a:p>
            <a:r>
              <a:rPr lang="en-US" dirty="0" smtClean="0"/>
              <a:t>C is dependent on wall angles, wall height, head and crest shape</a:t>
            </a:r>
            <a:endParaRPr lang="en-US" dirty="0"/>
          </a:p>
        </p:txBody>
      </p:sp>
      <p:pic>
        <p:nvPicPr>
          <p:cNvPr id="4" name="Picture 3" descr="L:\Resources\Images\Photos\PHOTOS\DISCIPLINES\Dams\Labyrinth Weir\Spillway CU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142" y="2496456"/>
            <a:ext cx="8610600" cy="40525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754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Studies</a:t>
            </a:r>
            <a:endParaRPr lang="en-US" dirty="0"/>
          </a:p>
        </p:txBody>
      </p:sp>
      <p:pic>
        <p:nvPicPr>
          <p:cNvPr id="60420" name="Picture 4" descr="IMG_386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799" y="3934898"/>
            <a:ext cx="4270353" cy="28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2" name="Picture 6" descr="IMG_221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0" y="1083880"/>
            <a:ext cx="373380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4" name="Picture 8" descr="IMG_222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001637"/>
            <a:ext cx="4270353" cy="28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98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7" descr="IMG_536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9" y="938050"/>
            <a:ext cx="8848395" cy="589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4876800" cy="685800"/>
          </a:xfrm>
        </p:spPr>
        <p:txBody>
          <a:bodyPr/>
          <a:lstStyle/>
          <a:p>
            <a:r>
              <a:rPr lang="en-US" dirty="0" smtClean="0"/>
              <a:t>Model Studies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0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/>
        <p:txBody>
          <a:bodyPr tIns="45720" bIns="45720" anchor="ctr"/>
          <a:lstStyle/>
          <a:p>
            <a:r>
              <a:rPr lang="en-US" sz="2600" dirty="0" smtClean="0"/>
              <a:t>JURISDICTIONAL BOUNDARIES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" y="1916248"/>
            <a:ext cx="8001000" cy="49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7 Upstream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05000"/>
            <a:ext cx="914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89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7 Upstream</a:t>
            </a:r>
            <a:endParaRPr lang="en-US" dirty="0"/>
          </a:p>
        </p:txBody>
      </p:sp>
      <p:pic>
        <p:nvPicPr>
          <p:cNvPr id="1027" name="Picture 3" descr="T:\2.30 Technical Data\Proposal Renderings\Option 1 Downstream Hi-Res correcte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144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29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7 Downstream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1828800"/>
            <a:ext cx="9144000" cy="392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45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 7 Downstream</a:t>
            </a:r>
            <a:endParaRPr lang="en-US" dirty="0"/>
          </a:p>
        </p:txBody>
      </p:sp>
      <p:pic>
        <p:nvPicPr>
          <p:cNvPr id="5" name="Picture 2" descr="T:\2.30 Technical Data\Proposal Renderings\Option 1 Upstream Hi-Res 2correcte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828800"/>
            <a:ext cx="9220200" cy="401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4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6" y="3886200"/>
            <a:ext cx="3594402" cy="240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Downstream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943" y="959070"/>
            <a:ext cx="8995483" cy="3059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47648"/>
            <a:ext cx="3656012" cy="243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95400" y="6318563"/>
            <a:ext cx="43434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r>
              <a:rPr lang="en-US" sz="1500" i="1" dirty="0" smtClean="0">
                <a:solidFill>
                  <a:srgbClr val="000000"/>
                </a:solidFill>
                <a:latin typeface="Cambria" pitchFamily="18" charset="0"/>
                <a:cs typeface="Arial" pitchFamily="34" charset="0"/>
              </a:rPr>
              <a:t>Wall Shape and Layout Options</a:t>
            </a:r>
            <a:endParaRPr lang="en-US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09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458200" cy="762000"/>
          </a:xfrm>
        </p:spPr>
        <p:txBody>
          <a:bodyPr/>
          <a:lstStyle/>
          <a:p>
            <a:r>
              <a:rPr lang="en-US" sz="3200" dirty="0" smtClean="0"/>
              <a:t>Labyrinth </a:t>
            </a:r>
            <a:r>
              <a:rPr lang="en-US" sz="3200" dirty="0"/>
              <a:t>Weir </a:t>
            </a:r>
            <a:r>
              <a:rPr lang="en-US" sz="3200" dirty="0" smtClean="0"/>
              <a:t>Construction</a:t>
            </a:r>
            <a:endParaRPr lang="en-US" sz="3200" dirty="0"/>
          </a:p>
        </p:txBody>
      </p:sp>
      <p:pic>
        <p:nvPicPr>
          <p:cNvPr id="98308" name="Picture 4" descr="Jun 06 Aerial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98" y="969579"/>
            <a:ext cx="9044152" cy="585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9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Platform Slab Construction</a:t>
            </a:r>
          </a:p>
        </p:txBody>
      </p:sp>
      <p:pic>
        <p:nvPicPr>
          <p:cNvPr id="99333" name="Picture 5" descr="DSCN067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4" name="Picture 6" descr="DSCN072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2895600"/>
            <a:ext cx="52832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68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Crest Shape</a:t>
            </a:r>
            <a:endParaRPr lang="en-US" sz="3200" dirty="0"/>
          </a:p>
        </p:txBody>
      </p:sp>
      <p:pic>
        <p:nvPicPr>
          <p:cNvPr id="101380" name="Picture 4" descr="DSCN082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3" name="Picture 7" descr="DSCN082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3411538"/>
            <a:ext cx="4595812" cy="344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9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Labyrinth Wall Construction</a:t>
            </a:r>
          </a:p>
        </p:txBody>
      </p:sp>
      <p:pic>
        <p:nvPicPr>
          <p:cNvPr id="102404" name="Picture 4" descr="DSCN087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914400"/>
            <a:ext cx="5129213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7" name="Picture 7" descr="DSCN088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41" y="3276601"/>
            <a:ext cx="477575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3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Labyrinth Wall Construction</a:t>
            </a:r>
          </a:p>
        </p:txBody>
      </p:sp>
      <p:pic>
        <p:nvPicPr>
          <p:cNvPr id="115718" name="Picture 6" descr="DSCN209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129213" cy="3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9" name="Picture 7" descr="DS Apexes (1)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06788"/>
            <a:ext cx="5029200" cy="33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85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8534400" cy="485982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52400" y="1219200"/>
            <a:ext cx="70659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sz="2600" dirty="0" smtClean="0"/>
              <a:t>DRAINAGE AREAS</a:t>
            </a:r>
          </a:p>
        </p:txBody>
      </p:sp>
    </p:spTree>
    <p:extLst>
      <p:ext uri="{BB962C8B-B14F-4D97-AF65-F5344CB8AC3E}">
        <p14:creationId xmlns:p14="http://schemas.microsoft.com/office/powerpoint/2010/main" val="91870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4267200"/>
            <a:ext cx="6477000" cy="457200"/>
          </a:xfrm>
        </p:spPr>
        <p:txBody>
          <a:bodyPr/>
          <a:lstStyle/>
          <a:p>
            <a:pPr algn="ctr"/>
            <a:r>
              <a:rPr lang="en-US" sz="5400" dirty="0" smtClean="0"/>
              <a:t>Discussion / Q&amp;A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09" y="2101474"/>
            <a:ext cx="3505200" cy="6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9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3962400"/>
            <a:ext cx="6635496" cy="762000"/>
          </a:xfrm>
        </p:spPr>
        <p:txBody>
          <a:bodyPr/>
          <a:lstStyle/>
          <a:p>
            <a:r>
              <a:rPr lang="en-US" sz="7200" dirty="0" smtClean="0"/>
              <a:t>THANK YOU</a:t>
            </a:r>
            <a:endParaRPr lang="en-US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09" y="2124216"/>
            <a:ext cx="3505200" cy="6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5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219200"/>
            <a:ext cx="8763000" cy="433388"/>
          </a:xfrm>
        </p:spPr>
        <p:txBody>
          <a:bodyPr/>
          <a:lstStyle/>
          <a:p>
            <a:r>
              <a:rPr lang="en-US" sz="2600" dirty="0" smtClean="0"/>
              <a:t>MAJOR CHANGES IN THE COUNTY</a:t>
            </a:r>
            <a:endParaRPr lang="en-US" sz="26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001796"/>
              </p:ext>
            </p:extLst>
          </p:nvPr>
        </p:nvGraphicFramePr>
        <p:xfrm>
          <a:off x="838200" y="1828800"/>
          <a:ext cx="6781801" cy="4648200"/>
        </p:xfrm>
        <a:graphic>
          <a:graphicData uri="http://schemas.openxmlformats.org/drawingml/2006/table">
            <a:tbl>
              <a:tblPr/>
              <a:tblGrid>
                <a:gridCol w="1434902"/>
                <a:gridCol w="770316"/>
                <a:gridCol w="770316"/>
                <a:gridCol w="770316"/>
                <a:gridCol w="770316"/>
                <a:gridCol w="770316"/>
                <a:gridCol w="770316"/>
                <a:gridCol w="725003"/>
              </a:tblGrid>
              <a:tr h="232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1980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1990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Williamson County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35,044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37,305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76,521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139,551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249,967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422,679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http://www.census.gov/population/cencounts/tx190090.txt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41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http://www.txcip.org/tac/census/profile.php?FIPS=48491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2368535854"/>
              </p:ext>
            </p:extLst>
          </p:nvPr>
        </p:nvGraphicFramePr>
        <p:xfrm>
          <a:off x="762000" y="2362200"/>
          <a:ext cx="60960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412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" y="1709738"/>
            <a:ext cx="4188576" cy="2357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71450" y="1295400"/>
            <a:ext cx="70659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sz="2600" dirty="0" smtClean="0"/>
              <a:t>TS HERMINE FLOODING – September 8-9, 2010</a:t>
            </a:r>
          </a:p>
        </p:txBody>
      </p:sp>
      <p:pic>
        <p:nvPicPr>
          <p:cNvPr id="1028" name="Picture 4" descr="Z:\UBCWCID\_Watershed Study-Grant\Flood Protection Planning Project\Public Meetings\Public meeting 1\flyers\D4 P103038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13" y="4145585"/>
            <a:ext cx="3352800" cy="251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UBCWCID\_Watershed Study-Grant\Flood Protection Planning Project\Public Meetings\Public meeting 1\flyers\photo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8288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1" y="4248687"/>
            <a:ext cx="4341812" cy="2439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8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381000" y="1371600"/>
            <a:ext cx="647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 b="1"/>
              <a:t>FLOODING ISSUES IN THE DISTRICT </a:t>
            </a:r>
          </a:p>
          <a:p>
            <a:pPr algn="l" eaLnBrk="1" hangingPunct="1"/>
            <a:r>
              <a:rPr lang="en-US" sz="2400" b="1"/>
              <a:t>Tropical Storm Hermine</a:t>
            </a:r>
          </a:p>
        </p:txBody>
      </p:sp>
      <p:sp>
        <p:nvSpPr>
          <p:cNvPr id="13315" name="TextBox 5"/>
          <p:cNvSpPr txBox="1">
            <a:spLocks noChangeArrowheads="1"/>
          </p:cNvSpPr>
          <p:nvPr/>
        </p:nvSpPr>
        <p:spPr bwMode="auto">
          <a:xfrm>
            <a:off x="457200" y="3276600"/>
            <a:ext cx="807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000" b="1" dirty="0" smtClean="0"/>
              <a:t>District Infrastructure:</a:t>
            </a:r>
            <a:endParaRPr lang="en-US" sz="2000" b="1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33400" y="3733800"/>
            <a:ext cx="75882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lnSpc>
                <a:spcPct val="114000"/>
              </a:lnSpc>
              <a:spcBef>
                <a:spcPts val="600"/>
              </a:spcBef>
              <a:buSzPct val="70000"/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pitchFamily="34" charset="0"/>
                <a:cs typeface="Arial" pitchFamily="34" charset="0"/>
              </a:rPr>
              <a:t>The dams functioned as designed, constructed and maintained.</a:t>
            </a:r>
          </a:p>
          <a:p>
            <a:pPr marL="342900" indent="-342900" algn="l">
              <a:lnSpc>
                <a:spcPct val="114000"/>
              </a:lnSpc>
              <a:spcBef>
                <a:spcPts val="600"/>
              </a:spcBef>
              <a:buSzPct val="70000"/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pitchFamily="34" charset="0"/>
                <a:cs typeface="Arial" pitchFamily="34" charset="0"/>
              </a:rPr>
              <a:t>The dams experienced only minor damage from the flooding.</a:t>
            </a:r>
          </a:p>
          <a:p>
            <a:pPr marL="342900" indent="-342900" algn="l">
              <a:lnSpc>
                <a:spcPct val="114000"/>
              </a:lnSpc>
              <a:spcBef>
                <a:spcPts val="600"/>
              </a:spcBef>
              <a:buSzPct val="70000"/>
              <a:buFont typeface="Wingdings" pitchFamily="2" charset="2"/>
              <a:buChar char="§"/>
              <a:defRPr/>
            </a:pPr>
            <a:r>
              <a:rPr lang="en-US" sz="2000" kern="0" dirty="0">
                <a:latin typeface="Arial" pitchFamily="34" charset="0"/>
                <a:cs typeface="Arial" pitchFamily="34" charset="0"/>
              </a:rPr>
              <a:t>The web-based </a:t>
            </a: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Flood Monitoring System allowed </a:t>
            </a:r>
            <a:r>
              <a:rPr lang="en-US" sz="2000" kern="0" dirty="0">
                <a:latin typeface="Arial" pitchFamily="34" charset="0"/>
                <a:cs typeface="Arial" pitchFamily="34" charset="0"/>
              </a:rPr>
              <a:t>District engineers, elected officials, and both </a:t>
            </a:r>
            <a:r>
              <a:rPr lang="en-US" sz="2000" kern="0" dirty="0" smtClean="0">
                <a:latin typeface="Arial" pitchFamily="34" charset="0"/>
                <a:cs typeface="Arial" pitchFamily="34" charset="0"/>
              </a:rPr>
              <a:t>City and County emergency </a:t>
            </a:r>
            <a:r>
              <a:rPr lang="en-US" sz="2000" kern="0" dirty="0">
                <a:latin typeface="Arial" pitchFamily="34" charset="0"/>
                <a:cs typeface="Arial" pitchFamily="34" charset="0"/>
              </a:rPr>
              <a:t>managers to monitor the rainfall in the area.</a:t>
            </a:r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457200" y="2286000"/>
            <a:ext cx="77724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14000"/>
              </a:lnSpc>
            </a:pPr>
            <a:r>
              <a:rPr lang="en-US" sz="2000"/>
              <a:t>Even with the dams operating as expected, there were still threats to public safety and risk of property damage.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sign_1">
  <a:themeElements>
    <a:clrScheme name="1_Design_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_1">
      <a:majorFont>
        <a:latin typeface="Futura Md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owerPoint - green - final">
  <a:themeElements>
    <a:clrScheme name="FNI Color Palette">
      <a:dk1>
        <a:sysClr val="windowText" lastClr="000000"/>
      </a:dk1>
      <a:lt1>
        <a:srgbClr val="015D91"/>
      </a:lt1>
      <a:dk2>
        <a:srgbClr val="7D994F"/>
      </a:dk2>
      <a:lt2>
        <a:srgbClr val="C6C3A8"/>
      </a:lt2>
      <a:accent1>
        <a:srgbClr val="B1B1B1"/>
      </a:accent1>
      <a:accent2>
        <a:srgbClr val="A8955A"/>
      </a:accent2>
      <a:accent3>
        <a:srgbClr val="8C7B7B"/>
      </a:accent3>
      <a:accent4>
        <a:srgbClr val="912626"/>
      </a:accent4>
      <a:accent5>
        <a:srgbClr val="FFFFFF"/>
      </a:accent5>
      <a:accent6>
        <a:srgbClr val="000000"/>
      </a:accent6>
      <a:hlink>
        <a:srgbClr val="015D91"/>
      </a:hlink>
      <a:folHlink>
        <a:srgbClr val="00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4345</TotalTime>
  <Words>1065</Words>
  <Application>Microsoft Office PowerPoint</Application>
  <PresentationFormat>On-screen Show (4:3)</PresentationFormat>
  <Paragraphs>227</Paragraphs>
  <Slides>61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Arial</vt:lpstr>
      <vt:lpstr>Calibri</vt:lpstr>
      <vt:lpstr>Cambria</vt:lpstr>
      <vt:lpstr>Cambria Math</vt:lpstr>
      <vt:lpstr>Futura Bk BT</vt:lpstr>
      <vt:lpstr>Futura Md BT</vt:lpstr>
      <vt:lpstr>Wingdings</vt:lpstr>
      <vt:lpstr>1_Design_1</vt:lpstr>
      <vt:lpstr>Office Theme</vt:lpstr>
      <vt:lpstr>PowerPoint - green - final</vt:lpstr>
      <vt:lpstr>Upper Brushy Creek Water Control &amp; Improvement District</vt:lpstr>
      <vt:lpstr>PowerPoint Presentation</vt:lpstr>
      <vt:lpstr>PowerPoint Presentation</vt:lpstr>
      <vt:lpstr>PowerPoint Presentation</vt:lpstr>
      <vt:lpstr>JURISDICTIONAL BOUNDARIES</vt:lpstr>
      <vt:lpstr>PowerPoint Presentation</vt:lpstr>
      <vt:lpstr>MAJOR CHANGES IN THE COUNTY</vt:lpstr>
      <vt:lpstr>PowerPoint Presentation</vt:lpstr>
      <vt:lpstr>PowerPoint Presentation</vt:lpstr>
      <vt:lpstr>PowerPoint Presentation</vt:lpstr>
      <vt:lpstr>Upper Brushy Creek Hydrologic Model</vt:lpstr>
      <vt:lpstr>Study Area</vt:lpstr>
      <vt:lpstr>Getting on Same Sheet of Music</vt:lpstr>
      <vt:lpstr>449 Watersheds</vt:lpstr>
      <vt:lpstr>Hydrology: the Mindset</vt:lpstr>
      <vt:lpstr>Hydrology: the Mindset</vt:lpstr>
      <vt:lpstr>Hydrology: the Mindset</vt:lpstr>
      <vt:lpstr>Hydrologic Model Calibration Data</vt:lpstr>
      <vt:lpstr>Choice of Calibration storms</vt:lpstr>
      <vt:lpstr>Choice of Calibration Storms</vt:lpstr>
      <vt:lpstr>Choice of Calibration Storms</vt:lpstr>
      <vt:lpstr>Choice of Calibration Storms</vt:lpstr>
      <vt:lpstr>Choice of Calibration Storms</vt:lpstr>
      <vt:lpstr>Upper Brushy WCID Dams</vt:lpstr>
      <vt:lpstr>Choice of Calibration Storms</vt:lpstr>
      <vt:lpstr>Choice of Calibration Storms</vt:lpstr>
      <vt:lpstr>Choice of Calibration Storms</vt:lpstr>
      <vt:lpstr>Choice of Calibration Storms</vt:lpstr>
      <vt:lpstr>Choice of Calibration Storms</vt:lpstr>
      <vt:lpstr>Results of Rainfall/Runoff Calibration</vt:lpstr>
      <vt:lpstr>Why are results inconsistent?</vt:lpstr>
      <vt:lpstr>Antecedent Runoff</vt:lpstr>
      <vt:lpstr>Results of Rainfall/Runoff Calibration</vt:lpstr>
      <vt:lpstr>Results of Rainfall/Runoff Calibration</vt:lpstr>
      <vt:lpstr>Upper Brushy Creek  Water Control and Improvement District</vt:lpstr>
      <vt:lpstr>FNI OVERVIEW</vt:lpstr>
      <vt:lpstr>Dam 7 OVERVIEW</vt:lpstr>
      <vt:lpstr>Normal Level</vt:lpstr>
      <vt:lpstr>Flood Level</vt:lpstr>
      <vt:lpstr>Flooded Park</vt:lpstr>
      <vt:lpstr>Spillway Hydraulics</vt:lpstr>
      <vt:lpstr>Increase Capacity</vt:lpstr>
      <vt:lpstr>Increase H</vt:lpstr>
      <vt:lpstr>Increase L</vt:lpstr>
      <vt:lpstr>Increase L and H</vt:lpstr>
      <vt:lpstr>Increase L</vt:lpstr>
      <vt:lpstr>Labyrinth Weir</vt:lpstr>
      <vt:lpstr>Model Studies</vt:lpstr>
      <vt:lpstr>Model Studies</vt:lpstr>
      <vt:lpstr>Dam 7 Upstream</vt:lpstr>
      <vt:lpstr>Dam 7 Upstream</vt:lpstr>
      <vt:lpstr>Dam 7 Downstream</vt:lpstr>
      <vt:lpstr>Dam 7 Downstream</vt:lpstr>
      <vt:lpstr>Downstream</vt:lpstr>
      <vt:lpstr>Labyrinth Weir Construction</vt:lpstr>
      <vt:lpstr>Platform Slab Construction</vt:lpstr>
      <vt:lpstr>Crest Shape</vt:lpstr>
      <vt:lpstr>Labyrinth Wall Construction</vt:lpstr>
      <vt:lpstr>Labyrinth Wall Construction</vt:lpstr>
      <vt:lpstr>Discussion / Q&amp;A</vt:lpstr>
      <vt:lpstr>THANK YOU</vt:lpstr>
    </vt:vector>
  </TitlesOfParts>
  <Company>Freese and Nichols,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;sdfkjas;ldfj;</dc:title>
  <dc:creator>Kristi Johnston</dc:creator>
  <cp:lastModifiedBy>Maidment, David R</cp:lastModifiedBy>
  <cp:revision>285</cp:revision>
  <cp:lastPrinted>2013-02-25T18:52:09Z</cp:lastPrinted>
  <dcterms:created xsi:type="dcterms:W3CDTF">2006-10-21T20:44:32Z</dcterms:created>
  <dcterms:modified xsi:type="dcterms:W3CDTF">2013-03-20T22:20:07Z</dcterms:modified>
</cp:coreProperties>
</file>