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7" r:id="rId1"/>
    <p:sldMasterId id="2147483728" r:id="rId2"/>
    <p:sldMasterId id="2147483729" r:id="rId3"/>
    <p:sldMasterId id="2147483730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ranklin Gothic" panose="020B0604020202020204" charset="0"/>
      <p:bold r:id="rId31"/>
    </p:embeddedFont>
    <p:embeddedFont>
      <p:font typeface="Libre Franklin" panose="020B0604020202020204" charset="0"/>
      <p:regular r:id="rId32"/>
      <p:bold r:id="rId33"/>
      <p:italic r:id="rId34"/>
      <p:boldItalic r:id="rId35"/>
    </p:embeddedFont>
    <p:embeddedFont>
      <p:font typeface="Libre Franklin ExtraBold" panose="020B0604020202020204" charset="0"/>
      <p:bold r:id="rId36"/>
      <p:boldItalic r:id="rId37"/>
    </p:embeddedFont>
    <p:embeddedFont>
      <p:font typeface="Libre Franklin Medium" panose="020B0604020202020204" charset="0"/>
      <p:regular r:id="rId38"/>
      <p:bold r:id="rId39"/>
      <p:italic r:id="rId40"/>
      <p:boldItalic r:id="rId41"/>
    </p:embeddedFont>
    <p:embeddedFont>
      <p:font typeface="Proxima Nova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0d55dc91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0d55dc91b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10d55dc91b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2709c3e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g12709c3e36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6" name="Google Shape;656;g12709c3e36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11f2064f3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g111f2064f32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7" name="Google Shape;677;g111f2064f32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11f2064f3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g111f2064f32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1" name="Google Shape;711;g111f2064f32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1580a8d8e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g11580a8d8ec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0" name="Google Shape;730;g11580a8d8ec_0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241e8ec5f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g1241e8ec5f5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3" name="Google Shape;743;g1241e8ec5f5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1ba81afb1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7" name="Google Shape;787;g11ba81afb1f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g11ba81afb1f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1d8b455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g11d8b45567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4" name="Google Shape;804;g11d8b45567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2709c3e36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8" name="Google Shape;828;g12709c3e365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9" name="Google Shape;829;g12709c3e365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1a5653be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g11a5653be4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0" name="Google Shape;850;g11a5653be4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1ba81afb1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g11ba81afb1f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6" name="Google Shape;866;g11ba81afb1f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ba81afb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11ba81afb1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11ba81afb1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12585dd8079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2" name="Google Shape;882;g12585dd8079_0_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3" name="Google Shape;883;g12585dd8079_0_1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1549e15d3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g11549e15d31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0" name="Google Shape;890;g11549e15d31_0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ba81afb1f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g11ba81afb1f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1" name="Google Shape;561;g11ba81afb1f_0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2709c3e36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g12709c3e365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g12709c3e365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1ba81afb1f_0_2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g11ba81afb1f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2709c3e36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g12709c3e365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2" name="Google Shape;602;g12709c3e365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ba81afb1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g11ba81afb1f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9" name="Google Shape;619;g11ba81afb1f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ba81afb1f_0_3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g11ba81afb1f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2709c3e36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g12709c3e365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2" name="Google Shape;642;g12709c3e365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36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2300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41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ow Title &amp; Body">
  <p:cSld name="TITLE_AND_BODY_1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l="35185" r="18148"/>
          <a:stretch/>
        </p:blipFill>
        <p:spPr>
          <a:xfrm>
            <a:off x="0" y="0"/>
            <a:ext cx="30861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150" y="4407525"/>
            <a:ext cx="3086100" cy="735900"/>
          </a:xfrm>
          <a:prstGeom prst="rect">
            <a:avLst/>
          </a:prstGeom>
          <a:solidFill>
            <a:srgbClr val="FFFFFF">
              <a:alpha val="57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sz="8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650" y="4286875"/>
            <a:ext cx="1713076" cy="8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Right Image w/ Caption">
  <p:cSld name="TITLE_AND_BODY_1_3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6"/>
          <p:cNvSpPr>
            <a:spLocks noGrp="1"/>
          </p:cNvSpPr>
          <p:nvPr>
            <p:ph type="pic" idx="2"/>
          </p:nvPr>
        </p:nvSpPr>
        <p:spPr>
          <a:xfrm>
            <a:off x="605790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6057900" y="4776600"/>
            <a:ext cx="3086100" cy="3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body" idx="3"/>
          </p:nvPr>
        </p:nvSpPr>
        <p:spPr>
          <a:xfrm>
            <a:off x="320399" y="857988"/>
            <a:ext cx="5514900" cy="3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8652" y="263225"/>
            <a:ext cx="5518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- NOAA NWS">
  <p:cSld name="TITLE_AND_BODY_1_1_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261" y="4260813"/>
            <a:ext cx="735583" cy="73558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/>
          <p:nvPr/>
        </p:nvSpPr>
        <p:spPr>
          <a:xfrm>
            <a:off x="753325" y="4039275"/>
            <a:ext cx="1579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2"/>
          </p:nvPr>
        </p:nvSpPr>
        <p:spPr>
          <a:xfrm>
            <a:off x="712775" y="3527900"/>
            <a:ext cx="16200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w/ Logos">
  <p:cSld name="TITLE_AND_BODY_1_1_3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499" y="4354275"/>
            <a:ext cx="548641" cy="5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4">
            <a:alphaModFix/>
          </a:blip>
          <a:srcRect t="11821" b="1880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5077609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100"/>
          </a:p>
        </p:txBody>
      </p:sp>
      <p:pic>
        <p:nvPicPr>
          <p:cNvPr id="92" name="Google Shape;92;p19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62" y="3374481"/>
            <a:ext cx="2254168" cy="41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6835" y="2396927"/>
            <a:ext cx="799004" cy="79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 descr="Icon - Us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4416" y="23397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 descr="Icon Emai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4416" y="31500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 descr="Wor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4416" y="3934223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9"/>
          <p:cNvCxnSpPr/>
          <p:nvPr/>
        </p:nvCxnSpPr>
        <p:spPr>
          <a:xfrm>
            <a:off x="5971516" y="2228134"/>
            <a:ext cx="102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19"/>
          <p:cNvSpPr txBox="1"/>
          <p:nvPr/>
        </p:nvSpPr>
        <p:spPr>
          <a:xfrm>
            <a:off x="5478091" y="1666398"/>
            <a:ext cx="2015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sz="1100" b="1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7125" y="4415700"/>
            <a:ext cx="4536674" cy="4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>
            <a:spLocks noGrp="1"/>
          </p:cNvSpPr>
          <p:nvPr>
            <p:ph type="subTitle" idx="1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2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1367625" y="286399"/>
            <a:ext cx="64182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504825" y="483438"/>
            <a:ext cx="8134500" cy="41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36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>
            <a:spLocks noGrp="1"/>
          </p:cNvSpPr>
          <p:nvPr>
            <p:ph type="subTitle" idx="1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8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2300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Right Image w/ Caption">
  <p:cSld name="TITLE_AND_BODY_1_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3"/>
          <p:cNvSpPr>
            <a:spLocks noGrp="1"/>
          </p:cNvSpPr>
          <p:nvPr>
            <p:ph type="pic" idx="2"/>
          </p:nvPr>
        </p:nvSpPr>
        <p:spPr>
          <a:xfrm>
            <a:off x="605790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3"/>
          <p:cNvSpPr txBox="1">
            <a:spLocks noGrp="1"/>
          </p:cNvSpPr>
          <p:nvPr>
            <p:ph type="subTitle" idx="1"/>
          </p:nvPr>
        </p:nvSpPr>
        <p:spPr>
          <a:xfrm>
            <a:off x="6057900" y="47766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>
            <a:spLocks noGrp="1"/>
          </p:cNvSpPr>
          <p:nvPr>
            <p:ph type="body" idx="3"/>
          </p:nvPr>
        </p:nvSpPr>
        <p:spPr>
          <a:xfrm>
            <a:off x="320399" y="857988"/>
            <a:ext cx="5514900" cy="3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318652" y="263225"/>
            <a:ext cx="5518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w/ Logos">
  <p:cSld name="TITLE_AND_BODY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2">
            <a:alphaModFix/>
          </a:blip>
          <a:srcRect l="17064" r="49184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499" y="4354275"/>
            <a:ext cx="548641" cy="5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 rotWithShape="1">
          <a:blip r:embed="rId4">
            <a:alphaModFix/>
          </a:blip>
          <a:srcRect t="11821" b="1880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/>
        </p:nvSpPr>
        <p:spPr>
          <a:xfrm>
            <a:off x="5077609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62" y="3374481"/>
            <a:ext cx="2254168" cy="41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6835" y="2396927"/>
            <a:ext cx="799004" cy="79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 descr="Icon - Us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4416" y="23397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 descr="Icon Emai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4416" y="31500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 descr="Wor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4416" y="3934223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25"/>
          <p:cNvCxnSpPr/>
          <p:nvPr/>
        </p:nvCxnSpPr>
        <p:spPr>
          <a:xfrm>
            <a:off x="5971516" y="2228134"/>
            <a:ext cx="102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25"/>
          <p:cNvSpPr txBox="1"/>
          <p:nvPr/>
        </p:nvSpPr>
        <p:spPr>
          <a:xfrm>
            <a:off x="5478091" y="1666398"/>
            <a:ext cx="2015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1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125" y="4415700"/>
            <a:ext cx="4536674" cy="4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>
            <a:spLocks noGrp="1"/>
          </p:cNvSpPr>
          <p:nvPr>
            <p:ph type="subTitle" idx="1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2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Section Header 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/>
          <p:nvPr/>
        </p:nvSpPr>
        <p:spPr>
          <a:xfrm>
            <a:off x="0" y="3354457"/>
            <a:ext cx="9144000" cy="17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498656" y="3486791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subTitle" idx="1"/>
          </p:nvPr>
        </p:nvSpPr>
        <p:spPr>
          <a:xfrm>
            <a:off x="491225" y="4459625"/>
            <a:ext cx="79560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/>
          <p:nvPr/>
        </p:nvSpPr>
        <p:spPr>
          <a:xfrm>
            <a:off x="498655" y="4323622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Outline">
  <p:cSld name="Agenda Outlin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/>
          <p:nvPr/>
        </p:nvSpPr>
        <p:spPr>
          <a:xfrm>
            <a:off x="452005" y="507697"/>
            <a:ext cx="8240100" cy="4128000"/>
          </a:xfrm>
          <a:prstGeom prst="rect">
            <a:avLst/>
          </a:prstGeom>
          <a:solidFill>
            <a:schemeClr val="dk2">
              <a:alpha val="89410"/>
            </a:schemeClr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1044489" y="804933"/>
            <a:ext cx="3079800" cy="8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4572000" y="988219"/>
            <a:ext cx="37065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7"/>
          <p:cNvSpPr/>
          <p:nvPr/>
        </p:nvSpPr>
        <p:spPr>
          <a:xfrm>
            <a:off x="1044480" y="180293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8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and Content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0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/ Image Grid">
  <p:cSld name="Title and Content_1_4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xfrm>
            <a:off x="324000" y="963200"/>
            <a:ext cx="50025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31"/>
          <p:cNvSpPr>
            <a:spLocks noGrp="1"/>
          </p:cNvSpPr>
          <p:nvPr>
            <p:ph type="pic" idx="2"/>
          </p:nvPr>
        </p:nvSpPr>
        <p:spPr>
          <a:xfrm>
            <a:off x="5480625" y="12990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31"/>
          <p:cNvSpPr>
            <a:spLocks noGrp="1"/>
          </p:cNvSpPr>
          <p:nvPr>
            <p:ph type="pic" idx="3"/>
          </p:nvPr>
        </p:nvSpPr>
        <p:spPr>
          <a:xfrm>
            <a:off x="548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31"/>
          <p:cNvSpPr>
            <a:spLocks noGrp="1"/>
          </p:cNvSpPr>
          <p:nvPr>
            <p:ph type="pic" idx="4"/>
          </p:nvPr>
        </p:nvSpPr>
        <p:spPr>
          <a:xfrm>
            <a:off x="5480625" y="341925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318652" y="263225"/>
            <a:ext cx="4817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1"/>
          <p:cNvSpPr>
            <a:spLocks noGrp="1"/>
          </p:cNvSpPr>
          <p:nvPr>
            <p:ph type="pic" idx="5"/>
          </p:nvPr>
        </p:nvSpPr>
        <p:spPr>
          <a:xfrm>
            <a:off x="731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31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1">
  <p:cSld name="Title and Content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/>
          <p:nvPr/>
        </p:nvSpPr>
        <p:spPr>
          <a:xfrm>
            <a:off x="0" y="0"/>
            <a:ext cx="3419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393000" y="263231"/>
            <a:ext cx="2650800" cy="1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subTitle" idx="1"/>
          </p:nvPr>
        </p:nvSpPr>
        <p:spPr>
          <a:xfrm>
            <a:off x="393000" y="2068950"/>
            <a:ext cx="2650800" cy="26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2"/>
          <p:cNvSpPr txBox="1">
            <a:spLocks noGrp="1"/>
          </p:cNvSpPr>
          <p:nvPr>
            <p:ph type="body" idx="2"/>
          </p:nvPr>
        </p:nvSpPr>
        <p:spPr>
          <a:xfrm>
            <a:off x="3746850" y="684356"/>
            <a:ext cx="50823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6838" y="460483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/>
          <p:nvPr/>
        </p:nvSpPr>
        <p:spPr>
          <a:xfrm>
            <a:off x="393005" y="19298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Left Image w/ Caption 1">
  <p:cSld name="TITLE_AND_BODY_1_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>
            <a:spLocks noGrp="1"/>
          </p:cNvSpPr>
          <p:nvPr>
            <p:ph type="pic" idx="2"/>
          </p:nvPr>
        </p:nvSpPr>
        <p:spPr>
          <a:xfrm>
            <a:off x="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33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subTitle" idx="3"/>
          </p:nvPr>
        </p:nvSpPr>
        <p:spPr>
          <a:xfrm>
            <a:off x="0" y="48195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67913" y="4604907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/>
          <p:nvPr/>
        </p:nvSpPr>
        <p:spPr>
          <a:xfrm>
            <a:off x="3474755" y="81733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CUSTOM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7276" y="2710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/>
          <p:nvPr/>
        </p:nvSpPr>
        <p:spPr>
          <a:xfrm>
            <a:off x="0" y="4134603"/>
            <a:ext cx="9144000" cy="100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508275" y="4414388"/>
            <a:ext cx="80739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508275" y="616444"/>
            <a:ext cx="8073900" cy="19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subTitle" idx="2"/>
          </p:nvPr>
        </p:nvSpPr>
        <p:spPr>
          <a:xfrm>
            <a:off x="500869" y="2688600"/>
            <a:ext cx="80718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05" name="Google Shape;205;p34"/>
          <p:cNvSpPr/>
          <p:nvPr/>
        </p:nvSpPr>
        <p:spPr>
          <a:xfrm>
            <a:off x="50086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4">
  <p:cSld name="CUSTOM_2">
    <p:bg>
      <p:bgPr>
        <a:solidFill>
          <a:srgbClr val="C4D9F4">
            <a:alpha val="52550"/>
          </a:srgbClr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/>
          <p:nvPr/>
        </p:nvSpPr>
        <p:spPr>
          <a:xfrm>
            <a:off x="-6000" y="4703625"/>
            <a:ext cx="9156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407859" y="537150"/>
            <a:ext cx="83283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35"/>
          <p:cNvSpPr/>
          <p:nvPr/>
        </p:nvSpPr>
        <p:spPr>
          <a:xfrm>
            <a:off x="40785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5"/>
          <p:cNvSpPr txBox="1">
            <a:spLocks noGrp="1"/>
          </p:cNvSpPr>
          <p:nvPr>
            <p:ph type="body" idx="1"/>
          </p:nvPr>
        </p:nvSpPr>
        <p:spPr>
          <a:xfrm>
            <a:off x="407991" y="1116075"/>
            <a:ext cx="8328300" cy="3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212" name="Google Shape;21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7276" y="271082"/>
            <a:ext cx="452867" cy="45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body" idx="1"/>
          </p:nvPr>
        </p:nvSpPr>
        <p:spPr>
          <a:xfrm>
            <a:off x="324000" y="1021404"/>
            <a:ext cx="41040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body" idx="2"/>
          </p:nvPr>
        </p:nvSpPr>
        <p:spPr>
          <a:xfrm>
            <a:off x="4629149" y="1021405"/>
            <a:ext cx="41997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16" name="Google Shape;21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316806" y="321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6"/>
          <p:cNvSpPr/>
          <p:nvPr/>
        </p:nvSpPr>
        <p:spPr>
          <a:xfrm>
            <a:off x="316805" y="834259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2" name="Google Shape;222;p37"/>
          <p:cNvSpPr/>
          <p:nvPr/>
        </p:nvSpPr>
        <p:spPr>
          <a:xfrm>
            <a:off x="4572001" y="0"/>
            <a:ext cx="4572000" cy="25719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3" name="Google Shape;223;p37"/>
          <p:cNvSpPr txBox="1">
            <a:spLocks noGrp="1"/>
          </p:cNvSpPr>
          <p:nvPr>
            <p:ph type="body" idx="1"/>
          </p:nvPr>
        </p:nvSpPr>
        <p:spPr>
          <a:xfrm>
            <a:off x="4864867" y="762566"/>
            <a:ext cx="39444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body" idx="2"/>
          </p:nvPr>
        </p:nvSpPr>
        <p:spPr>
          <a:xfrm>
            <a:off x="333569" y="3372991"/>
            <a:ext cx="39048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25" name="Google Shape;225;p37"/>
          <p:cNvSpPr txBox="1">
            <a:spLocks noGrp="1"/>
          </p:cNvSpPr>
          <p:nvPr>
            <p:ph type="subTitle" idx="3"/>
          </p:nvPr>
        </p:nvSpPr>
        <p:spPr>
          <a:xfrm>
            <a:off x="313800" y="2841995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7"/>
          <p:cNvSpPr txBox="1">
            <a:spLocks noGrp="1"/>
          </p:cNvSpPr>
          <p:nvPr>
            <p:ph type="subTitle" idx="4"/>
          </p:nvPr>
        </p:nvSpPr>
        <p:spPr>
          <a:xfrm>
            <a:off x="4864875" y="231580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7"/>
          <p:cNvSpPr/>
          <p:nvPr/>
        </p:nvSpPr>
        <p:spPr>
          <a:xfrm>
            <a:off x="11" y="1274081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7"/>
          <p:cNvSpPr/>
          <p:nvPr/>
        </p:nvSpPr>
        <p:spPr>
          <a:xfrm>
            <a:off x="6972067" y="3820050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ackground">
  <p:cSld name="Two Content 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4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1" name="Google Shape;231;p38"/>
          <p:cNvSpPr txBox="1">
            <a:spLocks noGrp="1"/>
          </p:cNvSpPr>
          <p:nvPr>
            <p:ph type="body" idx="1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2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33" name="Google Shape;233;p38"/>
          <p:cNvSpPr txBox="1">
            <a:spLocks noGrp="1"/>
          </p:cNvSpPr>
          <p:nvPr>
            <p:ph type="subTitle" idx="3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subTitle" idx="4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8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8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3">
  <p:cSld name="Two Content 3_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>
            <a:spLocks noGrp="1"/>
          </p:cNvSpPr>
          <p:nvPr>
            <p:ph type="body" idx="1"/>
          </p:nvPr>
        </p:nvSpPr>
        <p:spPr>
          <a:xfrm>
            <a:off x="5117099" y="1590285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39" name="Google Shape;239;p39"/>
          <p:cNvSpPr txBox="1">
            <a:spLocks noGrp="1"/>
          </p:cNvSpPr>
          <p:nvPr>
            <p:ph type="body" idx="2"/>
          </p:nvPr>
        </p:nvSpPr>
        <p:spPr>
          <a:xfrm>
            <a:off x="1084660" y="1590286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40" name="Google Shape;240;p39"/>
          <p:cNvSpPr txBox="1">
            <a:spLocks noGrp="1"/>
          </p:cNvSpPr>
          <p:nvPr>
            <p:ph type="subTitle" idx="3"/>
          </p:nvPr>
        </p:nvSpPr>
        <p:spPr>
          <a:xfrm>
            <a:off x="1227513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subTitle" idx="4"/>
          </p:nvPr>
        </p:nvSpPr>
        <p:spPr>
          <a:xfrm>
            <a:off x="5220063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9"/>
          <p:cNvSpPr/>
          <p:nvPr/>
        </p:nvSpPr>
        <p:spPr>
          <a:xfrm>
            <a:off x="1216274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9"/>
          <p:cNvSpPr/>
          <p:nvPr/>
        </p:nvSpPr>
        <p:spPr>
          <a:xfrm>
            <a:off x="5253299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40"/>
          <p:cNvGrpSpPr/>
          <p:nvPr/>
        </p:nvGrpSpPr>
        <p:grpSpPr>
          <a:xfrm>
            <a:off x="542925" y="731728"/>
            <a:ext cx="3914269" cy="3680128"/>
            <a:chOff x="723900" y="975637"/>
            <a:chExt cx="5219025" cy="4906838"/>
          </a:xfrm>
        </p:grpSpPr>
        <p:sp>
          <p:nvSpPr>
            <p:cNvPr id="247" name="Google Shape;247;p40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49" name="Google Shape;249;p40"/>
          <p:cNvGrpSpPr/>
          <p:nvPr/>
        </p:nvGrpSpPr>
        <p:grpSpPr>
          <a:xfrm>
            <a:off x="4750520" y="731728"/>
            <a:ext cx="3907125" cy="3680128"/>
            <a:chOff x="6334027" y="975637"/>
            <a:chExt cx="5209500" cy="4906838"/>
          </a:xfrm>
        </p:grpSpPr>
        <p:sp>
          <p:nvSpPr>
            <p:cNvPr id="250" name="Google Shape;250;p40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pic>
        <p:nvPicPr>
          <p:cNvPr id="252" name="Google Shape;25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body" idx="1"/>
          </p:nvPr>
        </p:nvSpPr>
        <p:spPr>
          <a:xfrm>
            <a:off x="4882243" y="1684919"/>
            <a:ext cx="3621000" cy="26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body" idx="2"/>
          </p:nvPr>
        </p:nvSpPr>
        <p:spPr>
          <a:xfrm>
            <a:off x="687518" y="1684919"/>
            <a:ext cx="3618000" cy="2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314325" y="152059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subTitle" idx="3"/>
          </p:nvPr>
        </p:nvSpPr>
        <p:spPr>
          <a:xfrm>
            <a:off x="687500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subTitle" idx="4"/>
          </p:nvPr>
        </p:nvSpPr>
        <p:spPr>
          <a:xfrm>
            <a:off x="4883763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>
            <a:spLocks noGrp="1"/>
          </p:cNvSpPr>
          <p:nvPr>
            <p:ph type="pic" idx="2"/>
          </p:nvPr>
        </p:nvSpPr>
        <p:spPr>
          <a:xfrm>
            <a:off x="4150519" y="407999"/>
            <a:ext cx="4629000" cy="39912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1" name="Google Shape;26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subTitle" idx="1"/>
          </p:nvPr>
        </p:nvSpPr>
        <p:spPr>
          <a:xfrm>
            <a:off x="238875" y="1444650"/>
            <a:ext cx="3602400" cy="29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2">
  <p:cSld name="Picture with Caption 2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/>
          <p:nvPr/>
        </p:nvSpPr>
        <p:spPr>
          <a:xfrm>
            <a:off x="0" y="0"/>
            <a:ext cx="4884300" cy="5143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6" name="Google Shape;266;p4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42"/>
          <p:cNvSpPr>
            <a:spLocks noGrp="1"/>
          </p:cNvSpPr>
          <p:nvPr>
            <p:ph type="pic" idx="2"/>
          </p:nvPr>
        </p:nvSpPr>
        <p:spPr>
          <a:xfrm>
            <a:off x="5349479" y="571500"/>
            <a:ext cx="33123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228600" y="1223269"/>
            <a:ext cx="4099500" cy="3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title"/>
          </p:nvPr>
        </p:nvSpPr>
        <p:spPr>
          <a:xfrm>
            <a:off x="228600" y="571498"/>
            <a:ext cx="42861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2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2"/>
          <p:cNvSpPr/>
          <p:nvPr/>
        </p:nvSpPr>
        <p:spPr>
          <a:xfrm>
            <a:off x="228605" y="1044847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>
            <a:spLocks noGrp="1"/>
          </p:cNvSpPr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36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279" name="Google Shape;279;p45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5"/>
          <p:cNvSpPr txBox="1">
            <a:spLocks noGrp="1"/>
          </p:cNvSpPr>
          <p:nvPr>
            <p:ph type="subTitle" idx="1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8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2300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281" name="Google Shape;281;p45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>
            <a:spLocks noGrp="1"/>
          </p:cNvSpPr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41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subTitle" idx="1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286" name="Google Shape;286;p46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ow Title &amp; Body">
  <p:cSld name="TITLE_AND_BODY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47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47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91" name="Google Shape;291;p47"/>
          <p:cNvPicPr preferRelativeResize="0"/>
          <p:nvPr/>
        </p:nvPicPr>
        <p:blipFill rotWithShape="1">
          <a:blip r:embed="rId2">
            <a:alphaModFix/>
          </a:blip>
          <a:srcRect l="35187" r="18144"/>
          <a:stretch/>
        </p:blipFill>
        <p:spPr>
          <a:xfrm>
            <a:off x="0" y="0"/>
            <a:ext cx="30861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7"/>
          <p:cNvSpPr txBox="1"/>
          <p:nvPr/>
        </p:nvSpPr>
        <p:spPr>
          <a:xfrm>
            <a:off x="150" y="4407525"/>
            <a:ext cx="3086100" cy="735900"/>
          </a:xfrm>
          <a:prstGeom prst="rect">
            <a:avLst/>
          </a:prstGeom>
          <a:solidFill>
            <a:srgbClr val="FFFFFF">
              <a:alpha val="57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sz="8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93" name="Google Shape;29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650" y="4286875"/>
            <a:ext cx="1713076" cy="8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Right Image w/ Caption">
  <p:cSld name="TITLE_AND_BODY_1_3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48"/>
          <p:cNvSpPr>
            <a:spLocks noGrp="1"/>
          </p:cNvSpPr>
          <p:nvPr>
            <p:ph type="pic" idx="2"/>
          </p:nvPr>
        </p:nvSpPr>
        <p:spPr>
          <a:xfrm>
            <a:off x="605790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48"/>
          <p:cNvSpPr txBox="1">
            <a:spLocks noGrp="1"/>
          </p:cNvSpPr>
          <p:nvPr>
            <p:ph type="subTitle" idx="1"/>
          </p:nvPr>
        </p:nvSpPr>
        <p:spPr>
          <a:xfrm>
            <a:off x="6057900" y="47766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98" name="Google Shape;29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8"/>
          <p:cNvSpPr txBox="1">
            <a:spLocks noGrp="1"/>
          </p:cNvSpPr>
          <p:nvPr>
            <p:ph type="body" idx="3"/>
          </p:nvPr>
        </p:nvSpPr>
        <p:spPr>
          <a:xfrm>
            <a:off x="320399" y="857988"/>
            <a:ext cx="5514900" cy="3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8"/>
          <p:cNvSpPr txBox="1">
            <a:spLocks noGrp="1"/>
          </p:cNvSpPr>
          <p:nvPr>
            <p:ph type="title"/>
          </p:nvPr>
        </p:nvSpPr>
        <p:spPr>
          <a:xfrm>
            <a:off x="318652" y="263225"/>
            <a:ext cx="5518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8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- NOAA NWS">
  <p:cSld name="TITLE_AND_BODY_1_1_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9"/>
          <p:cNvPicPr preferRelativeResize="0"/>
          <p:nvPr/>
        </p:nvPicPr>
        <p:blipFill rotWithShape="1">
          <a:blip r:embed="rId2">
            <a:alphaModFix/>
          </a:blip>
          <a:srcRect l="17064" r="49184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261" y="4260813"/>
            <a:ext cx="735583" cy="73558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49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9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49"/>
          <p:cNvSpPr/>
          <p:nvPr/>
        </p:nvSpPr>
        <p:spPr>
          <a:xfrm>
            <a:off x="753325" y="4039275"/>
            <a:ext cx="1579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9"/>
          <p:cNvSpPr txBox="1">
            <a:spLocks noGrp="1"/>
          </p:cNvSpPr>
          <p:nvPr>
            <p:ph type="subTitle" idx="2"/>
          </p:nvPr>
        </p:nvSpPr>
        <p:spPr>
          <a:xfrm>
            <a:off x="712775" y="3527900"/>
            <a:ext cx="16200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b="1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w/ Logos">
  <p:cSld name="TITLE_AND_BODY_1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50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50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314" name="Google Shape;314;p50"/>
          <p:cNvPicPr preferRelativeResize="0"/>
          <p:nvPr/>
        </p:nvPicPr>
        <p:blipFill rotWithShape="1">
          <a:blip r:embed="rId2">
            <a:alphaModFix/>
          </a:blip>
          <a:srcRect l="17064" r="49184"/>
          <a:stretch/>
        </p:blipFill>
        <p:spPr>
          <a:xfrm>
            <a:off x="0" y="0"/>
            <a:ext cx="30860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499" y="4354275"/>
            <a:ext cx="548641" cy="5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0"/>
          <p:cNvPicPr preferRelativeResize="0"/>
          <p:nvPr/>
        </p:nvPicPr>
        <p:blipFill rotWithShape="1">
          <a:blip r:embed="rId4">
            <a:alphaModFix/>
          </a:blip>
          <a:srcRect t="11821" b="18801"/>
          <a:stretch/>
        </p:blipFill>
        <p:spPr>
          <a:xfrm>
            <a:off x="1003199" y="4460687"/>
            <a:ext cx="1876400" cy="3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 txBox="1"/>
          <p:nvPr/>
        </p:nvSpPr>
        <p:spPr>
          <a:xfrm>
            <a:off x="5077609" y="4276203"/>
            <a:ext cx="28134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51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62" y="3374481"/>
            <a:ext cx="2254168" cy="41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6835" y="2396927"/>
            <a:ext cx="799004" cy="79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1" descr="Icon - Us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4416" y="233975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1" descr="Icon Emai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14416" y="31500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 descr="Wor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4416" y="3934223"/>
            <a:ext cx="342900" cy="342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51"/>
          <p:cNvCxnSpPr/>
          <p:nvPr/>
        </p:nvCxnSpPr>
        <p:spPr>
          <a:xfrm>
            <a:off x="5971516" y="2228134"/>
            <a:ext cx="1028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" name="Google Shape;325;p51"/>
          <p:cNvSpPr txBox="1"/>
          <p:nvPr/>
        </p:nvSpPr>
        <p:spPr>
          <a:xfrm>
            <a:off x="5478091" y="1666398"/>
            <a:ext cx="20157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1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125" y="4415700"/>
            <a:ext cx="4536674" cy="4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1"/>
          <p:cNvSpPr txBox="1">
            <a:spLocks noGrp="1"/>
          </p:cNvSpPr>
          <p:nvPr>
            <p:ph type="subTitle" idx="1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subTitle" idx="2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Section Header 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/>
          <p:nvPr/>
        </p:nvSpPr>
        <p:spPr>
          <a:xfrm>
            <a:off x="0" y="3354457"/>
            <a:ext cx="9144000" cy="17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1" name="Google Shape;331;p52"/>
          <p:cNvSpPr txBox="1">
            <a:spLocks noGrp="1"/>
          </p:cNvSpPr>
          <p:nvPr>
            <p:ph type="title"/>
          </p:nvPr>
        </p:nvSpPr>
        <p:spPr>
          <a:xfrm>
            <a:off x="498656" y="3486791"/>
            <a:ext cx="7886700" cy="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332" name="Google Shape;332;p52"/>
          <p:cNvSpPr txBox="1">
            <a:spLocks noGrp="1"/>
          </p:cNvSpPr>
          <p:nvPr>
            <p:ph type="subTitle" idx="1"/>
          </p:nvPr>
        </p:nvSpPr>
        <p:spPr>
          <a:xfrm>
            <a:off x="491225" y="4459625"/>
            <a:ext cx="79560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2"/>
          <p:cNvSpPr/>
          <p:nvPr/>
        </p:nvSpPr>
        <p:spPr>
          <a:xfrm>
            <a:off x="498655" y="4323622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Outline">
  <p:cSld name="Agenda Outlin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"/>
          <p:cNvSpPr/>
          <p:nvPr/>
        </p:nvSpPr>
        <p:spPr>
          <a:xfrm>
            <a:off x="452005" y="507697"/>
            <a:ext cx="8240100" cy="4128000"/>
          </a:xfrm>
          <a:prstGeom prst="rect">
            <a:avLst/>
          </a:prstGeom>
          <a:solidFill>
            <a:schemeClr val="dk2">
              <a:alpha val="89410"/>
            </a:schemeClr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6" name="Google Shape;336;p53"/>
          <p:cNvSpPr txBox="1">
            <a:spLocks noGrp="1"/>
          </p:cNvSpPr>
          <p:nvPr>
            <p:ph type="title"/>
          </p:nvPr>
        </p:nvSpPr>
        <p:spPr>
          <a:xfrm>
            <a:off x="1044489" y="804933"/>
            <a:ext cx="3079800" cy="8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body" idx="1"/>
          </p:nvPr>
        </p:nvSpPr>
        <p:spPr>
          <a:xfrm>
            <a:off x="4572000" y="988219"/>
            <a:ext cx="37065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3"/>
          <p:cNvSpPr/>
          <p:nvPr/>
        </p:nvSpPr>
        <p:spPr>
          <a:xfrm>
            <a:off x="1044480" y="180293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21350" y="857997"/>
            <a:ext cx="8505000" cy="3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title"/>
          </p:nvPr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4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 txBox="1">
            <a:spLocks noGrp="1"/>
          </p:cNvSpPr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7" name="Google Shape;34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55"/>
          <p:cNvSpPr txBox="1">
            <a:spLocks noGrp="1"/>
          </p:cNvSpPr>
          <p:nvPr>
            <p:ph type="body" idx="1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55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and Content_1_2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6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53" name="Google Shape;353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5" name="Google Shape;355;p56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/ Image Grid">
  <p:cSld name="Title and Content_1_4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0" name="Google Shape;36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7"/>
          <p:cNvSpPr txBox="1">
            <a:spLocks noGrp="1"/>
          </p:cNvSpPr>
          <p:nvPr>
            <p:ph type="body" idx="1"/>
          </p:nvPr>
        </p:nvSpPr>
        <p:spPr>
          <a:xfrm>
            <a:off x="324000" y="963200"/>
            <a:ext cx="50025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200"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>
            <a:spLocks noGrp="1"/>
          </p:cNvSpPr>
          <p:nvPr>
            <p:ph type="pic" idx="2"/>
          </p:nvPr>
        </p:nvSpPr>
        <p:spPr>
          <a:xfrm>
            <a:off x="5480625" y="12990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57"/>
          <p:cNvSpPr>
            <a:spLocks noGrp="1"/>
          </p:cNvSpPr>
          <p:nvPr>
            <p:ph type="pic" idx="3"/>
          </p:nvPr>
        </p:nvSpPr>
        <p:spPr>
          <a:xfrm>
            <a:off x="548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57"/>
          <p:cNvSpPr>
            <a:spLocks noGrp="1"/>
          </p:cNvSpPr>
          <p:nvPr>
            <p:ph type="pic" idx="4"/>
          </p:nvPr>
        </p:nvSpPr>
        <p:spPr>
          <a:xfrm>
            <a:off x="5480625" y="3419250"/>
            <a:ext cx="3544500" cy="1594200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318652" y="263225"/>
            <a:ext cx="4817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7"/>
          <p:cNvSpPr>
            <a:spLocks noGrp="1"/>
          </p:cNvSpPr>
          <p:nvPr>
            <p:ph type="pic" idx="5"/>
          </p:nvPr>
        </p:nvSpPr>
        <p:spPr>
          <a:xfrm>
            <a:off x="7310625" y="1815975"/>
            <a:ext cx="1714500" cy="1511400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57"/>
          <p:cNvSpPr/>
          <p:nvPr/>
        </p:nvSpPr>
        <p:spPr>
          <a:xfrm>
            <a:off x="321355" y="771672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1">
  <p:cSld name="Title and Content_1_1_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8"/>
          <p:cNvSpPr/>
          <p:nvPr/>
        </p:nvSpPr>
        <p:spPr>
          <a:xfrm>
            <a:off x="0" y="0"/>
            <a:ext cx="3419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8"/>
          <p:cNvSpPr txBox="1">
            <a:spLocks noGrp="1"/>
          </p:cNvSpPr>
          <p:nvPr>
            <p:ph type="title"/>
          </p:nvPr>
        </p:nvSpPr>
        <p:spPr>
          <a:xfrm>
            <a:off x="393000" y="263231"/>
            <a:ext cx="2650800" cy="1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3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5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2" name="Google Shape;372;p58"/>
          <p:cNvSpPr txBox="1">
            <a:spLocks noGrp="1"/>
          </p:cNvSpPr>
          <p:nvPr>
            <p:ph type="subTitle" idx="1"/>
          </p:nvPr>
        </p:nvSpPr>
        <p:spPr>
          <a:xfrm>
            <a:off x="393000" y="2068950"/>
            <a:ext cx="2650800" cy="26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2"/>
          </p:nvPr>
        </p:nvSpPr>
        <p:spPr>
          <a:xfrm>
            <a:off x="3746850" y="684356"/>
            <a:ext cx="5082300" cy="3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74" name="Google Shape;37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6838" y="460483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8"/>
          <p:cNvSpPr/>
          <p:nvPr/>
        </p:nvSpPr>
        <p:spPr>
          <a:xfrm>
            <a:off x="393005" y="19298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Left Image w/ Caption 1">
  <p:cSld name="TITLE_AND_BODY_1_2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>
            <a:spLocks noGrp="1"/>
          </p:cNvSpPr>
          <p:nvPr>
            <p:ph type="pic" idx="2"/>
          </p:nvPr>
        </p:nvSpPr>
        <p:spPr>
          <a:xfrm>
            <a:off x="0" y="0"/>
            <a:ext cx="30861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p5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9" name="Google Shape;379;p59"/>
          <p:cNvSpPr txBox="1">
            <a:spLocks noGrp="1"/>
          </p:cNvSpPr>
          <p:nvPr>
            <p:ph type="body" idx="1"/>
          </p:nvPr>
        </p:nvSpPr>
        <p:spPr>
          <a:xfrm>
            <a:off x="3467925" y="918912"/>
            <a:ext cx="5276100" cy="3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59"/>
          <p:cNvSpPr txBox="1">
            <a:spLocks noGrp="1"/>
          </p:cNvSpPr>
          <p:nvPr>
            <p:ph type="title"/>
          </p:nvPr>
        </p:nvSpPr>
        <p:spPr>
          <a:xfrm>
            <a:off x="3467925" y="290681"/>
            <a:ext cx="52761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59"/>
          <p:cNvSpPr txBox="1">
            <a:spLocks noGrp="1"/>
          </p:cNvSpPr>
          <p:nvPr>
            <p:ph type="subTitle" idx="3"/>
          </p:nvPr>
        </p:nvSpPr>
        <p:spPr>
          <a:xfrm>
            <a:off x="0" y="4819500"/>
            <a:ext cx="30861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82" name="Google Shape;382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67913" y="4604907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9"/>
          <p:cNvSpPr/>
          <p:nvPr/>
        </p:nvSpPr>
        <p:spPr>
          <a:xfrm>
            <a:off x="3474755" y="81733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CUSTOM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7276" y="2710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0"/>
          <p:cNvSpPr/>
          <p:nvPr/>
        </p:nvSpPr>
        <p:spPr>
          <a:xfrm>
            <a:off x="0" y="4134603"/>
            <a:ext cx="9144000" cy="100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7" name="Google Shape;387;p60"/>
          <p:cNvSpPr txBox="1">
            <a:spLocks noGrp="1"/>
          </p:cNvSpPr>
          <p:nvPr>
            <p:ph type="title"/>
          </p:nvPr>
        </p:nvSpPr>
        <p:spPr>
          <a:xfrm>
            <a:off x="508275" y="4414388"/>
            <a:ext cx="80739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388" name="Google Shape;388;p6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9" name="Google Shape;389;p60"/>
          <p:cNvSpPr txBox="1">
            <a:spLocks noGrp="1"/>
          </p:cNvSpPr>
          <p:nvPr>
            <p:ph type="subTitle" idx="1"/>
          </p:nvPr>
        </p:nvSpPr>
        <p:spPr>
          <a:xfrm>
            <a:off x="508275" y="616444"/>
            <a:ext cx="8073900" cy="19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60"/>
          <p:cNvSpPr txBox="1">
            <a:spLocks noGrp="1"/>
          </p:cNvSpPr>
          <p:nvPr>
            <p:ph type="subTitle" idx="2"/>
          </p:nvPr>
        </p:nvSpPr>
        <p:spPr>
          <a:xfrm>
            <a:off x="500869" y="2688600"/>
            <a:ext cx="80718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91" name="Google Shape;391;p60"/>
          <p:cNvSpPr/>
          <p:nvPr/>
        </p:nvSpPr>
        <p:spPr>
          <a:xfrm>
            <a:off x="50086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4">
  <p:cSld name="CUSTOM_2">
    <p:bg>
      <p:bgPr>
        <a:solidFill>
          <a:srgbClr val="C4D9F4">
            <a:alpha val="52550"/>
          </a:srgbClr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1"/>
          <p:cNvSpPr/>
          <p:nvPr/>
        </p:nvSpPr>
        <p:spPr>
          <a:xfrm>
            <a:off x="-6000" y="4703625"/>
            <a:ext cx="91560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61"/>
          <p:cNvSpPr txBox="1">
            <a:spLocks noGrp="1"/>
          </p:cNvSpPr>
          <p:nvPr>
            <p:ph type="title"/>
          </p:nvPr>
        </p:nvSpPr>
        <p:spPr>
          <a:xfrm>
            <a:off x="407859" y="537150"/>
            <a:ext cx="83283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6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6" name="Google Shape;396;p61"/>
          <p:cNvSpPr/>
          <p:nvPr/>
        </p:nvSpPr>
        <p:spPr>
          <a:xfrm>
            <a:off x="407854" y="271067"/>
            <a:ext cx="685800" cy="6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1"/>
          <p:cNvSpPr txBox="1">
            <a:spLocks noGrp="1"/>
          </p:cNvSpPr>
          <p:nvPr>
            <p:ph type="body" idx="1"/>
          </p:nvPr>
        </p:nvSpPr>
        <p:spPr>
          <a:xfrm>
            <a:off x="407991" y="1116075"/>
            <a:ext cx="8328300" cy="3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398" name="Google Shape;398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7276" y="271082"/>
            <a:ext cx="452867" cy="45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2"/>
          <p:cNvSpPr txBox="1">
            <a:spLocks noGrp="1"/>
          </p:cNvSpPr>
          <p:nvPr>
            <p:ph type="body" idx="1"/>
          </p:nvPr>
        </p:nvSpPr>
        <p:spPr>
          <a:xfrm>
            <a:off x="324000" y="1021404"/>
            <a:ext cx="41040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62"/>
          <p:cNvSpPr txBox="1">
            <a:spLocks noGrp="1"/>
          </p:cNvSpPr>
          <p:nvPr>
            <p:ph type="body" idx="2"/>
          </p:nvPr>
        </p:nvSpPr>
        <p:spPr>
          <a:xfrm>
            <a:off x="4629149" y="1021405"/>
            <a:ext cx="41997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02" name="Google Shape;402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4" name="Google Shape;404;p62"/>
          <p:cNvSpPr txBox="1">
            <a:spLocks noGrp="1"/>
          </p:cNvSpPr>
          <p:nvPr>
            <p:ph type="title"/>
          </p:nvPr>
        </p:nvSpPr>
        <p:spPr>
          <a:xfrm>
            <a:off x="316806" y="3210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2"/>
          <p:cNvSpPr/>
          <p:nvPr/>
        </p:nvSpPr>
        <p:spPr>
          <a:xfrm>
            <a:off x="316805" y="834259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3"/>
          <p:cNvSpPr/>
          <p:nvPr/>
        </p:nvSpPr>
        <p:spPr>
          <a:xfrm>
            <a:off x="0" y="2571750"/>
            <a:ext cx="4572000" cy="25719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8" name="Google Shape;408;p63"/>
          <p:cNvSpPr/>
          <p:nvPr/>
        </p:nvSpPr>
        <p:spPr>
          <a:xfrm>
            <a:off x="4572001" y="0"/>
            <a:ext cx="4572000" cy="2571900"/>
          </a:xfrm>
          <a:prstGeom prst="rect">
            <a:avLst/>
          </a:prstGeom>
          <a:solidFill>
            <a:schemeClr val="lt1">
              <a:alpha val="945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9" name="Google Shape;409;p63"/>
          <p:cNvSpPr txBox="1">
            <a:spLocks noGrp="1"/>
          </p:cNvSpPr>
          <p:nvPr>
            <p:ph type="body" idx="1"/>
          </p:nvPr>
        </p:nvSpPr>
        <p:spPr>
          <a:xfrm>
            <a:off x="4864867" y="762566"/>
            <a:ext cx="39444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10" name="Google Shape;410;p63"/>
          <p:cNvSpPr txBox="1">
            <a:spLocks noGrp="1"/>
          </p:cNvSpPr>
          <p:nvPr>
            <p:ph type="body" idx="2"/>
          </p:nvPr>
        </p:nvSpPr>
        <p:spPr>
          <a:xfrm>
            <a:off x="333569" y="3372991"/>
            <a:ext cx="39048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11" name="Google Shape;411;p63"/>
          <p:cNvSpPr txBox="1">
            <a:spLocks noGrp="1"/>
          </p:cNvSpPr>
          <p:nvPr>
            <p:ph type="subTitle" idx="3"/>
          </p:nvPr>
        </p:nvSpPr>
        <p:spPr>
          <a:xfrm>
            <a:off x="313800" y="2841995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3"/>
          <p:cNvSpPr txBox="1">
            <a:spLocks noGrp="1"/>
          </p:cNvSpPr>
          <p:nvPr>
            <p:ph type="subTitle" idx="4"/>
          </p:nvPr>
        </p:nvSpPr>
        <p:spPr>
          <a:xfrm>
            <a:off x="4864875" y="231580"/>
            <a:ext cx="3944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3"/>
          <p:cNvSpPr/>
          <p:nvPr/>
        </p:nvSpPr>
        <p:spPr>
          <a:xfrm>
            <a:off x="11" y="1274081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3"/>
          <p:cNvSpPr/>
          <p:nvPr/>
        </p:nvSpPr>
        <p:spPr>
          <a:xfrm>
            <a:off x="6972067" y="3820050"/>
            <a:ext cx="2172000" cy="7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ackground">
  <p:cSld name="Two Content 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4"/>
          <p:cNvSpPr/>
          <p:nvPr/>
        </p:nvSpPr>
        <p:spPr>
          <a:xfrm>
            <a:off x="451913" y="363713"/>
            <a:ext cx="8240100" cy="4416000"/>
          </a:xfrm>
          <a:prstGeom prst="rect">
            <a:avLst/>
          </a:prstGeom>
          <a:solidFill>
            <a:schemeClr val="lt1">
              <a:alpha val="894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7" name="Google Shape;417;p64"/>
          <p:cNvSpPr txBox="1">
            <a:spLocks noGrp="1"/>
          </p:cNvSpPr>
          <p:nvPr>
            <p:ph type="body" idx="1"/>
          </p:nvPr>
        </p:nvSpPr>
        <p:spPr>
          <a:xfrm>
            <a:off x="4945649" y="1840710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18" name="Google Shape;418;p64"/>
          <p:cNvSpPr txBox="1">
            <a:spLocks noGrp="1"/>
          </p:cNvSpPr>
          <p:nvPr>
            <p:ph type="body" idx="2"/>
          </p:nvPr>
        </p:nvSpPr>
        <p:spPr>
          <a:xfrm>
            <a:off x="1256110" y="1840711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19" name="Google Shape;419;p64"/>
          <p:cNvSpPr txBox="1">
            <a:spLocks noGrp="1"/>
          </p:cNvSpPr>
          <p:nvPr>
            <p:ph type="subTitle" idx="3"/>
          </p:nvPr>
        </p:nvSpPr>
        <p:spPr>
          <a:xfrm>
            <a:off x="139896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64"/>
          <p:cNvSpPr txBox="1">
            <a:spLocks noGrp="1"/>
          </p:cNvSpPr>
          <p:nvPr>
            <p:ph type="subTitle" idx="4"/>
          </p:nvPr>
        </p:nvSpPr>
        <p:spPr>
          <a:xfrm>
            <a:off x="5048613" y="991075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4"/>
          <p:cNvSpPr/>
          <p:nvPr/>
        </p:nvSpPr>
        <p:spPr>
          <a:xfrm>
            <a:off x="138773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4"/>
          <p:cNvSpPr/>
          <p:nvPr/>
        </p:nvSpPr>
        <p:spPr>
          <a:xfrm>
            <a:off x="5037380" y="1667584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3">
  <p:cSld name="Two Content 3_1_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5"/>
          <p:cNvSpPr txBox="1">
            <a:spLocks noGrp="1"/>
          </p:cNvSpPr>
          <p:nvPr>
            <p:ph type="body" idx="1"/>
          </p:nvPr>
        </p:nvSpPr>
        <p:spPr>
          <a:xfrm>
            <a:off x="5117099" y="1590285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25" name="Google Shape;425;p65"/>
          <p:cNvSpPr txBox="1">
            <a:spLocks noGrp="1"/>
          </p:cNvSpPr>
          <p:nvPr>
            <p:ph type="body" idx="2"/>
          </p:nvPr>
        </p:nvSpPr>
        <p:spPr>
          <a:xfrm>
            <a:off x="1084660" y="1590286"/>
            <a:ext cx="2466900" cy="23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26" name="Google Shape;426;p65"/>
          <p:cNvSpPr txBox="1">
            <a:spLocks noGrp="1"/>
          </p:cNvSpPr>
          <p:nvPr>
            <p:ph type="subTitle" idx="3"/>
          </p:nvPr>
        </p:nvSpPr>
        <p:spPr>
          <a:xfrm>
            <a:off x="1227513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65"/>
          <p:cNvSpPr txBox="1">
            <a:spLocks noGrp="1"/>
          </p:cNvSpPr>
          <p:nvPr>
            <p:ph type="subTitle" idx="4"/>
          </p:nvPr>
        </p:nvSpPr>
        <p:spPr>
          <a:xfrm>
            <a:off x="5220063" y="740650"/>
            <a:ext cx="2172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5"/>
          <p:cNvSpPr/>
          <p:nvPr/>
        </p:nvSpPr>
        <p:spPr>
          <a:xfrm>
            <a:off x="1216274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65"/>
          <p:cNvSpPr/>
          <p:nvPr/>
        </p:nvSpPr>
        <p:spPr>
          <a:xfrm>
            <a:off x="5253299" y="1417170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_1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66"/>
          <p:cNvGrpSpPr/>
          <p:nvPr/>
        </p:nvGrpSpPr>
        <p:grpSpPr>
          <a:xfrm>
            <a:off x="542925" y="731728"/>
            <a:ext cx="3914269" cy="3680128"/>
            <a:chOff x="723900" y="975637"/>
            <a:chExt cx="5219025" cy="4906838"/>
          </a:xfrm>
        </p:grpSpPr>
        <p:sp>
          <p:nvSpPr>
            <p:cNvPr id="433" name="Google Shape;433;p66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34" name="Google Shape;434;p66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435" name="Google Shape;435;p66"/>
          <p:cNvGrpSpPr/>
          <p:nvPr/>
        </p:nvGrpSpPr>
        <p:grpSpPr>
          <a:xfrm>
            <a:off x="4750520" y="731728"/>
            <a:ext cx="3907125" cy="3680128"/>
            <a:chOff x="6334027" y="975637"/>
            <a:chExt cx="5209500" cy="4906838"/>
          </a:xfrm>
        </p:grpSpPr>
        <p:sp>
          <p:nvSpPr>
            <p:cNvPr id="436" name="Google Shape;436;p66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37" name="Google Shape;437;p66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pic>
        <p:nvPicPr>
          <p:cNvPr id="438" name="Google Shape;438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0" name="Google Shape;440;p66"/>
          <p:cNvSpPr txBox="1">
            <a:spLocks noGrp="1"/>
          </p:cNvSpPr>
          <p:nvPr>
            <p:ph type="body" idx="1"/>
          </p:nvPr>
        </p:nvSpPr>
        <p:spPr>
          <a:xfrm>
            <a:off x="4882243" y="1684919"/>
            <a:ext cx="3621000" cy="26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66"/>
          <p:cNvSpPr txBox="1">
            <a:spLocks noGrp="1"/>
          </p:cNvSpPr>
          <p:nvPr>
            <p:ph type="body" idx="2"/>
          </p:nvPr>
        </p:nvSpPr>
        <p:spPr>
          <a:xfrm>
            <a:off x="687518" y="1684919"/>
            <a:ext cx="3618000" cy="2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66"/>
          <p:cNvSpPr txBox="1">
            <a:spLocks noGrp="1"/>
          </p:cNvSpPr>
          <p:nvPr>
            <p:ph type="title"/>
          </p:nvPr>
        </p:nvSpPr>
        <p:spPr>
          <a:xfrm>
            <a:off x="314325" y="152059"/>
            <a:ext cx="78867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443" name="Google Shape;443;p66"/>
          <p:cNvSpPr txBox="1">
            <a:spLocks noGrp="1"/>
          </p:cNvSpPr>
          <p:nvPr>
            <p:ph type="subTitle" idx="3"/>
          </p:nvPr>
        </p:nvSpPr>
        <p:spPr>
          <a:xfrm>
            <a:off x="687500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66"/>
          <p:cNvSpPr txBox="1">
            <a:spLocks noGrp="1"/>
          </p:cNvSpPr>
          <p:nvPr>
            <p:ph type="subTitle" idx="4"/>
          </p:nvPr>
        </p:nvSpPr>
        <p:spPr>
          <a:xfrm>
            <a:off x="4883763" y="857250"/>
            <a:ext cx="36180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_1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7"/>
          <p:cNvSpPr>
            <a:spLocks noGrp="1"/>
          </p:cNvSpPr>
          <p:nvPr>
            <p:ph type="pic" idx="2"/>
          </p:nvPr>
        </p:nvSpPr>
        <p:spPr>
          <a:xfrm>
            <a:off x="4150519" y="407999"/>
            <a:ext cx="4629000" cy="39912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7" name="Google Shape;447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9" name="Google Shape;449;p67"/>
          <p:cNvSpPr txBox="1">
            <a:spLocks noGrp="1"/>
          </p:cNvSpPr>
          <p:nvPr>
            <p:ph type="subTitle" idx="1"/>
          </p:nvPr>
        </p:nvSpPr>
        <p:spPr>
          <a:xfrm>
            <a:off x="238875" y="1444650"/>
            <a:ext cx="3602400" cy="29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2">
  <p:cSld name="Picture with Caption 2_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8"/>
          <p:cNvSpPr/>
          <p:nvPr/>
        </p:nvSpPr>
        <p:spPr>
          <a:xfrm>
            <a:off x="0" y="0"/>
            <a:ext cx="4884300" cy="51435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2" name="Google Shape;452;p6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5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3" name="Google Shape;453;p68"/>
          <p:cNvSpPr>
            <a:spLocks noGrp="1"/>
          </p:cNvSpPr>
          <p:nvPr>
            <p:ph type="pic" idx="2"/>
          </p:nvPr>
        </p:nvSpPr>
        <p:spPr>
          <a:xfrm>
            <a:off x="5349479" y="571500"/>
            <a:ext cx="3312300" cy="4000500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68"/>
          <p:cNvSpPr txBox="1">
            <a:spLocks noGrp="1"/>
          </p:cNvSpPr>
          <p:nvPr>
            <p:ph type="body" idx="1"/>
          </p:nvPr>
        </p:nvSpPr>
        <p:spPr>
          <a:xfrm>
            <a:off x="228600" y="1223269"/>
            <a:ext cx="4099500" cy="3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68"/>
          <p:cNvSpPr txBox="1">
            <a:spLocks noGrp="1"/>
          </p:cNvSpPr>
          <p:nvPr>
            <p:ph type="title"/>
          </p:nvPr>
        </p:nvSpPr>
        <p:spPr>
          <a:xfrm>
            <a:off x="228600" y="571498"/>
            <a:ext cx="42861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24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68"/>
          <p:cNvSpPr/>
          <p:nvPr/>
        </p:nvSpPr>
        <p:spPr>
          <a:xfrm>
            <a:off x="228605" y="1044847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water" type="titleOnly">
  <p:cSld name="TITLE_ONLY"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1"/>
          <p:cNvSpPr txBox="1">
            <a:spLocks noGrp="1"/>
          </p:cNvSpPr>
          <p:nvPr>
            <p:ph type="title"/>
          </p:nvPr>
        </p:nvSpPr>
        <p:spPr>
          <a:xfrm>
            <a:off x="685801" y="342900"/>
            <a:ext cx="73131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100"/>
              <a:buFont typeface="Arial"/>
              <a:buNone/>
              <a:defRPr sz="21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64" name="Google Shape;464;p71"/>
          <p:cNvPicPr preferRelativeResize="0"/>
          <p:nvPr/>
        </p:nvPicPr>
        <p:blipFill rotWithShape="1">
          <a:blip r:embed="rId2">
            <a:alphaModFix amt="49000"/>
          </a:blip>
          <a:srcRect b="42206"/>
          <a:stretch/>
        </p:blipFill>
        <p:spPr>
          <a:xfrm>
            <a:off x="0" y="2210438"/>
            <a:ext cx="9144000" cy="2933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blue" type="title">
  <p:cSld name="TITL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2"/>
          <p:cNvSpPr/>
          <p:nvPr/>
        </p:nvSpPr>
        <p:spPr>
          <a:xfrm>
            <a:off x="0" y="0"/>
            <a:ext cx="9144000" cy="3943200"/>
          </a:xfrm>
          <a:prstGeom prst="rect">
            <a:avLst/>
          </a:prstGeom>
          <a:gradFill>
            <a:gsLst>
              <a:gs pos="0">
                <a:srgbClr val="004575"/>
              </a:gs>
              <a:gs pos="100000">
                <a:srgbClr val="007AC2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2"/>
          <p:cNvSpPr txBox="1">
            <a:spLocks noGrp="1"/>
          </p:cNvSpPr>
          <p:nvPr>
            <p:ph type="ctrTitle"/>
          </p:nvPr>
        </p:nvSpPr>
        <p:spPr>
          <a:xfrm>
            <a:off x="1371600" y="1371600"/>
            <a:ext cx="64008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Arial"/>
              <a:buNone/>
              <a:defRPr sz="41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2"/>
          <p:cNvSpPr txBox="1">
            <a:spLocks noGrp="1"/>
          </p:cNvSpPr>
          <p:nvPr>
            <p:ph type="subTitle" idx="1"/>
          </p:nvPr>
        </p:nvSpPr>
        <p:spPr>
          <a:xfrm>
            <a:off x="1371600" y="2434590"/>
            <a:ext cx="6400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3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125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1875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21428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21428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21428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21428"/>
              </a:lnSpc>
              <a:spcBef>
                <a:spcPts val="200"/>
              </a:spcBef>
              <a:spcAft>
                <a:spcPts val="200"/>
              </a:spcAft>
              <a:buClr>
                <a:srgbClr val="888888"/>
              </a:buClr>
              <a:buSzPts val="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blue" type="obj">
  <p:cSld name="OBJEC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3"/>
          <p:cNvSpPr/>
          <p:nvPr/>
        </p:nvSpPr>
        <p:spPr>
          <a:xfrm>
            <a:off x="0" y="0"/>
            <a:ext cx="9144000" cy="39432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3"/>
          <p:cNvSpPr/>
          <p:nvPr/>
        </p:nvSpPr>
        <p:spPr>
          <a:xfrm>
            <a:off x="0" y="3943350"/>
            <a:ext cx="9144000" cy="12003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3"/>
          <p:cNvSpPr txBox="1">
            <a:spLocks noGrp="1"/>
          </p:cNvSpPr>
          <p:nvPr>
            <p:ph type="title"/>
          </p:nvPr>
        </p:nvSpPr>
        <p:spPr>
          <a:xfrm>
            <a:off x="685800" y="342901"/>
            <a:ext cx="7315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300"/>
              <a:buFont typeface="Arial"/>
              <a:buNone/>
              <a:defRPr sz="23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3"/>
          <p:cNvSpPr txBox="1">
            <a:spLocks noGrp="1"/>
          </p:cNvSpPr>
          <p:nvPr>
            <p:ph type="body" idx="1"/>
          </p:nvPr>
        </p:nvSpPr>
        <p:spPr>
          <a:xfrm>
            <a:off x="685800" y="1201816"/>
            <a:ext cx="5486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11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00"/>
              <a:buChar char="-"/>
              <a:defRPr/>
            </a:lvl2pPr>
            <a:lvl3pPr marL="1371600" lvl="2" indent="-228600" algn="l" rtl="0">
              <a:lnSpc>
                <a:spcPct val="1125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venir"/>
              <a:buNone/>
              <a:defRPr sz="1800" b="0" i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2100" algn="l" rtl="0">
              <a:lnSpc>
                <a:spcPct val="112500"/>
              </a:lnSpc>
              <a:spcBef>
                <a:spcPts val="500"/>
              </a:spcBef>
              <a:spcAft>
                <a:spcPts val="0"/>
              </a:spcAft>
              <a:buSzPts val="10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bullet_blue">
  <p:cSld name="Title and Content_bullet_blue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4"/>
          <p:cNvSpPr/>
          <p:nvPr/>
        </p:nvSpPr>
        <p:spPr>
          <a:xfrm>
            <a:off x="0" y="0"/>
            <a:ext cx="9144000" cy="39432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74"/>
          <p:cNvSpPr/>
          <p:nvPr/>
        </p:nvSpPr>
        <p:spPr>
          <a:xfrm>
            <a:off x="0" y="3943350"/>
            <a:ext cx="9144000" cy="12003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74"/>
          <p:cNvSpPr txBox="1">
            <a:spLocks noGrp="1"/>
          </p:cNvSpPr>
          <p:nvPr>
            <p:ph type="title"/>
          </p:nvPr>
        </p:nvSpPr>
        <p:spPr>
          <a:xfrm>
            <a:off x="685800" y="342901"/>
            <a:ext cx="7315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300"/>
              <a:buFont typeface="Arial"/>
              <a:buNone/>
              <a:defRPr sz="23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74"/>
          <p:cNvSpPr txBox="1">
            <a:spLocks noGrp="1"/>
          </p:cNvSpPr>
          <p:nvPr>
            <p:ph type="body" idx="1"/>
          </p:nvPr>
        </p:nvSpPr>
        <p:spPr>
          <a:xfrm>
            <a:off x="685800" y="1201816"/>
            <a:ext cx="54864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317500" algn="l" rtl="0">
              <a:lnSpc>
                <a:spcPct val="112500"/>
              </a:lnSpc>
              <a:spcBef>
                <a:spcPts val="900"/>
              </a:spcBef>
              <a:spcAft>
                <a:spcPts val="0"/>
              </a:spcAft>
              <a:buSzPts val="14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-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_blue">
  <p:cSld name="BIG title_blu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5"/>
          <p:cNvSpPr/>
          <p:nvPr/>
        </p:nvSpPr>
        <p:spPr>
          <a:xfrm>
            <a:off x="0" y="3943350"/>
            <a:ext cx="9144000" cy="12003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5"/>
          <p:cNvSpPr/>
          <p:nvPr/>
        </p:nvSpPr>
        <p:spPr>
          <a:xfrm>
            <a:off x="0" y="0"/>
            <a:ext cx="9144000" cy="39432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5"/>
          <p:cNvSpPr txBox="1">
            <a:spLocks noGrp="1"/>
          </p:cNvSpPr>
          <p:nvPr>
            <p:ph type="title"/>
          </p:nvPr>
        </p:nvSpPr>
        <p:spPr>
          <a:xfrm>
            <a:off x="914400" y="1200150"/>
            <a:ext cx="7315200" cy="1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5400"/>
              <a:buFont typeface="Arial"/>
              <a:buNone/>
              <a:defRPr sz="54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_blue">
  <p:cSld name="Quote_blue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6"/>
          <p:cNvSpPr/>
          <p:nvPr/>
        </p:nvSpPr>
        <p:spPr>
          <a:xfrm>
            <a:off x="0" y="3943350"/>
            <a:ext cx="9144000" cy="1200300"/>
          </a:xfrm>
          <a:prstGeom prst="rect">
            <a:avLst/>
          </a:prstGeom>
          <a:gradFill>
            <a:gsLst>
              <a:gs pos="0">
                <a:srgbClr val="003053"/>
              </a:gs>
              <a:gs pos="100000">
                <a:srgbClr val="0083D4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0" y="0"/>
            <a:ext cx="9144000" cy="39432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 txBox="1">
            <a:spLocks noGrp="1"/>
          </p:cNvSpPr>
          <p:nvPr>
            <p:ph type="title"/>
          </p:nvPr>
        </p:nvSpPr>
        <p:spPr>
          <a:xfrm>
            <a:off x="914400" y="1200150"/>
            <a:ext cx="5486400" cy="1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76"/>
          <p:cNvSpPr txBox="1">
            <a:spLocks noGrp="1"/>
          </p:cNvSpPr>
          <p:nvPr>
            <p:ph type="body" idx="1"/>
          </p:nvPr>
        </p:nvSpPr>
        <p:spPr>
          <a:xfrm>
            <a:off x="3149070" y="3086100"/>
            <a:ext cx="32004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1600"/>
              <a:buFont typeface="Arial"/>
              <a:buNone/>
              <a:defRPr sz="2000" b="0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 rtl="0">
              <a:lnSpc>
                <a:spcPct val="122222"/>
              </a:lnSpc>
              <a:spcBef>
                <a:spcPts val="2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_blue">
  <p:cSld name="Title Only_blu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9E0F7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7"/>
          <p:cNvSpPr txBox="1">
            <a:spLocks noGrp="1"/>
          </p:cNvSpPr>
          <p:nvPr>
            <p:ph type="title"/>
          </p:nvPr>
        </p:nvSpPr>
        <p:spPr>
          <a:xfrm>
            <a:off x="685801" y="342900"/>
            <a:ext cx="73131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100"/>
              <a:buFont typeface="Arial"/>
              <a:buNone/>
              <a:defRPr sz="2100" b="1" i="0">
                <a:solidFill>
                  <a:srgbClr val="007AC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blue" type="blank">
  <p:cSld name="BLANK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E4E8">
              <a:alpha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C7DF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9"/>
          <p:cNvSpPr/>
          <p:nvPr/>
        </p:nvSpPr>
        <p:spPr>
          <a:xfrm>
            <a:off x="0" y="3943350"/>
            <a:ext cx="9144000" cy="1200300"/>
          </a:xfrm>
          <a:prstGeom prst="rect">
            <a:avLst/>
          </a:prstGeom>
          <a:gradFill>
            <a:gsLst>
              <a:gs pos="0">
                <a:srgbClr val="662506"/>
              </a:gs>
              <a:gs pos="100000">
                <a:srgbClr val="C35327"/>
              </a:gs>
            </a:gsLst>
            <a:lin ang="2399891" scaled="0"/>
          </a:gra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0"/>
          <p:cNvSpPr txBox="1">
            <a:spLocks noGrp="1"/>
          </p:cNvSpPr>
          <p:nvPr>
            <p:ph type="title"/>
          </p:nvPr>
        </p:nvSpPr>
        <p:spPr>
          <a:xfrm>
            <a:off x="912813" y="515541"/>
            <a:ext cx="7313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80"/>
          <p:cNvSpPr txBox="1">
            <a:spLocks noGrp="1"/>
          </p:cNvSpPr>
          <p:nvPr>
            <p:ph type="body" idx="1"/>
          </p:nvPr>
        </p:nvSpPr>
        <p:spPr>
          <a:xfrm>
            <a:off x="912813" y="809244"/>
            <a:ext cx="73137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200" b="1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498" name="Google Shape;498;p80"/>
          <p:cNvSpPr txBox="1">
            <a:spLocks noGrp="1"/>
          </p:cNvSpPr>
          <p:nvPr>
            <p:ph type="body" idx="2"/>
          </p:nvPr>
        </p:nvSpPr>
        <p:spPr>
          <a:xfrm>
            <a:off x="911225" y="4287441"/>
            <a:ext cx="7315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Arial"/>
              <a:buNone/>
              <a:defRPr sz="1000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1"/>
          <p:cNvSpPr txBox="1">
            <a:spLocks noGrp="1"/>
          </p:cNvSpPr>
          <p:nvPr>
            <p:ph type="title"/>
          </p:nvPr>
        </p:nvSpPr>
        <p:spPr>
          <a:xfrm>
            <a:off x="685800" y="342901"/>
            <a:ext cx="7315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502" name="Google Shape;502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503" name="Google Shape;503;p8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4" name="Google Shape;504;p8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Google Shape;505;p8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2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 b="1"/>
            </a:lvl1pPr>
            <a:lvl2pPr marL="914400" lvl="1" indent="-228600" algn="l" rtl="0">
              <a:lnSpc>
                <a:spcPct val="146666"/>
              </a:lnSpc>
              <a:spcBef>
                <a:spcPts val="900"/>
              </a:spcBef>
              <a:spcAft>
                <a:spcPts val="0"/>
              </a:spcAft>
              <a:buSzPts val="900"/>
              <a:buNone/>
              <a:defRPr sz="1100" b="1"/>
            </a:lvl2pPr>
            <a:lvl3pPr marL="1371600" lvl="2" indent="-22860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 b="1"/>
            </a:lvl3pPr>
            <a:lvl4pPr marL="1828800" lvl="3" indent="-2286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700"/>
              <a:buNone/>
              <a:defRPr sz="900" b="1"/>
            </a:lvl4pPr>
            <a:lvl5pPr marL="2286000" lvl="4" indent="-228600" algn="l" rtl="0">
              <a:lnSpc>
                <a:spcPct val="158333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900" b="1"/>
            </a:lvl5pPr>
            <a:lvl6pPr marL="2743200" lvl="5" indent="-228600" algn="l" rtl="0">
              <a:lnSpc>
                <a:spcPct val="141666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 b="1"/>
            </a:lvl6pPr>
            <a:lvl7pPr marL="3200400" lvl="6" indent="-228600" algn="l" rtl="0">
              <a:lnSpc>
                <a:spcPct val="141666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 b="1"/>
            </a:lvl7pPr>
            <a:lvl8pPr marL="3657600" lvl="7" indent="-228600" algn="l" rtl="0">
              <a:lnSpc>
                <a:spcPct val="141666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 b="1"/>
            </a:lvl8pPr>
            <a:lvl9pPr marL="4114800" lvl="8" indent="-228600" algn="l" rtl="0">
              <a:lnSpc>
                <a:spcPct val="141666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700"/>
              <a:buNone/>
              <a:defRPr sz="900" b="1"/>
            </a:lvl9pPr>
          </a:lstStyle>
          <a:p>
            <a:endParaRPr/>
          </a:p>
        </p:txBody>
      </p:sp>
      <p:sp>
        <p:nvSpPr>
          <p:cNvPr id="509" name="Google Shape;509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510" name="Google Shape;510;p82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 b="1"/>
            </a:lvl1pPr>
            <a:lvl2pPr marL="914400" lvl="1" indent="-228600" algn="l" rtl="0">
              <a:lnSpc>
                <a:spcPct val="146666"/>
              </a:lnSpc>
              <a:spcBef>
                <a:spcPts val="900"/>
              </a:spcBef>
              <a:spcAft>
                <a:spcPts val="0"/>
              </a:spcAft>
              <a:buSzPts val="900"/>
              <a:buNone/>
              <a:defRPr sz="1100" b="1"/>
            </a:lvl2pPr>
            <a:lvl3pPr marL="1371600" lvl="2" indent="-22860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 b="1"/>
            </a:lvl3pPr>
            <a:lvl4pPr marL="1828800" lvl="3" indent="-2286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700"/>
              <a:buNone/>
              <a:defRPr sz="900" b="1"/>
            </a:lvl4pPr>
            <a:lvl5pPr marL="2286000" lvl="4" indent="-228600" algn="l" rtl="0">
              <a:lnSpc>
                <a:spcPct val="158333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900" b="1"/>
            </a:lvl5pPr>
            <a:lvl6pPr marL="2743200" lvl="5" indent="-228600" algn="l" rtl="0">
              <a:lnSpc>
                <a:spcPct val="141666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 b="1"/>
            </a:lvl6pPr>
            <a:lvl7pPr marL="3200400" lvl="6" indent="-228600" algn="l" rtl="0">
              <a:lnSpc>
                <a:spcPct val="141666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 b="1"/>
            </a:lvl7pPr>
            <a:lvl8pPr marL="3657600" lvl="7" indent="-228600" algn="l" rtl="0">
              <a:lnSpc>
                <a:spcPct val="141666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00" b="1"/>
            </a:lvl8pPr>
            <a:lvl9pPr marL="4114800" lvl="8" indent="-228600" algn="l" rtl="0">
              <a:lnSpc>
                <a:spcPct val="141666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700"/>
              <a:buNone/>
              <a:defRPr sz="900" b="1"/>
            </a:lvl9pPr>
          </a:lstStyle>
          <a:p>
            <a:endParaRPr/>
          </a:p>
        </p:txBody>
      </p:sp>
      <p:sp>
        <p:nvSpPr>
          <p:cNvPr id="511" name="Google Shape;511;p82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512" name="Google Shape;512;p8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8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8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3"/>
          <p:cNvSpPr txBox="1">
            <a:spLocks noGrp="1"/>
          </p:cNvSpPr>
          <p:nvPr>
            <p:ph type="title"/>
          </p:nvPr>
        </p:nvSpPr>
        <p:spPr>
          <a:xfrm>
            <a:off x="685800" y="342901"/>
            <a:ext cx="7315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83"/>
          <p:cNvSpPr txBox="1">
            <a:spLocks noGrp="1"/>
          </p:cNvSpPr>
          <p:nvPr>
            <p:ph type="body" idx="1"/>
          </p:nvPr>
        </p:nvSpPr>
        <p:spPr>
          <a:xfrm>
            <a:off x="685800" y="1201816"/>
            <a:ext cx="54864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marL="914400" lvl="1" indent="-298450" algn="l" rtl="0">
              <a:lnSpc>
                <a:spcPct val="122222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2pPr>
            <a:lvl3pPr marL="1371600" lvl="2" indent="-2984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100"/>
              <a:buChar char="-"/>
              <a:defRPr/>
            </a:lvl4pPr>
            <a:lvl5pPr marL="2286000" lvl="4" indent="-298450" algn="l" rtl="0">
              <a:lnSpc>
                <a:spcPct val="105555"/>
              </a:lnSpc>
              <a:spcBef>
                <a:spcPts val="500"/>
              </a:spcBef>
              <a:spcAft>
                <a:spcPts val="0"/>
              </a:spcAft>
              <a:buSzPts val="1100"/>
              <a:buChar char="-"/>
              <a:defRPr/>
            </a:lvl5pPr>
            <a:lvl6pPr marL="2743200" lvl="5" indent="-298450" algn="l" rtl="0">
              <a:lnSpc>
                <a:spcPct val="9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6pPr>
            <a:lvl7pPr marL="3200400" lvl="6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7pPr>
            <a:lvl8pPr marL="3657600" lvl="7" indent="-298450" algn="l" rtl="0">
              <a:lnSpc>
                <a:spcPct val="94444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  <a:defRPr/>
            </a:lvl8pPr>
            <a:lvl9pPr marL="4114800" lvl="8" indent="-298450" algn="l" rtl="0">
              <a:lnSpc>
                <a:spcPct val="94444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Char char="-"/>
              <a:defRPr/>
            </a:lvl9pPr>
          </a:lstStyle>
          <a:p>
            <a:endParaRPr/>
          </a:p>
        </p:txBody>
      </p:sp>
      <p:sp>
        <p:nvSpPr>
          <p:cNvPr id="518" name="Google Shape;518;p8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9" name="Google Shape;519;p8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0" name="Google Shape;520;p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24000" y="1242000"/>
            <a:ext cx="8505000" cy="3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title"/>
          </p:nvPr>
        </p:nvSpPr>
        <p:spPr>
          <a:xfrm>
            <a:off x="324000" y="324000"/>
            <a:ext cx="85050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ibre Franklin"/>
              <a:buNone/>
              <a:defRPr sz="14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body" idx="1"/>
          </p:nvPr>
        </p:nvSpPr>
        <p:spPr>
          <a:xfrm>
            <a:off x="324000" y="1242000"/>
            <a:ext cx="8505000" cy="3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0"/>
          <p:cNvSpPr txBox="1">
            <a:spLocks noGrp="1"/>
          </p:cNvSpPr>
          <p:nvPr>
            <p:ph type="title"/>
          </p:nvPr>
        </p:nvSpPr>
        <p:spPr>
          <a:xfrm>
            <a:off x="685800" y="342901"/>
            <a:ext cx="73152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61" name="Google Shape;461;p70"/>
          <p:cNvSpPr txBox="1">
            <a:spLocks noGrp="1"/>
          </p:cNvSpPr>
          <p:nvPr>
            <p:ph type="body" idx="1"/>
          </p:nvPr>
        </p:nvSpPr>
        <p:spPr>
          <a:xfrm>
            <a:off x="685800" y="1201816"/>
            <a:ext cx="54864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erriweather Sans"/>
              <a:buChar char="-"/>
              <a:defRPr sz="17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12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92100" algn="l" rtl="0">
              <a:lnSpc>
                <a:spcPct val="11875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erriweather Sans"/>
              <a:buChar char="-"/>
              <a:defRPr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79400" algn="l" rtl="0">
              <a:lnSpc>
                <a:spcPct val="12142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9400" algn="l" rtl="0">
              <a:lnSpc>
                <a:spcPct val="121428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21428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9400" algn="l" rtl="0">
              <a:lnSpc>
                <a:spcPct val="121428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800"/>
              <a:buFont typeface="Merriweather Sans"/>
              <a:buChar char="-"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noaa-nwm-retrospective-2-1-zarr-pds.s3.amazonaws.com/index.html" TargetMode="Externa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4"/>
          <p:cNvSpPr txBox="1">
            <a:spLocks noGrp="1"/>
          </p:cNvSpPr>
          <p:nvPr>
            <p:ph type="subTitle" idx="1"/>
          </p:nvPr>
        </p:nvSpPr>
        <p:spPr>
          <a:xfrm>
            <a:off x="428500" y="2087759"/>
            <a:ext cx="7886700" cy="12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600" b="1">
                <a:latin typeface="Libre Franklin"/>
                <a:ea typeface="Libre Franklin"/>
                <a:cs typeface="Libre Franklin"/>
                <a:sym typeface="Libre Franklin"/>
              </a:rPr>
              <a:t>Fernando Salas | </a:t>
            </a:r>
            <a:r>
              <a:rPr lang="en" sz="1600"/>
              <a:t>NOAA/NWS OWP Geo-Intelligence Division</a:t>
            </a:r>
            <a:endParaRPr sz="1600"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400" i="1"/>
              <a:t>May 12, 2022</a:t>
            </a:r>
            <a:endParaRPr sz="1400" i="1"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endParaRPr sz="600"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358"/>
              <a:buNone/>
            </a:pPr>
            <a:endParaRPr sz="1200" i="1"/>
          </a:p>
        </p:txBody>
      </p:sp>
      <p:sp>
        <p:nvSpPr>
          <p:cNvPr id="527" name="Google Shape;527;p84"/>
          <p:cNvSpPr txBox="1">
            <a:spLocks noGrp="1"/>
          </p:cNvSpPr>
          <p:nvPr>
            <p:ph type="title"/>
          </p:nvPr>
        </p:nvSpPr>
        <p:spPr>
          <a:xfrm>
            <a:off x="498650" y="863595"/>
            <a:ext cx="7886700" cy="111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Site Maps, Base Maps and Flood Maps, Oh My!</a:t>
            </a:r>
            <a:endParaRPr sz="4800"/>
          </a:p>
        </p:txBody>
      </p:sp>
      <p:pic>
        <p:nvPicPr>
          <p:cNvPr id="528" name="Google Shape;528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0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4"/>
          <p:cNvPicPr preferRelativeResize="0"/>
          <p:nvPr/>
        </p:nvPicPr>
        <p:blipFill rotWithShape="1">
          <a:blip r:embed="rId4">
            <a:alphaModFix/>
          </a:blip>
          <a:srcRect t="11821" b="18801"/>
          <a:stretch/>
        </p:blipFill>
        <p:spPr>
          <a:xfrm>
            <a:off x="1518406" y="435195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4"/>
          <p:cNvSpPr txBox="1"/>
          <p:nvPr/>
        </p:nvSpPr>
        <p:spPr>
          <a:xfrm>
            <a:off x="504700" y="3223550"/>
            <a:ext cx="781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“It is as important to represent hydrologic environments precisely with data as it is to represent hydrologic processes with equations.” - David Maidment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3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659" name="Google Shape;659;p93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Existing NWS Flood Forecasts and FIM Libraries</a:t>
            </a:r>
            <a:endParaRPr/>
          </a:p>
        </p:txBody>
      </p:sp>
      <p:sp>
        <p:nvSpPr>
          <p:cNvPr id="660" name="Google Shape;660;p93"/>
          <p:cNvSpPr txBox="1"/>
          <p:nvPr/>
        </p:nvSpPr>
        <p:spPr>
          <a:xfrm>
            <a:off x="4572000" y="4551050"/>
            <a:ext cx="390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…spatial gaps in FIM coverage today….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61" name="Google Shape;66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332" y="1197800"/>
            <a:ext cx="2561276" cy="2631100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2" name="Google Shape;66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385" y="1197800"/>
            <a:ext cx="2759586" cy="2631099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3" name="Google Shape;663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450" y="1197800"/>
            <a:ext cx="2899574" cy="2631099"/>
          </a:xfrm>
          <a:prstGeom prst="rect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4" name="Google Shape;664;p93"/>
          <p:cNvSpPr txBox="1"/>
          <p:nvPr/>
        </p:nvSpPr>
        <p:spPr>
          <a:xfrm>
            <a:off x="232625" y="3828900"/>
            <a:ext cx="2899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AHPS Flood Forecast Points</a:t>
            </a:r>
            <a:endParaRPr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~3,600 Locations</a:t>
            </a:r>
            <a:endParaRPr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5" name="Google Shape;665;p93"/>
          <p:cNvSpPr txBox="1"/>
          <p:nvPr/>
        </p:nvSpPr>
        <p:spPr>
          <a:xfrm>
            <a:off x="3275437" y="3828900"/>
            <a:ext cx="2899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AHPS Inundation Libraries</a:t>
            </a:r>
            <a:endParaRPr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~200 Locations</a:t>
            </a:r>
            <a:endParaRPr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6" name="Google Shape;666;p93"/>
          <p:cNvSpPr txBox="1"/>
          <p:nvPr/>
        </p:nvSpPr>
        <p:spPr>
          <a:xfrm>
            <a:off x="6139204" y="3828900"/>
            <a:ext cx="2899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AHPS Inundation Map</a:t>
            </a:r>
            <a:endParaRPr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RBXM7</a:t>
            </a:r>
            <a:endParaRPr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7" name="Google Shape;667;p93"/>
          <p:cNvSpPr txBox="1"/>
          <p:nvPr/>
        </p:nvSpPr>
        <p:spPr>
          <a:xfrm>
            <a:off x="6294425" y="2481624"/>
            <a:ext cx="602100" cy="118200"/>
          </a:xfrm>
          <a:prstGeom prst="rect">
            <a:avLst/>
          </a:pr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700" b="1" i="0" u="none" strike="noStrike" cap="none">
                <a:solidFill>
                  <a:srgbClr val="9933FF"/>
                </a:solidFill>
                <a:latin typeface="Arial"/>
                <a:ea typeface="Arial"/>
                <a:cs typeface="Arial"/>
                <a:sym typeface="Arial"/>
              </a:rPr>
              <a:t>MAJOR</a:t>
            </a:r>
            <a:endParaRPr sz="700" b="1" i="0" u="none" strike="noStrike" cap="none">
              <a:solidFill>
                <a:srgbClr val="99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93"/>
          <p:cNvSpPr txBox="1"/>
          <p:nvPr/>
        </p:nvSpPr>
        <p:spPr>
          <a:xfrm>
            <a:off x="6294424" y="3427449"/>
            <a:ext cx="602100" cy="118200"/>
          </a:xfrm>
          <a:prstGeom prst="rect">
            <a:avLst/>
          </a:pr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7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ACTION</a:t>
            </a:r>
            <a:endParaRPr sz="7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93"/>
          <p:cNvSpPr txBox="1"/>
          <p:nvPr/>
        </p:nvSpPr>
        <p:spPr>
          <a:xfrm>
            <a:off x="6294424" y="3277074"/>
            <a:ext cx="602100" cy="118200"/>
          </a:xfrm>
          <a:prstGeom prst="rect">
            <a:avLst/>
          </a:pr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700" b="1" i="0" u="none" strike="noStrike" cap="none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MINOR</a:t>
            </a:r>
            <a:endParaRPr sz="700" b="1" i="0" u="none" strike="noStrike" cap="none">
              <a:solidFill>
                <a:srgbClr val="FF99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93"/>
          <p:cNvSpPr txBox="1"/>
          <p:nvPr/>
        </p:nvSpPr>
        <p:spPr>
          <a:xfrm>
            <a:off x="6294425" y="2852999"/>
            <a:ext cx="602100" cy="118200"/>
          </a:xfrm>
          <a:prstGeom prst="rect">
            <a:avLst/>
          </a:pr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55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MODERATE</a:t>
            </a:r>
            <a:endParaRPr sz="55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93"/>
          <p:cNvSpPr/>
          <p:nvPr/>
        </p:nvSpPr>
        <p:spPr>
          <a:xfrm>
            <a:off x="6830700" y="2490207"/>
            <a:ext cx="163800" cy="10443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93"/>
          <p:cNvSpPr txBox="1"/>
          <p:nvPr/>
        </p:nvSpPr>
        <p:spPr>
          <a:xfrm>
            <a:off x="6994507" y="2902596"/>
            <a:ext cx="1041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Flood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Categories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93"/>
          <p:cNvSpPr txBox="1"/>
          <p:nvPr/>
        </p:nvSpPr>
        <p:spPr>
          <a:xfrm>
            <a:off x="657728" y="4562900"/>
            <a:ext cx="36591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AHPS = </a:t>
            </a:r>
            <a:r>
              <a:rPr lang="en" sz="12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Advanced Hydrologic Prediction Service</a:t>
            </a:r>
            <a:endParaRPr sz="12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9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80" name="Google Shape;680;p94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Evolving Water Prediction Capabilities</a:t>
            </a:r>
            <a:endParaRPr/>
          </a:p>
        </p:txBody>
      </p:sp>
      <p:pic>
        <p:nvPicPr>
          <p:cNvPr id="681" name="Google Shape;68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1246" y="1126857"/>
            <a:ext cx="4088563" cy="3159317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94"/>
          <p:cNvSpPr/>
          <p:nvPr/>
        </p:nvSpPr>
        <p:spPr>
          <a:xfrm rot="8100000" flipH="1">
            <a:off x="4038970" y="2683176"/>
            <a:ext cx="1155695" cy="13831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3C78D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94"/>
          <p:cNvSpPr txBox="1"/>
          <p:nvPr/>
        </p:nvSpPr>
        <p:spPr>
          <a:xfrm>
            <a:off x="544250" y="3305950"/>
            <a:ext cx="3729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~3,600 AHPS Forecast Points</a:t>
            </a:r>
            <a:r>
              <a:rPr lang="en" sz="1100" b="1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11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b="1">
                <a:latin typeface="Libre Franklin"/>
                <a:ea typeface="Libre Franklin"/>
                <a:cs typeface="Libre Franklin"/>
                <a:sym typeface="Libre Franklin"/>
              </a:rPr>
              <a:t>RFC CHPS Forecast Models</a:t>
            </a:r>
            <a:endParaRPr sz="10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84" name="Google Shape;684;p94"/>
          <p:cNvSpPr txBox="1"/>
          <p:nvPr/>
        </p:nvSpPr>
        <p:spPr>
          <a:xfrm>
            <a:off x="4523078" y="4246404"/>
            <a:ext cx="41049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1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~2.7M NWM Forecast Points</a:t>
            </a:r>
            <a:endParaRPr sz="11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National Water Model (NWM)</a:t>
            </a:r>
            <a:endParaRPr sz="10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94"/>
          <p:cNvSpPr txBox="1"/>
          <p:nvPr/>
        </p:nvSpPr>
        <p:spPr>
          <a:xfrm>
            <a:off x="867300" y="4042850"/>
            <a:ext cx="29829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1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forecast point for every 1,000 river miles</a:t>
            </a:r>
            <a:endParaRPr sz="1600" b="1" i="1" u="none" strike="noStrike" cap="none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1" i="1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(3.4M river miles in U.S.)</a:t>
            </a:r>
            <a:endParaRPr sz="1200" b="1" i="1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86" name="Google Shape;686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251" y="1167786"/>
            <a:ext cx="3728958" cy="2138163"/>
          </a:xfrm>
          <a:prstGeom prst="rect">
            <a:avLst/>
          </a:prstGeom>
          <a:noFill/>
          <a:ln w="19050" cap="flat" cmpd="sng">
            <a:solidFill>
              <a:srgbClr val="323B4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687" name="Google Shape;687;p94"/>
          <p:cNvGrpSpPr/>
          <p:nvPr/>
        </p:nvGrpSpPr>
        <p:grpSpPr>
          <a:xfrm>
            <a:off x="3844131" y="3154783"/>
            <a:ext cx="1490818" cy="811485"/>
            <a:chOff x="3844131" y="3078583"/>
            <a:chExt cx="1490818" cy="811485"/>
          </a:xfrm>
        </p:grpSpPr>
        <p:sp>
          <p:nvSpPr>
            <p:cNvPr id="688" name="Google Shape;688;p94"/>
            <p:cNvSpPr txBox="1"/>
            <p:nvPr/>
          </p:nvSpPr>
          <p:spPr>
            <a:xfrm rot="2700000">
              <a:off x="3827686" y="3354970"/>
              <a:ext cx="812890" cy="290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Extended</a:t>
              </a:r>
              <a:endPara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94"/>
            <p:cNvSpPr txBox="1"/>
            <p:nvPr/>
          </p:nvSpPr>
          <p:spPr>
            <a:xfrm rot="-2700000">
              <a:off x="4574141" y="3317546"/>
              <a:ext cx="783616" cy="260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Forecasts</a:t>
              </a:r>
              <a:endPara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94"/>
            <p:cNvSpPr txBox="1"/>
            <p:nvPr/>
          </p:nvSpPr>
          <p:spPr>
            <a:xfrm>
              <a:off x="4345108" y="3562424"/>
              <a:ext cx="536100" cy="26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000" b="1">
                  <a:solidFill>
                    <a:srgbClr val="FFFFFF"/>
                  </a:solidFill>
                </a:rPr>
                <a:t>RFC</a:t>
              </a:r>
              <a:endPara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1" name="Google Shape;691;p94"/>
          <p:cNvGrpSpPr/>
          <p:nvPr/>
        </p:nvGrpSpPr>
        <p:grpSpPr>
          <a:xfrm>
            <a:off x="5480088" y="2236867"/>
            <a:ext cx="1968086" cy="1478181"/>
            <a:chOff x="5480088" y="2160667"/>
            <a:chExt cx="1968086" cy="1478181"/>
          </a:xfrm>
        </p:grpSpPr>
        <p:sp>
          <p:nvSpPr>
            <p:cNvPr id="692" name="Google Shape;692;p94"/>
            <p:cNvSpPr/>
            <p:nvPr/>
          </p:nvSpPr>
          <p:spPr>
            <a:xfrm>
              <a:off x="6861405" y="2358171"/>
              <a:ext cx="110400" cy="110400"/>
            </a:xfrm>
            <a:prstGeom prst="ellipse">
              <a:avLst/>
            </a:prstGeom>
            <a:solidFill>
              <a:srgbClr val="FFFF00"/>
            </a:solidFill>
            <a:ln w="12700" cap="flat" cmpd="sng">
              <a:solidFill>
                <a:srgbClr val="323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4"/>
            <p:cNvSpPr/>
            <p:nvPr/>
          </p:nvSpPr>
          <p:spPr>
            <a:xfrm>
              <a:off x="6934409" y="2832656"/>
              <a:ext cx="110400" cy="110400"/>
            </a:xfrm>
            <a:prstGeom prst="ellipse">
              <a:avLst/>
            </a:prstGeom>
            <a:solidFill>
              <a:srgbClr val="FFFF00"/>
            </a:solidFill>
            <a:ln w="12700" cap="flat" cmpd="sng">
              <a:solidFill>
                <a:srgbClr val="323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4"/>
            <p:cNvSpPr/>
            <p:nvPr/>
          </p:nvSpPr>
          <p:spPr>
            <a:xfrm>
              <a:off x="5838886" y="3095266"/>
              <a:ext cx="110400" cy="110400"/>
            </a:xfrm>
            <a:prstGeom prst="ellipse">
              <a:avLst/>
            </a:prstGeom>
            <a:solidFill>
              <a:srgbClr val="FFFF00"/>
            </a:solidFill>
            <a:ln w="12700" cap="flat" cmpd="sng">
              <a:solidFill>
                <a:srgbClr val="323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94"/>
            <p:cNvSpPr/>
            <p:nvPr/>
          </p:nvSpPr>
          <p:spPr>
            <a:xfrm>
              <a:off x="6198312" y="3334096"/>
              <a:ext cx="110400" cy="110400"/>
            </a:xfrm>
            <a:prstGeom prst="ellipse">
              <a:avLst/>
            </a:prstGeom>
            <a:solidFill>
              <a:srgbClr val="FFFF00"/>
            </a:solidFill>
            <a:ln w="12700" cap="flat" cmpd="sng">
              <a:solidFill>
                <a:srgbClr val="323B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6" name="Google Shape;696;p94"/>
            <p:cNvCxnSpPr/>
            <p:nvPr/>
          </p:nvCxnSpPr>
          <p:spPr>
            <a:xfrm>
              <a:off x="6002039" y="3222874"/>
              <a:ext cx="182400" cy="68700"/>
            </a:xfrm>
            <a:prstGeom prst="straightConnector1">
              <a:avLst/>
            </a:prstGeom>
            <a:noFill/>
            <a:ln w="12700" cap="flat" cmpd="sng">
              <a:solidFill>
                <a:srgbClr val="0A459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97" name="Google Shape;697;p94"/>
            <p:cNvCxnSpPr/>
            <p:nvPr/>
          </p:nvCxnSpPr>
          <p:spPr>
            <a:xfrm>
              <a:off x="6926904" y="2535905"/>
              <a:ext cx="35100" cy="234600"/>
            </a:xfrm>
            <a:prstGeom prst="straightConnector1">
              <a:avLst/>
            </a:prstGeom>
            <a:noFill/>
            <a:ln w="12700" cap="flat" cmpd="sng">
              <a:solidFill>
                <a:srgbClr val="FFFF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98" name="Google Shape;698;p94"/>
            <p:cNvCxnSpPr/>
            <p:nvPr/>
          </p:nvCxnSpPr>
          <p:spPr>
            <a:xfrm>
              <a:off x="6362594" y="3457048"/>
              <a:ext cx="97800" cy="181800"/>
            </a:xfrm>
            <a:prstGeom prst="straightConnector1">
              <a:avLst/>
            </a:prstGeom>
            <a:noFill/>
            <a:ln w="12700" cap="flat" cmpd="sng">
              <a:solidFill>
                <a:srgbClr val="0A459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99" name="Google Shape;699;p94"/>
            <p:cNvCxnSpPr/>
            <p:nvPr/>
          </p:nvCxnSpPr>
          <p:spPr>
            <a:xfrm flipH="1">
              <a:off x="6962039" y="3005202"/>
              <a:ext cx="31500" cy="224400"/>
            </a:xfrm>
            <a:prstGeom prst="straightConnector1">
              <a:avLst/>
            </a:prstGeom>
            <a:noFill/>
            <a:ln w="12700" cap="flat" cmpd="sng">
              <a:solidFill>
                <a:srgbClr val="FFFF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700" name="Google Shape;700;p94"/>
            <p:cNvGrpSpPr/>
            <p:nvPr/>
          </p:nvGrpSpPr>
          <p:grpSpPr>
            <a:xfrm>
              <a:off x="5480088" y="2936461"/>
              <a:ext cx="391215" cy="366000"/>
              <a:chOff x="3864900" y="1972033"/>
              <a:chExt cx="391215" cy="366000"/>
            </a:xfrm>
          </p:grpSpPr>
          <p:sp>
            <p:nvSpPr>
              <p:cNvPr id="701" name="Google Shape;701;p94"/>
              <p:cNvSpPr/>
              <p:nvPr/>
            </p:nvSpPr>
            <p:spPr>
              <a:xfrm>
                <a:off x="3868425" y="2087449"/>
                <a:ext cx="285375" cy="181700"/>
              </a:xfrm>
              <a:custGeom>
                <a:avLst/>
                <a:gdLst/>
                <a:ahLst/>
                <a:cxnLst/>
                <a:rect l="l" t="t" r="r" b="b"/>
                <a:pathLst>
                  <a:path w="11415" h="7268" extrusionOk="0">
                    <a:moveTo>
                      <a:pt x="0" y="7154"/>
                    </a:moveTo>
                    <a:cubicBezTo>
                      <a:pt x="213" y="7166"/>
                      <a:pt x="920" y="7233"/>
                      <a:pt x="1280" y="7227"/>
                    </a:cubicBezTo>
                    <a:cubicBezTo>
                      <a:pt x="1640" y="7221"/>
                      <a:pt x="1871" y="7373"/>
                      <a:pt x="2158" y="7117"/>
                    </a:cubicBezTo>
                    <a:cubicBezTo>
                      <a:pt x="2445" y="6861"/>
                      <a:pt x="2781" y="6324"/>
                      <a:pt x="3000" y="5690"/>
                    </a:cubicBezTo>
                    <a:cubicBezTo>
                      <a:pt x="3220" y="5056"/>
                      <a:pt x="3323" y="4123"/>
                      <a:pt x="3475" y="3312"/>
                    </a:cubicBezTo>
                    <a:cubicBezTo>
                      <a:pt x="3627" y="2501"/>
                      <a:pt x="3743" y="1367"/>
                      <a:pt x="3914" y="824"/>
                    </a:cubicBezTo>
                    <a:cubicBezTo>
                      <a:pt x="4085" y="281"/>
                      <a:pt x="4256" y="141"/>
                      <a:pt x="4500" y="56"/>
                    </a:cubicBezTo>
                    <a:cubicBezTo>
                      <a:pt x="4744" y="-29"/>
                      <a:pt x="5116" y="-54"/>
                      <a:pt x="5378" y="312"/>
                    </a:cubicBezTo>
                    <a:cubicBezTo>
                      <a:pt x="5640" y="678"/>
                      <a:pt x="5860" y="1580"/>
                      <a:pt x="6073" y="2251"/>
                    </a:cubicBezTo>
                    <a:cubicBezTo>
                      <a:pt x="6286" y="2922"/>
                      <a:pt x="6451" y="3818"/>
                      <a:pt x="6658" y="4336"/>
                    </a:cubicBezTo>
                    <a:cubicBezTo>
                      <a:pt x="6865" y="4854"/>
                      <a:pt x="6884" y="5074"/>
                      <a:pt x="7317" y="5361"/>
                    </a:cubicBezTo>
                    <a:cubicBezTo>
                      <a:pt x="7750" y="5648"/>
                      <a:pt x="8573" y="5934"/>
                      <a:pt x="9256" y="6056"/>
                    </a:cubicBezTo>
                    <a:cubicBezTo>
                      <a:pt x="9939" y="6178"/>
                      <a:pt x="11055" y="6087"/>
                      <a:pt x="11415" y="6093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02" name="Google Shape;702;p94"/>
              <p:cNvCxnSpPr/>
              <p:nvPr/>
            </p:nvCxnSpPr>
            <p:spPr>
              <a:xfrm rot="10800000">
                <a:off x="3864900" y="1972033"/>
                <a:ext cx="0" cy="3660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23B4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703" name="Google Shape;703;p94"/>
              <p:cNvCxnSpPr/>
              <p:nvPr/>
            </p:nvCxnSpPr>
            <p:spPr>
              <a:xfrm>
                <a:off x="3865815" y="2335906"/>
                <a:ext cx="3903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23B4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704" name="Google Shape;704;p94"/>
            <p:cNvGrpSpPr/>
            <p:nvPr/>
          </p:nvGrpSpPr>
          <p:grpSpPr>
            <a:xfrm>
              <a:off x="7056959" y="2160667"/>
              <a:ext cx="391215" cy="366000"/>
              <a:chOff x="3864900" y="1972033"/>
              <a:chExt cx="391215" cy="366000"/>
            </a:xfrm>
          </p:grpSpPr>
          <p:sp>
            <p:nvSpPr>
              <p:cNvPr id="705" name="Google Shape;705;p94"/>
              <p:cNvSpPr/>
              <p:nvPr/>
            </p:nvSpPr>
            <p:spPr>
              <a:xfrm>
                <a:off x="3868425" y="2087449"/>
                <a:ext cx="285375" cy="181700"/>
              </a:xfrm>
              <a:custGeom>
                <a:avLst/>
                <a:gdLst/>
                <a:ahLst/>
                <a:cxnLst/>
                <a:rect l="l" t="t" r="r" b="b"/>
                <a:pathLst>
                  <a:path w="11415" h="7268" extrusionOk="0">
                    <a:moveTo>
                      <a:pt x="0" y="7154"/>
                    </a:moveTo>
                    <a:cubicBezTo>
                      <a:pt x="213" y="7166"/>
                      <a:pt x="920" y="7233"/>
                      <a:pt x="1280" y="7227"/>
                    </a:cubicBezTo>
                    <a:cubicBezTo>
                      <a:pt x="1640" y="7221"/>
                      <a:pt x="1871" y="7373"/>
                      <a:pt x="2158" y="7117"/>
                    </a:cubicBezTo>
                    <a:cubicBezTo>
                      <a:pt x="2445" y="6861"/>
                      <a:pt x="2781" y="6324"/>
                      <a:pt x="3000" y="5690"/>
                    </a:cubicBezTo>
                    <a:cubicBezTo>
                      <a:pt x="3220" y="5056"/>
                      <a:pt x="3323" y="4123"/>
                      <a:pt x="3475" y="3312"/>
                    </a:cubicBezTo>
                    <a:cubicBezTo>
                      <a:pt x="3627" y="2501"/>
                      <a:pt x="3743" y="1367"/>
                      <a:pt x="3914" y="824"/>
                    </a:cubicBezTo>
                    <a:cubicBezTo>
                      <a:pt x="4085" y="281"/>
                      <a:pt x="4256" y="141"/>
                      <a:pt x="4500" y="56"/>
                    </a:cubicBezTo>
                    <a:cubicBezTo>
                      <a:pt x="4744" y="-29"/>
                      <a:pt x="5116" y="-54"/>
                      <a:pt x="5378" y="312"/>
                    </a:cubicBezTo>
                    <a:cubicBezTo>
                      <a:pt x="5640" y="678"/>
                      <a:pt x="5860" y="1580"/>
                      <a:pt x="6073" y="2251"/>
                    </a:cubicBezTo>
                    <a:cubicBezTo>
                      <a:pt x="6286" y="2922"/>
                      <a:pt x="6451" y="3818"/>
                      <a:pt x="6658" y="4336"/>
                    </a:cubicBezTo>
                    <a:cubicBezTo>
                      <a:pt x="6865" y="4854"/>
                      <a:pt x="6884" y="5074"/>
                      <a:pt x="7317" y="5361"/>
                    </a:cubicBezTo>
                    <a:cubicBezTo>
                      <a:pt x="7750" y="5648"/>
                      <a:pt x="8573" y="5934"/>
                      <a:pt x="9256" y="6056"/>
                    </a:cubicBezTo>
                    <a:cubicBezTo>
                      <a:pt x="9939" y="6178"/>
                      <a:pt x="11055" y="6087"/>
                      <a:pt x="11415" y="6093"/>
                    </a:cubicBezTo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06" name="Google Shape;706;p94"/>
              <p:cNvCxnSpPr/>
              <p:nvPr/>
            </p:nvCxnSpPr>
            <p:spPr>
              <a:xfrm rot="10800000">
                <a:off x="3864900" y="1972033"/>
                <a:ext cx="0" cy="3660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23B4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707" name="Google Shape;707;p94"/>
              <p:cNvCxnSpPr/>
              <p:nvPr/>
            </p:nvCxnSpPr>
            <p:spPr>
              <a:xfrm>
                <a:off x="3865815" y="2335906"/>
                <a:ext cx="3903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23B42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714" name="Google Shape;714;p95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Integration of AHPS, RFC and NWM FIM Services</a:t>
            </a:r>
            <a:endParaRPr/>
          </a:p>
        </p:txBody>
      </p:sp>
      <p:pic>
        <p:nvPicPr>
          <p:cNvPr id="715" name="Google Shape;715;p95"/>
          <p:cNvPicPr preferRelativeResize="0"/>
          <p:nvPr/>
        </p:nvPicPr>
        <p:blipFill rotWithShape="1">
          <a:blip r:embed="rId3">
            <a:alphaModFix/>
          </a:blip>
          <a:srcRect t="7261"/>
          <a:stretch/>
        </p:blipFill>
        <p:spPr>
          <a:xfrm>
            <a:off x="770925" y="1063375"/>
            <a:ext cx="7733802" cy="375612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95"/>
          <p:cNvSpPr txBox="1"/>
          <p:nvPr/>
        </p:nvSpPr>
        <p:spPr>
          <a:xfrm>
            <a:off x="5577673" y="2402569"/>
            <a:ext cx="107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</a:rPr>
              <a:t>AHPS Forecast </a:t>
            </a:r>
            <a:endParaRPr>
              <a:solidFill>
                <a:srgbClr val="C9DAF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</a:rPr>
              <a:t>Point</a:t>
            </a:r>
            <a:endParaRPr sz="1000" b="1" i="0" u="none" strike="noStrike" cap="none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95"/>
          <p:cNvSpPr txBox="1"/>
          <p:nvPr/>
        </p:nvSpPr>
        <p:spPr>
          <a:xfrm>
            <a:off x="7615500" y="3239335"/>
            <a:ext cx="107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</a:rPr>
              <a:t>AHPS Forecast </a:t>
            </a:r>
            <a:endParaRPr>
              <a:solidFill>
                <a:srgbClr val="C9DAF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</a:rPr>
              <a:t>Point</a:t>
            </a:r>
            <a:endParaRPr sz="1000" b="1" i="0" u="none" strike="noStrike" cap="none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95"/>
          <p:cNvSpPr txBox="1"/>
          <p:nvPr/>
        </p:nvSpPr>
        <p:spPr>
          <a:xfrm>
            <a:off x="6708321" y="1823709"/>
            <a:ext cx="973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200" b="1">
                <a:solidFill>
                  <a:srgbClr val="FFF2CC"/>
                </a:solidFill>
              </a:rPr>
              <a:t>FC</a:t>
            </a:r>
            <a:r>
              <a:rPr lang="en" sz="1200" b="1" i="0" u="none" strike="noStrike" cap="none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 Inundation</a:t>
            </a:r>
            <a:endParaRPr sz="1200" b="1" i="0" u="none" strike="noStrike" cap="none">
              <a:solidFill>
                <a:srgbClr val="FFF2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95"/>
          <p:cNvCxnSpPr/>
          <p:nvPr/>
        </p:nvCxnSpPr>
        <p:spPr>
          <a:xfrm rot="10800000">
            <a:off x="6069939" y="1673916"/>
            <a:ext cx="575400" cy="3630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0" name="Google Shape;720;p95"/>
          <p:cNvCxnSpPr/>
          <p:nvPr/>
        </p:nvCxnSpPr>
        <p:spPr>
          <a:xfrm>
            <a:off x="7098507" y="2554275"/>
            <a:ext cx="214200" cy="589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1" name="Google Shape;721;p95"/>
          <p:cNvCxnSpPr/>
          <p:nvPr/>
        </p:nvCxnSpPr>
        <p:spPr>
          <a:xfrm rot="10800000" flipH="1">
            <a:off x="7305675" y="1924182"/>
            <a:ext cx="797100" cy="225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22" name="Google Shape;722;p95"/>
          <p:cNvSpPr txBox="1"/>
          <p:nvPr/>
        </p:nvSpPr>
        <p:spPr>
          <a:xfrm>
            <a:off x="2647193" y="2914052"/>
            <a:ext cx="107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NWM Inundation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3" name="Google Shape;723;p95"/>
          <p:cNvCxnSpPr/>
          <p:nvPr/>
        </p:nvCxnSpPr>
        <p:spPr>
          <a:xfrm rot="10800000" flipH="1">
            <a:off x="3424238" y="2478909"/>
            <a:ext cx="93000" cy="5568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24" name="Google Shape;724;p95"/>
          <p:cNvCxnSpPr/>
          <p:nvPr/>
        </p:nvCxnSpPr>
        <p:spPr>
          <a:xfrm>
            <a:off x="3609693" y="3620319"/>
            <a:ext cx="875100" cy="2664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25" name="Google Shape;725;p95"/>
          <p:cNvSpPr/>
          <p:nvPr/>
        </p:nvSpPr>
        <p:spPr>
          <a:xfrm>
            <a:off x="6275374" y="2823166"/>
            <a:ext cx="149400" cy="12930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95"/>
          <p:cNvSpPr/>
          <p:nvPr/>
        </p:nvSpPr>
        <p:spPr>
          <a:xfrm>
            <a:off x="7484674" y="3544455"/>
            <a:ext cx="110400" cy="1104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733" name="Google Shape;733;p96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Complementary Flood Mapping Services</a:t>
            </a:r>
            <a:endParaRPr/>
          </a:p>
        </p:txBody>
      </p:sp>
      <p:sp>
        <p:nvSpPr>
          <p:cNvPr id="734" name="Google Shape;734;p96"/>
          <p:cNvSpPr/>
          <p:nvPr/>
        </p:nvSpPr>
        <p:spPr>
          <a:xfrm>
            <a:off x="4854498" y="847493"/>
            <a:ext cx="458400" cy="8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96"/>
          <p:cNvSpPr/>
          <p:nvPr/>
        </p:nvSpPr>
        <p:spPr>
          <a:xfrm>
            <a:off x="0" y="225"/>
            <a:ext cx="9144000" cy="443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6" name="Google Shape;736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725" y="101025"/>
            <a:ext cx="8556540" cy="43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96" descr="hand_inundation_harve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0575" y="258300"/>
            <a:ext cx="3438476" cy="20102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8" name="Google Shape;738;p96"/>
          <p:cNvSpPr/>
          <p:nvPr/>
        </p:nvSpPr>
        <p:spPr>
          <a:xfrm rot="10800000">
            <a:off x="7173375" y="2196413"/>
            <a:ext cx="770400" cy="6825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96"/>
          <p:cNvSpPr txBox="1"/>
          <p:nvPr/>
        </p:nvSpPr>
        <p:spPr>
          <a:xfrm>
            <a:off x="994675" y="4551050"/>
            <a:ext cx="748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…enabling continental scale flood inundation mapping capabilities…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7"/>
          <p:cNvSpPr/>
          <p:nvPr/>
        </p:nvSpPr>
        <p:spPr>
          <a:xfrm>
            <a:off x="4058163" y="1812972"/>
            <a:ext cx="1008900" cy="999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747" name="Google Shape;747;p97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Evolution of Expanded NWS FIM Capabilities</a:t>
            </a:r>
            <a:endParaRPr/>
          </a:p>
        </p:txBody>
      </p:sp>
      <p:cxnSp>
        <p:nvCxnSpPr>
          <p:cNvPr id="748" name="Google Shape;748;p97"/>
          <p:cNvCxnSpPr/>
          <p:nvPr/>
        </p:nvCxnSpPr>
        <p:spPr>
          <a:xfrm rot="10800000">
            <a:off x="6852975" y="4015800"/>
            <a:ext cx="0" cy="1139100"/>
          </a:xfrm>
          <a:prstGeom prst="straightConnector1">
            <a:avLst/>
          </a:prstGeom>
          <a:noFill/>
          <a:ln w="19050" cap="flat" cmpd="sng">
            <a:solidFill>
              <a:srgbClr val="323B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9" name="Google Shape;749;p97"/>
          <p:cNvCxnSpPr/>
          <p:nvPr/>
        </p:nvCxnSpPr>
        <p:spPr>
          <a:xfrm rot="10800000">
            <a:off x="7280538" y="4036600"/>
            <a:ext cx="0" cy="11076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0" name="Google Shape;750;p97"/>
          <p:cNvCxnSpPr/>
          <p:nvPr/>
        </p:nvCxnSpPr>
        <p:spPr>
          <a:xfrm rot="10800000" flipH="1">
            <a:off x="5336425" y="3994300"/>
            <a:ext cx="2700" cy="1149900"/>
          </a:xfrm>
          <a:prstGeom prst="straightConnector1">
            <a:avLst/>
          </a:prstGeom>
          <a:noFill/>
          <a:ln w="19050" cap="flat" cmpd="sng">
            <a:solidFill>
              <a:srgbClr val="323B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1" name="Google Shape;751;p97"/>
          <p:cNvCxnSpPr/>
          <p:nvPr/>
        </p:nvCxnSpPr>
        <p:spPr>
          <a:xfrm rot="10800000">
            <a:off x="3819850" y="4015800"/>
            <a:ext cx="0" cy="1139100"/>
          </a:xfrm>
          <a:prstGeom prst="straightConnector1">
            <a:avLst/>
          </a:prstGeom>
          <a:noFill/>
          <a:ln w="19050" cap="flat" cmpd="sng">
            <a:solidFill>
              <a:srgbClr val="323B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2" name="Google Shape;752;p97"/>
          <p:cNvCxnSpPr/>
          <p:nvPr/>
        </p:nvCxnSpPr>
        <p:spPr>
          <a:xfrm rot="10800000">
            <a:off x="786750" y="4006000"/>
            <a:ext cx="0" cy="1138200"/>
          </a:xfrm>
          <a:prstGeom prst="straightConnector1">
            <a:avLst/>
          </a:prstGeom>
          <a:noFill/>
          <a:ln w="19050" cap="flat" cmpd="sng">
            <a:solidFill>
              <a:srgbClr val="323B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97"/>
          <p:cNvCxnSpPr/>
          <p:nvPr/>
        </p:nvCxnSpPr>
        <p:spPr>
          <a:xfrm rot="10800000">
            <a:off x="2303300" y="4035700"/>
            <a:ext cx="0" cy="1108500"/>
          </a:xfrm>
          <a:prstGeom prst="straightConnector1">
            <a:avLst/>
          </a:prstGeom>
          <a:noFill/>
          <a:ln w="19050" cap="flat" cmpd="sng">
            <a:solidFill>
              <a:srgbClr val="323B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4" name="Google Shape;754;p97"/>
          <p:cNvCxnSpPr/>
          <p:nvPr/>
        </p:nvCxnSpPr>
        <p:spPr>
          <a:xfrm rot="10800000">
            <a:off x="8369525" y="4013800"/>
            <a:ext cx="0" cy="1130400"/>
          </a:xfrm>
          <a:prstGeom prst="straightConnector1">
            <a:avLst/>
          </a:prstGeom>
          <a:noFill/>
          <a:ln w="19050" cap="flat" cmpd="sng">
            <a:solidFill>
              <a:srgbClr val="323B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97"/>
          <p:cNvSpPr/>
          <p:nvPr/>
        </p:nvSpPr>
        <p:spPr>
          <a:xfrm>
            <a:off x="7450550" y="3659525"/>
            <a:ext cx="1693500" cy="7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56" name="Google Shape;756;p97"/>
          <p:cNvSpPr txBox="1"/>
          <p:nvPr/>
        </p:nvSpPr>
        <p:spPr>
          <a:xfrm>
            <a:off x="7520553" y="3849053"/>
            <a:ext cx="14811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Operationalize</a:t>
            </a:r>
            <a:endParaRPr sz="1100"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7" name="Google Shape;757;p97"/>
          <p:cNvSpPr txBox="1"/>
          <p:nvPr/>
        </p:nvSpPr>
        <p:spPr>
          <a:xfrm>
            <a:off x="808616" y="4341225"/>
            <a:ext cx="969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2018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8" name="Google Shape;758;p97"/>
          <p:cNvSpPr txBox="1"/>
          <p:nvPr/>
        </p:nvSpPr>
        <p:spPr>
          <a:xfrm>
            <a:off x="2319179" y="4341225"/>
            <a:ext cx="969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2019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9" name="Google Shape;759;p97"/>
          <p:cNvSpPr txBox="1"/>
          <p:nvPr/>
        </p:nvSpPr>
        <p:spPr>
          <a:xfrm>
            <a:off x="3832741" y="4341225"/>
            <a:ext cx="969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2020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0" name="Google Shape;760;p97"/>
          <p:cNvSpPr txBox="1"/>
          <p:nvPr/>
        </p:nvSpPr>
        <p:spPr>
          <a:xfrm>
            <a:off x="5364656" y="4341225"/>
            <a:ext cx="969000" cy="37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2021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1" name="Google Shape;761;p97"/>
          <p:cNvSpPr txBox="1"/>
          <p:nvPr/>
        </p:nvSpPr>
        <p:spPr>
          <a:xfrm>
            <a:off x="6863604" y="4341225"/>
            <a:ext cx="969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2022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2" name="Google Shape;762;p97"/>
          <p:cNvSpPr txBox="1"/>
          <p:nvPr/>
        </p:nvSpPr>
        <p:spPr>
          <a:xfrm>
            <a:off x="8379404" y="4341225"/>
            <a:ext cx="9690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2023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3" name="Google Shape;763;p97"/>
          <p:cNvSpPr/>
          <p:nvPr/>
        </p:nvSpPr>
        <p:spPr>
          <a:xfrm>
            <a:off x="0" y="3849050"/>
            <a:ext cx="3053400" cy="376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Prototype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4" name="Google Shape;764;p97"/>
          <p:cNvSpPr/>
          <p:nvPr/>
        </p:nvSpPr>
        <p:spPr>
          <a:xfrm>
            <a:off x="3025750" y="3849050"/>
            <a:ext cx="4424700" cy="3765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Demonstrate</a:t>
            </a:r>
            <a:endParaRPr sz="1100"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5" name="Google Shape;765;p97"/>
          <p:cNvSpPr/>
          <p:nvPr/>
        </p:nvSpPr>
        <p:spPr>
          <a:xfrm>
            <a:off x="318650" y="1100925"/>
            <a:ext cx="1965900" cy="244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Observe </a:t>
            </a:r>
            <a:endParaRPr sz="1200"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Flood Inundation Extent and Depth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Char char="●"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Collaboration with NOAA NESDIS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Char char="●"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Remote sensing products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Char char="●"/>
            </a:pPr>
            <a:r>
              <a:rPr lang="en" sz="1100">
                <a:latin typeface="Libre Franklin"/>
                <a:ea typeface="Libre Franklin"/>
                <a:cs typeface="Libre Franklin"/>
                <a:sym typeface="Libre Franklin"/>
              </a:rPr>
              <a:t>Local storm reports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6" name="Google Shape;766;p97"/>
          <p:cNvSpPr/>
          <p:nvPr/>
        </p:nvSpPr>
        <p:spPr>
          <a:xfrm>
            <a:off x="2496750" y="1100925"/>
            <a:ext cx="1965900" cy="244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Develop</a:t>
            </a: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Flood Inundation Mapping Capabilities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Mapping algorithms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Hydraulic models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Channel size and shape estimation</a:t>
            </a:r>
            <a:endParaRPr sz="11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7" name="Google Shape;767;p97"/>
          <p:cNvSpPr/>
          <p:nvPr/>
        </p:nvSpPr>
        <p:spPr>
          <a:xfrm>
            <a:off x="4674875" y="1100925"/>
            <a:ext cx="1965900" cy="244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Evaluate</a:t>
            </a: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Validate and Verify Flood Inundation Mapping Capabilities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Benchmark hydraulic model outputs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Observations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Metrics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Uncertainty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8" name="Google Shape;768;p97"/>
          <p:cNvSpPr/>
          <p:nvPr/>
        </p:nvSpPr>
        <p:spPr>
          <a:xfrm>
            <a:off x="6852975" y="1100925"/>
            <a:ext cx="1965900" cy="2447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Implement</a:t>
            </a: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Forecast Flood Inundation Mapping Capabilities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Hybrid local and 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cloud infrastructure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Forecast FIM 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services</a:t>
            </a:r>
            <a:endParaRPr sz="11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Operations</a:t>
            </a:r>
            <a:endParaRPr sz="13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9" name="Google Shape;769;p97"/>
          <p:cNvSpPr txBox="1"/>
          <p:nvPr/>
        </p:nvSpPr>
        <p:spPr>
          <a:xfrm>
            <a:off x="6206469" y="4686076"/>
            <a:ext cx="969000" cy="37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Today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0" name="Google Shape;770;p97"/>
          <p:cNvSpPr/>
          <p:nvPr/>
        </p:nvSpPr>
        <p:spPr>
          <a:xfrm>
            <a:off x="200" y="3018144"/>
            <a:ext cx="9144000" cy="492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Opportunities to partner with community to accelerate development and implementation efforts.</a:t>
            </a:r>
            <a:endParaRPr sz="1050"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791" name="Google Shape;791;p99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Towards a Standard Data Model for River Channels</a:t>
            </a:r>
            <a:endParaRPr/>
          </a:p>
        </p:txBody>
      </p:sp>
      <p:pic>
        <p:nvPicPr>
          <p:cNvPr id="792" name="Google Shape;79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8975" y="2844666"/>
            <a:ext cx="2462001" cy="19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0800" y="3130868"/>
            <a:ext cx="1779526" cy="10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0126" y="981991"/>
            <a:ext cx="2624125" cy="1668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650" y="1220941"/>
            <a:ext cx="2624126" cy="241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7975" y="3036267"/>
            <a:ext cx="1597025" cy="172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1875" y="981991"/>
            <a:ext cx="777801" cy="15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79796" y="981991"/>
            <a:ext cx="798250" cy="1526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68175" y="981991"/>
            <a:ext cx="798250" cy="1545603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99"/>
          <p:cNvSpPr txBox="1"/>
          <p:nvPr/>
        </p:nvSpPr>
        <p:spPr>
          <a:xfrm>
            <a:off x="346200" y="3818050"/>
            <a:ext cx="259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ibre Franklin"/>
                <a:ea typeface="Libre Franklin"/>
                <a:cs typeface="Libre Franklin"/>
                <a:sym typeface="Libre Franklin"/>
              </a:rPr>
              <a:t>Merwade, Whiteaker, Jackson, Djokic and more! </a:t>
            </a:r>
            <a:endParaRPr sz="12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0"/>
          <p:cNvSpPr txBox="1"/>
          <p:nvPr/>
        </p:nvSpPr>
        <p:spPr>
          <a:xfrm>
            <a:off x="994675" y="4551050"/>
            <a:ext cx="748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…building a common operating picture for water resources….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07" name="Google Shape;807;p10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808" name="Google Shape;808;p100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Synthesizing National Water Model Output</a:t>
            </a:r>
            <a:endParaRPr/>
          </a:p>
        </p:txBody>
      </p:sp>
      <p:pic>
        <p:nvPicPr>
          <p:cNvPr id="809" name="Google Shape;80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650" y="1224360"/>
            <a:ext cx="4174898" cy="270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250" y="1224360"/>
            <a:ext cx="4174898" cy="2700308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00"/>
          <p:cNvSpPr txBox="1"/>
          <p:nvPr/>
        </p:nvSpPr>
        <p:spPr>
          <a:xfrm>
            <a:off x="765850" y="3925760"/>
            <a:ext cx="3280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A4595"/>
                </a:solidFill>
                <a:latin typeface="Proxima Nova"/>
                <a:ea typeface="Proxima Nova"/>
                <a:cs typeface="Proxima Nova"/>
                <a:sym typeface="Proxima Nova"/>
              </a:rPr>
              <a:t>10-Day High Flow Magnitude</a:t>
            </a:r>
            <a:endParaRPr sz="1400" b="1" i="0" u="none" strike="noStrike" cap="none">
              <a:solidFill>
                <a:srgbClr val="0A459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2" name="Google Shape;812;p100"/>
          <p:cNvSpPr txBox="1"/>
          <p:nvPr/>
        </p:nvSpPr>
        <p:spPr>
          <a:xfrm>
            <a:off x="5092450" y="3925760"/>
            <a:ext cx="32805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A4595"/>
                </a:solidFill>
                <a:latin typeface="Proxima Nova"/>
                <a:ea typeface="Proxima Nova"/>
                <a:cs typeface="Proxima Nova"/>
                <a:sym typeface="Proxima Nova"/>
              </a:rPr>
              <a:t>10-Day High </a:t>
            </a:r>
            <a:r>
              <a:rPr lang="en" b="1">
                <a:solidFill>
                  <a:srgbClr val="0A4595"/>
                </a:solidFill>
                <a:latin typeface="Proxima Nova"/>
                <a:ea typeface="Proxima Nova"/>
                <a:cs typeface="Proxima Nova"/>
                <a:sym typeface="Proxima Nova"/>
              </a:rPr>
              <a:t>Water</a:t>
            </a:r>
            <a:r>
              <a:rPr lang="en" sz="1400" b="1" i="0" u="none" strike="noStrike" cap="none">
                <a:solidFill>
                  <a:srgbClr val="0A4595"/>
                </a:solidFill>
                <a:latin typeface="Proxima Nova"/>
                <a:ea typeface="Proxima Nova"/>
                <a:cs typeface="Proxima Nova"/>
                <a:sym typeface="Proxima Nova"/>
              </a:rPr>
              <a:t> Arrival Time</a:t>
            </a:r>
            <a:endParaRPr sz="1400" b="1" i="0" u="none" strike="noStrike" cap="none">
              <a:solidFill>
                <a:srgbClr val="0A459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13" name="Google Shape;813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092" y="2711860"/>
            <a:ext cx="1266101" cy="9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9459" y="2610618"/>
            <a:ext cx="809675" cy="1094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5" name="Google Shape;815;p100"/>
          <p:cNvGrpSpPr/>
          <p:nvPr/>
        </p:nvGrpSpPr>
        <p:grpSpPr>
          <a:xfrm>
            <a:off x="5239064" y="1206017"/>
            <a:ext cx="3029400" cy="276900"/>
            <a:chOff x="895664" y="1255474"/>
            <a:chExt cx="3029400" cy="276900"/>
          </a:xfrm>
        </p:grpSpPr>
        <p:sp>
          <p:nvSpPr>
            <p:cNvPr id="816" name="Google Shape;816;p100"/>
            <p:cNvSpPr/>
            <p:nvPr/>
          </p:nvSpPr>
          <p:spPr>
            <a:xfrm>
              <a:off x="1022200" y="1326547"/>
              <a:ext cx="2767800" cy="12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00"/>
            <p:cNvSpPr txBox="1"/>
            <p:nvPr/>
          </p:nvSpPr>
          <p:spPr>
            <a:xfrm>
              <a:off x="895664" y="1255474"/>
              <a:ext cx="3029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latin typeface="Libre Franklin"/>
                  <a:ea typeface="Libre Franklin"/>
                  <a:cs typeface="Libre Franklin"/>
                  <a:sym typeface="Libre Franklin"/>
                </a:rPr>
                <a:t>10-Day High Water Arrival Time Forecast (Prototype)</a:t>
              </a:r>
              <a:endParaRPr sz="600" b="1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818" name="Google Shape;818;p100"/>
          <p:cNvGrpSpPr/>
          <p:nvPr/>
        </p:nvGrpSpPr>
        <p:grpSpPr>
          <a:xfrm>
            <a:off x="895664" y="1206017"/>
            <a:ext cx="3029400" cy="276900"/>
            <a:chOff x="895664" y="1255474"/>
            <a:chExt cx="3029400" cy="276900"/>
          </a:xfrm>
        </p:grpSpPr>
        <p:sp>
          <p:nvSpPr>
            <p:cNvPr id="819" name="Google Shape;819;p100"/>
            <p:cNvSpPr/>
            <p:nvPr/>
          </p:nvSpPr>
          <p:spPr>
            <a:xfrm>
              <a:off x="1022200" y="1326547"/>
              <a:ext cx="2767800" cy="125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00"/>
            <p:cNvSpPr txBox="1"/>
            <p:nvPr/>
          </p:nvSpPr>
          <p:spPr>
            <a:xfrm>
              <a:off x="895664" y="1255474"/>
              <a:ext cx="3029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latin typeface="Libre Franklin"/>
                  <a:ea typeface="Libre Franklin"/>
                  <a:cs typeface="Libre Franklin"/>
                  <a:sym typeface="Libre Franklin"/>
                </a:rPr>
                <a:t>10-Day Maximum High Flow Magnitude Forecast (Prototype)</a:t>
              </a:r>
              <a:endParaRPr sz="600" b="1"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821" name="Google Shape;821;p100"/>
          <p:cNvGrpSpPr/>
          <p:nvPr/>
        </p:nvGrpSpPr>
        <p:grpSpPr>
          <a:xfrm>
            <a:off x="75" y="-51"/>
            <a:ext cx="9143872" cy="5143607"/>
            <a:chOff x="11810" y="-1"/>
            <a:chExt cx="9132000" cy="5038800"/>
          </a:xfrm>
        </p:grpSpPr>
        <p:sp>
          <p:nvSpPr>
            <p:cNvPr id="822" name="Google Shape;822;p100"/>
            <p:cNvSpPr/>
            <p:nvPr/>
          </p:nvSpPr>
          <p:spPr>
            <a:xfrm>
              <a:off x="11810" y="-1"/>
              <a:ext cx="9132000" cy="5038800"/>
            </a:xfrm>
            <a:prstGeom prst="rect">
              <a:avLst/>
            </a:prstGeom>
            <a:solidFill>
              <a:srgbClr val="3F3F3F">
                <a:alpha val="6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00"/>
            <p:cNvSpPr txBox="1"/>
            <p:nvPr/>
          </p:nvSpPr>
          <p:spPr>
            <a:xfrm>
              <a:off x="1312875" y="2244446"/>
              <a:ext cx="3280500" cy="3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i="0" u="none" strike="noStrike" cap="none">
                  <a:solidFill>
                    <a:srgbClr val="FFFF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Where is the event? </a:t>
              </a:r>
              <a:endParaRPr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i="0" u="none" strike="noStrike" cap="none">
                  <a:solidFill>
                    <a:srgbClr val="FFFF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How bad?</a:t>
              </a:r>
              <a:endParaRPr sz="1800" b="1" i="0" u="none" strike="noStrike" cap="none">
                <a:solidFill>
                  <a:srgbClr val="FFFF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24" name="Google Shape;824;p100"/>
            <p:cNvSpPr txBox="1"/>
            <p:nvPr/>
          </p:nvSpPr>
          <p:spPr>
            <a:xfrm>
              <a:off x="4597841" y="1908865"/>
              <a:ext cx="3280500" cy="3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i="0" u="none" strike="noStrike" cap="none">
                  <a:solidFill>
                    <a:srgbClr val="FF8D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When will the</a:t>
              </a:r>
              <a:r>
                <a:rPr lang="en" sz="1800" b="1">
                  <a:solidFill>
                    <a:srgbClr val="FF8D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</a:t>
              </a:r>
              <a:r>
                <a:rPr lang="en" sz="1800" b="1" i="0" u="none" strike="noStrike" cap="none">
                  <a:solidFill>
                    <a:srgbClr val="FF8D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event </a:t>
              </a:r>
              <a:endParaRPr sz="1800" b="1" i="0" u="none" strike="noStrike" cap="none">
                <a:solidFill>
                  <a:srgbClr val="FF8DFF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i="0" u="none" strike="noStrike" cap="none">
                  <a:solidFill>
                    <a:srgbClr val="FF8D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occur?</a:t>
              </a:r>
              <a:endParaRPr sz="1800" b="1" i="0" u="none" strike="noStrike" cap="none">
                <a:solidFill>
                  <a:srgbClr val="FF8DFF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25" name="Google Shape;825;p100"/>
            <p:cNvSpPr txBox="1"/>
            <p:nvPr/>
          </p:nvSpPr>
          <p:spPr>
            <a:xfrm>
              <a:off x="2920650" y="3128065"/>
              <a:ext cx="3280500" cy="3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i="0" u="none" strike="noStrike" cap="none">
                  <a:solidFill>
                    <a:srgbClr val="00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What is the probability </a:t>
              </a:r>
              <a:endParaRPr sz="1800" b="1" i="0" u="none" strike="noStrike" cap="none">
                <a:solidFill>
                  <a:srgbClr val="00FFFF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i="0" u="none" strike="noStrike" cap="none">
                  <a:solidFill>
                    <a:srgbClr val="00FFFF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of the event?</a:t>
              </a:r>
              <a:endParaRPr sz="1800" b="1" i="0" u="none" strike="noStrike" cap="none">
                <a:solidFill>
                  <a:srgbClr val="00FFFF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01"/>
          <p:cNvPicPr preferRelativeResize="0"/>
          <p:nvPr/>
        </p:nvPicPr>
        <p:blipFill rotWithShape="1">
          <a:blip r:embed="rId3">
            <a:alphaModFix/>
          </a:blip>
          <a:srcRect l="40800"/>
          <a:stretch/>
        </p:blipFill>
        <p:spPr>
          <a:xfrm>
            <a:off x="583125" y="1104900"/>
            <a:ext cx="2617928" cy="15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0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833" name="Google Shape;833;p101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Parallel Processing in the AWS Cloud</a:t>
            </a:r>
            <a:endParaRPr/>
          </a:p>
        </p:txBody>
      </p:sp>
      <p:pic>
        <p:nvPicPr>
          <p:cNvPr id="834" name="Google Shape;834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2981" y="2079000"/>
            <a:ext cx="2573480" cy="1566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5" name="Google Shape;835;p101"/>
          <p:cNvPicPr preferRelativeResize="0"/>
          <p:nvPr/>
        </p:nvPicPr>
        <p:blipFill rotWithShape="1">
          <a:blip r:embed="rId5">
            <a:alphaModFix/>
          </a:blip>
          <a:srcRect l="2262" r="44748" b="47307"/>
          <a:stretch/>
        </p:blipFill>
        <p:spPr>
          <a:xfrm>
            <a:off x="5815572" y="3368725"/>
            <a:ext cx="2800945" cy="14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01"/>
          <p:cNvSpPr txBox="1"/>
          <p:nvPr/>
        </p:nvSpPr>
        <p:spPr>
          <a:xfrm>
            <a:off x="583118" y="2662200"/>
            <a:ext cx="2276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1155C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Cloud Computing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37" name="Google Shape;837;p101"/>
          <p:cNvSpPr txBox="1"/>
          <p:nvPr/>
        </p:nvSpPr>
        <p:spPr>
          <a:xfrm>
            <a:off x="2968718" y="3645600"/>
            <a:ext cx="25734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1155C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326 HUC6 CONUS Units</a:t>
            </a:r>
            <a:endParaRPr sz="1300" b="1">
              <a:solidFill>
                <a:srgbClr val="1155C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55C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HAND rasters and Rating Curves stored by HUC6 unit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38" name="Google Shape;838;p101"/>
          <p:cNvSpPr txBox="1"/>
          <p:nvPr/>
        </p:nvSpPr>
        <p:spPr>
          <a:xfrm>
            <a:off x="5815575" y="1626376"/>
            <a:ext cx="29544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HAND Flood Inundation Maps are generated by local raster computation and only where high water is forecast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1155C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1155C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 2,000 lambdas per hour</a:t>
            </a:r>
            <a:endParaRPr sz="1300" b="1">
              <a:solidFill>
                <a:srgbClr val="1155C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1155C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 48,000 lambdas per day</a:t>
            </a:r>
            <a:endParaRPr sz="1300" b="1">
              <a:solidFill>
                <a:srgbClr val="1155C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1155C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 20 min. per forecast map</a:t>
            </a:r>
            <a:endParaRPr sz="1300" b="1">
              <a:solidFill>
                <a:srgbClr val="1155C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39" name="Google Shape;839;p101"/>
          <p:cNvPicPr preferRelativeResize="0"/>
          <p:nvPr/>
        </p:nvPicPr>
        <p:blipFill rotWithShape="1">
          <a:blip r:embed="rId6">
            <a:alphaModFix/>
          </a:blip>
          <a:srcRect b="19445"/>
          <a:stretch/>
        </p:blipFill>
        <p:spPr>
          <a:xfrm>
            <a:off x="703575" y="4190802"/>
            <a:ext cx="268500" cy="26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575" y="3457480"/>
            <a:ext cx="268500" cy="2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574" y="3826207"/>
            <a:ext cx="268500" cy="26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575" y="3077353"/>
            <a:ext cx="268507" cy="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101"/>
          <p:cNvSpPr txBox="1"/>
          <p:nvPr/>
        </p:nvSpPr>
        <p:spPr>
          <a:xfrm>
            <a:off x="1011850" y="3032650"/>
            <a:ext cx="145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S3 Storage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44" name="Google Shape;844;p101"/>
          <p:cNvSpPr txBox="1"/>
          <p:nvPr/>
        </p:nvSpPr>
        <p:spPr>
          <a:xfrm>
            <a:off x="1011854" y="3406975"/>
            <a:ext cx="195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Event Driven Compute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45" name="Google Shape;845;p101"/>
          <p:cNvSpPr txBox="1"/>
          <p:nvPr/>
        </p:nvSpPr>
        <p:spPr>
          <a:xfrm>
            <a:off x="1011853" y="3781500"/>
            <a:ext cx="180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Serverless Functions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46" name="Google Shape;846;p101"/>
          <p:cNvSpPr txBox="1"/>
          <p:nvPr/>
        </p:nvSpPr>
        <p:spPr>
          <a:xfrm>
            <a:off x="1011853" y="4155925"/>
            <a:ext cx="180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Libre Franklin"/>
                <a:ea typeface="Libre Franklin"/>
                <a:cs typeface="Libre Franklin"/>
                <a:sym typeface="Libre Franklin"/>
              </a:rPr>
              <a:t>Virtual Machines</a:t>
            </a:r>
            <a:endParaRPr sz="1200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99" y="1029925"/>
            <a:ext cx="2547301" cy="1478345"/>
          </a:xfrm>
          <a:prstGeom prst="rect">
            <a:avLst/>
          </a:prstGeom>
          <a:noFill/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3" name="Google Shape;853;p10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854" name="Google Shape;854;p102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 FIM v3.X Services for 3.4M River Miles</a:t>
            </a:r>
            <a:endParaRPr/>
          </a:p>
        </p:txBody>
      </p:sp>
      <p:sp>
        <p:nvSpPr>
          <p:cNvPr id="855" name="Google Shape;855;p102"/>
          <p:cNvSpPr txBox="1"/>
          <p:nvPr/>
        </p:nvSpPr>
        <p:spPr>
          <a:xfrm>
            <a:off x="3282425" y="1029926"/>
            <a:ext cx="5378700" cy="11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Model: 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Height Above Nearest Drainage (HAND) terrain model</a:t>
            </a:r>
            <a:endParaRPr sz="13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Resolution: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10-m spatial resolution</a:t>
            </a:r>
            <a:endParaRPr sz="13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Production: 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&lt; 24 hours	</a:t>
            </a: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Code: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Open source on GitHub</a:t>
            </a:r>
            <a:endParaRPr sz="13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56" name="Google Shape;856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3674" y="2930667"/>
            <a:ext cx="2547324" cy="1497846"/>
          </a:xfrm>
          <a:prstGeom prst="rect">
            <a:avLst/>
          </a:prstGeom>
          <a:noFill/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2434" y="1986593"/>
            <a:ext cx="2547324" cy="1497846"/>
          </a:xfrm>
          <a:prstGeom prst="rect">
            <a:avLst/>
          </a:prstGeom>
          <a:noFill/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8" name="Google Shape;858;p102"/>
          <p:cNvSpPr txBox="1"/>
          <p:nvPr/>
        </p:nvSpPr>
        <p:spPr>
          <a:xfrm>
            <a:off x="3282434" y="3053888"/>
            <a:ext cx="2547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Hawaii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59" name="Google Shape;859;p102"/>
          <p:cNvSpPr txBox="1"/>
          <p:nvPr/>
        </p:nvSpPr>
        <p:spPr>
          <a:xfrm>
            <a:off x="451000" y="2092962"/>
            <a:ext cx="2547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CONUS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0" name="Google Shape;860;p102"/>
          <p:cNvSpPr txBox="1"/>
          <p:nvPr/>
        </p:nvSpPr>
        <p:spPr>
          <a:xfrm>
            <a:off x="6133675" y="3997962"/>
            <a:ext cx="2547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Puerto Rico &amp; VI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1" name="Google Shape;861;p102"/>
          <p:cNvSpPr txBox="1"/>
          <p:nvPr/>
        </p:nvSpPr>
        <p:spPr>
          <a:xfrm>
            <a:off x="994675" y="4551050"/>
            <a:ext cx="748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…coverage across contiguous U.S., Hawaii, Puerto Rico and the U.S. Virgin Islands…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2" name="Google Shape;862;p102"/>
          <p:cNvSpPr txBox="1"/>
          <p:nvPr/>
        </p:nvSpPr>
        <p:spPr>
          <a:xfrm>
            <a:off x="374775" y="2614625"/>
            <a:ext cx="5443800" cy="17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Infrastructure: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AWS Public Cloud</a:t>
            </a:r>
            <a:endParaRPr sz="1300"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System: 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Hydrologic Visualization</a:t>
            </a:r>
            <a:endParaRPr sz="13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and Inundation Services </a:t>
            </a:r>
            <a:endParaRPr sz="13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(HydroVIS) system</a:t>
            </a:r>
            <a:endParaRPr sz="1300"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Configurations: 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Nowcast and Forecast (18-Hour to 10-Day)</a:t>
            </a:r>
            <a:endParaRPr sz="13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Latency:</a:t>
            </a:r>
            <a:r>
              <a:rPr lang="en" sz="1300">
                <a:solidFill>
                  <a:srgbClr val="0A459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~ 20 mins or less</a:t>
            </a:r>
            <a:endParaRPr sz="1300">
              <a:solidFill>
                <a:srgbClr val="0A459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03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869" name="Google Shape;869;p103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People, Service and Equity</a:t>
            </a:r>
            <a:endParaRPr/>
          </a:p>
        </p:txBody>
      </p:sp>
      <p:pic>
        <p:nvPicPr>
          <p:cNvPr id="870" name="Google Shape;87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25" y="1061276"/>
            <a:ext cx="2271024" cy="8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24" y="2075825"/>
            <a:ext cx="1904276" cy="11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266" y="3439875"/>
            <a:ext cx="1833625" cy="845350"/>
          </a:xfrm>
          <a:prstGeom prst="rect">
            <a:avLst/>
          </a:prstGeom>
          <a:noFill/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3" name="Google Shape;873;p103"/>
          <p:cNvSpPr txBox="1"/>
          <p:nvPr/>
        </p:nvSpPr>
        <p:spPr>
          <a:xfrm>
            <a:off x="1740875" y="4551050"/>
            <a:ext cx="67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…thanks for putting water on the map….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874" name="Google Shape;874;p103"/>
          <p:cNvGrpSpPr/>
          <p:nvPr/>
        </p:nvGrpSpPr>
        <p:grpSpPr>
          <a:xfrm>
            <a:off x="3790975" y="989125"/>
            <a:ext cx="3607200" cy="3561925"/>
            <a:chOff x="2724175" y="989125"/>
            <a:chExt cx="3607200" cy="3561925"/>
          </a:xfrm>
        </p:grpSpPr>
        <p:pic>
          <p:nvPicPr>
            <p:cNvPr id="875" name="Google Shape;875;p10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24175" y="989125"/>
              <a:ext cx="3561925" cy="3561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6" name="Google Shape;876;p103"/>
            <p:cNvSpPr/>
            <p:nvPr/>
          </p:nvSpPr>
          <p:spPr>
            <a:xfrm>
              <a:off x="2724175" y="989125"/>
              <a:ext cx="3607200" cy="3408600"/>
            </a:xfrm>
            <a:prstGeom prst="rect">
              <a:avLst/>
            </a:prstGeom>
            <a:solidFill>
              <a:srgbClr val="FFFFFF">
                <a:alpha val="5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103"/>
          <p:cNvSpPr txBox="1"/>
          <p:nvPr/>
        </p:nvSpPr>
        <p:spPr>
          <a:xfrm>
            <a:off x="2917950" y="1237650"/>
            <a:ext cx="586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Sharing Information Empowers Others</a:t>
            </a:r>
            <a:endParaRPr sz="2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78" name="Google Shape;878;p103"/>
          <p:cNvSpPr txBox="1"/>
          <p:nvPr/>
        </p:nvSpPr>
        <p:spPr>
          <a:xfrm>
            <a:off x="2917950" y="2325450"/>
            <a:ext cx="556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Maps Bring People Together</a:t>
            </a:r>
            <a:endParaRPr sz="2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79" name="Google Shape;879;p103"/>
          <p:cNvSpPr txBox="1"/>
          <p:nvPr/>
        </p:nvSpPr>
        <p:spPr>
          <a:xfrm>
            <a:off x="2917950" y="3616250"/>
            <a:ext cx="556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Flood Maps Enable Critical Decisions</a:t>
            </a:r>
            <a:endParaRPr sz="20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37" name="Google Shape;537;p85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Geo-Intelligence Division (GID) Activities</a:t>
            </a:r>
            <a:endParaRPr/>
          </a:p>
        </p:txBody>
      </p:sp>
      <p:pic>
        <p:nvPicPr>
          <p:cNvPr id="538" name="Google Shape;538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450" y="899412"/>
            <a:ext cx="2190600" cy="110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574" y="1509433"/>
            <a:ext cx="1397600" cy="1188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7574" y="2490939"/>
            <a:ext cx="1822546" cy="1057725"/>
          </a:xfrm>
          <a:prstGeom prst="rect">
            <a:avLst/>
          </a:prstGeom>
          <a:noFill/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1" name="Google Shape;541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2379" y="2262551"/>
            <a:ext cx="1708067" cy="110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4750" y="3635425"/>
            <a:ext cx="1624300" cy="101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2451" y="1127837"/>
            <a:ext cx="2141950" cy="11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38" y="2648068"/>
            <a:ext cx="1556575" cy="157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30125" y="3927487"/>
            <a:ext cx="2190600" cy="85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16595" y="1166538"/>
            <a:ext cx="1624300" cy="107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85"/>
          <p:cNvPicPr preferRelativeResize="0"/>
          <p:nvPr/>
        </p:nvPicPr>
        <p:blipFill rotWithShape="1">
          <a:blip r:embed="rId12">
            <a:alphaModFix/>
          </a:blip>
          <a:srcRect l="16508" t="4434" r="24365" b="4316"/>
          <a:stretch/>
        </p:blipFill>
        <p:spPr>
          <a:xfrm>
            <a:off x="4914575" y="2918730"/>
            <a:ext cx="1466149" cy="136737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85"/>
          <p:cNvSpPr txBox="1"/>
          <p:nvPr/>
        </p:nvSpPr>
        <p:spPr>
          <a:xfrm>
            <a:off x="741851" y="1345217"/>
            <a:ext cx="121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Terrain and Bathymetry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49" name="Google Shape;549;p85"/>
          <p:cNvSpPr txBox="1"/>
          <p:nvPr/>
        </p:nvSpPr>
        <p:spPr>
          <a:xfrm>
            <a:off x="1228724" y="2488225"/>
            <a:ext cx="10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Model Hydrofabric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0" name="Google Shape;550;p85"/>
          <p:cNvSpPr txBox="1"/>
          <p:nvPr/>
        </p:nvSpPr>
        <p:spPr>
          <a:xfrm>
            <a:off x="2817176" y="2650367"/>
            <a:ext cx="121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Flood Inundation Mapping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1" name="Google Shape;551;p85"/>
          <p:cNvSpPr txBox="1"/>
          <p:nvPr/>
        </p:nvSpPr>
        <p:spPr>
          <a:xfrm>
            <a:off x="2817176" y="4079417"/>
            <a:ext cx="121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Land Surface Descriptions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2" name="Google Shape;552;p85"/>
          <p:cNvSpPr txBox="1"/>
          <p:nvPr/>
        </p:nvSpPr>
        <p:spPr>
          <a:xfrm>
            <a:off x="5071874" y="1127825"/>
            <a:ext cx="108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APIs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3" name="Google Shape;553;p85"/>
          <p:cNvSpPr txBox="1"/>
          <p:nvPr/>
        </p:nvSpPr>
        <p:spPr>
          <a:xfrm>
            <a:off x="5106149" y="4286100"/>
            <a:ext cx="10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 Storage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4" name="Google Shape;554;p85"/>
          <p:cNvSpPr txBox="1"/>
          <p:nvPr/>
        </p:nvSpPr>
        <p:spPr>
          <a:xfrm>
            <a:off x="4051241" y="1068959"/>
            <a:ext cx="80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Cloud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5" name="Google Shape;555;p85"/>
          <p:cNvSpPr txBox="1"/>
          <p:nvPr/>
        </p:nvSpPr>
        <p:spPr>
          <a:xfrm>
            <a:off x="6879650" y="356375"/>
            <a:ext cx="1708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Common Operating Picture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6" name="Google Shape;556;p85"/>
          <p:cNvSpPr txBox="1"/>
          <p:nvPr/>
        </p:nvSpPr>
        <p:spPr>
          <a:xfrm>
            <a:off x="7087459" y="2571738"/>
            <a:ext cx="10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Prediction Services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7" name="Google Shape;557;p85"/>
          <p:cNvSpPr txBox="1"/>
          <p:nvPr/>
        </p:nvSpPr>
        <p:spPr>
          <a:xfrm>
            <a:off x="7475409" y="3864850"/>
            <a:ext cx="108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Atlas 14 Studies</a:t>
            </a:r>
            <a:endParaRPr sz="1200"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04"/>
          <p:cNvSpPr txBox="1">
            <a:spLocks noGrp="1"/>
          </p:cNvSpPr>
          <p:nvPr>
            <p:ph type="subTitle" idx="1"/>
          </p:nvPr>
        </p:nvSpPr>
        <p:spPr>
          <a:xfrm>
            <a:off x="4973663" y="3493322"/>
            <a:ext cx="3021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1512">
                <a:latin typeface="Arial"/>
                <a:ea typeface="Arial"/>
                <a:cs typeface="Arial"/>
                <a:sym typeface="Arial"/>
              </a:rPr>
              <a:t>fernando.salas@noaa.gov</a:t>
            </a:r>
            <a:r>
              <a:rPr lang="en" sz="1412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86" name="Google Shape;886;p104"/>
          <p:cNvSpPr txBox="1">
            <a:spLocks noGrp="1"/>
          </p:cNvSpPr>
          <p:nvPr>
            <p:ph type="subTitle" idx="2"/>
          </p:nvPr>
        </p:nvSpPr>
        <p:spPr>
          <a:xfrm>
            <a:off x="5028094" y="2710463"/>
            <a:ext cx="2915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1512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Fernando Salas</a:t>
            </a:r>
            <a:endParaRPr sz="1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05"/>
          <p:cNvSpPr txBox="1">
            <a:spLocks noGrp="1"/>
          </p:cNvSpPr>
          <p:nvPr>
            <p:ph type="body" idx="2"/>
          </p:nvPr>
        </p:nvSpPr>
        <p:spPr>
          <a:xfrm>
            <a:off x="319500" y="991474"/>
            <a:ext cx="8505000" cy="355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05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894" name="Google Shape;894;p105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[INSERT TITLE]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64" name="Google Shape;56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488" y="388237"/>
            <a:ext cx="4367024" cy="436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7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71" name="Google Shape;571;p87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Maps, Base Maps and Flood Maps, Oh My!</a:t>
            </a:r>
            <a:endParaRPr/>
          </a:p>
        </p:txBody>
      </p:sp>
      <p:pic>
        <p:nvPicPr>
          <p:cNvPr id="572" name="Google Shape;57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25" y="1061276"/>
            <a:ext cx="2271024" cy="8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24" y="2075825"/>
            <a:ext cx="1904276" cy="11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266" y="3439875"/>
            <a:ext cx="1833625" cy="845350"/>
          </a:xfrm>
          <a:prstGeom prst="rect">
            <a:avLst/>
          </a:prstGeom>
          <a:noFill/>
          <a:ln w="19050" cap="flat" cmpd="sng">
            <a:solidFill>
              <a:srgbClr val="0A459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5" name="Google Shape;575;p87"/>
          <p:cNvSpPr txBox="1"/>
          <p:nvPr/>
        </p:nvSpPr>
        <p:spPr>
          <a:xfrm>
            <a:off x="1740875" y="4551050"/>
            <a:ext cx="67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…a blueprint for the application of GIS to operational hydrology….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76" name="Google Shape;576;p87"/>
          <p:cNvGrpSpPr/>
          <p:nvPr/>
        </p:nvGrpSpPr>
        <p:grpSpPr>
          <a:xfrm>
            <a:off x="3790975" y="989125"/>
            <a:ext cx="3607200" cy="3561925"/>
            <a:chOff x="2724175" y="989125"/>
            <a:chExt cx="3607200" cy="3561925"/>
          </a:xfrm>
        </p:grpSpPr>
        <p:pic>
          <p:nvPicPr>
            <p:cNvPr id="577" name="Google Shape;577;p8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24175" y="989125"/>
              <a:ext cx="3561925" cy="3561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87"/>
            <p:cNvSpPr/>
            <p:nvPr/>
          </p:nvSpPr>
          <p:spPr>
            <a:xfrm>
              <a:off x="2724175" y="989125"/>
              <a:ext cx="3607200" cy="3408600"/>
            </a:xfrm>
            <a:prstGeom prst="rect">
              <a:avLst/>
            </a:prstGeom>
            <a:solidFill>
              <a:srgbClr val="FFFFFF">
                <a:alpha val="5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87"/>
          <p:cNvSpPr txBox="1"/>
          <p:nvPr/>
        </p:nvSpPr>
        <p:spPr>
          <a:xfrm>
            <a:off x="2917950" y="1317350"/>
            <a:ext cx="586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Site Maps - </a:t>
            </a:r>
            <a:r>
              <a:rPr lang="en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Manage and disseminate geospatial and hydrologic information that is FAIR (findable, accessible, interoperable and reproducible).</a:t>
            </a:r>
            <a:endParaRPr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0" name="Google Shape;580;p87"/>
          <p:cNvSpPr txBox="1"/>
          <p:nvPr/>
        </p:nvSpPr>
        <p:spPr>
          <a:xfrm>
            <a:off x="2917950" y="2231575"/>
            <a:ext cx="5568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Base Maps - </a:t>
            </a:r>
            <a:r>
              <a:rPr lang="en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Implement solution that integrates disparate geospatial and hydrologic datasets. Develop a consistent geospatial hydrofabric that links datasets together and supports the implementation of hydrologic models. </a:t>
            </a:r>
            <a:endParaRPr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1" name="Google Shape;581;p87"/>
          <p:cNvSpPr txBox="1"/>
          <p:nvPr/>
        </p:nvSpPr>
        <p:spPr>
          <a:xfrm>
            <a:off x="2917950" y="3361225"/>
            <a:ext cx="5568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Flood Maps - </a:t>
            </a:r>
            <a:r>
              <a:rPr lang="en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Develop and evaluate scalable flood inundation mapping capabilities. Implement capabilities in forecast mode in near real-time. Facilitate the provisioning of Impact-Based Decision Support Services (IDSS).</a:t>
            </a:r>
            <a:endParaRPr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82" name="Google Shape;582;p87"/>
          <p:cNvSpPr txBox="1"/>
          <p:nvPr/>
        </p:nvSpPr>
        <p:spPr>
          <a:xfrm>
            <a:off x="2917950" y="930025"/>
            <a:ext cx="5911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6AA84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Key Research to Operations (R2O) Initiatives in GID</a:t>
            </a:r>
            <a:endParaRPr sz="1800">
              <a:solidFill>
                <a:srgbClr val="6AA84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8"/>
          <p:cNvSpPr txBox="1">
            <a:spLocks noGrp="1"/>
          </p:cNvSpPr>
          <p:nvPr>
            <p:ph type="title"/>
          </p:nvPr>
        </p:nvSpPr>
        <p:spPr>
          <a:xfrm>
            <a:off x="468088" y="327293"/>
            <a:ext cx="73131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300"/>
              <a:buFont typeface="Arial"/>
              <a:buNone/>
            </a:pPr>
            <a:r>
              <a:rPr lang="en" sz="2300"/>
              <a:t>Crossing the Digital Divide</a:t>
            </a:r>
            <a:endParaRPr b="1" i="1"/>
          </a:p>
        </p:txBody>
      </p:sp>
      <p:pic>
        <p:nvPicPr>
          <p:cNvPr id="588" name="Google Shape;588;p88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1182" y="50760"/>
            <a:ext cx="623149" cy="62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035" y="1804659"/>
            <a:ext cx="1616688" cy="93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035" y="1572029"/>
            <a:ext cx="1616688" cy="93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7173" y="1336468"/>
            <a:ext cx="1616688" cy="93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825" y="1222500"/>
            <a:ext cx="4144000" cy="275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6316" y="2956149"/>
            <a:ext cx="4144000" cy="1487276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88"/>
          <p:cNvSpPr txBox="1"/>
          <p:nvPr/>
        </p:nvSpPr>
        <p:spPr>
          <a:xfrm>
            <a:off x="1740875" y="4551050"/>
            <a:ext cx="673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…facilitate access to time series and multi-dimensional arrays alike…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95" name="Google Shape;595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3025" y="441657"/>
            <a:ext cx="2925750" cy="103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6499" y="852325"/>
            <a:ext cx="2301249" cy="16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88"/>
          <p:cNvSpPr/>
          <p:nvPr/>
        </p:nvSpPr>
        <p:spPr>
          <a:xfrm>
            <a:off x="1810125" y="1074125"/>
            <a:ext cx="5361120" cy="2967408"/>
          </a:xfrm>
          <a:prstGeom prst="cloud">
            <a:avLst/>
          </a:prstGeom>
          <a:solidFill>
            <a:srgbClr val="FFFFFF">
              <a:alpha val="7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8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5</a:t>
            </a:fld>
            <a:endParaRPr sz="900">
              <a:solidFill>
                <a:srgbClr val="508DE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4577" y="1009800"/>
            <a:ext cx="4542073" cy="27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6675" y="2371460"/>
            <a:ext cx="2315050" cy="196791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9"/>
          <p:cNvSpPr/>
          <p:nvPr/>
        </p:nvSpPr>
        <p:spPr>
          <a:xfrm>
            <a:off x="0" y="1904675"/>
            <a:ext cx="6073200" cy="157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4D9F4">
              <a:alpha val="52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9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608" name="Google Shape;608;p89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Water Prediction System</a:t>
            </a:r>
            <a:endParaRPr/>
          </a:p>
        </p:txBody>
      </p:sp>
      <p:pic>
        <p:nvPicPr>
          <p:cNvPr id="609" name="Google Shape;609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50" y="1009808"/>
            <a:ext cx="2315048" cy="157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50" y="2767025"/>
            <a:ext cx="2339424" cy="1572349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9"/>
          <p:cNvSpPr txBox="1"/>
          <p:nvPr/>
        </p:nvSpPr>
        <p:spPr>
          <a:xfrm>
            <a:off x="1097950" y="4551050"/>
            <a:ext cx="738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…establish a foundation to better disseminate operational hydrologic information….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12" name="Google Shape;612;p89"/>
          <p:cNvSpPr txBox="1"/>
          <p:nvPr/>
        </p:nvSpPr>
        <p:spPr>
          <a:xfrm>
            <a:off x="0" y="1011625"/>
            <a:ext cx="2810400" cy="369300"/>
          </a:xfrm>
          <a:prstGeom prst="rect">
            <a:avLst/>
          </a:prstGeom>
          <a:solidFill>
            <a:srgbClr val="FFF2CC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https://water.weather.gov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13" name="Google Shape;613;p89"/>
          <p:cNvSpPr txBox="1"/>
          <p:nvPr/>
        </p:nvSpPr>
        <p:spPr>
          <a:xfrm>
            <a:off x="0" y="3970075"/>
            <a:ext cx="2786100" cy="369300"/>
          </a:xfrm>
          <a:prstGeom prst="rect">
            <a:avLst/>
          </a:prstGeom>
          <a:solidFill>
            <a:srgbClr val="FFF2CC">
              <a:alpha val="6201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2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14" name="Google Shape;614;p89"/>
          <p:cNvSpPr txBox="1"/>
          <p:nvPr/>
        </p:nvSpPr>
        <p:spPr>
          <a:xfrm>
            <a:off x="2957500" y="2383025"/>
            <a:ext cx="2274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National Water Prediction System </a:t>
            </a:r>
            <a:endParaRPr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15" name="Google Shape;615;p89"/>
          <p:cNvSpPr txBox="1"/>
          <p:nvPr/>
        </p:nvSpPr>
        <p:spPr>
          <a:xfrm>
            <a:off x="2810475" y="1318826"/>
            <a:ext cx="968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Advanced </a:t>
            </a:r>
            <a:endParaRPr sz="10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Hydrologic </a:t>
            </a:r>
            <a:endParaRPr sz="10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Prediction </a:t>
            </a:r>
            <a:endParaRPr sz="10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Service (AHPS)</a:t>
            </a:r>
            <a:endParaRPr sz="1000" b="1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22" name="Google Shape;622;p90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NOAA Open Data Dissemination “Big Data” Program</a:t>
            </a:r>
            <a:endParaRPr/>
          </a:p>
        </p:txBody>
      </p:sp>
      <p:pic>
        <p:nvPicPr>
          <p:cNvPr id="623" name="Google Shape;62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425" y="1222600"/>
            <a:ext cx="4776852" cy="236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275" y="1735329"/>
            <a:ext cx="4006726" cy="1336633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90"/>
          <p:cNvSpPr txBox="1"/>
          <p:nvPr/>
        </p:nvSpPr>
        <p:spPr>
          <a:xfrm>
            <a:off x="1196000" y="3789725"/>
            <a:ext cx="6755700" cy="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NWM v2.1 Reanalysis Simulation in Zarr format in AWS</a:t>
            </a:r>
            <a:endParaRPr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rgbClr val="FF9933"/>
                </a:solidFill>
              </a:rPr>
              <a:t>Precipitation, Land and Channel Variables</a:t>
            </a:r>
            <a:endParaRPr sz="1200" b="1" i="1">
              <a:solidFill>
                <a:srgbClr val="FF9933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hlink"/>
                </a:solidFill>
                <a:hlinkClick r:id="rId5"/>
              </a:rPr>
              <a:t>https://noaa-nwm-retrospective-2-1-zarr-pds.s3.amazonaws.com/index.html</a:t>
            </a:r>
            <a:r>
              <a:rPr lang="en" b="1">
                <a:solidFill>
                  <a:schemeClr val="dk2"/>
                </a:solidFill>
              </a:rPr>
              <a:t> 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1"/>
          <p:cNvSpPr txBox="1">
            <a:spLocks noGrp="1"/>
          </p:cNvSpPr>
          <p:nvPr>
            <p:ph type="title"/>
          </p:nvPr>
        </p:nvSpPr>
        <p:spPr>
          <a:xfrm>
            <a:off x="468088" y="327293"/>
            <a:ext cx="73131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AC2"/>
              </a:buClr>
              <a:buSzPts val="2300"/>
              <a:buFont typeface="Arial"/>
              <a:buNone/>
            </a:pPr>
            <a:r>
              <a:rPr lang="en" sz="2300"/>
              <a:t>Regional Water Operations Model</a:t>
            </a:r>
            <a:endParaRPr b="1" i="1"/>
          </a:p>
        </p:txBody>
      </p:sp>
      <p:pic>
        <p:nvPicPr>
          <p:cNvPr id="631" name="Google Shape;631;p9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1182" y="50760"/>
            <a:ext cx="623149" cy="62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91"/>
          <p:cNvSpPr txBox="1"/>
          <p:nvPr/>
        </p:nvSpPr>
        <p:spPr>
          <a:xfrm>
            <a:off x="0" y="4551050"/>
            <a:ext cx="848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99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…demonstration of real-time streamflow simulation system in continuous and discrete space…</a:t>
            </a:r>
            <a:endParaRPr b="1">
              <a:solidFill>
                <a:srgbClr val="FF99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33" name="Google Shape;633;p9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8</a:t>
            </a:fld>
            <a:endParaRPr sz="900">
              <a:solidFill>
                <a:srgbClr val="508DE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34" name="Google Shape;634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50" y="2677624"/>
            <a:ext cx="3179407" cy="18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2825" y="2148350"/>
            <a:ext cx="2550026" cy="225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9765" y="956310"/>
            <a:ext cx="4568075" cy="27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8401" y="893810"/>
            <a:ext cx="1860850" cy="101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91"/>
          <p:cNvPicPr preferRelativeResize="0"/>
          <p:nvPr/>
        </p:nvPicPr>
        <p:blipFill rotWithShape="1">
          <a:blip r:embed="rId8">
            <a:alphaModFix/>
          </a:blip>
          <a:srcRect r="50010" b="50000"/>
          <a:stretch/>
        </p:blipFill>
        <p:spPr>
          <a:xfrm>
            <a:off x="7128750" y="802900"/>
            <a:ext cx="1607497" cy="1193050"/>
          </a:xfrm>
          <a:prstGeom prst="rect">
            <a:avLst/>
          </a:prstGeom>
          <a:noFill/>
          <a:ln w="9525" cap="flat" cmpd="sng">
            <a:solidFill>
              <a:srgbClr val="508DE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2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45" name="Google Shape;645;p92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Geospatial Framework for Operational Hydrology</a:t>
            </a:r>
            <a:endParaRPr/>
          </a:p>
        </p:txBody>
      </p:sp>
      <p:pic>
        <p:nvPicPr>
          <p:cNvPr id="646" name="Google Shape;64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93" y="1046425"/>
            <a:ext cx="2718001" cy="123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3421" y="2030653"/>
            <a:ext cx="2450501" cy="15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913" y="3243343"/>
            <a:ext cx="1556575" cy="157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0651" y="2558416"/>
            <a:ext cx="1688400" cy="114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92"/>
          <p:cNvSpPr txBox="1"/>
          <p:nvPr/>
        </p:nvSpPr>
        <p:spPr>
          <a:xfrm>
            <a:off x="470943" y="2413500"/>
            <a:ext cx="231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Conceptual Model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51" name="Google Shape;651;p92"/>
          <p:cNvSpPr txBox="1"/>
          <p:nvPr/>
        </p:nvSpPr>
        <p:spPr>
          <a:xfrm>
            <a:off x="3134117" y="3701775"/>
            <a:ext cx="254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Regional Implementation 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and Operational 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National Water Model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52" name="Google Shape;652;p92"/>
          <p:cNvSpPr txBox="1"/>
          <p:nvPr/>
        </p:nvSpPr>
        <p:spPr>
          <a:xfrm>
            <a:off x="6056100" y="1366788"/>
            <a:ext cx="2549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ibre Franklin"/>
                <a:ea typeface="Libre Franklin"/>
                <a:cs typeface="Libre Franklin"/>
                <a:sym typeface="Libre Franklin"/>
              </a:rPr>
              <a:t>Reimagined National Water Model via Implementation of Next Generation Water Resources Framework</a:t>
            </a:r>
            <a:endParaRPr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of Water Prediction 2021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F6FC6"/>
      </a:accent1>
      <a:accent2>
        <a:srgbClr val="00B0F6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of Water Prediction 2021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F6FC6"/>
      </a:accent1>
      <a:accent2>
        <a:srgbClr val="00B0F6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ptional_Corporate_PPT_Template-Arial">
  <a:themeElements>
    <a:clrScheme name="EsriMarketing">
      <a:dk1>
        <a:srgbClr val="000000"/>
      </a:dk1>
      <a:lt1>
        <a:srgbClr val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866</Words>
  <Application>Microsoft Office PowerPoint</Application>
  <PresentationFormat>On-screen Show (16:9)</PresentationFormat>
  <Paragraphs>209</Paragraphs>
  <Slides>21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Proxima Nova</vt:lpstr>
      <vt:lpstr>Franklin Gothic</vt:lpstr>
      <vt:lpstr>Arial</vt:lpstr>
      <vt:lpstr>Libre Franklin</vt:lpstr>
      <vt:lpstr>Libre Franklin ExtraBold</vt:lpstr>
      <vt:lpstr>Avenir</vt:lpstr>
      <vt:lpstr>Calibri</vt:lpstr>
      <vt:lpstr>Merriweather Sans</vt:lpstr>
      <vt:lpstr>Noto Sans Symbols</vt:lpstr>
      <vt:lpstr>Libre Franklin Medium</vt:lpstr>
      <vt:lpstr>Simple Light</vt:lpstr>
      <vt:lpstr>Office of Water Prediction 2021</vt:lpstr>
      <vt:lpstr>Office of Water Prediction 2021</vt:lpstr>
      <vt:lpstr>Optional_Corporate_PPT_Template-Arial</vt:lpstr>
      <vt:lpstr>Site Maps, Base Maps and Flood Maps, Oh My!</vt:lpstr>
      <vt:lpstr>Geo-Intelligence Division (GID) Activities</vt:lpstr>
      <vt:lpstr>PowerPoint Presentation</vt:lpstr>
      <vt:lpstr>Site Maps, Base Maps and Flood Maps, Oh My!</vt:lpstr>
      <vt:lpstr>Crossing the Digital Divide</vt:lpstr>
      <vt:lpstr>National Water Prediction System</vt:lpstr>
      <vt:lpstr>NOAA Open Data Dissemination “Big Data” Program</vt:lpstr>
      <vt:lpstr>Regional Water Operations Model</vt:lpstr>
      <vt:lpstr>A Geospatial Framework for Operational Hydrology</vt:lpstr>
      <vt:lpstr>Existing NWS Flood Forecasts and FIM Libraries</vt:lpstr>
      <vt:lpstr>Evolving Water Prediction Capabilities</vt:lpstr>
      <vt:lpstr>Integration of AHPS, RFC and NWM FIM Services</vt:lpstr>
      <vt:lpstr>Complementary Flood Mapping Services</vt:lpstr>
      <vt:lpstr>Evolution of Expanded NWS FIM Capabilities</vt:lpstr>
      <vt:lpstr>Towards a Standard Data Model for River Channels</vt:lpstr>
      <vt:lpstr>Synthesizing National Water Model Output</vt:lpstr>
      <vt:lpstr>Parallel Processing in the AWS Cloud</vt:lpstr>
      <vt:lpstr>Forecast FIM v3.X Services for 3.4M River Miles</vt:lpstr>
      <vt:lpstr>People, Service and Equity</vt:lpstr>
      <vt:lpstr>PowerPoint Presentation</vt:lpstr>
      <vt:lpstr>[INSERT 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Maps, Base Maps and Flood Maps, Oh My!</dc:title>
  <dc:creator>Maidment, David R</dc:creator>
  <cp:lastModifiedBy>Maidment, David R</cp:lastModifiedBy>
  <cp:revision>2</cp:revision>
  <dcterms:modified xsi:type="dcterms:W3CDTF">2022-06-20T03:07:55Z</dcterms:modified>
</cp:coreProperties>
</file>