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3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08B47-06F0-46D5-8071-D28F66DA0B83}"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D9639171-AEE0-4CBA-A65E-E235BE85B5F0}">
      <dgm:prSet/>
      <dgm:spPr/>
      <dgm:t>
        <a:bodyPr/>
        <a:lstStyle/>
        <a:p>
          <a:pPr rtl="0"/>
          <a:r>
            <a:rPr lang="en-US" dirty="0" smtClean="0"/>
            <a:t>Create your  flood map.</a:t>
          </a:r>
          <a:endParaRPr lang="en-US" dirty="0"/>
        </a:p>
      </dgm:t>
    </dgm:pt>
    <dgm:pt modelId="{05411E33-1CA4-49D8-9E8F-69F2E07D02FF}" type="parTrans" cxnId="{E267A88E-E473-4B1D-9B7E-5F7C70CD5948}">
      <dgm:prSet/>
      <dgm:spPr/>
      <dgm:t>
        <a:bodyPr/>
        <a:lstStyle/>
        <a:p>
          <a:endParaRPr lang="en-US"/>
        </a:p>
      </dgm:t>
    </dgm:pt>
    <dgm:pt modelId="{26C9CF4C-0753-4503-B3D0-67F6FC6F08A8}" type="sibTrans" cxnId="{E267A88E-E473-4B1D-9B7E-5F7C70CD5948}">
      <dgm:prSet/>
      <dgm:spPr/>
      <dgm:t>
        <a:bodyPr/>
        <a:lstStyle/>
        <a:p>
          <a:endParaRPr lang="en-US"/>
        </a:p>
      </dgm:t>
    </dgm:pt>
    <dgm:pt modelId="{FD6A5E54-1869-4715-9994-65A077D55CE5}">
      <dgm:prSet/>
      <dgm:spPr/>
      <dgm:t>
        <a:bodyPr/>
        <a:lstStyle/>
        <a:p>
          <a:pPr rtl="0"/>
          <a:r>
            <a:rPr lang="en-US" dirty="0" smtClean="0"/>
            <a:t>Use the Arc GIS map service publishing tool to publish map service on your Arc Server.</a:t>
          </a:r>
          <a:endParaRPr lang="en-US" dirty="0"/>
        </a:p>
      </dgm:t>
    </dgm:pt>
    <dgm:pt modelId="{CCD54145-1FB3-45DE-8719-76E47B0FEC0C}" type="parTrans" cxnId="{085778A4-791F-49F3-B4B6-48F58DDCFE25}">
      <dgm:prSet/>
      <dgm:spPr/>
      <dgm:t>
        <a:bodyPr/>
        <a:lstStyle/>
        <a:p>
          <a:endParaRPr lang="en-US"/>
        </a:p>
      </dgm:t>
    </dgm:pt>
    <dgm:pt modelId="{FE901614-5B0F-49AF-A39A-ACF9D64A93EA}" type="sibTrans" cxnId="{085778A4-791F-49F3-B4B6-48F58DDCFE25}">
      <dgm:prSet/>
      <dgm:spPr/>
      <dgm:t>
        <a:bodyPr/>
        <a:lstStyle/>
        <a:p>
          <a:endParaRPr lang="en-US"/>
        </a:p>
      </dgm:t>
    </dgm:pt>
    <dgm:pt modelId="{EE788413-BB5C-4E80-8176-492D770781C1}">
      <dgm:prSet/>
      <dgm:spPr/>
      <dgm:t>
        <a:bodyPr/>
        <a:lstStyle/>
        <a:p>
          <a:pPr rtl="0"/>
          <a:r>
            <a:rPr lang="en-US" dirty="0" smtClean="0"/>
            <a:t>Open  http://www.arcgis.com/home/ and login using your  ArcGIS global account.</a:t>
          </a:r>
          <a:endParaRPr lang="en-US" dirty="0"/>
        </a:p>
      </dgm:t>
    </dgm:pt>
    <dgm:pt modelId="{BB41C640-228D-4FB9-A869-B1A5811B4C68}" type="parTrans" cxnId="{FE7C70A5-5AC4-48ED-966E-7A50D0E20F7D}">
      <dgm:prSet/>
      <dgm:spPr/>
      <dgm:t>
        <a:bodyPr/>
        <a:lstStyle/>
        <a:p>
          <a:endParaRPr lang="en-US"/>
        </a:p>
      </dgm:t>
    </dgm:pt>
    <dgm:pt modelId="{AA720A81-D05A-47A4-B2F5-B547C0D4A200}" type="sibTrans" cxnId="{FE7C70A5-5AC4-48ED-966E-7A50D0E20F7D}">
      <dgm:prSet/>
      <dgm:spPr/>
      <dgm:t>
        <a:bodyPr/>
        <a:lstStyle/>
        <a:p>
          <a:endParaRPr lang="en-US"/>
        </a:p>
      </dgm:t>
    </dgm:pt>
    <dgm:pt modelId="{377FDCBE-EB04-41A2-AB66-6F526FCFBD23}" type="pres">
      <dgm:prSet presAssocID="{50108B47-06F0-46D5-8071-D28F66DA0B83}" presName="outerComposite" presStyleCnt="0">
        <dgm:presLayoutVars>
          <dgm:chMax val="5"/>
          <dgm:dir/>
          <dgm:resizeHandles val="exact"/>
        </dgm:presLayoutVars>
      </dgm:prSet>
      <dgm:spPr/>
      <dgm:t>
        <a:bodyPr/>
        <a:lstStyle/>
        <a:p>
          <a:endParaRPr lang="en-US"/>
        </a:p>
      </dgm:t>
    </dgm:pt>
    <dgm:pt modelId="{2EEC8BA6-2347-468C-8975-DE98DB420CA3}" type="pres">
      <dgm:prSet presAssocID="{50108B47-06F0-46D5-8071-D28F66DA0B83}" presName="dummyMaxCanvas" presStyleCnt="0">
        <dgm:presLayoutVars/>
      </dgm:prSet>
      <dgm:spPr/>
    </dgm:pt>
    <dgm:pt modelId="{2A37C037-DEE7-47B3-BABB-F86E587C6B87}" type="pres">
      <dgm:prSet presAssocID="{50108B47-06F0-46D5-8071-D28F66DA0B83}" presName="ThreeNodes_1" presStyleLbl="node1" presStyleIdx="0" presStyleCnt="3">
        <dgm:presLayoutVars>
          <dgm:bulletEnabled val="1"/>
        </dgm:presLayoutVars>
      </dgm:prSet>
      <dgm:spPr/>
      <dgm:t>
        <a:bodyPr/>
        <a:lstStyle/>
        <a:p>
          <a:endParaRPr lang="en-US"/>
        </a:p>
      </dgm:t>
    </dgm:pt>
    <dgm:pt modelId="{8C32976B-47DF-4C4E-AF80-4BBC87257485}" type="pres">
      <dgm:prSet presAssocID="{50108B47-06F0-46D5-8071-D28F66DA0B83}" presName="ThreeNodes_2" presStyleLbl="node1" presStyleIdx="1" presStyleCnt="3">
        <dgm:presLayoutVars>
          <dgm:bulletEnabled val="1"/>
        </dgm:presLayoutVars>
      </dgm:prSet>
      <dgm:spPr/>
      <dgm:t>
        <a:bodyPr/>
        <a:lstStyle/>
        <a:p>
          <a:endParaRPr lang="en-US"/>
        </a:p>
      </dgm:t>
    </dgm:pt>
    <dgm:pt modelId="{67B1FDA6-AB3F-4153-B2E9-87CCBDE6DB72}" type="pres">
      <dgm:prSet presAssocID="{50108B47-06F0-46D5-8071-D28F66DA0B83}" presName="ThreeNodes_3" presStyleLbl="node1" presStyleIdx="2" presStyleCnt="3">
        <dgm:presLayoutVars>
          <dgm:bulletEnabled val="1"/>
        </dgm:presLayoutVars>
      </dgm:prSet>
      <dgm:spPr/>
      <dgm:t>
        <a:bodyPr/>
        <a:lstStyle/>
        <a:p>
          <a:endParaRPr lang="en-US"/>
        </a:p>
      </dgm:t>
    </dgm:pt>
    <dgm:pt modelId="{F32B0A45-0A8D-4D4B-83A0-675FC2B03E8A}" type="pres">
      <dgm:prSet presAssocID="{50108B47-06F0-46D5-8071-D28F66DA0B83}" presName="ThreeConn_1-2" presStyleLbl="fgAccFollowNode1" presStyleIdx="0" presStyleCnt="2">
        <dgm:presLayoutVars>
          <dgm:bulletEnabled val="1"/>
        </dgm:presLayoutVars>
      </dgm:prSet>
      <dgm:spPr/>
      <dgm:t>
        <a:bodyPr/>
        <a:lstStyle/>
        <a:p>
          <a:endParaRPr lang="en-US"/>
        </a:p>
      </dgm:t>
    </dgm:pt>
    <dgm:pt modelId="{BD90AA0B-3143-4BA3-AF36-CA099077BF6D}" type="pres">
      <dgm:prSet presAssocID="{50108B47-06F0-46D5-8071-D28F66DA0B83}" presName="ThreeConn_2-3" presStyleLbl="fgAccFollowNode1" presStyleIdx="1" presStyleCnt="2">
        <dgm:presLayoutVars>
          <dgm:bulletEnabled val="1"/>
        </dgm:presLayoutVars>
      </dgm:prSet>
      <dgm:spPr/>
      <dgm:t>
        <a:bodyPr/>
        <a:lstStyle/>
        <a:p>
          <a:endParaRPr lang="en-US"/>
        </a:p>
      </dgm:t>
    </dgm:pt>
    <dgm:pt modelId="{47928ADE-76DF-413D-83FD-08DE5F136F3D}" type="pres">
      <dgm:prSet presAssocID="{50108B47-06F0-46D5-8071-D28F66DA0B83}" presName="ThreeNodes_1_text" presStyleLbl="node1" presStyleIdx="2" presStyleCnt="3">
        <dgm:presLayoutVars>
          <dgm:bulletEnabled val="1"/>
        </dgm:presLayoutVars>
      </dgm:prSet>
      <dgm:spPr/>
      <dgm:t>
        <a:bodyPr/>
        <a:lstStyle/>
        <a:p>
          <a:endParaRPr lang="en-US"/>
        </a:p>
      </dgm:t>
    </dgm:pt>
    <dgm:pt modelId="{4119B02A-4EA9-40D1-8471-4C524F196D8E}" type="pres">
      <dgm:prSet presAssocID="{50108B47-06F0-46D5-8071-D28F66DA0B83}" presName="ThreeNodes_2_text" presStyleLbl="node1" presStyleIdx="2" presStyleCnt="3">
        <dgm:presLayoutVars>
          <dgm:bulletEnabled val="1"/>
        </dgm:presLayoutVars>
      </dgm:prSet>
      <dgm:spPr/>
      <dgm:t>
        <a:bodyPr/>
        <a:lstStyle/>
        <a:p>
          <a:endParaRPr lang="en-US"/>
        </a:p>
      </dgm:t>
    </dgm:pt>
    <dgm:pt modelId="{51E3E61E-67F1-4027-97CE-49A88BA7BCCD}" type="pres">
      <dgm:prSet presAssocID="{50108B47-06F0-46D5-8071-D28F66DA0B83}" presName="ThreeNodes_3_text" presStyleLbl="node1" presStyleIdx="2" presStyleCnt="3">
        <dgm:presLayoutVars>
          <dgm:bulletEnabled val="1"/>
        </dgm:presLayoutVars>
      </dgm:prSet>
      <dgm:spPr/>
      <dgm:t>
        <a:bodyPr/>
        <a:lstStyle/>
        <a:p>
          <a:endParaRPr lang="en-US"/>
        </a:p>
      </dgm:t>
    </dgm:pt>
  </dgm:ptLst>
  <dgm:cxnLst>
    <dgm:cxn modelId="{B918FE1E-4086-433C-9D66-A80BEB631811}" type="presOf" srcId="{FD6A5E54-1869-4715-9994-65A077D55CE5}" destId="{8C32976B-47DF-4C4E-AF80-4BBC87257485}" srcOrd="0" destOrd="0" presId="urn:microsoft.com/office/officeart/2005/8/layout/vProcess5"/>
    <dgm:cxn modelId="{D829ACE5-6E25-4373-AC32-A5158AB730B3}" type="presOf" srcId="{EE788413-BB5C-4E80-8176-492D770781C1}" destId="{67B1FDA6-AB3F-4153-B2E9-87CCBDE6DB72}" srcOrd="0" destOrd="0" presId="urn:microsoft.com/office/officeart/2005/8/layout/vProcess5"/>
    <dgm:cxn modelId="{085778A4-791F-49F3-B4B6-48F58DDCFE25}" srcId="{50108B47-06F0-46D5-8071-D28F66DA0B83}" destId="{FD6A5E54-1869-4715-9994-65A077D55CE5}" srcOrd="1" destOrd="0" parTransId="{CCD54145-1FB3-45DE-8719-76E47B0FEC0C}" sibTransId="{FE901614-5B0F-49AF-A39A-ACF9D64A93EA}"/>
    <dgm:cxn modelId="{A3B77123-406D-41B0-9D74-F8D1A591DF2B}" type="presOf" srcId="{D9639171-AEE0-4CBA-A65E-E235BE85B5F0}" destId="{47928ADE-76DF-413D-83FD-08DE5F136F3D}" srcOrd="1" destOrd="0" presId="urn:microsoft.com/office/officeart/2005/8/layout/vProcess5"/>
    <dgm:cxn modelId="{2CFB3A8A-1DC1-42BE-8CFA-408A2227D68D}" type="presOf" srcId="{FE901614-5B0F-49AF-A39A-ACF9D64A93EA}" destId="{BD90AA0B-3143-4BA3-AF36-CA099077BF6D}" srcOrd="0" destOrd="0" presId="urn:microsoft.com/office/officeart/2005/8/layout/vProcess5"/>
    <dgm:cxn modelId="{FE7C70A5-5AC4-48ED-966E-7A50D0E20F7D}" srcId="{50108B47-06F0-46D5-8071-D28F66DA0B83}" destId="{EE788413-BB5C-4E80-8176-492D770781C1}" srcOrd="2" destOrd="0" parTransId="{BB41C640-228D-4FB9-A869-B1A5811B4C68}" sibTransId="{AA720A81-D05A-47A4-B2F5-B547C0D4A200}"/>
    <dgm:cxn modelId="{B73ABA57-BB57-4983-9092-C2ACA065D16E}" type="presOf" srcId="{EE788413-BB5C-4E80-8176-492D770781C1}" destId="{51E3E61E-67F1-4027-97CE-49A88BA7BCCD}" srcOrd="1" destOrd="0" presId="urn:microsoft.com/office/officeart/2005/8/layout/vProcess5"/>
    <dgm:cxn modelId="{850791F8-1B98-426C-952C-E869C2B27AAF}" type="presOf" srcId="{26C9CF4C-0753-4503-B3D0-67F6FC6F08A8}" destId="{F32B0A45-0A8D-4D4B-83A0-675FC2B03E8A}" srcOrd="0" destOrd="0" presId="urn:microsoft.com/office/officeart/2005/8/layout/vProcess5"/>
    <dgm:cxn modelId="{BECD0D0F-E688-4A7F-A5F4-9A16DA146511}" type="presOf" srcId="{D9639171-AEE0-4CBA-A65E-E235BE85B5F0}" destId="{2A37C037-DEE7-47B3-BABB-F86E587C6B87}" srcOrd="0" destOrd="0" presId="urn:microsoft.com/office/officeart/2005/8/layout/vProcess5"/>
    <dgm:cxn modelId="{E267A88E-E473-4B1D-9B7E-5F7C70CD5948}" srcId="{50108B47-06F0-46D5-8071-D28F66DA0B83}" destId="{D9639171-AEE0-4CBA-A65E-E235BE85B5F0}" srcOrd="0" destOrd="0" parTransId="{05411E33-1CA4-49D8-9E8F-69F2E07D02FF}" sibTransId="{26C9CF4C-0753-4503-B3D0-67F6FC6F08A8}"/>
    <dgm:cxn modelId="{5F6A9EBA-63AC-4C4C-9F46-447BBEBF7A5C}" type="presOf" srcId="{50108B47-06F0-46D5-8071-D28F66DA0B83}" destId="{377FDCBE-EB04-41A2-AB66-6F526FCFBD23}" srcOrd="0" destOrd="0" presId="urn:microsoft.com/office/officeart/2005/8/layout/vProcess5"/>
    <dgm:cxn modelId="{B1EF15F9-202C-4651-A0FE-0290CFF1826A}" type="presOf" srcId="{FD6A5E54-1869-4715-9994-65A077D55CE5}" destId="{4119B02A-4EA9-40D1-8471-4C524F196D8E}" srcOrd="1" destOrd="0" presId="urn:microsoft.com/office/officeart/2005/8/layout/vProcess5"/>
    <dgm:cxn modelId="{0E11D4FA-0CA8-460B-9BF2-660DC2FEDDAF}" type="presParOf" srcId="{377FDCBE-EB04-41A2-AB66-6F526FCFBD23}" destId="{2EEC8BA6-2347-468C-8975-DE98DB420CA3}" srcOrd="0" destOrd="0" presId="urn:microsoft.com/office/officeart/2005/8/layout/vProcess5"/>
    <dgm:cxn modelId="{2CB838BF-6E76-4A4C-AB78-C6CC9F31BC2A}" type="presParOf" srcId="{377FDCBE-EB04-41A2-AB66-6F526FCFBD23}" destId="{2A37C037-DEE7-47B3-BABB-F86E587C6B87}" srcOrd="1" destOrd="0" presId="urn:microsoft.com/office/officeart/2005/8/layout/vProcess5"/>
    <dgm:cxn modelId="{67D76911-C4ED-4390-9D6C-4957559D2E7B}" type="presParOf" srcId="{377FDCBE-EB04-41A2-AB66-6F526FCFBD23}" destId="{8C32976B-47DF-4C4E-AF80-4BBC87257485}" srcOrd="2" destOrd="0" presId="urn:microsoft.com/office/officeart/2005/8/layout/vProcess5"/>
    <dgm:cxn modelId="{2C2E7FB7-0E3C-47D8-A3F4-FF2ABC2AC032}" type="presParOf" srcId="{377FDCBE-EB04-41A2-AB66-6F526FCFBD23}" destId="{67B1FDA6-AB3F-4153-B2E9-87CCBDE6DB72}" srcOrd="3" destOrd="0" presId="urn:microsoft.com/office/officeart/2005/8/layout/vProcess5"/>
    <dgm:cxn modelId="{1F15750C-0DC2-4882-AB37-3DDB7D449716}" type="presParOf" srcId="{377FDCBE-EB04-41A2-AB66-6F526FCFBD23}" destId="{F32B0A45-0A8D-4D4B-83A0-675FC2B03E8A}" srcOrd="4" destOrd="0" presId="urn:microsoft.com/office/officeart/2005/8/layout/vProcess5"/>
    <dgm:cxn modelId="{78739628-99D4-4279-8C49-846892789C1E}" type="presParOf" srcId="{377FDCBE-EB04-41A2-AB66-6F526FCFBD23}" destId="{BD90AA0B-3143-4BA3-AF36-CA099077BF6D}" srcOrd="5" destOrd="0" presId="urn:microsoft.com/office/officeart/2005/8/layout/vProcess5"/>
    <dgm:cxn modelId="{F9EAAE2C-DE6A-4CD1-8058-37E21E735FDF}" type="presParOf" srcId="{377FDCBE-EB04-41A2-AB66-6F526FCFBD23}" destId="{47928ADE-76DF-413D-83FD-08DE5F136F3D}" srcOrd="6" destOrd="0" presId="urn:microsoft.com/office/officeart/2005/8/layout/vProcess5"/>
    <dgm:cxn modelId="{7787FE39-E9B3-4F94-A091-79E4EB74CA94}" type="presParOf" srcId="{377FDCBE-EB04-41A2-AB66-6F526FCFBD23}" destId="{4119B02A-4EA9-40D1-8471-4C524F196D8E}" srcOrd="7" destOrd="0" presId="urn:microsoft.com/office/officeart/2005/8/layout/vProcess5"/>
    <dgm:cxn modelId="{A90A7DAB-A2ED-4485-B0E3-6780BD590EB0}" type="presParOf" srcId="{377FDCBE-EB04-41A2-AB66-6F526FCFBD23}" destId="{51E3E61E-67F1-4027-97CE-49A88BA7BCC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37C037-DEE7-47B3-BABB-F86E587C6B87}">
      <dsp:nvSpPr>
        <dsp:cNvPr id="0" name=""/>
        <dsp:cNvSpPr/>
      </dsp:nvSpPr>
      <dsp:spPr>
        <a:xfrm>
          <a:off x="0" y="0"/>
          <a:ext cx="6995160" cy="131673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Create your  flood map.</a:t>
          </a:r>
          <a:endParaRPr lang="en-US" sz="2500" kern="1200" dirty="0"/>
        </a:p>
      </dsp:txBody>
      <dsp:txXfrm>
        <a:off x="0" y="0"/>
        <a:ext cx="5651430" cy="1316736"/>
      </dsp:txXfrm>
    </dsp:sp>
    <dsp:sp modelId="{8C32976B-47DF-4C4E-AF80-4BBC87257485}">
      <dsp:nvSpPr>
        <dsp:cNvPr id="0" name=""/>
        <dsp:cNvSpPr/>
      </dsp:nvSpPr>
      <dsp:spPr>
        <a:xfrm>
          <a:off x="617219" y="1536191"/>
          <a:ext cx="6995160" cy="131673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Use the Arc GIS map service publishing tool to publish map service on your Arc Server.</a:t>
          </a:r>
          <a:endParaRPr lang="en-US" sz="2500" kern="1200" dirty="0"/>
        </a:p>
      </dsp:txBody>
      <dsp:txXfrm>
        <a:off x="617219" y="1536191"/>
        <a:ext cx="5522061" cy="1316736"/>
      </dsp:txXfrm>
    </dsp:sp>
    <dsp:sp modelId="{67B1FDA6-AB3F-4153-B2E9-87CCBDE6DB72}">
      <dsp:nvSpPr>
        <dsp:cNvPr id="0" name=""/>
        <dsp:cNvSpPr/>
      </dsp:nvSpPr>
      <dsp:spPr>
        <a:xfrm>
          <a:off x="1234439" y="3072383"/>
          <a:ext cx="6995160" cy="131673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Open  http://www.arcgis.com/home/ and login using your  ArcGIS global account.</a:t>
          </a:r>
          <a:endParaRPr lang="en-US" sz="2500" kern="1200" dirty="0"/>
        </a:p>
      </dsp:txBody>
      <dsp:txXfrm>
        <a:off x="1234439" y="3072383"/>
        <a:ext cx="5522061" cy="1316736"/>
      </dsp:txXfrm>
    </dsp:sp>
    <dsp:sp modelId="{F32B0A45-0A8D-4D4B-83A0-675FC2B03E8A}">
      <dsp:nvSpPr>
        <dsp:cNvPr id="0" name=""/>
        <dsp:cNvSpPr/>
      </dsp:nvSpPr>
      <dsp:spPr>
        <a:xfrm>
          <a:off x="6139281" y="998524"/>
          <a:ext cx="855878" cy="85587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39281" y="998524"/>
        <a:ext cx="855878" cy="855878"/>
      </dsp:txXfrm>
    </dsp:sp>
    <dsp:sp modelId="{BD90AA0B-3143-4BA3-AF36-CA099077BF6D}">
      <dsp:nvSpPr>
        <dsp:cNvPr id="0" name=""/>
        <dsp:cNvSpPr/>
      </dsp:nvSpPr>
      <dsp:spPr>
        <a:xfrm>
          <a:off x="6756501" y="2525938"/>
          <a:ext cx="855878" cy="85587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56501" y="2525938"/>
        <a:ext cx="855878" cy="8558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4EE60-B8EC-4601-9BB9-7DDE2EB24982}" type="datetimeFigureOut">
              <a:rPr lang="en-US" smtClean="0"/>
              <a:pPr/>
              <a:t>12/10/2010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7202D-3D1A-45C0-B992-1B68F7A60B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47202D-3D1A-45C0-B992-1B68F7A60B8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5285EF-5635-48FA-B3C1-300C3688CB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285EF-5635-48FA-B3C1-300C3688CB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285EF-5635-48FA-B3C1-300C3688CB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4CFAE6-F598-45A5-9CA3-65B65F7DFFF4}"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5285EF-5635-48FA-B3C1-300C3688CB1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4CFAE6-F598-45A5-9CA3-65B65F7DFFF4}" type="datetimeFigureOut">
              <a:rPr lang="en-US" smtClean="0"/>
              <a:pPr/>
              <a:t>12/10/2010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5285EF-5635-48FA-B3C1-300C3688CB1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2438400"/>
          </a:xfrm>
        </p:spPr>
        <p:txBody>
          <a:bodyPr>
            <a:normAutofit fontScale="90000"/>
          </a:bodyPr>
          <a:lstStyle/>
          <a:p>
            <a:pPr algn="ctr"/>
            <a:r>
              <a:rPr lang="en-US" dirty="0" smtClean="0"/>
              <a:t>Publishing and Accessing Services using ArcGIS for Flood Analysis</a:t>
            </a:r>
            <a:endParaRPr lang="en-US" dirty="0"/>
          </a:p>
        </p:txBody>
      </p:sp>
      <p:sp>
        <p:nvSpPr>
          <p:cNvPr id="3" name="Subtitle 2"/>
          <p:cNvSpPr>
            <a:spLocks noGrp="1"/>
          </p:cNvSpPr>
          <p:nvPr>
            <p:ph type="subTitle" idx="1"/>
          </p:nvPr>
        </p:nvSpPr>
        <p:spPr>
          <a:xfrm>
            <a:off x="457200" y="3962400"/>
            <a:ext cx="7854696" cy="1752600"/>
          </a:xfrm>
        </p:spPr>
        <p:txBody>
          <a:bodyPr>
            <a:normAutofit/>
          </a:bodyPr>
          <a:lstStyle/>
          <a:p>
            <a:pPr algn="ctr"/>
            <a:endParaRPr lang="en-US" dirty="0" smtClean="0"/>
          </a:p>
          <a:p>
            <a:pPr algn="ctr"/>
            <a:r>
              <a:rPr lang="en-US" dirty="0" smtClean="0"/>
              <a:t>Harish Sangireddy</a:t>
            </a:r>
          </a:p>
          <a:p>
            <a:pPr algn="ctr"/>
            <a:r>
              <a:rPr lang="en-US" dirty="0" smtClean="0"/>
              <a:t>The University of Texas at Austin</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62000"/>
          </a:xfrm>
        </p:spPr>
        <p:txBody>
          <a:bodyPr>
            <a:normAutofit/>
          </a:bodyPr>
          <a:lstStyle/>
          <a:p>
            <a:r>
              <a:rPr lang="en-US" sz="3600" dirty="0" smtClean="0"/>
              <a:t>Accessing maps on ArcGIS Explorer Online</a:t>
            </a:r>
            <a:endParaRPr lang="en-US" sz="3600" dirty="0"/>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cstate="print"/>
          <a:srcRect t="18132"/>
          <a:stretch>
            <a:fillRect/>
          </a:stretch>
        </p:blipFill>
        <p:spPr bwMode="auto">
          <a:xfrm>
            <a:off x="228600" y="1316421"/>
            <a:ext cx="8686800" cy="5541579"/>
          </a:xfrm>
          <a:prstGeom prst="rect">
            <a:avLst/>
          </a:prstGeom>
          <a:ln>
            <a:noFill/>
          </a:ln>
          <a:effectLst>
            <a:softEdge rad="112500"/>
          </a:effectLst>
        </p:spPr>
      </p:pic>
      <p:sp>
        <p:nvSpPr>
          <p:cNvPr id="6" name="TextBox 5"/>
          <p:cNvSpPr txBox="1"/>
          <p:nvPr/>
        </p:nvSpPr>
        <p:spPr>
          <a:xfrm>
            <a:off x="381000" y="5715000"/>
            <a:ext cx="4876800" cy="523220"/>
          </a:xfrm>
          <a:prstGeom prst="rect">
            <a:avLst/>
          </a:prstGeom>
          <a:solidFill>
            <a:srgbClr val="FFC000"/>
          </a:solidFill>
          <a:ln>
            <a:solidFill>
              <a:srgbClr val="FFFF00"/>
            </a:solidFill>
          </a:ln>
        </p:spPr>
        <p:txBody>
          <a:bodyPr wrap="square" rtlCol="0">
            <a:spAutoFit/>
          </a:bodyPr>
          <a:lstStyle/>
          <a:p>
            <a:r>
              <a:rPr lang="en-US" sz="2800" dirty="0" smtClean="0">
                <a:solidFill>
                  <a:schemeClr val="accent1">
                    <a:lumMod val="50000"/>
                  </a:schemeClr>
                </a:solidFill>
              </a:rPr>
              <a:t>http://explorer.arcgis.com/</a:t>
            </a: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print"/>
          <a:srcRect t="18681" r="439" b="3297"/>
          <a:stretch>
            <a:fillRect/>
          </a:stretch>
        </p:blipFill>
        <p:spPr bwMode="auto">
          <a:xfrm>
            <a:off x="0" y="228600"/>
            <a:ext cx="9144000" cy="5791200"/>
          </a:xfrm>
          <a:prstGeom prst="rect">
            <a:avLst/>
          </a:prstGeom>
          <a:noFill/>
          <a:ln w="9525">
            <a:noFill/>
            <a:miter lim="800000"/>
            <a:headEnd/>
            <a:tailEnd/>
          </a:ln>
        </p:spPr>
      </p:pic>
      <p:sp>
        <p:nvSpPr>
          <p:cNvPr id="5" name="Oval 4"/>
          <p:cNvSpPr/>
          <p:nvPr/>
        </p:nvSpPr>
        <p:spPr>
          <a:xfrm>
            <a:off x="4495800" y="685800"/>
            <a:ext cx="990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905000"/>
            <a:ext cx="1828800" cy="327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flipV="1">
            <a:off x="2057400" y="1143000"/>
            <a:ext cx="23622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srcRect l="16398" t="21978" r="30801" b="2601"/>
          <a:stretch>
            <a:fillRect/>
          </a:stretch>
        </p:blipFill>
        <p:spPr bwMode="auto">
          <a:xfrm>
            <a:off x="0" y="685800"/>
            <a:ext cx="8382000" cy="6172200"/>
          </a:xfrm>
          <a:prstGeom prst="rect">
            <a:avLst/>
          </a:prstGeom>
          <a:noFill/>
          <a:ln w="9525">
            <a:noFill/>
            <a:miter lim="800000"/>
            <a:headEnd/>
            <a:tailEnd/>
          </a:ln>
        </p:spPr>
      </p:pic>
      <p:sp>
        <p:nvSpPr>
          <p:cNvPr id="6" name="Oval 5"/>
          <p:cNvSpPr/>
          <p:nvPr/>
        </p:nvSpPr>
        <p:spPr>
          <a:xfrm>
            <a:off x="0" y="3810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descr="C:\Users\Harish\Documents\My Dropbox\LakeErie\identify.PNG"/>
          <p:cNvPicPr>
            <a:picLocks noChangeAspect="1" noChangeArrowheads="1"/>
          </p:cNvPicPr>
          <p:nvPr/>
        </p:nvPicPr>
        <p:blipFill>
          <a:blip r:embed="rId3" cstate="print"/>
          <a:srcRect/>
          <a:stretch>
            <a:fillRect/>
          </a:stretch>
        </p:blipFill>
        <p:spPr bwMode="auto">
          <a:xfrm>
            <a:off x="5638800" y="3581400"/>
            <a:ext cx="3505200" cy="3057525"/>
          </a:xfrm>
          <a:prstGeom prst="rect">
            <a:avLst/>
          </a:prstGeom>
          <a:noFill/>
        </p:spPr>
      </p:pic>
      <p:sp>
        <p:nvSpPr>
          <p:cNvPr id="8" name="Rectangle 7"/>
          <p:cNvSpPr/>
          <p:nvPr/>
        </p:nvSpPr>
        <p:spPr>
          <a:xfrm>
            <a:off x="5562600" y="4267200"/>
            <a:ext cx="33528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6" idx="5"/>
          </p:cNvCxnSpPr>
          <p:nvPr/>
        </p:nvCxnSpPr>
        <p:spPr>
          <a:xfrm rot="16200000" flipH="1">
            <a:off x="2418789" y="-476812"/>
            <a:ext cx="1657911" cy="493451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16200000" flipH="1">
            <a:off x="5334000" y="3733800"/>
            <a:ext cx="9144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time series response</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C:\Users\Harish\Documents\My Dropbox\LakeErie\response.PNG"/>
          <p:cNvPicPr>
            <a:picLocks noChangeAspect="1" noChangeArrowheads="1"/>
          </p:cNvPicPr>
          <p:nvPr/>
        </p:nvPicPr>
        <p:blipFill>
          <a:blip r:embed="rId2" cstate="print"/>
          <a:srcRect/>
          <a:stretch>
            <a:fillRect/>
          </a:stretch>
        </p:blipFill>
        <p:spPr bwMode="auto">
          <a:xfrm>
            <a:off x="457200" y="1066800"/>
            <a:ext cx="8229600" cy="4572000"/>
          </a:xfrm>
          <a:prstGeom prst="rect">
            <a:avLst/>
          </a:prstGeom>
          <a:ln>
            <a:noFill/>
          </a:ln>
          <a:effectLst>
            <a:softEdge rad="112500"/>
          </a:effectLst>
        </p:spPr>
      </p:pic>
      <p:sp>
        <p:nvSpPr>
          <p:cNvPr id="5" name="TextBox 4"/>
          <p:cNvSpPr txBox="1"/>
          <p:nvPr/>
        </p:nvSpPr>
        <p:spPr>
          <a:xfrm>
            <a:off x="304800" y="5638800"/>
            <a:ext cx="8534400" cy="923330"/>
          </a:xfrm>
          <a:prstGeom prst="rect">
            <a:avLst/>
          </a:prstGeom>
          <a:solidFill>
            <a:schemeClr val="tx2">
              <a:lumMod val="60000"/>
              <a:lumOff val="40000"/>
            </a:schemeClr>
          </a:solidFill>
        </p:spPr>
        <p:txBody>
          <a:bodyPr wrap="square" rtlCol="0">
            <a:spAutoFit/>
          </a:bodyPr>
          <a:lstStyle/>
          <a:p>
            <a:r>
              <a:rPr lang="en-US" dirty="0" smtClean="0">
                <a:solidFill>
                  <a:schemeClr val="tx1">
                    <a:lumMod val="95000"/>
                    <a:lumOff val="5000"/>
                  </a:schemeClr>
                </a:solidFill>
              </a:rPr>
              <a:t>http://watershed.uta.edu/wfo_ewx_hourly_mpe/cuahsi_1_1.asmx/GetValuesObject?location=WFO_EWX_Hourly_MPE:310165&amp;variable=NWS-WGRFC:MPE&amp;startDate=2010-09-01&amp;endDate=2010-09-14&amp;authToken=</a:t>
            </a:r>
            <a:endParaRPr lang="en-US" dirty="0">
              <a:solidFill>
                <a:schemeClr val="tx1">
                  <a:lumMod val="95000"/>
                  <a:lumOff val="5000"/>
                </a:schemeClr>
              </a:solidFill>
            </a:endParaRPr>
          </a:p>
        </p:txBody>
      </p:sp>
      <p:sp>
        <p:nvSpPr>
          <p:cNvPr id="6" name="Oval 5"/>
          <p:cNvSpPr/>
          <p:nvPr/>
        </p:nvSpPr>
        <p:spPr>
          <a:xfrm>
            <a:off x="4191000" y="1752600"/>
            <a:ext cx="3505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67000" y="2057400"/>
            <a:ext cx="32766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5"/>
          </p:cNvCxnSpPr>
          <p:nvPr/>
        </p:nvCxnSpPr>
        <p:spPr>
          <a:xfrm rot="5400000">
            <a:off x="3715940" y="2629065"/>
            <a:ext cx="4018196" cy="29156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7" idx="4"/>
          </p:cNvCxnSpPr>
          <p:nvPr/>
        </p:nvCxnSpPr>
        <p:spPr>
          <a:xfrm rot="5400000">
            <a:off x="1885950" y="3905250"/>
            <a:ext cx="3352800" cy="1485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Accessing data from </a:t>
            </a:r>
            <a:r>
              <a:rPr lang="en-US" dirty="0" err="1" smtClean="0"/>
              <a:t>ArcMap</a:t>
            </a:r>
            <a:endParaRPr lang="en-US" dirty="0"/>
          </a:p>
        </p:txBody>
      </p:sp>
      <p:pic>
        <p:nvPicPr>
          <p:cNvPr id="12290" name="Picture 2"/>
          <p:cNvPicPr>
            <a:picLocks noGrp="1" noChangeAspect="1" noChangeArrowheads="1"/>
          </p:cNvPicPr>
          <p:nvPr>
            <p:ph idx="1"/>
          </p:nvPr>
        </p:nvPicPr>
        <p:blipFill>
          <a:blip r:embed="rId2" cstate="print"/>
          <a:srcRect b="1736"/>
          <a:stretch>
            <a:fillRect/>
          </a:stretch>
        </p:blipFill>
        <p:spPr bwMode="auto">
          <a:xfrm>
            <a:off x="152400" y="1295401"/>
            <a:ext cx="8763000" cy="5334000"/>
          </a:xfrm>
          <a:prstGeom prst="rect">
            <a:avLst/>
          </a:prstGeom>
          <a:noFill/>
          <a:ln w="9525">
            <a:noFill/>
            <a:miter lim="800000"/>
            <a:headEnd/>
            <a:tailEnd/>
          </a:ln>
        </p:spPr>
      </p:pic>
      <p:sp>
        <p:nvSpPr>
          <p:cNvPr id="5" name="TextBox 4"/>
          <p:cNvSpPr txBox="1"/>
          <p:nvPr/>
        </p:nvSpPr>
        <p:spPr>
          <a:xfrm>
            <a:off x="2286000" y="4648200"/>
            <a:ext cx="6400800" cy="1384995"/>
          </a:xfrm>
          <a:prstGeom prst="rect">
            <a:avLst/>
          </a:prstGeom>
          <a:solidFill>
            <a:srgbClr val="FFC000"/>
          </a:solidFill>
        </p:spPr>
        <p:txBody>
          <a:bodyPr wrap="square" rtlCol="0">
            <a:spAutoFit/>
          </a:bodyPr>
          <a:lstStyle/>
          <a:p>
            <a:r>
              <a:rPr lang="en-US" sz="2800" dirty="0" smtClean="0"/>
              <a:t>Lets have a live demo on how we can access data within arc view by making REST calls and reading data on the fly.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l="19088" t="7993" r="17215" b="10416"/>
          <a:stretch>
            <a:fillRect/>
          </a:stretch>
        </p:blipFill>
        <p:spPr bwMode="auto">
          <a:xfrm>
            <a:off x="457200" y="762000"/>
            <a:ext cx="8275578" cy="5719855"/>
          </a:xfrm>
          <a:prstGeom prst="rect">
            <a:avLst/>
          </a:prstGeom>
          <a:noFill/>
          <a:ln w="9525">
            <a:noFill/>
            <a:miter lim="800000"/>
            <a:headEnd/>
            <a:tailEnd/>
          </a:ln>
        </p:spPr>
      </p:pic>
      <p:sp>
        <p:nvSpPr>
          <p:cNvPr id="5" name="TextBox 4"/>
          <p:cNvSpPr txBox="1"/>
          <p:nvPr/>
        </p:nvSpPr>
        <p:spPr>
          <a:xfrm>
            <a:off x="1524000" y="1828800"/>
            <a:ext cx="2362200" cy="461665"/>
          </a:xfrm>
          <a:prstGeom prst="rect">
            <a:avLst/>
          </a:prstGeom>
          <a:solidFill>
            <a:schemeClr val="tx2">
              <a:lumMod val="40000"/>
              <a:lumOff val="60000"/>
            </a:schemeClr>
          </a:solidFill>
        </p:spPr>
        <p:txBody>
          <a:bodyPr wrap="square" rtlCol="0">
            <a:spAutoFit/>
          </a:bodyPr>
          <a:lstStyle/>
          <a:p>
            <a:r>
              <a:rPr lang="en-US" sz="2400" dirty="0" smtClean="0"/>
              <a:t>Time series Plot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Making and publishing maps with ArcGIS is a fast process.</a:t>
            </a:r>
          </a:p>
          <a:p>
            <a:r>
              <a:rPr lang="en-US" dirty="0" smtClean="0"/>
              <a:t>We can bring together a variety of data to make better maps increasing our understanding about floods and its spatial variability.</a:t>
            </a:r>
          </a:p>
          <a:p>
            <a:r>
              <a:rPr lang="en-US" dirty="0" smtClean="0"/>
              <a:t>A tool box for various flood analyses methods can be constructed inside </a:t>
            </a:r>
            <a:r>
              <a:rPr lang="en-US" dirty="0" err="1" smtClean="0"/>
              <a:t>ArcMap</a:t>
            </a:r>
            <a:r>
              <a:rPr lang="en-US" dirty="0" smtClean="0"/>
              <a:t>.</a:t>
            </a:r>
          </a:p>
          <a:p>
            <a:r>
              <a:rPr lang="en-US" dirty="0" smtClean="0"/>
              <a:t>Web services  help us to read data directly from servers located at different locations. We can make various analyses by accessing the data on the fly without downloading the actual data.</a:t>
            </a:r>
          </a:p>
          <a:p>
            <a:r>
              <a:rPr lang="en-US" dirty="0" smtClean="0"/>
              <a:t>These web services can be used to create virtual datasets inside </a:t>
            </a:r>
            <a:r>
              <a:rPr lang="en-US" dirty="0" err="1" smtClean="0"/>
              <a:t>Arcmap</a:t>
            </a:r>
            <a:r>
              <a:rPr lang="en-US" dirty="0" smtClean="0"/>
              <a:t> by using python.</a:t>
            </a:r>
          </a:p>
          <a:p>
            <a:r>
              <a:rPr lang="en-US" dirty="0" smtClean="0"/>
              <a:t>The analysis can be extended by using </a:t>
            </a:r>
            <a:r>
              <a:rPr lang="en-US" dirty="0" err="1" smtClean="0"/>
              <a:t>Rpy</a:t>
            </a:r>
            <a:r>
              <a:rPr lang="en-US" dirty="0" smtClean="0"/>
              <a:t> a python module for  “R”  and we can build various mathematical models for dealing with Flood analysis.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4338" name="Picture 2" descr="C:\Users\Harish\Documents\My Dropbox\LakeErie\thankyou.PNG"/>
          <p:cNvPicPr>
            <a:picLocks noChangeAspect="1" noChangeArrowheads="1"/>
          </p:cNvPicPr>
          <p:nvPr/>
        </p:nvPicPr>
        <p:blipFill>
          <a:blip r:embed="rId2" cstate="print"/>
          <a:srcRect/>
          <a:stretch>
            <a:fillRect/>
          </a:stretch>
        </p:blipFill>
        <p:spPr bwMode="auto">
          <a:xfrm>
            <a:off x="533400" y="609600"/>
            <a:ext cx="8305800" cy="6052456"/>
          </a:xfrm>
          <a:prstGeom prst="rect">
            <a:avLst/>
          </a:prstGeom>
          <a:ln>
            <a:noFill/>
          </a:ln>
          <a:effectLst>
            <a:outerShdw blurRad="292100" dist="139700" dir="2700000" algn="tl" rotWithShape="0">
              <a:srgbClr val="333333">
                <a:alpha val="65000"/>
              </a:srgbClr>
            </a:outerShdw>
          </a:effectLst>
        </p:spPr>
      </p:pic>
      <p:sp>
        <p:nvSpPr>
          <p:cNvPr id="5" name="Oval Callout 4"/>
          <p:cNvSpPr/>
          <p:nvPr/>
        </p:nvSpPr>
        <p:spPr>
          <a:xfrm>
            <a:off x="4495800" y="1066800"/>
            <a:ext cx="2743200" cy="2514600"/>
          </a:xfrm>
          <a:prstGeom prst="wedgeEllipseCallou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rgbClr val="FFC000"/>
                </a:solidFill>
              </a:rPr>
              <a:t>Being brave does not help!</a:t>
            </a:r>
            <a:endParaRPr lang="en-US" sz="2800"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7" name="Rectangle 6"/>
          <p:cNvSpPr/>
          <p:nvPr/>
        </p:nvSpPr>
        <p:spPr>
          <a:xfrm>
            <a:off x="609600" y="2286000"/>
            <a:ext cx="8077200" cy="2554545"/>
          </a:xfrm>
          <a:prstGeom prst="rect">
            <a:avLst/>
          </a:prstGeom>
        </p:spPr>
        <p:txBody>
          <a:bodyPr wrap="square">
            <a:spAutoFit/>
          </a:bodyPr>
          <a:lstStyle/>
          <a:p>
            <a:pPr marL="914400" indent="-914400">
              <a:buFont typeface="Wingdings" pitchFamily="2" charset="2"/>
              <a:buChar char="Ø"/>
            </a:pPr>
            <a:r>
              <a:rPr lang="en-US" sz="4800" baseline="-25000" dirty="0" smtClean="0"/>
              <a:t>Organizing data for capturing flood events.</a:t>
            </a:r>
          </a:p>
          <a:p>
            <a:pPr marL="914400" indent="-914400">
              <a:buFont typeface="Wingdings" pitchFamily="2" charset="2"/>
              <a:buChar char="Ø"/>
            </a:pPr>
            <a:r>
              <a:rPr lang="en-US" sz="4800" baseline="-25000" dirty="0" smtClean="0"/>
              <a:t>Publishing map services to ArcGIS online.</a:t>
            </a:r>
          </a:p>
          <a:p>
            <a:pPr marL="914400" indent="-914400">
              <a:buFont typeface="Wingdings" pitchFamily="2" charset="2"/>
              <a:buChar char="Ø"/>
            </a:pPr>
            <a:r>
              <a:rPr lang="en-US" sz="4800" baseline="-25000" dirty="0" smtClean="0"/>
              <a:t>Accessing time series data in </a:t>
            </a:r>
            <a:r>
              <a:rPr lang="en-US" sz="4800" baseline="-25000" dirty="0" err="1" smtClean="0"/>
              <a:t>ArcMap</a:t>
            </a:r>
            <a:r>
              <a:rPr lang="en-US" sz="4800" baseline="-250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data for Flood events</a:t>
            </a:r>
            <a:endParaRPr lang="en-US" dirty="0"/>
          </a:p>
        </p:txBody>
      </p:sp>
      <p:sp>
        <p:nvSpPr>
          <p:cNvPr id="3" name="Content Placeholder 2"/>
          <p:cNvSpPr>
            <a:spLocks noGrp="1"/>
          </p:cNvSpPr>
          <p:nvPr>
            <p:ph idx="1"/>
          </p:nvPr>
        </p:nvSpPr>
        <p:spPr>
          <a:xfrm>
            <a:off x="457200" y="1981200"/>
            <a:ext cx="8229600" cy="4389120"/>
          </a:xfrm>
        </p:spPr>
        <p:txBody>
          <a:bodyPr/>
          <a:lstStyle/>
          <a:p>
            <a:r>
              <a:rPr lang="en-US" dirty="0" smtClean="0"/>
              <a:t>Create an observation </a:t>
            </a:r>
            <a:r>
              <a:rPr lang="en-US" dirty="0" err="1" smtClean="0"/>
              <a:t>datacart</a:t>
            </a:r>
            <a:r>
              <a:rPr lang="en-US" dirty="0" smtClean="0"/>
              <a:t> to organize the data required for flood analysis.</a:t>
            </a:r>
          </a:p>
          <a:p>
            <a:r>
              <a:rPr lang="en-US" dirty="0" smtClean="0"/>
              <a:t>The observation time series </a:t>
            </a:r>
            <a:r>
              <a:rPr lang="en-US" dirty="0" err="1" smtClean="0"/>
              <a:t>datacart</a:t>
            </a:r>
            <a:r>
              <a:rPr lang="en-US" dirty="0" smtClean="0"/>
              <a:t> could be about</a:t>
            </a:r>
          </a:p>
          <a:p>
            <a:pPr lvl="1"/>
            <a:r>
              <a:rPr lang="en-US" dirty="0" smtClean="0"/>
              <a:t>Area of study</a:t>
            </a:r>
          </a:p>
          <a:p>
            <a:pPr lvl="1"/>
            <a:r>
              <a:rPr lang="en-US" dirty="0" smtClean="0"/>
              <a:t>Precipitation  </a:t>
            </a:r>
          </a:p>
          <a:p>
            <a:pPr lvl="1"/>
            <a:r>
              <a:rPr lang="en-US" dirty="0" smtClean="0"/>
              <a:t>Stream flow </a:t>
            </a:r>
          </a:p>
          <a:p>
            <a:pPr lvl="1"/>
            <a:r>
              <a:rPr lang="en-US" dirty="0" smtClean="0"/>
              <a:t>Gage height</a:t>
            </a:r>
          </a:p>
          <a:p>
            <a:pPr lvl="1"/>
            <a:r>
              <a:rPr lang="en-US" dirty="0" smtClean="0"/>
              <a:t>Radar images</a:t>
            </a:r>
          </a:p>
          <a:p>
            <a:pPr lvl="1">
              <a:buNone/>
            </a:pPr>
            <a:r>
              <a:rPr lang="en-US" dirty="0" smtClean="0"/>
              <a:t>and many more data sets</a:t>
            </a:r>
          </a:p>
          <a:p>
            <a:pPr lvl="1"/>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343400" y="3581400"/>
            <a:ext cx="4363407" cy="2514600"/>
          </a:xfrm>
          <a:prstGeom prst="rect">
            <a:avLst/>
          </a:prstGeom>
          <a:noFill/>
          <a:ln w="9525">
            <a:noFill/>
            <a:miter lim="800000"/>
            <a:headEnd/>
            <a:tailEnd/>
          </a:ln>
        </p:spPr>
      </p:pic>
      <p:pic>
        <p:nvPicPr>
          <p:cNvPr id="2050" name="Picture 2" descr="C:\Users\Harish\AppData\Local\Microsoft\Windows\Temporary Internet Files\Content.IE5\MU2ZS9V6\MC900389350[1].wmf"/>
          <p:cNvPicPr>
            <a:picLocks noChangeAspect="1" noChangeArrowheads="1"/>
          </p:cNvPicPr>
          <p:nvPr/>
        </p:nvPicPr>
        <p:blipFill>
          <a:blip r:embed="rId3" cstate="print"/>
          <a:srcRect/>
          <a:stretch>
            <a:fillRect/>
          </a:stretch>
        </p:blipFill>
        <p:spPr bwMode="auto">
          <a:xfrm>
            <a:off x="6934200" y="3505200"/>
            <a:ext cx="1752600" cy="914400"/>
          </a:xfrm>
          <a:prstGeom prst="rect">
            <a:avLst/>
          </a:prstGeom>
          <a:noFill/>
        </p:spPr>
      </p:pic>
      <p:pic>
        <p:nvPicPr>
          <p:cNvPr id="2051" name="Picture 3" descr="C:\Users\Harish\AppData\Local\Microsoft\Windows\Temporary Internet Files\Content.IE5\RM75WR12\MC900198101[1].wmf"/>
          <p:cNvPicPr>
            <a:picLocks noChangeAspect="1" noChangeArrowheads="1"/>
          </p:cNvPicPr>
          <p:nvPr/>
        </p:nvPicPr>
        <p:blipFill>
          <a:blip r:embed="rId4" cstate="print"/>
          <a:srcRect/>
          <a:stretch>
            <a:fillRect/>
          </a:stretch>
        </p:blipFill>
        <p:spPr bwMode="auto">
          <a:xfrm>
            <a:off x="7162800" y="5334000"/>
            <a:ext cx="1600200" cy="785378"/>
          </a:xfrm>
          <a:prstGeom prst="rect">
            <a:avLst/>
          </a:prstGeom>
          <a:noFill/>
        </p:spPr>
      </p:pic>
      <p:pic>
        <p:nvPicPr>
          <p:cNvPr id="2052" name="Picture 4" descr="C:\Users\Harish\AppData\Local\Microsoft\Windows\Temporary Internet Files\Content.IE5\RM75WR12\MC900329967[1].wmf"/>
          <p:cNvPicPr>
            <a:picLocks noChangeAspect="1" noChangeArrowheads="1"/>
          </p:cNvPicPr>
          <p:nvPr/>
        </p:nvPicPr>
        <p:blipFill>
          <a:blip r:embed="rId5" cstate="print"/>
          <a:srcRect/>
          <a:stretch>
            <a:fillRect/>
          </a:stretch>
        </p:blipFill>
        <p:spPr bwMode="auto">
          <a:xfrm>
            <a:off x="4419600" y="4800600"/>
            <a:ext cx="1524000" cy="125767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Area of study</a:t>
            </a:r>
            <a:endParaRPr lang="en-US" sz="4400" dirty="0"/>
          </a:p>
        </p:txBody>
      </p:sp>
      <p:sp>
        <p:nvSpPr>
          <p:cNvPr id="8" name="Content Placeholder 7"/>
          <p:cNvSpPr>
            <a:spLocks noGrp="1"/>
          </p:cNvSpPr>
          <p:nvPr>
            <p:ph idx="1"/>
          </p:nvPr>
        </p:nvSpPr>
        <p:spPr>
          <a:xfrm>
            <a:off x="228600" y="1828800"/>
            <a:ext cx="8610600" cy="1447800"/>
          </a:xfrm>
        </p:spPr>
        <p:txBody>
          <a:bodyPr>
            <a:normAutofit fontScale="92500"/>
          </a:bodyPr>
          <a:lstStyle/>
          <a:p>
            <a:r>
              <a:rPr lang="en-US" dirty="0" smtClean="0"/>
              <a:t>The CAPCOG counties have been chosen as the area of study for analyzing flash flood conditions during the Tropical Storm Hermine that occurred in September 2010.</a:t>
            </a:r>
          </a:p>
          <a:p>
            <a:endParaRPr lang="en-US" dirty="0"/>
          </a:p>
        </p:txBody>
      </p:sp>
      <p:pic>
        <p:nvPicPr>
          <p:cNvPr id="9" name="Picture 3"/>
          <p:cNvPicPr>
            <a:picLocks noChangeAspect="1" noChangeArrowheads="1"/>
          </p:cNvPicPr>
          <p:nvPr/>
        </p:nvPicPr>
        <p:blipFill>
          <a:blip r:embed="rId2" cstate="print"/>
          <a:srcRect l="23772" t="14937" r="6911" b="13888"/>
          <a:stretch>
            <a:fillRect/>
          </a:stretch>
        </p:blipFill>
        <p:spPr bwMode="auto">
          <a:xfrm>
            <a:off x="304800" y="3048000"/>
            <a:ext cx="8534400" cy="3581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data	</a:t>
            </a:r>
            <a:endParaRPr lang="en-US" dirty="0"/>
          </a:p>
        </p:txBody>
      </p:sp>
      <p:sp>
        <p:nvSpPr>
          <p:cNvPr id="3" name="Content Placeholder 2"/>
          <p:cNvSpPr>
            <a:spLocks noGrp="1"/>
          </p:cNvSpPr>
          <p:nvPr>
            <p:ph idx="1"/>
          </p:nvPr>
        </p:nvSpPr>
        <p:spPr/>
        <p:txBody>
          <a:bodyPr/>
          <a:lstStyle/>
          <a:p>
            <a:r>
              <a:rPr lang="en-US" dirty="0" smtClean="0"/>
              <a:t>To capture precipitation data for the CAPCOG region, hourly and daily NEXRAD data was used. The daily and hourly NEXRAD data was obtained from The University of  Texas at Arlington , where the NEXRAD data is received from NWS and served as a Web service in WaterML format.</a:t>
            </a:r>
            <a:endParaRPr lang="en-US" dirty="0"/>
          </a:p>
        </p:txBody>
      </p:sp>
      <p:pic>
        <p:nvPicPr>
          <p:cNvPr id="4" name="Picture 2" descr="C:\Users\Harish\Documents\My Dropbox\LakeErie\hermine.PNG"/>
          <p:cNvPicPr>
            <a:picLocks noChangeAspect="1" noChangeArrowheads="1"/>
          </p:cNvPicPr>
          <p:nvPr/>
        </p:nvPicPr>
        <p:blipFill>
          <a:blip r:embed="rId2" cstate="print"/>
          <a:srcRect/>
          <a:stretch>
            <a:fillRect/>
          </a:stretch>
        </p:blipFill>
        <p:spPr bwMode="auto">
          <a:xfrm>
            <a:off x="1295400" y="4876800"/>
            <a:ext cx="1981200" cy="1447800"/>
          </a:xfrm>
          <a:prstGeom prst="rect">
            <a:avLst/>
          </a:prstGeom>
          <a:ln>
            <a:noFill/>
          </a:ln>
          <a:effectLst>
            <a:softEdge rad="112500"/>
          </a:effectLst>
        </p:spPr>
      </p:pic>
      <p:pic>
        <p:nvPicPr>
          <p:cNvPr id="3074" name="Picture 2" descr="C:\Users\Harish\AppData\Local\Microsoft\Windows\Temporary Internet Files\Content.IE5\MU2ZS9V6\MC900278850[1].wmf"/>
          <p:cNvPicPr>
            <a:picLocks noChangeAspect="1" noChangeArrowheads="1"/>
          </p:cNvPicPr>
          <p:nvPr/>
        </p:nvPicPr>
        <p:blipFill>
          <a:blip r:embed="rId3" cstate="print"/>
          <a:srcRect/>
          <a:stretch>
            <a:fillRect/>
          </a:stretch>
        </p:blipFill>
        <p:spPr bwMode="auto">
          <a:xfrm>
            <a:off x="4114800" y="4191000"/>
            <a:ext cx="4648200" cy="2438399"/>
          </a:xfrm>
          <a:prstGeom prst="rect">
            <a:avLst/>
          </a:prstGeom>
          <a:noFill/>
        </p:spPr>
      </p:pic>
      <p:pic>
        <p:nvPicPr>
          <p:cNvPr id="3075" name="Picture 3" descr="C:\Users\Harish\AppData\Local\Microsoft\Windows\Temporary Internet Files\Content.IE5\1C0X1FST\MC900287121[1].wmf"/>
          <p:cNvPicPr>
            <a:picLocks noChangeAspect="1" noChangeArrowheads="1"/>
          </p:cNvPicPr>
          <p:nvPr/>
        </p:nvPicPr>
        <p:blipFill>
          <a:blip r:embed="rId4" cstate="print"/>
          <a:srcRect/>
          <a:stretch>
            <a:fillRect/>
          </a:stretch>
        </p:blipFill>
        <p:spPr bwMode="auto">
          <a:xfrm>
            <a:off x="6324600" y="5257800"/>
            <a:ext cx="990601" cy="1048872"/>
          </a:xfrm>
          <a:prstGeom prst="rect">
            <a:avLst/>
          </a:prstGeom>
          <a:noFill/>
        </p:spPr>
      </p:pic>
      <p:sp>
        <p:nvSpPr>
          <p:cNvPr id="7" name="Right Arrow 6"/>
          <p:cNvSpPr/>
          <p:nvPr/>
        </p:nvSpPr>
        <p:spPr>
          <a:xfrm flipH="1">
            <a:off x="3581400" y="53340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229600" cy="838200"/>
          </a:xfrm>
        </p:spPr>
        <p:txBody>
          <a:bodyPr/>
          <a:lstStyle/>
          <a:p>
            <a:r>
              <a:rPr lang="en-US" dirty="0" smtClean="0"/>
              <a:t>Stream flow data</a:t>
            </a:r>
            <a:endParaRPr lang="en-US" dirty="0"/>
          </a:p>
        </p:txBody>
      </p:sp>
      <p:sp>
        <p:nvSpPr>
          <p:cNvPr id="3" name="Content Placeholder 2"/>
          <p:cNvSpPr>
            <a:spLocks noGrp="1"/>
          </p:cNvSpPr>
          <p:nvPr>
            <p:ph idx="1"/>
          </p:nvPr>
        </p:nvSpPr>
        <p:spPr>
          <a:xfrm>
            <a:off x="457200" y="1752600"/>
            <a:ext cx="3276600" cy="4572000"/>
          </a:xfrm>
        </p:spPr>
        <p:txBody>
          <a:bodyPr>
            <a:normAutofit lnSpcReduction="10000"/>
          </a:bodyPr>
          <a:lstStyle/>
          <a:p>
            <a:r>
              <a:rPr lang="en-US" dirty="0" smtClean="0"/>
              <a:t>The stream flow is obtained from the USGS stations.</a:t>
            </a:r>
          </a:p>
          <a:p>
            <a:r>
              <a:rPr lang="en-US" dirty="0" smtClean="0"/>
              <a:t>USGS exposes a rest service that returns a WaterML file for a given station and parameter. These are instantaneous values measured at every 5 minute intervals. </a:t>
            </a:r>
            <a:endParaRPr lang="en-US" dirty="0"/>
          </a:p>
        </p:txBody>
      </p:sp>
      <p:pic>
        <p:nvPicPr>
          <p:cNvPr id="4098" name="Picture 2" descr="C:\Users\Harish\Documents\My Dropbox\LakeErie\USGSsites.PNG"/>
          <p:cNvPicPr>
            <a:picLocks noChangeAspect="1" noChangeArrowheads="1"/>
          </p:cNvPicPr>
          <p:nvPr/>
        </p:nvPicPr>
        <p:blipFill>
          <a:blip r:embed="rId2" cstate="print"/>
          <a:srcRect/>
          <a:stretch>
            <a:fillRect/>
          </a:stretch>
        </p:blipFill>
        <p:spPr bwMode="auto">
          <a:xfrm>
            <a:off x="3886200" y="1752600"/>
            <a:ext cx="4953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rish\Documents\My Dropbox\LakeErie\hermine.PNG"/>
          <p:cNvPicPr>
            <a:picLocks noChangeAspect="1" noChangeArrowheads="1"/>
          </p:cNvPicPr>
          <p:nvPr/>
        </p:nvPicPr>
        <p:blipFill>
          <a:blip r:embed="rId2" cstate="print"/>
          <a:srcRect/>
          <a:stretch>
            <a:fillRect/>
          </a:stretch>
        </p:blipFill>
        <p:spPr bwMode="auto">
          <a:xfrm>
            <a:off x="304800" y="381000"/>
            <a:ext cx="2527526" cy="1442477"/>
          </a:xfrm>
          <a:prstGeom prst="ellipse">
            <a:avLst/>
          </a:prstGeom>
          <a:ln>
            <a:noFill/>
          </a:ln>
          <a:effectLst>
            <a:softEdge rad="112500"/>
          </a:effectLst>
        </p:spPr>
      </p:pic>
      <p:pic>
        <p:nvPicPr>
          <p:cNvPr id="5122" name="Picture 2" descr="C:\Users\Harish\AppData\Local\Microsoft\Windows\Temporary Internet Files\Content.IE5\RM75WR12\MP900400064[1].jpg"/>
          <p:cNvPicPr>
            <a:picLocks noChangeAspect="1" noChangeArrowheads="1"/>
          </p:cNvPicPr>
          <p:nvPr/>
        </p:nvPicPr>
        <p:blipFill>
          <a:blip r:embed="rId3" cstate="print"/>
          <a:srcRect/>
          <a:stretch>
            <a:fillRect/>
          </a:stretch>
        </p:blipFill>
        <p:spPr bwMode="auto">
          <a:xfrm>
            <a:off x="6248400" y="381000"/>
            <a:ext cx="2622707" cy="1488566"/>
          </a:xfrm>
          <a:prstGeom prst="ellipse">
            <a:avLst/>
          </a:prstGeom>
          <a:ln>
            <a:noFill/>
          </a:ln>
          <a:effectLst>
            <a:softEdge rad="112500"/>
          </a:effectLst>
        </p:spPr>
      </p:pic>
      <p:sp>
        <p:nvSpPr>
          <p:cNvPr id="5123" name="Cloud"/>
          <p:cNvSpPr>
            <a:spLocks noChangeAspect="1" noEditPoints="1" noChangeArrowheads="1"/>
          </p:cNvSpPr>
          <p:nvPr/>
        </p:nvSpPr>
        <p:spPr bwMode="auto">
          <a:xfrm>
            <a:off x="3048000" y="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3581400" y="228600"/>
            <a:ext cx="1752600" cy="1477328"/>
          </a:xfrm>
          <a:prstGeom prst="rect">
            <a:avLst/>
          </a:prstGeom>
          <a:noFill/>
        </p:spPr>
        <p:txBody>
          <a:bodyPr wrap="square" rtlCol="0">
            <a:spAutoFit/>
          </a:bodyPr>
          <a:lstStyle/>
          <a:p>
            <a:r>
              <a:rPr lang="en-US" dirty="0" smtClean="0"/>
              <a:t>All other data sets that we think are necessary for floods</a:t>
            </a:r>
          </a:p>
        </p:txBody>
      </p:sp>
      <p:sp>
        <p:nvSpPr>
          <p:cNvPr id="16" name="Content Placeholder 15"/>
          <p:cNvSpPr>
            <a:spLocks noGrp="1"/>
          </p:cNvSpPr>
          <p:nvPr>
            <p:ph idx="1"/>
          </p:nvPr>
        </p:nvSpPr>
        <p:spPr>
          <a:xfrm>
            <a:off x="457200" y="5029200"/>
            <a:ext cx="8229600" cy="1295400"/>
          </a:xfrm>
        </p:spPr>
        <p:txBody>
          <a:bodyPr/>
          <a:lstStyle/>
          <a:p>
            <a:endParaRPr lang="en-US" dirty="0"/>
          </a:p>
        </p:txBody>
      </p:sp>
      <p:pic>
        <p:nvPicPr>
          <p:cNvPr id="5125" name="Picture 5"/>
          <p:cNvPicPr>
            <a:picLocks noChangeAspect="1" noChangeArrowheads="1"/>
          </p:cNvPicPr>
          <p:nvPr/>
        </p:nvPicPr>
        <p:blipFill>
          <a:blip r:embed="rId4" cstate="print"/>
          <a:srcRect l="38856" t="15217" r="18915" b="17391"/>
          <a:stretch>
            <a:fillRect/>
          </a:stretch>
        </p:blipFill>
        <p:spPr bwMode="auto">
          <a:xfrm>
            <a:off x="152400" y="1905000"/>
            <a:ext cx="8839200" cy="4724400"/>
          </a:xfrm>
          <a:prstGeom prst="rect">
            <a:avLst/>
          </a:prstGeom>
          <a:ln>
            <a:noFill/>
          </a:ln>
          <a:effectLst>
            <a:softEdge rad="112500"/>
          </a:effectLst>
        </p:spPr>
      </p:pic>
      <p:cxnSp>
        <p:nvCxnSpPr>
          <p:cNvPr id="19" name="Straight Arrow Connector 18"/>
          <p:cNvCxnSpPr/>
          <p:nvPr/>
        </p:nvCxnSpPr>
        <p:spPr>
          <a:xfrm rot="16200000" flipH="1">
            <a:off x="2203927" y="1606074"/>
            <a:ext cx="445169" cy="5858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5123" idx="1"/>
          </p:cNvCxnSpPr>
          <p:nvPr/>
        </p:nvCxnSpPr>
        <p:spPr>
          <a:xfrm>
            <a:off x="4419600" y="1836368"/>
            <a:ext cx="1588" cy="8306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5400000">
            <a:off x="6848260" y="1762340"/>
            <a:ext cx="492634" cy="4731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Publishing data to ArcGIS Online</a:t>
            </a:r>
            <a:endParaRPr lang="en-US"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C:\Users\Harish\AppData\Local\Microsoft\Windows\Temporary Internet Files\Content.IE5\1C0X1FST\MC900326940[1].wmf"/>
          <p:cNvPicPr>
            <a:picLocks noChangeAspect="1" noChangeArrowheads="1"/>
          </p:cNvPicPr>
          <p:nvPr/>
        </p:nvPicPr>
        <p:blipFill>
          <a:blip r:embed="rId7" cstate="print">
            <a:duotone>
              <a:prstClr val="black"/>
              <a:schemeClr val="accent6">
                <a:tint val="45000"/>
                <a:satMod val="400000"/>
              </a:schemeClr>
            </a:duotone>
          </a:blip>
          <a:srcRect/>
          <a:stretch>
            <a:fillRect/>
          </a:stretch>
        </p:blipFill>
        <p:spPr bwMode="auto">
          <a:xfrm>
            <a:off x="5334000" y="1981200"/>
            <a:ext cx="925973" cy="1031138"/>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8" cstate="print"/>
          <a:srcRect l="42229" t="9782" r="48387" b="86957"/>
          <a:stretch>
            <a:fillRect/>
          </a:stretch>
        </p:blipFill>
        <p:spPr bwMode="auto">
          <a:xfrm>
            <a:off x="6553200" y="3810000"/>
            <a:ext cx="1981200" cy="533400"/>
          </a:xfrm>
          <a:prstGeom prst="rect">
            <a:avLst/>
          </a:prstGeom>
          <a:ln>
            <a:noFill/>
          </a:ln>
          <a:effectLst>
            <a:outerShdw blurRad="292100" dist="139700" dir="2700000" algn="tl" rotWithShape="0">
              <a:srgbClr val="333333">
                <a:alpha val="65000"/>
              </a:srgbClr>
            </a:outerShdw>
          </a:effectLst>
        </p:spPr>
      </p:pic>
      <p:pic>
        <p:nvPicPr>
          <p:cNvPr id="6149" name="Picture 5" descr="C:\Users\Harish\Documents\My Dropbox\LakeErie\arcgisonline.PNG"/>
          <p:cNvPicPr>
            <a:picLocks noChangeAspect="1" noChangeArrowheads="1"/>
          </p:cNvPicPr>
          <p:nvPr/>
        </p:nvPicPr>
        <p:blipFill>
          <a:blip r:embed="rId9" cstate="print"/>
          <a:srcRect/>
          <a:stretch>
            <a:fillRect/>
          </a:stretch>
        </p:blipFill>
        <p:spPr bwMode="auto">
          <a:xfrm>
            <a:off x="5562600" y="5867400"/>
            <a:ext cx="3114675" cy="72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arish\Documents\My Dropbox\LakeErie\adddata.PNG"/>
          <p:cNvPicPr>
            <a:picLocks noChangeAspect="1" noChangeArrowheads="1"/>
          </p:cNvPicPr>
          <p:nvPr/>
        </p:nvPicPr>
        <p:blipFill>
          <a:blip r:embed="rId2" cstate="print"/>
          <a:srcRect/>
          <a:stretch>
            <a:fillRect/>
          </a:stretch>
        </p:blipFill>
        <p:spPr bwMode="auto">
          <a:xfrm>
            <a:off x="457200" y="1219200"/>
            <a:ext cx="8534400" cy="3276600"/>
          </a:xfrm>
          <a:prstGeom prst="rect">
            <a:avLst/>
          </a:prstGeom>
          <a:ln>
            <a:noFill/>
          </a:ln>
          <a:effectLst>
            <a:outerShdw blurRad="292100" dist="139700" dir="2700000" algn="tl" rotWithShape="0">
              <a:srgbClr val="333333">
                <a:alpha val="65000"/>
              </a:srgbClr>
            </a:outerShdw>
          </a:effectLst>
        </p:spPr>
      </p:pic>
      <p:pic>
        <p:nvPicPr>
          <p:cNvPr id="7171" name="Picture 3" descr="C:\Users\Harish\Documents\My Dropbox\LakeErie\arcgis.PNG"/>
          <p:cNvPicPr>
            <a:picLocks noChangeAspect="1" noChangeArrowheads="1"/>
          </p:cNvPicPr>
          <p:nvPr/>
        </p:nvPicPr>
        <p:blipFill>
          <a:blip r:embed="rId3" cstate="print"/>
          <a:srcRect/>
          <a:stretch>
            <a:fillRect/>
          </a:stretch>
        </p:blipFill>
        <p:spPr bwMode="auto">
          <a:xfrm>
            <a:off x="1371600" y="1295400"/>
            <a:ext cx="7010400" cy="4379805"/>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idx="1"/>
          </p:nvPr>
        </p:nvSpPr>
        <p:spPr>
          <a:xfrm>
            <a:off x="457200" y="5791200"/>
            <a:ext cx="8229600" cy="533400"/>
          </a:xfrm>
        </p:spPr>
        <p:txBody>
          <a:bodyPr/>
          <a:lstStyle/>
          <a:p>
            <a:endParaRPr lang="en-US" dirty="0"/>
          </a:p>
        </p:txBody>
      </p:sp>
      <p:pic>
        <p:nvPicPr>
          <p:cNvPr id="7172" name="Picture 4" descr="C:\Users\Harish\Documents\My Dropbox\LakeErie\finalmap.PNG"/>
          <p:cNvPicPr>
            <a:picLocks noChangeAspect="1" noChangeArrowheads="1"/>
          </p:cNvPicPr>
          <p:nvPr/>
        </p:nvPicPr>
        <p:blipFill>
          <a:blip r:embed="rId4" cstate="print"/>
          <a:srcRect/>
          <a:stretch>
            <a:fillRect/>
          </a:stretch>
        </p:blipFill>
        <p:spPr bwMode="auto">
          <a:xfrm>
            <a:off x="228600" y="1143000"/>
            <a:ext cx="8610600" cy="5353050"/>
          </a:xfrm>
          <a:prstGeom prst="rect">
            <a:avLst/>
          </a:prstGeom>
          <a:noFill/>
        </p:spPr>
      </p:pic>
      <p:sp>
        <p:nvSpPr>
          <p:cNvPr id="9" name="Oval 8"/>
          <p:cNvSpPr/>
          <p:nvPr/>
        </p:nvSpPr>
        <p:spPr>
          <a:xfrm>
            <a:off x="457200" y="99060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1447800"/>
            <a:ext cx="11430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7400" y="609600"/>
            <a:ext cx="5638800" cy="523220"/>
          </a:xfrm>
          <a:prstGeom prst="rect">
            <a:avLst/>
          </a:prstGeom>
          <a:noFill/>
        </p:spPr>
        <p:txBody>
          <a:bodyPr wrap="square" rtlCol="0">
            <a:spAutoFit/>
          </a:bodyPr>
          <a:lstStyle/>
          <a:p>
            <a:r>
              <a:rPr lang="en-US" sz="2800" dirty="0" smtClean="0">
                <a:solidFill>
                  <a:schemeClr val="accent1">
                    <a:lumMod val="75000"/>
                  </a:schemeClr>
                </a:solidFill>
              </a:rPr>
              <a:t>Preparing data on ArcGIS Online</a:t>
            </a:r>
            <a:endParaRPr lang="en-US" sz="2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7170"/>
                                        </p:tgtEl>
                                      </p:cBhvr>
                                    </p:animEffect>
                                    <p:set>
                                      <p:cBhvr>
                                        <p:cTn id="21" dur="1" fill="hold">
                                          <p:stCondLst>
                                            <p:cond delay="499"/>
                                          </p:stCondLst>
                                        </p:cTn>
                                        <p:tgtEl>
                                          <p:spTgt spid="7170"/>
                                        </p:tgtEl>
                                        <p:attrNameLst>
                                          <p:attrName>style.visibility</p:attrName>
                                        </p:attrNameLst>
                                      </p:cBhvr>
                                      <p:to>
                                        <p:strVal val="hidden"/>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71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7171"/>
                                        </p:tgtEl>
                                      </p:cBhvr>
                                    </p:animEffect>
                                    <p:set>
                                      <p:cBhvr>
                                        <p:cTn id="29" dur="1" fill="hold">
                                          <p:stCondLst>
                                            <p:cond delay="499"/>
                                          </p:stCondLst>
                                        </p:cTn>
                                        <p:tgtEl>
                                          <p:spTgt spid="717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172"/>
                                        </p:tgtEl>
                                        <p:attrNameLst>
                                          <p:attrName>style.visibility</p:attrName>
                                        </p:attrNameLst>
                                      </p:cBhvr>
                                      <p:to>
                                        <p:strVal val="visible"/>
                                      </p:to>
                                    </p:set>
                                    <p:anim calcmode="lin" valueType="num">
                                      <p:cBhvr additive="base">
                                        <p:cTn id="34" dur="500" fill="hold"/>
                                        <p:tgtEl>
                                          <p:spTgt spid="7172"/>
                                        </p:tgtEl>
                                        <p:attrNameLst>
                                          <p:attrName>ppt_x</p:attrName>
                                        </p:attrNameLst>
                                      </p:cBhvr>
                                      <p:tavLst>
                                        <p:tav tm="0">
                                          <p:val>
                                            <p:strVal val="#ppt_x"/>
                                          </p:val>
                                        </p:tav>
                                        <p:tav tm="100000">
                                          <p:val>
                                            <p:strVal val="#ppt_x"/>
                                          </p:val>
                                        </p:tav>
                                      </p:tavLst>
                                    </p:anim>
                                    <p:anim calcmode="lin" valueType="num">
                                      <p:cBhvr additive="base">
                                        <p:cTn id="35"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amond(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218</TotalTime>
  <Words>442</Words>
  <Application>Microsoft Office PowerPoint</Application>
  <PresentationFormat>On-screen Show (4:3)</PresentationFormat>
  <Paragraphs>46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Publishing and Accessing Services using ArcGIS for Flood Analysis</vt:lpstr>
      <vt:lpstr>Outline</vt:lpstr>
      <vt:lpstr>Organizing data for Flood events</vt:lpstr>
      <vt:lpstr>Area of study</vt:lpstr>
      <vt:lpstr>Precipitation data </vt:lpstr>
      <vt:lpstr>Stream flow data</vt:lpstr>
      <vt:lpstr>Slide 7</vt:lpstr>
      <vt:lpstr>Publishing data to ArcGIS Online</vt:lpstr>
      <vt:lpstr>Slide 9</vt:lpstr>
      <vt:lpstr>Accessing maps on ArcGIS Explorer Online</vt:lpstr>
      <vt:lpstr>Slide 11</vt:lpstr>
      <vt:lpstr>Slide 12</vt:lpstr>
      <vt:lpstr>The time series response</vt:lpstr>
      <vt:lpstr>Accessing data from ArcMap</vt:lpstr>
      <vt:lpstr>Slide 15</vt:lpstr>
      <vt:lpstr>Conclusions</vt:lpstr>
      <vt:lpstr>Slide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and Accessing Web Services using ArcGIS for Flood Analysis</dc:title>
  <dc:creator>Harish</dc:creator>
  <cp:lastModifiedBy>David Maidment</cp:lastModifiedBy>
  <cp:revision>42</cp:revision>
  <dcterms:created xsi:type="dcterms:W3CDTF">2010-12-09T22:15:56Z</dcterms:created>
  <dcterms:modified xsi:type="dcterms:W3CDTF">2010-12-10T12:40:25Z</dcterms:modified>
</cp:coreProperties>
</file>