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sldIdLst>
    <p:sldId id="275" r:id="rId4"/>
    <p:sldId id="264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58" r:id="rId20"/>
    <p:sldId id="259" r:id="rId21"/>
    <p:sldId id="260" r:id="rId22"/>
    <p:sldId id="261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7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81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0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0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hidden">
          <a:xfrm>
            <a:off x="0" y="0"/>
            <a:ext cx="9144000" cy="5257800"/>
          </a:xfrm>
          <a:prstGeom prst="rect">
            <a:avLst/>
          </a:prstGeom>
          <a:gradFill rotWithShape="0">
            <a:gsLst>
              <a:gs pos="0">
                <a:srgbClr val="004575"/>
              </a:gs>
              <a:gs pos="100000">
                <a:srgbClr val="007AC2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28800"/>
            <a:ext cx="6400800" cy="1271016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6120"/>
            <a:ext cx="64008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280929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5200" cy="484631"/>
          </a:xfrm>
        </p:spPr>
        <p:txBody>
          <a:bodyPr anchor="t"/>
          <a:lstStyle>
            <a:lvl1pPr>
              <a:defRPr lang="en-US" sz="300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2421"/>
            <a:ext cx="5486400" cy="228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43900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5600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lang="en-US" sz="7200" b="1" i="0" kern="1200" baseline="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1487446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5486400" cy="2057400"/>
          </a:xfrm>
        </p:spPr>
        <p:txBody>
          <a:bodyPr anchor="t"/>
          <a:lstStyle>
            <a:lvl1pPr marL="169863" indent="-169863">
              <a:lnSpc>
                <a:spcPts val="3700"/>
              </a:lnSpc>
              <a:spcAft>
                <a:spcPts val="300"/>
              </a:spcAft>
              <a:defRPr sz="300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070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lang="en-US" sz="2600" b="0" i="0" kern="1200" baseline="0" dirty="0">
                <a:solidFill>
                  <a:srgbClr val="007AC2"/>
                </a:solidFill>
                <a:latin typeface="+mn-lt"/>
                <a:ea typeface="+mn-ea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126230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522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5"/>
          <a:stretch/>
        </p:blipFill>
        <p:spPr>
          <a:xfrm>
            <a:off x="0" y="2947249"/>
            <a:ext cx="9144000" cy="39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92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08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662506"/>
              </a:gs>
              <a:gs pos="100000">
                <a:srgbClr val="C35327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81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687388"/>
            <a:ext cx="7313612" cy="365760"/>
          </a:xfr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813" y="1078992"/>
            <a:ext cx="7313612" cy="342900"/>
          </a:xfrm>
        </p:spPr>
        <p:txBody>
          <a:bodyPr lIns="0" tIns="0" rIns="0" bIns="0"/>
          <a:lstStyle>
            <a:lvl1pPr marL="0" indent="0">
              <a:buFontTx/>
              <a:buNone/>
              <a:defRPr lang="en-US" sz="16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1225" y="5716588"/>
            <a:ext cx="7315200" cy="457200"/>
          </a:xfrm>
        </p:spPr>
        <p:txBody>
          <a:bodyPr anchor="b"/>
          <a:lstStyle>
            <a:lvl1pPr algn="r">
              <a:buFontTx/>
              <a:buNone/>
              <a:defRPr sz="1300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tagline</a:t>
            </a:r>
          </a:p>
        </p:txBody>
      </p:sp>
    </p:spTree>
    <p:extLst>
      <p:ext uri="{BB962C8B-B14F-4D97-AF65-F5344CB8AC3E}">
        <p14:creationId xmlns:p14="http://schemas.microsoft.com/office/powerpoint/2010/main" val="52511996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7F040-B850-EF4D-8141-826F90229F8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81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97F040-B850-EF4D-8141-826F90229F85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00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89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10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85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83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32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1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85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31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75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91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08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6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3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8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01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8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78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7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352D0-30AC-4212-B7E5-8DC165485FF2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D59D2-098B-409B-AB5D-D55AE9547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2421"/>
            <a:ext cx="5486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1639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73736" marR="0" indent="-173736" algn="l" defTabSz="457200" rtl="0" eaLnBrk="1" fontAlgn="auto" latinLnBrk="0" hangingPunct="1">
        <a:lnSpc>
          <a:spcPct val="100000"/>
        </a:lnSpc>
        <a:spcBef>
          <a:spcPts val="300"/>
        </a:spcBef>
        <a:spcAft>
          <a:spcPts val="1200"/>
        </a:spcAft>
        <a:buClrTx/>
        <a:buSzPct val="80000"/>
        <a:buFont typeface="Arial"/>
        <a:buChar char="•"/>
        <a:tabLst/>
        <a:defRPr lang="en-US" sz="260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73038" indent="-173038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401638" indent="-173038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742950" indent="-173038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108267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3197B-2328-4929-A61A-B76DE803354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245F0-E882-4BEA-8F38-2EFA471C55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jp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file://localhost/Volumes/Data/Projects/Modernizing_Flood_Response/links/ncar-logo-sm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9.jp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tethys.ci-water.org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397 Flood Forecasting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81706"/>
            <a:ext cx="6858000" cy="1076093"/>
          </a:xfrm>
        </p:spPr>
        <p:txBody>
          <a:bodyPr/>
          <a:lstStyle/>
          <a:p>
            <a:r>
              <a:rPr lang="en-US" dirty="0" smtClean="0"/>
              <a:t>Lecture 3: Review of Concepts and Definitions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802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HEC-RAS </a:t>
            </a:r>
            <a:r>
              <a:rPr lang="en-US" dirty="0" err="1" smtClean="0"/>
              <a:t>CrossSections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400" dirty="0" smtClean="0"/>
              <a:t>(from 31 separate models on parts of Onion Creek, Austin, Texas)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975" y="2921236"/>
            <a:ext cx="5055733" cy="3539577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291825" y="3166719"/>
            <a:ext cx="2382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Onion Creek watershed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6771" y="5250555"/>
            <a:ext cx="143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Travis County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4328" y="5855684"/>
            <a:ext cx="1347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Hays County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3288" y="3456878"/>
            <a:ext cx="769434" cy="53525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38404" y="4356747"/>
            <a:ext cx="2827995" cy="2104066"/>
            <a:chOff x="616823" y="1849760"/>
            <a:chExt cx="2827995" cy="21040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823" y="2219092"/>
              <a:ext cx="2827995" cy="1734734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976589" y="1849760"/>
              <a:ext cx="2108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100K NHD (Med res)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6419" y="1646658"/>
            <a:ext cx="2819980" cy="2345479"/>
            <a:chOff x="635230" y="4111077"/>
            <a:chExt cx="2819980" cy="23454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230" y="4482229"/>
              <a:ext cx="2819980" cy="1974327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976589" y="4111077"/>
              <a:ext cx="1985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</a:rPr>
                <a:t>24K NHD (High res)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5" name="Straight Arrow Connector 14"/>
          <p:cNvCxnSpPr>
            <a:stCxn id="8" idx="1"/>
            <a:endCxn id="9" idx="3"/>
          </p:cNvCxnSpPr>
          <p:nvPr/>
        </p:nvCxnSpPr>
        <p:spPr>
          <a:xfrm flipH="1" flipV="1">
            <a:off x="3266399" y="3004974"/>
            <a:ext cx="736889" cy="719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1"/>
            <a:endCxn id="7" idx="3"/>
          </p:cNvCxnSpPr>
          <p:nvPr/>
        </p:nvCxnSpPr>
        <p:spPr>
          <a:xfrm flipH="1">
            <a:off x="3266399" y="3724508"/>
            <a:ext cx="736889" cy="1868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13297" y="1437807"/>
            <a:ext cx="5443412" cy="1354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Conclusion: We need 24K NHD flow lines to link cross-sections</a:t>
            </a:r>
          </a:p>
          <a:p>
            <a:r>
              <a:rPr lang="en-US" dirty="0">
                <a:solidFill>
                  <a:prstClr val="black"/>
                </a:solidFill>
              </a:rPr>
              <a:t>Some cross-sections are on tributaries not in 100K NHD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108330" y="5248835"/>
            <a:ext cx="665171" cy="6892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76528" y="5983613"/>
            <a:ext cx="422252" cy="401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206653" y="5377847"/>
            <a:ext cx="422252" cy="401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53146" y="2418790"/>
            <a:ext cx="422252" cy="4012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2417779" y="2185639"/>
            <a:ext cx="1007748" cy="887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78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NFIE is making excellent progress, more rapidly than I anticipated when I proposed it last May</a:t>
            </a:r>
          </a:p>
          <a:p>
            <a:r>
              <a:rPr lang="en-US" dirty="0" smtClean="0"/>
              <a:t>Academic engagement of other universities is growing</a:t>
            </a:r>
          </a:p>
          <a:p>
            <a:r>
              <a:rPr lang="en-US" dirty="0" smtClean="0"/>
              <a:t>NFIE requests from SSWD one more geospatial layer: </a:t>
            </a:r>
            <a:r>
              <a:rPr lang="en-US" dirty="0" smtClean="0">
                <a:solidFill>
                  <a:srgbClr val="FF0000"/>
                </a:solidFill>
              </a:rPr>
              <a:t>a national coverage of high resolution NHD </a:t>
            </a:r>
            <a:r>
              <a:rPr lang="en-US" dirty="0" err="1" smtClean="0">
                <a:solidFill>
                  <a:srgbClr val="FF0000"/>
                </a:solidFill>
              </a:rPr>
              <a:t>Flowlines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NFIE-Hydro </a:t>
            </a:r>
            <a:r>
              <a:rPr lang="en-US" dirty="0" smtClean="0"/>
              <a:t>is supported by </a:t>
            </a:r>
            <a:r>
              <a:rPr lang="en-US" dirty="0" smtClean="0">
                <a:solidFill>
                  <a:srgbClr val="FF0000"/>
                </a:solidFill>
              </a:rPr>
              <a:t>Medium Res </a:t>
            </a:r>
            <a:r>
              <a:rPr lang="en-US" dirty="0" err="1" smtClean="0">
                <a:solidFill>
                  <a:srgbClr val="FF0000"/>
                </a:solidFill>
              </a:rPr>
              <a:t>NHDPlus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nationally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NFIE-River </a:t>
            </a:r>
            <a:r>
              <a:rPr lang="en-US" dirty="0" smtClean="0"/>
              <a:t>is supported by </a:t>
            </a:r>
            <a:r>
              <a:rPr lang="en-US" dirty="0" smtClean="0">
                <a:solidFill>
                  <a:srgbClr val="FF0000"/>
                </a:solidFill>
              </a:rPr>
              <a:t>High Res NHD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locally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0" y="3601844"/>
            <a:ext cx="7500589" cy="12489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01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00" y="20678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NFIE Conceptual Framework (modified)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616926" y="1600200"/>
            <a:ext cx="5774473" cy="45486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72235" y="1963615"/>
            <a:ext cx="4982135" cy="3634154"/>
            <a:chOff x="2667000" y="2514600"/>
            <a:chExt cx="3733800" cy="2819400"/>
          </a:xfrm>
        </p:grpSpPr>
        <p:sp>
          <p:nvSpPr>
            <p:cNvPr id="16" name="Rectangle 15"/>
            <p:cNvSpPr/>
            <p:nvPr/>
          </p:nvSpPr>
          <p:spPr>
            <a:xfrm>
              <a:off x="2667000" y="2514600"/>
              <a:ext cx="3733800" cy="2819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>
            <a:xfrm>
              <a:off x="4533900" y="2514600"/>
              <a:ext cx="0" cy="28194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1"/>
              <a:endCxn id="16" idx="3"/>
            </p:cNvCxnSpPr>
            <p:nvPr/>
          </p:nvCxnSpPr>
          <p:spPr>
            <a:xfrm>
              <a:off x="2667000" y="3924300"/>
              <a:ext cx="37338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945786" y="6250841"/>
            <a:ext cx="486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NFIE-Services : </a:t>
            </a:r>
            <a:r>
              <a:rPr lang="en-US" dirty="0">
                <a:solidFill>
                  <a:prstClr val="black"/>
                </a:solidFill>
              </a:rPr>
              <a:t>Web services for flood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4872" y="2240305"/>
            <a:ext cx="2076349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NWDI: </a:t>
            </a:r>
            <a:r>
              <a:rPr lang="en-US" dirty="0">
                <a:solidFill>
                  <a:prstClr val="black"/>
                </a:solidFill>
              </a:rPr>
              <a:t>National </a:t>
            </a:r>
            <a:r>
              <a:rPr lang="en-US" dirty="0">
                <a:solidFill>
                  <a:prstClr val="black"/>
                </a:solidFill>
              </a:rPr>
              <a:t>water data infrastructure for </a:t>
            </a:r>
            <a:r>
              <a:rPr lang="en-US" dirty="0">
                <a:solidFill>
                  <a:prstClr val="black"/>
                </a:solidFill>
              </a:rPr>
              <a:t>hydrology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8722" y="4077817"/>
            <a:ext cx="2182499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NFIE-Hydro: </a:t>
            </a:r>
            <a:r>
              <a:rPr lang="en-US" dirty="0">
                <a:solidFill>
                  <a:prstClr val="black"/>
                </a:solidFill>
              </a:rPr>
              <a:t>National high spatial resolution hydrologic forecasting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8897" y="4077817"/>
            <a:ext cx="2176284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NFIE-River: </a:t>
            </a:r>
            <a:r>
              <a:rPr lang="en-US" dirty="0">
                <a:solidFill>
                  <a:prstClr val="black"/>
                </a:solidFill>
              </a:rPr>
              <a:t>River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channel information and real-time flood inundation mapping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8898" y="2257748"/>
            <a:ext cx="2176283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NFIE-Response: </a:t>
            </a:r>
            <a:r>
              <a:rPr lang="en-US" dirty="0">
                <a:solidFill>
                  <a:prstClr val="black"/>
                </a:solidFill>
              </a:rPr>
              <a:t>Wide area planning for flood emergency response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24923" y="2774180"/>
            <a:ext cx="437029" cy="16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81221" y="4416669"/>
            <a:ext cx="437029" cy="16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108512" y="3573494"/>
            <a:ext cx="129784" cy="388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607525" y="3593786"/>
            <a:ext cx="129784" cy="388906"/>
          </a:xfrm>
          <a:prstGeom prst="down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258031" y="3671467"/>
            <a:ext cx="437029" cy="167467"/>
          </a:xfrm>
          <a:prstGeom prst="righ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8394" y="1309267"/>
            <a:ext cx="6640551" cy="53591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8328" y="5644045"/>
            <a:ext cx="570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NFIE-Geo: </a:t>
            </a:r>
            <a:r>
              <a:rPr lang="en-US" dirty="0">
                <a:solidFill>
                  <a:prstClr val="black"/>
                </a:solidFill>
              </a:rPr>
              <a:t>Geospatial database for local application of NFIE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11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235" y="1963615"/>
            <a:ext cx="2491068" cy="3634154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00" y="20678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NFIE Conceptual Framework (modified)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616926" y="1600200"/>
            <a:ext cx="5774473" cy="45486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72235" y="1963615"/>
            <a:ext cx="4982135" cy="3634154"/>
            <a:chOff x="2667000" y="2514600"/>
            <a:chExt cx="3733800" cy="2819400"/>
          </a:xfrm>
        </p:grpSpPr>
        <p:sp>
          <p:nvSpPr>
            <p:cNvPr id="16" name="Rectangle 15"/>
            <p:cNvSpPr/>
            <p:nvPr/>
          </p:nvSpPr>
          <p:spPr>
            <a:xfrm>
              <a:off x="2667000" y="2514600"/>
              <a:ext cx="3733800" cy="2819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>
            <a:xfrm>
              <a:off x="4533900" y="2514600"/>
              <a:ext cx="0" cy="28194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1"/>
              <a:endCxn id="16" idx="3"/>
            </p:cNvCxnSpPr>
            <p:nvPr/>
          </p:nvCxnSpPr>
          <p:spPr>
            <a:xfrm>
              <a:off x="2667000" y="3924300"/>
              <a:ext cx="37338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945786" y="6250841"/>
            <a:ext cx="486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NFIE-Services : </a:t>
            </a:r>
            <a:r>
              <a:rPr lang="en-US" dirty="0">
                <a:solidFill>
                  <a:prstClr val="black"/>
                </a:solidFill>
              </a:rPr>
              <a:t>Web services for flood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4872" y="2240305"/>
            <a:ext cx="2076349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NWDI: </a:t>
            </a:r>
            <a:r>
              <a:rPr lang="en-US" dirty="0">
                <a:solidFill>
                  <a:prstClr val="black"/>
                </a:solidFill>
              </a:rPr>
              <a:t>National </a:t>
            </a:r>
            <a:r>
              <a:rPr lang="en-US" dirty="0">
                <a:solidFill>
                  <a:prstClr val="black"/>
                </a:solidFill>
              </a:rPr>
              <a:t>water data infrastructure for </a:t>
            </a:r>
            <a:r>
              <a:rPr lang="en-US" dirty="0">
                <a:solidFill>
                  <a:prstClr val="black"/>
                </a:solidFill>
              </a:rPr>
              <a:t>hydrology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8722" y="4077817"/>
            <a:ext cx="2182499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NFIE-Hydro: </a:t>
            </a:r>
            <a:r>
              <a:rPr lang="en-US" dirty="0">
                <a:solidFill>
                  <a:prstClr val="black"/>
                </a:solidFill>
              </a:rPr>
              <a:t>National high spatial resolution hydrologic forecasting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8897" y="4077817"/>
            <a:ext cx="2176284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NFIE-River: </a:t>
            </a:r>
            <a:r>
              <a:rPr lang="en-US" dirty="0">
                <a:solidFill>
                  <a:prstClr val="black"/>
                </a:solidFill>
              </a:rPr>
              <a:t>River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channel information and real-time flood inundation mapping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8898" y="2257748"/>
            <a:ext cx="2176283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NFIE-Response: </a:t>
            </a:r>
            <a:r>
              <a:rPr lang="en-US" dirty="0">
                <a:solidFill>
                  <a:prstClr val="black"/>
                </a:solidFill>
              </a:rPr>
              <a:t>Wide area planning for flood emergency response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24923" y="2774180"/>
            <a:ext cx="437029" cy="16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81221" y="4416669"/>
            <a:ext cx="437029" cy="16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108512" y="3573494"/>
            <a:ext cx="129784" cy="388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607525" y="3593786"/>
            <a:ext cx="129784" cy="388906"/>
          </a:xfrm>
          <a:prstGeom prst="down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258031" y="3671467"/>
            <a:ext cx="437029" cy="167467"/>
          </a:xfrm>
          <a:prstGeom prst="righ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8394" y="1309267"/>
            <a:ext cx="6640551" cy="53591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8328" y="5644045"/>
            <a:ext cx="570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NFIE-Geo: </a:t>
            </a:r>
            <a:r>
              <a:rPr lang="en-US" dirty="0">
                <a:solidFill>
                  <a:prstClr val="black"/>
                </a:solidFill>
              </a:rPr>
              <a:t>Geospatial database for local application of NFIE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0852" y="1326379"/>
            <a:ext cx="2245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National High Spatial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Resolution Hydrology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1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48681" y="1972710"/>
            <a:ext cx="2491068" cy="3634154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00" y="206783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NFIE Conceptual Framework (modified)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616926" y="1600200"/>
            <a:ext cx="5774473" cy="45486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39141" y="1963615"/>
            <a:ext cx="4982135" cy="3634154"/>
            <a:chOff x="2717142" y="2514600"/>
            <a:chExt cx="3733800" cy="2819400"/>
          </a:xfrm>
        </p:grpSpPr>
        <p:sp>
          <p:nvSpPr>
            <p:cNvPr id="16" name="Rectangle 15"/>
            <p:cNvSpPr/>
            <p:nvPr/>
          </p:nvSpPr>
          <p:spPr>
            <a:xfrm>
              <a:off x="2717142" y="2514600"/>
              <a:ext cx="3733800" cy="2819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>
              <a:stCxn id="16" idx="0"/>
              <a:endCxn id="16" idx="2"/>
            </p:cNvCxnSpPr>
            <p:nvPr/>
          </p:nvCxnSpPr>
          <p:spPr>
            <a:xfrm>
              <a:off x="4584042" y="2514600"/>
              <a:ext cx="0" cy="28194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1"/>
              <a:endCxn id="16" idx="3"/>
            </p:cNvCxnSpPr>
            <p:nvPr/>
          </p:nvCxnSpPr>
          <p:spPr>
            <a:xfrm>
              <a:off x="2717142" y="3924300"/>
              <a:ext cx="37338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945786" y="6250841"/>
            <a:ext cx="486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NFIE-Services : </a:t>
            </a:r>
            <a:r>
              <a:rPr lang="en-US" dirty="0">
                <a:solidFill>
                  <a:prstClr val="black"/>
                </a:solidFill>
              </a:rPr>
              <a:t>Web services for flood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04872" y="2240305"/>
            <a:ext cx="2076349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NWDI: </a:t>
            </a:r>
            <a:r>
              <a:rPr lang="en-US" dirty="0">
                <a:solidFill>
                  <a:prstClr val="black"/>
                </a:solidFill>
              </a:rPr>
              <a:t>National </a:t>
            </a:r>
            <a:r>
              <a:rPr lang="en-US" dirty="0">
                <a:solidFill>
                  <a:prstClr val="black"/>
                </a:solidFill>
              </a:rPr>
              <a:t>water data infrastructure for </a:t>
            </a:r>
            <a:r>
              <a:rPr lang="en-US" dirty="0">
                <a:solidFill>
                  <a:prstClr val="black"/>
                </a:solidFill>
              </a:rPr>
              <a:t>hydrology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98722" y="4077817"/>
            <a:ext cx="2182499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NFIE-Hydro: </a:t>
            </a:r>
            <a:r>
              <a:rPr lang="en-US" dirty="0">
                <a:solidFill>
                  <a:prstClr val="black"/>
                </a:solidFill>
              </a:rPr>
              <a:t>National high spatial resolution hydrologic forecasting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98897" y="4077817"/>
            <a:ext cx="2176284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NFIE-River: </a:t>
            </a:r>
            <a:r>
              <a:rPr lang="en-US" dirty="0">
                <a:solidFill>
                  <a:prstClr val="black"/>
                </a:solidFill>
              </a:rPr>
              <a:t>River</a:t>
            </a:r>
            <a:r>
              <a:rPr lang="en-US" dirty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channel information and real-time flood inundation mapping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8898" y="2257748"/>
            <a:ext cx="2176283" cy="120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NFIE-Response: </a:t>
            </a:r>
            <a:r>
              <a:rPr lang="en-US" dirty="0">
                <a:solidFill>
                  <a:prstClr val="black"/>
                </a:solidFill>
              </a:rPr>
              <a:t>Wide area planning for flood emergency response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224923" y="2774180"/>
            <a:ext cx="437029" cy="16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181221" y="4416669"/>
            <a:ext cx="437029" cy="16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3108512" y="3573494"/>
            <a:ext cx="129784" cy="388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607525" y="3593786"/>
            <a:ext cx="129784" cy="388906"/>
          </a:xfrm>
          <a:prstGeom prst="down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258031" y="3671467"/>
            <a:ext cx="437029" cy="167467"/>
          </a:xfrm>
          <a:prstGeom prst="rightArrow">
            <a:avLst/>
          </a:prstGeom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8394" y="1309267"/>
            <a:ext cx="6640551" cy="535916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88328" y="5644045"/>
            <a:ext cx="570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</a:rPr>
              <a:t>NFIE-Geo: </a:t>
            </a:r>
            <a:r>
              <a:rPr lang="en-US" dirty="0">
                <a:solidFill>
                  <a:prstClr val="black"/>
                </a:solidFill>
              </a:rPr>
              <a:t>Geospatial database for local application of NFIE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8031" y="1326379"/>
            <a:ext cx="3244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Local, Regional River Hydraulics 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and Flood Response Planning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44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NFIE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“National” flood forecasting with “local” flood emergency response</a:t>
            </a:r>
            <a:endParaRPr lang="en-US" dirty="0"/>
          </a:p>
        </p:txBody>
      </p:sp>
      <p:sp>
        <p:nvSpPr>
          <p:cNvPr id="4" name="Curved Right Arrow 3"/>
          <p:cNvSpPr/>
          <p:nvPr/>
        </p:nvSpPr>
        <p:spPr>
          <a:xfrm>
            <a:off x="2683958" y="3323063"/>
            <a:ext cx="914400" cy="24644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flipV="1">
            <a:off x="4845204" y="3211550"/>
            <a:ext cx="880946" cy="25759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6933" y="3082641"/>
            <a:ext cx="979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National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55315" y="5473907"/>
            <a:ext cx="663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25512" y="3082641"/>
            <a:ext cx="205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National Water Data Infrastructure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5512" y="5196908"/>
            <a:ext cx="205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Local and regional GIS information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04545" y="3138397"/>
            <a:ext cx="24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Weather and Hydrology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68101" y="5206717"/>
            <a:ext cx="2686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River Hydraulics and flood emergency response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97823" y="3410271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NFIE-Hydro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2555" y="5785734"/>
            <a:ext cx="2512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NFIE-River and Response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713678" y="3082641"/>
            <a:ext cx="301083" cy="27030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64219" y="4256433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NFIE-Geo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40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457200"/>
            <a:ext cx="8392886" cy="484632"/>
          </a:xfrm>
        </p:spPr>
        <p:txBody>
          <a:bodyPr>
            <a:noAutofit/>
          </a:bodyPr>
          <a:lstStyle/>
          <a:p>
            <a:r>
              <a:rPr lang="en-US" sz="2400" dirty="0" smtClean="0"/>
              <a:t>National Water Data Infrastructure for the NFIE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endParaRPr lang="en-US" sz="2400" b="1" i="1" dirty="0"/>
          </a:p>
        </p:txBody>
      </p:sp>
      <p:pic>
        <p:nvPicPr>
          <p:cNvPr id="7" name="Picture 6" descr="zoo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482" y="4664797"/>
            <a:ext cx="2082669" cy="196898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TextBox 20"/>
          <p:cNvSpPr txBox="1"/>
          <p:nvPr/>
        </p:nvSpPr>
        <p:spPr>
          <a:xfrm>
            <a:off x="685800" y="1054909"/>
            <a:ext cx="7696199" cy="338554"/>
          </a:xfrm>
          <a:prstGeom prst="rect">
            <a:avLst/>
          </a:prstGeom>
          <a:solidFill>
            <a:srgbClr val="3367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600" dirty="0" smtClean="0">
                <a:solidFill>
                  <a:prstClr val="white"/>
                </a:solidFill>
              </a:rPr>
              <a:t>Enhanced geospatial database for a national water data infrastructure</a:t>
            </a:r>
            <a:endParaRPr lang="en-US" sz="16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2895600"/>
            <a:ext cx="2554977" cy="1343926"/>
            <a:chOff x="264423" y="4781294"/>
            <a:chExt cx="2554977" cy="13439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23" y="4781294"/>
              <a:ext cx="2554977" cy="1343926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23" y="5843885"/>
              <a:ext cx="771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134888" y="1461520"/>
            <a:ext cx="2798021" cy="2496241"/>
            <a:chOff x="263205" y="1393463"/>
            <a:chExt cx="2798021" cy="2496241"/>
          </a:xfrm>
        </p:grpSpPr>
        <p:pic>
          <p:nvPicPr>
            <p:cNvPr id="22" name="Picture 21" descr="RFCCHps_t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05" y="1393463"/>
              <a:ext cx="2798021" cy="19554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0489" y="3432504"/>
              <a:ext cx="1524000" cy="457200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400" b="1" dirty="0">
                  <a:solidFill>
                    <a:prstClr val="black"/>
                  </a:solidFill>
                </a:rPr>
                <a:t>NWS Basins and </a:t>
              </a:r>
            </a:p>
            <a:p>
              <a:pPr algn="ctr" eaLnBrk="0" hangingPunct="0">
                <a:lnSpc>
                  <a:spcPts val="1800"/>
                </a:lnSpc>
              </a:pPr>
              <a:r>
                <a:rPr lang="en-US" sz="1400" b="1" dirty="0">
                  <a:solidFill>
                    <a:prstClr val="black"/>
                  </a:solidFill>
                </a:rPr>
                <a:t>Forecast Points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4" y="2709641"/>
              <a:ext cx="699051" cy="699051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770489" y="4508355"/>
            <a:ext cx="1524000" cy="4572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USGS Water Watch 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Points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48400" y="2667000"/>
            <a:ext cx="2422798" cy="2203325"/>
            <a:chOff x="5702439" y="2006725"/>
            <a:chExt cx="2422798" cy="22033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439" y="2006725"/>
              <a:ext cx="2422798" cy="161116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151838" y="3752850"/>
              <a:ext cx="1524000" cy="457200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400" b="1" dirty="0">
                  <a:solidFill>
                    <a:prstClr val="black"/>
                  </a:solidFill>
                </a:rPr>
                <a:t>National Flood </a:t>
              </a:r>
            </a:p>
            <a:p>
              <a:pPr algn="ctr" eaLnBrk="0" hangingPunct="0">
                <a:lnSpc>
                  <a:spcPts val="1800"/>
                </a:lnSpc>
              </a:pPr>
              <a:r>
                <a:rPr lang="en-US" sz="1400" b="1" dirty="0">
                  <a:solidFill>
                    <a:prstClr val="black"/>
                  </a:solidFill>
                </a:rPr>
                <a:t>Hazard Layer</a:t>
              </a:r>
            </a:p>
          </p:txBody>
        </p:sp>
      </p:grpSp>
      <p:sp>
        <p:nvSpPr>
          <p:cNvPr id="26" name="Down Arrow 25"/>
          <p:cNvSpPr/>
          <p:nvPr/>
        </p:nvSpPr>
        <p:spPr bwMode="auto">
          <a:xfrm>
            <a:off x="4267200" y="3957761"/>
            <a:ext cx="464912" cy="618911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5476615" y="4045886"/>
            <a:ext cx="464912" cy="618911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3092570" y="4008031"/>
            <a:ext cx="464912" cy="618911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2967" y="6390339"/>
            <a:ext cx="1044641" cy="24344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err="1">
                <a:solidFill>
                  <a:prstClr val="black"/>
                </a:solidFill>
              </a:rPr>
              <a:t>NHDPlus</a:t>
            </a:r>
            <a:endParaRPr lang="en-US" b="1" dirty="0">
              <a:solidFill>
                <a:prstClr val="black"/>
              </a:solidFill>
            </a:endParaRPr>
          </a:p>
          <a:p>
            <a:pPr eaLnBrk="0" hangingPunct="0">
              <a:lnSpc>
                <a:spcPts val="1800"/>
              </a:lnSpc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09071" y="4870325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Feature classes:</a:t>
            </a:r>
          </a:p>
          <a:p>
            <a:pPr eaLnBrk="0" hangingPunct="0">
              <a:lnSpc>
                <a:spcPts val="1800"/>
              </a:lnSpc>
            </a:pPr>
            <a:endParaRPr lang="en-US" sz="1400" b="1" dirty="0">
              <a:solidFill>
                <a:prstClr val="black"/>
              </a:solidFill>
            </a:endParaRPr>
          </a:p>
          <a:p>
            <a:pPr eaLnBrk="0" hangingPunct="0">
              <a:lnSpc>
                <a:spcPts val="1800"/>
              </a:lnSpc>
            </a:pPr>
            <a:r>
              <a:rPr lang="en-US" sz="1400" b="1" dirty="0" err="1">
                <a:solidFill>
                  <a:prstClr val="black"/>
                </a:solidFill>
              </a:rPr>
              <a:t>Subwatershed</a:t>
            </a:r>
            <a:r>
              <a:rPr lang="en-US" sz="1400" b="1" dirty="0">
                <a:solidFill>
                  <a:prstClr val="black"/>
                </a:solidFill>
              </a:rPr>
              <a:t/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Catchment</a:t>
            </a:r>
          </a:p>
          <a:p>
            <a:pPr eaLnBrk="0" hangingPunct="0">
              <a:lnSpc>
                <a:spcPts val="1800"/>
              </a:lnSpc>
            </a:pPr>
            <a:r>
              <a:rPr lang="en-US" sz="1400" b="1" dirty="0" err="1">
                <a:solidFill>
                  <a:prstClr val="black"/>
                </a:solidFill>
              </a:rPr>
              <a:t>Flowline</a:t>
            </a:r>
            <a:r>
              <a:rPr lang="en-US" sz="1400" b="1" dirty="0">
                <a:solidFill>
                  <a:prstClr val="black"/>
                </a:solidFill>
              </a:rPr>
              <a:t> (Medium and High Resolution)</a:t>
            </a:r>
          </a:p>
          <a:p>
            <a:pPr eaLnBrk="0" hangingPunct="0">
              <a:lnSpc>
                <a:spcPts val="1800"/>
              </a:lnSpc>
            </a:pPr>
            <a:r>
              <a:rPr lang="en-US" sz="1400" b="1" dirty="0" err="1">
                <a:solidFill>
                  <a:prstClr val="black"/>
                </a:solidFill>
              </a:rPr>
              <a:t>Waterbody</a:t>
            </a:r>
            <a:r>
              <a:rPr lang="en-US" sz="1400" b="1" dirty="0">
                <a:solidFill>
                  <a:prstClr val="black"/>
                </a:solidFill>
              </a:rPr>
              <a:t/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Dam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289" y="5649291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>
                <a:solidFill>
                  <a:srgbClr val="001446">
                    <a:lumMod val="50000"/>
                    <a:lumOff val="50000"/>
                  </a:srgbClr>
                </a:solidFill>
              </a:rPr>
              <a:t>NFIE-Geo</a:t>
            </a:r>
          </a:p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9 feature classes</a:t>
            </a:r>
          </a:p>
          <a:p>
            <a:pPr marL="285750" indent="-285750" eaLnBrk="0" hangingPunct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5 from </a:t>
            </a:r>
            <a:r>
              <a:rPr lang="en-US" sz="1400" b="1" dirty="0" err="1">
                <a:solidFill>
                  <a:prstClr val="black"/>
                </a:solidFill>
              </a:rPr>
              <a:t>NHDPlus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 eaLnBrk="0" hangingPunct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4 from IWRSS</a:t>
            </a:r>
          </a:p>
        </p:txBody>
      </p:sp>
    </p:spTree>
    <p:extLst>
      <p:ext uri="{BB962C8B-B14F-4D97-AF65-F5344CB8AC3E}">
        <p14:creationId xmlns:p14="http://schemas.microsoft.com/office/powerpoint/2010/main" val="87098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 Connectivity (100K NHD)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31" y="1913528"/>
            <a:ext cx="7618737" cy="452535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663541" y="5635690"/>
            <a:ext cx="167951" cy="177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80996" y="4047930"/>
            <a:ext cx="167951" cy="177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3845" y="6061788"/>
            <a:ext cx="167951" cy="177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46309" y="3265714"/>
            <a:ext cx="167951" cy="177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022454" y="5724330"/>
            <a:ext cx="167951" cy="177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328812" y="56473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83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0595" y="58320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88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9595" y="296962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81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6309" y="38068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82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1570" y="605136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85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65013" y="5912861"/>
            <a:ext cx="4286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All node numbers are preceded by 6300348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So Node 81 is actually 630034881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187" y="1465255"/>
            <a:ext cx="741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</a:t>
            </a:r>
            <a:r>
              <a:rPr lang="en-US" dirty="0" err="1" smtClean="0"/>
              <a:t>flowlines</a:t>
            </a:r>
            <a:r>
              <a:rPr lang="en-US" dirty="0" smtClean="0"/>
              <a:t> have a </a:t>
            </a:r>
            <a:r>
              <a:rPr lang="en-US" dirty="0" err="1" smtClean="0">
                <a:solidFill>
                  <a:srgbClr val="00B0F0"/>
                </a:solidFill>
              </a:rPr>
              <a:t>From_Node</a:t>
            </a:r>
            <a:r>
              <a:rPr lang="en-US" dirty="0" smtClean="0"/>
              <a:t> and a </a:t>
            </a:r>
            <a:r>
              <a:rPr lang="en-US" dirty="0" err="1" smtClean="0">
                <a:solidFill>
                  <a:srgbClr val="00B0F0"/>
                </a:solidFill>
              </a:rPr>
              <a:t>To_Node</a:t>
            </a:r>
            <a:r>
              <a:rPr lang="en-US" dirty="0" smtClean="0"/>
              <a:t> in the downhill flow direction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9967" y="2053874"/>
            <a:ext cx="351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node numbers are attributes of the </a:t>
            </a:r>
            <a:r>
              <a:rPr lang="en-US" dirty="0" err="1" smtClean="0"/>
              <a:t>flowline</a:t>
            </a:r>
            <a:r>
              <a:rPr lang="en-US" dirty="0" smtClean="0"/>
              <a:t> and not actual points in the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75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Line-Node Topology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50860" y="1249796"/>
            <a:ext cx="6355743" cy="3232357"/>
            <a:chOff x="1017407" y="1930021"/>
            <a:chExt cx="6355743" cy="3232357"/>
          </a:xfrm>
        </p:grpSpPr>
        <p:grpSp>
          <p:nvGrpSpPr>
            <p:cNvPr id="9" name="Group 8"/>
            <p:cNvGrpSpPr/>
            <p:nvPr/>
          </p:nvGrpSpPr>
          <p:grpSpPr>
            <a:xfrm>
              <a:off x="1446244" y="2481208"/>
              <a:ext cx="5378301" cy="2369572"/>
              <a:chOff x="1446245" y="2481208"/>
              <a:chExt cx="3984322" cy="1326279"/>
            </a:xfrm>
          </p:grpSpPr>
          <p:sp>
            <p:nvSpPr>
              <p:cNvPr id="4" name="Freeform 3"/>
              <p:cNvSpPr/>
              <p:nvPr/>
            </p:nvSpPr>
            <p:spPr>
              <a:xfrm>
                <a:off x="1446245" y="2537927"/>
                <a:ext cx="2313992" cy="793102"/>
              </a:xfrm>
              <a:custGeom>
                <a:avLst/>
                <a:gdLst>
                  <a:gd name="connsiteX0" fmla="*/ 0 w 2313992"/>
                  <a:gd name="connsiteY0" fmla="*/ 793102 h 793102"/>
                  <a:gd name="connsiteX1" fmla="*/ 317241 w 2313992"/>
                  <a:gd name="connsiteY1" fmla="*/ 569167 h 793102"/>
                  <a:gd name="connsiteX2" fmla="*/ 662473 w 2313992"/>
                  <a:gd name="connsiteY2" fmla="*/ 419877 h 793102"/>
                  <a:gd name="connsiteX3" fmla="*/ 933061 w 2313992"/>
                  <a:gd name="connsiteY3" fmla="*/ 522514 h 793102"/>
                  <a:gd name="connsiteX4" fmla="*/ 1259633 w 2313992"/>
                  <a:gd name="connsiteY4" fmla="*/ 410546 h 793102"/>
                  <a:gd name="connsiteX5" fmla="*/ 1530220 w 2313992"/>
                  <a:gd name="connsiteY5" fmla="*/ 83975 h 793102"/>
                  <a:gd name="connsiteX6" fmla="*/ 1632857 w 2313992"/>
                  <a:gd name="connsiteY6" fmla="*/ 18661 h 793102"/>
                  <a:gd name="connsiteX7" fmla="*/ 1940767 w 2313992"/>
                  <a:gd name="connsiteY7" fmla="*/ 93306 h 793102"/>
                  <a:gd name="connsiteX8" fmla="*/ 2313992 w 2313992"/>
                  <a:gd name="connsiteY8" fmla="*/ 0 h 793102"/>
                  <a:gd name="connsiteX9" fmla="*/ 2313992 w 2313992"/>
                  <a:gd name="connsiteY9" fmla="*/ 0 h 793102"/>
                  <a:gd name="connsiteX10" fmla="*/ 2313992 w 2313992"/>
                  <a:gd name="connsiteY10" fmla="*/ 0 h 793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3992" h="793102">
                    <a:moveTo>
                      <a:pt x="0" y="793102"/>
                    </a:moveTo>
                    <a:cubicBezTo>
                      <a:pt x="103414" y="712236"/>
                      <a:pt x="206829" y="631371"/>
                      <a:pt x="317241" y="569167"/>
                    </a:cubicBezTo>
                    <a:cubicBezTo>
                      <a:pt x="427653" y="506963"/>
                      <a:pt x="559836" y="427652"/>
                      <a:pt x="662473" y="419877"/>
                    </a:cubicBezTo>
                    <a:cubicBezTo>
                      <a:pt x="765110" y="412102"/>
                      <a:pt x="833534" y="524069"/>
                      <a:pt x="933061" y="522514"/>
                    </a:cubicBezTo>
                    <a:cubicBezTo>
                      <a:pt x="1032588" y="520959"/>
                      <a:pt x="1160107" y="483636"/>
                      <a:pt x="1259633" y="410546"/>
                    </a:cubicBezTo>
                    <a:cubicBezTo>
                      <a:pt x="1359160" y="337456"/>
                      <a:pt x="1468016" y="149289"/>
                      <a:pt x="1530220" y="83975"/>
                    </a:cubicBezTo>
                    <a:cubicBezTo>
                      <a:pt x="1592424" y="18661"/>
                      <a:pt x="1564433" y="17106"/>
                      <a:pt x="1632857" y="18661"/>
                    </a:cubicBezTo>
                    <a:cubicBezTo>
                      <a:pt x="1701281" y="20216"/>
                      <a:pt x="1827245" y="96416"/>
                      <a:pt x="1940767" y="93306"/>
                    </a:cubicBezTo>
                    <a:cubicBezTo>
                      <a:pt x="2054289" y="90196"/>
                      <a:pt x="2313992" y="0"/>
                      <a:pt x="2313992" y="0"/>
                    </a:cubicBezTo>
                    <a:lnTo>
                      <a:pt x="2313992" y="0"/>
                    </a:lnTo>
                    <a:lnTo>
                      <a:pt x="2313992" y="0"/>
                    </a:lnTo>
                  </a:path>
                </a:pathLst>
              </a:custGeom>
              <a:noFill/>
              <a:ln w="28575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464906" y="3312367"/>
                <a:ext cx="2449633" cy="495120"/>
              </a:xfrm>
              <a:custGeom>
                <a:avLst/>
                <a:gdLst>
                  <a:gd name="connsiteX0" fmla="*/ 0 w 2449633"/>
                  <a:gd name="connsiteY0" fmla="*/ 0 h 495120"/>
                  <a:gd name="connsiteX1" fmla="*/ 345233 w 2449633"/>
                  <a:gd name="connsiteY1" fmla="*/ 83976 h 495120"/>
                  <a:gd name="connsiteX2" fmla="*/ 709127 w 2449633"/>
                  <a:gd name="connsiteY2" fmla="*/ 307911 h 495120"/>
                  <a:gd name="connsiteX3" fmla="*/ 933061 w 2449633"/>
                  <a:gd name="connsiteY3" fmla="*/ 373225 h 495120"/>
                  <a:gd name="connsiteX4" fmla="*/ 1362270 w 2449633"/>
                  <a:gd name="connsiteY4" fmla="*/ 233266 h 495120"/>
                  <a:gd name="connsiteX5" fmla="*/ 1595535 w 2449633"/>
                  <a:gd name="connsiteY5" fmla="*/ 419878 h 495120"/>
                  <a:gd name="connsiteX6" fmla="*/ 1810139 w 2449633"/>
                  <a:gd name="connsiteY6" fmla="*/ 494523 h 495120"/>
                  <a:gd name="connsiteX7" fmla="*/ 2015412 w 2449633"/>
                  <a:gd name="connsiteY7" fmla="*/ 447870 h 495120"/>
                  <a:gd name="connsiteX8" fmla="*/ 2202025 w 2449633"/>
                  <a:gd name="connsiteY8" fmla="*/ 326572 h 495120"/>
                  <a:gd name="connsiteX9" fmla="*/ 2323323 w 2449633"/>
                  <a:gd name="connsiteY9" fmla="*/ 401217 h 495120"/>
                  <a:gd name="connsiteX10" fmla="*/ 2435290 w 2449633"/>
                  <a:gd name="connsiteY10" fmla="*/ 326572 h 495120"/>
                  <a:gd name="connsiteX11" fmla="*/ 2444621 w 2449633"/>
                  <a:gd name="connsiteY11" fmla="*/ 326572 h 495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49633" h="495120">
                    <a:moveTo>
                      <a:pt x="0" y="0"/>
                    </a:moveTo>
                    <a:cubicBezTo>
                      <a:pt x="113522" y="16329"/>
                      <a:pt x="227045" y="32658"/>
                      <a:pt x="345233" y="83976"/>
                    </a:cubicBezTo>
                    <a:cubicBezTo>
                      <a:pt x="463421" y="135294"/>
                      <a:pt x="611156" y="259703"/>
                      <a:pt x="709127" y="307911"/>
                    </a:cubicBezTo>
                    <a:cubicBezTo>
                      <a:pt x="807098" y="356119"/>
                      <a:pt x="824204" y="385666"/>
                      <a:pt x="933061" y="373225"/>
                    </a:cubicBezTo>
                    <a:cubicBezTo>
                      <a:pt x="1041918" y="360784"/>
                      <a:pt x="1251858" y="225491"/>
                      <a:pt x="1362270" y="233266"/>
                    </a:cubicBezTo>
                    <a:cubicBezTo>
                      <a:pt x="1472682" y="241042"/>
                      <a:pt x="1520890" y="376335"/>
                      <a:pt x="1595535" y="419878"/>
                    </a:cubicBezTo>
                    <a:cubicBezTo>
                      <a:pt x="1670180" y="463421"/>
                      <a:pt x="1740160" y="489858"/>
                      <a:pt x="1810139" y="494523"/>
                    </a:cubicBezTo>
                    <a:cubicBezTo>
                      <a:pt x="1880118" y="499188"/>
                      <a:pt x="1950098" y="475862"/>
                      <a:pt x="2015412" y="447870"/>
                    </a:cubicBezTo>
                    <a:cubicBezTo>
                      <a:pt x="2080726" y="419878"/>
                      <a:pt x="2150707" y="334348"/>
                      <a:pt x="2202025" y="326572"/>
                    </a:cubicBezTo>
                    <a:cubicBezTo>
                      <a:pt x="2253344" y="318797"/>
                      <a:pt x="2284446" y="401217"/>
                      <a:pt x="2323323" y="401217"/>
                    </a:cubicBezTo>
                    <a:cubicBezTo>
                      <a:pt x="2362200" y="401217"/>
                      <a:pt x="2415074" y="339013"/>
                      <a:pt x="2435290" y="326572"/>
                    </a:cubicBezTo>
                    <a:cubicBezTo>
                      <a:pt x="2455506" y="314131"/>
                      <a:pt x="2450063" y="320351"/>
                      <a:pt x="2444621" y="326572"/>
                    </a:cubicBezTo>
                  </a:path>
                </a:pathLst>
              </a:custGeom>
              <a:noFill/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3760237" y="2481208"/>
                <a:ext cx="1670330" cy="564373"/>
              </a:xfrm>
              <a:custGeom>
                <a:avLst/>
                <a:gdLst>
                  <a:gd name="connsiteX0" fmla="*/ 0 w 1670330"/>
                  <a:gd name="connsiteY0" fmla="*/ 56719 h 564373"/>
                  <a:gd name="connsiteX1" fmla="*/ 289249 w 1670330"/>
                  <a:gd name="connsiteY1" fmla="*/ 28727 h 564373"/>
                  <a:gd name="connsiteX2" fmla="*/ 485192 w 1670330"/>
                  <a:gd name="connsiteY2" fmla="*/ 159355 h 564373"/>
                  <a:gd name="connsiteX3" fmla="*/ 559836 w 1670330"/>
                  <a:gd name="connsiteY3" fmla="*/ 224670 h 564373"/>
                  <a:gd name="connsiteX4" fmla="*/ 783771 w 1670330"/>
                  <a:gd name="connsiteY4" fmla="*/ 66049 h 564373"/>
                  <a:gd name="connsiteX5" fmla="*/ 914400 w 1670330"/>
                  <a:gd name="connsiteY5" fmla="*/ 735 h 564373"/>
                  <a:gd name="connsiteX6" fmla="*/ 1129004 w 1670330"/>
                  <a:gd name="connsiteY6" fmla="*/ 103372 h 564373"/>
                  <a:gd name="connsiteX7" fmla="*/ 1203649 w 1670330"/>
                  <a:gd name="connsiteY7" fmla="*/ 215339 h 564373"/>
                  <a:gd name="connsiteX8" fmla="*/ 1222310 w 1670330"/>
                  <a:gd name="connsiteY8" fmla="*/ 373959 h 564373"/>
                  <a:gd name="connsiteX9" fmla="*/ 1632857 w 1670330"/>
                  <a:gd name="connsiteY9" fmla="*/ 551241 h 564373"/>
                  <a:gd name="connsiteX10" fmla="*/ 1651518 w 1670330"/>
                  <a:gd name="connsiteY10" fmla="*/ 551241 h 564373"/>
                  <a:gd name="connsiteX11" fmla="*/ 1651518 w 1670330"/>
                  <a:gd name="connsiteY11" fmla="*/ 551241 h 56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70330" h="564373">
                    <a:moveTo>
                      <a:pt x="0" y="56719"/>
                    </a:moveTo>
                    <a:cubicBezTo>
                      <a:pt x="104192" y="34170"/>
                      <a:pt x="208384" y="11621"/>
                      <a:pt x="289249" y="28727"/>
                    </a:cubicBezTo>
                    <a:cubicBezTo>
                      <a:pt x="370114" y="45833"/>
                      <a:pt x="440094" y="126698"/>
                      <a:pt x="485192" y="159355"/>
                    </a:cubicBezTo>
                    <a:cubicBezTo>
                      <a:pt x="530290" y="192012"/>
                      <a:pt x="510073" y="240221"/>
                      <a:pt x="559836" y="224670"/>
                    </a:cubicBezTo>
                    <a:cubicBezTo>
                      <a:pt x="609599" y="209119"/>
                      <a:pt x="724677" y="103371"/>
                      <a:pt x="783771" y="66049"/>
                    </a:cubicBezTo>
                    <a:cubicBezTo>
                      <a:pt x="842865" y="28727"/>
                      <a:pt x="856861" y="-5486"/>
                      <a:pt x="914400" y="735"/>
                    </a:cubicBezTo>
                    <a:cubicBezTo>
                      <a:pt x="971939" y="6955"/>
                      <a:pt x="1080796" y="67605"/>
                      <a:pt x="1129004" y="103372"/>
                    </a:cubicBezTo>
                    <a:cubicBezTo>
                      <a:pt x="1177212" y="139139"/>
                      <a:pt x="1188098" y="170241"/>
                      <a:pt x="1203649" y="215339"/>
                    </a:cubicBezTo>
                    <a:cubicBezTo>
                      <a:pt x="1219200" y="260437"/>
                      <a:pt x="1150775" y="317975"/>
                      <a:pt x="1222310" y="373959"/>
                    </a:cubicBezTo>
                    <a:cubicBezTo>
                      <a:pt x="1293845" y="429943"/>
                      <a:pt x="1561322" y="521694"/>
                      <a:pt x="1632857" y="551241"/>
                    </a:cubicBezTo>
                    <a:cubicBezTo>
                      <a:pt x="1704392" y="580788"/>
                      <a:pt x="1651518" y="551241"/>
                      <a:pt x="1651518" y="551241"/>
                    </a:cubicBezTo>
                    <a:lnTo>
                      <a:pt x="1651518" y="551241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3909527" y="3028302"/>
                <a:ext cx="1511559" cy="628294"/>
              </a:xfrm>
              <a:custGeom>
                <a:avLst/>
                <a:gdLst>
                  <a:gd name="connsiteX0" fmla="*/ 0 w 1511559"/>
                  <a:gd name="connsiteY0" fmla="*/ 619967 h 628294"/>
                  <a:gd name="connsiteX1" fmla="*/ 429208 w 1511559"/>
                  <a:gd name="connsiteY1" fmla="*/ 545322 h 628294"/>
                  <a:gd name="connsiteX2" fmla="*/ 709126 w 1511559"/>
                  <a:gd name="connsiteY2" fmla="*/ 526661 h 628294"/>
                  <a:gd name="connsiteX3" fmla="*/ 886408 w 1511559"/>
                  <a:gd name="connsiteY3" fmla="*/ 591976 h 628294"/>
                  <a:gd name="connsiteX4" fmla="*/ 1007706 w 1511559"/>
                  <a:gd name="connsiteY4" fmla="*/ 619967 h 628294"/>
                  <a:gd name="connsiteX5" fmla="*/ 1129004 w 1511559"/>
                  <a:gd name="connsiteY5" fmla="*/ 442686 h 628294"/>
                  <a:gd name="connsiteX6" fmla="*/ 1306285 w 1511559"/>
                  <a:gd name="connsiteY6" fmla="*/ 88122 h 628294"/>
                  <a:gd name="connsiteX7" fmla="*/ 1408922 w 1511559"/>
                  <a:gd name="connsiteY7" fmla="*/ 60131 h 628294"/>
                  <a:gd name="connsiteX8" fmla="*/ 1483567 w 1511559"/>
                  <a:gd name="connsiteY8" fmla="*/ 4147 h 628294"/>
                  <a:gd name="connsiteX9" fmla="*/ 1511559 w 1511559"/>
                  <a:gd name="connsiteY9" fmla="*/ 4147 h 628294"/>
                  <a:gd name="connsiteX10" fmla="*/ 1511559 w 1511559"/>
                  <a:gd name="connsiteY10" fmla="*/ 4147 h 628294"/>
                  <a:gd name="connsiteX11" fmla="*/ 1502228 w 1511559"/>
                  <a:gd name="connsiteY11" fmla="*/ 22808 h 628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1559" h="628294">
                    <a:moveTo>
                      <a:pt x="0" y="619967"/>
                    </a:moveTo>
                    <a:cubicBezTo>
                      <a:pt x="155510" y="590420"/>
                      <a:pt x="311020" y="560873"/>
                      <a:pt x="429208" y="545322"/>
                    </a:cubicBezTo>
                    <a:cubicBezTo>
                      <a:pt x="547396" y="529771"/>
                      <a:pt x="632926" y="518885"/>
                      <a:pt x="709126" y="526661"/>
                    </a:cubicBezTo>
                    <a:cubicBezTo>
                      <a:pt x="785326" y="534437"/>
                      <a:pt x="836645" y="576425"/>
                      <a:pt x="886408" y="591976"/>
                    </a:cubicBezTo>
                    <a:cubicBezTo>
                      <a:pt x="936171" y="607527"/>
                      <a:pt x="967273" y="644849"/>
                      <a:pt x="1007706" y="619967"/>
                    </a:cubicBezTo>
                    <a:cubicBezTo>
                      <a:pt x="1048139" y="595085"/>
                      <a:pt x="1079241" y="531327"/>
                      <a:pt x="1129004" y="442686"/>
                    </a:cubicBezTo>
                    <a:cubicBezTo>
                      <a:pt x="1178767" y="354045"/>
                      <a:pt x="1259632" y="151881"/>
                      <a:pt x="1306285" y="88122"/>
                    </a:cubicBezTo>
                    <a:cubicBezTo>
                      <a:pt x="1352938" y="24363"/>
                      <a:pt x="1379375" y="74127"/>
                      <a:pt x="1408922" y="60131"/>
                    </a:cubicBezTo>
                    <a:cubicBezTo>
                      <a:pt x="1438469" y="46135"/>
                      <a:pt x="1466461" y="13478"/>
                      <a:pt x="1483567" y="4147"/>
                    </a:cubicBezTo>
                    <a:cubicBezTo>
                      <a:pt x="1500673" y="-5184"/>
                      <a:pt x="1511559" y="4147"/>
                      <a:pt x="1511559" y="4147"/>
                    </a:cubicBezTo>
                    <a:lnTo>
                      <a:pt x="1511559" y="4147"/>
                    </a:lnTo>
                    <a:lnTo>
                      <a:pt x="1502228" y="22808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1360449" y="3858322"/>
              <a:ext cx="234175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452735" y="2433439"/>
              <a:ext cx="234175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641459" y="4449364"/>
              <a:ext cx="234175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10009" y="3330424"/>
              <a:ext cx="234175" cy="2564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17407" y="367379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58867" y="193002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7882" y="4577603"/>
              <a:ext cx="4042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C</a:t>
              </a:r>
              <a:endParaRPr lang="en-US" sz="3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35210" y="3166275"/>
              <a:ext cx="437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D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99480" y="293548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1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53242" y="213609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3</a:t>
              </a:r>
              <a:endParaRPr lang="en-US" sz="3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91546" y="4449364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4</a:t>
              </a:r>
              <a:endParaRPr lang="en-US" sz="3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91780" y="4352461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</a:t>
              </a:r>
              <a:endParaRPr lang="en-US" sz="3200" dirty="0"/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24106"/>
              </p:ext>
            </p:extLst>
          </p:nvPr>
        </p:nvGraphicFramePr>
        <p:xfrm>
          <a:off x="1672363" y="452522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FromNode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ToNode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>
            <a:off x="2732933" y="2778437"/>
            <a:ext cx="588828" cy="21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438519" y="3578345"/>
            <a:ext cx="588828" cy="21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629227" y="3458657"/>
            <a:ext cx="588828" cy="21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562098" y="2064017"/>
            <a:ext cx="588828" cy="21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805223" y="5171490"/>
            <a:ext cx="588828" cy="21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16781" y="5094390"/>
            <a:ext cx="15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Direction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28077" y="3023207"/>
            <a:ext cx="184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Diverging reaches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91999" y="2593303"/>
            <a:ext cx="2015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Converging reaches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Line-Node Topology for a loop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28897"/>
              </p:ext>
            </p:extLst>
          </p:nvPr>
        </p:nvGraphicFramePr>
        <p:xfrm>
          <a:off x="1672363" y="4525223"/>
          <a:ext cx="3657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FromNode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ToNode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ight Arrow 23"/>
          <p:cNvSpPr/>
          <p:nvPr/>
        </p:nvSpPr>
        <p:spPr>
          <a:xfrm>
            <a:off x="2491669" y="1819296"/>
            <a:ext cx="588828" cy="21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683846" y="3458656"/>
            <a:ext cx="588828" cy="21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5805223" y="5171490"/>
            <a:ext cx="588828" cy="2151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16781" y="5094390"/>
            <a:ext cx="1541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Flow Direction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471961" y="2077857"/>
            <a:ext cx="2732049" cy="676494"/>
          </a:xfrm>
          <a:custGeom>
            <a:avLst/>
            <a:gdLst>
              <a:gd name="connsiteX0" fmla="*/ 0 w 2732049"/>
              <a:gd name="connsiteY0" fmla="*/ 598436 h 676494"/>
              <a:gd name="connsiteX1" fmla="*/ 512956 w 2732049"/>
              <a:gd name="connsiteY1" fmla="*/ 241597 h 676494"/>
              <a:gd name="connsiteX2" fmla="*/ 847493 w 2732049"/>
              <a:gd name="connsiteY2" fmla="*/ 29723 h 676494"/>
              <a:gd name="connsiteX3" fmla="*/ 1360449 w 2732049"/>
              <a:gd name="connsiteY3" fmla="*/ 7421 h 676494"/>
              <a:gd name="connsiteX4" fmla="*/ 1973766 w 2732049"/>
              <a:gd name="connsiteY4" fmla="*/ 85480 h 676494"/>
              <a:gd name="connsiteX5" fmla="*/ 2141034 w 2732049"/>
              <a:gd name="connsiteY5" fmla="*/ 286202 h 676494"/>
              <a:gd name="connsiteX6" fmla="*/ 2352907 w 2732049"/>
              <a:gd name="connsiteY6" fmla="*/ 453470 h 676494"/>
              <a:gd name="connsiteX7" fmla="*/ 2732049 w 2732049"/>
              <a:gd name="connsiteY7" fmla="*/ 676494 h 676494"/>
              <a:gd name="connsiteX8" fmla="*/ 2732049 w 2732049"/>
              <a:gd name="connsiteY8" fmla="*/ 676494 h 67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049" h="676494">
                <a:moveTo>
                  <a:pt x="0" y="598436"/>
                </a:moveTo>
                <a:lnTo>
                  <a:pt x="512956" y="241597"/>
                </a:lnTo>
                <a:cubicBezTo>
                  <a:pt x="654205" y="146811"/>
                  <a:pt x="706244" y="68752"/>
                  <a:pt x="847493" y="29723"/>
                </a:cubicBezTo>
                <a:cubicBezTo>
                  <a:pt x="988742" y="-9306"/>
                  <a:pt x="1172737" y="-1872"/>
                  <a:pt x="1360449" y="7421"/>
                </a:cubicBezTo>
                <a:cubicBezTo>
                  <a:pt x="1548161" y="16714"/>
                  <a:pt x="1843668" y="39016"/>
                  <a:pt x="1973766" y="85480"/>
                </a:cubicBezTo>
                <a:cubicBezTo>
                  <a:pt x="2103864" y="131944"/>
                  <a:pt x="2077844" y="224870"/>
                  <a:pt x="2141034" y="286202"/>
                </a:cubicBezTo>
                <a:cubicBezTo>
                  <a:pt x="2204224" y="347534"/>
                  <a:pt x="2254405" y="388421"/>
                  <a:pt x="2352907" y="453470"/>
                </a:cubicBezTo>
                <a:cubicBezTo>
                  <a:pt x="2451409" y="518519"/>
                  <a:pt x="2732049" y="676494"/>
                  <a:pt x="2732049" y="676494"/>
                </a:cubicBezTo>
                <a:lnTo>
                  <a:pt x="2732049" y="676494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460810" y="2687444"/>
            <a:ext cx="2732049" cy="688100"/>
          </a:xfrm>
          <a:custGeom>
            <a:avLst/>
            <a:gdLst>
              <a:gd name="connsiteX0" fmla="*/ 0 w 2732049"/>
              <a:gd name="connsiteY0" fmla="*/ 0 h 688100"/>
              <a:gd name="connsiteX1" fmla="*/ 267629 w 2732049"/>
              <a:gd name="connsiteY1" fmla="*/ 245327 h 688100"/>
              <a:gd name="connsiteX2" fmla="*/ 758283 w 2732049"/>
              <a:gd name="connsiteY2" fmla="*/ 423746 h 688100"/>
              <a:gd name="connsiteX3" fmla="*/ 1371600 w 2732049"/>
              <a:gd name="connsiteY3" fmla="*/ 669073 h 688100"/>
              <a:gd name="connsiteX4" fmla="*/ 1706136 w 2732049"/>
              <a:gd name="connsiteY4" fmla="*/ 669073 h 688100"/>
              <a:gd name="connsiteX5" fmla="*/ 2040673 w 2732049"/>
              <a:gd name="connsiteY5" fmla="*/ 646771 h 688100"/>
              <a:gd name="connsiteX6" fmla="*/ 2219092 w 2732049"/>
              <a:gd name="connsiteY6" fmla="*/ 546410 h 688100"/>
              <a:gd name="connsiteX7" fmla="*/ 2408663 w 2732049"/>
              <a:gd name="connsiteY7" fmla="*/ 367990 h 688100"/>
              <a:gd name="connsiteX8" fmla="*/ 2620536 w 2732049"/>
              <a:gd name="connsiteY8" fmla="*/ 234176 h 688100"/>
              <a:gd name="connsiteX9" fmla="*/ 2732049 w 2732049"/>
              <a:gd name="connsiteY9" fmla="*/ 66907 h 688100"/>
              <a:gd name="connsiteX10" fmla="*/ 2732049 w 2732049"/>
              <a:gd name="connsiteY10" fmla="*/ 66907 h 68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2049" h="688100">
                <a:moveTo>
                  <a:pt x="0" y="0"/>
                </a:moveTo>
                <a:cubicBezTo>
                  <a:pt x="70624" y="87351"/>
                  <a:pt x="141249" y="174703"/>
                  <a:pt x="267629" y="245327"/>
                </a:cubicBezTo>
                <a:cubicBezTo>
                  <a:pt x="394009" y="315951"/>
                  <a:pt x="574288" y="353122"/>
                  <a:pt x="758283" y="423746"/>
                </a:cubicBezTo>
                <a:cubicBezTo>
                  <a:pt x="942278" y="494370"/>
                  <a:pt x="1213625" y="628185"/>
                  <a:pt x="1371600" y="669073"/>
                </a:cubicBezTo>
                <a:cubicBezTo>
                  <a:pt x="1529575" y="709961"/>
                  <a:pt x="1594624" y="672790"/>
                  <a:pt x="1706136" y="669073"/>
                </a:cubicBezTo>
                <a:cubicBezTo>
                  <a:pt x="1817648" y="665356"/>
                  <a:pt x="1955180" y="667215"/>
                  <a:pt x="2040673" y="646771"/>
                </a:cubicBezTo>
                <a:cubicBezTo>
                  <a:pt x="2126166" y="626327"/>
                  <a:pt x="2157760" y="592873"/>
                  <a:pt x="2219092" y="546410"/>
                </a:cubicBezTo>
                <a:cubicBezTo>
                  <a:pt x="2280424" y="499947"/>
                  <a:pt x="2341756" y="420029"/>
                  <a:pt x="2408663" y="367990"/>
                </a:cubicBezTo>
                <a:cubicBezTo>
                  <a:pt x="2475570" y="315951"/>
                  <a:pt x="2566638" y="284356"/>
                  <a:pt x="2620536" y="234176"/>
                </a:cubicBezTo>
                <a:cubicBezTo>
                  <a:pt x="2674434" y="183996"/>
                  <a:pt x="2732049" y="66907"/>
                  <a:pt x="2732049" y="66907"/>
                </a:cubicBezTo>
                <a:lnTo>
                  <a:pt x="2732049" y="66907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27192" y="2057958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4101946" y="2143180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6" name="TextBox 35"/>
          <p:cNvSpPr txBox="1"/>
          <p:nvPr/>
        </p:nvSpPr>
        <p:spPr>
          <a:xfrm>
            <a:off x="1926229" y="169437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2035718" y="303149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413190" y="2642733"/>
            <a:ext cx="4470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means that there is a flow split</a:t>
            </a:r>
          </a:p>
          <a:p>
            <a:r>
              <a:rPr lang="en-US" dirty="0" smtClean="0"/>
              <a:t>Each reach has its own local reach catchment </a:t>
            </a:r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1471961" y="1516566"/>
            <a:ext cx="2720898" cy="1326995"/>
          </a:xfrm>
          <a:custGeom>
            <a:avLst/>
            <a:gdLst>
              <a:gd name="connsiteX0" fmla="*/ 0 w 2720898"/>
              <a:gd name="connsiteY0" fmla="*/ 1048214 h 1326995"/>
              <a:gd name="connsiteX1" fmla="*/ 111512 w 2720898"/>
              <a:gd name="connsiteY1" fmla="*/ 501805 h 1326995"/>
              <a:gd name="connsiteX2" fmla="*/ 401444 w 2720898"/>
              <a:gd name="connsiteY2" fmla="*/ 100361 h 1326995"/>
              <a:gd name="connsiteX3" fmla="*/ 680224 w 2720898"/>
              <a:gd name="connsiteY3" fmla="*/ 66907 h 1326995"/>
              <a:gd name="connsiteX4" fmla="*/ 1237785 w 2720898"/>
              <a:gd name="connsiteY4" fmla="*/ 0 h 1326995"/>
              <a:gd name="connsiteX5" fmla="*/ 1694985 w 2720898"/>
              <a:gd name="connsiteY5" fmla="*/ 0 h 1326995"/>
              <a:gd name="connsiteX6" fmla="*/ 2029522 w 2720898"/>
              <a:gd name="connsiteY6" fmla="*/ 66907 h 1326995"/>
              <a:gd name="connsiteX7" fmla="*/ 2330605 w 2720898"/>
              <a:gd name="connsiteY7" fmla="*/ 211873 h 1326995"/>
              <a:gd name="connsiteX8" fmla="*/ 2520176 w 2720898"/>
              <a:gd name="connsiteY8" fmla="*/ 423746 h 1326995"/>
              <a:gd name="connsiteX9" fmla="*/ 2620537 w 2720898"/>
              <a:gd name="connsiteY9" fmla="*/ 657922 h 1326995"/>
              <a:gd name="connsiteX10" fmla="*/ 2720898 w 2720898"/>
              <a:gd name="connsiteY10" fmla="*/ 1115122 h 1326995"/>
              <a:gd name="connsiteX11" fmla="*/ 2709746 w 2720898"/>
              <a:gd name="connsiteY11" fmla="*/ 1260088 h 1326995"/>
              <a:gd name="connsiteX12" fmla="*/ 2531327 w 2720898"/>
              <a:gd name="connsiteY12" fmla="*/ 1326995 h 1326995"/>
              <a:gd name="connsiteX13" fmla="*/ 2141034 w 2720898"/>
              <a:gd name="connsiteY13" fmla="*/ 1215483 h 1326995"/>
              <a:gd name="connsiteX14" fmla="*/ 1828800 w 2720898"/>
              <a:gd name="connsiteY14" fmla="*/ 1148575 h 1326995"/>
              <a:gd name="connsiteX15" fmla="*/ 1516566 w 2720898"/>
              <a:gd name="connsiteY15" fmla="*/ 1103971 h 1326995"/>
              <a:gd name="connsiteX16" fmla="*/ 1037063 w 2720898"/>
              <a:gd name="connsiteY16" fmla="*/ 1103971 h 1326995"/>
              <a:gd name="connsiteX17" fmla="*/ 780585 w 2720898"/>
              <a:gd name="connsiteY17" fmla="*/ 1170878 h 1326995"/>
              <a:gd name="connsiteX18" fmla="*/ 535259 w 2720898"/>
              <a:gd name="connsiteY18" fmla="*/ 1170878 h 1326995"/>
              <a:gd name="connsiteX19" fmla="*/ 345688 w 2720898"/>
              <a:gd name="connsiteY19" fmla="*/ 1170878 h 1326995"/>
              <a:gd name="connsiteX20" fmla="*/ 144966 w 2720898"/>
              <a:gd name="connsiteY20" fmla="*/ 1170878 h 1326995"/>
              <a:gd name="connsiteX21" fmla="*/ 0 w 2720898"/>
              <a:gd name="connsiteY21" fmla="*/ 1048214 h 132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20898" h="1326995">
                <a:moveTo>
                  <a:pt x="0" y="1048214"/>
                </a:moveTo>
                <a:lnTo>
                  <a:pt x="111512" y="501805"/>
                </a:lnTo>
                <a:lnTo>
                  <a:pt x="401444" y="100361"/>
                </a:lnTo>
                <a:lnTo>
                  <a:pt x="680224" y="66907"/>
                </a:lnTo>
                <a:lnTo>
                  <a:pt x="1237785" y="0"/>
                </a:lnTo>
                <a:lnTo>
                  <a:pt x="1694985" y="0"/>
                </a:lnTo>
                <a:lnTo>
                  <a:pt x="2029522" y="66907"/>
                </a:lnTo>
                <a:lnTo>
                  <a:pt x="2330605" y="211873"/>
                </a:lnTo>
                <a:lnTo>
                  <a:pt x="2520176" y="423746"/>
                </a:lnTo>
                <a:lnTo>
                  <a:pt x="2620537" y="657922"/>
                </a:lnTo>
                <a:lnTo>
                  <a:pt x="2720898" y="1115122"/>
                </a:lnTo>
                <a:lnTo>
                  <a:pt x="2709746" y="1260088"/>
                </a:lnTo>
                <a:lnTo>
                  <a:pt x="2531327" y="1326995"/>
                </a:lnTo>
                <a:lnTo>
                  <a:pt x="2141034" y="1215483"/>
                </a:lnTo>
                <a:lnTo>
                  <a:pt x="1828800" y="1148575"/>
                </a:lnTo>
                <a:lnTo>
                  <a:pt x="1516566" y="1103971"/>
                </a:lnTo>
                <a:lnTo>
                  <a:pt x="1037063" y="1103971"/>
                </a:lnTo>
                <a:lnTo>
                  <a:pt x="780585" y="1170878"/>
                </a:lnTo>
                <a:lnTo>
                  <a:pt x="535259" y="1170878"/>
                </a:lnTo>
                <a:lnTo>
                  <a:pt x="345688" y="1170878"/>
                </a:lnTo>
                <a:lnTo>
                  <a:pt x="144966" y="1170878"/>
                </a:lnTo>
                <a:lnTo>
                  <a:pt x="0" y="1048214"/>
                </a:lnTo>
                <a:close/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1460810" y="2553629"/>
            <a:ext cx="2798956" cy="1550020"/>
          </a:xfrm>
          <a:custGeom>
            <a:avLst/>
            <a:gdLst>
              <a:gd name="connsiteX0" fmla="*/ 0 w 2798956"/>
              <a:gd name="connsiteY0" fmla="*/ 0 h 1550020"/>
              <a:gd name="connsiteX1" fmla="*/ 144966 w 2798956"/>
              <a:gd name="connsiteY1" fmla="*/ 144966 h 1550020"/>
              <a:gd name="connsiteX2" fmla="*/ 814039 w 2798956"/>
              <a:gd name="connsiteY2" fmla="*/ 144966 h 1550020"/>
              <a:gd name="connsiteX3" fmla="*/ 1059366 w 2798956"/>
              <a:gd name="connsiteY3" fmla="*/ 78059 h 1550020"/>
              <a:gd name="connsiteX4" fmla="*/ 1572322 w 2798956"/>
              <a:gd name="connsiteY4" fmla="*/ 78059 h 1550020"/>
              <a:gd name="connsiteX5" fmla="*/ 2564780 w 2798956"/>
              <a:gd name="connsiteY5" fmla="*/ 289932 h 1550020"/>
              <a:gd name="connsiteX6" fmla="*/ 2720897 w 2798956"/>
              <a:gd name="connsiteY6" fmla="*/ 234176 h 1550020"/>
              <a:gd name="connsiteX7" fmla="*/ 2798956 w 2798956"/>
              <a:gd name="connsiteY7" fmla="*/ 468351 h 1550020"/>
              <a:gd name="connsiteX8" fmla="*/ 2620536 w 2798956"/>
              <a:gd name="connsiteY8" fmla="*/ 869795 h 1550020"/>
              <a:gd name="connsiteX9" fmla="*/ 2241395 w 2798956"/>
              <a:gd name="connsiteY9" fmla="*/ 1282391 h 1550020"/>
              <a:gd name="connsiteX10" fmla="*/ 1527717 w 2798956"/>
              <a:gd name="connsiteY10" fmla="*/ 1550020 h 1550020"/>
              <a:gd name="connsiteX11" fmla="*/ 1003610 w 2798956"/>
              <a:gd name="connsiteY11" fmla="*/ 1449659 h 1550020"/>
              <a:gd name="connsiteX12" fmla="*/ 412595 w 2798956"/>
              <a:gd name="connsiteY12" fmla="*/ 1215483 h 1550020"/>
              <a:gd name="connsiteX13" fmla="*/ 245327 w 2798956"/>
              <a:gd name="connsiteY13" fmla="*/ 947854 h 1550020"/>
              <a:gd name="connsiteX14" fmla="*/ 144966 w 2798956"/>
              <a:gd name="connsiteY14" fmla="*/ 735981 h 1550020"/>
              <a:gd name="connsiteX15" fmla="*/ 66907 w 2798956"/>
              <a:gd name="connsiteY15" fmla="*/ 434898 h 1550020"/>
              <a:gd name="connsiteX16" fmla="*/ 33453 w 2798956"/>
              <a:gd name="connsiteY16" fmla="*/ 245327 h 1550020"/>
              <a:gd name="connsiteX17" fmla="*/ 0 w 2798956"/>
              <a:gd name="connsiteY17" fmla="*/ 0 h 1550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8956" h="1550020">
                <a:moveTo>
                  <a:pt x="0" y="0"/>
                </a:moveTo>
                <a:lnTo>
                  <a:pt x="144966" y="144966"/>
                </a:lnTo>
                <a:lnTo>
                  <a:pt x="814039" y="144966"/>
                </a:lnTo>
                <a:lnTo>
                  <a:pt x="1059366" y="78059"/>
                </a:lnTo>
                <a:lnTo>
                  <a:pt x="1572322" y="78059"/>
                </a:lnTo>
                <a:lnTo>
                  <a:pt x="2564780" y="289932"/>
                </a:lnTo>
                <a:lnTo>
                  <a:pt x="2720897" y="234176"/>
                </a:lnTo>
                <a:lnTo>
                  <a:pt x="2798956" y="468351"/>
                </a:lnTo>
                <a:lnTo>
                  <a:pt x="2620536" y="869795"/>
                </a:lnTo>
                <a:lnTo>
                  <a:pt x="2241395" y="1282391"/>
                </a:lnTo>
                <a:lnTo>
                  <a:pt x="1527717" y="1550020"/>
                </a:lnTo>
                <a:lnTo>
                  <a:pt x="1003610" y="1449659"/>
                </a:lnTo>
                <a:lnTo>
                  <a:pt x="412595" y="1215483"/>
                </a:lnTo>
                <a:lnTo>
                  <a:pt x="245327" y="947854"/>
                </a:lnTo>
                <a:lnTo>
                  <a:pt x="144966" y="735981"/>
                </a:lnTo>
                <a:lnTo>
                  <a:pt x="66907" y="434898"/>
                </a:lnTo>
                <a:lnTo>
                  <a:pt x="33453" y="245327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43722" y="2521959"/>
            <a:ext cx="234175" cy="256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72746" y="2593303"/>
            <a:ext cx="234175" cy="256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0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88" y="457200"/>
            <a:ext cx="8392886" cy="484632"/>
          </a:xfrm>
        </p:spPr>
        <p:txBody>
          <a:bodyPr>
            <a:noAutofit/>
          </a:bodyPr>
          <a:lstStyle/>
          <a:p>
            <a:r>
              <a:rPr lang="en-US" sz="2400" dirty="0" smtClean="0"/>
              <a:t>National Water Data Infrastructure for the NFIE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endParaRPr lang="en-US" sz="2400" b="1" i="1" dirty="0"/>
          </a:p>
        </p:txBody>
      </p:sp>
      <p:pic>
        <p:nvPicPr>
          <p:cNvPr id="7" name="Picture 6" descr="zoom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482" y="4664797"/>
            <a:ext cx="2082669" cy="196898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TextBox 20"/>
          <p:cNvSpPr txBox="1"/>
          <p:nvPr/>
        </p:nvSpPr>
        <p:spPr>
          <a:xfrm>
            <a:off x="685800" y="1054909"/>
            <a:ext cx="7696199" cy="338554"/>
          </a:xfrm>
          <a:prstGeom prst="rect">
            <a:avLst/>
          </a:prstGeom>
          <a:solidFill>
            <a:srgbClr val="3367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600" dirty="0" smtClean="0">
                <a:solidFill>
                  <a:prstClr val="white"/>
                </a:solidFill>
              </a:rPr>
              <a:t>Enhanced geospatial database for a national water data infrastructure</a:t>
            </a:r>
            <a:endParaRPr lang="en-US" sz="1600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2895600"/>
            <a:ext cx="2554977" cy="1343926"/>
            <a:chOff x="264423" y="4781294"/>
            <a:chExt cx="2554977" cy="134392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23" y="4781294"/>
              <a:ext cx="2554977" cy="1343926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23" y="5843885"/>
              <a:ext cx="771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134888" y="1461520"/>
            <a:ext cx="2798021" cy="2496241"/>
            <a:chOff x="263205" y="1393463"/>
            <a:chExt cx="2798021" cy="2496241"/>
          </a:xfrm>
        </p:grpSpPr>
        <p:pic>
          <p:nvPicPr>
            <p:cNvPr id="22" name="Picture 21" descr="RFCCHps_t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05" y="1393463"/>
              <a:ext cx="2798021" cy="195549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0489" y="3432504"/>
              <a:ext cx="1524000" cy="457200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400" b="1" dirty="0">
                  <a:solidFill>
                    <a:prstClr val="black"/>
                  </a:solidFill>
                </a:rPr>
                <a:t>NWS Basins and </a:t>
              </a:r>
            </a:p>
            <a:p>
              <a:pPr algn="ctr" eaLnBrk="0" hangingPunct="0">
                <a:lnSpc>
                  <a:spcPts val="1800"/>
                </a:lnSpc>
              </a:pPr>
              <a:r>
                <a:rPr lang="en-US" sz="1400" b="1" dirty="0">
                  <a:solidFill>
                    <a:prstClr val="black"/>
                  </a:solidFill>
                </a:rPr>
                <a:t>Forecast Points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274" y="2709641"/>
              <a:ext cx="699051" cy="699051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770489" y="4508355"/>
            <a:ext cx="1524000" cy="4572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USGS Water Watch </a:t>
            </a:r>
          </a:p>
          <a:p>
            <a:pPr algn="ctr"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Points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248400" y="2667000"/>
            <a:ext cx="2422798" cy="2203325"/>
            <a:chOff x="5702439" y="2006725"/>
            <a:chExt cx="2422798" cy="22033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2439" y="2006725"/>
              <a:ext cx="2422798" cy="161116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6151838" y="3752850"/>
              <a:ext cx="1524000" cy="457200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noAutofit/>
            </a:bodyPr>
            <a:lstStyle/>
            <a:p>
              <a:pPr algn="ctr" eaLnBrk="0" hangingPunct="0">
                <a:lnSpc>
                  <a:spcPts val="1800"/>
                </a:lnSpc>
              </a:pPr>
              <a:r>
                <a:rPr lang="en-US" sz="1400" b="1" dirty="0">
                  <a:solidFill>
                    <a:prstClr val="black"/>
                  </a:solidFill>
                </a:rPr>
                <a:t>National Flood </a:t>
              </a:r>
            </a:p>
            <a:p>
              <a:pPr algn="ctr" eaLnBrk="0" hangingPunct="0">
                <a:lnSpc>
                  <a:spcPts val="1800"/>
                </a:lnSpc>
              </a:pPr>
              <a:r>
                <a:rPr lang="en-US" sz="1400" b="1" dirty="0">
                  <a:solidFill>
                    <a:prstClr val="black"/>
                  </a:solidFill>
                </a:rPr>
                <a:t>Hazard Layer</a:t>
              </a:r>
            </a:p>
          </p:txBody>
        </p:sp>
      </p:grpSp>
      <p:sp>
        <p:nvSpPr>
          <p:cNvPr id="26" name="Down Arrow 25"/>
          <p:cNvSpPr/>
          <p:nvPr/>
        </p:nvSpPr>
        <p:spPr bwMode="auto">
          <a:xfrm>
            <a:off x="4267200" y="3957761"/>
            <a:ext cx="464912" cy="618911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5476615" y="4045886"/>
            <a:ext cx="464912" cy="618911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3092570" y="4008031"/>
            <a:ext cx="464912" cy="618911"/>
          </a:xfrm>
          <a:prstGeom prst="downArrow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  <a:headEnd type="none" w="med" len="med"/>
            <a:tailEnd type="none" w="med" len="med"/>
          </a:ln>
          <a:scene3d>
            <a:camera prst="orthographicFront">
              <a:rot lat="0" lon="0" rev="27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62967" y="6390339"/>
            <a:ext cx="1044641" cy="243446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err="1">
                <a:solidFill>
                  <a:prstClr val="black"/>
                </a:solidFill>
              </a:rPr>
              <a:t>NHDPlus</a:t>
            </a:r>
            <a:endParaRPr lang="en-US" b="1" dirty="0">
              <a:solidFill>
                <a:prstClr val="black"/>
              </a:solidFill>
            </a:endParaRPr>
          </a:p>
          <a:p>
            <a:pPr eaLnBrk="0" hangingPunct="0">
              <a:lnSpc>
                <a:spcPts val="1800"/>
              </a:lnSpc>
            </a:pP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09071" y="4870325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Feature classes:</a:t>
            </a:r>
          </a:p>
          <a:p>
            <a:pPr eaLnBrk="0" hangingPunct="0">
              <a:lnSpc>
                <a:spcPts val="1800"/>
              </a:lnSpc>
            </a:pPr>
            <a:endParaRPr lang="en-US" sz="1400" b="1" dirty="0">
              <a:solidFill>
                <a:prstClr val="black"/>
              </a:solidFill>
            </a:endParaRPr>
          </a:p>
          <a:p>
            <a:pPr eaLnBrk="0" hangingPunct="0">
              <a:lnSpc>
                <a:spcPts val="1800"/>
              </a:lnSpc>
            </a:pPr>
            <a:r>
              <a:rPr lang="en-US" sz="1400" b="1" dirty="0" err="1">
                <a:solidFill>
                  <a:prstClr val="black"/>
                </a:solidFill>
              </a:rPr>
              <a:t>Subwatershed</a:t>
            </a:r>
            <a:r>
              <a:rPr lang="en-US" sz="1400" b="1" dirty="0">
                <a:solidFill>
                  <a:prstClr val="black"/>
                </a:solidFill>
              </a:rPr>
              <a:t/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Catchment</a:t>
            </a:r>
          </a:p>
          <a:p>
            <a:pPr eaLnBrk="0" hangingPunct="0">
              <a:lnSpc>
                <a:spcPts val="1800"/>
              </a:lnSpc>
            </a:pPr>
            <a:r>
              <a:rPr lang="en-US" sz="1400" b="1" dirty="0" err="1" smtClean="0">
                <a:solidFill>
                  <a:prstClr val="black"/>
                </a:solidFill>
              </a:rPr>
              <a:t>Flowline</a:t>
            </a:r>
            <a:r>
              <a:rPr lang="en-US" sz="1400" b="1" dirty="0" smtClean="0">
                <a:solidFill>
                  <a:prstClr val="black"/>
                </a:solidFill>
              </a:rPr>
              <a:t> (Medium and High Resolution)</a:t>
            </a:r>
            <a:endParaRPr lang="en-US" sz="1400" b="1" dirty="0">
              <a:solidFill>
                <a:prstClr val="black"/>
              </a:solidFill>
            </a:endParaRPr>
          </a:p>
          <a:p>
            <a:pPr eaLnBrk="0" hangingPunct="0">
              <a:lnSpc>
                <a:spcPts val="1800"/>
              </a:lnSpc>
            </a:pPr>
            <a:r>
              <a:rPr lang="en-US" sz="1400" b="1" dirty="0" err="1">
                <a:solidFill>
                  <a:prstClr val="black"/>
                </a:solidFill>
              </a:rPr>
              <a:t>Waterbody</a:t>
            </a:r>
            <a:r>
              <a:rPr lang="en-US" sz="1400" b="1" dirty="0">
                <a:solidFill>
                  <a:prstClr val="black"/>
                </a:solidFill>
              </a:rPr>
              <a:t/>
            </a:r>
            <a:br>
              <a:rPr lang="en-US" sz="1400" b="1" dirty="0">
                <a:solidFill>
                  <a:prstClr val="black"/>
                </a:solidFill>
              </a:rPr>
            </a:br>
            <a:r>
              <a:rPr lang="en-US" sz="1400" b="1" dirty="0">
                <a:solidFill>
                  <a:prstClr val="black"/>
                </a:solidFill>
              </a:rPr>
              <a:t>Dam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75289" y="5649291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>
                <a:solidFill>
                  <a:srgbClr val="001446">
                    <a:lumMod val="50000"/>
                    <a:lumOff val="50000"/>
                  </a:srgbClr>
                </a:solidFill>
              </a:rPr>
              <a:t>NFIE-Geo</a:t>
            </a:r>
          </a:p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9 feature classes</a:t>
            </a:r>
          </a:p>
          <a:p>
            <a:pPr marL="285750" indent="-285750" eaLnBrk="0" hangingPunct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5 from </a:t>
            </a:r>
            <a:r>
              <a:rPr lang="en-US" sz="1400" b="1" dirty="0" err="1">
                <a:solidFill>
                  <a:prstClr val="black"/>
                </a:solidFill>
              </a:rPr>
              <a:t>NHDPlus</a:t>
            </a:r>
            <a:endParaRPr lang="en-US" sz="1400" b="1" dirty="0">
              <a:solidFill>
                <a:prstClr val="black"/>
              </a:solidFill>
            </a:endParaRPr>
          </a:p>
          <a:p>
            <a:pPr marL="285750" indent="-285750" eaLnBrk="0" hangingPunct="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4 from IWRSS</a:t>
            </a:r>
          </a:p>
        </p:txBody>
      </p:sp>
    </p:spTree>
    <p:extLst>
      <p:ext uri="{BB962C8B-B14F-4D97-AF65-F5344CB8AC3E}">
        <p14:creationId xmlns:p14="http://schemas.microsoft.com/office/powerpoint/2010/main" val="142428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24K National Hydrography Dataset – Connectivity by geometric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72" y="1903868"/>
            <a:ext cx="7771878" cy="4340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0" y="4449337"/>
            <a:ext cx="200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Geometric network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0478" y="2761785"/>
            <a:ext cx="148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Feature Types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0965" y="6244683"/>
            <a:ext cx="5057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FromNode</a:t>
            </a:r>
            <a:r>
              <a:rPr lang="en-US" dirty="0" smtClean="0"/>
              <a:t> and </a:t>
            </a:r>
            <a:r>
              <a:rPr lang="en-US" dirty="0" err="1" smtClean="0"/>
              <a:t>ToNode</a:t>
            </a:r>
            <a:r>
              <a:rPr lang="en-US" dirty="0" smtClean="0"/>
              <a:t> as attributes on the lines</a:t>
            </a:r>
          </a:p>
          <a:p>
            <a:r>
              <a:rPr lang="en-US" dirty="0" smtClean="0"/>
              <a:t>No catchment associated with each individual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67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24K NHD, each reach is made up of “features” Indexed by a “</a:t>
            </a:r>
            <a:r>
              <a:rPr lang="en-US" dirty="0" err="1" smtClean="0"/>
              <a:t>ReachCode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49" y="1791849"/>
            <a:ext cx="6804102" cy="4266979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96431" y="6159988"/>
            <a:ext cx="477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ReachCode</a:t>
            </a:r>
            <a:r>
              <a:rPr lang="en-US" dirty="0" smtClean="0"/>
              <a:t> 12090205000078 means that this is segment 78 in HUC8 </a:t>
            </a:r>
            <a:r>
              <a:rPr lang="en-US" dirty="0" err="1" smtClean="0"/>
              <a:t>Subbasin</a:t>
            </a:r>
            <a:r>
              <a:rPr lang="en-US" dirty="0" smtClean="0"/>
              <a:t> 12090205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25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88086" cy="484632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NHDPlus</a:t>
            </a:r>
            <a:r>
              <a:rPr lang="en-US" sz="3100" dirty="0"/>
              <a:t> </a:t>
            </a:r>
            <a:r>
              <a:rPr lang="en-US" sz="3100" dirty="0" smtClean="0"/>
              <a:t>Version 2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b="1" i="1" dirty="0"/>
          </a:p>
        </p:txBody>
      </p:sp>
      <p:pic>
        <p:nvPicPr>
          <p:cNvPr id="3" name="Picture 2" descr="tex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690689"/>
            <a:ext cx="1779815" cy="177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uc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719" y="1633987"/>
            <a:ext cx="2950598" cy="19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zoom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9297" y="3440734"/>
            <a:ext cx="1992086" cy="18833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7" descr="Imag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870" y="4486610"/>
            <a:ext cx="2453673" cy="19883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9" name="Picture 8" descr="usnlcd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3679" y="4865913"/>
            <a:ext cx="2808678" cy="177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3002" y="3553846"/>
            <a:ext cx="26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Elevation Dataset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21" y="4048798"/>
            <a:ext cx="30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Hydrography Dataset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03749" y="4399916"/>
            <a:ext cx="2848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National Land Cover Dataset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3749" y="3547333"/>
            <a:ext cx="293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Watershed Boundary Dataset</a:t>
            </a:r>
          </a:p>
        </p:txBody>
      </p:sp>
      <p:sp>
        <p:nvSpPr>
          <p:cNvPr id="14" name="Right Arrow 13"/>
          <p:cNvSpPr/>
          <p:nvPr/>
        </p:nvSpPr>
        <p:spPr>
          <a:xfrm rot="1920000">
            <a:off x="2532184" y="2889516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8700000">
            <a:off x="5102944" y="2859693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12900000">
            <a:off x="4936715" y="5517411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 rot="-2220000">
            <a:off x="2786322" y="5501022"/>
            <a:ext cx="717611" cy="468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74559" y="2178474"/>
            <a:ext cx="15327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NHDPlus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74122" y="5887623"/>
            <a:ext cx="27495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2.67 </a:t>
            </a:r>
            <a:r>
              <a:rPr lang="en-US" dirty="0">
                <a:solidFill>
                  <a:prstClr val="black"/>
                </a:solidFill>
              </a:rPr>
              <a:t>million catchments average area 3 km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reach length 2 km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5540" y="2640139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(built 2004-2014)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" y="1054909"/>
            <a:ext cx="7696199" cy="338554"/>
          </a:xfrm>
          <a:prstGeom prst="rect">
            <a:avLst/>
          </a:prstGeom>
          <a:solidFill>
            <a:srgbClr val="336799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1600" dirty="0" smtClean="0">
                <a:solidFill>
                  <a:prstClr val="white"/>
                </a:solidFill>
              </a:rPr>
              <a:t>Geospatial foundation for a national water data infrastructure</a:t>
            </a:r>
            <a:endParaRPr lang="en-US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9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763" y="5287351"/>
            <a:ext cx="1522467" cy="9787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37" y="5291628"/>
            <a:ext cx="1575727" cy="1070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792" y="452563"/>
            <a:ext cx="9068208" cy="48418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NFIE-Hydro: flow computation over CONUS </a:t>
            </a:r>
            <a:endParaRPr lang="en-US" sz="3600" dirty="0"/>
          </a:p>
        </p:txBody>
      </p:sp>
      <p:pic>
        <p:nvPicPr>
          <p:cNvPr id="1026" name="Picture 2" descr="Imágenes integradas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71" y="4617961"/>
            <a:ext cx="3109102" cy="20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215356" y="2133600"/>
            <a:ext cx="2798021" cy="2133600"/>
            <a:chOff x="263205" y="1215358"/>
            <a:chExt cx="2798021" cy="2133600"/>
          </a:xfrm>
        </p:grpSpPr>
        <p:pic>
          <p:nvPicPr>
            <p:cNvPr id="5" name="Picture 4" descr="RFCCHps_ts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205" y="1393463"/>
              <a:ext cx="2798021" cy="195549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55" y="1215358"/>
              <a:ext cx="699051" cy="699051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3633" y="1527065"/>
            <a:ext cx="3026178" cy="1934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4192" y="1295412"/>
            <a:ext cx="1605060" cy="1580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37944" y="1854194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NWS River Forecasts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659" y="2038860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WRF-Hydro Model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070268" y="3651136"/>
            <a:ext cx="277798" cy="8376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9939" y="3768101"/>
            <a:ext cx="1689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</a:rPr>
              <a:t>NHDPlus</a:t>
            </a:r>
            <a:r>
              <a:rPr lang="en-US" sz="1400" dirty="0">
                <a:solidFill>
                  <a:prstClr val="black"/>
                </a:solidFill>
              </a:rPr>
              <a:t> to </a:t>
            </a:r>
          </a:p>
          <a:p>
            <a:pPr algn="ctr"/>
            <a:r>
              <a:rPr lang="en-US" sz="1400" dirty="0">
                <a:solidFill>
                  <a:prstClr val="black"/>
                </a:solidFill>
              </a:rPr>
              <a:t>RAPID Conversion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874" y="2883438"/>
            <a:ext cx="2101874" cy="1155162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8" name="Bent Arrow 17"/>
          <p:cNvSpPr/>
          <p:nvPr/>
        </p:nvSpPr>
        <p:spPr>
          <a:xfrm flipV="1">
            <a:off x="1390899" y="4284776"/>
            <a:ext cx="812089" cy="6663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6" y="4916997"/>
            <a:ext cx="2254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Grid to Catchment Linking</a:t>
            </a:r>
          </a:p>
        </p:txBody>
      </p:sp>
      <p:sp>
        <p:nvSpPr>
          <p:cNvPr id="21" name="Bent Arrow 20"/>
          <p:cNvSpPr/>
          <p:nvPr/>
        </p:nvSpPr>
        <p:spPr>
          <a:xfrm flipH="1" flipV="1">
            <a:off x="7077233" y="4201585"/>
            <a:ext cx="812089" cy="6663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350" y="4916997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Forecast services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28" y="3494439"/>
            <a:ext cx="1575727" cy="107054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7547034" y="6055930"/>
            <a:ext cx="1299371" cy="612484"/>
            <a:chOff x="875846" y="5548766"/>
            <a:chExt cx="1765704" cy="764948"/>
          </a:xfrm>
          <a:solidFill>
            <a:schemeClr val="bg1"/>
          </a:solidFill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5846" y="5548766"/>
              <a:ext cx="690319" cy="764948"/>
            </a:xfrm>
            <a:prstGeom prst="rect">
              <a:avLst/>
            </a:prstGeom>
            <a:grpFill/>
          </p:spPr>
        </p:pic>
        <p:sp>
          <p:nvSpPr>
            <p:cNvPr id="27" name="TextBox 4"/>
            <p:cNvSpPr txBox="1"/>
            <p:nvPr/>
          </p:nvSpPr>
          <p:spPr>
            <a:xfrm>
              <a:off x="1341194" y="5931240"/>
              <a:ext cx="1300356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Completed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5"/>
            <p:cNvSpPr txBox="1"/>
            <p:nvPr/>
          </p:nvSpPr>
          <p:spPr>
            <a:xfrm>
              <a:off x="1341194" y="5616631"/>
              <a:ext cx="1031051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prstClr val="black"/>
                  </a:solidFill>
                </a:rPr>
                <a:t>Pending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29" name="ncar-logo-sm.jpg" descr="/Volumes/Data/Projects/Modernizing_Flood_Response/links/ncar-logo-sm.jpg"/>
          <p:cNvPicPr>
            <a:picLocks noChangeAspect="1"/>
          </p:cNvPicPr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06" y="2433701"/>
            <a:ext cx="926834" cy="29112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14" y="6112483"/>
            <a:ext cx="573182" cy="5731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99669" y="631626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NFIE-Hydro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21887" y="5194586"/>
            <a:ext cx="2246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prstClr val="black"/>
                </a:solidFill>
              </a:rPr>
              <a:t>Deltares</a:t>
            </a:r>
            <a:r>
              <a:rPr lang="en-US" dirty="0">
                <a:solidFill>
                  <a:prstClr val="black"/>
                </a:solidFill>
              </a:rPr>
              <a:t> and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University of Alabama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4903" y="901389"/>
            <a:ext cx="438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14-day historical period, 2.67 million reaches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6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44" y="221386"/>
            <a:ext cx="8605407" cy="63585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658" y="1470581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European Center for Medium Range Weather Forecasting and European Joint Research Commission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25918" y="4290766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sz="1400" b="1" dirty="0">
                <a:solidFill>
                  <a:prstClr val="black"/>
                </a:solidFill>
              </a:rPr>
              <a:t>15 Day ahead forecast ensemble (50 hydrographs) at each location</a:t>
            </a:r>
          </a:p>
        </p:txBody>
      </p:sp>
    </p:spTree>
    <p:extLst>
      <p:ext uri="{BB962C8B-B14F-4D97-AF65-F5344CB8AC3E}">
        <p14:creationId xmlns:p14="http://schemas.microsoft.com/office/powerpoint/2010/main" val="231071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954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Hydrologic Forecasting for the Texas-Gulf Region </a:t>
            </a:r>
            <a:br>
              <a:rPr lang="en-US" sz="2800" dirty="0" smtClean="0"/>
            </a:br>
            <a:r>
              <a:rPr lang="en-US" sz="2800" dirty="0" smtClean="0"/>
              <a:t>(from Brigham Young University)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618" y="1685385"/>
            <a:ext cx="6573096" cy="45306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64874" y="6392887"/>
            <a:ext cx="3142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http://demo.tethys.ci-water.org/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7277" y="1279681"/>
            <a:ext cx="26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(67,313 </a:t>
            </a:r>
            <a:r>
              <a:rPr lang="en-US" dirty="0" err="1">
                <a:solidFill>
                  <a:prstClr val="black"/>
                </a:solidFill>
              </a:rPr>
              <a:t>NHDPlus</a:t>
            </a:r>
            <a:r>
              <a:rPr lang="en-US" dirty="0">
                <a:solidFill>
                  <a:prstClr val="black"/>
                </a:solidFill>
              </a:rPr>
              <a:t> reaches)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6857" y="6223677"/>
            <a:ext cx="3847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Source: Jim </a:t>
            </a:r>
            <a:r>
              <a:rPr lang="en-US" dirty="0">
                <a:solidFill>
                  <a:prstClr val="black"/>
                </a:solidFill>
              </a:rPr>
              <a:t>Nelson, Nathan Swain, </a:t>
            </a:r>
            <a:r>
              <a:rPr lang="en-US" dirty="0">
                <a:solidFill>
                  <a:prstClr val="black"/>
                </a:solidFill>
              </a:rPr>
              <a:t>BYU</a:t>
            </a:r>
          </a:p>
        </p:txBody>
      </p:sp>
    </p:spTree>
    <p:extLst>
      <p:ext uri="{BB962C8B-B14F-4D97-AF65-F5344CB8AC3E}">
        <p14:creationId xmlns:p14="http://schemas.microsoft.com/office/powerpoint/2010/main" val="16332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Ensemble Flow Forecast for </a:t>
            </a:r>
            <a:r>
              <a:rPr lang="en-US" sz="2800" dirty="0" smtClean="0">
                <a:solidFill>
                  <a:srgbClr val="FF0000"/>
                </a:solidFill>
              </a:rPr>
              <a:t>Reach Catchment 5592208 </a:t>
            </a:r>
            <a:r>
              <a:rPr lang="en-US" sz="2800" dirty="0" smtClean="0"/>
              <a:t>made on Jan 13, 2015 (15 day horizon)</a:t>
            </a:r>
            <a:br>
              <a:rPr lang="en-US" sz="2800" dirty="0" smtClean="0"/>
            </a:br>
            <a:r>
              <a:rPr lang="en-US" sz="2000" dirty="0" smtClean="0"/>
              <a:t>Weather information source: European Center for Medium Range Weather Forecasting (ECMWF).  Summary statistics compiled from </a:t>
            </a:r>
            <a:r>
              <a:rPr lang="en-US" sz="2000" dirty="0" smtClean="0">
                <a:solidFill>
                  <a:srgbClr val="FF0000"/>
                </a:solidFill>
              </a:rPr>
              <a:t>50 forecast hydrographs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51" y="1804458"/>
            <a:ext cx="6742816" cy="4794891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4" name="Oval 3"/>
          <p:cNvSpPr/>
          <p:nvPr/>
        </p:nvSpPr>
        <p:spPr>
          <a:xfrm>
            <a:off x="1480008" y="4053526"/>
            <a:ext cx="329938" cy="3016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809946" y="4201891"/>
            <a:ext cx="414779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63047" y="5555823"/>
            <a:ext cx="348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Source: Jim Nelson</a:t>
            </a:r>
            <a:r>
              <a:rPr lang="en-US" dirty="0">
                <a:solidFill>
                  <a:prstClr val="black"/>
                </a:solidFill>
              </a:rPr>
              <a:t>, Alan Snow </a:t>
            </a:r>
            <a:r>
              <a:rPr lang="en-US" dirty="0">
                <a:solidFill>
                  <a:prstClr val="black"/>
                </a:solidFill>
              </a:rPr>
              <a:t>BYU</a:t>
            </a:r>
          </a:p>
        </p:txBody>
      </p:sp>
    </p:spTree>
    <p:extLst>
      <p:ext uri="{BB962C8B-B14F-4D97-AF65-F5344CB8AC3E}">
        <p14:creationId xmlns:p14="http://schemas.microsoft.com/office/powerpoint/2010/main" val="40909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" t="4984" r="6158" b="3378"/>
          <a:stretch/>
        </p:blipFill>
        <p:spPr bwMode="auto">
          <a:xfrm>
            <a:off x="121920" y="2971800"/>
            <a:ext cx="6400800" cy="28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66" r="22683"/>
          <a:stretch/>
        </p:blipFill>
        <p:spPr bwMode="auto">
          <a:xfrm>
            <a:off x="3810000" y="3534091"/>
            <a:ext cx="5166360" cy="3323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r>
              <a:rPr lang="en-US" dirty="0" smtClean="0"/>
              <a:t>North Carolina Floodplain Mapping Program HEC- RAS Models</a:t>
            </a:r>
          </a:p>
          <a:p>
            <a:pPr lvl="1"/>
            <a:r>
              <a:rPr lang="en-US" dirty="0" smtClean="0"/>
              <a:t>5 Recurrence Intervals: 10, 25, 50, 100, 500</a:t>
            </a:r>
          </a:p>
          <a:p>
            <a:pPr lvl="1"/>
            <a:r>
              <a:rPr lang="en-US" dirty="0" smtClean="0"/>
              <a:t>300,000 cross-sections</a:t>
            </a:r>
          </a:p>
          <a:p>
            <a:pPr lvl="1"/>
            <a:r>
              <a:rPr lang="en-US" dirty="0" smtClean="0"/>
              <a:t>Each cross-section has a rating curve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9691" y="6377569"/>
            <a:ext cx="241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Slide: Ken Ashe, NCFMP</a:t>
            </a:r>
          </a:p>
        </p:txBody>
      </p:sp>
    </p:spTree>
    <p:extLst>
      <p:ext uri="{BB962C8B-B14F-4D97-AF65-F5344CB8AC3E}">
        <p14:creationId xmlns:p14="http://schemas.microsoft.com/office/powerpoint/2010/main" val="27037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Our cross-sections give the ability to interpolate between gages expanding the real time information from ~200 locations to 10s of thousands to 100s of thousand of locations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88" y="2028825"/>
            <a:ext cx="9629776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1180" y="6324600"/>
            <a:ext cx="241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Slide: Ken Ashe, NCFMP</a:t>
            </a:r>
          </a:p>
        </p:txBody>
      </p:sp>
    </p:spTree>
    <p:extLst>
      <p:ext uri="{BB962C8B-B14F-4D97-AF65-F5344CB8AC3E}">
        <p14:creationId xmlns:p14="http://schemas.microsoft.com/office/powerpoint/2010/main" val="34641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ptional_Corporate_PPT_Template-Arial">
  <a:themeElements>
    <a:clrScheme name="EsriMarketing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819</Words>
  <Application>Microsoft Office PowerPoint</Application>
  <PresentationFormat>On-screen Show (4:3)</PresentationFormat>
  <Paragraphs>187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ＭＳ Ｐゴシック</vt:lpstr>
      <vt:lpstr>Arial</vt:lpstr>
      <vt:lpstr>Avenir LT Std 55 Roman</vt:lpstr>
      <vt:lpstr>Avenir LT Std 65 Medium</vt:lpstr>
      <vt:lpstr>Avenir LT Std 85 Heavy</vt:lpstr>
      <vt:lpstr>Calibri</vt:lpstr>
      <vt:lpstr>Calibri Light</vt:lpstr>
      <vt:lpstr>Lucida Grande</vt:lpstr>
      <vt:lpstr>Times New Roman</vt:lpstr>
      <vt:lpstr>Office Theme</vt:lpstr>
      <vt:lpstr>1_Optional_Corporate_PPT_Template-Arial</vt:lpstr>
      <vt:lpstr>2_Office Theme</vt:lpstr>
      <vt:lpstr>CE 397 Flood Forecasting</vt:lpstr>
      <vt:lpstr>National Water Data Infrastructure for the NFIE </vt:lpstr>
      <vt:lpstr>NHDPlus Version 2 </vt:lpstr>
      <vt:lpstr>NFIE-Hydro: flow computation over CONUS </vt:lpstr>
      <vt:lpstr>PowerPoint Presentation</vt:lpstr>
      <vt:lpstr>Hydrologic Forecasting for the Texas-Gulf Region  (from Brigham Young University)</vt:lpstr>
      <vt:lpstr>Ensemble Flow Forecast for Reach Catchment 5592208 made on Jan 13, 2015 (15 day horizon) Weather information source: European Center for Medium Range Weather Forecasting (ECMWF).  Summary statistics compiled from 50 forecast hydrographs</vt:lpstr>
      <vt:lpstr>PowerPoint Presentation</vt:lpstr>
      <vt:lpstr>Our cross-sections give the ability to interpolate between gages expanding the real time information from ~200 locations to 10s of thousands to 100s of thousand of locations </vt:lpstr>
      <vt:lpstr>HEC-RAS CrossSections  (from 31 separate models on parts of Onion Creek, Austin, Texas)</vt:lpstr>
      <vt:lpstr>Conclusion</vt:lpstr>
      <vt:lpstr>NFIE Conceptual Framework (modified)</vt:lpstr>
      <vt:lpstr>NFIE Conceptual Framework (modified)</vt:lpstr>
      <vt:lpstr>NFIE Conceptual Framework (modified)</vt:lpstr>
      <vt:lpstr>NFIE Goal</vt:lpstr>
      <vt:lpstr>National Water Data Infrastructure for the NFIE </vt:lpstr>
      <vt:lpstr>Reach Connectivity (100K NHD)</vt:lpstr>
      <vt:lpstr>Line-Node Topology</vt:lpstr>
      <vt:lpstr>Line-Node Topology for a loop</vt:lpstr>
      <vt:lpstr>24K National Hydrography Dataset – Connectivity by geometric network</vt:lpstr>
      <vt:lpstr>In 24K NHD, each reach is made up of “features” Indexed by a “ReachCode”</vt:lpstr>
    </vt:vector>
  </TitlesOfParts>
  <Company>Cockrell School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15</cp:revision>
  <dcterms:created xsi:type="dcterms:W3CDTF">2015-01-26T16:32:22Z</dcterms:created>
  <dcterms:modified xsi:type="dcterms:W3CDTF">2015-01-26T18:14:27Z</dcterms:modified>
</cp:coreProperties>
</file>