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7" r:id="rId7"/>
    <p:sldId id="268" r:id="rId8"/>
    <p:sldId id="269" r:id="rId9"/>
    <p:sldId id="270" r:id="rId10"/>
    <p:sldId id="27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4" autoAdjust="0"/>
    <p:restoredTop sz="94660"/>
  </p:normalViewPr>
  <p:slideViewPr>
    <p:cSldViewPr snapToGrid="0">
      <p:cViewPr varScale="1">
        <p:scale>
          <a:sx n="84" d="100"/>
          <a:sy n="84" d="100"/>
        </p:scale>
        <p:origin x="126"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B7A29F-2173-46E1-9F72-283138F39F28}" type="datetimeFigureOut">
              <a:rPr lang="en-US" smtClean="0"/>
              <a:t>4/16/2013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A64E6D-1961-4FC5-9D7B-E5DC2349A93B}" type="slidenum">
              <a:rPr lang="en-US" smtClean="0"/>
              <a:t>‹#›</a:t>
            </a:fld>
            <a:endParaRPr lang="en-US"/>
          </a:p>
        </p:txBody>
      </p:sp>
    </p:spTree>
    <p:extLst>
      <p:ext uri="{BB962C8B-B14F-4D97-AF65-F5344CB8AC3E}">
        <p14:creationId xmlns:p14="http://schemas.microsoft.com/office/powerpoint/2010/main" val="3685045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B7A29F-2173-46E1-9F72-283138F39F28}" type="datetimeFigureOut">
              <a:rPr lang="en-US" smtClean="0"/>
              <a:t>4/16/2013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A64E6D-1961-4FC5-9D7B-E5DC2349A93B}" type="slidenum">
              <a:rPr lang="en-US" smtClean="0"/>
              <a:t>‹#›</a:t>
            </a:fld>
            <a:endParaRPr lang="en-US"/>
          </a:p>
        </p:txBody>
      </p:sp>
    </p:spTree>
    <p:extLst>
      <p:ext uri="{BB962C8B-B14F-4D97-AF65-F5344CB8AC3E}">
        <p14:creationId xmlns:p14="http://schemas.microsoft.com/office/powerpoint/2010/main" val="4267408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B7A29F-2173-46E1-9F72-283138F39F28}" type="datetimeFigureOut">
              <a:rPr lang="en-US" smtClean="0"/>
              <a:t>4/16/2013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A64E6D-1961-4FC5-9D7B-E5DC2349A93B}" type="slidenum">
              <a:rPr lang="en-US" smtClean="0"/>
              <a:t>‹#›</a:t>
            </a:fld>
            <a:endParaRPr lang="en-US"/>
          </a:p>
        </p:txBody>
      </p:sp>
    </p:spTree>
    <p:extLst>
      <p:ext uri="{BB962C8B-B14F-4D97-AF65-F5344CB8AC3E}">
        <p14:creationId xmlns:p14="http://schemas.microsoft.com/office/powerpoint/2010/main" val="3215456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B7A29F-2173-46E1-9F72-283138F39F28}" type="datetimeFigureOut">
              <a:rPr lang="en-US" smtClean="0"/>
              <a:t>4/16/2013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A64E6D-1961-4FC5-9D7B-E5DC2349A93B}" type="slidenum">
              <a:rPr lang="en-US" smtClean="0"/>
              <a:t>‹#›</a:t>
            </a:fld>
            <a:endParaRPr lang="en-US"/>
          </a:p>
        </p:txBody>
      </p:sp>
    </p:spTree>
    <p:extLst>
      <p:ext uri="{BB962C8B-B14F-4D97-AF65-F5344CB8AC3E}">
        <p14:creationId xmlns:p14="http://schemas.microsoft.com/office/powerpoint/2010/main" val="2558051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B7A29F-2173-46E1-9F72-283138F39F28}" type="datetimeFigureOut">
              <a:rPr lang="en-US" smtClean="0"/>
              <a:t>4/16/2013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A64E6D-1961-4FC5-9D7B-E5DC2349A93B}" type="slidenum">
              <a:rPr lang="en-US" smtClean="0"/>
              <a:t>‹#›</a:t>
            </a:fld>
            <a:endParaRPr lang="en-US"/>
          </a:p>
        </p:txBody>
      </p:sp>
    </p:spTree>
    <p:extLst>
      <p:ext uri="{BB962C8B-B14F-4D97-AF65-F5344CB8AC3E}">
        <p14:creationId xmlns:p14="http://schemas.microsoft.com/office/powerpoint/2010/main" val="4085986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B7A29F-2173-46E1-9F72-283138F39F28}" type="datetimeFigureOut">
              <a:rPr lang="en-US" smtClean="0"/>
              <a:t>4/16/2013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A64E6D-1961-4FC5-9D7B-E5DC2349A93B}" type="slidenum">
              <a:rPr lang="en-US" smtClean="0"/>
              <a:t>‹#›</a:t>
            </a:fld>
            <a:endParaRPr lang="en-US"/>
          </a:p>
        </p:txBody>
      </p:sp>
    </p:spTree>
    <p:extLst>
      <p:ext uri="{BB962C8B-B14F-4D97-AF65-F5344CB8AC3E}">
        <p14:creationId xmlns:p14="http://schemas.microsoft.com/office/powerpoint/2010/main" val="2957290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B7A29F-2173-46E1-9F72-283138F39F28}" type="datetimeFigureOut">
              <a:rPr lang="en-US" smtClean="0"/>
              <a:t>4/16/2013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A64E6D-1961-4FC5-9D7B-E5DC2349A93B}" type="slidenum">
              <a:rPr lang="en-US" smtClean="0"/>
              <a:t>‹#›</a:t>
            </a:fld>
            <a:endParaRPr lang="en-US"/>
          </a:p>
        </p:txBody>
      </p:sp>
    </p:spTree>
    <p:extLst>
      <p:ext uri="{BB962C8B-B14F-4D97-AF65-F5344CB8AC3E}">
        <p14:creationId xmlns:p14="http://schemas.microsoft.com/office/powerpoint/2010/main" val="3467590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B7A29F-2173-46E1-9F72-283138F39F28}" type="datetimeFigureOut">
              <a:rPr lang="en-US" smtClean="0"/>
              <a:t>4/16/2013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A64E6D-1961-4FC5-9D7B-E5DC2349A93B}" type="slidenum">
              <a:rPr lang="en-US" smtClean="0"/>
              <a:t>‹#›</a:t>
            </a:fld>
            <a:endParaRPr lang="en-US"/>
          </a:p>
        </p:txBody>
      </p:sp>
    </p:spTree>
    <p:extLst>
      <p:ext uri="{BB962C8B-B14F-4D97-AF65-F5344CB8AC3E}">
        <p14:creationId xmlns:p14="http://schemas.microsoft.com/office/powerpoint/2010/main" val="1676752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B7A29F-2173-46E1-9F72-283138F39F28}" type="datetimeFigureOut">
              <a:rPr lang="en-US" smtClean="0"/>
              <a:t>4/16/2013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A64E6D-1961-4FC5-9D7B-E5DC2349A93B}" type="slidenum">
              <a:rPr lang="en-US" smtClean="0"/>
              <a:t>‹#›</a:t>
            </a:fld>
            <a:endParaRPr lang="en-US"/>
          </a:p>
        </p:txBody>
      </p:sp>
    </p:spTree>
    <p:extLst>
      <p:ext uri="{BB962C8B-B14F-4D97-AF65-F5344CB8AC3E}">
        <p14:creationId xmlns:p14="http://schemas.microsoft.com/office/powerpoint/2010/main" val="3507033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B7A29F-2173-46E1-9F72-283138F39F28}" type="datetimeFigureOut">
              <a:rPr lang="en-US" smtClean="0"/>
              <a:t>4/16/2013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A64E6D-1961-4FC5-9D7B-E5DC2349A93B}" type="slidenum">
              <a:rPr lang="en-US" smtClean="0"/>
              <a:t>‹#›</a:t>
            </a:fld>
            <a:endParaRPr lang="en-US"/>
          </a:p>
        </p:txBody>
      </p:sp>
    </p:spTree>
    <p:extLst>
      <p:ext uri="{BB962C8B-B14F-4D97-AF65-F5344CB8AC3E}">
        <p14:creationId xmlns:p14="http://schemas.microsoft.com/office/powerpoint/2010/main" val="1506487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B7A29F-2173-46E1-9F72-283138F39F28}" type="datetimeFigureOut">
              <a:rPr lang="en-US" smtClean="0"/>
              <a:t>4/16/2013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A64E6D-1961-4FC5-9D7B-E5DC2349A93B}" type="slidenum">
              <a:rPr lang="en-US" smtClean="0"/>
              <a:t>‹#›</a:t>
            </a:fld>
            <a:endParaRPr lang="en-US"/>
          </a:p>
        </p:txBody>
      </p:sp>
    </p:spTree>
    <p:extLst>
      <p:ext uri="{BB962C8B-B14F-4D97-AF65-F5344CB8AC3E}">
        <p14:creationId xmlns:p14="http://schemas.microsoft.com/office/powerpoint/2010/main" val="799810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B7A29F-2173-46E1-9F72-283138F39F28}" type="datetimeFigureOut">
              <a:rPr lang="en-US" smtClean="0"/>
              <a:t>4/16/2013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A64E6D-1961-4FC5-9D7B-E5DC2349A93B}" type="slidenum">
              <a:rPr lang="en-US" smtClean="0"/>
              <a:t>‹#›</a:t>
            </a:fld>
            <a:endParaRPr lang="en-US"/>
          </a:p>
        </p:txBody>
      </p:sp>
    </p:spTree>
    <p:extLst>
      <p:ext uri="{BB962C8B-B14F-4D97-AF65-F5344CB8AC3E}">
        <p14:creationId xmlns:p14="http://schemas.microsoft.com/office/powerpoint/2010/main" val="2410093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www.tceq.texas.gov/publications/gi/gi-364.html" TargetMode="External"/><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040095" y="4362507"/>
            <a:ext cx="4825225" cy="2374174"/>
          </a:xfrm>
          <a:prstGeom prst="rect">
            <a:avLst/>
          </a:prstGeom>
        </p:spPr>
      </p:pic>
      <p:sp>
        <p:nvSpPr>
          <p:cNvPr id="2" name="Title 1"/>
          <p:cNvSpPr>
            <a:spLocks noGrp="1"/>
          </p:cNvSpPr>
          <p:nvPr>
            <p:ph type="title"/>
          </p:nvPr>
        </p:nvSpPr>
        <p:spPr/>
        <p:txBody>
          <a:bodyPr/>
          <a:lstStyle/>
          <a:p>
            <a:r>
              <a:rPr lang="en-US" dirty="0" smtClean="0"/>
              <a:t>Upper Brushy Creek Flood Study – Flood mapping and management</a:t>
            </a:r>
            <a:endParaRPr lang="en-US" dirty="0"/>
          </a:p>
        </p:txBody>
      </p:sp>
      <p:sp>
        <p:nvSpPr>
          <p:cNvPr id="3" name="Rectangle 2"/>
          <p:cNvSpPr/>
          <p:nvPr/>
        </p:nvSpPr>
        <p:spPr>
          <a:xfrm>
            <a:off x="790491" y="3686209"/>
            <a:ext cx="5856799" cy="2862322"/>
          </a:xfrm>
          <a:prstGeom prst="rect">
            <a:avLst/>
          </a:prstGeom>
        </p:spPr>
        <p:txBody>
          <a:bodyPr wrap="square">
            <a:spAutoFit/>
          </a:bodyPr>
          <a:lstStyle/>
          <a:p>
            <a:r>
              <a:rPr lang="en-US" dirty="0">
                <a:latin typeface="Times New Roman" panose="02020603050405020304" pitchFamily="18" charset="0"/>
              </a:rPr>
              <a:t>Rainfall depths were derived using USGS SIR 2004-5041, </a:t>
            </a:r>
            <a:r>
              <a:rPr lang="en-US" i="1" dirty="0">
                <a:latin typeface="Times New Roman" panose="02020603050405020304" pitchFamily="18" charset="0"/>
              </a:rPr>
              <a:t>Atlas of Depth </a:t>
            </a:r>
            <a:r>
              <a:rPr lang="en-US" i="1" dirty="0" smtClean="0">
                <a:latin typeface="Times New Roman" panose="02020603050405020304" pitchFamily="18" charset="0"/>
              </a:rPr>
              <a:t>Duration Frequency </a:t>
            </a:r>
            <a:r>
              <a:rPr lang="en-US" i="1" dirty="0">
                <a:latin typeface="Times New Roman" panose="02020603050405020304" pitchFamily="18" charset="0"/>
              </a:rPr>
              <a:t>of Precipitation Annual Maxima for Texas </a:t>
            </a:r>
            <a:r>
              <a:rPr lang="en-US" dirty="0">
                <a:latin typeface="Times New Roman" panose="02020603050405020304" pitchFamily="18" charset="0"/>
              </a:rPr>
              <a:t>and applied to the HEC-HMS model using the Natural Resources Conservation Service (NRCS) 24-hour Type III distribution. The U.S. Geological Survey (USGS) rainfall </a:t>
            </a:r>
            <a:r>
              <a:rPr lang="en-US" dirty="0" err="1">
                <a:latin typeface="Times New Roman" panose="02020603050405020304" pitchFamily="18" charset="0"/>
              </a:rPr>
              <a:t>isohyetals</a:t>
            </a:r>
            <a:r>
              <a:rPr lang="en-US" dirty="0">
                <a:latin typeface="Times New Roman" panose="02020603050405020304" pitchFamily="18" charset="0"/>
              </a:rPr>
              <a:t> (lines of equal rainfall depths) were digitized using ESRI ArcGIS, and a surface was created for the 1-day storm event for each return period. The rainfall depth was then estimated at the centroid of each of the 449 watersheds for each return period.</a:t>
            </a:r>
            <a:endParaRPr lang="en-US" dirty="0"/>
          </a:p>
        </p:txBody>
      </p:sp>
      <p:sp>
        <p:nvSpPr>
          <p:cNvPr id="4" name="Rectangle 3"/>
          <p:cNvSpPr/>
          <p:nvPr/>
        </p:nvSpPr>
        <p:spPr>
          <a:xfrm>
            <a:off x="838200" y="1793411"/>
            <a:ext cx="5761383" cy="1200329"/>
          </a:xfrm>
          <a:prstGeom prst="rect">
            <a:avLst/>
          </a:prstGeom>
        </p:spPr>
        <p:txBody>
          <a:bodyPr wrap="square">
            <a:spAutoFit/>
          </a:bodyPr>
          <a:lstStyle/>
          <a:p>
            <a:r>
              <a:rPr lang="en-US" dirty="0">
                <a:latin typeface="Times New Roman" panose="02020603050405020304" pitchFamily="18" charset="0"/>
              </a:rPr>
              <a:t>In this study, hydrologic analyses will be performed for the Upper Brushy Creek Watershed (Watershed) for the 50-, 10-, 4-, 2-, 1-, and 0.2-percent AEP flood events, as well as the ultimate condition 1- and 4-percent AEP flood events.</a:t>
            </a:r>
            <a:endParaRPr lang="en-US" dirty="0"/>
          </a:p>
        </p:txBody>
      </p:sp>
      <p:pic>
        <p:nvPicPr>
          <p:cNvPr id="5" name="Picture 4"/>
          <p:cNvPicPr>
            <a:picLocks noChangeAspect="1"/>
          </p:cNvPicPr>
          <p:nvPr/>
        </p:nvPicPr>
        <p:blipFill>
          <a:blip r:embed="rId3"/>
          <a:stretch>
            <a:fillRect/>
          </a:stretch>
        </p:blipFill>
        <p:spPr>
          <a:xfrm>
            <a:off x="7245279" y="1591159"/>
            <a:ext cx="2751644" cy="2413075"/>
          </a:xfrm>
          <a:prstGeom prst="rect">
            <a:avLst/>
          </a:prstGeom>
          <a:ln>
            <a:solidFill>
              <a:schemeClr val="tx2"/>
            </a:solidFill>
          </a:ln>
        </p:spPr>
      </p:pic>
      <p:pic>
        <p:nvPicPr>
          <p:cNvPr id="6" name="Picture 5"/>
          <p:cNvPicPr>
            <a:picLocks noChangeAspect="1"/>
          </p:cNvPicPr>
          <p:nvPr/>
        </p:nvPicPr>
        <p:blipFill>
          <a:blip r:embed="rId4"/>
          <a:stretch>
            <a:fillRect/>
          </a:stretch>
        </p:blipFill>
        <p:spPr>
          <a:xfrm>
            <a:off x="10310696" y="1474549"/>
            <a:ext cx="1734315" cy="2646293"/>
          </a:xfrm>
          <a:prstGeom prst="rect">
            <a:avLst/>
          </a:prstGeom>
          <a:ln>
            <a:solidFill>
              <a:schemeClr val="tx2"/>
            </a:solidFill>
          </a:ln>
        </p:spPr>
      </p:pic>
      <p:sp>
        <p:nvSpPr>
          <p:cNvPr id="8" name="Rectangle 7"/>
          <p:cNvSpPr/>
          <p:nvPr/>
        </p:nvSpPr>
        <p:spPr>
          <a:xfrm>
            <a:off x="803516" y="2992820"/>
            <a:ext cx="6236579" cy="646331"/>
          </a:xfrm>
          <a:prstGeom prst="rect">
            <a:avLst/>
          </a:prstGeom>
          <a:ln>
            <a:solidFill>
              <a:schemeClr val="accent1"/>
            </a:solidFill>
          </a:ln>
        </p:spPr>
        <p:txBody>
          <a:bodyPr wrap="none">
            <a:spAutoFit/>
          </a:bodyPr>
          <a:lstStyle/>
          <a:p>
            <a:r>
              <a:rPr lang="en-US" dirty="0" smtClean="0">
                <a:latin typeface="Times New Roman" panose="02020603050405020304" pitchFamily="18" charset="0"/>
              </a:rPr>
              <a:t>AEP = Annual </a:t>
            </a:r>
            <a:r>
              <a:rPr lang="en-US" dirty="0" err="1" smtClean="0">
                <a:latin typeface="Times New Roman" panose="02020603050405020304" pitchFamily="18" charset="0"/>
              </a:rPr>
              <a:t>Exceedence</a:t>
            </a:r>
            <a:r>
              <a:rPr lang="en-US" dirty="0" smtClean="0">
                <a:latin typeface="Times New Roman" panose="02020603050405020304" pitchFamily="18" charset="0"/>
              </a:rPr>
              <a:t> Probability</a:t>
            </a:r>
          </a:p>
          <a:p>
            <a:r>
              <a:rPr lang="en-US" dirty="0" smtClean="0">
                <a:latin typeface="Times New Roman" panose="02020603050405020304" pitchFamily="18" charset="0"/>
              </a:rPr>
              <a:t>50% AEP = 2 </a:t>
            </a:r>
            <a:r>
              <a:rPr lang="en-US" dirty="0" err="1" smtClean="0">
                <a:latin typeface="Times New Roman" panose="02020603050405020304" pitchFamily="18" charset="0"/>
              </a:rPr>
              <a:t>yr</a:t>
            </a:r>
            <a:r>
              <a:rPr lang="en-US" dirty="0" smtClean="0">
                <a:latin typeface="Times New Roman" panose="02020603050405020304" pitchFamily="18" charset="0"/>
              </a:rPr>
              <a:t> return period; 0.2% AEP = 500 </a:t>
            </a:r>
            <a:r>
              <a:rPr lang="en-US" dirty="0" err="1" smtClean="0">
                <a:latin typeface="Times New Roman" panose="02020603050405020304" pitchFamily="18" charset="0"/>
              </a:rPr>
              <a:t>yr</a:t>
            </a:r>
            <a:r>
              <a:rPr lang="en-US" dirty="0" smtClean="0">
                <a:latin typeface="Times New Roman" panose="02020603050405020304" pitchFamily="18" charset="0"/>
              </a:rPr>
              <a:t> return period  </a:t>
            </a:r>
            <a:endParaRPr lang="en-US" dirty="0">
              <a:latin typeface="Times New Roman" panose="02020603050405020304" pitchFamily="18" charset="0"/>
            </a:endParaRPr>
          </a:p>
        </p:txBody>
      </p:sp>
    </p:spTree>
    <p:extLst>
      <p:ext uri="{BB962C8B-B14F-4D97-AF65-F5344CB8AC3E}">
        <p14:creationId xmlns:p14="http://schemas.microsoft.com/office/powerpoint/2010/main" val="2508121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6484719" y="467083"/>
            <a:ext cx="5413684" cy="3161872"/>
          </a:xfrm>
          <a:prstGeom prst="rect">
            <a:avLst/>
          </a:prstGeom>
        </p:spPr>
      </p:pic>
      <p:pic>
        <p:nvPicPr>
          <p:cNvPr id="4" name="Picture 3"/>
          <p:cNvPicPr>
            <a:picLocks noChangeAspect="1"/>
          </p:cNvPicPr>
          <p:nvPr/>
        </p:nvPicPr>
        <p:blipFill rotWithShape="1">
          <a:blip r:embed="rId3"/>
          <a:srcRect t="19070" r="5623" b="2470"/>
          <a:stretch/>
        </p:blipFill>
        <p:spPr>
          <a:xfrm>
            <a:off x="6240163" y="4055073"/>
            <a:ext cx="5953304" cy="2592843"/>
          </a:xfrm>
          <a:prstGeom prst="rect">
            <a:avLst/>
          </a:prstGeom>
        </p:spPr>
      </p:pic>
      <p:sp>
        <p:nvSpPr>
          <p:cNvPr id="2" name="Title 1"/>
          <p:cNvSpPr>
            <a:spLocks noGrp="1"/>
          </p:cNvSpPr>
          <p:nvPr>
            <p:ph type="title"/>
          </p:nvPr>
        </p:nvSpPr>
        <p:spPr>
          <a:xfrm>
            <a:off x="543835" y="95980"/>
            <a:ext cx="10515600" cy="1325563"/>
          </a:xfrm>
        </p:spPr>
        <p:txBody>
          <a:bodyPr/>
          <a:lstStyle/>
          <a:p>
            <a:r>
              <a:rPr lang="en-US" dirty="0" smtClean="0"/>
              <a:t>TCEQ PMP Hyetograph</a:t>
            </a:r>
            <a:endParaRPr lang="en-US" dirty="0"/>
          </a:p>
        </p:txBody>
      </p:sp>
      <p:sp>
        <p:nvSpPr>
          <p:cNvPr id="3" name="Rectangle 2"/>
          <p:cNvSpPr/>
          <p:nvPr/>
        </p:nvSpPr>
        <p:spPr>
          <a:xfrm>
            <a:off x="543835" y="1165619"/>
            <a:ext cx="5483749" cy="3046988"/>
          </a:xfrm>
          <a:prstGeom prst="rect">
            <a:avLst/>
          </a:prstGeom>
        </p:spPr>
        <p:txBody>
          <a:bodyPr wrap="square">
            <a:spAutoFit/>
          </a:bodyPr>
          <a:lstStyle/>
          <a:p>
            <a:r>
              <a:rPr lang="en-US" sz="1600" dirty="0">
                <a:latin typeface="AGaramond-Regular"/>
              </a:rPr>
              <a:t>Distribute the total depth of the </a:t>
            </a:r>
            <a:r>
              <a:rPr lang="en-US" sz="1600" dirty="0" err="1" smtClean="0">
                <a:latin typeface="AGaramond-Regular"/>
              </a:rPr>
              <a:t>PMP</a:t>
            </a:r>
            <a:r>
              <a:rPr lang="en-US" sz="1600" dirty="0" smtClean="0">
                <a:latin typeface="AGaramond-Regular"/>
              </a:rPr>
              <a:t> temporally.</a:t>
            </a:r>
          </a:p>
          <a:p>
            <a:endParaRPr lang="en-US" sz="1600" dirty="0" smtClean="0">
              <a:latin typeface="AGaramond-Regular"/>
            </a:endParaRPr>
          </a:p>
          <a:p>
            <a:r>
              <a:rPr lang="en-US" sz="1600" dirty="0" smtClean="0">
                <a:latin typeface="AGaramond-Regular"/>
              </a:rPr>
              <a:t>The </a:t>
            </a:r>
            <a:r>
              <a:rPr lang="en-US" sz="1600" dirty="0">
                <a:latin typeface="AGaramond-Regular"/>
              </a:rPr>
              <a:t>development of the </a:t>
            </a:r>
            <a:r>
              <a:rPr lang="en-US" sz="1600" dirty="0" smtClean="0">
                <a:latin typeface="AGaramond-Regular"/>
              </a:rPr>
              <a:t>temporal distributions is </a:t>
            </a:r>
            <a:r>
              <a:rPr lang="en-US" sz="1600" dirty="0">
                <a:latin typeface="AGaramond-Regular"/>
              </a:rPr>
              <a:t>based on observed evidence that near-PMP values </a:t>
            </a:r>
            <a:r>
              <a:rPr lang="en-US" sz="1600" dirty="0" smtClean="0">
                <a:latin typeface="AGaramond-Regular"/>
              </a:rPr>
              <a:t>for significantly </a:t>
            </a:r>
            <a:r>
              <a:rPr lang="en-US" sz="1600" dirty="0">
                <a:latin typeface="AGaramond-Regular"/>
              </a:rPr>
              <a:t>different durations have not occurred in the </a:t>
            </a:r>
            <a:r>
              <a:rPr lang="en-US" sz="1600" dirty="0" smtClean="0">
                <a:latin typeface="AGaramond-Regular"/>
              </a:rPr>
              <a:t>same event</a:t>
            </a:r>
            <a:r>
              <a:rPr lang="en-US" sz="1600" dirty="0">
                <a:latin typeface="AGaramond-Regular"/>
              </a:rPr>
              <a:t>. </a:t>
            </a:r>
            <a:endParaRPr lang="en-US" sz="1600" dirty="0" smtClean="0">
              <a:latin typeface="AGaramond-Regular"/>
            </a:endParaRPr>
          </a:p>
          <a:p>
            <a:r>
              <a:rPr lang="en-US" sz="1600" dirty="0" smtClean="0">
                <a:solidFill>
                  <a:srgbClr val="FF0000"/>
                </a:solidFill>
                <a:latin typeface="AGaramond-Regular"/>
              </a:rPr>
              <a:t>In </a:t>
            </a:r>
            <a:r>
              <a:rPr lang="en-US" sz="1600" dirty="0">
                <a:solidFill>
                  <a:srgbClr val="FF0000"/>
                </a:solidFill>
                <a:latin typeface="AGaramond-Regular"/>
              </a:rPr>
              <a:t>other words, though previous methods assumed </a:t>
            </a:r>
            <a:r>
              <a:rPr lang="en-US" sz="1600" dirty="0" smtClean="0">
                <a:solidFill>
                  <a:srgbClr val="FF0000"/>
                </a:solidFill>
                <a:latin typeface="AGaramond-Regular"/>
              </a:rPr>
              <a:t>the PMP </a:t>
            </a:r>
            <a:r>
              <a:rPr lang="en-US" sz="1600" dirty="0">
                <a:solidFill>
                  <a:srgbClr val="FF0000"/>
                </a:solidFill>
                <a:latin typeface="AGaramond-Regular"/>
              </a:rPr>
              <a:t>value for the peak one-hour event occurred within </a:t>
            </a:r>
            <a:r>
              <a:rPr lang="en-US" sz="1600" dirty="0" smtClean="0">
                <a:solidFill>
                  <a:srgbClr val="FF0000"/>
                </a:solidFill>
                <a:latin typeface="AGaramond-Regular"/>
              </a:rPr>
              <a:t>the same </a:t>
            </a:r>
            <a:r>
              <a:rPr lang="en-US" sz="1600" dirty="0">
                <a:solidFill>
                  <a:srgbClr val="FF0000"/>
                </a:solidFill>
                <a:latin typeface="AGaramond-Regular"/>
              </a:rPr>
              <a:t>event as the peak PMP value for 24 hours and also </a:t>
            </a:r>
            <a:r>
              <a:rPr lang="en-US" sz="1600" dirty="0" smtClean="0">
                <a:solidFill>
                  <a:srgbClr val="FF0000"/>
                </a:solidFill>
                <a:latin typeface="AGaramond-Regular"/>
              </a:rPr>
              <a:t>for 72 </a:t>
            </a:r>
            <a:r>
              <a:rPr lang="en-US" sz="1600" dirty="0">
                <a:solidFill>
                  <a:srgbClr val="FF0000"/>
                </a:solidFill>
                <a:latin typeface="AGaramond-Regular"/>
              </a:rPr>
              <a:t>hours, such storms have never actually been </a:t>
            </a:r>
            <a:r>
              <a:rPr lang="en-US" sz="1600" dirty="0" smtClean="0">
                <a:solidFill>
                  <a:srgbClr val="FF0000"/>
                </a:solidFill>
                <a:latin typeface="AGaramond-Regular"/>
              </a:rPr>
              <a:t>observed. </a:t>
            </a:r>
            <a:r>
              <a:rPr lang="en-US" sz="1600" dirty="0" smtClean="0">
                <a:latin typeface="AGaramond-Regular"/>
              </a:rPr>
              <a:t>Historical </a:t>
            </a:r>
            <a:r>
              <a:rPr lang="en-US" sz="1600" dirty="0">
                <a:latin typeface="AGaramond-Regular"/>
              </a:rPr>
              <a:t>data has also shown that the most extreme </a:t>
            </a:r>
            <a:r>
              <a:rPr lang="en-US" sz="1600" dirty="0" smtClean="0">
                <a:latin typeface="AGaramond-Regular"/>
              </a:rPr>
              <a:t>near-PMP events </a:t>
            </a:r>
            <a:r>
              <a:rPr lang="en-US" sz="1600" dirty="0">
                <a:latin typeface="AGaramond-Regular"/>
              </a:rPr>
              <a:t>tend to be front loaded, with most of the </a:t>
            </a:r>
            <a:r>
              <a:rPr lang="en-US" sz="1600" dirty="0" smtClean="0">
                <a:latin typeface="AGaramond-Regular"/>
              </a:rPr>
              <a:t>rainfall occurring </a:t>
            </a:r>
            <a:r>
              <a:rPr lang="en-US" sz="1600" dirty="0">
                <a:latin typeface="AGaramond-Regular"/>
              </a:rPr>
              <a:t>early in the event.</a:t>
            </a:r>
          </a:p>
        </p:txBody>
      </p:sp>
      <p:pic>
        <p:nvPicPr>
          <p:cNvPr id="5" name="Picture 4"/>
          <p:cNvPicPr>
            <a:picLocks noChangeAspect="1"/>
          </p:cNvPicPr>
          <p:nvPr/>
        </p:nvPicPr>
        <p:blipFill>
          <a:blip r:embed="rId4"/>
          <a:stretch>
            <a:fillRect/>
          </a:stretch>
        </p:blipFill>
        <p:spPr>
          <a:xfrm>
            <a:off x="3458704" y="4626465"/>
            <a:ext cx="3291840" cy="1437109"/>
          </a:xfrm>
          <a:prstGeom prst="rect">
            <a:avLst/>
          </a:prstGeom>
        </p:spPr>
      </p:pic>
      <p:pic>
        <p:nvPicPr>
          <p:cNvPr id="6" name="Picture 5"/>
          <p:cNvPicPr>
            <a:picLocks noChangeAspect="1"/>
          </p:cNvPicPr>
          <p:nvPr/>
        </p:nvPicPr>
        <p:blipFill>
          <a:blip r:embed="rId5"/>
          <a:stretch>
            <a:fillRect/>
          </a:stretch>
        </p:blipFill>
        <p:spPr>
          <a:xfrm>
            <a:off x="199351" y="4314570"/>
            <a:ext cx="3209925" cy="2266950"/>
          </a:xfrm>
          <a:prstGeom prst="rect">
            <a:avLst/>
          </a:prstGeom>
        </p:spPr>
      </p:pic>
      <p:sp>
        <p:nvSpPr>
          <p:cNvPr id="8" name="TextBox 7"/>
          <p:cNvSpPr txBox="1"/>
          <p:nvPr/>
        </p:nvSpPr>
        <p:spPr>
          <a:xfrm>
            <a:off x="9191561" y="1227404"/>
            <a:ext cx="2082621" cy="646331"/>
          </a:xfrm>
          <a:prstGeom prst="rect">
            <a:avLst/>
          </a:prstGeom>
          <a:noFill/>
        </p:spPr>
        <p:txBody>
          <a:bodyPr wrap="none" rtlCol="0">
            <a:spAutoFit/>
          </a:bodyPr>
          <a:lstStyle/>
          <a:p>
            <a:pPr algn="ctr"/>
            <a:r>
              <a:rPr lang="en-US" dirty="0" smtClean="0"/>
              <a:t>6-hour design storm</a:t>
            </a:r>
          </a:p>
          <a:p>
            <a:pPr algn="ctr"/>
            <a:r>
              <a:rPr lang="en-US" dirty="0" smtClean="0"/>
              <a:t>for Dam 7</a:t>
            </a:r>
            <a:endParaRPr lang="en-US" dirty="0"/>
          </a:p>
        </p:txBody>
      </p:sp>
      <p:pic>
        <p:nvPicPr>
          <p:cNvPr id="10" name="Picture 9"/>
          <p:cNvPicPr>
            <a:picLocks noChangeAspect="1"/>
          </p:cNvPicPr>
          <p:nvPr/>
        </p:nvPicPr>
        <p:blipFill rotWithShape="1">
          <a:blip r:embed="rId3"/>
          <a:srcRect b="88599"/>
          <a:stretch/>
        </p:blipFill>
        <p:spPr>
          <a:xfrm>
            <a:off x="6066209" y="3740012"/>
            <a:ext cx="6102544" cy="364489"/>
          </a:xfrm>
          <a:prstGeom prst="rect">
            <a:avLst/>
          </a:prstGeom>
        </p:spPr>
      </p:pic>
      <p:sp>
        <p:nvSpPr>
          <p:cNvPr id="7" name="TextBox 6"/>
          <p:cNvSpPr txBox="1"/>
          <p:nvPr/>
        </p:nvSpPr>
        <p:spPr>
          <a:xfrm>
            <a:off x="6614625" y="5246852"/>
            <a:ext cx="366944" cy="369332"/>
          </a:xfrm>
          <a:prstGeom prst="rect">
            <a:avLst/>
          </a:prstGeom>
          <a:noFill/>
        </p:spPr>
        <p:txBody>
          <a:bodyPr wrap="square" rtlCol="0">
            <a:spAutoFit/>
          </a:bodyPr>
          <a:lstStyle/>
          <a:p>
            <a:r>
              <a:rPr lang="en-US" b="1" dirty="0" smtClean="0"/>
              <a:t>P</a:t>
            </a:r>
            <a:endParaRPr lang="en-US" b="1" dirty="0"/>
          </a:p>
        </p:txBody>
      </p:sp>
      <p:sp>
        <p:nvSpPr>
          <p:cNvPr id="12" name="TextBox 11"/>
          <p:cNvSpPr txBox="1"/>
          <p:nvPr/>
        </p:nvSpPr>
        <p:spPr>
          <a:xfrm>
            <a:off x="9814225" y="6304002"/>
            <a:ext cx="543697" cy="369332"/>
          </a:xfrm>
          <a:prstGeom prst="rect">
            <a:avLst/>
          </a:prstGeom>
          <a:noFill/>
        </p:spPr>
        <p:txBody>
          <a:bodyPr wrap="square" rtlCol="0">
            <a:spAutoFit/>
          </a:bodyPr>
          <a:lstStyle/>
          <a:p>
            <a:r>
              <a:rPr lang="en-US" b="1" dirty="0" smtClean="0"/>
              <a:t>T</a:t>
            </a:r>
            <a:endParaRPr lang="en-US" b="1" dirty="0"/>
          </a:p>
        </p:txBody>
      </p:sp>
    </p:spTree>
    <p:extLst>
      <p:ext uri="{BB962C8B-B14F-4D97-AF65-F5344CB8AC3E}">
        <p14:creationId xmlns:p14="http://schemas.microsoft.com/office/powerpoint/2010/main" val="3865106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0613" y="296878"/>
            <a:ext cx="10353261" cy="923330"/>
          </a:xfrm>
          <a:prstGeom prst="rect">
            <a:avLst/>
          </a:prstGeom>
        </p:spPr>
        <p:txBody>
          <a:bodyPr wrap="square">
            <a:spAutoFit/>
          </a:bodyPr>
          <a:lstStyle/>
          <a:p>
            <a:r>
              <a:rPr lang="en-US" b="1" dirty="0">
                <a:latin typeface="Arial" panose="020B0604020202020204" pitchFamily="34" charset="0"/>
              </a:rPr>
              <a:t>Areal Reduction</a:t>
            </a:r>
          </a:p>
          <a:p>
            <a:r>
              <a:rPr lang="en-US" dirty="0">
                <a:latin typeface="Times New Roman" panose="02020603050405020304" pitchFamily="18" charset="0"/>
              </a:rPr>
              <a:t>For watersheds with contributing areas greater than 10 square miles, precipitation was reduced per guidance provided in </a:t>
            </a:r>
            <a:r>
              <a:rPr lang="en-US" i="1" dirty="0">
                <a:latin typeface="Times New Roman" panose="02020603050405020304" pitchFamily="18" charset="0"/>
              </a:rPr>
              <a:t>Technical Paper No. 40, Rainfall Frequency Atlas of the United States</a:t>
            </a:r>
            <a:r>
              <a:rPr lang="en-US" dirty="0">
                <a:latin typeface="Times New Roman" panose="02020603050405020304" pitchFamily="18" charset="0"/>
              </a:rPr>
              <a:t>, (USDC, 1961).</a:t>
            </a:r>
            <a:endParaRPr lang="en-US" dirty="0"/>
          </a:p>
        </p:txBody>
      </p:sp>
      <p:pic>
        <p:nvPicPr>
          <p:cNvPr id="4" name="Picture 3"/>
          <p:cNvPicPr>
            <a:picLocks noChangeAspect="1"/>
          </p:cNvPicPr>
          <p:nvPr/>
        </p:nvPicPr>
        <p:blipFill>
          <a:blip r:embed="rId2"/>
          <a:stretch>
            <a:fillRect/>
          </a:stretch>
        </p:blipFill>
        <p:spPr>
          <a:xfrm>
            <a:off x="1959913" y="1282521"/>
            <a:ext cx="7409925" cy="5086474"/>
          </a:xfrm>
          <a:prstGeom prst="rect">
            <a:avLst/>
          </a:prstGeom>
        </p:spPr>
      </p:pic>
    </p:spTree>
    <p:extLst>
      <p:ext uri="{BB962C8B-B14F-4D97-AF65-F5344CB8AC3E}">
        <p14:creationId xmlns:p14="http://schemas.microsoft.com/office/powerpoint/2010/main" val="2223139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4650" y="386302"/>
            <a:ext cx="10279712" cy="923330"/>
          </a:xfrm>
          <a:prstGeom prst="rect">
            <a:avLst/>
          </a:prstGeom>
        </p:spPr>
        <p:txBody>
          <a:bodyPr wrap="square">
            <a:spAutoFit/>
          </a:bodyPr>
          <a:lstStyle/>
          <a:p>
            <a:r>
              <a:rPr lang="en-US" b="1" dirty="0"/>
              <a:t>Infiltration and Loss</a:t>
            </a:r>
          </a:p>
          <a:p>
            <a:r>
              <a:rPr lang="en-US" dirty="0"/>
              <a:t>The NRCS Curve Number method was used to estimate runoff loss in the Watershed. </a:t>
            </a:r>
            <a:r>
              <a:rPr lang="en-US" dirty="0" err="1" smtClean="0"/>
              <a:t>Precalibration</a:t>
            </a:r>
            <a:r>
              <a:rPr lang="en-US" dirty="0" smtClean="0"/>
              <a:t> </a:t>
            </a:r>
            <a:r>
              <a:rPr lang="en-US" dirty="0"/>
              <a:t>model setup was made using an assumption of Antecedent Runoff Condition (ARC) II.</a:t>
            </a:r>
          </a:p>
        </p:txBody>
      </p:sp>
      <p:sp>
        <p:nvSpPr>
          <p:cNvPr id="4" name="Rectangle 3"/>
          <p:cNvSpPr/>
          <p:nvPr/>
        </p:nvSpPr>
        <p:spPr>
          <a:xfrm>
            <a:off x="764650" y="1778442"/>
            <a:ext cx="8074378" cy="1754326"/>
          </a:xfrm>
          <a:prstGeom prst="rect">
            <a:avLst/>
          </a:prstGeom>
        </p:spPr>
        <p:txBody>
          <a:bodyPr wrap="square">
            <a:spAutoFit/>
          </a:bodyPr>
          <a:lstStyle/>
          <a:p>
            <a:r>
              <a:rPr lang="en-US" i="1" dirty="0"/>
              <a:t>Existing Condition</a:t>
            </a:r>
          </a:p>
          <a:p>
            <a:r>
              <a:rPr lang="en-US" dirty="0"/>
              <a:t>Curve numbers were developed for the undeveloped land use based on the major land use types identified by Technical Advisory Committee (TAC) (Table 1). For rural areas, the portion of each watershed that was not impervious was estimated to have the same rainfall loss characteristics as the land use descriptions derived from TAC shown in Table 1.</a:t>
            </a:r>
          </a:p>
        </p:txBody>
      </p:sp>
      <p:pic>
        <p:nvPicPr>
          <p:cNvPr id="5" name="Picture 4"/>
          <p:cNvPicPr>
            <a:picLocks noChangeAspect="1"/>
          </p:cNvPicPr>
          <p:nvPr/>
        </p:nvPicPr>
        <p:blipFill>
          <a:blip r:embed="rId2"/>
          <a:stretch>
            <a:fillRect/>
          </a:stretch>
        </p:blipFill>
        <p:spPr>
          <a:xfrm>
            <a:off x="2252580" y="3474057"/>
            <a:ext cx="6352761" cy="2799522"/>
          </a:xfrm>
          <a:prstGeom prst="rect">
            <a:avLst/>
          </a:prstGeom>
        </p:spPr>
      </p:pic>
    </p:spTree>
    <p:extLst>
      <p:ext uri="{BB962C8B-B14F-4D97-AF65-F5344CB8AC3E}">
        <p14:creationId xmlns:p14="http://schemas.microsoft.com/office/powerpoint/2010/main" val="2420054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Impervious Cover</a:t>
            </a:r>
            <a:endParaRPr lang="en-US" dirty="0"/>
          </a:p>
        </p:txBody>
      </p:sp>
      <p:sp>
        <p:nvSpPr>
          <p:cNvPr id="3" name="Rectangle 2"/>
          <p:cNvSpPr/>
          <p:nvPr/>
        </p:nvSpPr>
        <p:spPr>
          <a:xfrm>
            <a:off x="682171" y="1600201"/>
            <a:ext cx="10159999" cy="3046988"/>
          </a:xfrm>
          <a:prstGeom prst="rect">
            <a:avLst/>
          </a:prstGeom>
        </p:spPr>
        <p:txBody>
          <a:bodyPr wrap="square">
            <a:spAutoFit/>
          </a:bodyPr>
          <a:lstStyle/>
          <a:p>
            <a:r>
              <a:rPr lang="en-US" sz="2400" dirty="0">
                <a:latin typeface="Times New Roman" panose="02020603050405020304" pitchFamily="18" charset="0"/>
              </a:rPr>
              <a:t>Development was accounted for by applying a percent impervious cover value to the above curve numbers. Watershed-wide, a Geographical Information Systems (GIS) layer was developed (on a 1-meter pixel level) of impervious surface from available multispectral </a:t>
            </a:r>
            <a:r>
              <a:rPr lang="en-US" sz="2400" dirty="0" smtClean="0">
                <a:latin typeface="Times New Roman" panose="02020603050405020304" pitchFamily="18" charset="0"/>
              </a:rPr>
              <a:t>imagery (TNRIS</a:t>
            </a:r>
            <a:r>
              <a:rPr lang="en-US" sz="2400" dirty="0">
                <a:latin typeface="Times New Roman" panose="02020603050405020304" pitchFamily="18" charset="0"/>
              </a:rPr>
              <a:t>, 2010). Percent impervious and curve number for each watershed were then estimated  directly from this layer. </a:t>
            </a:r>
            <a:r>
              <a:rPr lang="en-US" sz="2400" dirty="0"/>
              <a:t>For urban areas, the portion of each watershed that is not impervious was estimated to have the same rainfall loss characteristics as pasture/grass in good condition.</a:t>
            </a:r>
          </a:p>
        </p:txBody>
      </p:sp>
      <p:sp>
        <p:nvSpPr>
          <p:cNvPr id="4" name="Rectangle 3"/>
          <p:cNvSpPr/>
          <p:nvPr/>
        </p:nvSpPr>
        <p:spPr>
          <a:xfrm>
            <a:off x="682170" y="4989286"/>
            <a:ext cx="10427790" cy="1200329"/>
          </a:xfrm>
          <a:prstGeom prst="rect">
            <a:avLst/>
          </a:prstGeom>
        </p:spPr>
        <p:txBody>
          <a:bodyPr wrap="square">
            <a:spAutoFit/>
          </a:bodyPr>
          <a:lstStyle/>
          <a:p>
            <a:r>
              <a:rPr lang="en-US" sz="2400" i="1" dirty="0">
                <a:latin typeface="Times New Roman" panose="02020603050405020304" pitchFamily="18" charset="0"/>
              </a:rPr>
              <a:t>Ultimate Condition</a:t>
            </a:r>
          </a:p>
          <a:p>
            <a:r>
              <a:rPr lang="en-US" sz="2400" dirty="0">
                <a:latin typeface="Times New Roman" panose="02020603050405020304" pitchFamily="18" charset="0"/>
              </a:rPr>
              <a:t>For the ultimate condition, future percent impervious </a:t>
            </a:r>
            <a:r>
              <a:rPr lang="en-US" sz="2400" dirty="0" smtClean="0">
                <a:latin typeface="Times New Roman" panose="02020603050405020304" pitchFamily="18" charset="0"/>
              </a:rPr>
              <a:t>values were </a:t>
            </a:r>
            <a:r>
              <a:rPr lang="en-US" sz="2400" dirty="0">
                <a:latin typeface="Times New Roman" panose="02020603050405020304" pitchFamily="18" charset="0"/>
              </a:rPr>
              <a:t>estimated based on information provided by each city.</a:t>
            </a:r>
            <a:endParaRPr lang="en-US" sz="2400" dirty="0"/>
          </a:p>
        </p:txBody>
      </p:sp>
    </p:spTree>
    <p:extLst>
      <p:ext uri="{BB962C8B-B14F-4D97-AF65-F5344CB8AC3E}">
        <p14:creationId xmlns:p14="http://schemas.microsoft.com/office/powerpoint/2010/main" val="3635267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Soils and Losses</a:t>
            </a:r>
            <a:endParaRPr lang="en-US" dirty="0"/>
          </a:p>
        </p:txBody>
      </p:sp>
      <p:sp>
        <p:nvSpPr>
          <p:cNvPr id="3" name="Rectangle 2"/>
          <p:cNvSpPr/>
          <p:nvPr/>
        </p:nvSpPr>
        <p:spPr>
          <a:xfrm>
            <a:off x="722086" y="1315066"/>
            <a:ext cx="9945914" cy="2308324"/>
          </a:xfrm>
          <a:prstGeom prst="rect">
            <a:avLst/>
          </a:prstGeom>
        </p:spPr>
        <p:txBody>
          <a:bodyPr wrap="square">
            <a:spAutoFit/>
          </a:bodyPr>
          <a:lstStyle/>
          <a:p>
            <a:r>
              <a:rPr lang="en-US" sz="2400" i="1" dirty="0">
                <a:latin typeface="Times New Roman" panose="02020603050405020304" pitchFamily="18" charset="0"/>
              </a:rPr>
              <a:t>Soils</a:t>
            </a:r>
          </a:p>
          <a:p>
            <a:r>
              <a:rPr lang="en-US" sz="2400" dirty="0">
                <a:latin typeface="Times New Roman" panose="02020603050405020304" pitchFamily="18" charset="0"/>
              </a:rPr>
              <a:t>Hydrologic soil groups were determined for each drainage area using the soil series for  Williamson County available from the Soil Survey Geographic Database (SSURGO). A key code was available from SSURGO correlating soil type to a hydrologic soil group (A, B, C, D, </a:t>
            </a:r>
            <a:r>
              <a:rPr lang="en-US" sz="2400" dirty="0" smtClean="0">
                <a:latin typeface="Times New Roman" panose="02020603050405020304" pitchFamily="18" charset="0"/>
              </a:rPr>
              <a:t>or  Water/Quarry</a:t>
            </a:r>
            <a:r>
              <a:rPr lang="en-US" sz="2400" dirty="0">
                <a:latin typeface="Times New Roman" panose="02020603050405020304" pitchFamily="18" charset="0"/>
              </a:rPr>
              <a:t>, in increasing imperviousness).</a:t>
            </a:r>
            <a:endParaRPr lang="en-US" sz="2400" dirty="0"/>
          </a:p>
        </p:txBody>
      </p:sp>
      <p:sp>
        <p:nvSpPr>
          <p:cNvPr id="4" name="Rectangle 3"/>
          <p:cNvSpPr/>
          <p:nvPr/>
        </p:nvSpPr>
        <p:spPr>
          <a:xfrm>
            <a:off x="722086" y="3788523"/>
            <a:ext cx="10439400" cy="1569660"/>
          </a:xfrm>
          <a:prstGeom prst="rect">
            <a:avLst/>
          </a:prstGeom>
        </p:spPr>
        <p:txBody>
          <a:bodyPr wrap="square">
            <a:spAutoFit/>
          </a:bodyPr>
          <a:lstStyle/>
          <a:p>
            <a:r>
              <a:rPr lang="en-US" sz="2400" i="1" dirty="0">
                <a:latin typeface="Times New Roman" panose="02020603050405020304" pitchFamily="18" charset="0"/>
              </a:rPr>
              <a:t>Initial Abstraction</a:t>
            </a:r>
          </a:p>
          <a:p>
            <a:r>
              <a:rPr lang="en-US" sz="2400" dirty="0">
                <a:latin typeface="Times New Roman" panose="02020603050405020304" pitchFamily="18" charset="0"/>
              </a:rPr>
              <a:t>The model default value of initial abstraction </a:t>
            </a:r>
            <a:r>
              <a:rPr lang="en-US" sz="2400" dirty="0" smtClean="0">
                <a:latin typeface="Times New Roman" panose="02020603050405020304" pitchFamily="18" charset="0"/>
              </a:rPr>
              <a:t>(</a:t>
            </a:r>
            <a:r>
              <a:rPr lang="en-US" sz="2400" dirty="0" err="1" smtClean="0">
                <a:latin typeface="Times New Roman" panose="02020603050405020304" pitchFamily="18" charset="0"/>
              </a:rPr>
              <a:t>I</a:t>
            </a:r>
            <a:r>
              <a:rPr lang="en-US" sz="2400" baseline="-25000" dirty="0" err="1" smtClean="0">
                <a:latin typeface="Times New Roman" panose="02020603050405020304" pitchFamily="18" charset="0"/>
              </a:rPr>
              <a:t>a</a:t>
            </a:r>
            <a:r>
              <a:rPr lang="en-US" sz="2400" dirty="0" smtClean="0">
                <a:latin typeface="Times New Roman" panose="02020603050405020304" pitchFamily="18" charset="0"/>
              </a:rPr>
              <a:t> = 0.2S) </a:t>
            </a:r>
            <a:r>
              <a:rPr lang="en-US" sz="2400" dirty="0">
                <a:latin typeface="Times New Roman" panose="02020603050405020304" pitchFamily="18" charset="0"/>
              </a:rPr>
              <a:t>was used in the study's HEC-HMS model. Calibration results indicate that it is a reasonable model for initial abstraction throughout the watershed.</a:t>
            </a:r>
            <a:endParaRPr lang="en-US" sz="2400" dirty="0"/>
          </a:p>
        </p:txBody>
      </p:sp>
      <p:sp>
        <p:nvSpPr>
          <p:cNvPr id="5" name="Rectangle 4"/>
          <p:cNvSpPr/>
          <p:nvPr/>
        </p:nvSpPr>
        <p:spPr>
          <a:xfrm>
            <a:off x="722086" y="5688449"/>
            <a:ext cx="10439400" cy="830997"/>
          </a:xfrm>
          <a:prstGeom prst="rect">
            <a:avLst/>
          </a:prstGeom>
        </p:spPr>
        <p:txBody>
          <a:bodyPr wrap="square">
            <a:spAutoFit/>
          </a:bodyPr>
          <a:lstStyle/>
          <a:p>
            <a:r>
              <a:rPr lang="en-US" sz="2400" i="1" dirty="0">
                <a:latin typeface="Times New Roman" panose="02020603050405020304" pitchFamily="18" charset="0"/>
              </a:rPr>
              <a:t>Model </a:t>
            </a:r>
            <a:r>
              <a:rPr lang="en-US" sz="2400" i="1" dirty="0" err="1" smtClean="0">
                <a:latin typeface="Times New Roman" panose="02020603050405020304" pitchFamily="18" charset="0"/>
              </a:rPr>
              <a:t>Timestep</a:t>
            </a:r>
            <a:r>
              <a:rPr lang="en-US" sz="2400" i="1" dirty="0" smtClean="0">
                <a:latin typeface="Times New Roman" panose="02020603050405020304" pitchFamily="18" charset="0"/>
              </a:rPr>
              <a:t> – </a:t>
            </a:r>
            <a:r>
              <a:rPr lang="en-US" sz="2400" dirty="0" smtClean="0">
                <a:latin typeface="Times New Roman" panose="02020603050405020304" pitchFamily="18" charset="0"/>
              </a:rPr>
              <a:t>a </a:t>
            </a:r>
            <a:r>
              <a:rPr lang="en-US" sz="2400" dirty="0" err="1">
                <a:latin typeface="Times New Roman" panose="02020603050405020304" pitchFamily="18" charset="0"/>
              </a:rPr>
              <a:t>timestep</a:t>
            </a:r>
            <a:r>
              <a:rPr lang="en-US" sz="2400" dirty="0">
                <a:latin typeface="Times New Roman" panose="02020603050405020304" pitchFamily="18" charset="0"/>
              </a:rPr>
              <a:t> of 10 minutes was used in modeling.</a:t>
            </a:r>
          </a:p>
          <a:p>
            <a:r>
              <a:rPr lang="en-US" sz="2400" i="1" dirty="0">
                <a:latin typeface="Times New Roman" panose="02020603050405020304" pitchFamily="18" charset="0"/>
              </a:rPr>
              <a:t>Model Run </a:t>
            </a:r>
            <a:r>
              <a:rPr lang="en-US" sz="2400" i="1" dirty="0" smtClean="0">
                <a:latin typeface="Times New Roman" panose="02020603050405020304" pitchFamily="18" charset="0"/>
              </a:rPr>
              <a:t>Duration </a:t>
            </a:r>
            <a:r>
              <a:rPr lang="en-US" sz="2400" i="1" dirty="0">
                <a:latin typeface="Times New Roman" panose="02020603050405020304" pitchFamily="18" charset="0"/>
              </a:rPr>
              <a:t>– </a:t>
            </a:r>
            <a:r>
              <a:rPr lang="en-US" sz="2400" dirty="0" smtClean="0">
                <a:latin typeface="Times New Roman" panose="02020603050405020304" pitchFamily="18" charset="0"/>
              </a:rPr>
              <a:t>a </a:t>
            </a:r>
            <a:r>
              <a:rPr lang="en-US" sz="2400" dirty="0">
                <a:latin typeface="Times New Roman" panose="02020603050405020304" pitchFamily="18" charset="0"/>
              </a:rPr>
              <a:t>48-hour runtime was utilized.</a:t>
            </a:r>
            <a:endParaRPr lang="en-US" sz="2400" dirty="0"/>
          </a:p>
        </p:txBody>
      </p:sp>
    </p:spTree>
    <p:extLst>
      <p:ext uri="{BB962C8B-B14F-4D97-AF65-F5344CB8AC3E}">
        <p14:creationId xmlns:p14="http://schemas.microsoft.com/office/powerpoint/2010/main" val="1162698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344" y="365125"/>
            <a:ext cx="6986047" cy="1325563"/>
          </a:xfrm>
        </p:spPr>
        <p:txBody>
          <a:bodyPr/>
          <a:lstStyle/>
          <a:p>
            <a:r>
              <a:rPr lang="en-US" dirty="0" smtClean="0"/>
              <a:t>Probable Maximum Flood </a:t>
            </a:r>
            <a:br>
              <a:rPr lang="en-US" dirty="0" smtClean="0"/>
            </a:br>
            <a:r>
              <a:rPr lang="en-US" dirty="0" smtClean="0"/>
              <a:t>at Dam 7</a:t>
            </a:r>
            <a:endParaRPr lang="en-US" dirty="0"/>
          </a:p>
        </p:txBody>
      </p:sp>
      <p:pic>
        <p:nvPicPr>
          <p:cNvPr id="3" name="Picture 2"/>
          <p:cNvPicPr>
            <a:picLocks noChangeAspect="1"/>
          </p:cNvPicPr>
          <p:nvPr/>
        </p:nvPicPr>
        <p:blipFill>
          <a:blip r:embed="rId2"/>
          <a:stretch>
            <a:fillRect/>
          </a:stretch>
        </p:blipFill>
        <p:spPr>
          <a:xfrm>
            <a:off x="8086577" y="589438"/>
            <a:ext cx="3355779" cy="4577027"/>
          </a:xfrm>
          <a:prstGeom prst="rect">
            <a:avLst/>
          </a:prstGeom>
          <a:ln>
            <a:solidFill>
              <a:schemeClr val="tx1"/>
            </a:solidFill>
          </a:ln>
        </p:spPr>
      </p:pic>
      <p:sp>
        <p:nvSpPr>
          <p:cNvPr id="4" name="Rectangle 3"/>
          <p:cNvSpPr/>
          <p:nvPr/>
        </p:nvSpPr>
        <p:spPr>
          <a:xfrm>
            <a:off x="6773512" y="6418513"/>
            <a:ext cx="5360826" cy="646331"/>
          </a:xfrm>
          <a:prstGeom prst="rect">
            <a:avLst/>
          </a:prstGeom>
        </p:spPr>
        <p:txBody>
          <a:bodyPr wrap="square">
            <a:spAutoFit/>
          </a:bodyPr>
          <a:lstStyle/>
          <a:p>
            <a:r>
              <a:rPr lang="en-US" dirty="0">
                <a:hlinkClick r:id="rId3"/>
              </a:rPr>
              <a:t>http://</a:t>
            </a:r>
            <a:r>
              <a:rPr lang="en-US" dirty="0" smtClean="0">
                <a:hlinkClick r:id="rId3"/>
              </a:rPr>
              <a:t>www.tceq.texas.gov/publications/gi/gi-364.html</a:t>
            </a:r>
            <a:endParaRPr lang="en-US" dirty="0" smtClean="0"/>
          </a:p>
          <a:p>
            <a:endParaRPr lang="en-US" dirty="0"/>
          </a:p>
        </p:txBody>
      </p:sp>
      <p:sp>
        <p:nvSpPr>
          <p:cNvPr id="5" name="Rectangle 4"/>
          <p:cNvSpPr/>
          <p:nvPr/>
        </p:nvSpPr>
        <p:spPr>
          <a:xfrm>
            <a:off x="743932" y="1729399"/>
            <a:ext cx="6765303" cy="2246769"/>
          </a:xfrm>
          <a:prstGeom prst="rect">
            <a:avLst/>
          </a:prstGeom>
        </p:spPr>
        <p:txBody>
          <a:bodyPr wrap="square">
            <a:spAutoFit/>
          </a:bodyPr>
          <a:lstStyle/>
          <a:p>
            <a:r>
              <a:rPr lang="en-US" sz="2000" dirty="0">
                <a:latin typeface="Calibri" panose="020F0502020204030204" pitchFamily="34" charset="0"/>
                <a:ea typeface="MS PGothic" panose="020B0600070205080204" pitchFamily="34" charset="-128"/>
                <a:cs typeface="MS PGothic" panose="020B0600070205080204" pitchFamily="34" charset="-128"/>
              </a:rPr>
              <a:t>Evaluating the PMF event requires determining probable maximum precipitation (PMP) depths for TCEQ rainfall durations (1‐, 2‐, 3‐, 6‐, 12‐, 24‐, 48‐, and 72‐hour). Due to the basin size, </a:t>
            </a:r>
            <a:r>
              <a:rPr lang="en-US" sz="2000" dirty="0" smtClean="0">
                <a:latin typeface="Calibri" panose="020F0502020204030204" pitchFamily="34" charset="0"/>
                <a:ea typeface="MS PGothic" panose="020B0600070205080204" pitchFamily="34" charset="-128"/>
                <a:cs typeface="MS PGothic" panose="020B0600070205080204" pitchFamily="34" charset="-128"/>
              </a:rPr>
              <a:t>all </a:t>
            </a:r>
            <a:r>
              <a:rPr lang="en-US" sz="2000" dirty="0">
                <a:latin typeface="Calibri" panose="020F0502020204030204" pitchFamily="34" charset="0"/>
                <a:ea typeface="MS PGothic" panose="020B0600070205080204" pitchFamily="34" charset="-128"/>
                <a:cs typeface="MS PGothic" panose="020B0600070205080204" pitchFamily="34" charset="-128"/>
              </a:rPr>
              <a:t>8 of the TCEQ storm </a:t>
            </a:r>
            <a:r>
              <a:rPr lang="en-US" sz="2000" dirty="0" smtClean="0">
                <a:latin typeface="Calibri" panose="020F0502020204030204" pitchFamily="34" charset="0"/>
                <a:ea typeface="MS PGothic" panose="020B0600070205080204" pitchFamily="34" charset="-128"/>
                <a:cs typeface="MS PGothic" panose="020B0600070205080204" pitchFamily="34" charset="-128"/>
              </a:rPr>
              <a:t>durations were analyzed. </a:t>
            </a:r>
            <a:r>
              <a:rPr lang="en-US" sz="2000" u="sng" dirty="0" smtClean="0">
                <a:latin typeface="Calibri" panose="020F0502020204030204" pitchFamily="34" charset="0"/>
                <a:ea typeface="MS PGothic" panose="020B0600070205080204" pitchFamily="34" charset="-128"/>
                <a:cs typeface="MS PGothic" panose="020B0600070205080204" pitchFamily="34" charset="-128"/>
              </a:rPr>
              <a:t>The </a:t>
            </a:r>
            <a:r>
              <a:rPr lang="en-US" sz="2000" u="sng" dirty="0">
                <a:latin typeface="Calibri" panose="020F0502020204030204" pitchFamily="34" charset="0"/>
                <a:ea typeface="MS PGothic" panose="020B0600070205080204" pitchFamily="34" charset="-128"/>
                <a:cs typeface="MS PGothic" panose="020B0600070205080204" pitchFamily="34" charset="-128"/>
              </a:rPr>
              <a:t>duration that produces the maximum water surface elevation in the reservoir</a:t>
            </a:r>
            <a:r>
              <a:rPr lang="en-US" sz="2000" dirty="0">
                <a:latin typeface="Calibri" panose="020F0502020204030204" pitchFamily="34" charset="0"/>
                <a:ea typeface="MS PGothic" panose="020B0600070205080204" pitchFamily="34" charset="-128"/>
                <a:cs typeface="MS PGothic" panose="020B0600070205080204" pitchFamily="34" charset="-128"/>
              </a:rPr>
              <a:t> then becomes the critical duration and </a:t>
            </a:r>
            <a:r>
              <a:rPr lang="en-US" sz="2000" u="sng" dirty="0" smtClean="0">
                <a:latin typeface="Calibri" panose="020F0502020204030204" pitchFamily="34" charset="0"/>
                <a:ea typeface="MS PGothic" panose="020B0600070205080204" pitchFamily="34" charset="-128"/>
                <a:cs typeface="MS PGothic" panose="020B0600070205080204" pitchFamily="34" charset="-128"/>
              </a:rPr>
              <a:t>is </a:t>
            </a:r>
            <a:r>
              <a:rPr lang="en-US" sz="2000" u="sng" dirty="0">
                <a:latin typeface="Calibri" panose="020F0502020204030204" pitchFamily="34" charset="0"/>
                <a:ea typeface="MS PGothic" panose="020B0600070205080204" pitchFamily="34" charset="-128"/>
                <a:cs typeface="MS PGothic" panose="020B0600070205080204" pitchFamily="34" charset="-128"/>
              </a:rPr>
              <a:t>used </a:t>
            </a:r>
            <a:r>
              <a:rPr lang="en-US" sz="2000" u="sng" dirty="0" smtClean="0">
                <a:latin typeface="Calibri" panose="020F0502020204030204" pitchFamily="34" charset="0"/>
                <a:ea typeface="MS PGothic" panose="020B0600070205080204" pitchFamily="34" charset="-128"/>
                <a:cs typeface="MS PGothic" panose="020B0600070205080204" pitchFamily="34" charset="-128"/>
              </a:rPr>
              <a:t>as </a:t>
            </a:r>
            <a:r>
              <a:rPr lang="en-US" sz="2000" u="sng" dirty="0">
                <a:latin typeface="Calibri" panose="020F0502020204030204" pitchFamily="34" charset="0"/>
                <a:ea typeface="MS PGothic" panose="020B0600070205080204" pitchFamily="34" charset="-128"/>
                <a:cs typeface="MS PGothic" panose="020B0600070205080204" pitchFamily="34" charset="-128"/>
              </a:rPr>
              <a:t>the PMF</a:t>
            </a:r>
            <a:r>
              <a:rPr lang="en-US" sz="2000" dirty="0">
                <a:latin typeface="Calibri" panose="020F0502020204030204" pitchFamily="34" charset="0"/>
                <a:ea typeface="MS PGothic" panose="020B0600070205080204" pitchFamily="34" charset="-128"/>
                <a:cs typeface="MS PGothic" panose="020B0600070205080204" pitchFamily="34" charset="-128"/>
              </a:rPr>
              <a:t>. </a:t>
            </a:r>
            <a:endParaRPr lang="en-US" sz="2000" dirty="0">
              <a:effectLst/>
              <a:latin typeface="Calibri" panose="020F0502020204030204" pitchFamily="34" charset="0"/>
              <a:ea typeface="MS PGothic" panose="020B0600070205080204" pitchFamily="34" charset="-128"/>
              <a:cs typeface="MS PGothic" panose="020B0600070205080204" pitchFamily="34" charset="-128"/>
            </a:endParaRPr>
          </a:p>
        </p:txBody>
      </p:sp>
      <p:sp>
        <p:nvSpPr>
          <p:cNvPr id="6" name="Rectangle 5"/>
          <p:cNvSpPr/>
          <p:nvPr/>
        </p:nvSpPr>
        <p:spPr>
          <a:xfrm>
            <a:off x="743932" y="4315189"/>
            <a:ext cx="6096000" cy="1938992"/>
          </a:xfrm>
          <a:prstGeom prst="rect">
            <a:avLst/>
          </a:prstGeom>
        </p:spPr>
        <p:txBody>
          <a:bodyPr>
            <a:spAutoFit/>
          </a:bodyPr>
          <a:lstStyle/>
          <a:p>
            <a:r>
              <a:rPr lang="en-US" sz="2000" dirty="0">
                <a:latin typeface="Calibri" panose="020F0502020204030204" pitchFamily="34" charset="0"/>
                <a:ea typeface="MS PGothic" panose="020B0600070205080204" pitchFamily="34" charset="-128"/>
                <a:cs typeface="MS PGothic" panose="020B0600070205080204" pitchFamily="34" charset="-128"/>
              </a:rPr>
              <a:t>Rainfall depths were developed using HMR-52 and temporal distributions following TCEQ Guidelines. The frequency model has 35 basins upstream of Dam 7, and the PMP varies slightly for each basin. The average PMP depth of the 35 basins for the various duration events is shown in the </a:t>
            </a:r>
            <a:r>
              <a:rPr lang="en-US" sz="2000" dirty="0" smtClean="0">
                <a:latin typeface="Calibri" panose="020F0502020204030204" pitchFamily="34" charset="0"/>
                <a:ea typeface="MS PGothic" panose="020B0600070205080204" pitchFamily="34" charset="-128"/>
                <a:cs typeface="MS PGothic" panose="020B0600070205080204" pitchFamily="34" charset="-128"/>
              </a:rPr>
              <a:t>table.</a:t>
            </a:r>
            <a:endParaRPr lang="en-US" sz="2000" dirty="0">
              <a:effectLst/>
              <a:latin typeface="Calibri" panose="020F0502020204030204" pitchFamily="34" charset="0"/>
              <a:ea typeface="MS PGothic" panose="020B0600070205080204" pitchFamily="34" charset="-128"/>
              <a:cs typeface="MS PGothic" panose="020B0600070205080204" pitchFamily="34" charset="-128"/>
            </a:endParaRPr>
          </a:p>
        </p:txBody>
      </p:sp>
      <p:graphicFrame>
        <p:nvGraphicFramePr>
          <p:cNvPr id="7" name="Table 6"/>
          <p:cNvGraphicFramePr>
            <a:graphicFrameLocks noGrp="1"/>
          </p:cNvGraphicFramePr>
          <p:nvPr>
            <p:extLst/>
          </p:nvPr>
        </p:nvGraphicFramePr>
        <p:xfrm>
          <a:off x="7420609" y="3488793"/>
          <a:ext cx="2068830" cy="2804160"/>
        </p:xfrm>
        <a:graphic>
          <a:graphicData uri="http://schemas.openxmlformats.org/drawingml/2006/table">
            <a:tbl>
              <a:tblPr firstRow="1" firstCol="1" bandRow="1">
                <a:tableStyleId>{5C22544A-7EE6-4342-B048-85BDC9FD1C3A}</a:tableStyleId>
              </a:tblPr>
              <a:tblGrid>
                <a:gridCol w="933539"/>
                <a:gridCol w="1135291"/>
              </a:tblGrid>
              <a:tr h="201295">
                <a:tc>
                  <a:txBody>
                    <a:bodyPr/>
                    <a:lstStyle/>
                    <a:p>
                      <a:pPr marL="0" marR="0" algn="ctr">
                        <a:lnSpc>
                          <a:spcPct val="115000"/>
                        </a:lnSpc>
                        <a:spcBef>
                          <a:spcPts val="0"/>
                        </a:spcBef>
                        <a:spcAft>
                          <a:spcPts val="0"/>
                        </a:spcAft>
                      </a:pPr>
                      <a:r>
                        <a:rPr lang="en-US" sz="1600" dirty="0">
                          <a:effectLst/>
                        </a:rPr>
                        <a:t>Duration</a:t>
                      </a:r>
                    </a:p>
                    <a:p>
                      <a:pPr marL="0" marR="0" algn="ctr">
                        <a:lnSpc>
                          <a:spcPct val="115000"/>
                        </a:lnSpc>
                        <a:spcBef>
                          <a:spcPts val="0"/>
                        </a:spcBef>
                        <a:spcAft>
                          <a:spcPts val="0"/>
                        </a:spcAft>
                      </a:pPr>
                      <a:r>
                        <a:rPr lang="en-US" sz="1600" dirty="0">
                          <a:effectLst/>
                        </a:rPr>
                        <a:t>(hours)</a:t>
                      </a:r>
                      <a:endParaRPr lang="en-US" sz="1600" dirty="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nchor="ctr"/>
                </a:tc>
                <a:tc>
                  <a:txBody>
                    <a:bodyPr/>
                    <a:lstStyle/>
                    <a:p>
                      <a:pPr marL="0" marR="0" algn="ctr">
                        <a:lnSpc>
                          <a:spcPct val="115000"/>
                        </a:lnSpc>
                        <a:spcBef>
                          <a:spcPts val="0"/>
                        </a:spcBef>
                        <a:spcAft>
                          <a:spcPts val="0"/>
                        </a:spcAft>
                      </a:pPr>
                      <a:r>
                        <a:rPr lang="en-US" sz="1600">
                          <a:effectLst/>
                        </a:rPr>
                        <a:t>Average Depth (in)</a:t>
                      </a:r>
                      <a:endParaRPr lang="en-US" sz="160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nchor="ctr"/>
                </a:tc>
              </a:tr>
              <a:tr h="201295">
                <a:tc>
                  <a:txBody>
                    <a:bodyPr/>
                    <a:lstStyle/>
                    <a:p>
                      <a:pPr marL="0" marR="0" algn="ctr">
                        <a:lnSpc>
                          <a:spcPct val="115000"/>
                        </a:lnSpc>
                        <a:spcBef>
                          <a:spcPts val="0"/>
                        </a:spcBef>
                        <a:spcAft>
                          <a:spcPts val="0"/>
                        </a:spcAft>
                      </a:pPr>
                      <a:r>
                        <a:rPr lang="en-US" sz="1600" dirty="0">
                          <a:effectLst/>
                        </a:rPr>
                        <a:t>1</a:t>
                      </a:r>
                      <a:endParaRPr lang="en-US" sz="1600" dirty="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nchor="ctr"/>
                </a:tc>
                <a:tc>
                  <a:txBody>
                    <a:bodyPr/>
                    <a:lstStyle/>
                    <a:p>
                      <a:pPr marL="0" marR="0" algn="ctr">
                        <a:lnSpc>
                          <a:spcPct val="115000"/>
                        </a:lnSpc>
                        <a:spcBef>
                          <a:spcPts val="0"/>
                        </a:spcBef>
                        <a:spcAft>
                          <a:spcPts val="0"/>
                        </a:spcAft>
                      </a:pPr>
                      <a:r>
                        <a:rPr lang="en-US" sz="1600" dirty="0">
                          <a:effectLst/>
                        </a:rPr>
                        <a:t>14.7</a:t>
                      </a:r>
                      <a:endParaRPr lang="en-US" sz="1600" dirty="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nchor="ctr"/>
                </a:tc>
              </a:tr>
              <a:tr h="201295">
                <a:tc>
                  <a:txBody>
                    <a:bodyPr/>
                    <a:lstStyle/>
                    <a:p>
                      <a:pPr marL="0" marR="0" algn="ctr">
                        <a:lnSpc>
                          <a:spcPct val="115000"/>
                        </a:lnSpc>
                        <a:spcBef>
                          <a:spcPts val="0"/>
                        </a:spcBef>
                        <a:spcAft>
                          <a:spcPts val="0"/>
                        </a:spcAft>
                      </a:pPr>
                      <a:r>
                        <a:rPr lang="en-US" sz="1600">
                          <a:effectLst/>
                        </a:rPr>
                        <a:t>2</a:t>
                      </a:r>
                      <a:endParaRPr lang="en-US" sz="160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nchor="ctr"/>
                </a:tc>
                <a:tc>
                  <a:txBody>
                    <a:bodyPr/>
                    <a:lstStyle/>
                    <a:p>
                      <a:pPr marL="0" marR="0" algn="ctr">
                        <a:lnSpc>
                          <a:spcPct val="115000"/>
                        </a:lnSpc>
                        <a:spcBef>
                          <a:spcPts val="0"/>
                        </a:spcBef>
                        <a:spcAft>
                          <a:spcPts val="0"/>
                        </a:spcAft>
                      </a:pPr>
                      <a:r>
                        <a:rPr lang="en-US" sz="1600" dirty="0">
                          <a:effectLst/>
                        </a:rPr>
                        <a:t>18.8</a:t>
                      </a:r>
                      <a:endParaRPr lang="en-US" sz="1600" dirty="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nchor="ctr"/>
                </a:tc>
              </a:tr>
              <a:tr h="201295">
                <a:tc>
                  <a:txBody>
                    <a:bodyPr/>
                    <a:lstStyle/>
                    <a:p>
                      <a:pPr marL="0" marR="0" algn="ctr">
                        <a:lnSpc>
                          <a:spcPct val="115000"/>
                        </a:lnSpc>
                        <a:spcBef>
                          <a:spcPts val="0"/>
                        </a:spcBef>
                        <a:spcAft>
                          <a:spcPts val="0"/>
                        </a:spcAft>
                      </a:pPr>
                      <a:r>
                        <a:rPr lang="en-US" sz="1600">
                          <a:effectLst/>
                        </a:rPr>
                        <a:t>3</a:t>
                      </a:r>
                      <a:endParaRPr lang="en-US" sz="160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nchor="ctr"/>
                </a:tc>
                <a:tc>
                  <a:txBody>
                    <a:bodyPr/>
                    <a:lstStyle/>
                    <a:p>
                      <a:pPr marL="0" marR="0" algn="ctr">
                        <a:lnSpc>
                          <a:spcPct val="115000"/>
                        </a:lnSpc>
                        <a:spcBef>
                          <a:spcPts val="0"/>
                        </a:spcBef>
                        <a:spcAft>
                          <a:spcPts val="0"/>
                        </a:spcAft>
                      </a:pPr>
                      <a:r>
                        <a:rPr lang="en-US" sz="1600" dirty="0">
                          <a:effectLst/>
                        </a:rPr>
                        <a:t>22.1</a:t>
                      </a:r>
                      <a:endParaRPr lang="en-US" sz="1600" dirty="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nchor="ctr"/>
                </a:tc>
              </a:tr>
              <a:tr h="201295">
                <a:tc>
                  <a:txBody>
                    <a:bodyPr/>
                    <a:lstStyle/>
                    <a:p>
                      <a:pPr marL="0" marR="0" algn="ctr">
                        <a:lnSpc>
                          <a:spcPct val="115000"/>
                        </a:lnSpc>
                        <a:spcBef>
                          <a:spcPts val="0"/>
                        </a:spcBef>
                        <a:spcAft>
                          <a:spcPts val="0"/>
                        </a:spcAft>
                      </a:pPr>
                      <a:r>
                        <a:rPr lang="en-US" sz="1600">
                          <a:effectLst/>
                        </a:rPr>
                        <a:t>6</a:t>
                      </a:r>
                      <a:endParaRPr lang="en-US" sz="160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nchor="ctr"/>
                </a:tc>
                <a:tc>
                  <a:txBody>
                    <a:bodyPr/>
                    <a:lstStyle/>
                    <a:p>
                      <a:pPr marL="0" marR="0" algn="ctr">
                        <a:lnSpc>
                          <a:spcPct val="115000"/>
                        </a:lnSpc>
                        <a:spcBef>
                          <a:spcPts val="0"/>
                        </a:spcBef>
                        <a:spcAft>
                          <a:spcPts val="0"/>
                        </a:spcAft>
                      </a:pPr>
                      <a:r>
                        <a:rPr lang="en-US" sz="1600" dirty="0">
                          <a:effectLst/>
                        </a:rPr>
                        <a:t>28.6</a:t>
                      </a:r>
                      <a:endParaRPr lang="en-US" sz="1600" dirty="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nchor="ctr"/>
                </a:tc>
              </a:tr>
              <a:tr h="201295">
                <a:tc>
                  <a:txBody>
                    <a:bodyPr/>
                    <a:lstStyle/>
                    <a:p>
                      <a:pPr marL="0" marR="0" algn="ctr">
                        <a:lnSpc>
                          <a:spcPct val="115000"/>
                        </a:lnSpc>
                        <a:spcBef>
                          <a:spcPts val="0"/>
                        </a:spcBef>
                        <a:spcAft>
                          <a:spcPts val="0"/>
                        </a:spcAft>
                      </a:pPr>
                      <a:r>
                        <a:rPr lang="en-US" sz="1600">
                          <a:effectLst/>
                        </a:rPr>
                        <a:t>12</a:t>
                      </a:r>
                      <a:endParaRPr lang="en-US" sz="160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nchor="ctr"/>
                </a:tc>
                <a:tc>
                  <a:txBody>
                    <a:bodyPr/>
                    <a:lstStyle/>
                    <a:p>
                      <a:pPr marL="0" marR="0" algn="ctr">
                        <a:lnSpc>
                          <a:spcPct val="115000"/>
                        </a:lnSpc>
                        <a:spcBef>
                          <a:spcPts val="0"/>
                        </a:spcBef>
                        <a:spcAft>
                          <a:spcPts val="0"/>
                        </a:spcAft>
                      </a:pPr>
                      <a:r>
                        <a:rPr lang="en-US" sz="1600" dirty="0">
                          <a:effectLst/>
                        </a:rPr>
                        <a:t>35.5</a:t>
                      </a:r>
                      <a:endParaRPr lang="en-US" sz="1600" dirty="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nchor="ctr"/>
                </a:tc>
              </a:tr>
              <a:tr h="201295">
                <a:tc>
                  <a:txBody>
                    <a:bodyPr/>
                    <a:lstStyle/>
                    <a:p>
                      <a:pPr marL="0" marR="0" algn="ctr">
                        <a:lnSpc>
                          <a:spcPct val="115000"/>
                        </a:lnSpc>
                        <a:spcBef>
                          <a:spcPts val="0"/>
                        </a:spcBef>
                        <a:spcAft>
                          <a:spcPts val="0"/>
                        </a:spcAft>
                      </a:pPr>
                      <a:r>
                        <a:rPr lang="en-US" sz="1600">
                          <a:effectLst/>
                        </a:rPr>
                        <a:t>24</a:t>
                      </a:r>
                      <a:endParaRPr lang="en-US" sz="160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nchor="ctr"/>
                </a:tc>
                <a:tc>
                  <a:txBody>
                    <a:bodyPr/>
                    <a:lstStyle/>
                    <a:p>
                      <a:pPr marL="0" marR="0" algn="ctr">
                        <a:lnSpc>
                          <a:spcPct val="115000"/>
                        </a:lnSpc>
                        <a:spcBef>
                          <a:spcPts val="0"/>
                        </a:spcBef>
                        <a:spcAft>
                          <a:spcPts val="0"/>
                        </a:spcAft>
                      </a:pPr>
                      <a:r>
                        <a:rPr lang="en-US" sz="1600" dirty="0">
                          <a:effectLst/>
                        </a:rPr>
                        <a:t>41.6</a:t>
                      </a:r>
                      <a:endParaRPr lang="en-US" sz="1600" dirty="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nchor="ctr"/>
                </a:tc>
              </a:tr>
              <a:tr h="201295">
                <a:tc>
                  <a:txBody>
                    <a:bodyPr/>
                    <a:lstStyle/>
                    <a:p>
                      <a:pPr marL="0" marR="0" algn="ctr">
                        <a:lnSpc>
                          <a:spcPct val="115000"/>
                        </a:lnSpc>
                        <a:spcBef>
                          <a:spcPts val="0"/>
                        </a:spcBef>
                        <a:spcAft>
                          <a:spcPts val="0"/>
                        </a:spcAft>
                      </a:pPr>
                      <a:r>
                        <a:rPr lang="en-US" sz="1600">
                          <a:effectLst/>
                        </a:rPr>
                        <a:t>48</a:t>
                      </a:r>
                      <a:endParaRPr lang="en-US" sz="160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nchor="ctr"/>
                </a:tc>
                <a:tc>
                  <a:txBody>
                    <a:bodyPr/>
                    <a:lstStyle/>
                    <a:p>
                      <a:pPr marL="0" marR="0" algn="ctr">
                        <a:lnSpc>
                          <a:spcPct val="115000"/>
                        </a:lnSpc>
                        <a:spcBef>
                          <a:spcPts val="0"/>
                        </a:spcBef>
                        <a:spcAft>
                          <a:spcPts val="0"/>
                        </a:spcAft>
                      </a:pPr>
                      <a:r>
                        <a:rPr lang="en-US" sz="1600" dirty="0">
                          <a:effectLst/>
                        </a:rPr>
                        <a:t>47.5</a:t>
                      </a:r>
                      <a:endParaRPr lang="en-US" sz="1600" dirty="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nchor="ctr"/>
                </a:tc>
              </a:tr>
              <a:tr h="201295">
                <a:tc>
                  <a:txBody>
                    <a:bodyPr/>
                    <a:lstStyle/>
                    <a:p>
                      <a:pPr marL="0" marR="0" algn="ctr">
                        <a:lnSpc>
                          <a:spcPct val="115000"/>
                        </a:lnSpc>
                        <a:spcBef>
                          <a:spcPts val="0"/>
                        </a:spcBef>
                        <a:spcAft>
                          <a:spcPts val="0"/>
                        </a:spcAft>
                      </a:pPr>
                      <a:r>
                        <a:rPr lang="en-US" sz="1600">
                          <a:effectLst/>
                        </a:rPr>
                        <a:t>72</a:t>
                      </a:r>
                      <a:endParaRPr lang="en-US" sz="160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nchor="ctr"/>
                </a:tc>
                <a:tc>
                  <a:txBody>
                    <a:bodyPr/>
                    <a:lstStyle/>
                    <a:p>
                      <a:pPr marL="0" marR="0" algn="ctr">
                        <a:lnSpc>
                          <a:spcPct val="115000"/>
                        </a:lnSpc>
                        <a:spcBef>
                          <a:spcPts val="0"/>
                        </a:spcBef>
                        <a:spcAft>
                          <a:spcPts val="0"/>
                        </a:spcAft>
                      </a:pPr>
                      <a:r>
                        <a:rPr lang="en-US" sz="1600" dirty="0">
                          <a:effectLst/>
                        </a:rPr>
                        <a:t>50.9</a:t>
                      </a:r>
                      <a:endParaRPr lang="en-US" sz="1600" dirty="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nchor="ctr"/>
                </a:tc>
              </a:tr>
            </a:tbl>
          </a:graphicData>
        </a:graphic>
      </p:graphicFrame>
      <p:sp>
        <p:nvSpPr>
          <p:cNvPr id="8" name="Rectangle 1"/>
          <p:cNvSpPr>
            <a:spLocks noChangeArrowheads="1"/>
          </p:cNvSpPr>
          <p:nvPr/>
        </p:nvSpPr>
        <p:spPr bwMode="auto">
          <a:xfrm>
            <a:off x="7021725" y="393457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1932" y="6394118"/>
            <a:ext cx="1828800" cy="347560"/>
          </a:xfrm>
          <a:prstGeom prst="rect">
            <a:avLst/>
          </a:prstGeom>
        </p:spPr>
      </p:pic>
      <p:sp>
        <p:nvSpPr>
          <p:cNvPr id="10" name="TextBox 9"/>
          <p:cNvSpPr txBox="1"/>
          <p:nvPr/>
        </p:nvSpPr>
        <p:spPr>
          <a:xfrm>
            <a:off x="328851" y="6406156"/>
            <a:ext cx="3458960" cy="353943"/>
          </a:xfrm>
          <a:prstGeom prst="rect">
            <a:avLst/>
          </a:prstGeom>
          <a:noFill/>
        </p:spPr>
        <p:txBody>
          <a:bodyPr wrap="none" rtlCol="0">
            <a:spAutoFit/>
          </a:bodyPr>
          <a:lstStyle/>
          <a:p>
            <a:r>
              <a:rPr lang="en-US" sz="1700" dirty="0" smtClean="0">
                <a:solidFill>
                  <a:schemeClr val="accent1">
                    <a:lumMod val="50000"/>
                  </a:schemeClr>
                </a:solidFill>
              </a:rPr>
              <a:t>Dam 7 PMF Information provided by:</a:t>
            </a:r>
            <a:endParaRPr lang="en-US" sz="1700" dirty="0">
              <a:solidFill>
                <a:schemeClr val="accent1">
                  <a:lumMod val="50000"/>
                </a:schemeClr>
              </a:solidFill>
            </a:endParaRPr>
          </a:p>
        </p:txBody>
      </p:sp>
    </p:spTree>
    <p:extLst>
      <p:ext uri="{BB962C8B-B14F-4D97-AF65-F5344CB8AC3E}">
        <p14:creationId xmlns:p14="http://schemas.microsoft.com/office/powerpoint/2010/main" val="1365918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PMP Orientation</a:t>
            </a:r>
            <a:endParaRPr lang="en-US" dirty="0"/>
          </a:p>
        </p:txBody>
      </p:sp>
      <p:pic>
        <p:nvPicPr>
          <p:cNvPr id="3" name="Picture 2"/>
          <p:cNvPicPr>
            <a:picLocks noChangeAspect="1"/>
          </p:cNvPicPr>
          <p:nvPr/>
        </p:nvPicPr>
        <p:blipFill>
          <a:blip r:embed="rId2"/>
          <a:stretch>
            <a:fillRect/>
          </a:stretch>
        </p:blipFill>
        <p:spPr>
          <a:xfrm>
            <a:off x="5960173" y="752107"/>
            <a:ext cx="5334000" cy="5991225"/>
          </a:xfrm>
          <a:prstGeom prst="rect">
            <a:avLst/>
          </a:prstGeom>
        </p:spPr>
      </p:pic>
      <p:sp>
        <p:nvSpPr>
          <p:cNvPr id="4" name="Rectangle 3"/>
          <p:cNvSpPr/>
          <p:nvPr/>
        </p:nvSpPr>
        <p:spPr>
          <a:xfrm>
            <a:off x="842515" y="1936073"/>
            <a:ext cx="5167086" cy="2862322"/>
          </a:xfrm>
          <a:prstGeom prst="rect">
            <a:avLst/>
          </a:prstGeom>
        </p:spPr>
        <p:txBody>
          <a:bodyPr wrap="square">
            <a:spAutoFit/>
          </a:bodyPr>
          <a:lstStyle/>
          <a:p>
            <a:r>
              <a:rPr lang="en-US" sz="2000" dirty="0">
                <a:latin typeface="Calibri" panose="020F0502020204030204" pitchFamily="34" charset="0"/>
                <a:ea typeface="MS PGothic" panose="020B0600070205080204" pitchFamily="34" charset="-128"/>
                <a:cs typeface="MS PGothic" panose="020B0600070205080204" pitchFamily="34" charset="-128"/>
              </a:rPr>
              <a:t>T</a:t>
            </a:r>
            <a:r>
              <a:rPr lang="en-US" sz="2000" dirty="0" smtClean="0">
                <a:latin typeface="Calibri" panose="020F0502020204030204" pitchFamily="34" charset="0"/>
                <a:ea typeface="MS PGothic" panose="020B0600070205080204" pitchFamily="34" charset="-128"/>
                <a:cs typeface="MS PGothic" panose="020B0600070205080204" pitchFamily="34" charset="-128"/>
              </a:rPr>
              <a:t>he </a:t>
            </a:r>
            <a:r>
              <a:rPr lang="en-US" sz="2000" dirty="0">
                <a:latin typeface="Calibri" panose="020F0502020204030204" pitchFamily="34" charset="0"/>
                <a:ea typeface="MS PGothic" panose="020B0600070205080204" pitchFamily="34" charset="-128"/>
                <a:cs typeface="MS PGothic" panose="020B0600070205080204" pitchFamily="34" charset="-128"/>
              </a:rPr>
              <a:t>orientation of the PMP is </a:t>
            </a:r>
            <a:r>
              <a:rPr lang="en-US" sz="2000" dirty="0" smtClean="0">
                <a:latin typeface="Calibri" panose="020F0502020204030204" pitchFamily="34" charset="0"/>
                <a:ea typeface="MS PGothic" panose="020B0600070205080204" pitchFamily="34" charset="-128"/>
                <a:cs typeface="MS PGothic" panose="020B0600070205080204" pitchFamily="34" charset="-128"/>
              </a:rPr>
              <a:t>adjusted for the drainage basins</a:t>
            </a:r>
            <a:r>
              <a:rPr lang="en-US" sz="2000" dirty="0">
                <a:latin typeface="Calibri" panose="020F0502020204030204" pitchFamily="34" charset="0"/>
                <a:ea typeface="MS PGothic" panose="020B0600070205080204" pitchFamily="34" charset="-128"/>
                <a:cs typeface="MS PGothic" panose="020B0600070205080204" pitchFamily="34" charset="-128"/>
              </a:rPr>
              <a:t>. HMR52 </a:t>
            </a:r>
            <a:r>
              <a:rPr lang="en-US" sz="2000" dirty="0" smtClean="0">
                <a:latin typeface="Calibri" panose="020F0502020204030204" pitchFamily="34" charset="0"/>
                <a:ea typeface="MS PGothic" panose="020B0600070205080204" pitchFamily="34" charset="-128"/>
                <a:cs typeface="MS PGothic" panose="020B0600070205080204" pitchFamily="34" charset="-128"/>
              </a:rPr>
              <a:t>provides a </a:t>
            </a:r>
            <a:r>
              <a:rPr lang="en-US" sz="2000" dirty="0">
                <a:latin typeface="Calibri" panose="020F0502020204030204" pitchFamily="34" charset="0"/>
                <a:ea typeface="MS PGothic" panose="020B0600070205080204" pitchFamily="34" charset="-128"/>
                <a:cs typeface="MS PGothic" panose="020B0600070205080204" pitchFamily="34" charset="-128"/>
              </a:rPr>
              <a:t>“preferred orientation” </a:t>
            </a:r>
            <a:r>
              <a:rPr lang="en-US" sz="2000" dirty="0" smtClean="0">
                <a:latin typeface="Calibri" panose="020F0502020204030204" pitchFamily="34" charset="0"/>
                <a:ea typeface="MS PGothic" panose="020B0600070205080204" pitchFamily="34" charset="-128"/>
                <a:cs typeface="MS PGothic" panose="020B0600070205080204" pitchFamily="34" charset="-128"/>
              </a:rPr>
              <a:t>based </a:t>
            </a:r>
            <a:r>
              <a:rPr lang="en-US" sz="2000" dirty="0">
                <a:latin typeface="Calibri" panose="020F0502020204030204" pitchFamily="34" charset="0"/>
                <a:ea typeface="MS PGothic" panose="020B0600070205080204" pitchFamily="34" charset="-128"/>
                <a:cs typeface="MS PGothic" panose="020B0600070205080204" pitchFamily="34" charset="-128"/>
              </a:rPr>
              <a:t>on the geographic </a:t>
            </a:r>
            <a:r>
              <a:rPr lang="en-US" sz="2000" dirty="0" smtClean="0">
                <a:latin typeface="Calibri" panose="020F0502020204030204" pitchFamily="34" charset="0"/>
                <a:ea typeface="MS PGothic" panose="020B0600070205080204" pitchFamily="34" charset="-128"/>
                <a:cs typeface="MS PGothic" panose="020B0600070205080204" pitchFamily="34" charset="-128"/>
              </a:rPr>
              <a:t>location and then adjusts the orientation further based on the actual drainage basins.</a:t>
            </a:r>
          </a:p>
          <a:p>
            <a:endParaRPr lang="en-US" sz="2000" dirty="0" smtClean="0">
              <a:latin typeface="Calibri" panose="020F0502020204030204" pitchFamily="34" charset="0"/>
              <a:ea typeface="MS PGothic" panose="020B0600070205080204" pitchFamily="34" charset="-128"/>
              <a:cs typeface="MS PGothic" panose="020B0600070205080204" pitchFamily="34" charset="-128"/>
            </a:endParaRPr>
          </a:p>
          <a:p>
            <a:r>
              <a:rPr lang="en-US" sz="2000" dirty="0" smtClean="0">
                <a:latin typeface="Calibri" panose="020F0502020204030204" pitchFamily="34" charset="0"/>
                <a:ea typeface="MS PGothic" panose="020B0600070205080204" pitchFamily="34" charset="-128"/>
                <a:cs typeface="MS PGothic" panose="020B0600070205080204" pitchFamily="34" charset="-128"/>
              </a:rPr>
              <a:t>For </a:t>
            </a:r>
            <a:r>
              <a:rPr lang="en-US" sz="2000" dirty="0">
                <a:latin typeface="Calibri" panose="020F0502020204030204" pitchFamily="34" charset="0"/>
                <a:ea typeface="MS PGothic" panose="020B0600070205080204" pitchFamily="34" charset="-128"/>
                <a:cs typeface="MS PGothic" panose="020B0600070205080204" pitchFamily="34" charset="-128"/>
              </a:rPr>
              <a:t>example, </a:t>
            </a:r>
            <a:r>
              <a:rPr lang="en-US" sz="2000" dirty="0" smtClean="0">
                <a:latin typeface="Calibri" panose="020F0502020204030204" pitchFamily="34" charset="0"/>
                <a:ea typeface="MS PGothic" panose="020B0600070205080204" pitchFamily="34" charset="-128"/>
                <a:cs typeface="MS PGothic" panose="020B0600070205080204" pitchFamily="34" charset="-128"/>
              </a:rPr>
              <a:t>the Dam 7 </a:t>
            </a:r>
            <a:r>
              <a:rPr lang="en-US" sz="2000" dirty="0">
                <a:latin typeface="Calibri" panose="020F0502020204030204" pitchFamily="34" charset="0"/>
                <a:ea typeface="MS PGothic" panose="020B0600070205080204" pitchFamily="34" charset="-128"/>
                <a:cs typeface="MS PGothic" panose="020B0600070205080204" pitchFamily="34" charset="-128"/>
              </a:rPr>
              <a:t>area has a preferred orientation of 210 degrees, but for </a:t>
            </a:r>
            <a:r>
              <a:rPr lang="en-US" sz="2000" dirty="0" smtClean="0">
                <a:latin typeface="Calibri" panose="020F0502020204030204" pitchFamily="34" charset="0"/>
                <a:ea typeface="MS PGothic" panose="020B0600070205080204" pitchFamily="34" charset="-128"/>
                <a:cs typeface="MS PGothic" panose="020B0600070205080204" pitchFamily="34" charset="-128"/>
              </a:rPr>
              <a:t>the analysis, the orientation was adjusted to </a:t>
            </a:r>
            <a:r>
              <a:rPr lang="en-US" sz="2000" dirty="0">
                <a:latin typeface="Calibri" panose="020F0502020204030204" pitchFamily="34" charset="0"/>
                <a:ea typeface="MS PGothic" panose="020B0600070205080204" pitchFamily="34" charset="-128"/>
                <a:cs typeface="MS PGothic" panose="020B0600070205080204" pitchFamily="34" charset="-128"/>
              </a:rPr>
              <a:t>260</a:t>
            </a:r>
            <a:r>
              <a:rPr lang="en-US" sz="2000" dirty="0">
                <a:solidFill>
                  <a:srgbClr val="003399"/>
                </a:solidFill>
                <a:latin typeface="Calibri" panose="020F0502020204030204" pitchFamily="34" charset="0"/>
                <a:ea typeface="MS PGothic" panose="020B0600070205080204" pitchFamily="34" charset="-128"/>
                <a:cs typeface="MS PGothic" panose="020B0600070205080204" pitchFamily="34" charset="-128"/>
              </a:rPr>
              <a:t>. </a:t>
            </a:r>
            <a:endParaRPr lang="en-US" sz="2000" dirty="0"/>
          </a:p>
        </p:txBody>
      </p:sp>
    </p:spTree>
    <p:extLst>
      <p:ext uri="{BB962C8B-B14F-4D97-AF65-F5344CB8AC3E}">
        <p14:creationId xmlns:p14="http://schemas.microsoft.com/office/powerpoint/2010/main" val="2522750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1245" b="2026"/>
          <a:stretch/>
        </p:blipFill>
        <p:spPr>
          <a:xfrm>
            <a:off x="654903" y="24714"/>
            <a:ext cx="10972800" cy="6831820"/>
          </a:xfrm>
          <a:prstGeom prst="rect">
            <a:avLst/>
          </a:prstGeom>
        </p:spPr>
      </p:pic>
      <p:sp>
        <p:nvSpPr>
          <p:cNvPr id="4" name="TextBox 3"/>
          <p:cNvSpPr txBox="1"/>
          <p:nvPr/>
        </p:nvSpPr>
        <p:spPr>
          <a:xfrm>
            <a:off x="2171846" y="198588"/>
            <a:ext cx="2219775" cy="369332"/>
          </a:xfrm>
          <a:prstGeom prst="rect">
            <a:avLst/>
          </a:prstGeom>
          <a:solidFill>
            <a:schemeClr val="bg1"/>
          </a:solidFill>
          <a:ln>
            <a:solidFill>
              <a:schemeClr val="accent1"/>
            </a:solidFill>
          </a:ln>
        </p:spPr>
        <p:txBody>
          <a:bodyPr wrap="none" rtlCol="0">
            <a:spAutoFit/>
          </a:bodyPr>
          <a:lstStyle/>
          <a:p>
            <a:r>
              <a:rPr lang="en-US" dirty="0" smtClean="0"/>
              <a:t>PMP Storm for Dam 7</a:t>
            </a:r>
            <a:endParaRPr lang="en-US" dirty="0"/>
          </a:p>
        </p:txBody>
      </p:sp>
    </p:spTree>
    <p:extLst>
      <p:ext uri="{BB962C8B-B14F-4D97-AF65-F5344CB8AC3E}">
        <p14:creationId xmlns:p14="http://schemas.microsoft.com/office/powerpoint/2010/main" val="1858741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5697"/>
            <a:ext cx="10515600" cy="1325563"/>
          </a:xfrm>
        </p:spPr>
        <p:txBody>
          <a:bodyPr/>
          <a:lstStyle/>
          <a:p>
            <a:r>
              <a:rPr lang="en-US" dirty="0" smtClean="0"/>
              <a:t>Probable Maximum Flood at Dam 7</a:t>
            </a:r>
            <a:endParaRPr lang="en-US" dirty="0"/>
          </a:p>
        </p:txBody>
      </p:sp>
      <p:sp>
        <p:nvSpPr>
          <p:cNvPr id="5" name="Rectangle 4"/>
          <p:cNvSpPr/>
          <p:nvPr/>
        </p:nvSpPr>
        <p:spPr>
          <a:xfrm>
            <a:off x="838200" y="1690688"/>
            <a:ext cx="4982029" cy="2677656"/>
          </a:xfrm>
          <a:prstGeom prst="rect">
            <a:avLst/>
          </a:prstGeom>
        </p:spPr>
        <p:txBody>
          <a:bodyPr wrap="square">
            <a:spAutoFit/>
          </a:bodyPr>
          <a:lstStyle/>
          <a:p>
            <a:r>
              <a:rPr lang="en-US" sz="2400" dirty="0">
                <a:latin typeface="Calibri" panose="020F0502020204030204" pitchFamily="34" charset="0"/>
                <a:ea typeface="MS PGothic" panose="020B0600070205080204" pitchFamily="34" charset="-128"/>
                <a:cs typeface="MS PGothic" panose="020B0600070205080204" pitchFamily="34" charset="-128"/>
              </a:rPr>
              <a:t>For the Dam 7 analysis, </a:t>
            </a:r>
            <a:r>
              <a:rPr lang="en-US" sz="2400" dirty="0">
                <a:solidFill>
                  <a:srgbClr val="FF0000"/>
                </a:solidFill>
                <a:latin typeface="Calibri" panose="020F0502020204030204" pitchFamily="34" charset="0"/>
                <a:ea typeface="MS PGothic" panose="020B0600070205080204" pitchFamily="34" charset="-128"/>
                <a:cs typeface="MS PGothic" panose="020B0600070205080204" pitchFamily="34" charset="-128"/>
              </a:rPr>
              <a:t>the critical event is created by the 12-hour duration </a:t>
            </a:r>
            <a:r>
              <a:rPr lang="en-US" sz="2400" dirty="0">
                <a:latin typeface="Calibri" panose="020F0502020204030204" pitchFamily="34" charset="0"/>
                <a:ea typeface="MS PGothic" panose="020B0600070205080204" pitchFamily="34" charset="-128"/>
                <a:cs typeface="MS PGothic" panose="020B0600070205080204" pitchFamily="34" charset="-128"/>
              </a:rPr>
              <a:t>as it results in the highest water surface elevation </a:t>
            </a:r>
            <a:r>
              <a:rPr lang="en-US" sz="2400" dirty="0" smtClean="0">
                <a:latin typeface="Calibri" panose="020F0502020204030204" pitchFamily="34" charset="0"/>
                <a:ea typeface="MS PGothic" panose="020B0600070205080204" pitchFamily="34" charset="-128"/>
                <a:cs typeface="MS PGothic" panose="020B0600070205080204" pitchFamily="34" charset="-128"/>
              </a:rPr>
              <a:t>(as </a:t>
            </a:r>
            <a:r>
              <a:rPr lang="en-US" sz="2400" dirty="0">
                <a:latin typeface="Calibri" panose="020F0502020204030204" pitchFamily="34" charset="0"/>
                <a:ea typeface="MS PGothic" panose="020B0600070205080204" pitchFamily="34" charset="-128"/>
                <a:cs typeface="MS PGothic" panose="020B0600070205080204" pitchFamily="34" charset="-128"/>
              </a:rPr>
              <a:t>shown in the </a:t>
            </a:r>
            <a:r>
              <a:rPr lang="en-US" sz="2400" dirty="0" smtClean="0">
                <a:latin typeface="Calibri" panose="020F0502020204030204" pitchFamily="34" charset="0"/>
                <a:ea typeface="MS PGothic" panose="020B0600070205080204" pitchFamily="34" charset="-128"/>
                <a:cs typeface="MS PGothic" panose="020B0600070205080204" pitchFamily="34" charset="-128"/>
              </a:rPr>
              <a:t>table), </a:t>
            </a:r>
            <a:r>
              <a:rPr lang="en-US" sz="2400" dirty="0">
                <a:latin typeface="Calibri" panose="020F0502020204030204" pitchFamily="34" charset="0"/>
                <a:ea typeface="MS PGothic" panose="020B0600070205080204" pitchFamily="34" charset="-128"/>
                <a:cs typeface="MS PGothic" panose="020B0600070205080204" pitchFamily="34" charset="-128"/>
              </a:rPr>
              <a:t>thereby making it the PMF event. The average rainfall depth is 35.5 inches for this duration. </a:t>
            </a:r>
            <a:endParaRPr lang="en-US" sz="2400" dirty="0">
              <a:effectLst/>
              <a:latin typeface="Calibri" panose="020F0502020204030204" pitchFamily="34" charset="0"/>
              <a:ea typeface="MS PGothic" panose="020B0600070205080204" pitchFamily="34" charset="-128"/>
              <a:cs typeface="MS PGothic" panose="020B0600070205080204" pitchFamily="34" charset="-128"/>
            </a:endParaRPr>
          </a:p>
        </p:txBody>
      </p:sp>
      <p:graphicFrame>
        <p:nvGraphicFramePr>
          <p:cNvPr id="6" name="Table 5"/>
          <p:cNvGraphicFramePr>
            <a:graphicFrameLocks noGrp="1"/>
          </p:cNvGraphicFramePr>
          <p:nvPr>
            <p:extLst/>
          </p:nvPr>
        </p:nvGraphicFramePr>
        <p:xfrm>
          <a:off x="6934200" y="2021032"/>
          <a:ext cx="4833256" cy="4049127"/>
        </p:xfrm>
        <a:graphic>
          <a:graphicData uri="http://schemas.openxmlformats.org/drawingml/2006/table">
            <a:tbl>
              <a:tblPr firstRow="1" firstCol="1" bandRow="1">
                <a:tableStyleId>{5C22544A-7EE6-4342-B048-85BDC9FD1C3A}</a:tableStyleId>
              </a:tblPr>
              <a:tblGrid>
                <a:gridCol w="1175656"/>
                <a:gridCol w="1043046"/>
                <a:gridCol w="1434477"/>
                <a:gridCol w="1180077"/>
              </a:tblGrid>
              <a:tr h="1196460">
                <a:tc>
                  <a:txBody>
                    <a:bodyPr/>
                    <a:lstStyle/>
                    <a:p>
                      <a:pPr marL="0" marR="0" algn="ctr">
                        <a:lnSpc>
                          <a:spcPct val="115000"/>
                        </a:lnSpc>
                        <a:spcBef>
                          <a:spcPts val="0"/>
                        </a:spcBef>
                        <a:spcAft>
                          <a:spcPts val="0"/>
                        </a:spcAft>
                      </a:pPr>
                      <a:r>
                        <a:rPr lang="en-US" sz="1600" dirty="0">
                          <a:effectLst/>
                        </a:rPr>
                        <a:t>TCEQ Distribution</a:t>
                      </a:r>
                    </a:p>
                    <a:p>
                      <a:pPr marL="0" marR="0" algn="ctr">
                        <a:lnSpc>
                          <a:spcPct val="115000"/>
                        </a:lnSpc>
                        <a:spcBef>
                          <a:spcPts val="0"/>
                        </a:spcBef>
                        <a:spcAft>
                          <a:spcPts val="0"/>
                        </a:spcAft>
                      </a:pPr>
                      <a:r>
                        <a:rPr lang="en-US" sz="1600" dirty="0">
                          <a:effectLst/>
                        </a:rPr>
                        <a:t>(hour)</a:t>
                      </a:r>
                      <a:endParaRPr lang="en-US" sz="1600" dirty="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nchor="ctr"/>
                </a:tc>
                <a:tc>
                  <a:txBody>
                    <a:bodyPr/>
                    <a:lstStyle/>
                    <a:p>
                      <a:pPr marL="0" marR="0" algn="ctr">
                        <a:lnSpc>
                          <a:spcPct val="115000"/>
                        </a:lnSpc>
                        <a:spcBef>
                          <a:spcPts val="0"/>
                        </a:spcBef>
                        <a:spcAft>
                          <a:spcPts val="0"/>
                        </a:spcAft>
                      </a:pPr>
                      <a:r>
                        <a:rPr lang="en-US" sz="1600">
                          <a:effectLst/>
                        </a:rPr>
                        <a:t>Peak Inflow</a:t>
                      </a:r>
                    </a:p>
                    <a:p>
                      <a:pPr marL="0" marR="0" algn="ctr">
                        <a:lnSpc>
                          <a:spcPct val="115000"/>
                        </a:lnSpc>
                        <a:spcBef>
                          <a:spcPts val="0"/>
                        </a:spcBef>
                        <a:spcAft>
                          <a:spcPts val="0"/>
                        </a:spcAft>
                      </a:pPr>
                      <a:r>
                        <a:rPr lang="en-US" sz="1600">
                          <a:effectLst/>
                        </a:rPr>
                        <a:t>(cfs)</a:t>
                      </a:r>
                      <a:endParaRPr lang="en-US" sz="160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nchor="ctr"/>
                </a:tc>
                <a:tc>
                  <a:txBody>
                    <a:bodyPr/>
                    <a:lstStyle/>
                    <a:p>
                      <a:pPr marL="0" marR="0" algn="ctr">
                        <a:lnSpc>
                          <a:spcPct val="115000"/>
                        </a:lnSpc>
                        <a:spcBef>
                          <a:spcPts val="0"/>
                        </a:spcBef>
                        <a:spcAft>
                          <a:spcPts val="0"/>
                        </a:spcAft>
                      </a:pPr>
                      <a:r>
                        <a:rPr lang="en-US" sz="1600">
                          <a:effectLst/>
                        </a:rPr>
                        <a:t>Peak Water Surface Elevation</a:t>
                      </a:r>
                    </a:p>
                    <a:p>
                      <a:pPr marL="0" marR="0" algn="ctr">
                        <a:lnSpc>
                          <a:spcPct val="115000"/>
                        </a:lnSpc>
                        <a:spcBef>
                          <a:spcPts val="0"/>
                        </a:spcBef>
                        <a:spcAft>
                          <a:spcPts val="0"/>
                        </a:spcAft>
                      </a:pPr>
                      <a:r>
                        <a:rPr lang="en-US" sz="1600">
                          <a:effectLst/>
                        </a:rPr>
                        <a:t>(ft-msl)</a:t>
                      </a:r>
                      <a:endParaRPr lang="en-US" sz="160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nchor="ctr"/>
                </a:tc>
                <a:tc>
                  <a:txBody>
                    <a:bodyPr/>
                    <a:lstStyle/>
                    <a:p>
                      <a:pPr marL="0" marR="0" algn="ctr">
                        <a:lnSpc>
                          <a:spcPct val="115000"/>
                        </a:lnSpc>
                        <a:spcBef>
                          <a:spcPts val="0"/>
                        </a:spcBef>
                        <a:spcAft>
                          <a:spcPts val="0"/>
                        </a:spcAft>
                      </a:pPr>
                      <a:r>
                        <a:rPr lang="en-US" sz="1600">
                          <a:effectLst/>
                        </a:rPr>
                        <a:t>Peak Outflow</a:t>
                      </a:r>
                    </a:p>
                    <a:p>
                      <a:pPr marL="0" marR="0" algn="ctr">
                        <a:lnSpc>
                          <a:spcPct val="115000"/>
                        </a:lnSpc>
                        <a:spcBef>
                          <a:spcPts val="0"/>
                        </a:spcBef>
                        <a:spcAft>
                          <a:spcPts val="0"/>
                        </a:spcAft>
                      </a:pPr>
                      <a:r>
                        <a:rPr lang="en-US" sz="1600">
                          <a:effectLst/>
                        </a:rPr>
                        <a:t>(cfs)</a:t>
                      </a:r>
                      <a:endParaRPr lang="en-US" sz="160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nchor="ctr"/>
                </a:tc>
              </a:tr>
              <a:tr h="316963">
                <a:tc>
                  <a:txBody>
                    <a:bodyPr/>
                    <a:lstStyle/>
                    <a:p>
                      <a:pPr marL="0" marR="0" algn="ctr">
                        <a:lnSpc>
                          <a:spcPct val="115000"/>
                        </a:lnSpc>
                        <a:spcBef>
                          <a:spcPts val="0"/>
                        </a:spcBef>
                        <a:spcAft>
                          <a:spcPts val="0"/>
                        </a:spcAft>
                      </a:pPr>
                      <a:r>
                        <a:rPr lang="en-US" sz="1600">
                          <a:effectLst/>
                        </a:rPr>
                        <a:t>1</a:t>
                      </a:r>
                      <a:endParaRPr lang="en-US" sz="160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nchor="ctr"/>
                </a:tc>
                <a:tc>
                  <a:txBody>
                    <a:bodyPr/>
                    <a:lstStyle/>
                    <a:p>
                      <a:pPr marL="0" marR="0" algn="ctr">
                        <a:lnSpc>
                          <a:spcPct val="115000"/>
                        </a:lnSpc>
                        <a:spcBef>
                          <a:spcPts val="0"/>
                        </a:spcBef>
                        <a:spcAft>
                          <a:spcPts val="0"/>
                        </a:spcAft>
                      </a:pPr>
                      <a:r>
                        <a:rPr lang="en-US" sz="1600">
                          <a:effectLst/>
                        </a:rPr>
                        <a:t>53,889</a:t>
                      </a:r>
                      <a:endParaRPr lang="en-US" sz="160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nchor="ctr"/>
                </a:tc>
                <a:tc>
                  <a:txBody>
                    <a:bodyPr/>
                    <a:lstStyle/>
                    <a:p>
                      <a:pPr marL="0" marR="0" algn="ctr">
                        <a:lnSpc>
                          <a:spcPct val="115000"/>
                        </a:lnSpc>
                        <a:spcBef>
                          <a:spcPts val="0"/>
                        </a:spcBef>
                        <a:spcAft>
                          <a:spcPts val="0"/>
                        </a:spcAft>
                      </a:pPr>
                      <a:r>
                        <a:rPr lang="en-US" sz="1600">
                          <a:effectLst/>
                        </a:rPr>
                        <a:t>832.16</a:t>
                      </a:r>
                      <a:endParaRPr lang="en-US" sz="160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nchor="ctr"/>
                </a:tc>
                <a:tc>
                  <a:txBody>
                    <a:bodyPr/>
                    <a:lstStyle/>
                    <a:p>
                      <a:pPr marL="0" marR="0" algn="ctr">
                        <a:lnSpc>
                          <a:spcPct val="115000"/>
                        </a:lnSpc>
                        <a:spcBef>
                          <a:spcPts val="0"/>
                        </a:spcBef>
                        <a:spcAft>
                          <a:spcPts val="0"/>
                        </a:spcAft>
                      </a:pPr>
                      <a:r>
                        <a:rPr lang="en-US" sz="1600">
                          <a:effectLst/>
                        </a:rPr>
                        <a:t>28,707</a:t>
                      </a:r>
                      <a:endParaRPr lang="en-US" sz="160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nchor="ctr"/>
                </a:tc>
              </a:tr>
              <a:tr h="316963">
                <a:tc>
                  <a:txBody>
                    <a:bodyPr/>
                    <a:lstStyle/>
                    <a:p>
                      <a:pPr marL="0" marR="0" algn="ctr">
                        <a:lnSpc>
                          <a:spcPct val="115000"/>
                        </a:lnSpc>
                        <a:spcBef>
                          <a:spcPts val="0"/>
                        </a:spcBef>
                        <a:spcAft>
                          <a:spcPts val="0"/>
                        </a:spcAft>
                      </a:pPr>
                      <a:r>
                        <a:rPr lang="en-US" sz="1600">
                          <a:effectLst/>
                        </a:rPr>
                        <a:t>2</a:t>
                      </a:r>
                      <a:endParaRPr lang="en-US" sz="160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nchor="ctr"/>
                </a:tc>
                <a:tc>
                  <a:txBody>
                    <a:bodyPr/>
                    <a:lstStyle/>
                    <a:p>
                      <a:pPr marL="0" marR="0" algn="ctr">
                        <a:lnSpc>
                          <a:spcPct val="115000"/>
                        </a:lnSpc>
                        <a:spcBef>
                          <a:spcPts val="0"/>
                        </a:spcBef>
                        <a:spcAft>
                          <a:spcPts val="0"/>
                        </a:spcAft>
                      </a:pPr>
                      <a:r>
                        <a:rPr lang="en-US" sz="1600">
                          <a:effectLst/>
                        </a:rPr>
                        <a:t>51,928</a:t>
                      </a:r>
                      <a:endParaRPr lang="en-US" sz="160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nchor="ctr"/>
                </a:tc>
                <a:tc>
                  <a:txBody>
                    <a:bodyPr/>
                    <a:lstStyle/>
                    <a:p>
                      <a:pPr marL="0" marR="0" algn="ctr">
                        <a:lnSpc>
                          <a:spcPct val="115000"/>
                        </a:lnSpc>
                        <a:spcBef>
                          <a:spcPts val="0"/>
                        </a:spcBef>
                        <a:spcAft>
                          <a:spcPts val="0"/>
                        </a:spcAft>
                      </a:pPr>
                      <a:r>
                        <a:rPr lang="en-US" sz="1600">
                          <a:effectLst/>
                        </a:rPr>
                        <a:t>834.08</a:t>
                      </a:r>
                      <a:endParaRPr lang="en-US" sz="160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nchor="ctr"/>
                </a:tc>
                <a:tc>
                  <a:txBody>
                    <a:bodyPr/>
                    <a:lstStyle/>
                    <a:p>
                      <a:pPr marL="0" marR="0" algn="ctr">
                        <a:lnSpc>
                          <a:spcPct val="115000"/>
                        </a:lnSpc>
                        <a:spcBef>
                          <a:spcPts val="0"/>
                        </a:spcBef>
                        <a:spcAft>
                          <a:spcPts val="0"/>
                        </a:spcAft>
                      </a:pPr>
                      <a:r>
                        <a:rPr lang="en-US" sz="1600">
                          <a:effectLst/>
                        </a:rPr>
                        <a:t>41,455</a:t>
                      </a:r>
                      <a:endParaRPr lang="en-US" sz="160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nchor="ctr"/>
                </a:tc>
              </a:tr>
              <a:tr h="316963">
                <a:tc>
                  <a:txBody>
                    <a:bodyPr/>
                    <a:lstStyle/>
                    <a:p>
                      <a:pPr marL="0" marR="0" algn="ctr">
                        <a:lnSpc>
                          <a:spcPct val="115000"/>
                        </a:lnSpc>
                        <a:spcBef>
                          <a:spcPts val="0"/>
                        </a:spcBef>
                        <a:spcAft>
                          <a:spcPts val="0"/>
                        </a:spcAft>
                      </a:pPr>
                      <a:r>
                        <a:rPr lang="en-US" sz="1600">
                          <a:effectLst/>
                        </a:rPr>
                        <a:t>3</a:t>
                      </a:r>
                      <a:endParaRPr lang="en-US" sz="160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nchor="ctr"/>
                </a:tc>
                <a:tc>
                  <a:txBody>
                    <a:bodyPr/>
                    <a:lstStyle/>
                    <a:p>
                      <a:pPr marL="0" marR="0" algn="ctr">
                        <a:lnSpc>
                          <a:spcPct val="115000"/>
                        </a:lnSpc>
                        <a:spcBef>
                          <a:spcPts val="0"/>
                        </a:spcBef>
                        <a:spcAft>
                          <a:spcPts val="0"/>
                        </a:spcAft>
                      </a:pPr>
                      <a:r>
                        <a:rPr lang="en-US" sz="1600">
                          <a:effectLst/>
                        </a:rPr>
                        <a:t>48,162</a:t>
                      </a:r>
                      <a:endParaRPr lang="en-US" sz="160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nchor="ctr"/>
                </a:tc>
                <a:tc>
                  <a:txBody>
                    <a:bodyPr/>
                    <a:lstStyle/>
                    <a:p>
                      <a:pPr marL="0" marR="0" algn="ctr">
                        <a:lnSpc>
                          <a:spcPct val="115000"/>
                        </a:lnSpc>
                        <a:spcBef>
                          <a:spcPts val="0"/>
                        </a:spcBef>
                        <a:spcAft>
                          <a:spcPts val="0"/>
                        </a:spcAft>
                      </a:pPr>
                      <a:r>
                        <a:rPr lang="en-US" sz="1600">
                          <a:effectLst/>
                        </a:rPr>
                        <a:t>834.48</a:t>
                      </a:r>
                      <a:endParaRPr lang="en-US" sz="160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nchor="ctr"/>
                </a:tc>
                <a:tc>
                  <a:txBody>
                    <a:bodyPr/>
                    <a:lstStyle/>
                    <a:p>
                      <a:pPr marL="0" marR="0" algn="ctr">
                        <a:lnSpc>
                          <a:spcPct val="115000"/>
                        </a:lnSpc>
                        <a:spcBef>
                          <a:spcPts val="0"/>
                        </a:spcBef>
                        <a:spcAft>
                          <a:spcPts val="0"/>
                        </a:spcAft>
                      </a:pPr>
                      <a:r>
                        <a:rPr lang="en-US" sz="1600">
                          <a:effectLst/>
                        </a:rPr>
                        <a:t>44,441</a:t>
                      </a:r>
                      <a:endParaRPr lang="en-US" sz="160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nchor="ctr"/>
                </a:tc>
              </a:tr>
              <a:tr h="316963">
                <a:tc>
                  <a:txBody>
                    <a:bodyPr/>
                    <a:lstStyle/>
                    <a:p>
                      <a:pPr marL="0" marR="0" algn="ctr">
                        <a:lnSpc>
                          <a:spcPct val="115000"/>
                        </a:lnSpc>
                        <a:spcBef>
                          <a:spcPts val="0"/>
                        </a:spcBef>
                        <a:spcAft>
                          <a:spcPts val="0"/>
                        </a:spcAft>
                      </a:pPr>
                      <a:r>
                        <a:rPr lang="en-US" sz="1600">
                          <a:effectLst/>
                        </a:rPr>
                        <a:t>6</a:t>
                      </a:r>
                      <a:endParaRPr lang="en-US" sz="160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nchor="ctr"/>
                </a:tc>
                <a:tc>
                  <a:txBody>
                    <a:bodyPr/>
                    <a:lstStyle/>
                    <a:p>
                      <a:pPr marL="0" marR="0" algn="ctr">
                        <a:lnSpc>
                          <a:spcPct val="115000"/>
                        </a:lnSpc>
                        <a:spcBef>
                          <a:spcPts val="0"/>
                        </a:spcBef>
                        <a:spcAft>
                          <a:spcPts val="0"/>
                        </a:spcAft>
                      </a:pPr>
                      <a:r>
                        <a:rPr lang="en-US" sz="1600">
                          <a:effectLst/>
                        </a:rPr>
                        <a:t>49,659</a:t>
                      </a:r>
                      <a:endParaRPr lang="en-US" sz="160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nchor="ctr"/>
                </a:tc>
                <a:tc>
                  <a:txBody>
                    <a:bodyPr/>
                    <a:lstStyle/>
                    <a:p>
                      <a:pPr marL="0" marR="0" algn="ctr">
                        <a:lnSpc>
                          <a:spcPct val="115000"/>
                        </a:lnSpc>
                        <a:spcBef>
                          <a:spcPts val="0"/>
                        </a:spcBef>
                        <a:spcAft>
                          <a:spcPts val="0"/>
                        </a:spcAft>
                      </a:pPr>
                      <a:r>
                        <a:rPr lang="en-US" sz="1600">
                          <a:effectLst/>
                        </a:rPr>
                        <a:t>833.95</a:t>
                      </a:r>
                      <a:endParaRPr lang="en-US" sz="160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nchor="ctr"/>
                </a:tc>
                <a:tc>
                  <a:txBody>
                    <a:bodyPr/>
                    <a:lstStyle/>
                    <a:p>
                      <a:pPr marL="0" marR="0" algn="ctr">
                        <a:lnSpc>
                          <a:spcPct val="115000"/>
                        </a:lnSpc>
                        <a:spcBef>
                          <a:spcPts val="0"/>
                        </a:spcBef>
                        <a:spcAft>
                          <a:spcPts val="0"/>
                        </a:spcAft>
                      </a:pPr>
                      <a:r>
                        <a:rPr lang="en-US" sz="1600">
                          <a:effectLst/>
                        </a:rPr>
                        <a:t>40,518</a:t>
                      </a:r>
                      <a:endParaRPr lang="en-US" sz="160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nchor="ctr"/>
                </a:tc>
              </a:tr>
              <a:tr h="316963">
                <a:tc>
                  <a:txBody>
                    <a:bodyPr/>
                    <a:lstStyle/>
                    <a:p>
                      <a:pPr marL="0" marR="0" algn="ctr">
                        <a:lnSpc>
                          <a:spcPct val="115000"/>
                        </a:lnSpc>
                        <a:spcBef>
                          <a:spcPts val="0"/>
                        </a:spcBef>
                        <a:spcAft>
                          <a:spcPts val="0"/>
                        </a:spcAft>
                      </a:pPr>
                      <a:r>
                        <a:rPr lang="en-US" sz="1600" dirty="0">
                          <a:effectLst/>
                        </a:rPr>
                        <a:t>12</a:t>
                      </a:r>
                      <a:endParaRPr lang="en-US" sz="1600" dirty="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nchor="ctr">
                    <a:solidFill>
                      <a:schemeClr val="accent4"/>
                    </a:solidFill>
                  </a:tcPr>
                </a:tc>
                <a:tc>
                  <a:txBody>
                    <a:bodyPr/>
                    <a:lstStyle/>
                    <a:p>
                      <a:pPr marL="0" marR="0" algn="ctr">
                        <a:lnSpc>
                          <a:spcPct val="115000"/>
                        </a:lnSpc>
                        <a:spcBef>
                          <a:spcPts val="0"/>
                        </a:spcBef>
                        <a:spcAft>
                          <a:spcPts val="0"/>
                        </a:spcAft>
                      </a:pPr>
                      <a:r>
                        <a:rPr lang="en-US" sz="1600" dirty="0">
                          <a:effectLst/>
                        </a:rPr>
                        <a:t>54,166</a:t>
                      </a:r>
                      <a:endParaRPr lang="en-US" sz="1600" dirty="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nchor="ctr">
                    <a:solidFill>
                      <a:schemeClr val="accent4"/>
                    </a:solidFill>
                  </a:tcPr>
                </a:tc>
                <a:tc>
                  <a:txBody>
                    <a:bodyPr/>
                    <a:lstStyle/>
                    <a:p>
                      <a:pPr marL="0" marR="0" algn="ctr">
                        <a:lnSpc>
                          <a:spcPct val="115000"/>
                        </a:lnSpc>
                        <a:spcBef>
                          <a:spcPts val="0"/>
                        </a:spcBef>
                        <a:spcAft>
                          <a:spcPts val="0"/>
                        </a:spcAft>
                      </a:pPr>
                      <a:r>
                        <a:rPr lang="en-US" sz="1600" dirty="0">
                          <a:effectLst/>
                        </a:rPr>
                        <a:t>835.26</a:t>
                      </a:r>
                      <a:endParaRPr lang="en-US" sz="1600" dirty="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nchor="ctr">
                    <a:solidFill>
                      <a:schemeClr val="accent4"/>
                    </a:solidFill>
                  </a:tcPr>
                </a:tc>
                <a:tc>
                  <a:txBody>
                    <a:bodyPr/>
                    <a:lstStyle/>
                    <a:p>
                      <a:pPr marL="0" marR="0" algn="ctr">
                        <a:lnSpc>
                          <a:spcPct val="115000"/>
                        </a:lnSpc>
                        <a:spcBef>
                          <a:spcPts val="0"/>
                        </a:spcBef>
                        <a:spcAft>
                          <a:spcPts val="0"/>
                        </a:spcAft>
                      </a:pPr>
                      <a:r>
                        <a:rPr lang="en-US" sz="1600" dirty="0">
                          <a:effectLst/>
                        </a:rPr>
                        <a:t>50,193</a:t>
                      </a:r>
                      <a:endParaRPr lang="en-US" sz="1600" dirty="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nchor="ctr">
                    <a:solidFill>
                      <a:schemeClr val="accent4"/>
                    </a:solidFill>
                  </a:tcPr>
                </a:tc>
              </a:tr>
              <a:tr h="316963">
                <a:tc>
                  <a:txBody>
                    <a:bodyPr/>
                    <a:lstStyle/>
                    <a:p>
                      <a:pPr marL="0" marR="0" algn="ctr">
                        <a:lnSpc>
                          <a:spcPct val="115000"/>
                        </a:lnSpc>
                        <a:spcBef>
                          <a:spcPts val="0"/>
                        </a:spcBef>
                        <a:spcAft>
                          <a:spcPts val="0"/>
                        </a:spcAft>
                      </a:pPr>
                      <a:r>
                        <a:rPr lang="en-US" sz="1600">
                          <a:effectLst/>
                        </a:rPr>
                        <a:t>24</a:t>
                      </a:r>
                      <a:endParaRPr lang="en-US" sz="160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nchor="ctr"/>
                </a:tc>
                <a:tc>
                  <a:txBody>
                    <a:bodyPr/>
                    <a:lstStyle/>
                    <a:p>
                      <a:pPr marL="0" marR="0" algn="ctr">
                        <a:lnSpc>
                          <a:spcPct val="115000"/>
                        </a:lnSpc>
                        <a:spcBef>
                          <a:spcPts val="0"/>
                        </a:spcBef>
                        <a:spcAft>
                          <a:spcPts val="0"/>
                        </a:spcAft>
                      </a:pPr>
                      <a:r>
                        <a:rPr lang="en-US" sz="1600">
                          <a:effectLst/>
                        </a:rPr>
                        <a:t>41,868</a:t>
                      </a:r>
                      <a:endParaRPr lang="en-US" sz="160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nchor="ctr"/>
                </a:tc>
                <a:tc>
                  <a:txBody>
                    <a:bodyPr/>
                    <a:lstStyle/>
                    <a:p>
                      <a:pPr marL="0" marR="0" algn="ctr">
                        <a:lnSpc>
                          <a:spcPct val="115000"/>
                        </a:lnSpc>
                        <a:spcBef>
                          <a:spcPts val="0"/>
                        </a:spcBef>
                        <a:spcAft>
                          <a:spcPts val="0"/>
                        </a:spcAft>
                      </a:pPr>
                      <a:r>
                        <a:rPr lang="en-US" sz="1600">
                          <a:effectLst/>
                        </a:rPr>
                        <a:t>834.09</a:t>
                      </a:r>
                      <a:endParaRPr lang="en-US" sz="160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nchor="ctr"/>
                </a:tc>
                <a:tc>
                  <a:txBody>
                    <a:bodyPr/>
                    <a:lstStyle/>
                    <a:p>
                      <a:pPr marL="0" marR="0" algn="ctr">
                        <a:lnSpc>
                          <a:spcPct val="115000"/>
                        </a:lnSpc>
                        <a:spcBef>
                          <a:spcPts val="0"/>
                        </a:spcBef>
                        <a:spcAft>
                          <a:spcPts val="0"/>
                        </a:spcAft>
                      </a:pPr>
                      <a:r>
                        <a:rPr lang="en-US" sz="1600">
                          <a:effectLst/>
                        </a:rPr>
                        <a:t>41,520</a:t>
                      </a:r>
                      <a:endParaRPr lang="en-US" sz="160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nchor="ctr"/>
                </a:tc>
              </a:tr>
              <a:tr h="316963">
                <a:tc>
                  <a:txBody>
                    <a:bodyPr/>
                    <a:lstStyle/>
                    <a:p>
                      <a:pPr marL="0" marR="0" algn="ctr">
                        <a:lnSpc>
                          <a:spcPct val="115000"/>
                        </a:lnSpc>
                        <a:spcBef>
                          <a:spcPts val="0"/>
                        </a:spcBef>
                        <a:spcAft>
                          <a:spcPts val="0"/>
                        </a:spcAft>
                      </a:pPr>
                      <a:r>
                        <a:rPr lang="en-US" sz="1600">
                          <a:effectLst/>
                        </a:rPr>
                        <a:t>48</a:t>
                      </a:r>
                      <a:endParaRPr lang="en-US" sz="160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nchor="ctr"/>
                </a:tc>
                <a:tc>
                  <a:txBody>
                    <a:bodyPr/>
                    <a:lstStyle/>
                    <a:p>
                      <a:pPr marL="0" marR="0" algn="ctr">
                        <a:lnSpc>
                          <a:spcPct val="115000"/>
                        </a:lnSpc>
                        <a:spcBef>
                          <a:spcPts val="0"/>
                        </a:spcBef>
                        <a:spcAft>
                          <a:spcPts val="0"/>
                        </a:spcAft>
                      </a:pPr>
                      <a:r>
                        <a:rPr lang="en-US" sz="1600">
                          <a:effectLst/>
                        </a:rPr>
                        <a:t>25,663</a:t>
                      </a:r>
                      <a:endParaRPr lang="en-US" sz="160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nchor="ctr"/>
                </a:tc>
                <a:tc>
                  <a:txBody>
                    <a:bodyPr/>
                    <a:lstStyle/>
                    <a:p>
                      <a:pPr marL="0" marR="0" algn="ctr">
                        <a:lnSpc>
                          <a:spcPct val="115000"/>
                        </a:lnSpc>
                        <a:spcBef>
                          <a:spcPts val="0"/>
                        </a:spcBef>
                        <a:spcAft>
                          <a:spcPts val="0"/>
                        </a:spcAft>
                      </a:pPr>
                      <a:r>
                        <a:rPr lang="en-US" sz="1600">
                          <a:effectLst/>
                        </a:rPr>
                        <a:t>831.68</a:t>
                      </a:r>
                      <a:endParaRPr lang="en-US" sz="160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nchor="ctr"/>
                </a:tc>
                <a:tc>
                  <a:txBody>
                    <a:bodyPr/>
                    <a:lstStyle/>
                    <a:p>
                      <a:pPr marL="0" marR="0" algn="ctr">
                        <a:lnSpc>
                          <a:spcPct val="115000"/>
                        </a:lnSpc>
                        <a:spcBef>
                          <a:spcPts val="0"/>
                        </a:spcBef>
                        <a:spcAft>
                          <a:spcPts val="0"/>
                        </a:spcAft>
                      </a:pPr>
                      <a:r>
                        <a:rPr lang="en-US" sz="1600">
                          <a:effectLst/>
                        </a:rPr>
                        <a:t>25,655</a:t>
                      </a:r>
                      <a:endParaRPr lang="en-US" sz="160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nchor="ctr"/>
                </a:tc>
              </a:tr>
              <a:tr h="316963">
                <a:tc>
                  <a:txBody>
                    <a:bodyPr/>
                    <a:lstStyle/>
                    <a:p>
                      <a:pPr marL="0" marR="0" algn="ctr">
                        <a:lnSpc>
                          <a:spcPct val="115000"/>
                        </a:lnSpc>
                        <a:spcBef>
                          <a:spcPts val="0"/>
                        </a:spcBef>
                        <a:spcAft>
                          <a:spcPts val="0"/>
                        </a:spcAft>
                      </a:pPr>
                      <a:r>
                        <a:rPr lang="en-US" sz="1600">
                          <a:effectLst/>
                        </a:rPr>
                        <a:t>72</a:t>
                      </a:r>
                      <a:endParaRPr lang="en-US" sz="160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nchor="ctr"/>
                </a:tc>
                <a:tc>
                  <a:txBody>
                    <a:bodyPr/>
                    <a:lstStyle/>
                    <a:p>
                      <a:pPr marL="0" marR="0" algn="ctr">
                        <a:lnSpc>
                          <a:spcPct val="115000"/>
                        </a:lnSpc>
                        <a:spcBef>
                          <a:spcPts val="0"/>
                        </a:spcBef>
                        <a:spcAft>
                          <a:spcPts val="0"/>
                        </a:spcAft>
                      </a:pPr>
                      <a:r>
                        <a:rPr lang="en-US" sz="1600">
                          <a:effectLst/>
                        </a:rPr>
                        <a:t>18,349</a:t>
                      </a:r>
                      <a:endParaRPr lang="en-US" sz="160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nchor="ctr"/>
                </a:tc>
                <a:tc>
                  <a:txBody>
                    <a:bodyPr/>
                    <a:lstStyle/>
                    <a:p>
                      <a:pPr marL="0" marR="0" algn="ctr">
                        <a:lnSpc>
                          <a:spcPct val="115000"/>
                        </a:lnSpc>
                        <a:spcBef>
                          <a:spcPts val="0"/>
                        </a:spcBef>
                        <a:spcAft>
                          <a:spcPts val="0"/>
                        </a:spcAft>
                      </a:pPr>
                      <a:r>
                        <a:rPr lang="en-US" sz="1600">
                          <a:effectLst/>
                        </a:rPr>
                        <a:t>830.61</a:t>
                      </a:r>
                      <a:endParaRPr lang="en-US" sz="160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nchor="ctr"/>
                </a:tc>
                <a:tc>
                  <a:txBody>
                    <a:bodyPr/>
                    <a:lstStyle/>
                    <a:p>
                      <a:pPr marL="0" marR="0" algn="ctr">
                        <a:lnSpc>
                          <a:spcPct val="115000"/>
                        </a:lnSpc>
                        <a:spcBef>
                          <a:spcPts val="0"/>
                        </a:spcBef>
                        <a:spcAft>
                          <a:spcPts val="0"/>
                        </a:spcAft>
                      </a:pPr>
                      <a:r>
                        <a:rPr lang="en-US" sz="1600">
                          <a:effectLst/>
                        </a:rPr>
                        <a:t>18,347</a:t>
                      </a:r>
                      <a:endParaRPr lang="en-US" sz="160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nchor="ctr"/>
                </a:tc>
              </a:tr>
              <a:tr h="316963">
                <a:tc>
                  <a:txBody>
                    <a:bodyPr/>
                    <a:lstStyle/>
                    <a:p>
                      <a:pPr marL="0" marR="0" algn="ctr">
                        <a:lnSpc>
                          <a:spcPct val="115000"/>
                        </a:lnSpc>
                        <a:spcBef>
                          <a:spcPts val="0"/>
                        </a:spcBef>
                        <a:spcAft>
                          <a:spcPts val="0"/>
                        </a:spcAft>
                      </a:pPr>
                      <a:r>
                        <a:rPr lang="en-US" sz="1600" dirty="0">
                          <a:effectLst/>
                        </a:rPr>
                        <a:t>75% PMF</a:t>
                      </a:r>
                      <a:endParaRPr lang="en-US" sz="1600" dirty="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nchor="ctr"/>
                </a:tc>
                <a:tc>
                  <a:txBody>
                    <a:bodyPr/>
                    <a:lstStyle/>
                    <a:p>
                      <a:pPr marL="0" marR="0" algn="ctr">
                        <a:lnSpc>
                          <a:spcPct val="115000"/>
                        </a:lnSpc>
                        <a:spcBef>
                          <a:spcPts val="0"/>
                        </a:spcBef>
                        <a:spcAft>
                          <a:spcPts val="0"/>
                        </a:spcAft>
                      </a:pPr>
                      <a:r>
                        <a:rPr lang="en-US" sz="1600" dirty="0">
                          <a:effectLst/>
                        </a:rPr>
                        <a:t>37,582</a:t>
                      </a:r>
                      <a:endParaRPr lang="en-US" sz="1600" dirty="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nchor="ctr"/>
                </a:tc>
                <a:tc>
                  <a:txBody>
                    <a:bodyPr/>
                    <a:lstStyle/>
                    <a:p>
                      <a:pPr marL="0" marR="0" algn="ctr">
                        <a:lnSpc>
                          <a:spcPct val="115000"/>
                        </a:lnSpc>
                        <a:spcBef>
                          <a:spcPts val="0"/>
                        </a:spcBef>
                        <a:spcAft>
                          <a:spcPts val="0"/>
                        </a:spcAft>
                      </a:pPr>
                      <a:r>
                        <a:rPr lang="en-US" sz="1600" dirty="0">
                          <a:effectLst/>
                        </a:rPr>
                        <a:t>833.05</a:t>
                      </a:r>
                      <a:endParaRPr lang="en-US" sz="1600" dirty="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nchor="ctr"/>
                </a:tc>
                <a:tc>
                  <a:txBody>
                    <a:bodyPr/>
                    <a:lstStyle/>
                    <a:p>
                      <a:pPr marL="0" marR="0" algn="ctr">
                        <a:lnSpc>
                          <a:spcPct val="115000"/>
                        </a:lnSpc>
                        <a:spcBef>
                          <a:spcPts val="0"/>
                        </a:spcBef>
                        <a:spcAft>
                          <a:spcPts val="0"/>
                        </a:spcAft>
                      </a:pPr>
                      <a:r>
                        <a:rPr lang="en-US" sz="1600" dirty="0">
                          <a:effectLst/>
                        </a:rPr>
                        <a:t>34,382</a:t>
                      </a:r>
                      <a:endParaRPr lang="en-US" sz="1600" dirty="0">
                        <a:effectLst/>
                        <a:latin typeface="Calibri" panose="020F0502020204030204" pitchFamily="34" charset="0"/>
                        <a:ea typeface="MS PGothic" panose="020B0600070205080204" pitchFamily="34" charset="-128"/>
                        <a:cs typeface="MS PGothic" panose="020B0600070205080204" pitchFamily="34" charset="-128"/>
                      </a:endParaRPr>
                    </a:p>
                  </a:txBody>
                  <a:tcPr marL="68580" marR="68580" marT="0" marB="0" anchor="ctr"/>
                </a:tc>
              </a:tr>
            </a:tbl>
          </a:graphicData>
        </a:graphic>
      </p:graphicFrame>
      <p:sp>
        <p:nvSpPr>
          <p:cNvPr id="7" name="Rectangle 2"/>
          <p:cNvSpPr>
            <a:spLocks noChangeArrowheads="1"/>
          </p:cNvSpPr>
          <p:nvPr/>
        </p:nvSpPr>
        <p:spPr bwMode="auto">
          <a:xfrm>
            <a:off x="6783355" y="2424208"/>
            <a:ext cx="1429969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2400"/>
          </a:p>
        </p:txBody>
      </p:sp>
      <p:sp>
        <p:nvSpPr>
          <p:cNvPr id="9" name="TextBox 8"/>
          <p:cNvSpPr txBox="1"/>
          <p:nvPr/>
        </p:nvSpPr>
        <p:spPr>
          <a:xfrm>
            <a:off x="838199" y="4880601"/>
            <a:ext cx="5192991" cy="1200329"/>
          </a:xfrm>
          <a:prstGeom prst="rect">
            <a:avLst/>
          </a:prstGeom>
          <a:noFill/>
        </p:spPr>
        <p:txBody>
          <a:bodyPr wrap="square" rtlCol="0">
            <a:spAutoFit/>
          </a:bodyPr>
          <a:lstStyle/>
          <a:p>
            <a:r>
              <a:rPr lang="en-US" sz="2400" dirty="0" smtClean="0"/>
              <a:t>As precipitation duration increases, </a:t>
            </a:r>
            <a:r>
              <a:rPr lang="en-US" sz="2400" dirty="0" smtClean="0">
                <a:solidFill>
                  <a:srgbClr val="FF0000"/>
                </a:solidFill>
              </a:rPr>
              <a:t>volume of water increases</a:t>
            </a:r>
            <a:r>
              <a:rPr lang="en-US" sz="2400" dirty="0" smtClean="0"/>
              <a:t> but </a:t>
            </a:r>
            <a:r>
              <a:rPr lang="en-US" sz="2400" dirty="0" smtClean="0">
                <a:solidFill>
                  <a:srgbClr val="FF0000"/>
                </a:solidFill>
              </a:rPr>
              <a:t>average intensity diminishes. </a:t>
            </a:r>
            <a:endParaRPr lang="en-US" sz="2400" dirty="0">
              <a:solidFill>
                <a:srgbClr val="FF0000"/>
              </a:solidFill>
            </a:endParaRPr>
          </a:p>
        </p:txBody>
      </p:sp>
    </p:spTree>
    <p:extLst>
      <p:ext uri="{BB962C8B-B14F-4D97-AF65-F5344CB8AC3E}">
        <p14:creationId xmlns:p14="http://schemas.microsoft.com/office/powerpoint/2010/main" val="41984875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998</Words>
  <Application>Microsoft Office PowerPoint</Application>
  <PresentationFormat>Widescreen</PresentationFormat>
  <Paragraphs>107</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MS PGothic</vt:lpstr>
      <vt:lpstr>AGaramond-Regular</vt:lpstr>
      <vt:lpstr>Arial</vt:lpstr>
      <vt:lpstr>Calibri</vt:lpstr>
      <vt:lpstr>Calibri Light</vt:lpstr>
      <vt:lpstr>Times New Roman</vt:lpstr>
      <vt:lpstr>Office Theme</vt:lpstr>
      <vt:lpstr>Upper Brushy Creek Flood Study – Flood mapping and management</vt:lpstr>
      <vt:lpstr>PowerPoint Presentation</vt:lpstr>
      <vt:lpstr>PowerPoint Presentation</vt:lpstr>
      <vt:lpstr>Impervious Cover</vt:lpstr>
      <vt:lpstr>Soils and Losses</vt:lpstr>
      <vt:lpstr>Probable Maximum Flood  at Dam 7</vt:lpstr>
      <vt:lpstr>PMP Orientation</vt:lpstr>
      <vt:lpstr>PowerPoint Presentation</vt:lpstr>
      <vt:lpstr>Probable Maximum Flood at Dam 7</vt:lpstr>
      <vt:lpstr>TCEQ PMP Hyetograph</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Maidment, David R</dc:creator>
  <cp:lastModifiedBy>Maidment, David R</cp:lastModifiedBy>
  <cp:revision>13</cp:revision>
  <dcterms:created xsi:type="dcterms:W3CDTF">2013-04-10T21:57:49Z</dcterms:created>
  <dcterms:modified xsi:type="dcterms:W3CDTF">2013-04-16T14:51:20Z</dcterms:modified>
</cp:coreProperties>
</file>