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90" r:id="rId4"/>
    <p:sldId id="296" r:id="rId5"/>
    <p:sldId id="291" r:id="rId6"/>
    <p:sldId id="260" r:id="rId7"/>
    <p:sldId id="261" r:id="rId8"/>
    <p:sldId id="262" r:id="rId9"/>
    <p:sldId id="263" r:id="rId10"/>
    <p:sldId id="292" r:id="rId11"/>
    <p:sldId id="265" r:id="rId12"/>
    <p:sldId id="266" r:id="rId13"/>
    <p:sldId id="267" r:id="rId14"/>
    <p:sldId id="269" r:id="rId15"/>
    <p:sldId id="270" r:id="rId16"/>
    <p:sldId id="31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1" autoAdjust="0"/>
    <p:restoredTop sz="94660"/>
  </p:normalViewPr>
  <p:slideViewPr>
    <p:cSldViewPr>
      <p:cViewPr>
        <p:scale>
          <a:sx n="92" d="100"/>
          <a:sy n="92" d="100"/>
        </p:scale>
        <p:origin x="6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CABFC4-CD07-47EE-8D38-BFB9A5688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7C9991-78A6-4A31-9608-757D32D14E9A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966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AB48B5-C6CB-43A4-AF55-657F1CE3F911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728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C795E3-7040-40B0-A5DB-5DC69F5F2928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341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24E09C-C425-4748-AF38-8790FC58CEF0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601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F0842-DF07-4EF1-A44E-6C304D550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99D4-1E1C-45A6-AE8C-771868C6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BA68-DCEB-431D-80C5-E09FA557B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E95B-91CC-4D04-BA9A-86138B4E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8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8C61-1D94-4CF8-84A0-C9CDBB906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3C046-70B6-4BEE-A7CF-5824460FB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6FD75-1FC8-408F-9BD2-BCE024F3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1B5D-5C2B-4E0D-863A-FD403DEB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1E75-F5DF-420B-B38B-5849960A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6B481-E539-4D89-9533-AFFC6C02F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5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3396-16BF-499B-A728-F934DD302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5208E-0978-406C-AF97-1F5473E80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8352-0E61-4802-9C8F-1F2A4FC31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012391-C5B6-4B45-8F43-E0557A18B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Mass, Momentum, Energy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Mass – Continuity Equation</a:t>
            </a:r>
          </a:p>
          <a:p>
            <a:pPr eaLnBrk="1" hangingPunct="1"/>
            <a:r>
              <a:rPr lang="en-US" dirty="0" smtClean="0"/>
              <a:t>Momentum – Manning and Darcy </a:t>
            </a:r>
            <a:r>
              <a:rPr lang="en-US" dirty="0" err="1" smtClean="0"/>
              <a:t>eqns</a:t>
            </a:r>
            <a:endParaRPr lang="en-US" dirty="0" smtClean="0"/>
          </a:p>
          <a:p>
            <a:pPr eaLnBrk="1" hangingPunct="1"/>
            <a:r>
              <a:rPr lang="en-US" dirty="0" smtClean="0"/>
              <a:t>Energy – conduction, convection, radiation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 = E = mv</a:t>
            </a:r>
            <a:r>
              <a:rPr lang="en-US" baseline="30000"/>
              <a:t>2</a:t>
            </a:r>
            <a:r>
              <a:rPr lang="en-US"/>
              <a:t>/2 + mgz + E</a:t>
            </a:r>
            <a:r>
              <a:rPr lang="en-US" baseline="-25000"/>
              <a:t>u</a:t>
            </a:r>
            <a:r>
              <a:rPr lang="en-US"/>
              <a:t>;  </a:t>
            </a:r>
            <a:r>
              <a:rPr lang="en-US">
                <a:latin typeface="Symbol" pitchFamily="18" charset="2"/>
              </a:rPr>
              <a:t>b</a:t>
            </a:r>
            <a:r>
              <a:rPr lang="en-US"/>
              <a:t> = dB/dm = v</a:t>
            </a:r>
            <a:r>
              <a:rPr lang="en-US" baseline="-25000"/>
              <a:t>2</a:t>
            </a:r>
            <a:r>
              <a:rPr lang="en-US"/>
              <a:t>/2 + gz + e</a:t>
            </a:r>
            <a:r>
              <a:rPr lang="en-US" baseline="-25000"/>
              <a:t>u</a:t>
            </a:r>
            <a:r>
              <a:rPr lang="en-US"/>
              <a:t>; </a:t>
            </a:r>
          </a:p>
          <a:p>
            <a:pPr eaLnBrk="1" hangingPunct="1"/>
            <a:r>
              <a:rPr lang="en-US"/>
              <a:t>dE/dt = dH/dt – dW/dt  (heat input – work output) First Law of Thermodynamics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0" y="3276600"/>
          <a:ext cx="880903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5" imgW="3746160" imgH="469800" progId="Equation.3">
                  <p:embed/>
                </p:oleObj>
              </mc:Choice>
              <mc:Fallback>
                <p:oleObj name="Equation" r:id="rId5" imgW="37461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880903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1508125" y="4989513"/>
            <a:ext cx="6835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Generally in hydrology, the heat or internal energy component</a:t>
            </a:r>
          </a:p>
          <a:p>
            <a:pPr eaLnBrk="1" hangingPunct="1"/>
            <a:r>
              <a:rPr lang="en-US"/>
              <a:t>(E</a:t>
            </a:r>
            <a:r>
              <a:rPr lang="en-US" baseline="-25000"/>
              <a:t>u</a:t>
            </a:r>
            <a:r>
              <a:rPr lang="en-US"/>
              <a:t>, dominates the mechanical energy components (mv</a:t>
            </a:r>
            <a:r>
              <a:rPr lang="en-US" baseline="30000"/>
              <a:t>2</a:t>
            </a:r>
            <a:r>
              <a:rPr lang="en-US"/>
              <a:t>/2 + mgz)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energy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Energy</a:t>
            </a:r>
          </a:p>
          <a:p>
            <a:pPr lvl="1" eaLnBrk="1" hangingPunct="1"/>
            <a:r>
              <a:rPr lang="en-US" smtClean="0"/>
              <a:t>Potential, Kinetic, </a:t>
            </a:r>
            <a:r>
              <a:rPr lang="en-US" smtClean="0">
                <a:solidFill>
                  <a:srgbClr val="FF3300"/>
                </a:solidFill>
              </a:rPr>
              <a:t>Internal (E</a:t>
            </a:r>
            <a:r>
              <a:rPr lang="en-US" baseline="-25000" smtClean="0">
                <a:solidFill>
                  <a:srgbClr val="FF3300"/>
                </a:solidFill>
              </a:rPr>
              <a:t>u</a:t>
            </a:r>
            <a:r>
              <a:rPr lang="en-US" smtClean="0">
                <a:solidFill>
                  <a:srgbClr val="FF3300"/>
                </a:solidFill>
              </a:rPr>
              <a:t>)</a:t>
            </a:r>
          </a:p>
          <a:p>
            <a:pPr eaLnBrk="1" hangingPunct="1"/>
            <a:r>
              <a:rPr lang="en-US" smtClean="0"/>
              <a:t>Internal energy</a:t>
            </a:r>
          </a:p>
          <a:p>
            <a:pPr lvl="1" eaLnBrk="1" hangingPunct="1"/>
            <a:r>
              <a:rPr lang="en-US" i="1" smtClean="0">
                <a:solidFill>
                  <a:srgbClr val="FF3300"/>
                </a:solidFill>
              </a:rPr>
              <a:t>Sensible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i="1" smtClean="0">
                <a:solidFill>
                  <a:srgbClr val="FF3300"/>
                </a:solidFill>
              </a:rPr>
              <a:t>heat</a:t>
            </a:r>
            <a:r>
              <a:rPr lang="en-US" smtClean="0"/>
              <a:t> – heat content that can be </a:t>
            </a:r>
            <a:r>
              <a:rPr lang="en-US" i="1" smtClean="0"/>
              <a:t>measured</a:t>
            </a:r>
            <a:r>
              <a:rPr lang="en-US" smtClean="0"/>
              <a:t> and is proportional to </a:t>
            </a:r>
            <a:r>
              <a:rPr lang="en-US" i="1" smtClean="0">
                <a:solidFill>
                  <a:srgbClr val="FF3300"/>
                </a:solidFill>
              </a:rPr>
              <a:t>temperature</a:t>
            </a:r>
          </a:p>
          <a:p>
            <a:pPr lvl="1" eaLnBrk="1" hangingPunct="1"/>
            <a:r>
              <a:rPr lang="en-US" i="1" smtClean="0">
                <a:solidFill>
                  <a:srgbClr val="FF3300"/>
                </a:solidFill>
              </a:rPr>
              <a:t>Latent heat</a:t>
            </a:r>
            <a:r>
              <a:rPr lang="en-US" smtClean="0"/>
              <a:t> – “hidden” heat content that is related to </a:t>
            </a:r>
            <a:r>
              <a:rPr lang="en-US" i="1" smtClean="0">
                <a:solidFill>
                  <a:srgbClr val="FF3300"/>
                </a:solidFill>
              </a:rPr>
              <a:t>phase changes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590800" y="1524000"/>
          <a:ext cx="48006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1942920" imgH="444240" progId="Equation.3">
                  <p:embed/>
                </p:oleObj>
              </mc:Choice>
              <mc:Fallback>
                <p:oleObj name="Equation" r:id="rId3" imgW="19429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24000"/>
                        <a:ext cx="48006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AutoShape 5"/>
          <p:cNvSpPr>
            <a:spLocks/>
          </p:cNvSpPr>
          <p:nvPr/>
        </p:nvSpPr>
        <p:spPr bwMode="auto">
          <a:xfrm rot="5400000">
            <a:off x="3009900" y="20193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209800" y="2667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 rot="5400000">
            <a:off x="4076700" y="22479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581400" y="2819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 rot="5400000">
            <a:off x="7010400" y="21336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5029200" y="26670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Units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 SI units</a:t>
            </a:r>
            <a:r>
              <a:rPr lang="en-US" smtClean="0"/>
              <a:t>, the basic unit of energy is </a:t>
            </a:r>
            <a:r>
              <a:rPr lang="en-US" smtClean="0">
                <a:solidFill>
                  <a:srgbClr val="FF3300"/>
                </a:solidFill>
              </a:rPr>
              <a:t>Joule (J),</a:t>
            </a:r>
            <a:r>
              <a:rPr lang="en-US" smtClean="0"/>
              <a:t> where 1 J = 1 kg x 1 m/s</a:t>
            </a:r>
            <a:r>
              <a:rPr lang="en-US" baseline="30000" smtClean="0"/>
              <a:t>2</a:t>
            </a:r>
          </a:p>
          <a:p>
            <a:pPr eaLnBrk="1" hangingPunct="1"/>
            <a:r>
              <a:rPr lang="en-US" smtClean="0"/>
              <a:t>Energy can also be measured in </a:t>
            </a:r>
            <a:r>
              <a:rPr lang="en-US" smtClean="0">
                <a:solidFill>
                  <a:srgbClr val="FF3300"/>
                </a:solidFill>
              </a:rPr>
              <a:t>calories</a:t>
            </a:r>
            <a:r>
              <a:rPr lang="en-US" smtClean="0"/>
              <a:t> where 1 calorie = heat required to raise 1 gm of water by 1</a:t>
            </a:r>
            <a:r>
              <a:rPr lang="en-US" smtClean="0">
                <a:cs typeface="Arial" charset="0"/>
              </a:rPr>
              <a:t>°C and 1 kilocalorie (C) = 1000 calories (1 calorie = 4.19 Joules)</a:t>
            </a:r>
          </a:p>
          <a:p>
            <a:pPr eaLnBrk="1" hangingPunct="1"/>
            <a:r>
              <a:rPr lang="en-US" smtClean="0">
                <a:cs typeface="Arial" charset="0"/>
              </a:rPr>
              <a:t>We will use the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SI system of units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fluxes and flows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Volume [L</a:t>
            </a:r>
            <a:r>
              <a:rPr lang="en-US" baseline="30000" smtClean="0"/>
              <a:t>3</a:t>
            </a:r>
            <a:r>
              <a:rPr lang="en-US" smtClean="0"/>
              <a:t>] (acre-ft, 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Water flow [L</a:t>
            </a:r>
            <a:r>
              <a:rPr lang="en-US" baseline="30000" smtClean="0"/>
              <a:t>3</a:t>
            </a:r>
            <a:r>
              <a:rPr lang="en-US" smtClean="0"/>
              <a:t>/T] (cfs or m</a:t>
            </a:r>
            <a:r>
              <a:rPr lang="en-US" baseline="30000" smtClean="0"/>
              <a:t>3</a:t>
            </a:r>
            <a:r>
              <a:rPr lang="en-US" smtClean="0"/>
              <a:t>/s)</a:t>
            </a:r>
          </a:p>
          <a:p>
            <a:pPr eaLnBrk="1" hangingPunct="1"/>
            <a:r>
              <a:rPr lang="en-US" smtClean="0"/>
              <a:t>Water flux [L/T] (in/day, mm/day)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amount</a:t>
            </a:r>
            <a:r>
              <a:rPr lang="en-US" smtClean="0"/>
              <a:t> [E] (Joules)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“flow”</a:t>
            </a:r>
            <a:r>
              <a:rPr lang="en-US" smtClean="0"/>
              <a:t> in Watts [E/T] (1W = 1 J/s)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flux</a:t>
            </a:r>
            <a:r>
              <a:rPr lang="en-US" smtClean="0"/>
              <a:t> [E/L</a:t>
            </a:r>
            <a:r>
              <a:rPr lang="en-US" baseline="30000" smtClean="0"/>
              <a:t>2</a:t>
            </a:r>
            <a:r>
              <a:rPr lang="en-US" smtClean="0"/>
              <a:t>T] in Watts/m</a:t>
            </a:r>
            <a:r>
              <a:rPr lang="en-US" baseline="30000" smtClean="0"/>
              <a:t>2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0" y="3505200"/>
            <a:ext cx="4038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124200" y="54102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124200" y="5410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19200" y="4724400"/>
            <a:ext cx="2116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Energy flow of</a:t>
            </a:r>
          </a:p>
          <a:p>
            <a:pPr eaLnBrk="1" hangingPunct="1"/>
            <a:r>
              <a:rPr lang="en-US" sz="2400"/>
              <a:t>1 Joule/sec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318125" y="5751513"/>
            <a:ext cx="1392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5029200" y="5791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Energy of Water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9600" y="1141413"/>
          <a:ext cx="8153400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Chart" r:id="rId3" imgW="4667217" imgH="2286118" progId="Excel.Chart.8">
                  <p:embed/>
                </p:oleObj>
              </mc:Choice>
              <mc:Fallback>
                <p:oleObj name="Chart" r:id="rId3" imgW="4667217" imgH="2286118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1413"/>
                        <a:ext cx="8153400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5027613"/>
            <a:ext cx="5949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	</a:t>
            </a:r>
            <a:r>
              <a:rPr lang="en-US" b="1"/>
              <a:t>Heat Capacity (J/kg-K)	Latent Heat (MJ/kg)</a:t>
            </a:r>
          </a:p>
          <a:p>
            <a:pPr eaLnBrk="1" hangingPunct="1"/>
            <a:r>
              <a:rPr lang="en-US" b="1"/>
              <a:t>Ice</a:t>
            </a:r>
            <a:r>
              <a:rPr lang="en-US"/>
              <a:t>		2220			0.33</a:t>
            </a:r>
          </a:p>
          <a:p>
            <a:pPr eaLnBrk="1" hangingPunct="1"/>
            <a:r>
              <a:rPr lang="en-US" b="1"/>
              <a:t>Water</a:t>
            </a:r>
            <a:r>
              <a:rPr lang="en-US"/>
              <a:t>		4190			2.5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17725" y="3616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Ice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22725" y="3159125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Water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94525" y="15589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Water vapor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019800" y="5332413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2971800" y="3884613"/>
            <a:ext cx="3048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957888" y="5618163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019800" y="2741613"/>
            <a:ext cx="7620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1000" y="6019800"/>
            <a:ext cx="836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Water may evaporate at any temperature in range 0 – 100</a:t>
            </a:r>
            <a:r>
              <a:rPr lang="en-US">
                <a:cs typeface="Arial" charset="0"/>
              </a:rPr>
              <a:t>°</a:t>
            </a:r>
            <a:r>
              <a:rPr lang="en-US"/>
              <a:t>C</a:t>
            </a:r>
          </a:p>
          <a:p>
            <a:pPr eaLnBrk="1" hangingPunct="1"/>
            <a:r>
              <a:rPr lang="en-US"/>
              <a:t>Latent heat of </a:t>
            </a:r>
            <a:r>
              <a:rPr lang="en-US" i="1">
                <a:solidFill>
                  <a:srgbClr val="FF3300"/>
                </a:solidFill>
              </a:rPr>
              <a:t>vaporization</a:t>
            </a:r>
            <a:r>
              <a:rPr lang="en-US"/>
              <a:t> consumes 7.6 times the latent heat of </a:t>
            </a:r>
            <a:r>
              <a:rPr lang="en-US" i="1">
                <a:solidFill>
                  <a:srgbClr val="FF3300"/>
                </a:solidFill>
              </a:rPr>
              <a:t>fusion</a:t>
            </a:r>
            <a:r>
              <a:rPr lang="en-US"/>
              <a:t> (melting)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162800" y="5486400"/>
            <a:ext cx="158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2.5/0.33 = 7.6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Mass Fluxes and Flows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Volume, V [L</a:t>
            </a:r>
            <a:r>
              <a:rPr lang="en-US" baseline="30000" smtClean="0"/>
              <a:t>3</a:t>
            </a:r>
            <a:r>
              <a:rPr lang="en-US" smtClean="0"/>
              <a:t>] (acre-ft, 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Water flow, Q [L</a:t>
            </a:r>
            <a:r>
              <a:rPr lang="en-US" baseline="30000" smtClean="0"/>
              <a:t>3</a:t>
            </a:r>
            <a:r>
              <a:rPr lang="en-US" smtClean="0"/>
              <a:t>/T] (cfs or m</a:t>
            </a:r>
            <a:r>
              <a:rPr lang="en-US" baseline="30000" smtClean="0"/>
              <a:t>3</a:t>
            </a:r>
            <a:r>
              <a:rPr lang="en-US" smtClean="0"/>
              <a:t>/s)</a:t>
            </a:r>
          </a:p>
          <a:p>
            <a:pPr eaLnBrk="1" hangingPunct="1"/>
            <a:r>
              <a:rPr lang="en-US" smtClean="0"/>
              <a:t>Water flux, q [L/T] (in/day, mm/day)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</a:t>
            </a:r>
            <a:r>
              <a:rPr lang="en-US" smtClean="0"/>
              <a:t> [m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V] (Kg)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 flow rate</a:t>
            </a:r>
            <a:r>
              <a:rPr lang="en-US" smtClean="0"/>
              <a:t> [m/T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Q]  (kg/s or kg/day)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 flux</a:t>
            </a:r>
            <a:r>
              <a:rPr lang="en-US" smtClean="0"/>
              <a:t> [M/L</a:t>
            </a:r>
            <a:r>
              <a:rPr lang="en-US" baseline="30000" smtClean="0"/>
              <a:t>2</a:t>
            </a:r>
            <a:r>
              <a:rPr lang="en-US" smtClean="0"/>
              <a:t>T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q] in kg/m</a:t>
            </a:r>
            <a:r>
              <a:rPr lang="en-US" baseline="30000" smtClean="0"/>
              <a:t>2</a:t>
            </a:r>
            <a:r>
              <a:rPr lang="en-US" smtClean="0"/>
              <a:t>-day</a:t>
            </a:r>
            <a:endParaRPr lang="en-US" baseline="30000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648200" y="3810000"/>
            <a:ext cx="403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371600" y="50292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Water flux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981200" y="56388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175125" y="5980113"/>
            <a:ext cx="1392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886200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048000" y="45720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794125" y="468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Latent heat flux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flux</a:t>
            </a:r>
          </a:p>
          <a:p>
            <a:pPr lvl="1" eaLnBrk="1" hangingPunct="1"/>
            <a:r>
              <a:rPr lang="en-US" smtClean="0"/>
              <a:t>Evaporation rate, E (mm/day)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flux </a:t>
            </a:r>
          </a:p>
          <a:p>
            <a:pPr lvl="1" eaLnBrk="1" hangingPunct="1"/>
            <a:r>
              <a:rPr lang="en-US" smtClean="0"/>
              <a:t>Latent heat flux (W/m</a:t>
            </a:r>
            <a:r>
              <a:rPr lang="en-US" baseline="30000" smtClean="0"/>
              <a:t>2</a:t>
            </a:r>
            <a:r>
              <a:rPr lang="en-US" smtClean="0"/>
              <a:t>), H</a:t>
            </a:r>
            <a:r>
              <a:rPr lang="en-US" baseline="-25000" smtClean="0"/>
              <a:t>l</a:t>
            </a:r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795838" y="56388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219200" y="4724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6989763" y="5980113"/>
            <a:ext cx="1392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flipH="1" flipV="1">
            <a:off x="6700838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AutoShape 9"/>
          <p:cNvSpPr>
            <a:spLocks noChangeArrowheads="1"/>
          </p:cNvSpPr>
          <p:nvPr/>
        </p:nvSpPr>
        <p:spPr bwMode="auto">
          <a:xfrm>
            <a:off x="5862638" y="45720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6608763" y="468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3200400" y="3200400"/>
          <a:ext cx="22352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22352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62000" y="3276600"/>
            <a:ext cx="2149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</a:rPr>
              <a:t>r</a:t>
            </a:r>
            <a:r>
              <a:rPr lang="en-US"/>
              <a:t> = 1000 kg/m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l</a:t>
            </a:r>
            <a:r>
              <a:rPr lang="en-US" baseline="-25000"/>
              <a:t>v</a:t>
            </a:r>
            <a:r>
              <a:rPr lang="en-US"/>
              <a:t> = 2.5 MJ/kg</a:t>
            </a:r>
          </a:p>
          <a:p>
            <a:pPr eaLnBrk="1" hangingPunct="1"/>
            <a:endParaRPr lang="en-US"/>
          </a:p>
        </p:txBody>
      </p:sp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795338" y="3962400"/>
          <a:ext cx="74755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5" imgW="5562360" imgH="457200" progId="Equation.3">
                  <p:embed/>
                </p:oleObj>
              </mc:Choice>
              <mc:Fallback>
                <p:oleObj name="Equation" r:id="rId5" imgW="5562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3962400"/>
                        <a:ext cx="747553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59000" y="4501294"/>
            <a:ext cx="2636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28.94 W/m</a:t>
            </a:r>
            <a:r>
              <a:rPr lang="en-US" baseline="30000" dirty="0"/>
              <a:t>2</a:t>
            </a:r>
            <a:r>
              <a:rPr lang="en-US" dirty="0"/>
              <a:t> = 1 mm/day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22742"/>
              </p:ext>
            </p:extLst>
          </p:nvPr>
        </p:nvGraphicFramePr>
        <p:xfrm>
          <a:off x="376237" y="4962144"/>
          <a:ext cx="3738563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624"/>
                <a:gridCol w="983339"/>
                <a:gridCol w="838200"/>
                <a:gridCol w="129540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Temp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Lv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Density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Conversion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2501000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2477300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2453600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2429900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2406200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Two basic laws</a:t>
            </a:r>
          </a:p>
          <a:p>
            <a:pPr lvl="1" eaLnBrk="1" hangingPunct="1"/>
            <a:r>
              <a:rPr lang="en-US" sz="2400" i="1" smtClean="0">
                <a:solidFill>
                  <a:srgbClr val="FF3300"/>
                </a:solidFill>
              </a:rPr>
              <a:t>Stefan-Boltzman Law</a:t>
            </a:r>
          </a:p>
          <a:p>
            <a:pPr lvl="2" eaLnBrk="1" hangingPunct="1"/>
            <a:r>
              <a:rPr lang="en-US" sz="2000" smtClean="0"/>
              <a:t>R = emitted radiation (W/m2)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smtClean="0"/>
              <a:t> = emissivity (0-1)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smtClean="0"/>
              <a:t> = 5.67x10</a:t>
            </a:r>
            <a:r>
              <a:rPr lang="en-US" sz="2000" baseline="30000" smtClean="0"/>
              <a:t>-8</a:t>
            </a:r>
            <a:r>
              <a:rPr lang="en-US" sz="2000" smtClean="0"/>
              <a:t>W/m2-K</a:t>
            </a:r>
            <a:r>
              <a:rPr lang="en-US" sz="2000" baseline="30000" smtClean="0"/>
              <a:t>4</a:t>
            </a:r>
          </a:p>
          <a:p>
            <a:pPr lvl="2" eaLnBrk="1" hangingPunct="1"/>
            <a:r>
              <a:rPr lang="en-US" sz="2000" smtClean="0"/>
              <a:t>T = absolute temperature (K)</a:t>
            </a:r>
          </a:p>
          <a:p>
            <a:pPr lvl="1" eaLnBrk="1" hangingPunct="1"/>
            <a:r>
              <a:rPr lang="en-US" sz="2400" i="1" smtClean="0">
                <a:solidFill>
                  <a:srgbClr val="FF3300"/>
                </a:solidFill>
              </a:rPr>
              <a:t>Wiens Law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smtClean="0"/>
              <a:t> = wavelength of emitted radiation (m)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57800" y="1752600"/>
          <a:ext cx="2781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3" imgW="609480" imgH="203040" progId="Equation.3">
                  <p:embed/>
                </p:oleObj>
              </mc:Choice>
              <mc:Fallback>
                <p:oleObj name="Equation" r:id="rId3" imgW="6094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52600"/>
                        <a:ext cx="2781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53000" y="4191000"/>
          <a:ext cx="32813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5" imgW="939600" imgH="419040" progId="Equation.3">
                  <p:embed/>
                </p:oleObj>
              </mc:Choice>
              <mc:Fallback>
                <p:oleObj name="Equation" r:id="rId5" imgW="9396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91000"/>
                        <a:ext cx="328136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28800" y="5870575"/>
            <a:ext cx="6154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</a:rPr>
              <a:t>Hot </a:t>
            </a:r>
            <a:r>
              <a:rPr lang="en-US" sz="2400"/>
              <a:t>bodies (sun) emit </a:t>
            </a:r>
            <a:r>
              <a:rPr lang="en-US" sz="2400">
                <a:solidFill>
                  <a:srgbClr val="FF3300"/>
                </a:solidFill>
              </a:rPr>
              <a:t>short wave</a:t>
            </a:r>
            <a:r>
              <a:rPr lang="en-US" sz="2400"/>
              <a:t> radiation</a:t>
            </a:r>
          </a:p>
          <a:p>
            <a:pPr eaLnBrk="1" hangingPunct="1"/>
            <a:r>
              <a:rPr lang="en-US" sz="2400">
                <a:solidFill>
                  <a:srgbClr val="FF3300"/>
                </a:solidFill>
              </a:rPr>
              <a:t>Cool </a:t>
            </a:r>
            <a:r>
              <a:rPr lang="en-US" sz="2400"/>
              <a:t>bodies (earth) emit </a:t>
            </a:r>
            <a:r>
              <a:rPr lang="en-US" sz="2400">
                <a:solidFill>
                  <a:srgbClr val="FF3300"/>
                </a:solidFill>
              </a:rPr>
              <a:t>long wave</a:t>
            </a:r>
            <a:r>
              <a:rPr lang="en-US" sz="2400"/>
              <a:t> radiation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53000" y="2895600"/>
            <a:ext cx="342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</a:rPr>
              <a:t>All bodies emit radiation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Radiation, R</a:t>
            </a:r>
            <a:r>
              <a:rPr lang="en-US" baseline="-25000" smtClean="0"/>
              <a:t>n</a:t>
            </a:r>
            <a:r>
              <a:rPr lang="en-US" smtClean="0"/>
              <a:t> 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1676400" y="4227513"/>
            <a:ext cx="3962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524000" y="2627313"/>
            <a:ext cx="1981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 flipV="1">
            <a:off x="3505200" y="3313113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6"/>
          <p:cNvSpPr>
            <a:spLocks/>
          </p:cNvSpPr>
          <p:nvPr/>
        </p:nvSpPr>
        <p:spPr bwMode="auto">
          <a:xfrm>
            <a:off x="3416300" y="4227513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736725" y="2209800"/>
            <a:ext cx="323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i</a:t>
            </a:r>
            <a:r>
              <a:rPr lang="en-US" sz="2400"/>
              <a:t>  Incoming Radiation</a:t>
            </a:r>
            <a:endParaRPr lang="en-US" sz="2400" baseline="-25000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343400" y="2855913"/>
            <a:ext cx="4495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o</a:t>
            </a:r>
            <a:r>
              <a:rPr lang="en-US" sz="2400"/>
              <a:t> =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R</a:t>
            </a:r>
            <a:r>
              <a:rPr lang="en-US" sz="2400" baseline="-25000"/>
              <a:t>i   </a:t>
            </a:r>
            <a:r>
              <a:rPr lang="en-US" sz="2400"/>
              <a:t>Reflected radiation</a:t>
            </a:r>
          </a:p>
          <a:p>
            <a:pPr eaLnBrk="1" hangingPunct="1"/>
            <a:endParaRPr lang="en-US" sz="2400">
              <a:latin typeface="Symbol" pitchFamily="18" charset="2"/>
            </a:endParaRPr>
          </a:p>
          <a:p>
            <a:pPr eaLnBrk="1" hangingPunct="1">
              <a:buFont typeface="Symbol" pitchFamily="18" charset="2"/>
              <a:buChar char="a"/>
            </a:pPr>
            <a:r>
              <a:rPr lang="en-US" sz="2400">
                <a:latin typeface="Symbol" pitchFamily="18" charset="2"/>
              </a:rPr>
              <a:t>= </a:t>
            </a:r>
            <a:r>
              <a:rPr lang="en-US" sz="2400">
                <a:latin typeface="Times New Roman" pitchFamily="18" charset="0"/>
              </a:rPr>
              <a:t>albedo (0 – 1)</a:t>
            </a:r>
          </a:p>
          <a:p>
            <a:pPr eaLnBrk="1" hangingPunct="1">
              <a:buFont typeface="Symbol" pitchFamily="18" charset="2"/>
              <a:buNone/>
            </a:pPr>
            <a:endParaRPr lang="en-US" sz="2400">
              <a:latin typeface="Symbol" pitchFamily="18" charset="2"/>
            </a:endParaRP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3505200" y="5065713"/>
            <a:ext cx="248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n  </a:t>
            </a:r>
            <a:r>
              <a:rPr lang="en-US" sz="2400"/>
              <a:t>Net Radiation</a:t>
            </a:r>
            <a:endParaRPr lang="en-US" sz="2400" baseline="-25000"/>
          </a:p>
        </p:txBody>
      </p:sp>
      <p:sp>
        <p:nvSpPr>
          <p:cNvPr id="14347" name="Freeform 10"/>
          <p:cNvSpPr>
            <a:spLocks/>
          </p:cNvSpPr>
          <p:nvPr/>
        </p:nvSpPr>
        <p:spPr bwMode="auto">
          <a:xfrm flipV="1">
            <a:off x="1828800" y="3313113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1371600" y="30114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r>
              <a:rPr lang="en-US" sz="2400" baseline="-25000"/>
              <a:t>e</a:t>
            </a:r>
          </a:p>
        </p:txBody>
      </p:sp>
      <p:graphicFrame>
        <p:nvGraphicFramePr>
          <p:cNvPr id="14338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510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1168200" imgH="241200" progId="Equation.3">
                  <p:embed/>
                </p:oleObj>
              </mc:Choice>
              <mc:Fallback>
                <p:oleObj name="Equation" r:id="rId3" imgW="11682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51054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04975" y="5730875"/>
            <a:ext cx="5534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Average value of R</a:t>
            </a:r>
            <a:r>
              <a:rPr lang="en-US" sz="2400" baseline="-25000">
                <a:solidFill>
                  <a:srgbClr val="FF3300"/>
                </a:solidFill>
              </a:rPr>
              <a:t>n</a:t>
            </a:r>
            <a:r>
              <a:rPr lang="en-US" sz="2400">
                <a:solidFill>
                  <a:srgbClr val="FF3300"/>
                </a:solidFill>
              </a:rPr>
              <a:t> over the earth and </a:t>
            </a:r>
          </a:p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over the year is 105 W/m</a:t>
            </a:r>
            <a:r>
              <a:rPr lang="en-US" sz="2400" baseline="300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Radiation, R</a:t>
            </a:r>
            <a:r>
              <a:rPr lang="en-US" baseline="-25000" smtClean="0"/>
              <a:t>n</a:t>
            </a:r>
            <a:r>
              <a:rPr lang="en-US" smtClean="0"/>
              <a:t> 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1676400" y="4227513"/>
            <a:ext cx="3962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Freeform 4"/>
          <p:cNvSpPr>
            <a:spLocks/>
          </p:cNvSpPr>
          <p:nvPr/>
        </p:nvSpPr>
        <p:spPr bwMode="auto">
          <a:xfrm flipV="1">
            <a:off x="3810000" y="33528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048000" y="5105400"/>
            <a:ext cx="248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n  </a:t>
            </a:r>
            <a:r>
              <a:rPr lang="en-US" sz="2400"/>
              <a:t>Net Radiation</a:t>
            </a:r>
            <a:endParaRPr lang="en-US" sz="2400" baseline="-25000"/>
          </a:p>
        </p:txBody>
      </p:sp>
      <p:graphicFrame>
        <p:nvGraphicFramePr>
          <p:cNvPr id="1536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2149475" y="1295400"/>
          <a:ext cx="49196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295400"/>
                        <a:ext cx="491966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04975" y="5730875"/>
            <a:ext cx="5534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Average value of R</a:t>
            </a:r>
            <a:r>
              <a:rPr lang="en-US" sz="2400" baseline="-25000">
                <a:solidFill>
                  <a:srgbClr val="FF3300"/>
                </a:solidFill>
              </a:rPr>
              <a:t>n</a:t>
            </a:r>
            <a:r>
              <a:rPr lang="en-US" sz="2400">
                <a:solidFill>
                  <a:srgbClr val="FF3300"/>
                </a:solidFill>
              </a:rPr>
              <a:t> over the earth and </a:t>
            </a:r>
          </a:p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over the year is 105 W/m</a:t>
            </a:r>
            <a:r>
              <a:rPr lang="en-US" sz="2400" baseline="30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200400" y="42672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419600" y="4267200"/>
            <a:ext cx="228600" cy="5334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 flipV="1">
            <a:off x="2667000" y="33528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648200" y="4348163"/>
            <a:ext cx="312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G – Ground Heat Flux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62400" y="29718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LE – Evaporation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3400" y="2971800"/>
            <a:ext cx="249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H – Sensible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Reynolds Transport Theorem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1539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Total rate of change of B in the fluid system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971800" y="36576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Rate of change of B stored in the control volume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943600" y="3733800"/>
            <a:ext cx="1828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Net outflow of B across the control surface</a:t>
            </a: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7593117"/>
              </p:ext>
            </p:extLst>
          </p:nvPr>
        </p:nvGraphicFramePr>
        <p:xfrm>
          <a:off x="838200" y="1828800"/>
          <a:ext cx="703936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1866090" imgH="444307" progId="Equation.3">
                  <p:embed/>
                </p:oleObj>
              </mc:Choice>
              <mc:Fallback>
                <p:oleObj name="Equation" r:id="rId3" imgW="1866090" imgH="444307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03936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Continuity Equation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679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B = m; 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 = dB/</a:t>
            </a:r>
            <a:r>
              <a:rPr lang="en-US" dirty="0" err="1"/>
              <a:t>dm</a:t>
            </a:r>
            <a:r>
              <a:rPr lang="en-US" dirty="0"/>
              <a:t> = </a:t>
            </a:r>
            <a:r>
              <a:rPr lang="en-US" dirty="0" err="1"/>
              <a:t>dm</a:t>
            </a:r>
            <a:r>
              <a:rPr lang="en-US" dirty="0"/>
              <a:t>/</a:t>
            </a:r>
            <a:r>
              <a:rPr lang="en-US" dirty="0" err="1"/>
              <a:t>dm</a:t>
            </a:r>
            <a:r>
              <a:rPr lang="en-US" dirty="0"/>
              <a:t> = 1; dB/</a:t>
            </a:r>
            <a:r>
              <a:rPr lang="en-US" dirty="0" err="1"/>
              <a:t>dt</a:t>
            </a:r>
            <a:r>
              <a:rPr lang="en-US" dirty="0"/>
              <a:t> = 0 (conservation of mass)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209800" y="2590800"/>
          <a:ext cx="43434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5" imgW="1574640" imgH="444240" progId="Equation.3">
                  <p:embed/>
                </p:oleObj>
              </mc:Choice>
              <mc:Fallback>
                <p:oleObj name="Equation" r:id="rId5" imgW="15746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0800"/>
                        <a:ext cx="43434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238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</a:rPr>
              <a:t>r</a:t>
            </a:r>
            <a:r>
              <a:rPr lang="en-US"/>
              <a:t> = constant for water</a:t>
            </a:r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2133600" y="4114800"/>
          <a:ext cx="35052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7" imgW="1371600" imgH="444240" progId="Equation.3">
                  <p:embed/>
                </p:oleObj>
              </mc:Choice>
              <mc:Fallback>
                <p:oleObj name="Equation" r:id="rId7" imgW="1371600" imgH="444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14800"/>
                        <a:ext cx="35052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2667000" y="5181600"/>
          <a:ext cx="256381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9" imgW="1002960" imgH="393480" progId="Equation.3">
                  <p:embed/>
                </p:oleObj>
              </mc:Choice>
              <mc:Fallback>
                <p:oleObj name="Equation" r:id="rId9" imgW="10029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256381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2"/>
          <p:cNvGraphicFramePr>
            <a:graphicFrameLocks noChangeAspect="1"/>
          </p:cNvGraphicFramePr>
          <p:nvPr/>
        </p:nvGraphicFramePr>
        <p:xfrm>
          <a:off x="6172200" y="5181600"/>
          <a:ext cx="18176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11" imgW="711000" imgH="393480" progId="Equation.3">
                  <p:embed/>
                </p:oleObj>
              </mc:Choice>
              <mc:Fallback>
                <p:oleObj name="Equation" r:id="rId11" imgW="7110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1817688" cy="1003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23"/>
          <p:cNvSpPr txBox="1">
            <a:spLocks noChangeArrowheads="1"/>
          </p:cNvSpPr>
          <p:nvPr/>
        </p:nvSpPr>
        <p:spPr bwMode="auto">
          <a:xfrm>
            <a:off x="5546725" y="5522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1524000" y="55626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4379532" cy="647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1022866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400604"/>
            <a:ext cx="38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4181856" y="2971800"/>
            <a:ext cx="1161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562600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= S</a:t>
            </a:r>
            <a:r>
              <a:rPr lang="en-US" baseline="-25000" dirty="0" smtClean="0"/>
              <a:t>j-1</a:t>
            </a:r>
            <a:r>
              <a:rPr lang="en-US" dirty="0" smtClean="0"/>
              <a:t> 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905000"/>
            <a:ext cx="3886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Continuity Equation</a:t>
            </a:r>
            <a:r>
              <a:rPr lang="en-US" dirty="0" smtClean="0"/>
              <a:t>, </a:t>
            </a:r>
            <a:r>
              <a:rPr lang="en-US" dirty="0" err="1" smtClean="0"/>
              <a:t>dS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I – Q</a:t>
            </a:r>
          </a:p>
          <a:p>
            <a:pPr algn="ctr"/>
            <a:r>
              <a:rPr lang="en-US" dirty="0" smtClean="0"/>
              <a:t>applied in a discrete time interval [(j-1)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4267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00800" y="4038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0" y="4038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7822" y="43111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j-1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23888" y="4315968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70963" y="389786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7173637" y="4082534"/>
            <a:ext cx="446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>
            <a:off x="6400800" y="4082534"/>
            <a:ext cx="370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5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066800" y="2282825"/>
            <a:ext cx="7827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 = m</a:t>
            </a:r>
            <a:r>
              <a:rPr lang="en-US" u="sng"/>
              <a:t>v</a:t>
            </a:r>
            <a:r>
              <a:rPr lang="en-US"/>
              <a:t>;  b = dB/dm = dm</a:t>
            </a:r>
            <a:r>
              <a:rPr lang="en-US" u="sng"/>
              <a:t>v</a:t>
            </a:r>
            <a:r>
              <a:rPr lang="en-US"/>
              <a:t>/dm = </a:t>
            </a:r>
            <a:r>
              <a:rPr lang="en-US" u="sng"/>
              <a:t>v</a:t>
            </a:r>
            <a:r>
              <a:rPr lang="en-US"/>
              <a:t>; dB/dt = d(m</a:t>
            </a:r>
            <a:r>
              <a:rPr lang="en-US" u="sng"/>
              <a:t>v</a:t>
            </a:r>
            <a:r>
              <a:rPr lang="en-US"/>
              <a:t>)/dt = </a:t>
            </a:r>
            <a:r>
              <a:rPr lang="en-US">
                <a:latin typeface="Symbol" pitchFamily="18" charset="2"/>
              </a:rPr>
              <a:t>S</a:t>
            </a:r>
            <a:r>
              <a:rPr lang="en-US" u="sng"/>
              <a:t>F</a:t>
            </a:r>
            <a:r>
              <a:rPr lang="en-US"/>
              <a:t> (Newtons 2</a:t>
            </a:r>
            <a:r>
              <a:rPr lang="en-US" baseline="30000"/>
              <a:t>nd</a:t>
            </a:r>
            <a:r>
              <a:rPr lang="en-US"/>
              <a:t> Law)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736725" y="2590800"/>
          <a:ext cx="52895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5" imgW="1917360" imgH="444240" progId="Equation.3">
                  <p:embed/>
                </p:oleObj>
              </mc:Choice>
              <mc:Fallback>
                <p:oleObj name="Equation" r:id="rId5" imgW="19173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2590800"/>
                        <a:ext cx="528955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6350000" y="5359400"/>
          <a:ext cx="1460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7" imgW="571320" imgH="253800" progId="Equation.3">
                  <p:embed/>
                </p:oleObj>
              </mc:Choice>
              <mc:Fallback>
                <p:oleObj name="Equation" r:id="rId7" imgW="57132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5359400"/>
                        <a:ext cx="14605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5546725" y="55229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so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914400" y="4191000"/>
            <a:ext cx="173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For steady flow</a:t>
            </a: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2819400" y="3871913"/>
          <a:ext cx="243840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9" imgW="977760" imgH="444240" progId="Equation.3">
                  <p:embed/>
                </p:oleObj>
              </mc:Choice>
              <mc:Fallback>
                <p:oleObj name="Equation" r:id="rId9" imgW="97776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71913"/>
                        <a:ext cx="243840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838200" y="5410200"/>
            <a:ext cx="182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For uniform flow</a:t>
            </a:r>
          </a:p>
        </p:txBody>
      </p:sp>
      <p:graphicFrame>
        <p:nvGraphicFramePr>
          <p:cNvPr id="4102" name="Object 22"/>
          <p:cNvGraphicFramePr>
            <a:graphicFrameLocks noChangeAspect="1"/>
          </p:cNvGraphicFramePr>
          <p:nvPr/>
        </p:nvGraphicFramePr>
        <p:xfrm>
          <a:off x="2971800" y="5181600"/>
          <a:ext cx="2209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11" imgW="850680" imgH="380880" progId="Equation.3">
                  <p:embed/>
                </p:oleObj>
              </mc:Choice>
              <mc:Fallback>
                <p:oleObj name="Equation" r:id="rId11" imgW="850680" imgH="380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1600"/>
                        <a:ext cx="22098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23"/>
          <p:cNvSpPr txBox="1">
            <a:spLocks noChangeArrowheads="1"/>
          </p:cNvSpPr>
          <p:nvPr/>
        </p:nvSpPr>
        <p:spPr bwMode="auto">
          <a:xfrm>
            <a:off x="5731417" y="6158140"/>
            <a:ext cx="2783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In a steady, uniform </a:t>
            </a:r>
            <a:r>
              <a:rPr lang="en-US" dirty="0" smtClean="0"/>
              <a:t>flow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Energy equation of fluid mechanics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2590800"/>
          <a:ext cx="33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4" imgW="241200" imgH="444240" progId="Equation.3">
                  <p:embed/>
                </p:oleObj>
              </mc:Choice>
              <mc:Fallback>
                <p:oleObj name="Equation" r:id="rId4" imgW="2412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330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1143000"/>
          <a:ext cx="48006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6" imgW="1942920" imgH="444240" progId="Equation.3">
                  <p:embed/>
                </p:oleObj>
              </mc:Choice>
              <mc:Fallback>
                <p:oleObj name="Equation" r:id="rId6" imgW="19429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48006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1219200" y="58674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Datum</a:t>
            </a:r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>
            <a:off x="1219200" y="4191000"/>
            <a:ext cx="6096000" cy="6858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219200" y="3124200"/>
            <a:ext cx="60960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1219200" y="2514600"/>
            <a:ext cx="6096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1600200" y="4267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16002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2"/>
          <p:cNvSpPr>
            <a:spLocks noChangeShapeType="1"/>
          </p:cNvSpPr>
          <p:nvPr/>
        </p:nvSpPr>
        <p:spPr bwMode="auto">
          <a:xfrm>
            <a:off x="1600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1676400" y="48768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1676400" y="35052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</a:t>
            </a:r>
            <a:r>
              <a:rPr lang="en-US" baseline="-25000"/>
              <a:t>1</a:t>
            </a:r>
          </a:p>
        </p:txBody>
      </p:sp>
      <p:sp>
        <p:nvSpPr>
          <p:cNvPr id="5137" name="Text Box 15"/>
          <p:cNvSpPr txBox="1">
            <a:spLocks noChangeArrowheads="1"/>
          </p:cNvSpPr>
          <p:nvPr/>
        </p:nvSpPr>
        <p:spPr bwMode="auto">
          <a:xfrm>
            <a:off x="7680325" y="46847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bed</a:t>
            </a:r>
          </a:p>
        </p:txBody>
      </p:sp>
      <p:sp>
        <p:nvSpPr>
          <p:cNvPr id="5138" name="Text Box 16"/>
          <p:cNvSpPr txBox="1">
            <a:spLocks noChangeArrowheads="1"/>
          </p:cNvSpPr>
          <p:nvPr/>
        </p:nvSpPr>
        <p:spPr bwMode="auto">
          <a:xfrm>
            <a:off x="7680325" y="3617913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water </a:t>
            </a:r>
          </a:p>
          <a:p>
            <a:pPr eaLnBrk="1" hangingPunct="1"/>
            <a:r>
              <a:rPr lang="en-US"/>
              <a:t>surface</a:t>
            </a:r>
          </a:p>
        </p:txBody>
      </p:sp>
      <p:sp>
        <p:nvSpPr>
          <p:cNvPr id="5139" name="AutoShape 17"/>
          <p:cNvSpPr>
            <a:spLocks noChangeArrowheads="1"/>
          </p:cNvSpPr>
          <p:nvPr/>
        </p:nvSpPr>
        <p:spPr bwMode="auto">
          <a:xfrm flipV="1">
            <a:off x="4143375" y="3316288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7696200" y="2895600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energy </a:t>
            </a:r>
          </a:p>
          <a:p>
            <a:pPr eaLnBrk="1" hangingPunct="1"/>
            <a:r>
              <a:rPr lang="en-US"/>
              <a:t>grade line</a:t>
            </a:r>
          </a:p>
        </p:txBody>
      </p:sp>
      <p:sp>
        <p:nvSpPr>
          <p:cNvPr id="5141" name="Line 19"/>
          <p:cNvSpPr>
            <a:spLocks noChangeShapeType="1"/>
          </p:cNvSpPr>
          <p:nvPr/>
        </p:nvSpPr>
        <p:spPr bwMode="auto">
          <a:xfrm>
            <a:off x="1600200" y="2514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0"/>
          <p:cNvSpPr>
            <a:spLocks noChangeShapeType="1"/>
          </p:cNvSpPr>
          <p:nvPr/>
        </p:nvSpPr>
        <p:spPr bwMode="auto">
          <a:xfrm>
            <a:off x="70866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1"/>
          <p:cNvSpPr txBox="1">
            <a:spLocks noChangeArrowheads="1"/>
          </p:cNvSpPr>
          <p:nvPr/>
        </p:nvSpPr>
        <p:spPr bwMode="auto">
          <a:xfrm>
            <a:off x="7146925" y="2627313"/>
            <a:ext cx="354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  <a:r>
              <a:rPr lang="en-US" baseline="-25000"/>
              <a:t>f</a:t>
            </a:r>
          </a:p>
        </p:txBody>
      </p:sp>
      <p:sp>
        <p:nvSpPr>
          <p:cNvPr id="5144" name="Line 22"/>
          <p:cNvSpPr>
            <a:spLocks noChangeShapeType="1"/>
          </p:cNvSpPr>
          <p:nvPr/>
        </p:nvSpPr>
        <p:spPr bwMode="auto">
          <a:xfrm>
            <a:off x="70866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3"/>
          <p:cNvSpPr>
            <a:spLocks noChangeShapeType="1"/>
          </p:cNvSpPr>
          <p:nvPr/>
        </p:nvSpPr>
        <p:spPr bwMode="auto">
          <a:xfrm>
            <a:off x="70866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4"/>
          <p:cNvSpPr>
            <a:spLocks noChangeShapeType="1"/>
          </p:cNvSpPr>
          <p:nvPr/>
        </p:nvSpPr>
        <p:spPr bwMode="auto">
          <a:xfrm>
            <a:off x="70866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Text Box 25"/>
          <p:cNvSpPr txBox="1">
            <a:spLocks noChangeArrowheads="1"/>
          </p:cNvSpPr>
          <p:nvPr/>
        </p:nvSpPr>
        <p:spPr bwMode="auto">
          <a:xfrm>
            <a:off x="7162800" y="51054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sp>
        <p:nvSpPr>
          <p:cNvPr id="5148" name="Text Box 26"/>
          <p:cNvSpPr txBox="1">
            <a:spLocks noChangeArrowheads="1"/>
          </p:cNvSpPr>
          <p:nvPr/>
        </p:nvSpPr>
        <p:spPr bwMode="auto">
          <a:xfrm>
            <a:off x="7162800" y="41148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</a:t>
            </a:r>
            <a:r>
              <a:rPr lang="en-US" baseline="-25000"/>
              <a:t>2</a:t>
            </a:r>
          </a:p>
        </p:txBody>
      </p:sp>
      <p:graphicFrame>
        <p:nvGraphicFramePr>
          <p:cNvPr id="5124" name="Object 27"/>
          <p:cNvGraphicFramePr>
            <a:graphicFrameLocks noChangeAspect="1"/>
          </p:cNvGraphicFramePr>
          <p:nvPr/>
        </p:nvGraphicFramePr>
        <p:xfrm>
          <a:off x="7086600" y="3124200"/>
          <a:ext cx="3857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8" imgW="241200" imgH="444240" progId="Equation.3">
                  <p:embed/>
                </p:oleObj>
              </mc:Choice>
              <mc:Fallback>
                <p:oleObj name="Equation" r:id="rId8" imgW="241200" imgH="4442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4200"/>
                        <a:ext cx="3857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Line 28"/>
          <p:cNvSpPr>
            <a:spLocks noChangeShapeType="1"/>
          </p:cNvSpPr>
          <p:nvPr/>
        </p:nvSpPr>
        <p:spPr bwMode="auto">
          <a:xfrm>
            <a:off x="1600200" y="5638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3870325" y="5218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</a:t>
            </a: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974725" y="6132513"/>
            <a:ext cx="342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How do we relate friction slope, </a:t>
            </a:r>
          </a:p>
        </p:txBody>
      </p:sp>
      <p:graphicFrame>
        <p:nvGraphicFramePr>
          <p:cNvPr id="5125" name="Object 3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5921375"/>
          <a:ext cx="1009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0" imgW="545760" imgH="419040" progId="Equation.3">
                  <p:embed/>
                </p:oleObj>
              </mc:Choice>
              <mc:Fallback>
                <p:oleObj name="Equation" r:id="rId10" imgW="54576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921375"/>
                        <a:ext cx="10096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394325" y="6132513"/>
            <a:ext cx="243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to the velocity of flow?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7397750" y="5592309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Geoid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Open channel flow</a:t>
            </a:r>
            <a:br>
              <a:rPr lang="en-US" sz="4000" smtClean="0"/>
            </a:br>
            <a:r>
              <a:rPr lang="en-US" sz="2400" smtClean="0"/>
              <a:t>Manning’s equation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19400" y="1295400"/>
          <a:ext cx="32924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1066680" imgH="393480" progId="Equation.3">
                  <p:embed/>
                </p:oleObj>
              </mc:Choice>
              <mc:Fallback>
                <p:oleObj name="Equation" r:id="rId4" imgW="1066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32924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657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2971800"/>
            <a:ext cx="225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Channel Roughness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743200" y="2362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19200" y="3886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03325" y="3846513"/>
            <a:ext cx="210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Channel Geometry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276600" y="3886200"/>
            <a:ext cx="2743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3124200" y="2057400"/>
            <a:ext cx="1600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57200" y="4343400"/>
            <a:ext cx="25939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Hydrologic Processes</a:t>
            </a:r>
          </a:p>
          <a:p>
            <a:pPr algn="ctr" eaLnBrk="1" hangingPunct="1"/>
            <a:r>
              <a:rPr lang="en-US" b="1"/>
              <a:t>(Open channel flow)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6250" y="6096000"/>
            <a:ext cx="255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Physical environment</a:t>
            </a:r>
          </a:p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(Channel n, R)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14600" y="5181600"/>
            <a:ext cx="260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Hydrologic conditions</a:t>
            </a:r>
          </a:p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(V, S</a:t>
            </a:r>
            <a:r>
              <a:rPr lang="en-US" b="1" baseline="-25000">
                <a:solidFill>
                  <a:srgbClr val="0066FF"/>
                </a:solidFill>
              </a:rPr>
              <a:t>f</a:t>
            </a:r>
            <a:r>
              <a:rPr lang="en-US" b="1">
                <a:solidFill>
                  <a:srgbClr val="0066FF"/>
                </a:solidFill>
              </a:rPr>
              <a:t>)</a:t>
            </a:r>
          </a:p>
        </p:txBody>
      </p:sp>
      <p:cxnSp>
        <p:nvCxnSpPr>
          <p:cNvPr id="6158" name="AutoShape 14"/>
          <p:cNvCxnSpPr>
            <a:cxnSpLocks noChangeShapeType="1"/>
            <a:stCxn id="6157" idx="2"/>
            <a:endCxn id="6156" idx="0"/>
          </p:cNvCxnSpPr>
          <p:nvPr/>
        </p:nvCxnSpPr>
        <p:spPr bwMode="auto">
          <a:xfrm flipH="1">
            <a:off x="1754188" y="5832475"/>
            <a:ext cx="206375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5"/>
          <p:cNvCxnSpPr>
            <a:cxnSpLocks noChangeShapeType="1"/>
            <a:stCxn id="6155" idx="2"/>
            <a:endCxn id="6156" idx="0"/>
          </p:cNvCxnSpPr>
          <p:nvPr/>
        </p:nvCxnSpPr>
        <p:spPr bwMode="auto">
          <a:xfrm>
            <a:off x="1754188" y="4994275"/>
            <a:ext cx="0" cy="1101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6"/>
          <p:cNvCxnSpPr>
            <a:cxnSpLocks noChangeShapeType="1"/>
            <a:stCxn id="6155" idx="2"/>
            <a:endCxn id="6157" idx="0"/>
          </p:cNvCxnSpPr>
          <p:nvPr/>
        </p:nvCxnSpPr>
        <p:spPr bwMode="auto">
          <a:xfrm>
            <a:off x="1754188" y="4994275"/>
            <a:ext cx="2063750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Subsurface flow</a:t>
            </a:r>
            <a:br>
              <a:rPr lang="en-US" sz="4000" smtClean="0"/>
            </a:br>
            <a:r>
              <a:rPr lang="en-US" sz="2400" smtClean="0"/>
              <a:t>Darcy’s equation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92463" y="1295400"/>
          <a:ext cx="25463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4" imgW="825480" imgH="393480" progId="Equation.3">
                  <p:embed/>
                </p:oleObj>
              </mc:Choice>
              <mc:Fallback>
                <p:oleObj name="Equation" r:id="rId4" imgW="825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295400"/>
                        <a:ext cx="25463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239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Hydraulic conductivity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3886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25939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Hydrologic Processes</a:t>
            </a:r>
          </a:p>
          <a:p>
            <a:pPr algn="ctr" eaLnBrk="1" hangingPunct="1"/>
            <a:r>
              <a:rPr lang="en-US" b="1"/>
              <a:t>(Porous medium flow)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76250" y="5715000"/>
            <a:ext cx="255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Physical environment</a:t>
            </a:r>
          </a:p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(Medium K)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4600" y="4800600"/>
            <a:ext cx="260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Hydrologic conditions</a:t>
            </a:r>
          </a:p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(q, S</a:t>
            </a:r>
            <a:r>
              <a:rPr lang="en-US" b="1" baseline="-25000">
                <a:solidFill>
                  <a:srgbClr val="0066FF"/>
                </a:solidFill>
              </a:rPr>
              <a:t>f</a:t>
            </a:r>
            <a:r>
              <a:rPr lang="en-US" b="1">
                <a:solidFill>
                  <a:srgbClr val="0066FF"/>
                </a:solidFill>
              </a:rPr>
              <a:t>)</a:t>
            </a:r>
          </a:p>
        </p:txBody>
      </p:sp>
      <p:cxnSp>
        <p:nvCxnSpPr>
          <p:cNvPr id="7177" name="AutoShape 9"/>
          <p:cNvCxnSpPr>
            <a:cxnSpLocks noChangeShapeType="1"/>
            <a:stCxn id="7176" idx="2"/>
            <a:endCxn id="7175" idx="0"/>
          </p:cNvCxnSpPr>
          <p:nvPr/>
        </p:nvCxnSpPr>
        <p:spPr bwMode="auto">
          <a:xfrm flipH="1">
            <a:off x="1754188" y="5451475"/>
            <a:ext cx="206375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AutoShape 10"/>
          <p:cNvCxnSpPr>
            <a:cxnSpLocks noChangeShapeType="1"/>
            <a:stCxn id="7174" idx="2"/>
            <a:endCxn id="7175" idx="0"/>
          </p:cNvCxnSpPr>
          <p:nvPr/>
        </p:nvCxnSpPr>
        <p:spPr bwMode="auto">
          <a:xfrm>
            <a:off x="1754188" y="4613275"/>
            <a:ext cx="0" cy="1101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1"/>
          <p:cNvCxnSpPr>
            <a:cxnSpLocks noChangeShapeType="1"/>
            <a:stCxn id="7174" idx="2"/>
            <a:endCxn id="7176" idx="0"/>
          </p:cNvCxnSpPr>
          <p:nvPr/>
        </p:nvCxnSpPr>
        <p:spPr bwMode="auto">
          <a:xfrm>
            <a:off x="1754188" y="4613275"/>
            <a:ext cx="2063750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Rectangle 12" descr="25%"/>
          <p:cNvSpPr>
            <a:spLocks noChangeArrowheads="1"/>
          </p:cNvSpPr>
          <p:nvPr/>
        </p:nvSpPr>
        <p:spPr bwMode="auto">
          <a:xfrm>
            <a:off x="5562600" y="2743200"/>
            <a:ext cx="2209800" cy="914400"/>
          </a:xfrm>
          <a:prstGeom prst="rect">
            <a:avLst/>
          </a:prstGeom>
          <a:pattFill prst="pct25">
            <a:fgClr>
              <a:srgbClr val="9966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3352800" y="2057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8006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7724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0895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924800" y="2819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66294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629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flow equations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912938"/>
          <a:ext cx="40386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4" imgW="1358640" imgH="393480" progId="Equation.3">
                  <p:embed/>
                </p:oleObj>
              </mc:Choice>
              <mc:Fallback>
                <p:oleObj name="Equation" r:id="rId4" imgW="13586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12938"/>
                        <a:ext cx="4038600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1447800" y="3733800"/>
          <a:ext cx="25463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6" imgW="825480" imgH="393480" progId="Equation.3">
                  <p:embed/>
                </p:oleObj>
              </mc:Choice>
              <mc:Fallback>
                <p:oleObj name="Equation" r:id="rId6" imgW="825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25463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43600" y="2362200"/>
            <a:ext cx="220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Open Channel Flow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4191000"/>
            <a:ext cx="225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Porous medium flow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346325" y="5373688"/>
            <a:ext cx="5095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Why is there a different power of S</a:t>
            </a:r>
            <a:r>
              <a:rPr lang="en-US" sz="2400" baseline="-25000"/>
              <a:t>f</a:t>
            </a:r>
            <a:r>
              <a:rPr lang="en-US" sz="240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816</Words>
  <Application>Microsoft Office PowerPoint</Application>
  <PresentationFormat>On-screen Show (4:3)</PresentationFormat>
  <Paragraphs>177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Default Design</vt:lpstr>
      <vt:lpstr>Equation</vt:lpstr>
      <vt:lpstr>Chart</vt:lpstr>
      <vt:lpstr> Mass, Momentum, Energy</vt:lpstr>
      <vt:lpstr>Reynolds Transport Theorem</vt:lpstr>
      <vt:lpstr>Continuity Equation</vt:lpstr>
      <vt:lpstr>PowerPoint Presentation</vt:lpstr>
      <vt:lpstr>Momentum</vt:lpstr>
      <vt:lpstr>Energy equation of fluid mechanics</vt:lpstr>
      <vt:lpstr>Open channel flow Manning’s equation</vt:lpstr>
      <vt:lpstr>Subsurface flow Darcy’s equation</vt:lpstr>
      <vt:lpstr>Comparison of flow equations</vt:lpstr>
      <vt:lpstr>Energy</vt:lpstr>
      <vt:lpstr>Heat energy</vt:lpstr>
      <vt:lpstr>Energy Units</vt:lpstr>
      <vt:lpstr>Energy fluxes and flows</vt:lpstr>
      <vt:lpstr>Internal Energy of Water</vt:lpstr>
      <vt:lpstr>Water Mass Fluxes and Flows</vt:lpstr>
      <vt:lpstr>Latent heat flux</vt:lpstr>
      <vt:lpstr>Radiation</vt:lpstr>
      <vt:lpstr>Net Radiation, Rn </vt:lpstr>
      <vt:lpstr>Net Radiation, Rn 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Maidment</dc:creator>
  <cp:lastModifiedBy>Maidment, David R</cp:lastModifiedBy>
  <cp:revision>26</cp:revision>
  <dcterms:created xsi:type="dcterms:W3CDTF">2008-01-24T16:43:19Z</dcterms:created>
  <dcterms:modified xsi:type="dcterms:W3CDTF">2013-02-14T16:47:47Z</dcterms:modified>
</cp:coreProperties>
</file>