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5" r:id="rId2"/>
    <p:sldId id="261" r:id="rId3"/>
    <p:sldId id="262" r:id="rId4"/>
    <p:sldId id="263" r:id="rId5"/>
    <p:sldId id="264" r:id="rId6"/>
    <p:sldId id="278" r:id="rId7"/>
    <p:sldId id="277" r:id="rId8"/>
    <p:sldId id="279" r:id="rId9"/>
    <p:sldId id="280" r:id="rId10"/>
    <p:sldId id="281" r:id="rId11"/>
    <p:sldId id="268" r:id="rId12"/>
    <p:sldId id="269" r:id="rId13"/>
    <p:sldId id="271" r:id="rId14"/>
    <p:sldId id="282" r:id="rId15"/>
    <p:sldId id="284" r:id="rId16"/>
    <p:sldId id="283" r:id="rId17"/>
    <p:sldId id="274" r:id="rId18"/>
    <p:sldId id="275" r:id="rId19"/>
    <p:sldId id="276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55" autoAdjust="0"/>
  </p:normalViewPr>
  <p:slideViewPr>
    <p:cSldViewPr>
      <p:cViewPr>
        <p:scale>
          <a:sx n="77" d="100"/>
          <a:sy n="77" d="100"/>
        </p:scale>
        <p:origin x="115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Parameters!$C$1</c:f>
              <c:strCache>
                <c:ptCount val="1"/>
                <c:pt idx="0">
                  <c:v>Residual Porosity</c:v>
                </c:pt>
              </c:strCache>
            </c:strRef>
          </c:tx>
          <c:invertIfNegative val="0"/>
          <c:cat>
            <c:strRef>
              <c:f>Parameters!$A$2:$A$12</c:f>
              <c:strCache>
                <c:ptCount val="11"/>
                <c:pt idx="0">
                  <c:v>Sand</c:v>
                </c:pt>
                <c:pt idx="1">
                  <c:v>Loamy Sand</c:v>
                </c:pt>
                <c:pt idx="2">
                  <c:v>Sandy Loam</c:v>
                </c:pt>
                <c:pt idx="3">
                  <c:v>Loam  </c:v>
                </c:pt>
                <c:pt idx="4">
                  <c:v>Silt Loam</c:v>
                </c:pt>
                <c:pt idx="5">
                  <c:v>Sandy Clay Loam</c:v>
                </c:pt>
                <c:pt idx="6">
                  <c:v>Clay Loam</c:v>
                </c:pt>
                <c:pt idx="7">
                  <c:v>Silty Clay Loam</c:v>
                </c:pt>
                <c:pt idx="8">
                  <c:v>Sandy Clay  </c:v>
                </c:pt>
                <c:pt idx="9">
                  <c:v>Silty Clay  </c:v>
                </c:pt>
                <c:pt idx="10">
                  <c:v>Clay  </c:v>
                </c:pt>
              </c:strCache>
            </c:strRef>
          </c:cat>
          <c:val>
            <c:numRef>
              <c:f>Parameters!$C$2:$C$12</c:f>
              <c:numCache>
                <c:formatCode>0.000</c:formatCode>
                <c:ptCount val="11"/>
                <c:pt idx="0">
                  <c:v>2.0000000000000018E-2</c:v>
                </c:pt>
                <c:pt idx="1">
                  <c:v>3.5999999999999976E-2</c:v>
                </c:pt>
                <c:pt idx="2">
                  <c:v>4.1000000000000036E-2</c:v>
                </c:pt>
                <c:pt idx="3">
                  <c:v>2.9000000000000026E-2</c:v>
                </c:pt>
                <c:pt idx="4">
                  <c:v>1.5000000000000013E-2</c:v>
                </c:pt>
                <c:pt idx="5">
                  <c:v>6.8000000000000005E-2</c:v>
                </c:pt>
                <c:pt idx="6">
                  <c:v>0.15500000000000003</c:v>
                </c:pt>
                <c:pt idx="7">
                  <c:v>3.8999999999999979E-2</c:v>
                </c:pt>
                <c:pt idx="8">
                  <c:v>0.10899999999999999</c:v>
                </c:pt>
                <c:pt idx="9">
                  <c:v>4.6999999999999986E-2</c:v>
                </c:pt>
                <c:pt idx="10">
                  <c:v>8.9999999999999969E-2</c:v>
                </c:pt>
              </c:numCache>
            </c:numRef>
          </c:val>
        </c:ser>
        <c:ser>
          <c:idx val="1"/>
          <c:order val="1"/>
          <c:tx>
            <c:strRef>
              <c:f>Parameters!$D$1</c:f>
              <c:strCache>
                <c:ptCount val="1"/>
                <c:pt idx="0">
                  <c:v>Effective Porosity</c:v>
                </c:pt>
              </c:strCache>
            </c:strRef>
          </c:tx>
          <c:invertIfNegative val="0"/>
          <c:cat>
            <c:strRef>
              <c:f>Parameters!$A$2:$A$12</c:f>
              <c:strCache>
                <c:ptCount val="11"/>
                <c:pt idx="0">
                  <c:v>Sand</c:v>
                </c:pt>
                <c:pt idx="1">
                  <c:v>Loamy Sand</c:v>
                </c:pt>
                <c:pt idx="2">
                  <c:v>Sandy Loam</c:v>
                </c:pt>
                <c:pt idx="3">
                  <c:v>Loam  </c:v>
                </c:pt>
                <c:pt idx="4">
                  <c:v>Silt Loam</c:v>
                </c:pt>
                <c:pt idx="5">
                  <c:v>Sandy Clay Loam</c:v>
                </c:pt>
                <c:pt idx="6">
                  <c:v>Clay Loam</c:v>
                </c:pt>
                <c:pt idx="7">
                  <c:v>Silty Clay Loam</c:v>
                </c:pt>
                <c:pt idx="8">
                  <c:v>Sandy Clay  </c:v>
                </c:pt>
                <c:pt idx="9">
                  <c:v>Silty Clay  </c:v>
                </c:pt>
                <c:pt idx="10">
                  <c:v>Clay  </c:v>
                </c:pt>
              </c:strCache>
            </c:strRef>
          </c:cat>
          <c:val>
            <c:numRef>
              <c:f>Parameters!$D$2:$D$12</c:f>
              <c:numCache>
                <c:formatCode>0.000</c:formatCode>
                <c:ptCount val="11"/>
                <c:pt idx="0">
                  <c:v>0.41699999999999998</c:v>
                </c:pt>
                <c:pt idx="1">
                  <c:v>0.40100000000000002</c:v>
                </c:pt>
                <c:pt idx="2">
                  <c:v>0.41199999999999998</c:v>
                </c:pt>
                <c:pt idx="3">
                  <c:v>0.434</c:v>
                </c:pt>
                <c:pt idx="4">
                  <c:v>0.48599999999999999</c:v>
                </c:pt>
                <c:pt idx="5">
                  <c:v>0.33</c:v>
                </c:pt>
                <c:pt idx="6">
                  <c:v>0.309</c:v>
                </c:pt>
                <c:pt idx="7">
                  <c:v>0.432</c:v>
                </c:pt>
                <c:pt idx="8">
                  <c:v>0.32100000000000001</c:v>
                </c:pt>
                <c:pt idx="9">
                  <c:v>0.42299999999999999</c:v>
                </c:pt>
                <c:pt idx="10">
                  <c:v>0.38500000000000001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0110608"/>
        <c:axId val="1680111152"/>
      </c:barChart>
      <c:catAx>
        <c:axId val="1680110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0111152"/>
        <c:crosses val="autoZero"/>
        <c:auto val="1"/>
        <c:lblAlgn val="ctr"/>
        <c:lblOffset val="100"/>
        <c:noMultiLvlLbl val="0"/>
      </c:catAx>
      <c:valAx>
        <c:axId val="1680111152"/>
        <c:scaling>
          <c:orientation val="minMax"/>
          <c:max val="0.5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011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99389211862532"/>
          <c:y val="1.837143340953349E-2"/>
          <c:w val="0.25989084308386684"/>
          <c:h val="0.2880801794936923"/>
        </c:manualLayout>
      </c:layout>
      <c:overlay val="0"/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Parameters!$F$1</c:f>
              <c:strCache>
                <c:ptCount val="1"/>
                <c:pt idx="0">
                  <c:v>Conductivity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</c:marker>
          <c:trendline>
            <c:spPr>
              <a:ln w="25400">
                <a:solidFill>
                  <a:schemeClr val="accent1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Parameters!$E$2:$E$12</c:f>
              <c:numCache>
                <c:formatCode>0.00</c:formatCode>
                <c:ptCount val="11"/>
                <c:pt idx="0">
                  <c:v>4.95</c:v>
                </c:pt>
                <c:pt idx="1">
                  <c:v>6.13</c:v>
                </c:pt>
                <c:pt idx="2">
                  <c:v>11.01</c:v>
                </c:pt>
                <c:pt idx="3">
                  <c:v>8.89</c:v>
                </c:pt>
                <c:pt idx="4">
                  <c:v>16.68</c:v>
                </c:pt>
                <c:pt idx="5">
                  <c:v>21.85</c:v>
                </c:pt>
                <c:pt idx="6">
                  <c:v>20.88</c:v>
                </c:pt>
                <c:pt idx="7">
                  <c:v>27.3</c:v>
                </c:pt>
                <c:pt idx="8">
                  <c:v>23.9</c:v>
                </c:pt>
                <c:pt idx="9">
                  <c:v>29.22</c:v>
                </c:pt>
                <c:pt idx="10">
                  <c:v>31.63</c:v>
                </c:pt>
              </c:numCache>
            </c:numRef>
          </c:xVal>
          <c:yVal>
            <c:numRef>
              <c:f>Parameters!$F$2:$F$12</c:f>
              <c:numCache>
                <c:formatCode>0.00</c:formatCode>
                <c:ptCount val="11"/>
                <c:pt idx="0">
                  <c:v>11.78</c:v>
                </c:pt>
                <c:pt idx="1">
                  <c:v>2.99</c:v>
                </c:pt>
                <c:pt idx="2">
                  <c:v>1.0900000000000001</c:v>
                </c:pt>
                <c:pt idx="3">
                  <c:v>0.34</c:v>
                </c:pt>
                <c:pt idx="4">
                  <c:v>0.65</c:v>
                </c:pt>
                <c:pt idx="5">
                  <c:v>0.15</c:v>
                </c:pt>
                <c:pt idx="6">
                  <c:v>0.1</c:v>
                </c:pt>
                <c:pt idx="7">
                  <c:v>0.1</c:v>
                </c:pt>
                <c:pt idx="8">
                  <c:v>0.06</c:v>
                </c:pt>
                <c:pt idx="9">
                  <c:v>0.05</c:v>
                </c:pt>
                <c:pt idx="10">
                  <c:v>0.03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80116592"/>
        <c:axId val="1680113328"/>
      </c:scatterChart>
      <c:valAx>
        <c:axId val="1680116592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0113328"/>
        <c:crosses val="autoZero"/>
        <c:crossBetween val="midCat"/>
      </c:valAx>
      <c:valAx>
        <c:axId val="1680113328"/>
        <c:scaling>
          <c:logBase val="10"/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801165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4.wmf"/><Relationship Id="rId3" Type="http://schemas.openxmlformats.org/officeDocument/2006/relationships/image" Target="../media/image8.wmf"/><Relationship Id="rId7" Type="http://schemas.openxmlformats.org/officeDocument/2006/relationships/image" Target="../media/image19.wmf"/><Relationship Id="rId12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22.wmf"/><Relationship Id="rId5" Type="http://schemas.openxmlformats.org/officeDocument/2006/relationships/image" Target="../media/image10.wmf"/><Relationship Id="rId10" Type="http://schemas.openxmlformats.org/officeDocument/2006/relationships/image" Target="../media/image21.wmf"/><Relationship Id="rId4" Type="http://schemas.openxmlformats.org/officeDocument/2006/relationships/image" Target="../media/image9.wmf"/><Relationship Id="rId9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0.wmf"/><Relationship Id="rId2" Type="http://schemas.openxmlformats.org/officeDocument/2006/relationships/image" Target="../media/image6.wmf"/><Relationship Id="rId1" Type="http://schemas.openxmlformats.org/officeDocument/2006/relationships/image" Target="../media/image17.wmf"/><Relationship Id="rId6" Type="http://schemas.openxmlformats.org/officeDocument/2006/relationships/image" Target="../media/image10.wmf"/><Relationship Id="rId11" Type="http://schemas.openxmlformats.org/officeDocument/2006/relationships/image" Target="../media/image29.wmf"/><Relationship Id="rId5" Type="http://schemas.openxmlformats.org/officeDocument/2006/relationships/image" Target="../media/image9.wmf"/><Relationship Id="rId10" Type="http://schemas.openxmlformats.org/officeDocument/2006/relationships/image" Target="../media/image28.wmf"/><Relationship Id="rId4" Type="http://schemas.openxmlformats.org/officeDocument/2006/relationships/image" Target="../media/image8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8.wmf"/><Relationship Id="rId2" Type="http://schemas.openxmlformats.org/officeDocument/2006/relationships/image" Target="../media/image6.wmf"/><Relationship Id="rId1" Type="http://schemas.openxmlformats.org/officeDocument/2006/relationships/image" Target="../media/image32.wmf"/><Relationship Id="rId6" Type="http://schemas.openxmlformats.org/officeDocument/2006/relationships/image" Target="../media/image10.wmf"/><Relationship Id="rId11" Type="http://schemas.openxmlformats.org/officeDocument/2006/relationships/image" Target="../media/image37.wmf"/><Relationship Id="rId5" Type="http://schemas.openxmlformats.org/officeDocument/2006/relationships/image" Target="../media/image9.wmf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7CFCB-551C-4674-B8AB-00C720CFB130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ECB61-CECC-4A66-BBEE-696D622C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ECB61-CECC-4A66-BBEE-696D622C52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ECB61-CECC-4A66-BBEE-696D622C52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7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9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66B2-33DE-4AC5-A47C-5A922916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4540-7D06-4B65-B024-D7CF7B263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0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7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8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8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5F804-9AF5-4C50-A376-9CD4E53E4DCC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31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10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39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10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48.png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6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en/a/aa/Single_ring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Infiltrometer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en/e/e9/Double_ring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0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oleObject" Target="../embeddings/oleObject25.bin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3.wmf"/><Relationship Id="rId10" Type="http://schemas.openxmlformats.org/officeDocument/2006/relationships/image" Target="../media/image9.wmf"/><Relationship Id="rId19" Type="http://schemas.openxmlformats.org/officeDocument/2006/relationships/image" Target="../media/image26.png"/><Relationship Id="rId31" Type="http://schemas.openxmlformats.org/officeDocument/2006/relationships/image" Target="../media/image27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1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3657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Green </a:t>
            </a:r>
            <a:r>
              <a:rPr lang="en-US" dirty="0" err="1" smtClean="0"/>
              <a:t>Ampt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Ponding time </a:t>
            </a:r>
          </a:p>
          <a:p>
            <a:r>
              <a:rPr lang="en-US" dirty="0" smtClean="0"/>
              <a:t>Reading for today: Applied Hydrology sections 4.3 and 4.4</a:t>
            </a:r>
          </a:p>
          <a:p>
            <a:r>
              <a:rPr lang="en-US" dirty="0" smtClean="0"/>
              <a:t>Reading for Tuesday: Applied Hydrology Sections 5.1 to 5.6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Conductivity and Suction Head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152972"/>
              </p:ext>
            </p:extLst>
          </p:nvPr>
        </p:nvGraphicFramePr>
        <p:xfrm>
          <a:off x="1295400" y="2057400"/>
          <a:ext cx="6248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76962" y="3870960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Suction Head, </a:t>
            </a:r>
            <a:r>
              <a:rPr lang="el-GR" b="1" i="1" dirty="0" smtClean="0"/>
              <a:t>ψ</a:t>
            </a:r>
            <a:r>
              <a:rPr lang="en-US" b="1" i="1" dirty="0" smtClean="0"/>
              <a:t> (cm)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1657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Conductivity, K </a:t>
            </a:r>
          </a:p>
          <a:p>
            <a:r>
              <a:rPr lang="en-US" b="1" i="1" dirty="0" smtClean="0"/>
              <a:t>(cm/</a:t>
            </a:r>
            <a:r>
              <a:rPr lang="en-US" b="1" i="1" dirty="0" err="1" smtClean="0"/>
              <a:t>hr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7915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Sand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5578" y="5638800"/>
            <a:ext cx="58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Clay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8862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Silt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5243" y="48006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Silty</a:t>
            </a:r>
            <a:r>
              <a:rPr lang="en-US" dirty="0" smtClean="0">
                <a:solidFill>
                  <a:schemeClr val="tx2"/>
                </a:solidFill>
              </a:rPr>
              <a:t> 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1444" y="3325892"/>
            <a:ext cx="131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Loamy Sand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58" y="685800"/>
            <a:ext cx="3299242" cy="3059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82787" y="5290280"/>
            <a:ext cx="11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Clay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1583" y="387096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8354" y="464262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2504" y="4565904"/>
            <a:ext cx="17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191" y="4833914"/>
            <a:ext cx="113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0057" y="5169932"/>
            <a:ext cx="1017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Silty</a:t>
            </a:r>
            <a:r>
              <a:rPr lang="en-US" dirty="0" smtClean="0">
                <a:solidFill>
                  <a:schemeClr val="tx2"/>
                </a:solidFill>
              </a:rPr>
              <a:t> Clay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Green – </a:t>
            </a:r>
            <a:r>
              <a:rPr lang="en-US" dirty="0" err="1" smtClean="0"/>
              <a:t>Ampt</a:t>
            </a:r>
            <a:r>
              <a:rPr lang="en-US" dirty="0" smtClean="0"/>
              <a:t> Infiltration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2910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889500" y="2044700"/>
            <a:ext cx="288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902200" y="2298700"/>
            <a:ext cx="28829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902200" y="22987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429500" y="23114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5549900" y="4279900"/>
            <a:ext cx="187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549900" y="427990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673725" y="295275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Wetted Zone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775325" y="3943350"/>
            <a:ext cx="1246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Wetting Front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572125" y="1771650"/>
            <a:ext cx="1255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Ponded Water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4025" y="2051050"/>
            <a:ext cx="1366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flipV="1">
            <a:off x="7277100" y="1892300"/>
            <a:ext cx="165100" cy="139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7531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0325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3500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6548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9596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2517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562725" y="611505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658100" y="1854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7658100" y="22987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902200" y="4864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562600" y="486410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902200" y="56515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054600" y="23114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442200" y="436880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493000" y="42799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rot="-5400000">
            <a:off x="7899400" y="218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7727950" y="1601788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8" name="Equation" r:id="rId3" imgW="266584" imgH="330057" progId="Equation.3">
                  <p:embed/>
                </p:oleObj>
              </mc:Choice>
              <mc:Fallback>
                <p:oleObj name="Equation" r:id="rId3" imgW="266584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1601788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2" name="Object 32"/>
          <p:cNvGraphicFramePr>
            <a:graphicFrameLocks noChangeAspect="1"/>
          </p:cNvGraphicFramePr>
          <p:nvPr/>
        </p:nvGraphicFramePr>
        <p:xfrm>
          <a:off x="7778750" y="3087688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9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3087688"/>
                        <a:ext cx="190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6172200" y="45720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0" name="Equation" r:id="rId7" imgW="368300" imgH="241300" progId="Equation.3">
                  <p:embed/>
                </p:oleObj>
              </mc:Choice>
              <mc:Fallback>
                <p:oleObj name="Equation" r:id="rId7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5720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6248400" y="541020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1"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5181600" y="44958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" name="Equation" r:id="rId11" imgW="228600" imgH="330200" progId="Equation.3">
                  <p:embed/>
                </p:oleObj>
              </mc:Choice>
              <mc:Fallback>
                <p:oleObj name="Equation" r:id="rId11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95800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8089900" y="2154238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3" name="Equation" r:id="rId13" imgW="177646" imgH="241091" progId="Equation.3">
                  <p:embed/>
                </p:oleObj>
              </mc:Choice>
              <mc:Fallback>
                <p:oleObj name="Equation" r:id="rId13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2154238"/>
                        <a:ext cx="1778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4578350" y="6154738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" name="Equation" r:id="rId15" imgW="164885" imgH="164885" progId="Equation.3">
                  <p:embed/>
                </p:oleObj>
              </mc:Choice>
              <mc:Fallback>
                <p:oleObj name="Equation" r:id="rId15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6154738"/>
                        <a:ext cx="1651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8" name="Object 38"/>
          <p:cNvGraphicFramePr>
            <a:graphicFrameLocks noGrp="1" noChangeAspect="1"/>
          </p:cNvGraphicFramePr>
          <p:nvPr>
            <p:ph sz="half" idx="2"/>
          </p:nvPr>
        </p:nvGraphicFramePr>
        <p:xfrm>
          <a:off x="869950" y="2606675"/>
          <a:ext cx="20907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5" name="Equation" r:id="rId17" imgW="1447800" imgH="228600" progId="Equation.3">
                  <p:embed/>
                </p:oleObj>
              </mc:Choice>
              <mc:Fallback>
                <p:oleObj name="Equation" r:id="rId17" imgW="1447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2606675"/>
                        <a:ext cx="209073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885825" y="3206750"/>
          <a:ext cx="1714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6" name="Equation" r:id="rId19" imgW="1752600" imgH="609600" progId="Equation.3">
                  <p:embed/>
                </p:oleObj>
              </mc:Choice>
              <mc:Fallback>
                <p:oleObj name="Equation" r:id="rId19" imgW="17526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3206750"/>
                        <a:ext cx="17145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873125" y="5045075"/>
          <a:ext cx="102393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7" name="Equation" r:id="rId21" imgW="1002865" imgH="253890" progId="Equation.3">
                  <p:embed/>
                </p:oleObj>
              </mc:Choice>
              <mc:Fallback>
                <p:oleObj name="Equation" r:id="rId21" imgW="100286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911" r="-911"/>
                      <a:stretch>
                        <a:fillRect/>
                      </a:stretch>
                    </p:blipFill>
                    <p:spPr bwMode="auto">
                      <a:xfrm>
                        <a:off x="873125" y="5045075"/>
                        <a:ext cx="1023938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879475" y="5608638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Equation" r:id="rId23" imgW="1473200" imgH="609600" progId="Equation.3">
                  <p:embed/>
                </p:oleObj>
              </mc:Choice>
              <mc:Fallback>
                <p:oleObj name="Equation" r:id="rId23" imgW="1473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5608638"/>
                        <a:ext cx="147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860425" y="4059238"/>
          <a:ext cx="1763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Equation" r:id="rId25" imgW="1727200" imgH="609600" progId="Equation.3">
                  <p:embed/>
                </p:oleObj>
              </mc:Choice>
              <mc:Fallback>
                <p:oleObj name="Equation" r:id="rId25" imgW="1727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059238"/>
                        <a:ext cx="1763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868363" y="1519238"/>
          <a:ext cx="278288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Equation" r:id="rId27" imgW="2844800" imgH="685800" progId="Equation.3">
                  <p:embed/>
                </p:oleObj>
              </mc:Choice>
              <mc:Fallback>
                <p:oleObj name="Equation" r:id="rId27" imgW="284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1519238"/>
                        <a:ext cx="2782887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90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689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Green – Ampt Infiltration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2260600"/>
            <a:ext cx="5143500" cy="3382963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Apply finite difference to the derivative, between </a:t>
            </a:r>
          </a:p>
          <a:p>
            <a:pPr lvl="1" eaLnBrk="1" hangingPunct="1"/>
            <a:r>
              <a:rPr lang="en-US" sz="2400" smtClean="0"/>
              <a:t>Ground surface</a:t>
            </a:r>
          </a:p>
          <a:p>
            <a:pPr lvl="1" eaLnBrk="1" hangingPunct="1"/>
            <a:r>
              <a:rPr lang="en-US" sz="2400" smtClean="0"/>
              <a:t>Wetting front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24600" y="4038600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3" imgW="1459866" imgH="609336" progId="Equation.3">
                  <p:embed/>
                </p:oleObj>
              </mc:Choice>
              <mc:Fallback>
                <p:oleObj name="Equation" r:id="rId3" imgW="1459866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146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778500" y="215900"/>
            <a:ext cx="3108325" cy="3602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248400" y="785813"/>
            <a:ext cx="20161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248400" y="785813"/>
            <a:ext cx="0" cy="279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8016875" y="793750"/>
            <a:ext cx="0" cy="1379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6702425" y="2173288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702425" y="2173288"/>
            <a:ext cx="0" cy="139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88150" y="1243013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Wetted Zone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9588" y="1936750"/>
            <a:ext cx="1246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Wetting Front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903913" y="484188"/>
            <a:ext cx="1366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84371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038975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261225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75538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68826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89146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410450" y="3457575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8175625" y="785813"/>
            <a:ext cx="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248400" y="2581275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710363" y="2581275"/>
            <a:ext cx="130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248400" y="3133725"/>
            <a:ext cx="177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356350" y="793750"/>
            <a:ext cx="0" cy="279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8024813" y="2235200"/>
            <a:ext cx="0" cy="1039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061325" y="2173288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rot="-5400000">
            <a:off x="8344694" y="705644"/>
            <a:ext cx="0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8261350" y="1338263"/>
          <a:ext cx="1333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338263"/>
                        <a:ext cx="1333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7162800" y="2590800"/>
          <a:ext cx="257175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Equation" r:id="rId7" imgW="368300" imgH="241300" progId="Equation.3">
                  <p:embed/>
                </p:oleObj>
              </mc:Choice>
              <mc:Fallback>
                <p:oleObj name="Equation" r:id="rId7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257175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7162800" y="3124200"/>
          <a:ext cx="125413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Equation" r:id="rId9" imgW="177646" imgH="241091" progId="Equation.3">
                  <p:embed/>
                </p:oleObj>
              </mc:Choice>
              <mc:Fallback>
                <p:oleObj name="Equation" r:id="rId9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25413" cy="16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6400800" y="2590800"/>
          <a:ext cx="16033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Equation" r:id="rId11" imgW="228600" imgH="330200" progId="Equation.3">
                  <p:embed/>
                </p:oleObj>
              </mc:Choice>
              <mc:Fallback>
                <p:oleObj name="Equation" r:id="rId11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90800"/>
                        <a:ext cx="160338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8478838" y="684213"/>
          <a:ext cx="123825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Equation" r:id="rId13" imgW="177646" imgH="241091" progId="Equation.3">
                  <p:embed/>
                </p:oleObj>
              </mc:Choice>
              <mc:Fallback>
                <p:oleObj name="Equation" r:id="rId13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838" y="684213"/>
                        <a:ext cx="123825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6022975" y="3486150"/>
          <a:ext cx="115888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Equation" r:id="rId15" imgW="164885" imgH="164885" progId="Equation.3">
                  <p:embed/>
                </p:oleObj>
              </mc:Choice>
              <mc:Fallback>
                <p:oleObj name="Equation" r:id="rId15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3486150"/>
                        <a:ext cx="115888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3498850" y="3254375"/>
          <a:ext cx="1206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Equation" r:id="rId17" imgW="1206500" imgH="292100" progId="Equation.3">
                  <p:embed/>
                </p:oleObj>
              </mc:Choice>
              <mc:Fallback>
                <p:oleObj name="Equation" r:id="rId17" imgW="1206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3254375"/>
                        <a:ext cx="1206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37345"/>
              </p:ext>
            </p:extLst>
          </p:nvPr>
        </p:nvGraphicFramePr>
        <p:xfrm>
          <a:off x="3822700" y="3825875"/>
          <a:ext cx="787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Equation" r:id="rId19" imgW="787320" imgH="203040" progId="Equation.3">
                  <p:embed/>
                </p:oleObj>
              </mc:Choice>
              <mc:Fallback>
                <p:oleObj name="Equation" r:id="rId19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825875"/>
                        <a:ext cx="787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384585"/>
              </p:ext>
            </p:extLst>
          </p:nvPr>
        </p:nvGraphicFramePr>
        <p:xfrm>
          <a:off x="1758950" y="4448175"/>
          <a:ext cx="2603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Equation" r:id="rId21" imgW="2603160" imgH="393480" progId="Equation.3">
                  <p:embed/>
                </p:oleObj>
              </mc:Choice>
              <mc:Fallback>
                <p:oleObj name="Equation" r:id="rId21" imgW="260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448175"/>
                        <a:ext cx="2603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2" name="Object 3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8050" y="5324475"/>
          <a:ext cx="12001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Equation" r:id="rId23" imgW="761669" imgH="660113" progId="Equation.3">
                  <p:embed/>
                </p:oleObj>
              </mc:Choice>
              <mc:Fallback>
                <p:oleObj name="Equation" r:id="rId23" imgW="761669" imgH="6601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5324475"/>
                        <a:ext cx="12001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011718"/>
              </p:ext>
            </p:extLst>
          </p:nvPr>
        </p:nvGraphicFramePr>
        <p:xfrm>
          <a:off x="3625850" y="5661025"/>
          <a:ext cx="102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0" name="Equation" r:id="rId25" imgW="1028520" imgH="431640" progId="Equation.3">
                  <p:embed/>
                </p:oleObj>
              </mc:Choice>
              <mc:Fallback>
                <p:oleObj name="Equation" r:id="rId25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5661025"/>
                        <a:ext cx="1028700" cy="431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2149475" y="1570038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81" name="Equation" r:id="rId27" imgW="1473200" imgH="609600" progId="Equation.3">
                  <p:embed/>
                </p:oleObj>
              </mc:Choice>
              <mc:Fallback>
                <p:oleObj name="Equation" r:id="rId27" imgW="1473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570038"/>
                        <a:ext cx="147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4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08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Green – Ampt Infiltration (Cont.)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22017"/>
              </p:ext>
            </p:extLst>
          </p:nvPr>
        </p:nvGraphicFramePr>
        <p:xfrm>
          <a:off x="2387599" y="3381228"/>
          <a:ext cx="2717801" cy="75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4" imgW="1650960" imgH="457200" progId="Equation.3">
                  <p:embed/>
                </p:oleObj>
              </mc:Choice>
              <mc:Fallback>
                <p:oleObj name="Equation" r:id="rId4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599" y="3381228"/>
                        <a:ext cx="2717801" cy="75262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6828818"/>
              </p:ext>
            </p:extLst>
          </p:nvPr>
        </p:nvGraphicFramePr>
        <p:xfrm>
          <a:off x="1790700" y="1708150"/>
          <a:ext cx="1816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6" imgW="1028520" imgH="431640" progId="Equation.3">
                  <p:embed/>
                </p:oleObj>
              </mc:Choice>
              <mc:Fallback>
                <p:oleObj name="Equation" r:id="rId6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708150"/>
                        <a:ext cx="1816100" cy="7620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8" name="Text Box 37"/>
          <p:cNvSpPr txBox="1">
            <a:spLocks noChangeArrowheads="1"/>
          </p:cNvSpPr>
          <p:nvPr/>
        </p:nvSpPr>
        <p:spPr bwMode="auto">
          <a:xfrm>
            <a:off x="895942" y="4416649"/>
            <a:ext cx="584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Garamond" pitchFamily="18" charset="0"/>
              </a:rPr>
              <a:t>Nonlinear equation, requiring iterative </a:t>
            </a:r>
            <a:r>
              <a:rPr lang="en-US" sz="2400" dirty="0" smtClean="0">
                <a:latin typeface="Garamond" pitchFamily="18" charset="0"/>
              </a:rPr>
              <a:t>solution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791110"/>
            <a:ext cx="299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integrate over time, gives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14401" y="2656767"/>
                <a:ext cx="1112975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𝑑𝐹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01" y="2656767"/>
                <a:ext cx="1112975" cy="618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0" y="279665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19800" y="12192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19800" y="34290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120581" y="1312606"/>
            <a:ext cx="2389238" cy="1991033"/>
          </a:xfrm>
          <a:custGeom>
            <a:avLst/>
            <a:gdLst>
              <a:gd name="connsiteX0" fmla="*/ 0 w 2389238"/>
              <a:gd name="connsiteY0" fmla="*/ 0 h 1991033"/>
              <a:gd name="connsiteX1" fmla="*/ 58993 w 2389238"/>
              <a:gd name="connsiteY1" fmla="*/ 457200 h 1991033"/>
              <a:gd name="connsiteX2" fmla="*/ 162232 w 2389238"/>
              <a:gd name="connsiteY2" fmla="*/ 973394 h 1991033"/>
              <a:gd name="connsiteX3" fmla="*/ 339213 w 2389238"/>
              <a:gd name="connsiteY3" fmla="*/ 1415846 h 1991033"/>
              <a:gd name="connsiteX4" fmla="*/ 752167 w 2389238"/>
              <a:gd name="connsiteY4" fmla="*/ 1725562 h 1991033"/>
              <a:gd name="connsiteX5" fmla="*/ 1327354 w 2389238"/>
              <a:gd name="connsiteY5" fmla="*/ 1873046 h 1991033"/>
              <a:gd name="connsiteX6" fmla="*/ 1873045 w 2389238"/>
              <a:gd name="connsiteY6" fmla="*/ 1961536 h 1991033"/>
              <a:gd name="connsiteX7" fmla="*/ 2389238 w 2389238"/>
              <a:gd name="connsiteY7" fmla="*/ 1991033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238" h="1991033">
                <a:moveTo>
                  <a:pt x="0" y="0"/>
                </a:moveTo>
                <a:cubicBezTo>
                  <a:pt x="15977" y="147484"/>
                  <a:pt x="31954" y="294968"/>
                  <a:pt x="58993" y="457200"/>
                </a:cubicBezTo>
                <a:cubicBezTo>
                  <a:pt x="86032" y="619432"/>
                  <a:pt x="115529" y="813620"/>
                  <a:pt x="162232" y="973394"/>
                </a:cubicBezTo>
                <a:cubicBezTo>
                  <a:pt x="208935" y="1133168"/>
                  <a:pt x="240891" y="1290485"/>
                  <a:pt x="339213" y="1415846"/>
                </a:cubicBezTo>
                <a:cubicBezTo>
                  <a:pt x="437535" y="1541207"/>
                  <a:pt x="587477" y="1649362"/>
                  <a:pt x="752167" y="1725562"/>
                </a:cubicBezTo>
                <a:cubicBezTo>
                  <a:pt x="916857" y="1801762"/>
                  <a:pt x="1140541" y="1833717"/>
                  <a:pt x="1327354" y="1873046"/>
                </a:cubicBezTo>
                <a:cubicBezTo>
                  <a:pt x="1514167" y="1912375"/>
                  <a:pt x="1696064" y="1941872"/>
                  <a:pt x="1873045" y="1961536"/>
                </a:cubicBezTo>
                <a:cubicBezTo>
                  <a:pt x="2050026" y="1981200"/>
                  <a:pt x="2219632" y="1986116"/>
                  <a:pt x="2389238" y="1991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32090" y="1238865"/>
            <a:ext cx="2330245" cy="2182761"/>
          </a:xfrm>
          <a:custGeom>
            <a:avLst/>
            <a:gdLst>
              <a:gd name="connsiteX0" fmla="*/ 0 w 2330245"/>
              <a:gd name="connsiteY0" fmla="*/ 2182761 h 2182761"/>
              <a:gd name="connsiteX1" fmla="*/ 73742 w 2330245"/>
              <a:gd name="connsiteY1" fmla="*/ 1740309 h 2182761"/>
              <a:gd name="connsiteX2" fmla="*/ 176981 w 2330245"/>
              <a:gd name="connsiteY2" fmla="*/ 1238864 h 2182761"/>
              <a:gd name="connsiteX3" fmla="*/ 383458 w 2330245"/>
              <a:gd name="connsiteY3" fmla="*/ 722670 h 2182761"/>
              <a:gd name="connsiteX4" fmla="*/ 811162 w 2330245"/>
              <a:gd name="connsiteY4" fmla="*/ 339212 h 2182761"/>
              <a:gd name="connsiteX5" fmla="*/ 1327355 w 2330245"/>
              <a:gd name="connsiteY5" fmla="*/ 132735 h 2182761"/>
              <a:gd name="connsiteX6" fmla="*/ 1873045 w 2330245"/>
              <a:gd name="connsiteY6" fmla="*/ 29496 h 2182761"/>
              <a:gd name="connsiteX7" fmla="*/ 2330245 w 2330245"/>
              <a:gd name="connsiteY7" fmla="*/ 0 h 218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245" h="2182761">
                <a:moveTo>
                  <a:pt x="0" y="2182761"/>
                </a:moveTo>
                <a:cubicBezTo>
                  <a:pt x="22122" y="2040193"/>
                  <a:pt x="44245" y="1897625"/>
                  <a:pt x="73742" y="1740309"/>
                </a:cubicBezTo>
                <a:cubicBezTo>
                  <a:pt x="103239" y="1582993"/>
                  <a:pt x="125362" y="1408470"/>
                  <a:pt x="176981" y="1238864"/>
                </a:cubicBezTo>
                <a:cubicBezTo>
                  <a:pt x="228600" y="1069257"/>
                  <a:pt x="277761" y="872612"/>
                  <a:pt x="383458" y="722670"/>
                </a:cubicBezTo>
                <a:cubicBezTo>
                  <a:pt x="489155" y="572728"/>
                  <a:pt x="653846" y="437534"/>
                  <a:pt x="811162" y="339212"/>
                </a:cubicBezTo>
                <a:cubicBezTo>
                  <a:pt x="968478" y="240889"/>
                  <a:pt x="1150375" y="184354"/>
                  <a:pt x="1327355" y="132735"/>
                </a:cubicBezTo>
                <a:cubicBezTo>
                  <a:pt x="1504335" y="81116"/>
                  <a:pt x="1705897" y="51618"/>
                  <a:pt x="1873045" y="29496"/>
                </a:cubicBezTo>
                <a:cubicBezTo>
                  <a:pt x="2040193" y="7374"/>
                  <a:pt x="2185219" y="3687"/>
                  <a:pt x="23302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244347" y="3551592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5476715" y="1050996"/>
            <a:ext cx="608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f, F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7953883" y="123886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301901" y="282583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Effective Saturation</a:t>
            </a:r>
            <a:endParaRPr lang="en-US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86865"/>
              </p:ext>
            </p:extLst>
          </p:nvPr>
        </p:nvGraphicFramePr>
        <p:xfrm>
          <a:off x="1535113" y="3179762"/>
          <a:ext cx="11334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8" name="Equation" r:id="rId3" imgW="1129810" imgH="330057" progId="Equation.3">
                  <p:embed/>
                </p:oleObj>
              </mc:Choice>
              <mc:Fallback>
                <p:oleObj name="Equation" r:id="rId3" imgW="1129810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179762"/>
                        <a:ext cx="11334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79569"/>
              </p:ext>
            </p:extLst>
          </p:nvPr>
        </p:nvGraphicFramePr>
        <p:xfrm>
          <a:off x="896938" y="1905000"/>
          <a:ext cx="15684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9" name="Equation" r:id="rId5" imgW="723600" imgH="431640" progId="Equation.3">
                  <p:embed/>
                </p:oleObj>
              </mc:Choice>
              <mc:Fallback>
                <p:oleObj name="Equation" r:id="rId5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905000"/>
                        <a:ext cx="15684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59357" y="1981200"/>
            <a:ext cx="30604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Garamond" pitchFamily="18" charset="0"/>
              </a:rPr>
              <a:t>Initial effective saturation  </a:t>
            </a:r>
            <a:r>
              <a:rPr lang="en-US" sz="2000" dirty="0" smtClean="0">
                <a:latin typeface="Garamond" pitchFamily="18" charset="0"/>
              </a:rPr>
              <a:t>0 </a:t>
            </a:r>
            <a:r>
              <a:rPr lang="en-US" sz="2000" dirty="0" smtClean="0">
                <a:latin typeface="Calibri"/>
                <a:cs typeface="Calibri"/>
              </a:rPr>
              <a:t>≤ S</a:t>
            </a:r>
            <a:r>
              <a:rPr lang="en-US" sz="2000" baseline="-25000" dirty="0" smtClean="0">
                <a:latin typeface="Calibri"/>
                <a:cs typeface="Calibri"/>
              </a:rPr>
              <a:t>e</a:t>
            </a:r>
            <a:r>
              <a:rPr lang="en-US" sz="2000" dirty="0" smtClean="0">
                <a:latin typeface="Calibri"/>
                <a:cs typeface="Calibri"/>
              </a:rPr>
              <a:t> ≤ 1 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95600" y="3124200"/>
            <a:ext cx="2814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Garamond" pitchFamily="18" charset="0"/>
              </a:rPr>
              <a:t>Effective porosity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039568"/>
              </p:ext>
            </p:extLst>
          </p:nvPr>
        </p:nvGraphicFramePr>
        <p:xfrm>
          <a:off x="755650" y="3733800"/>
          <a:ext cx="22558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Equation" r:id="rId7" imgW="1041120" imgH="431640" progId="Equation.3">
                  <p:embed/>
                </p:oleObj>
              </mc:Choice>
              <mc:Fallback>
                <p:oleObj name="Equation" r:id="rId7" imgW="10411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33800"/>
                        <a:ext cx="225583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80667"/>
              </p:ext>
            </p:extLst>
          </p:nvPr>
        </p:nvGraphicFramePr>
        <p:xfrm>
          <a:off x="990600" y="4800600"/>
          <a:ext cx="1905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Equation" r:id="rId9" imgW="1130040" imgH="228600" progId="Equation.3">
                  <p:embed/>
                </p:oleObj>
              </mc:Choice>
              <mc:Fallback>
                <p:oleObj name="Equation" r:id="rId9" imgW="1130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19050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25835"/>
              </p:ext>
            </p:extLst>
          </p:nvPr>
        </p:nvGraphicFramePr>
        <p:xfrm>
          <a:off x="3805237" y="4800600"/>
          <a:ext cx="1905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2" name="Equation" r:id="rId11" imgW="1130040" imgH="228600" progId="Equation.3">
                  <p:embed/>
                </p:oleObj>
              </mc:Choice>
              <mc:Fallback>
                <p:oleObj name="Equation" r:id="rId11" imgW="11300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7" y="4800600"/>
                        <a:ext cx="19050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3200400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93446"/>
              </p:ext>
            </p:extLst>
          </p:nvPr>
        </p:nvGraphicFramePr>
        <p:xfrm>
          <a:off x="6496050" y="4778375"/>
          <a:ext cx="15621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3" name="Equation" r:id="rId13" imgW="927000" imgH="228600" progId="Equation.3">
                  <p:embed/>
                </p:oleObj>
              </mc:Choice>
              <mc:Fallback>
                <p:oleObj name="Equation" r:id="rId13" imgW="9270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4778375"/>
                        <a:ext cx="15621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6019800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788" y="1219200"/>
            <a:ext cx="3233930" cy="350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6" name="Rectangle 14335"/>
          <p:cNvSpPr/>
          <p:nvPr/>
        </p:nvSpPr>
        <p:spPr>
          <a:xfrm>
            <a:off x="914400" y="1828799"/>
            <a:ext cx="1600200" cy="10668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18787" y="4721383"/>
            <a:ext cx="1634614" cy="688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239000" cy="4525963"/>
          </a:xfrm>
        </p:spPr>
        <p:txBody>
          <a:bodyPr/>
          <a:lstStyle/>
          <a:p>
            <a:r>
              <a:rPr lang="en-US" dirty="0" smtClean="0"/>
              <a:t>Determine the infiltration rate and the cumulative infiltration after 1 hour on a clay loam soil with initial effective saturation of 30%.   Assume water is ponded instantaneously on the surface</a:t>
            </a:r>
          </a:p>
          <a:p>
            <a:r>
              <a:rPr lang="en-US" dirty="0" smtClean="0"/>
              <a:t>Parameters: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77811"/>
              </p:ext>
            </p:extLst>
          </p:nvPr>
        </p:nvGraphicFramePr>
        <p:xfrm>
          <a:off x="685800" y="4648200"/>
          <a:ext cx="7543799" cy="842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657"/>
                <a:gridCol w="1102207"/>
                <a:gridCol w="1102207"/>
                <a:gridCol w="1179002"/>
                <a:gridCol w="1246760"/>
                <a:gridCol w="130096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Texture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Porosity 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Residual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Effective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endParaRPr lang="en-US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Suction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Head </a:t>
                      </a:r>
                      <a:r>
                        <a:rPr lang="el-GR" sz="1600" b="1" u="none" strike="noStrike" dirty="0" smtClean="0">
                          <a:effectLst/>
                        </a:rPr>
                        <a:t>ψ</a:t>
                      </a:r>
                      <a:r>
                        <a:rPr lang="en-US" sz="1600" b="1" u="none" strike="noStrike" dirty="0" smtClean="0">
                          <a:effectLst/>
                        </a:rPr>
                        <a:t> (cm)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Conductivity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K (cm/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hr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Clay Loam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" y="1241645"/>
            <a:ext cx="8853646" cy="523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7252" y="3255856"/>
            <a:ext cx="2289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Use Excel </a:t>
            </a:r>
            <a:r>
              <a:rPr lang="en-US" sz="1400" dirty="0" smtClean="0"/>
              <a:t>Goal Seek under</a:t>
            </a:r>
            <a:br>
              <a:rPr lang="en-US" sz="1400" dirty="0" smtClean="0"/>
            </a:br>
            <a:r>
              <a:rPr lang="en-US" sz="1400" dirty="0" smtClean="0"/>
              <a:t>“What If </a:t>
            </a:r>
            <a:r>
              <a:rPr lang="en-US" sz="1400" dirty="0" err="1" smtClean="0"/>
              <a:t>Analyis</a:t>
            </a:r>
            <a:r>
              <a:rPr lang="en-US" sz="1400" dirty="0" smtClean="0"/>
              <a:t>” in Data Tab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204" y="2209800"/>
            <a:ext cx="3086082" cy="104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Ponding time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Elapsed time between the time rainfall begins and the time water begins to pond on the soil surface (</a:t>
            </a:r>
            <a:r>
              <a:rPr lang="en-US" i="1" smtClean="0"/>
              <a:t>t</a:t>
            </a:r>
            <a:r>
              <a:rPr lang="en-US" i="1" baseline="-25000" smtClean="0"/>
              <a:t>p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3276600"/>
            <a:ext cx="440213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3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60338"/>
            <a:ext cx="8229600" cy="528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Ponding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Up to the time of ponding, all rainfall has infiltrated (</a:t>
            </a:r>
            <a:r>
              <a:rPr lang="en-US" sz="2800" i="1" smtClean="0"/>
              <a:t>i</a:t>
            </a:r>
            <a:r>
              <a:rPr lang="en-US" sz="2800" smtClean="0"/>
              <a:t> = rainfall rate)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3086100"/>
          <a:ext cx="558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" name="Equation" r:id="rId3" imgW="558558" imgH="304668" progId="Equation.3">
                  <p:embed/>
                </p:oleObj>
              </mc:Choice>
              <mc:Fallback>
                <p:oleObj name="Equation" r:id="rId3" imgW="558558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86100"/>
                        <a:ext cx="558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08250" y="3054350"/>
          <a:ext cx="10302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name="Equation" r:id="rId5" imgW="952087" imgH="368140" progId="Equation.3">
                  <p:embed/>
                </p:oleObj>
              </mc:Choice>
              <mc:Fallback>
                <p:oleObj name="Equation" r:id="rId5" imgW="952087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054350"/>
                        <a:ext cx="10302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29164313"/>
              </p:ext>
            </p:extLst>
          </p:nvPr>
        </p:nvGraphicFramePr>
        <p:xfrm>
          <a:off x="1441450" y="3581400"/>
          <a:ext cx="17653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Equation" r:id="rId7" imgW="1028520" imgH="431640" progId="Equation.3">
                  <p:embed/>
                </p:oleObj>
              </mc:Choice>
              <mc:Fallback>
                <p:oleObj name="Equation" r:id="rId7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581400"/>
                        <a:ext cx="17653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102019"/>
              </p:ext>
            </p:extLst>
          </p:nvPr>
        </p:nvGraphicFramePr>
        <p:xfrm>
          <a:off x="1939925" y="4613275"/>
          <a:ext cx="1003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Equation" r:id="rId9" imgW="1002960" imgH="507960" progId="Equation.3">
                  <p:embed/>
                </p:oleObj>
              </mc:Choice>
              <mc:Fallback>
                <p:oleObj name="Equation" r:id="rId9" imgW="1002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613275"/>
                        <a:ext cx="1003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784725" y="1470025"/>
            <a:ext cx="4171950" cy="4810125"/>
            <a:chOff x="2702" y="926"/>
            <a:chExt cx="2628" cy="3030"/>
          </a:xfrm>
        </p:grpSpPr>
        <p:grpSp>
          <p:nvGrpSpPr>
            <p:cNvPr id="17418" name="Group 10"/>
            <p:cNvGrpSpPr>
              <a:grpSpLocks/>
            </p:cNvGrpSpPr>
            <p:nvPr/>
          </p:nvGrpSpPr>
          <p:grpSpPr bwMode="auto">
            <a:xfrm>
              <a:off x="3256" y="2360"/>
              <a:ext cx="1816" cy="1376"/>
              <a:chOff x="3256" y="2360"/>
              <a:chExt cx="1816" cy="1376"/>
            </a:xfrm>
          </p:grpSpPr>
          <p:sp>
            <p:nvSpPr>
              <p:cNvPr id="17439" name="Line 11"/>
              <p:cNvSpPr>
                <a:spLocks noChangeShapeType="1"/>
              </p:cNvSpPr>
              <p:nvPr/>
            </p:nvSpPr>
            <p:spPr bwMode="auto">
              <a:xfrm flipV="1">
                <a:off x="3256" y="2360"/>
                <a:ext cx="0" cy="13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Line 12"/>
              <p:cNvSpPr>
                <a:spLocks noChangeShapeType="1"/>
              </p:cNvSpPr>
              <p:nvPr/>
            </p:nvSpPr>
            <p:spPr bwMode="auto">
              <a:xfrm>
                <a:off x="3256" y="3728"/>
                <a:ext cx="1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Line 13"/>
              <p:cNvSpPr>
                <a:spLocks noChangeShapeType="1"/>
              </p:cNvSpPr>
              <p:nvPr/>
            </p:nvSpPr>
            <p:spPr bwMode="auto">
              <a:xfrm>
                <a:off x="3640" y="3124"/>
                <a:ext cx="0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4"/>
              <p:cNvSpPr>
                <a:spLocks noChangeShapeType="1"/>
              </p:cNvSpPr>
              <p:nvPr/>
            </p:nvSpPr>
            <p:spPr bwMode="auto">
              <a:xfrm flipH="1">
                <a:off x="3256" y="313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5"/>
              <p:cNvSpPr>
                <a:spLocks noChangeShapeType="1"/>
              </p:cNvSpPr>
              <p:nvPr/>
            </p:nvSpPr>
            <p:spPr bwMode="auto">
              <a:xfrm flipV="1">
                <a:off x="3264" y="2528"/>
                <a:ext cx="736" cy="1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16"/>
              <p:cNvSpPr>
                <a:spLocks noChangeShapeType="1"/>
              </p:cNvSpPr>
              <p:nvPr/>
            </p:nvSpPr>
            <p:spPr bwMode="auto">
              <a:xfrm flipV="1">
                <a:off x="3264" y="3128"/>
                <a:ext cx="376" cy="6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Freeform 17"/>
              <p:cNvSpPr>
                <a:spLocks/>
              </p:cNvSpPr>
              <p:nvPr/>
            </p:nvSpPr>
            <p:spPr bwMode="auto">
              <a:xfrm>
                <a:off x="3404" y="3132"/>
                <a:ext cx="232" cy="594"/>
              </a:xfrm>
              <a:custGeom>
                <a:avLst/>
                <a:gdLst>
                  <a:gd name="T0" fmla="*/ 4 w 232"/>
                  <a:gd name="T1" fmla="*/ 594 h 594"/>
                  <a:gd name="T2" fmla="*/ 4 w 232"/>
                  <a:gd name="T3" fmla="*/ 492 h 594"/>
                  <a:gd name="T4" fmla="*/ 28 w 232"/>
                  <a:gd name="T5" fmla="*/ 372 h 594"/>
                  <a:gd name="T6" fmla="*/ 76 w 232"/>
                  <a:gd name="T7" fmla="*/ 246 h 594"/>
                  <a:gd name="T8" fmla="*/ 184 w 232"/>
                  <a:gd name="T9" fmla="*/ 78 h 594"/>
                  <a:gd name="T10" fmla="*/ 232 w 232"/>
                  <a:gd name="T11" fmla="*/ 0 h 5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2"/>
                  <a:gd name="T19" fmla="*/ 0 h 594"/>
                  <a:gd name="T20" fmla="*/ 232 w 232"/>
                  <a:gd name="T21" fmla="*/ 594 h 5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2" h="594">
                    <a:moveTo>
                      <a:pt x="4" y="594"/>
                    </a:moveTo>
                    <a:cubicBezTo>
                      <a:pt x="2" y="561"/>
                      <a:pt x="0" y="529"/>
                      <a:pt x="4" y="492"/>
                    </a:cubicBezTo>
                    <a:cubicBezTo>
                      <a:pt x="8" y="455"/>
                      <a:pt x="16" y="413"/>
                      <a:pt x="28" y="372"/>
                    </a:cubicBezTo>
                    <a:cubicBezTo>
                      <a:pt x="40" y="331"/>
                      <a:pt x="50" y="295"/>
                      <a:pt x="76" y="246"/>
                    </a:cubicBezTo>
                    <a:cubicBezTo>
                      <a:pt x="102" y="197"/>
                      <a:pt x="158" y="119"/>
                      <a:pt x="184" y="78"/>
                    </a:cubicBezTo>
                    <a:cubicBezTo>
                      <a:pt x="210" y="37"/>
                      <a:pt x="221" y="18"/>
                      <a:pt x="232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Freeform 18"/>
              <p:cNvSpPr>
                <a:spLocks/>
              </p:cNvSpPr>
              <p:nvPr/>
            </p:nvSpPr>
            <p:spPr bwMode="auto">
              <a:xfrm>
                <a:off x="3636" y="2520"/>
                <a:ext cx="1368" cy="612"/>
              </a:xfrm>
              <a:custGeom>
                <a:avLst/>
                <a:gdLst>
                  <a:gd name="T0" fmla="*/ 0 w 1368"/>
                  <a:gd name="T1" fmla="*/ 612 h 612"/>
                  <a:gd name="T2" fmla="*/ 120 w 1368"/>
                  <a:gd name="T3" fmla="*/ 498 h 612"/>
                  <a:gd name="T4" fmla="*/ 258 w 1368"/>
                  <a:gd name="T5" fmla="*/ 378 h 612"/>
                  <a:gd name="T6" fmla="*/ 426 w 1368"/>
                  <a:gd name="T7" fmla="*/ 276 h 612"/>
                  <a:gd name="T8" fmla="*/ 672 w 1368"/>
                  <a:gd name="T9" fmla="*/ 144 h 612"/>
                  <a:gd name="T10" fmla="*/ 870 w 1368"/>
                  <a:gd name="T11" fmla="*/ 72 h 612"/>
                  <a:gd name="T12" fmla="*/ 1170 w 1368"/>
                  <a:gd name="T13" fmla="*/ 18 h 612"/>
                  <a:gd name="T14" fmla="*/ 1368 w 1368"/>
                  <a:gd name="T15" fmla="*/ 0 h 6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68"/>
                  <a:gd name="T25" fmla="*/ 0 h 612"/>
                  <a:gd name="T26" fmla="*/ 1368 w 1368"/>
                  <a:gd name="T27" fmla="*/ 612 h 6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68" h="612">
                    <a:moveTo>
                      <a:pt x="0" y="612"/>
                    </a:moveTo>
                    <a:cubicBezTo>
                      <a:pt x="38" y="574"/>
                      <a:pt x="77" y="537"/>
                      <a:pt x="120" y="498"/>
                    </a:cubicBezTo>
                    <a:cubicBezTo>
                      <a:pt x="163" y="459"/>
                      <a:pt x="207" y="415"/>
                      <a:pt x="258" y="378"/>
                    </a:cubicBezTo>
                    <a:cubicBezTo>
                      <a:pt x="309" y="341"/>
                      <a:pt x="357" y="315"/>
                      <a:pt x="426" y="276"/>
                    </a:cubicBezTo>
                    <a:cubicBezTo>
                      <a:pt x="495" y="237"/>
                      <a:pt x="598" y="178"/>
                      <a:pt x="672" y="144"/>
                    </a:cubicBezTo>
                    <a:cubicBezTo>
                      <a:pt x="746" y="110"/>
                      <a:pt x="787" y="93"/>
                      <a:pt x="870" y="72"/>
                    </a:cubicBezTo>
                    <a:cubicBezTo>
                      <a:pt x="953" y="51"/>
                      <a:pt x="1087" y="30"/>
                      <a:pt x="1170" y="18"/>
                    </a:cubicBezTo>
                    <a:cubicBezTo>
                      <a:pt x="1253" y="6"/>
                      <a:pt x="1327" y="4"/>
                      <a:pt x="1368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19" name="Group 19"/>
            <p:cNvGrpSpPr>
              <a:grpSpLocks/>
            </p:cNvGrpSpPr>
            <p:nvPr/>
          </p:nvGrpSpPr>
          <p:grpSpPr bwMode="auto">
            <a:xfrm>
              <a:off x="3256" y="936"/>
              <a:ext cx="1816" cy="1368"/>
              <a:chOff x="3256" y="936"/>
              <a:chExt cx="1816" cy="1368"/>
            </a:xfrm>
          </p:grpSpPr>
          <p:sp>
            <p:nvSpPr>
              <p:cNvPr id="17433" name="Line 20"/>
              <p:cNvSpPr>
                <a:spLocks noChangeShapeType="1"/>
              </p:cNvSpPr>
              <p:nvPr/>
            </p:nvSpPr>
            <p:spPr bwMode="auto">
              <a:xfrm flipV="1">
                <a:off x="3256" y="936"/>
                <a:ext cx="0" cy="13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21"/>
              <p:cNvSpPr>
                <a:spLocks noChangeShapeType="1"/>
              </p:cNvSpPr>
              <p:nvPr/>
            </p:nvSpPr>
            <p:spPr bwMode="auto">
              <a:xfrm>
                <a:off x="3256" y="2304"/>
                <a:ext cx="1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Freeform 22"/>
              <p:cNvSpPr>
                <a:spLocks/>
              </p:cNvSpPr>
              <p:nvPr/>
            </p:nvSpPr>
            <p:spPr bwMode="auto">
              <a:xfrm>
                <a:off x="3627" y="1688"/>
                <a:ext cx="1438" cy="237"/>
              </a:xfrm>
              <a:custGeom>
                <a:avLst/>
                <a:gdLst>
                  <a:gd name="T0" fmla="*/ 0 w 1438"/>
                  <a:gd name="T1" fmla="*/ 0 h 237"/>
                  <a:gd name="T2" fmla="*/ 153 w 1438"/>
                  <a:gd name="T3" fmla="*/ 101 h 237"/>
                  <a:gd name="T4" fmla="*/ 292 w 1438"/>
                  <a:gd name="T5" fmla="*/ 142 h 237"/>
                  <a:gd name="T6" fmla="*/ 557 w 1438"/>
                  <a:gd name="T7" fmla="*/ 184 h 237"/>
                  <a:gd name="T8" fmla="*/ 776 w 1438"/>
                  <a:gd name="T9" fmla="*/ 207 h 237"/>
                  <a:gd name="T10" fmla="*/ 1001 w 1438"/>
                  <a:gd name="T11" fmla="*/ 225 h 237"/>
                  <a:gd name="T12" fmla="*/ 1438 w 1438"/>
                  <a:gd name="T13" fmla="*/ 237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8"/>
                  <a:gd name="T22" fmla="*/ 0 h 237"/>
                  <a:gd name="T23" fmla="*/ 1438 w 1438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8" h="237">
                    <a:moveTo>
                      <a:pt x="0" y="0"/>
                    </a:moveTo>
                    <a:cubicBezTo>
                      <a:pt x="25" y="17"/>
                      <a:pt x="104" y="77"/>
                      <a:pt x="153" y="101"/>
                    </a:cubicBezTo>
                    <a:cubicBezTo>
                      <a:pt x="202" y="124"/>
                      <a:pt x="225" y="128"/>
                      <a:pt x="292" y="142"/>
                    </a:cubicBezTo>
                    <a:cubicBezTo>
                      <a:pt x="359" y="156"/>
                      <a:pt x="477" y="173"/>
                      <a:pt x="557" y="184"/>
                    </a:cubicBezTo>
                    <a:cubicBezTo>
                      <a:pt x="637" y="195"/>
                      <a:pt x="702" y="201"/>
                      <a:pt x="776" y="207"/>
                    </a:cubicBezTo>
                    <a:cubicBezTo>
                      <a:pt x="849" y="214"/>
                      <a:pt x="891" y="220"/>
                      <a:pt x="1001" y="225"/>
                    </a:cubicBezTo>
                    <a:cubicBezTo>
                      <a:pt x="1111" y="230"/>
                      <a:pt x="1347" y="235"/>
                      <a:pt x="1438" y="23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Line 23"/>
              <p:cNvSpPr>
                <a:spLocks noChangeShapeType="1"/>
              </p:cNvSpPr>
              <p:nvPr/>
            </p:nvSpPr>
            <p:spPr bwMode="auto">
              <a:xfrm>
                <a:off x="3640" y="1700"/>
                <a:ext cx="0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Line 24"/>
              <p:cNvSpPr>
                <a:spLocks noChangeShapeType="1"/>
              </p:cNvSpPr>
              <p:nvPr/>
            </p:nvSpPr>
            <p:spPr bwMode="auto">
              <a:xfrm flipH="1">
                <a:off x="3256" y="170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Freeform 25"/>
              <p:cNvSpPr>
                <a:spLocks/>
              </p:cNvSpPr>
              <p:nvPr/>
            </p:nvSpPr>
            <p:spPr bwMode="auto">
              <a:xfrm>
                <a:off x="3442" y="942"/>
                <a:ext cx="185" cy="746"/>
              </a:xfrm>
              <a:custGeom>
                <a:avLst/>
                <a:gdLst>
                  <a:gd name="T0" fmla="*/ 0 w 185"/>
                  <a:gd name="T1" fmla="*/ 0 h 746"/>
                  <a:gd name="T2" fmla="*/ 13 w 185"/>
                  <a:gd name="T3" fmla="*/ 231 h 746"/>
                  <a:gd name="T4" fmla="*/ 40 w 185"/>
                  <a:gd name="T5" fmla="*/ 462 h 746"/>
                  <a:gd name="T6" fmla="*/ 86 w 185"/>
                  <a:gd name="T7" fmla="*/ 610 h 746"/>
                  <a:gd name="T8" fmla="*/ 185 w 185"/>
                  <a:gd name="T9" fmla="*/ 746 h 7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746"/>
                  <a:gd name="T17" fmla="*/ 185 w 185"/>
                  <a:gd name="T18" fmla="*/ 746 h 7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746">
                    <a:moveTo>
                      <a:pt x="0" y="0"/>
                    </a:moveTo>
                    <a:cubicBezTo>
                      <a:pt x="3" y="77"/>
                      <a:pt x="7" y="154"/>
                      <a:pt x="13" y="231"/>
                    </a:cubicBezTo>
                    <a:cubicBezTo>
                      <a:pt x="20" y="308"/>
                      <a:pt x="27" y="399"/>
                      <a:pt x="40" y="462"/>
                    </a:cubicBezTo>
                    <a:cubicBezTo>
                      <a:pt x="52" y="525"/>
                      <a:pt x="62" y="563"/>
                      <a:pt x="86" y="610"/>
                    </a:cubicBezTo>
                    <a:cubicBezTo>
                      <a:pt x="110" y="657"/>
                      <a:pt x="168" y="723"/>
                      <a:pt x="185" y="746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0" name="Text Box 26"/>
            <p:cNvSpPr txBox="1">
              <a:spLocks noChangeArrowheads="1"/>
            </p:cNvSpPr>
            <p:nvPr/>
          </p:nvSpPr>
          <p:spPr bwMode="auto">
            <a:xfrm>
              <a:off x="3482" y="1109"/>
              <a:ext cx="4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Potential </a:t>
              </a:r>
            </a:p>
            <a:p>
              <a:r>
                <a:rPr lang="en-US" sz="1000" b="1">
                  <a:latin typeface="Garamond" pitchFamily="18" charset="0"/>
                </a:rPr>
                <a:t>Infiltration</a:t>
              </a:r>
            </a:p>
          </p:txBody>
        </p:sp>
        <p:sp>
          <p:nvSpPr>
            <p:cNvPr id="17421" name="Text Box 27"/>
            <p:cNvSpPr txBox="1">
              <a:spLocks noChangeArrowheads="1"/>
            </p:cNvSpPr>
            <p:nvPr/>
          </p:nvSpPr>
          <p:spPr bwMode="auto">
            <a:xfrm>
              <a:off x="4118" y="1979"/>
              <a:ext cx="7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Actual Infiltration</a:t>
              </a:r>
            </a:p>
          </p:txBody>
        </p:sp>
        <p:sp>
          <p:nvSpPr>
            <p:cNvPr id="17422" name="Line 28"/>
            <p:cNvSpPr>
              <a:spLocks noChangeShapeType="1"/>
            </p:cNvSpPr>
            <p:nvPr/>
          </p:nvSpPr>
          <p:spPr bwMode="auto">
            <a:xfrm>
              <a:off x="3636" y="1704"/>
              <a:ext cx="13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29"/>
            <p:cNvSpPr txBox="1">
              <a:spLocks noChangeArrowheads="1"/>
            </p:cNvSpPr>
            <p:nvPr/>
          </p:nvSpPr>
          <p:spPr bwMode="auto">
            <a:xfrm>
              <a:off x="4376" y="1559"/>
              <a:ext cx="3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Rainfall</a:t>
              </a:r>
            </a:p>
          </p:txBody>
        </p:sp>
        <p:sp>
          <p:nvSpPr>
            <p:cNvPr id="17424" name="Text Box 30"/>
            <p:cNvSpPr txBox="1">
              <a:spLocks noChangeArrowheads="1"/>
            </p:cNvSpPr>
            <p:nvPr/>
          </p:nvSpPr>
          <p:spPr bwMode="auto">
            <a:xfrm>
              <a:off x="3992" y="2369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Accumulated </a:t>
              </a:r>
            </a:p>
            <a:p>
              <a:r>
                <a:rPr lang="en-US" sz="1000" b="1">
                  <a:latin typeface="Garamond" pitchFamily="18" charset="0"/>
                </a:rPr>
                <a:t>Rainfall</a:t>
              </a:r>
            </a:p>
          </p:txBody>
        </p:sp>
        <p:sp>
          <p:nvSpPr>
            <p:cNvPr id="17425" name="Text Box 31"/>
            <p:cNvSpPr txBox="1">
              <a:spLocks noChangeArrowheads="1"/>
            </p:cNvSpPr>
            <p:nvPr/>
          </p:nvSpPr>
          <p:spPr bwMode="auto">
            <a:xfrm>
              <a:off x="4694" y="2543"/>
              <a:ext cx="4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Infiltration</a:t>
              </a:r>
            </a:p>
          </p:txBody>
        </p:sp>
        <p:sp>
          <p:nvSpPr>
            <p:cNvPr id="17426" name="Text Box 32"/>
            <p:cNvSpPr txBox="1">
              <a:spLocks noChangeArrowheads="1"/>
            </p:cNvSpPr>
            <p:nvPr/>
          </p:nvSpPr>
          <p:spPr bwMode="auto">
            <a:xfrm>
              <a:off x="4928" y="3749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17427" name="Text Box 33"/>
            <p:cNvSpPr txBox="1">
              <a:spLocks noChangeArrowheads="1"/>
            </p:cNvSpPr>
            <p:nvPr/>
          </p:nvSpPr>
          <p:spPr bwMode="auto">
            <a:xfrm>
              <a:off x="5030" y="2285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17428" name="Text Box 34"/>
            <p:cNvSpPr txBox="1">
              <a:spLocks noChangeArrowheads="1"/>
            </p:cNvSpPr>
            <p:nvPr/>
          </p:nvSpPr>
          <p:spPr bwMode="auto">
            <a:xfrm rot="-5400000">
              <a:off x="2799" y="1199"/>
              <a:ext cx="6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Infiltration rate, </a:t>
              </a:r>
              <a:r>
                <a:rPr lang="en-US" sz="1000" b="1" i="1">
                  <a:latin typeface="Garamond" pitchFamily="18" charset="0"/>
                </a:rPr>
                <a:t>f</a:t>
              </a:r>
            </a:p>
          </p:txBody>
        </p:sp>
        <p:sp>
          <p:nvSpPr>
            <p:cNvPr id="17429" name="Text Box 35"/>
            <p:cNvSpPr txBox="1">
              <a:spLocks noChangeArrowheads="1"/>
            </p:cNvSpPr>
            <p:nvPr/>
          </p:nvSpPr>
          <p:spPr bwMode="auto">
            <a:xfrm rot="-5400000">
              <a:off x="2758" y="2544"/>
              <a:ext cx="5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Cumulative </a:t>
              </a:r>
            </a:p>
            <a:p>
              <a:r>
                <a:rPr lang="en-US" sz="1000" b="1">
                  <a:latin typeface="Garamond" pitchFamily="18" charset="0"/>
                </a:rPr>
                <a:t>Infiltration, </a:t>
              </a:r>
              <a:r>
                <a:rPr lang="en-US" sz="1000" b="1" i="1">
                  <a:latin typeface="Garamond" pitchFamily="18" charset="0"/>
                </a:rPr>
                <a:t>F</a:t>
              </a:r>
            </a:p>
          </p:txBody>
        </p:sp>
        <p:graphicFrame>
          <p:nvGraphicFramePr>
            <p:cNvPr id="17430" name="Object 36"/>
            <p:cNvGraphicFramePr>
              <a:graphicFrameLocks noChangeAspect="1"/>
            </p:cNvGraphicFramePr>
            <p:nvPr/>
          </p:nvGraphicFramePr>
          <p:xfrm>
            <a:off x="3102" y="1614"/>
            <a:ext cx="78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4" name="Equation" r:id="rId11" imgW="114250" imgH="228501" progId="Equation.3">
                    <p:embed/>
                  </p:oleObj>
                </mc:Choice>
                <mc:Fallback>
                  <p:oleObj name="Equation" r:id="rId11" imgW="11425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2" y="1614"/>
                          <a:ext cx="78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1" name="Object 37"/>
            <p:cNvGraphicFramePr>
              <a:graphicFrameLocks noChangeAspect="1"/>
            </p:cNvGraphicFramePr>
            <p:nvPr/>
          </p:nvGraphicFramePr>
          <p:xfrm>
            <a:off x="3598" y="3784"/>
            <a:ext cx="119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5" name="Equation" r:id="rId13" imgW="253890" imgH="368140" progId="Equation.3">
                    <p:embed/>
                  </p:oleObj>
                </mc:Choice>
                <mc:Fallback>
                  <p:oleObj name="Equation" r:id="rId13" imgW="253890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3784"/>
                          <a:ext cx="119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2" name="Object 38"/>
            <p:cNvGraphicFramePr>
              <a:graphicFrameLocks noChangeAspect="1"/>
            </p:cNvGraphicFramePr>
            <p:nvPr/>
          </p:nvGraphicFramePr>
          <p:xfrm>
            <a:off x="2702" y="3034"/>
            <a:ext cx="504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6" name="Equation" r:id="rId15" imgW="1079500" imgH="368300" progId="Equation.3">
                    <p:embed/>
                  </p:oleObj>
                </mc:Choice>
                <mc:Fallback>
                  <p:oleObj name="Equation" r:id="rId15" imgW="1079500" imgH="368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2" y="3034"/>
                          <a:ext cx="504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194011"/>
              </p:ext>
            </p:extLst>
          </p:nvPr>
        </p:nvGraphicFramePr>
        <p:xfrm>
          <a:off x="1447800" y="5377994"/>
          <a:ext cx="1488829" cy="84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" name="Equation" r:id="rId17" imgW="761760" imgH="431640" progId="Equation.3">
                  <p:embed/>
                </p:oleObj>
              </mc:Choice>
              <mc:Fallback>
                <p:oleObj name="Equation" r:id="rId17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47800" y="5377994"/>
                        <a:ext cx="1488829" cy="84367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4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Clay Loam soil, 30% effective saturation, rainfall 1 cm/</a:t>
            </a:r>
            <a:r>
              <a:rPr lang="en-US" sz="2800" dirty="0" err="1" smtClean="0"/>
              <a:t>hr</a:t>
            </a:r>
            <a:r>
              <a:rPr lang="en-US" sz="2800" dirty="0" smtClean="0"/>
              <a:t> intensity </a:t>
            </a:r>
          </a:p>
          <a:p>
            <a:pPr eaLnBrk="1" hangingPunct="1"/>
            <a:r>
              <a:rPr lang="en-US" sz="2800" dirty="0" smtClean="0"/>
              <a:t>What is the ponding time, and cumulative infiltration at ponding?</a:t>
            </a:r>
          </a:p>
          <a:p>
            <a:pPr eaLnBrk="1" hangingPunct="1"/>
            <a:r>
              <a:rPr lang="en-US" sz="2800" dirty="0" smtClean="0"/>
              <a:t>How long does it take to infiltrate 2 cm of water?</a:t>
            </a:r>
          </a:p>
          <a:p>
            <a:pPr eaLnBrk="1" hangingPunct="1"/>
            <a:r>
              <a:rPr lang="en-US" sz="2800" dirty="0" smtClean="0"/>
              <a:t>What is the infiltration rate  at that time?</a:t>
            </a: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52505064"/>
              </p:ext>
            </p:extLst>
          </p:nvPr>
        </p:nvGraphicFramePr>
        <p:xfrm>
          <a:off x="5867400" y="1447800"/>
          <a:ext cx="1493837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3" imgW="927000" imgH="914400" progId="Equation.3">
                  <p:embed/>
                </p:oleObj>
              </mc:Choice>
              <mc:Fallback>
                <p:oleObj name="Equation" r:id="rId3" imgW="927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447800"/>
                        <a:ext cx="1493837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8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826000" y="1854200"/>
            <a:ext cx="3898900" cy="4381500"/>
            <a:chOff x="3040" y="1168"/>
            <a:chExt cx="2456" cy="2760"/>
          </a:xfrm>
        </p:grpSpPr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4144" y="1620"/>
            <a:ext cx="11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Equation" r:id="rId3" imgW="177646" imgH="241091" progId="Equation.3">
                    <p:embed/>
                  </p:oleObj>
                </mc:Choice>
                <mc:Fallback>
                  <p:oleObj name="Equation" r:id="rId3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4" y="1620"/>
                          <a:ext cx="112" cy="15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040" y="1168"/>
              <a:ext cx="2456" cy="27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400" b="1">
                <a:latin typeface="Garamond" pitchFamily="18" charset="0"/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3384" y="1480"/>
              <a:ext cx="1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Rectangle 8" descr="Weave"/>
            <p:cNvSpPr>
              <a:spLocks noChangeArrowheads="1"/>
            </p:cNvSpPr>
            <p:nvPr/>
          </p:nvSpPr>
          <p:spPr bwMode="auto">
            <a:xfrm>
              <a:off x="3376" y="1480"/>
              <a:ext cx="1840" cy="40"/>
            </a:xfrm>
            <a:prstGeom prst="rect">
              <a:avLst/>
            </a:prstGeom>
            <a:pattFill prst="weave">
              <a:fgClr>
                <a:schemeClr val="tx1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392" y="1472"/>
              <a:ext cx="0" cy="2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664" y="1472"/>
              <a:ext cx="1433" cy="1864"/>
            </a:xfrm>
            <a:custGeom>
              <a:avLst/>
              <a:gdLst>
                <a:gd name="T0" fmla="*/ 1432 w 1433"/>
                <a:gd name="T1" fmla="*/ 0 h 1864"/>
                <a:gd name="T2" fmla="*/ 1432 w 1433"/>
                <a:gd name="T3" fmla="*/ 104 h 1864"/>
                <a:gd name="T4" fmla="*/ 1424 w 1433"/>
                <a:gd name="T5" fmla="*/ 152 h 1864"/>
                <a:gd name="T6" fmla="*/ 1384 w 1433"/>
                <a:gd name="T7" fmla="*/ 216 h 1864"/>
                <a:gd name="T8" fmla="*/ 1184 w 1433"/>
                <a:gd name="T9" fmla="*/ 312 h 1864"/>
                <a:gd name="T10" fmla="*/ 808 w 1433"/>
                <a:gd name="T11" fmla="*/ 384 h 1864"/>
                <a:gd name="T12" fmla="*/ 688 w 1433"/>
                <a:gd name="T13" fmla="*/ 728 h 1864"/>
                <a:gd name="T14" fmla="*/ 624 w 1433"/>
                <a:gd name="T15" fmla="*/ 1496 h 1864"/>
                <a:gd name="T16" fmla="*/ 288 w 1433"/>
                <a:gd name="T17" fmla="*/ 1792 h 1864"/>
                <a:gd name="T18" fmla="*/ 0 w 1433"/>
                <a:gd name="T19" fmla="*/ 1864 h 18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33"/>
                <a:gd name="T31" fmla="*/ 0 h 1864"/>
                <a:gd name="T32" fmla="*/ 1433 w 1433"/>
                <a:gd name="T33" fmla="*/ 1864 h 18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33" h="1864">
                  <a:moveTo>
                    <a:pt x="1432" y="0"/>
                  </a:moveTo>
                  <a:cubicBezTo>
                    <a:pt x="1432" y="39"/>
                    <a:pt x="1433" y="79"/>
                    <a:pt x="1432" y="104"/>
                  </a:cubicBezTo>
                  <a:cubicBezTo>
                    <a:pt x="1431" y="129"/>
                    <a:pt x="1432" y="133"/>
                    <a:pt x="1424" y="152"/>
                  </a:cubicBezTo>
                  <a:cubicBezTo>
                    <a:pt x="1416" y="171"/>
                    <a:pt x="1424" y="189"/>
                    <a:pt x="1384" y="216"/>
                  </a:cubicBezTo>
                  <a:cubicBezTo>
                    <a:pt x="1344" y="243"/>
                    <a:pt x="1280" y="284"/>
                    <a:pt x="1184" y="312"/>
                  </a:cubicBezTo>
                  <a:cubicBezTo>
                    <a:pt x="1088" y="340"/>
                    <a:pt x="891" y="315"/>
                    <a:pt x="808" y="384"/>
                  </a:cubicBezTo>
                  <a:cubicBezTo>
                    <a:pt x="725" y="453"/>
                    <a:pt x="719" y="543"/>
                    <a:pt x="688" y="728"/>
                  </a:cubicBezTo>
                  <a:cubicBezTo>
                    <a:pt x="657" y="913"/>
                    <a:pt x="691" y="1319"/>
                    <a:pt x="624" y="1496"/>
                  </a:cubicBezTo>
                  <a:cubicBezTo>
                    <a:pt x="557" y="1673"/>
                    <a:pt x="392" y="1731"/>
                    <a:pt x="288" y="1792"/>
                  </a:cubicBezTo>
                  <a:cubicBezTo>
                    <a:pt x="184" y="1853"/>
                    <a:pt x="92" y="1858"/>
                    <a:pt x="0" y="186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3454" y="3684"/>
              <a:ext cx="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depth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3398" y="2972"/>
              <a:ext cx="7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Zone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494" y="2316"/>
              <a:ext cx="76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Transmission</a:t>
              </a:r>
            </a:p>
            <a:p>
              <a:r>
                <a:rPr lang="en-US" sz="1400" b="1">
                  <a:latin typeface="Garamond" pitchFamily="18" charset="0"/>
                </a:rPr>
                <a:t>Zone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526" y="1660"/>
              <a:ext cx="8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 dirty="0">
                  <a:latin typeface="Garamond" pitchFamily="18" charset="0"/>
                </a:rPr>
                <a:t>Transition Zone</a:t>
              </a: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94" y="1500"/>
              <a:ext cx="8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Saturation Zone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270" y="3388"/>
              <a:ext cx="7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Front</a:t>
              </a:r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384" y="1656"/>
              <a:ext cx="1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408" y="2968"/>
              <a:ext cx="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 flipV="1">
              <a:off x="3936" y="3272"/>
              <a:ext cx="36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4694" y="1298"/>
              <a:ext cx="1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Process of water penetrating from ground into soil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Factors affecting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Condition of soil surface, vegetative cover, soil properties, hydraulic conductivity, antecedent soil moisture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Four zones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Saturated, transmission, wetting, and wetting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667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Infiltration after ponding has </a:t>
            </a:r>
            <a:r>
              <a:rPr lang="en-US" dirty="0" err="1" smtClean="0"/>
              <a:t>occured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At ponding time,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, the cumulative infiltration is equal to the amount of rainfall that has fallen up to that time, </a:t>
                </a: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 = i*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p</a:t>
                </a:r>
                <a:endParaRPr lang="en-US" baseline="-25000" dirty="0" smtClean="0"/>
              </a:p>
              <a:p>
                <a:r>
                  <a:rPr lang="en-US" dirty="0" smtClean="0"/>
                  <a:t>After that time, the cumulative infiltration is given by</a:t>
                </a:r>
              </a:p>
              <a:p>
                <a:pPr marL="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ψ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ψ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K</m:t>
                    </m:r>
                    <m:r>
                      <a:rPr lang="en-US"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t</m:t>
                    </m:r>
                    <m:r>
                      <a:rPr lang="en-US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31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8674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67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994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Infiltration rate, f(t)</a:t>
            </a:r>
          </a:p>
          <a:p>
            <a:pPr lvl="1" eaLnBrk="1" hangingPunct="1"/>
            <a:r>
              <a:rPr lang="en-US" sz="2400" dirty="0" smtClean="0"/>
              <a:t>Rate at which water enters the soil at the surface (in/</a:t>
            </a:r>
            <a:r>
              <a:rPr lang="en-US" sz="2400" dirty="0" err="1" smtClean="0"/>
              <a:t>hr</a:t>
            </a:r>
            <a:r>
              <a:rPr lang="en-US" sz="2400" dirty="0" smtClean="0"/>
              <a:t> or cm/</a:t>
            </a:r>
            <a:r>
              <a:rPr lang="en-US" sz="2400" dirty="0" err="1" smtClean="0"/>
              <a:t>hr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Cumulative infiltration, F(t)</a:t>
            </a:r>
          </a:p>
          <a:p>
            <a:pPr lvl="1" eaLnBrk="1" hangingPunct="1"/>
            <a:r>
              <a:rPr lang="en-US" sz="2400" dirty="0" smtClean="0"/>
              <a:t>Accumulated depth of water infiltrating during given time period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2767426"/>
              </p:ext>
            </p:extLst>
          </p:nvPr>
        </p:nvGraphicFramePr>
        <p:xfrm>
          <a:off x="1246188" y="4344988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1663700" imgH="736600" progId="Equation.3">
                  <p:embed/>
                </p:oleObj>
              </mc:Choice>
              <mc:Fallback>
                <p:oleObj name="Equation" r:id="rId3" imgW="1663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344988"/>
                        <a:ext cx="1663700" cy="736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27138" y="5492750"/>
          <a:ext cx="135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5" imgW="1358900" imgH="609600" progId="Equation.3">
                  <p:embed/>
                </p:oleObj>
              </mc:Choice>
              <mc:Fallback>
                <p:oleObj name="Equation" r:id="rId5" imgW="13589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5492750"/>
                        <a:ext cx="1358900" cy="609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581685" y="3978204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81685" y="6188004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682466" y="4071610"/>
            <a:ext cx="2389238" cy="1991033"/>
          </a:xfrm>
          <a:custGeom>
            <a:avLst/>
            <a:gdLst>
              <a:gd name="connsiteX0" fmla="*/ 0 w 2389238"/>
              <a:gd name="connsiteY0" fmla="*/ 0 h 1991033"/>
              <a:gd name="connsiteX1" fmla="*/ 58993 w 2389238"/>
              <a:gd name="connsiteY1" fmla="*/ 457200 h 1991033"/>
              <a:gd name="connsiteX2" fmla="*/ 162232 w 2389238"/>
              <a:gd name="connsiteY2" fmla="*/ 973394 h 1991033"/>
              <a:gd name="connsiteX3" fmla="*/ 339213 w 2389238"/>
              <a:gd name="connsiteY3" fmla="*/ 1415846 h 1991033"/>
              <a:gd name="connsiteX4" fmla="*/ 752167 w 2389238"/>
              <a:gd name="connsiteY4" fmla="*/ 1725562 h 1991033"/>
              <a:gd name="connsiteX5" fmla="*/ 1327354 w 2389238"/>
              <a:gd name="connsiteY5" fmla="*/ 1873046 h 1991033"/>
              <a:gd name="connsiteX6" fmla="*/ 1873045 w 2389238"/>
              <a:gd name="connsiteY6" fmla="*/ 1961536 h 1991033"/>
              <a:gd name="connsiteX7" fmla="*/ 2389238 w 2389238"/>
              <a:gd name="connsiteY7" fmla="*/ 1991033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238" h="1991033">
                <a:moveTo>
                  <a:pt x="0" y="0"/>
                </a:moveTo>
                <a:cubicBezTo>
                  <a:pt x="15977" y="147484"/>
                  <a:pt x="31954" y="294968"/>
                  <a:pt x="58993" y="457200"/>
                </a:cubicBezTo>
                <a:cubicBezTo>
                  <a:pt x="86032" y="619432"/>
                  <a:pt x="115529" y="813620"/>
                  <a:pt x="162232" y="973394"/>
                </a:cubicBezTo>
                <a:cubicBezTo>
                  <a:pt x="208935" y="1133168"/>
                  <a:pt x="240891" y="1290485"/>
                  <a:pt x="339213" y="1415846"/>
                </a:cubicBezTo>
                <a:cubicBezTo>
                  <a:pt x="437535" y="1541207"/>
                  <a:pt x="587477" y="1649362"/>
                  <a:pt x="752167" y="1725562"/>
                </a:cubicBezTo>
                <a:cubicBezTo>
                  <a:pt x="916857" y="1801762"/>
                  <a:pt x="1140541" y="1833717"/>
                  <a:pt x="1327354" y="1873046"/>
                </a:cubicBezTo>
                <a:cubicBezTo>
                  <a:pt x="1514167" y="1912375"/>
                  <a:pt x="1696064" y="1941872"/>
                  <a:pt x="1873045" y="1961536"/>
                </a:cubicBezTo>
                <a:cubicBezTo>
                  <a:pt x="2050026" y="1981200"/>
                  <a:pt x="2219632" y="1986116"/>
                  <a:pt x="2389238" y="1991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93975" y="3997869"/>
            <a:ext cx="2330245" cy="2182761"/>
          </a:xfrm>
          <a:custGeom>
            <a:avLst/>
            <a:gdLst>
              <a:gd name="connsiteX0" fmla="*/ 0 w 2330245"/>
              <a:gd name="connsiteY0" fmla="*/ 2182761 h 2182761"/>
              <a:gd name="connsiteX1" fmla="*/ 73742 w 2330245"/>
              <a:gd name="connsiteY1" fmla="*/ 1740309 h 2182761"/>
              <a:gd name="connsiteX2" fmla="*/ 176981 w 2330245"/>
              <a:gd name="connsiteY2" fmla="*/ 1238864 h 2182761"/>
              <a:gd name="connsiteX3" fmla="*/ 383458 w 2330245"/>
              <a:gd name="connsiteY3" fmla="*/ 722670 h 2182761"/>
              <a:gd name="connsiteX4" fmla="*/ 811162 w 2330245"/>
              <a:gd name="connsiteY4" fmla="*/ 339212 h 2182761"/>
              <a:gd name="connsiteX5" fmla="*/ 1327355 w 2330245"/>
              <a:gd name="connsiteY5" fmla="*/ 132735 h 2182761"/>
              <a:gd name="connsiteX6" fmla="*/ 1873045 w 2330245"/>
              <a:gd name="connsiteY6" fmla="*/ 29496 h 2182761"/>
              <a:gd name="connsiteX7" fmla="*/ 2330245 w 2330245"/>
              <a:gd name="connsiteY7" fmla="*/ 0 h 218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245" h="2182761">
                <a:moveTo>
                  <a:pt x="0" y="2182761"/>
                </a:moveTo>
                <a:cubicBezTo>
                  <a:pt x="22122" y="2040193"/>
                  <a:pt x="44245" y="1897625"/>
                  <a:pt x="73742" y="1740309"/>
                </a:cubicBezTo>
                <a:cubicBezTo>
                  <a:pt x="103239" y="1582993"/>
                  <a:pt x="125362" y="1408470"/>
                  <a:pt x="176981" y="1238864"/>
                </a:cubicBezTo>
                <a:cubicBezTo>
                  <a:pt x="228600" y="1069257"/>
                  <a:pt x="277761" y="872612"/>
                  <a:pt x="383458" y="722670"/>
                </a:cubicBezTo>
                <a:cubicBezTo>
                  <a:pt x="489155" y="572728"/>
                  <a:pt x="653846" y="437534"/>
                  <a:pt x="811162" y="339212"/>
                </a:cubicBezTo>
                <a:cubicBezTo>
                  <a:pt x="968478" y="240889"/>
                  <a:pt x="1150375" y="184354"/>
                  <a:pt x="1327355" y="132735"/>
                </a:cubicBezTo>
                <a:cubicBezTo>
                  <a:pt x="1504335" y="81116"/>
                  <a:pt x="1705897" y="51618"/>
                  <a:pt x="1873045" y="29496"/>
                </a:cubicBezTo>
                <a:cubicBezTo>
                  <a:pt x="2040193" y="7374"/>
                  <a:pt x="2185219" y="3687"/>
                  <a:pt x="23302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06232" y="631059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810000"/>
            <a:ext cx="608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f, F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515768" y="3997869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3786" y="5584840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Infiltrometers</a:t>
            </a:r>
          </a:p>
        </p:txBody>
      </p:sp>
      <p:pic>
        <p:nvPicPr>
          <p:cNvPr id="5123" name="Picture 2" descr="File:Single r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File:Double r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752600" y="1676400"/>
            <a:ext cx="136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Single Ring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5943600" y="16764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Double Ring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2286000" y="5562600"/>
            <a:ext cx="422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6"/>
              </a:rPr>
              <a:t>http://en.wikipedia.org/wiki/Infiltrometer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4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 Methods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Horton and Phillips </a:t>
            </a:r>
          </a:p>
          <a:p>
            <a:pPr lvl="1" eaLnBrk="1" hangingPunct="1"/>
            <a:r>
              <a:rPr lang="en-US" smtClean="0"/>
              <a:t>Infiltration models developed as </a:t>
            </a:r>
            <a:r>
              <a:rPr lang="en-US" u="sng" smtClean="0"/>
              <a:t>approximate solutions</a:t>
            </a:r>
            <a:r>
              <a:rPr lang="en-US" smtClean="0"/>
              <a:t> of an </a:t>
            </a:r>
            <a:r>
              <a:rPr lang="en-US" u="sng" smtClean="0"/>
              <a:t>exact theory</a:t>
            </a:r>
            <a:r>
              <a:rPr lang="en-US" smtClean="0"/>
              <a:t> (Richard’s Equation)</a:t>
            </a:r>
          </a:p>
          <a:p>
            <a:pPr eaLnBrk="1" hangingPunct="1"/>
            <a:r>
              <a:rPr lang="en-US" smtClean="0"/>
              <a:t>Green – Ampt</a:t>
            </a:r>
          </a:p>
          <a:p>
            <a:pPr lvl="1" eaLnBrk="1" hangingPunct="1"/>
            <a:r>
              <a:rPr lang="en-US" smtClean="0"/>
              <a:t>Infiltration model developed from an </a:t>
            </a:r>
            <a:r>
              <a:rPr lang="en-US" u="sng" smtClean="0"/>
              <a:t>approximate theory</a:t>
            </a:r>
            <a:r>
              <a:rPr lang="en-US" smtClean="0"/>
              <a:t> to an </a:t>
            </a:r>
            <a:r>
              <a:rPr lang="en-US" u="sng" smtClean="0"/>
              <a:t>exact solution </a:t>
            </a:r>
          </a:p>
        </p:txBody>
      </p:sp>
    </p:spTree>
    <p:extLst>
      <p:ext uri="{BB962C8B-B14F-4D97-AF65-F5344CB8AC3E}">
        <p14:creationId xmlns:p14="http://schemas.microsoft.com/office/powerpoint/2010/main" val="1329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Assumptions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7355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02200" y="2298700"/>
            <a:ext cx="28829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902200" y="22987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429500" y="2311400"/>
            <a:ext cx="0" cy="1968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5549900" y="4279900"/>
            <a:ext cx="187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549900" y="4279900"/>
            <a:ext cx="0" cy="199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73725" y="2625852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Wetted Zone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75325" y="3943350"/>
            <a:ext cx="12453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Wetting </a:t>
            </a:r>
            <a:r>
              <a:rPr lang="en-US" sz="1400" b="1" dirty="0" smtClean="0">
                <a:latin typeface="Garamond" pitchFamily="18" charset="0"/>
              </a:rPr>
              <a:t>Front</a:t>
            </a:r>
            <a:endParaRPr lang="en-US" sz="1400" b="1" dirty="0"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4025" y="2051050"/>
            <a:ext cx="1366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7531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0325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3500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6548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9596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2517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562725" y="611505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7658100" y="22987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902200" y="5080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562600" y="508000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902200" y="58674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054600" y="23114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442200" y="436880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493000" y="42799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rot="16200000">
            <a:off x="7899400" y="218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41363"/>
              </p:ext>
            </p:extLst>
          </p:nvPr>
        </p:nvGraphicFramePr>
        <p:xfrm>
          <a:off x="7778750" y="3087688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1" name="Equation" r:id="rId3" imgW="190500" imgH="228600" progId="Equation.3">
                  <p:embed/>
                </p:oleObj>
              </mc:Choice>
              <mc:Fallback>
                <p:oleObj name="Equation" r:id="rId3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3087688"/>
                        <a:ext cx="190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904550"/>
              </p:ext>
            </p:extLst>
          </p:nvPr>
        </p:nvGraphicFramePr>
        <p:xfrm>
          <a:off x="6032500" y="4696372"/>
          <a:ext cx="508000" cy="33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2" name="Equation" r:id="rId5" imgW="368300" imgH="241300" progId="Equation.3">
                  <p:embed/>
                </p:oleObj>
              </mc:Choice>
              <mc:Fallback>
                <p:oleObj name="Equation" r:id="rId5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4696372"/>
                        <a:ext cx="508000" cy="332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90507"/>
              </p:ext>
            </p:extLst>
          </p:nvPr>
        </p:nvGraphicFramePr>
        <p:xfrm>
          <a:off x="6032500" y="5394778"/>
          <a:ext cx="393700" cy="421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3"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5394778"/>
                        <a:ext cx="393700" cy="421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65011"/>
              </p:ext>
            </p:extLst>
          </p:nvPr>
        </p:nvGraphicFramePr>
        <p:xfrm>
          <a:off x="5054600" y="4528256"/>
          <a:ext cx="355600" cy="513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Equation" r:id="rId9" imgW="228600" imgH="330200" progId="Equation.3">
                  <p:embed/>
                </p:oleObj>
              </mc:Choice>
              <mc:Fallback>
                <p:oleObj name="Equation" r:id="rId9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528256"/>
                        <a:ext cx="355600" cy="513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57242"/>
              </p:ext>
            </p:extLst>
          </p:nvPr>
        </p:nvGraphicFramePr>
        <p:xfrm>
          <a:off x="8089900" y="1999117"/>
          <a:ext cx="292100" cy="39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11" imgW="177646" imgH="241091" progId="Equation.3">
                  <p:embed/>
                </p:oleObj>
              </mc:Choice>
              <mc:Fallback>
                <p:oleObj name="Equation" r:id="rId11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1999117"/>
                        <a:ext cx="292100" cy="396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67503"/>
              </p:ext>
            </p:extLst>
          </p:nvPr>
        </p:nvGraphicFramePr>
        <p:xfrm>
          <a:off x="4578350" y="6154738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13" imgW="164885" imgH="164885" progId="Equation.3">
                  <p:embed/>
                </p:oleObj>
              </mc:Choice>
              <mc:Fallback>
                <p:oleObj name="Equation" r:id="rId1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6154738"/>
                        <a:ext cx="1651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486328" y="1727884"/>
            <a:ext cx="3608333" cy="646331"/>
            <a:chOff x="342677" y="1485900"/>
            <a:chExt cx="3608333" cy="646331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2067282"/>
                </p:ext>
              </p:extLst>
            </p:nvPr>
          </p:nvGraphicFramePr>
          <p:xfrm>
            <a:off x="342677" y="1542177"/>
            <a:ext cx="549745" cy="405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7" name="Equation" r:id="rId15" imgW="241200" imgH="177480" progId="Equation.3">
                    <p:embed/>
                  </p:oleObj>
                </mc:Choice>
                <mc:Fallback>
                  <p:oleObj name="Equation" r:id="rId15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7" y="1542177"/>
                          <a:ext cx="549745" cy="405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increase in moisture content as wetting front passes</a:t>
              </a:r>
              <a:endParaRPr lang="en-US" dirty="0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10082"/>
              </p:ext>
            </p:extLst>
          </p:nvPr>
        </p:nvGraphicFramePr>
        <p:xfrm>
          <a:off x="7018338" y="3927475"/>
          <a:ext cx="23653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Equation" r:id="rId17" imgW="152280" imgH="164880" progId="Equation.3">
                  <p:embed/>
                </p:oleObj>
              </mc:Choice>
              <mc:Fallback>
                <p:oleObj name="Equation" r:id="rId17" imgW="15228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3927475"/>
                        <a:ext cx="236537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731838" y="2770632"/>
            <a:ext cx="3508184" cy="646331"/>
            <a:chOff x="442826" y="1485900"/>
            <a:chExt cx="3508184" cy="646331"/>
          </a:xfrm>
        </p:grpSpPr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5613627"/>
                </p:ext>
              </p:extLst>
            </p:nvPr>
          </p:nvGraphicFramePr>
          <p:xfrm>
            <a:off x="442826" y="1556893"/>
            <a:ext cx="346075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9" name="Equation" r:id="rId19" imgW="152280" imgH="164880" progId="Equation.3">
                    <p:embed/>
                  </p:oleObj>
                </mc:Choice>
                <mc:Fallback>
                  <p:oleObj name="Equation" r:id="rId1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826" y="1556893"/>
                          <a:ext cx="346075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TextBox 67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Suction head at “sharp” wetting front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3295650"/>
            <a:ext cx="15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Conductivity, K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709613" y="3882759"/>
            <a:ext cx="3493833" cy="447941"/>
            <a:chOff x="457177" y="1485900"/>
            <a:chExt cx="3493833" cy="447941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017941"/>
                </p:ext>
              </p:extLst>
            </p:nvPr>
          </p:nvGraphicFramePr>
          <p:xfrm>
            <a:off x="457177" y="1485900"/>
            <a:ext cx="317500" cy="447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0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77" y="1485900"/>
                          <a:ext cx="317500" cy="4479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TextBox 70"/>
            <p:cNvSpPr txBox="1"/>
            <p:nvPr/>
          </p:nvSpPr>
          <p:spPr>
            <a:xfrm>
              <a:off x="911941" y="1523492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Wetted depth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81038" y="4803775"/>
            <a:ext cx="3522408" cy="447675"/>
            <a:chOff x="428602" y="1486674"/>
            <a:chExt cx="3522408" cy="447675"/>
          </a:xfrm>
        </p:grpSpPr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045408"/>
                </p:ext>
              </p:extLst>
            </p:nvPr>
          </p:nvGraphicFramePr>
          <p:xfrm>
            <a:off x="428602" y="1486674"/>
            <a:ext cx="37623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1" name="Equation" r:id="rId23" imgW="164880" imgH="164880" progId="Equation.3">
                    <p:embed/>
                  </p:oleObj>
                </mc:Choice>
                <mc:Fallback>
                  <p:oleObj name="Equation" r:id="rId23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02" y="1486674"/>
                          <a:ext cx="376237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TextBox 73"/>
            <p:cNvSpPr txBox="1"/>
            <p:nvPr/>
          </p:nvSpPr>
          <p:spPr>
            <a:xfrm>
              <a:off x="911941" y="1523492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Conductivity in wetted zone</a:t>
              </a:r>
              <a:endParaRPr lang="en-US" dirty="0"/>
            </a:p>
          </p:txBody>
        </p:sp>
      </p:grpSp>
      <p:sp>
        <p:nvSpPr>
          <p:cNvPr id="75" name="Line 4"/>
          <p:cNvSpPr>
            <a:spLocks noChangeShapeType="1"/>
          </p:cNvSpPr>
          <p:nvPr/>
        </p:nvSpPr>
        <p:spPr bwMode="auto">
          <a:xfrm>
            <a:off x="4889500" y="2044700"/>
            <a:ext cx="288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5572125" y="1771650"/>
            <a:ext cx="1255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Ponded Water</a:t>
            </a:r>
          </a:p>
        </p:txBody>
      </p:sp>
      <p:sp>
        <p:nvSpPr>
          <p:cNvPr id="77" name="AutoShape 14"/>
          <p:cNvSpPr>
            <a:spLocks noChangeArrowheads="1"/>
          </p:cNvSpPr>
          <p:nvPr/>
        </p:nvSpPr>
        <p:spPr bwMode="auto">
          <a:xfrm flipV="1">
            <a:off x="7277100" y="1892300"/>
            <a:ext cx="165100" cy="139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22"/>
          <p:cNvSpPr>
            <a:spLocks noChangeShapeType="1"/>
          </p:cNvSpPr>
          <p:nvPr/>
        </p:nvSpPr>
        <p:spPr bwMode="auto">
          <a:xfrm>
            <a:off x="7658100" y="1854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9" name="Object 31"/>
          <p:cNvGraphicFramePr>
            <a:graphicFrameLocks noChangeAspect="1"/>
          </p:cNvGraphicFramePr>
          <p:nvPr/>
        </p:nvGraphicFramePr>
        <p:xfrm>
          <a:off x="7727950" y="1601788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2" name="Equation" r:id="rId25" imgW="266584" imgH="330057" progId="Equation.3">
                  <p:embed/>
                </p:oleObj>
              </mc:Choice>
              <mc:Fallback>
                <p:oleObj name="Equation" r:id="rId25" imgW="266584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1601788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735013" y="5716588"/>
            <a:ext cx="3513772" cy="774144"/>
            <a:chOff x="437238" y="1395679"/>
            <a:chExt cx="3513772" cy="774144"/>
          </a:xfrm>
        </p:grpSpPr>
        <p:graphicFrame>
          <p:nvGraphicFramePr>
            <p:cNvPr id="81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3418624"/>
                </p:ext>
              </p:extLst>
            </p:nvPr>
          </p:nvGraphicFramePr>
          <p:xfrm>
            <a:off x="437238" y="1395679"/>
            <a:ext cx="37623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63" name="Equation" r:id="rId27" imgW="164880" imgH="228600" progId="Equation.3">
                    <p:embed/>
                  </p:oleObj>
                </mc:Choice>
                <mc:Fallback>
                  <p:oleObj name="Equation" r:id="rId2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238" y="1395679"/>
                          <a:ext cx="37623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TextBox 81"/>
            <p:cNvSpPr txBox="1"/>
            <p:nvPr/>
          </p:nvSpPr>
          <p:spPr>
            <a:xfrm>
              <a:off x="911941" y="1523492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Depth of water ponding on surface (small)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92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Soil Water Variables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7355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264025" y="1999117"/>
            <a:ext cx="4117975" cy="4420733"/>
            <a:chOff x="4264025" y="1999117"/>
            <a:chExt cx="4117975" cy="4420733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902200" y="2298700"/>
              <a:ext cx="28829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902200" y="2298700"/>
              <a:ext cx="0" cy="398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7429500" y="2311400"/>
              <a:ext cx="0" cy="1968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5549900" y="4279900"/>
              <a:ext cx="187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549900" y="4279900"/>
              <a:ext cx="0" cy="1993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673725" y="2625852"/>
              <a:ext cx="11588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 dirty="0">
                  <a:latin typeface="Garamond" pitchFamily="18" charset="0"/>
                </a:rPr>
                <a:t>Wetted Zone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775325" y="3943350"/>
              <a:ext cx="1246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Front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64025" y="2051050"/>
              <a:ext cx="13668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Ground Surface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57531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60325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3500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66548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69596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72517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6562725" y="6115050"/>
              <a:ext cx="7937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Dry Soil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7658100" y="2298700"/>
              <a:ext cx="0" cy="1968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902200" y="4864100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562600" y="4864100"/>
              <a:ext cx="1866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902200" y="5651500"/>
              <a:ext cx="254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5054600" y="2311400"/>
              <a:ext cx="0" cy="398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7442200" y="4368800"/>
              <a:ext cx="0" cy="148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7493000" y="4279900"/>
              <a:ext cx="393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-5400000">
              <a:off x="7899400" y="2184400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935246"/>
                </p:ext>
              </p:extLst>
            </p:nvPr>
          </p:nvGraphicFramePr>
          <p:xfrm>
            <a:off x="7778750" y="3087688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0" name="Equation" r:id="rId3" imgW="190500" imgH="228600" progId="Equation.3">
                    <p:embed/>
                  </p:oleObj>
                </mc:Choice>
                <mc:Fallback>
                  <p:oleObj name="Equation" r:id="rId3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8750" y="3087688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9628739"/>
                </p:ext>
              </p:extLst>
            </p:nvPr>
          </p:nvGraphicFramePr>
          <p:xfrm>
            <a:off x="6032500" y="4480472"/>
            <a:ext cx="508000" cy="3328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1" name="Equation" r:id="rId5" imgW="368300" imgH="241300" progId="Equation.3">
                    <p:embed/>
                  </p:oleObj>
                </mc:Choice>
                <mc:Fallback>
                  <p:oleObj name="Equation" r:id="rId5" imgW="3683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2500" y="4480472"/>
                          <a:ext cx="508000" cy="3328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5772990"/>
                </p:ext>
              </p:extLst>
            </p:nvPr>
          </p:nvGraphicFramePr>
          <p:xfrm>
            <a:off x="6032500" y="5178878"/>
            <a:ext cx="393700" cy="421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2" name="Equation" r:id="rId7" imgW="177646" imgH="190335" progId="Equation.3">
                    <p:embed/>
                  </p:oleObj>
                </mc:Choice>
                <mc:Fallback>
                  <p:oleObj name="Equation" r:id="rId7" imgW="177646" imgH="1903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2500" y="5178878"/>
                          <a:ext cx="393700" cy="421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1003713"/>
                </p:ext>
              </p:extLst>
            </p:nvPr>
          </p:nvGraphicFramePr>
          <p:xfrm>
            <a:off x="5054600" y="4312356"/>
            <a:ext cx="355600" cy="51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3" name="Equation" r:id="rId9" imgW="228600" imgH="330200" progId="Equation.3">
                    <p:embed/>
                  </p:oleObj>
                </mc:Choice>
                <mc:Fallback>
                  <p:oleObj name="Equation" r:id="rId9" imgW="2286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4600" y="4312356"/>
                          <a:ext cx="355600" cy="51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3423817"/>
                </p:ext>
              </p:extLst>
            </p:nvPr>
          </p:nvGraphicFramePr>
          <p:xfrm>
            <a:off x="8089900" y="1999117"/>
            <a:ext cx="292100" cy="396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4" name="Equation" r:id="rId11" imgW="177646" imgH="241091" progId="Equation.3">
                    <p:embed/>
                  </p:oleObj>
                </mc:Choice>
                <mc:Fallback>
                  <p:oleObj name="Equation" r:id="rId11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900" y="1999117"/>
                          <a:ext cx="292100" cy="396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5554584"/>
                </p:ext>
              </p:extLst>
            </p:nvPr>
          </p:nvGraphicFramePr>
          <p:xfrm>
            <a:off x="4578350" y="6154738"/>
            <a:ext cx="1651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5" name="Equation" r:id="rId13" imgW="164885" imgH="164885" progId="Equation.3">
                    <p:embed/>
                  </p:oleObj>
                </mc:Choice>
                <mc:Fallback>
                  <p:oleObj name="Equation" r:id="rId13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350" y="6154738"/>
                          <a:ext cx="165100" cy="165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4565650" y="3429000"/>
              <a:ext cx="323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5054600" y="3429000"/>
              <a:ext cx="2374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317534"/>
                </p:ext>
              </p:extLst>
            </p:nvPr>
          </p:nvGraphicFramePr>
          <p:xfrm>
            <a:off x="4565650" y="2927793"/>
            <a:ext cx="314706" cy="547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6" name="Equation" r:id="rId15" imgW="164880" imgH="215640" progId="Equation.3">
                    <p:embed/>
                  </p:oleObj>
                </mc:Choice>
                <mc:Fallback>
                  <p:oleObj name="Equation" r:id="rId15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5650" y="2927793"/>
                          <a:ext cx="314706" cy="547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3690977"/>
                </p:ext>
              </p:extLst>
            </p:nvPr>
          </p:nvGraphicFramePr>
          <p:xfrm>
            <a:off x="6084888" y="2914650"/>
            <a:ext cx="314325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7" name="Equation" r:id="rId17" imgW="164880" imgH="228600" progId="Equation.3">
                    <p:embed/>
                  </p:oleObj>
                </mc:Choice>
                <mc:Fallback>
                  <p:oleObj name="Equation" r:id="rId1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2914650"/>
                          <a:ext cx="314325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" y="5964254"/>
                <a:ext cx="1676400" cy="46166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64254"/>
                <a:ext cx="1676400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5054" t="-8974" b="-2692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462532" y="2174101"/>
            <a:ext cx="3488478" cy="1004848"/>
            <a:chOff x="462532" y="1404382"/>
            <a:chExt cx="3488478" cy="1004848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2014773"/>
                </p:ext>
              </p:extLst>
            </p:nvPr>
          </p:nvGraphicFramePr>
          <p:xfrm>
            <a:off x="462532" y="1404382"/>
            <a:ext cx="417635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8" name="Equation" r:id="rId20" imgW="228600" imgH="330200" progId="Equation.3">
                    <p:embed/>
                  </p:oleObj>
                </mc:Choice>
                <mc:Fallback>
                  <p:oleObj name="Equation" r:id="rId20" imgW="2286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532" y="1404382"/>
                          <a:ext cx="417635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11941" y="1485900"/>
              <a:ext cx="30390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initial moisture content of dry soil before infiltration happens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94818" y="3226562"/>
            <a:ext cx="3608333" cy="646331"/>
            <a:chOff x="342677" y="1485900"/>
            <a:chExt cx="3608333" cy="646331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5360792"/>
                </p:ext>
              </p:extLst>
            </p:nvPr>
          </p:nvGraphicFramePr>
          <p:xfrm>
            <a:off x="342677" y="1542177"/>
            <a:ext cx="549745" cy="405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89" name="Equation" r:id="rId21" imgW="241200" imgH="177480" progId="Equation.3">
                    <p:embed/>
                  </p:oleObj>
                </mc:Choice>
                <mc:Fallback>
                  <p:oleObj name="Equation" r:id="rId21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7" y="1542177"/>
                          <a:ext cx="549745" cy="405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increase in moisture content as wetting front passes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7201" y="1430274"/>
            <a:ext cx="3608332" cy="646331"/>
            <a:chOff x="342678" y="1485900"/>
            <a:chExt cx="3608332" cy="646331"/>
          </a:xfrm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217497"/>
                </p:ext>
              </p:extLst>
            </p:nvPr>
          </p:nvGraphicFramePr>
          <p:xfrm>
            <a:off x="342678" y="1541525"/>
            <a:ext cx="419100" cy="589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90" name="Equation" r:id="rId23" imgW="126720" imgH="177480" progId="Equation.3">
                    <p:embed/>
                  </p:oleObj>
                </mc:Choice>
                <mc:Fallback>
                  <p:oleObj name="Equation" r:id="rId23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8" y="1541525"/>
                          <a:ext cx="419100" cy="589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TextBox 54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moisture content (volume of water/total volume of soil)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7049" y="3943350"/>
            <a:ext cx="3520789" cy="760631"/>
            <a:chOff x="430221" y="1371600"/>
            <a:chExt cx="3520789" cy="760631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22313"/>
                </p:ext>
              </p:extLst>
            </p:nvPr>
          </p:nvGraphicFramePr>
          <p:xfrm>
            <a:off x="430221" y="1371600"/>
            <a:ext cx="471023" cy="620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91" name="Equation" r:id="rId25" imgW="164880" imgH="215640" progId="Equation.3">
                    <p:embed/>
                  </p:oleObj>
                </mc:Choice>
                <mc:Fallback>
                  <p:oleObj name="Equation" r:id="rId25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21" y="1371600"/>
                          <a:ext cx="471023" cy="620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TextBox 57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residual water content of very dry soil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4513" y="4686300"/>
            <a:ext cx="3521020" cy="657225"/>
            <a:chOff x="429990" y="1353919"/>
            <a:chExt cx="3521020" cy="657225"/>
          </a:xfrm>
        </p:grpSpPr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5181490"/>
                </p:ext>
              </p:extLst>
            </p:nvPr>
          </p:nvGraphicFramePr>
          <p:xfrm>
            <a:off x="429990" y="1353919"/>
            <a:ext cx="471487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92" name="Equation" r:id="rId27" imgW="164880" imgH="228600" progId="Equation.3">
                    <p:embed/>
                  </p:oleObj>
                </mc:Choice>
                <mc:Fallback>
                  <p:oleObj name="Equation" r:id="rId2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990" y="1353919"/>
                          <a:ext cx="471487" cy="657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911941" y="1485900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effective porosity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7063" y="5411788"/>
            <a:ext cx="3467598" cy="401637"/>
            <a:chOff x="483412" y="1481257"/>
            <a:chExt cx="3467598" cy="401637"/>
          </a:xfrm>
        </p:grpSpPr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3644720"/>
                </p:ext>
              </p:extLst>
            </p:nvPr>
          </p:nvGraphicFramePr>
          <p:xfrm>
            <a:off x="483412" y="1481257"/>
            <a:ext cx="361950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93" name="Equation" r:id="rId29" imgW="126720" imgH="139680" progId="Equation.3">
                    <p:embed/>
                  </p:oleObj>
                </mc:Choice>
                <mc:Fallback>
                  <p:oleObj name="Equation" r:id="rId29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412" y="1481257"/>
                          <a:ext cx="361950" cy="401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TextBox 63"/>
            <p:cNvSpPr txBox="1"/>
            <p:nvPr/>
          </p:nvSpPr>
          <p:spPr>
            <a:xfrm>
              <a:off x="911941" y="1485900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porosity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431475" y="5964254"/>
                <a:ext cx="1676400" cy="46166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+ </a:t>
                </a:r>
                <a:r>
                  <a:rPr lang="en-US" sz="2400" dirty="0" smtClean="0">
                    <a:latin typeface="Symbol" pitchFamily="18" charset="2"/>
                  </a:rPr>
                  <a:t>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</a:rPr>
                      <m:t>ϴ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475" y="5964254"/>
                <a:ext cx="1676400" cy="461665"/>
              </a:xfrm>
              <a:prstGeom prst="rect">
                <a:avLst/>
              </a:prstGeom>
              <a:blipFill rotWithShape="1">
                <a:blip r:embed="rId31"/>
                <a:stretch>
                  <a:fillRect l="-5415" t="-11538" b="-2692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4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Parameters</a:t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14003"/>
              </p:ext>
            </p:extLst>
          </p:nvPr>
        </p:nvGraphicFramePr>
        <p:xfrm>
          <a:off x="838200" y="1600198"/>
          <a:ext cx="7543799" cy="44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657"/>
                <a:gridCol w="1102207"/>
                <a:gridCol w="1102207"/>
                <a:gridCol w="1179002"/>
                <a:gridCol w="1246760"/>
                <a:gridCol w="1300966"/>
              </a:tblGrid>
              <a:tr h="624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Texture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Porosity 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Residual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Effective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endParaRPr lang="en-US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Suction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Head </a:t>
                      </a:r>
                      <a:r>
                        <a:rPr lang="el-GR" sz="1600" b="1" u="none" strike="noStrike" dirty="0" smtClean="0">
                          <a:effectLst/>
                        </a:rPr>
                        <a:t>ψ</a:t>
                      </a:r>
                      <a:r>
                        <a:rPr lang="en-US" sz="1600" b="1" u="none" strike="noStrike" dirty="0" smtClean="0">
                          <a:effectLst/>
                        </a:rPr>
                        <a:t> (cm)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Conductivity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K (cm/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hr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Loamy Sand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Loam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Clay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Clay Loam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Silty Clay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Silty 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31.63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3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Porosity </a:t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72193"/>
              </p:ext>
            </p:extLst>
          </p:nvPr>
        </p:nvGraphicFramePr>
        <p:xfrm>
          <a:off x="304800" y="1676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362200" y="1318212"/>
            <a:ext cx="593432" cy="2720388"/>
            <a:chOff x="2562308" y="1318212"/>
            <a:chExt cx="593432" cy="27203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895600" y="1676400"/>
              <a:ext cx="0" cy="2362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562308" y="1318212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2600" y="1313378"/>
            <a:ext cx="593432" cy="4630222"/>
            <a:chOff x="5807368" y="1313378"/>
            <a:chExt cx="593432" cy="463022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172200" y="1671566"/>
              <a:ext cx="0" cy="427203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807368" y="131337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0.45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05000" y="4038600"/>
            <a:ext cx="593432" cy="2743200"/>
            <a:chOff x="2109084" y="4038600"/>
            <a:chExt cx="593432" cy="2743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442376" y="4038600"/>
              <a:ext cx="0" cy="2420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09084" y="641246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0.03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504139" y="3429000"/>
            <a:ext cx="2335061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porosity           ~ 0.45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Clay soils retain water in ~ 20% of voids when dry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soils retain water in ~ 6% of voids when dry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229600" y="2590800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none" strike="noStrike" dirty="0" smtClean="0">
                <a:effectLst/>
              </a:rPr>
              <a:t>ϴ</a:t>
            </a:r>
            <a:r>
              <a:rPr lang="en-US" b="1" u="none" strike="noStrike" baseline="-25000" dirty="0" smtClean="0">
                <a:effectLst/>
              </a:rPr>
              <a:t>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229600" y="190500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none" strike="noStrike" dirty="0" smtClean="0">
                <a:effectLst/>
              </a:rPr>
              <a:t>ϴ</a:t>
            </a:r>
            <a:r>
              <a:rPr lang="en-US" b="1" u="none" strike="noStrike" baseline="-25000" dirty="0" smtClean="0">
                <a:effectLst/>
              </a:rPr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751</Words>
  <Application>Microsoft Office PowerPoint</Application>
  <PresentationFormat>On-screen Show (4:3)</PresentationFormat>
  <Paragraphs>234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Garamond</vt:lpstr>
      <vt:lpstr>Symbol</vt:lpstr>
      <vt:lpstr>Office Theme</vt:lpstr>
      <vt:lpstr>Equation</vt:lpstr>
      <vt:lpstr>Infiltration</vt:lpstr>
      <vt:lpstr>Infiltration</vt:lpstr>
      <vt:lpstr>Infiltration</vt:lpstr>
      <vt:lpstr>Infiltrometers</vt:lpstr>
      <vt:lpstr>Infiltration Methods</vt:lpstr>
      <vt:lpstr>Green-Ampt Assumptions</vt:lpstr>
      <vt:lpstr>Green-Ampt Soil Water Variables</vt:lpstr>
      <vt:lpstr>Green-Ampt Parameters (Data from Table 4.3.1)</vt:lpstr>
      <vt:lpstr>Green-Ampt Porosity  (Data from Table 4.3.1)</vt:lpstr>
      <vt:lpstr>Conductivity and Suction Head (Data from Table 4.3.1)</vt:lpstr>
      <vt:lpstr>Green – Ampt Infiltration</vt:lpstr>
      <vt:lpstr>Green – Ampt Infiltration (Cont.)</vt:lpstr>
      <vt:lpstr>Green – Ampt Infiltration (Cont.)</vt:lpstr>
      <vt:lpstr>Initial Effective Saturation</vt:lpstr>
      <vt:lpstr>Example</vt:lpstr>
      <vt:lpstr>Solution</vt:lpstr>
      <vt:lpstr>Ponding time</vt:lpstr>
      <vt:lpstr>Ponding Time</vt:lpstr>
      <vt:lpstr>Example</vt:lpstr>
      <vt:lpstr>Infiltration after ponding has occured</vt:lpstr>
      <vt:lpstr>Solution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</dc:creator>
  <cp:lastModifiedBy>Maidment, David R</cp:lastModifiedBy>
  <cp:revision>34</cp:revision>
  <cp:lastPrinted>2012-02-09T06:02:33Z</cp:lastPrinted>
  <dcterms:created xsi:type="dcterms:W3CDTF">2012-02-09T01:40:14Z</dcterms:created>
  <dcterms:modified xsi:type="dcterms:W3CDTF">2013-02-12T16:19:14Z</dcterms:modified>
</cp:coreProperties>
</file>