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61" r:id="rId6"/>
    <p:sldId id="262" r:id="rId7"/>
    <p:sldId id="257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1FDC-577A-4480-A1F7-AD94C998BB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13EC-F8AB-40D6-A527-492C00B17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7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7FDDE-6ED8-436D-9198-AFF0EE9FA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DE30-FF0A-444B-BA91-A005A0F505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99D1-FEE7-4A76-8C0F-066B8913F8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0887-46DC-4792-A0EA-4561D1DDB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9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C6CC-4C19-4558-AD81-2084294C9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1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0C3F-D7A9-4069-B1DF-F9DC099C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9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D586-7D54-46F3-B70E-CF32401285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53B3-A11D-4EE1-88F6-1246ED0AD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449B-98FA-4BC1-A19A-3E990E4B2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70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8123-BB2D-4857-ACD8-DB18D94E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80CA-FE1D-48E5-99F2-7C3CF0FD4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0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10E9-72F4-49E7-8B99-6B65F88AC95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BC2D-9EA3-4ABE-83C2-648C4997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61FA0-82D2-4605-8A58-2D6480A809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6.yimg.com/I/allergybegone_1776_81924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eq.texas.gov/assets/public/waterquality/swqm/assess/14txir/2014_303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ceq.texas.gov/assets/public/waterquality/swqm/assess/14txir/2014_303d.pd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q.state.tx.us/publications/rg/rg-348/rg-348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for Water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 365K Hydraulic Engineering Design</a:t>
            </a:r>
            <a:br>
              <a:rPr lang="en-US" dirty="0" smtClean="0"/>
            </a:br>
            <a:r>
              <a:rPr lang="en-US" dirty="0" smtClean="0"/>
              <a:t>Spring 2015</a:t>
            </a:r>
          </a:p>
          <a:p>
            <a:endParaRPr lang="en-US" dirty="0"/>
          </a:p>
          <a:p>
            <a:r>
              <a:rPr lang="en-US" dirty="0" smtClean="0"/>
              <a:t>David R. </a:t>
            </a:r>
            <a:r>
              <a:rPr lang="en-US" smtClean="0"/>
              <a:t>Maidment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Detention Basin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4" y="1601922"/>
            <a:ext cx="6709890" cy="515880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597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Grassy Swale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48" y="2132282"/>
            <a:ext cx="7529235" cy="39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Vegetative Filter Strips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0" y="1930433"/>
            <a:ext cx="8144407" cy="44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Filters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10" y="1595336"/>
            <a:ext cx="7765868" cy="47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34" y="365126"/>
            <a:ext cx="596265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6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Basin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11" y="1601110"/>
            <a:ext cx="6262622" cy="49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Constructed Wetland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440374" cy="48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1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Cartridge Filter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67" y="1300359"/>
            <a:ext cx="7961887" cy="55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6" y="131662"/>
            <a:ext cx="7886700" cy="1325563"/>
          </a:xfrm>
        </p:spPr>
        <p:txBody>
          <a:bodyPr/>
          <a:lstStyle/>
          <a:p>
            <a:r>
              <a:rPr lang="en-US" dirty="0" smtClean="0"/>
              <a:t>Permeable Pavement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191436"/>
            <a:ext cx="77914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Quality</a:t>
            </a:r>
          </a:p>
        </p:txBody>
      </p:sp>
      <p:pic>
        <p:nvPicPr>
          <p:cNvPr id="41987" name="Picture 5" descr="Contaminants biologists monitoring water qua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19200"/>
            <a:ext cx="3390900" cy="5329238"/>
          </a:xfrm>
          <a:noFill/>
        </p:spPr>
      </p:pic>
      <p:pic>
        <p:nvPicPr>
          <p:cNvPr id="41988" name="Picture 11" descr="Click to enlar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608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1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of Clean Water Act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66FF"/>
                </a:solidFill>
              </a:rPr>
              <a:t>1972 Clean Water Act</a:t>
            </a:r>
            <a:r>
              <a:rPr lang="en-US" smtClean="0"/>
              <a:t> prohibits any discharge of pollutants without NPDES permit - (fishable and swimmable)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0066FF"/>
                </a:solidFill>
              </a:rPr>
              <a:t>1987 Clean Water Act</a:t>
            </a:r>
            <a:r>
              <a:rPr lang="en-US" smtClean="0"/>
              <a:t> amended to require NPDES permits for stormwater discharges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Permits require implementation of </a:t>
            </a:r>
            <a:r>
              <a:rPr lang="en-US" smtClean="0">
                <a:solidFill>
                  <a:srgbClr val="0066FF"/>
                </a:solidFill>
              </a:rPr>
              <a:t>Best Management Practices</a:t>
            </a:r>
            <a:r>
              <a:rPr lang="en-US" smtClean="0"/>
              <a:t> (BMPs) to reduce pollutant discharges to “Maximum Extent Practicable”</a:t>
            </a:r>
          </a:p>
        </p:txBody>
      </p:sp>
    </p:spTree>
    <p:extLst>
      <p:ext uri="{BB962C8B-B14F-4D97-AF65-F5344CB8AC3E}">
        <p14:creationId xmlns:p14="http://schemas.microsoft.com/office/powerpoint/2010/main" val="8171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of Impaired Waters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219200" y="1447800"/>
          <a:ext cx="605155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PhotoPaint.Image.8" r:id="rId3" imgW="6044444" imgH="4634921" progId="CorelPhotoPaint.Image.8">
                  <p:embed/>
                </p:oleObj>
              </mc:Choice>
              <mc:Fallback>
                <p:oleObj name="CorelPhotoPaint.Image.8" r:id="rId3" imgW="6044444" imgH="463492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6051550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352800"/>
            <a:ext cx="136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</a:rPr>
              <a:t>What can we do about water quality?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Water quality enhancement structures</a:t>
            </a:r>
          </a:p>
          <a:p>
            <a:pPr lvl="1" eaLnBrk="1" hangingPunct="1"/>
            <a:r>
              <a:rPr lang="en-US" dirty="0" smtClean="0"/>
              <a:t>Sand filters, wet ponds</a:t>
            </a:r>
          </a:p>
          <a:p>
            <a:pPr lvl="1" eaLnBrk="1" hangingPunct="1"/>
            <a:r>
              <a:rPr lang="en-US" dirty="0" smtClean="0"/>
              <a:t>Screening inlets to storm sewers</a:t>
            </a:r>
          </a:p>
          <a:p>
            <a:pPr lvl="1" eaLnBrk="1" hangingPunct="1"/>
            <a:r>
              <a:rPr lang="en-US" dirty="0" smtClean="0"/>
              <a:t>Low Impact Development</a:t>
            </a:r>
          </a:p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Total maximum daily load (TMDL)</a:t>
            </a:r>
          </a:p>
          <a:p>
            <a:pPr lvl="1" eaLnBrk="1" hangingPunct="1"/>
            <a:r>
              <a:rPr lang="en-US" dirty="0" smtClean="0"/>
              <a:t>Comes from Clean Water Act</a:t>
            </a:r>
          </a:p>
          <a:p>
            <a:pPr lvl="1" eaLnBrk="1" hangingPunct="1"/>
            <a:r>
              <a:rPr lang="en-US" dirty="0" smtClean="0"/>
              <a:t>Pollution load that a water body can accept and still maintain its beneficial uses (aquatic life support, recreation, water supply)</a:t>
            </a:r>
          </a:p>
        </p:txBody>
      </p:sp>
    </p:spTree>
    <p:extLst>
      <p:ext uri="{BB962C8B-B14F-4D97-AF65-F5344CB8AC3E}">
        <p14:creationId xmlns:p14="http://schemas.microsoft.com/office/powerpoint/2010/main" val="52069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Body Impairments</a:t>
            </a:r>
            <a:br>
              <a:rPr lang="en-US" dirty="0" smtClean="0"/>
            </a:br>
            <a:r>
              <a:rPr lang="en-US" sz="3200" dirty="0"/>
              <a:t>o</a:t>
            </a:r>
            <a:r>
              <a:rPr lang="en-US" sz="3200" dirty="0" smtClean="0"/>
              <a:t>n the 303(d) list for Austin area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08205"/>
            <a:ext cx="7701533" cy="413450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6260228"/>
            <a:ext cx="8773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https://www.tceq.texas.gov/assets/public/waterquality/swqm/assess/14txir/2014_303d.pdf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0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Body Impairments</a:t>
            </a:r>
            <a:br>
              <a:rPr lang="en-US" dirty="0" smtClean="0"/>
            </a:br>
            <a:r>
              <a:rPr lang="en-US" sz="3200" dirty="0"/>
              <a:t>o</a:t>
            </a:r>
            <a:r>
              <a:rPr lang="en-US" sz="3200" dirty="0" smtClean="0"/>
              <a:t>n the 303(d) list for Austin area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260228"/>
            <a:ext cx="8773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https://www.tceq.texas.gov/assets/public/waterquality/swqm/assess/14txir/2014_303d.pdf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27" y="1690689"/>
            <a:ext cx="7181850" cy="41814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404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Sediment control over Edwards Aquifer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Edwards Aquifer rules </a:t>
            </a:r>
            <a:r>
              <a:rPr lang="en-US" dirty="0" smtClean="0"/>
              <a:t>are part of the water quality standards in Title 30 of the Texas Administrative Code and are set out by TCEQ to help protect water quality in the Edwards Aquifer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Chapter 3</a:t>
            </a:r>
            <a:r>
              <a:rPr lang="en-US" dirty="0" smtClean="0"/>
              <a:t> has design guidance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7" y="1579922"/>
            <a:ext cx="3541899" cy="449530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60737" y="6311899"/>
            <a:ext cx="6622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www.tceq.state.tx.us/publications/rg/rg-348/rg-348.html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Management Practices for Sediment Control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978880" cy="50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4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215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Default Design</vt:lpstr>
      <vt:lpstr>CorelPhotoPaint.Image.8</vt:lpstr>
      <vt:lpstr>Design for Water Quality</vt:lpstr>
      <vt:lpstr>Water Quality</vt:lpstr>
      <vt:lpstr>Background of Clean Water Act</vt:lpstr>
      <vt:lpstr>Location of Impaired Waters</vt:lpstr>
      <vt:lpstr>What can we do about water quality?</vt:lpstr>
      <vt:lpstr>Water Body Impairments on the 303(d) list for Austin area</vt:lpstr>
      <vt:lpstr>Water Body Impairments on the 303(d) list for Austin area</vt:lpstr>
      <vt:lpstr>Sediment control over Edwards Aquifer</vt:lpstr>
      <vt:lpstr>Best Management Practices for Sediment Control</vt:lpstr>
      <vt:lpstr>Extended Detention Basin</vt:lpstr>
      <vt:lpstr>Grassy Swale</vt:lpstr>
      <vt:lpstr>Vegetative Filter Strips</vt:lpstr>
      <vt:lpstr>Sand Filters</vt:lpstr>
      <vt:lpstr>Bioretention</vt:lpstr>
      <vt:lpstr>Wet Basin</vt:lpstr>
      <vt:lpstr>Constructed Wetland</vt:lpstr>
      <vt:lpstr>Cartridge Filter System</vt:lpstr>
      <vt:lpstr>Permeable Pavement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for Water Quality</dc:title>
  <dc:creator>Maidment, David R</dc:creator>
  <cp:lastModifiedBy>Maidment, David R</cp:lastModifiedBy>
  <cp:revision>9</cp:revision>
  <cp:lastPrinted>2015-04-23T17:12:59Z</cp:lastPrinted>
  <dcterms:created xsi:type="dcterms:W3CDTF">2015-04-23T16:29:26Z</dcterms:created>
  <dcterms:modified xsi:type="dcterms:W3CDTF">2015-04-23T17:29:46Z</dcterms:modified>
</cp:coreProperties>
</file>