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0"/>
  </p:notesMasterIdLst>
  <p:sldIdLst>
    <p:sldId id="337" r:id="rId3"/>
    <p:sldId id="331" r:id="rId4"/>
    <p:sldId id="332" r:id="rId5"/>
    <p:sldId id="333" r:id="rId6"/>
    <p:sldId id="356" r:id="rId7"/>
    <p:sldId id="339" r:id="rId8"/>
    <p:sldId id="340" r:id="rId9"/>
    <p:sldId id="341" r:id="rId10"/>
    <p:sldId id="342" r:id="rId11"/>
    <p:sldId id="343" r:id="rId12"/>
    <p:sldId id="344" r:id="rId13"/>
    <p:sldId id="345" r:id="rId14"/>
    <p:sldId id="348" r:id="rId15"/>
    <p:sldId id="346" r:id="rId16"/>
    <p:sldId id="347" r:id="rId17"/>
    <p:sldId id="335" r:id="rId18"/>
    <p:sldId id="338" r:id="rId19"/>
    <p:sldId id="336" r:id="rId20"/>
    <p:sldId id="277" r:id="rId21"/>
    <p:sldId id="278" r:id="rId22"/>
    <p:sldId id="350" r:id="rId23"/>
    <p:sldId id="349" r:id="rId24"/>
    <p:sldId id="352" r:id="rId25"/>
    <p:sldId id="355" r:id="rId26"/>
    <p:sldId id="353" r:id="rId27"/>
    <p:sldId id="354" r:id="rId28"/>
    <p:sldId id="358"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4" autoAdjust="0"/>
    <p:restoredTop sz="94660"/>
  </p:normalViewPr>
  <p:slideViewPr>
    <p:cSldViewPr snapToGrid="0">
      <p:cViewPr varScale="1">
        <p:scale>
          <a:sx n="132" d="100"/>
          <a:sy n="132" d="100"/>
        </p:scale>
        <p:origin x="93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AAC3A9E5-B024-4CD0-BD04-910C0D2BF5A3}" type="datetimeFigureOut">
              <a:rPr lang="en-US" smtClean="0"/>
              <a:t>2/4/2014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852E52C-24A9-455A-B733-500BC16304B6}" type="slidenum">
              <a:rPr lang="en-US" smtClean="0"/>
              <a:t>‹#›</a:t>
            </a:fld>
            <a:endParaRPr lang="en-US"/>
          </a:p>
        </p:txBody>
      </p:sp>
    </p:spTree>
    <p:extLst>
      <p:ext uri="{BB962C8B-B14F-4D97-AF65-F5344CB8AC3E}">
        <p14:creationId xmlns:p14="http://schemas.microsoft.com/office/powerpoint/2010/main" val="2949781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A7D6E11-5264-42CB-87C9-0FF4AFB739D6}" type="slidenum">
              <a:rPr lang="en-US"/>
              <a:pPr/>
              <a:t>19</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68498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EEA2D7D-4AB8-4499-A16A-CF881A984F54}" type="slidenum">
              <a:rPr lang="en-US"/>
              <a:pPr/>
              <a:t>20</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81737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092FB43-3D98-4E08-8C5E-5AF8810429A1}" type="slidenum">
              <a:rPr lang="en-US"/>
              <a:pPr/>
              <a:t>21</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0535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560CAD2-AFCB-4F95-9BE9-9930F0D59CCB}" type="slidenum">
              <a:rPr lang="en-US"/>
              <a:pPr/>
              <a:t>22</a:t>
            </a:fld>
            <a:endParaRPr lang="en-US"/>
          </a:p>
        </p:txBody>
      </p:sp>
      <p:sp>
        <p:nvSpPr>
          <p:cNvPr id="274434" name="Rectangle 2"/>
          <p:cNvSpPr>
            <a:spLocks noGrp="1" noRot="1" noChangeAspect="1" noChangeArrowheads="1" noTextEdit="1"/>
          </p:cNvSpPr>
          <p:nvPr>
            <p:ph type="sldImg"/>
          </p:nvPr>
        </p:nvSpPr>
        <p:spPr>
          <a:xfrm>
            <a:off x="1184275" y="698500"/>
            <a:ext cx="4652963" cy="3489325"/>
          </a:xfrm>
          <a:ln/>
        </p:spPr>
      </p:sp>
      <p:sp>
        <p:nvSpPr>
          <p:cNvPr id="274435" name="Rectangle 3"/>
          <p:cNvSpPr>
            <a:spLocks noGrp="1" noChangeArrowheads="1"/>
          </p:cNvSpPr>
          <p:nvPr>
            <p:ph type="body" idx="1"/>
          </p:nvPr>
        </p:nvSpPr>
        <p:spPr>
          <a:xfrm>
            <a:off x="701675" y="4419600"/>
            <a:ext cx="5616575" cy="4187825"/>
          </a:xfrm>
        </p:spPr>
        <p:txBody>
          <a:bodyPr/>
          <a:lstStyle/>
          <a:p>
            <a:endParaRPr lang="en-US"/>
          </a:p>
        </p:txBody>
      </p:sp>
    </p:spTree>
    <p:extLst>
      <p:ext uri="{BB962C8B-B14F-4D97-AF65-F5344CB8AC3E}">
        <p14:creationId xmlns:p14="http://schemas.microsoft.com/office/powerpoint/2010/main" val="855083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spcAft>
                <a:spcPts val="1200"/>
              </a:spcAft>
              <a:buFontTx/>
              <a:buNone/>
            </a:pPr>
            <a:r>
              <a:rPr lang="en-US" b="1" dirty="0" smtClean="0">
                <a:solidFill>
                  <a:srgbClr val="235083"/>
                </a:solidFill>
                <a:latin typeface="Arial" pitchFamily="34" charset="0"/>
                <a:cs typeface="Arial" pitchFamily="34" charset="0"/>
              </a:rPr>
              <a:t>There are several reasons</a:t>
            </a:r>
            <a:r>
              <a:rPr lang="en-US" b="1" baseline="0" dirty="0" smtClean="0">
                <a:solidFill>
                  <a:srgbClr val="235083"/>
                </a:solidFill>
                <a:latin typeface="Arial" pitchFamily="34" charset="0"/>
                <a:cs typeface="Arial" pitchFamily="34" charset="0"/>
              </a:rPr>
              <a:t> for us being here today</a:t>
            </a:r>
            <a:endParaRPr lang="en-US" b="1" dirty="0" smtClean="0">
              <a:solidFill>
                <a:srgbClr val="235083"/>
              </a:solidFill>
              <a:latin typeface="Arial" pitchFamily="34" charset="0"/>
              <a:cs typeface="Arial" pitchFamily="34" charset="0"/>
            </a:endParaRPr>
          </a:p>
          <a:p>
            <a:pPr>
              <a:spcAft>
                <a:spcPts val="1200"/>
              </a:spcAft>
              <a:buFontTx/>
              <a:buNone/>
            </a:pPr>
            <a:endParaRPr lang="en-US" dirty="0" smtClean="0">
              <a:solidFill>
                <a:srgbClr val="235083"/>
              </a:solidFill>
              <a:latin typeface="Arial" pitchFamily="34" charset="0"/>
              <a:cs typeface="Arial" pitchFamily="34" charset="0"/>
            </a:endParaRPr>
          </a:p>
          <a:p>
            <a:pPr marL="228600" indent="-228600">
              <a:spcAft>
                <a:spcPts val="1200"/>
              </a:spcAft>
              <a:buFontTx/>
              <a:buAutoNum type="arabicPeriod"/>
            </a:pPr>
            <a:r>
              <a:rPr lang="en-US" dirty="0" smtClean="0">
                <a:solidFill>
                  <a:srgbClr val="235083"/>
                </a:solidFill>
                <a:latin typeface="Arial" pitchFamily="34" charset="0"/>
                <a:cs typeface="Arial" pitchFamily="34" charset="0"/>
              </a:rPr>
              <a:t>The National Flood Insurance Act of 1968 established the requirement for “affordable” flood insurance</a:t>
            </a:r>
          </a:p>
          <a:p>
            <a:pPr marL="228600" indent="-228600">
              <a:spcAft>
                <a:spcPts val="1200"/>
              </a:spcAft>
              <a:buFontTx/>
              <a:buNone/>
            </a:pPr>
            <a:endParaRPr lang="en-US" dirty="0" smtClean="0">
              <a:solidFill>
                <a:srgbClr val="235083"/>
              </a:solidFill>
              <a:latin typeface="Arial" pitchFamily="34" charset="0"/>
              <a:cs typeface="Arial" pitchFamily="34" charset="0"/>
            </a:endParaRPr>
          </a:p>
          <a:p>
            <a:pPr marL="228600" indent="-228600">
              <a:spcAft>
                <a:spcPts val="1200"/>
              </a:spcAft>
              <a:buFontTx/>
              <a:buAutoNum type="arabicPeriod" startAt="2"/>
            </a:pPr>
            <a:r>
              <a:rPr lang="en-US" dirty="0" smtClean="0">
                <a:solidFill>
                  <a:srgbClr val="235083"/>
                </a:solidFill>
                <a:latin typeface="Arial" pitchFamily="34" charset="0"/>
                <a:cs typeface="Arial" pitchFamily="34" charset="0"/>
              </a:rPr>
              <a:t>The Flood Disaster Protection Act of 1973 made the purchase</a:t>
            </a:r>
            <a:r>
              <a:rPr lang="en-US" baseline="0" dirty="0" smtClean="0">
                <a:solidFill>
                  <a:srgbClr val="235083"/>
                </a:solidFill>
                <a:latin typeface="Arial" pitchFamily="34" charset="0"/>
                <a:cs typeface="Arial" pitchFamily="34" charset="0"/>
              </a:rPr>
              <a:t> of flood insurance mandatory which made affordability essential</a:t>
            </a:r>
          </a:p>
          <a:p>
            <a:pPr marL="228600" indent="-228600">
              <a:spcAft>
                <a:spcPts val="1200"/>
              </a:spcAft>
              <a:buFontTx/>
              <a:buNone/>
            </a:pPr>
            <a:endParaRPr lang="en-US" dirty="0" smtClean="0">
              <a:solidFill>
                <a:srgbClr val="235083"/>
              </a:solidFill>
              <a:latin typeface="Arial" pitchFamily="34" charset="0"/>
              <a:cs typeface="Arial" pitchFamily="34" charset="0"/>
            </a:endParaRPr>
          </a:p>
          <a:p>
            <a:pPr marL="228600" indent="-228600">
              <a:spcAft>
                <a:spcPts val="1200"/>
              </a:spcAft>
              <a:buFontTx/>
              <a:buAutoNum type="arabicPeriod" startAt="3"/>
            </a:pPr>
            <a:r>
              <a:rPr lang="en-US" baseline="0" dirty="0" smtClean="0">
                <a:solidFill>
                  <a:srgbClr val="235083"/>
                </a:solidFill>
                <a:latin typeface="Arial" pitchFamily="34" charset="0"/>
                <a:cs typeface="Arial" pitchFamily="34" charset="0"/>
              </a:rPr>
              <a:t>The </a:t>
            </a:r>
            <a:r>
              <a:rPr lang="en-US" dirty="0" smtClean="0">
                <a:solidFill>
                  <a:srgbClr val="235083"/>
                </a:solidFill>
                <a:latin typeface="Arial" pitchFamily="34" charset="0"/>
                <a:cs typeface="Arial" pitchFamily="34" charset="0"/>
              </a:rPr>
              <a:t>Biggert Waters Flood Insurance Reform Act of 2012 significantly impacted affordability and mandates the study of it</a:t>
            </a:r>
          </a:p>
          <a:p>
            <a:pPr marL="228600" indent="-228600">
              <a:spcAft>
                <a:spcPts val="1200"/>
              </a:spcAft>
              <a:buFontTx/>
              <a:buNone/>
            </a:pPr>
            <a:endParaRPr lang="en-US" dirty="0" smtClean="0">
              <a:solidFill>
                <a:srgbClr val="235083"/>
              </a:solidFill>
              <a:latin typeface="Arial" pitchFamily="34" charset="0"/>
              <a:cs typeface="Arial" pitchFamily="34" charset="0"/>
            </a:endParaRPr>
          </a:p>
          <a:p>
            <a:pPr marL="228600" indent="-228600">
              <a:spcAft>
                <a:spcPts val="1200"/>
              </a:spcAft>
              <a:buFontTx/>
              <a:buNone/>
            </a:pPr>
            <a:r>
              <a:rPr lang="en-US" dirty="0" smtClean="0">
                <a:solidFill>
                  <a:srgbClr val="235083"/>
                </a:solidFill>
                <a:latin typeface="Arial" pitchFamily="34" charset="0"/>
                <a:cs typeface="Arial" pitchFamily="34" charset="0"/>
              </a:rPr>
              <a:t>Lastly,</a:t>
            </a:r>
            <a:r>
              <a:rPr lang="en-US" baseline="0" dirty="0" smtClean="0">
                <a:solidFill>
                  <a:srgbClr val="235083"/>
                </a:solidFill>
                <a:latin typeface="Arial" pitchFamily="34" charset="0"/>
                <a:cs typeface="Arial" pitchFamily="34" charset="0"/>
              </a:rPr>
              <a:t> as caretakers of this process, our responsibility</a:t>
            </a:r>
            <a:r>
              <a:rPr lang="en-US" dirty="0" smtClean="0">
                <a:solidFill>
                  <a:srgbClr val="235083"/>
                </a:solidFill>
                <a:latin typeface="Arial" pitchFamily="34" charset="0"/>
                <a:cs typeface="Arial" pitchFamily="34" charset="0"/>
              </a:rPr>
              <a:t> to our national community compels us to get it right</a:t>
            </a:r>
            <a:endParaRPr lang="en-US" dirty="0"/>
          </a:p>
        </p:txBody>
      </p:sp>
      <p:sp>
        <p:nvSpPr>
          <p:cNvPr id="4" name="Slide Number Placeholder 3"/>
          <p:cNvSpPr>
            <a:spLocks noGrp="1"/>
          </p:cNvSpPr>
          <p:nvPr>
            <p:ph type="sldNum" sz="quarter" idx="10"/>
          </p:nvPr>
        </p:nvSpPr>
        <p:spPr/>
        <p:txBody>
          <a:bodyPr/>
          <a:lstStyle/>
          <a:p>
            <a:pPr>
              <a:defRPr/>
            </a:pPr>
            <a:fld id="{36BF634E-27CF-4094-92B3-439AEB0974D5}" type="slidenum">
              <a:rPr lang="en-US">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819108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1" kern="1200" baseline="0" dirty="0" smtClean="0">
                <a:solidFill>
                  <a:schemeClr val="tx1"/>
                </a:solidFill>
                <a:latin typeface="Arial" pitchFamily="34" charset="0"/>
                <a:ea typeface="ＭＳ Ｐゴシック" charset="0"/>
                <a:cs typeface="Arial" pitchFamily="34" charset="0"/>
              </a:rPr>
              <a:t>Immediate Premium Increases</a:t>
            </a:r>
            <a:endParaRPr lang="en-US" sz="1200" kern="1200" baseline="0" dirty="0" smtClean="0">
              <a:solidFill>
                <a:schemeClr val="tx1"/>
              </a:solidFill>
              <a:latin typeface="Arial" pitchFamily="34" charset="0"/>
              <a:ea typeface="ＭＳ Ｐゴシック" charset="0"/>
              <a:cs typeface="Arial" pitchFamily="34" charset="0"/>
            </a:endParaRPr>
          </a:p>
          <a:p>
            <a:r>
              <a:rPr lang="en-US" sz="1200" kern="1200" baseline="0" dirty="0" smtClean="0">
                <a:solidFill>
                  <a:schemeClr val="tx1"/>
                </a:solidFill>
                <a:latin typeface="Arial" pitchFamily="34" charset="0"/>
                <a:ea typeface="ＭＳ Ｐゴシック" charset="0"/>
                <a:cs typeface="Arial" pitchFamily="34" charset="0"/>
              </a:rPr>
              <a:t>The evolution of the conversation on affordability began with the introduction of Premium increases: We started hearing concerns about the property owners' ability to afford premium increases called for in BW-12</a:t>
            </a:r>
            <a:br>
              <a:rPr lang="en-US" sz="1200" kern="1200" baseline="0" dirty="0" smtClean="0">
                <a:solidFill>
                  <a:schemeClr val="tx1"/>
                </a:solidFill>
                <a:latin typeface="Arial" pitchFamily="34" charset="0"/>
                <a:ea typeface="ＭＳ Ｐゴシック" charset="0"/>
                <a:cs typeface="Arial" pitchFamily="34" charset="0"/>
              </a:rPr>
            </a:br>
            <a:endParaRPr lang="en-US" sz="1200" kern="1200" baseline="0" dirty="0" smtClean="0">
              <a:solidFill>
                <a:schemeClr val="tx1"/>
              </a:solidFill>
              <a:latin typeface="Arial" pitchFamily="34" charset="0"/>
              <a:ea typeface="ＭＳ Ｐゴシック" charset="0"/>
              <a:cs typeface="Arial" pitchFamily="34" charset="0"/>
            </a:endParaRPr>
          </a:p>
          <a:p>
            <a:r>
              <a:rPr lang="en-US" sz="1200" b="1" kern="1200" baseline="0" dirty="0" smtClean="0">
                <a:solidFill>
                  <a:schemeClr val="tx1"/>
                </a:solidFill>
                <a:latin typeface="Arial" pitchFamily="34" charset="0"/>
                <a:ea typeface="ＭＳ Ｐゴシック" charset="0"/>
                <a:cs typeface="Arial" pitchFamily="34" charset="0"/>
              </a:rPr>
              <a:t> Property sales </a:t>
            </a:r>
            <a:endParaRPr lang="en-US" sz="1200" kern="1200" baseline="0" dirty="0" smtClean="0">
              <a:solidFill>
                <a:schemeClr val="tx1"/>
              </a:solidFill>
              <a:latin typeface="Arial" pitchFamily="34" charset="0"/>
              <a:ea typeface="ＭＳ Ｐゴシック" charset="0"/>
              <a:cs typeface="Arial" pitchFamily="34" charset="0"/>
            </a:endParaRPr>
          </a:p>
          <a:p>
            <a:r>
              <a:rPr lang="en-US" sz="1200" kern="1200" baseline="0" dirty="0" smtClean="0">
                <a:solidFill>
                  <a:schemeClr val="tx1"/>
                </a:solidFill>
                <a:latin typeface="Arial" pitchFamily="34" charset="0"/>
                <a:ea typeface="ＭＳ Ｐゴシック" charset="0"/>
                <a:cs typeface="Arial" pitchFamily="34" charset="0"/>
              </a:rPr>
              <a:t>The conversation expanded with Individual and Business concerns that premium increases would result in lower resale values or inability to sell properties, resulting in a shrinking Real Estate market.</a:t>
            </a:r>
            <a:br>
              <a:rPr lang="en-US" sz="1200" kern="1200" baseline="0" dirty="0" smtClean="0">
                <a:solidFill>
                  <a:schemeClr val="tx1"/>
                </a:solidFill>
                <a:latin typeface="Arial" pitchFamily="34" charset="0"/>
                <a:ea typeface="ＭＳ Ｐゴシック" charset="0"/>
                <a:cs typeface="Arial" pitchFamily="34" charset="0"/>
              </a:rPr>
            </a:br>
            <a:endParaRPr lang="en-US" sz="1200" kern="1200" baseline="0" dirty="0" smtClean="0">
              <a:solidFill>
                <a:schemeClr val="tx1"/>
              </a:solidFill>
              <a:latin typeface="Arial" pitchFamily="34" charset="0"/>
              <a:ea typeface="ＭＳ Ｐゴシック" charset="0"/>
              <a:cs typeface="Arial" pitchFamily="34" charset="0"/>
            </a:endParaRPr>
          </a:p>
          <a:p>
            <a:r>
              <a:rPr lang="en-US" sz="1200" b="1" kern="1200" baseline="0" dirty="0" smtClean="0">
                <a:solidFill>
                  <a:schemeClr val="tx1"/>
                </a:solidFill>
                <a:latin typeface="Arial" pitchFamily="34" charset="0"/>
                <a:ea typeface="ＭＳ Ｐゴシック" charset="0"/>
                <a:cs typeface="Arial" pitchFamily="34" charset="0"/>
              </a:rPr>
              <a:t>Community Impact</a:t>
            </a:r>
            <a:br>
              <a:rPr lang="en-US" sz="1200" b="1" kern="1200" baseline="0" dirty="0" smtClean="0">
                <a:solidFill>
                  <a:schemeClr val="tx1"/>
                </a:solidFill>
                <a:latin typeface="Arial" pitchFamily="34" charset="0"/>
                <a:ea typeface="ＭＳ Ｐゴシック" charset="0"/>
                <a:cs typeface="Arial" pitchFamily="34" charset="0"/>
              </a:rPr>
            </a:br>
            <a:r>
              <a:rPr lang="en-US" sz="1200" kern="1200" baseline="0" dirty="0" smtClean="0">
                <a:solidFill>
                  <a:schemeClr val="tx1"/>
                </a:solidFill>
                <a:latin typeface="Arial" pitchFamily="34" charset="0"/>
                <a:ea typeface="ＭＳ Ｐゴシック" charset="0"/>
                <a:cs typeface="Arial" pitchFamily="34" charset="0"/>
              </a:rPr>
              <a:t>Communities began to voice their concerns about community viability: concerns about property sales led to concerns about neighborhoods and communities being abandoned.</a:t>
            </a:r>
            <a:br>
              <a:rPr lang="en-US" sz="1200" kern="1200" baseline="0" dirty="0" smtClean="0">
                <a:solidFill>
                  <a:schemeClr val="tx1"/>
                </a:solidFill>
                <a:latin typeface="Arial" pitchFamily="34" charset="0"/>
                <a:ea typeface="ＭＳ Ｐゴシック" charset="0"/>
                <a:cs typeface="Arial" pitchFamily="34" charset="0"/>
              </a:rPr>
            </a:br>
            <a:endParaRPr lang="en-US" sz="1200" kern="1200" baseline="0" dirty="0" smtClean="0">
              <a:solidFill>
                <a:schemeClr val="tx1"/>
              </a:solidFill>
              <a:latin typeface="Arial" pitchFamily="34" charset="0"/>
              <a:ea typeface="ＭＳ Ｐゴシック" charset="0"/>
              <a:cs typeface="Arial" pitchFamily="34" charset="0"/>
            </a:endParaRPr>
          </a:p>
          <a:p>
            <a:r>
              <a:rPr lang="en-US" sz="1200" kern="1200" baseline="0" dirty="0" smtClean="0">
                <a:solidFill>
                  <a:schemeClr val="tx1"/>
                </a:solidFill>
                <a:latin typeface="Arial" pitchFamily="34" charset="0"/>
                <a:ea typeface="ＭＳ Ｐゴシック" charset="0"/>
                <a:cs typeface="Arial" pitchFamily="34" charset="0"/>
              </a:rPr>
              <a:t>Local tax base: Also led to concerns about reduced tax base for communities</a:t>
            </a:r>
            <a:br>
              <a:rPr lang="en-US" sz="1200" kern="1200" baseline="0" dirty="0" smtClean="0">
                <a:solidFill>
                  <a:schemeClr val="tx1"/>
                </a:solidFill>
                <a:latin typeface="Arial" pitchFamily="34" charset="0"/>
                <a:ea typeface="ＭＳ Ｐゴシック" charset="0"/>
                <a:cs typeface="Arial" pitchFamily="34" charset="0"/>
              </a:rPr>
            </a:br>
            <a:r>
              <a:rPr lang="en-US" sz="1200" kern="1200" baseline="0" dirty="0" smtClean="0">
                <a:solidFill>
                  <a:schemeClr val="tx1"/>
                </a:solidFill>
                <a:latin typeface="Arial" pitchFamily="34" charset="0"/>
                <a:ea typeface="ＭＳ Ｐゴシック" charset="0"/>
                <a:cs typeface="Arial" pitchFamily="34" charset="0"/>
              </a:rPr>
              <a:t/>
            </a:r>
            <a:br>
              <a:rPr lang="en-US" sz="1200" kern="1200" baseline="0" dirty="0" smtClean="0">
                <a:solidFill>
                  <a:schemeClr val="tx1"/>
                </a:solidFill>
                <a:latin typeface="Arial" pitchFamily="34" charset="0"/>
                <a:ea typeface="ＭＳ Ｐゴシック" charset="0"/>
                <a:cs typeface="Arial" pitchFamily="34" charset="0"/>
              </a:rPr>
            </a:br>
            <a:r>
              <a:rPr lang="en-US" sz="1200" b="1" kern="1200" baseline="0" dirty="0" smtClean="0">
                <a:solidFill>
                  <a:schemeClr val="tx1"/>
                </a:solidFill>
                <a:latin typeface="Arial" pitchFamily="34" charset="0"/>
                <a:ea typeface="ＭＳ Ｐゴシック" charset="0"/>
                <a:cs typeface="Arial" pitchFamily="34" charset="0"/>
              </a:rPr>
              <a:t>Federal Impact</a:t>
            </a:r>
            <a:endParaRPr lang="en-US" sz="1200" kern="1200" baseline="0" dirty="0" smtClean="0">
              <a:solidFill>
                <a:schemeClr val="tx1"/>
              </a:solidFill>
              <a:latin typeface="Arial" pitchFamily="34" charset="0"/>
              <a:ea typeface="ＭＳ Ｐゴシック" charset="0"/>
              <a:cs typeface="Arial" pitchFamily="34" charset="0"/>
            </a:endParaRPr>
          </a:p>
          <a:p>
            <a:r>
              <a:rPr lang="en-US" sz="1200" kern="1200" baseline="0" dirty="0" smtClean="0">
                <a:solidFill>
                  <a:schemeClr val="tx1"/>
                </a:solidFill>
                <a:latin typeface="Arial" pitchFamily="34" charset="0"/>
                <a:ea typeface="ＭＳ Ｐゴシック" charset="0"/>
                <a:cs typeface="Arial" pitchFamily="34" charset="0"/>
              </a:rPr>
              <a:t>Ultimately it became a “national” conversation about the impact of affordability on NFIP participation: concerns about the NFIP losing policyholders so that we don't actually have more revenue</a:t>
            </a:r>
            <a:br>
              <a:rPr lang="en-US" sz="1200" kern="1200" baseline="0" dirty="0" smtClean="0">
                <a:solidFill>
                  <a:schemeClr val="tx1"/>
                </a:solidFill>
                <a:latin typeface="Arial" pitchFamily="34" charset="0"/>
                <a:ea typeface="ＭＳ Ｐゴシック" charset="0"/>
                <a:cs typeface="Arial" pitchFamily="34" charset="0"/>
              </a:rPr>
            </a:br>
            <a:endParaRPr lang="en-US" sz="1200" kern="1200" baseline="0" dirty="0" smtClean="0">
              <a:solidFill>
                <a:schemeClr val="tx1"/>
              </a:solidFill>
              <a:latin typeface="Arial" pitchFamily="34" charset="0"/>
              <a:ea typeface="ＭＳ Ｐゴシック" charset="0"/>
              <a:cs typeface="Arial" pitchFamily="34" charset="0"/>
            </a:endParaRPr>
          </a:p>
          <a:p>
            <a:r>
              <a:rPr lang="en-US" sz="1200" kern="1200" baseline="0" dirty="0" smtClean="0">
                <a:solidFill>
                  <a:schemeClr val="tx1"/>
                </a:solidFill>
                <a:latin typeface="Arial" pitchFamily="34" charset="0"/>
                <a:ea typeface="ＭＳ Ｐゴシック" charset="0"/>
                <a:cs typeface="Arial" pitchFamily="34" charset="0"/>
              </a:rPr>
              <a:t>FEMA IA and OFA: if NFIP is not insuring, losses may result in greater reliance on other federal programs. This of course was one of the main reasons Congress created the NFIP in the first place.</a:t>
            </a:r>
          </a:p>
          <a:p>
            <a:endParaRPr lang="en-US" sz="1200" kern="1200" baseline="0" dirty="0" smtClean="0">
              <a:solidFill>
                <a:schemeClr val="tx1"/>
              </a:solidFill>
              <a:latin typeface="Arial" pitchFamily="34" charset="0"/>
              <a:ea typeface="ＭＳ Ｐゴシック" charset="0"/>
              <a:cs typeface="Arial" pitchFamily="34" charset="0"/>
            </a:endParaRPr>
          </a:p>
          <a:p>
            <a:r>
              <a:rPr lang="en-US" sz="1200" kern="1200" dirty="0" smtClean="0">
                <a:solidFill>
                  <a:schemeClr val="tx1"/>
                </a:solidFill>
                <a:latin typeface="Arial" pitchFamily="34" charset="0"/>
                <a:ea typeface="ＭＳ Ｐゴシック" charset="0"/>
                <a:cs typeface="Arial" pitchFamily="34" charset="0"/>
              </a:rPr>
              <a:t/>
            </a:r>
            <a:br>
              <a:rPr lang="en-US" sz="1200" kern="1200" dirty="0" smtClean="0">
                <a:solidFill>
                  <a:schemeClr val="tx1"/>
                </a:solidFill>
                <a:latin typeface="Arial" pitchFamily="34" charset="0"/>
                <a:ea typeface="ＭＳ Ｐゴシック" charset="0"/>
                <a:cs typeface="Arial" pitchFamily="34" charset="0"/>
              </a:rPr>
            </a:br>
            <a:r>
              <a:rPr lang="en-US" sz="1200" kern="1200" dirty="0" smtClean="0">
                <a:solidFill>
                  <a:schemeClr val="tx1"/>
                </a:solidFill>
                <a:latin typeface="Arial" pitchFamily="34" charset="0"/>
                <a:ea typeface="ＭＳ Ｐゴシック" charset="0"/>
                <a:cs typeface="Arial" pitchFamily="34" charset="0"/>
              </a:rPr>
              <a:t/>
            </a:r>
            <a:br>
              <a:rPr lang="en-US" sz="1200" kern="1200" dirty="0" smtClean="0">
                <a:solidFill>
                  <a:schemeClr val="tx1"/>
                </a:solidFill>
                <a:latin typeface="Arial" pitchFamily="34" charset="0"/>
                <a:ea typeface="ＭＳ Ｐゴシック" charset="0"/>
                <a:cs typeface="Arial" pitchFamily="34" charset="0"/>
              </a:rPr>
            </a:br>
            <a:endParaRPr lang="en-US" sz="12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36BF634E-27CF-4094-92B3-439AEB0974D5}" type="slidenum">
              <a:rPr lang="en-US">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3016243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mn-lt"/>
                <a:ea typeface="ＭＳ Ｐゴシック" charset="0"/>
                <a:cs typeface="ＭＳ Ｐゴシック" charset="0"/>
              </a:rPr>
              <a:t>In recent months we’ve heard a lot of stories about the perceived pluses and minuses of BW12. </a:t>
            </a:r>
          </a:p>
          <a:p>
            <a:r>
              <a:rPr lang="en-US" sz="1200" kern="1200" dirty="0" smtClean="0">
                <a:solidFill>
                  <a:schemeClr val="tx1"/>
                </a:solidFill>
                <a:latin typeface="+mn-lt"/>
                <a:ea typeface="ＭＳ Ｐゴシック" charset="0"/>
                <a:cs typeface="ＭＳ Ｐゴシック" charset="0"/>
              </a:rPr>
              <a:t> </a:t>
            </a:r>
          </a:p>
          <a:p>
            <a:r>
              <a:rPr lang="en-US" sz="1200" kern="1200" dirty="0" smtClean="0">
                <a:solidFill>
                  <a:schemeClr val="tx1"/>
                </a:solidFill>
                <a:latin typeface="+mn-lt"/>
                <a:ea typeface="ＭＳ Ｐゴシック" charset="0"/>
                <a:cs typeface="ＭＳ Ｐゴシック" charset="0"/>
              </a:rPr>
              <a:t>This is a great opportunity to reconcile those perceptions with the realities (as we now know them) of implementing BW12, and of course, identify research-based affordability issues.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0"/>
                <a:cs typeface="ＭＳ Ｐゴシック" charset="0"/>
              </a:rPr>
              <a:t>Here are just some of the pluses and minuses (by stakeholder group) that we need</a:t>
            </a:r>
            <a:r>
              <a:rPr lang="en-US" sz="1200" kern="1200" baseline="0" dirty="0" smtClean="0">
                <a:solidFill>
                  <a:schemeClr val="tx1"/>
                </a:solidFill>
                <a:latin typeface="+mn-lt"/>
                <a:ea typeface="ＭＳ Ｐゴシック" charset="0"/>
                <a:cs typeface="ＭＳ Ｐゴシック" charset="0"/>
              </a:rPr>
              <a:t> to address:</a:t>
            </a:r>
            <a:endParaRPr lang="en-US" sz="1200" kern="1200" dirty="0" smtClean="0">
              <a:solidFill>
                <a:schemeClr val="tx1"/>
              </a:solidFill>
              <a:latin typeface="+mn-l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0"/>
                <a:cs typeface="ＭＳ Ｐゴシック" charset="0"/>
              </a:rPr>
              <a:t>Individuals: </a:t>
            </a:r>
            <a:br>
              <a:rPr lang="en-US" sz="1200" kern="1200" dirty="0" smtClean="0">
                <a:solidFill>
                  <a:schemeClr val="tx1"/>
                </a:solidFill>
                <a:latin typeface="+mn-lt"/>
                <a:ea typeface="ＭＳ Ｐゴシック" charset="0"/>
                <a:cs typeface="ＭＳ Ｐゴシック" charset="0"/>
              </a:rPr>
            </a:br>
            <a:r>
              <a:rPr lang="en-US" sz="1200" kern="1200" dirty="0" smtClean="0">
                <a:solidFill>
                  <a:schemeClr val="tx1"/>
                </a:solidFill>
                <a:latin typeface="+mn-lt"/>
                <a:ea typeface="ＭＳ Ｐゴシック" charset="0"/>
                <a:cs typeface="ＭＳ Ｐゴシック" charset="0"/>
              </a:rPr>
              <a:t>- economically distressed homeowners: how many property owners will face large premiums? Where will the problem areas be?</a:t>
            </a:r>
            <a:br>
              <a:rPr lang="en-US" sz="1200" kern="1200" dirty="0" smtClean="0">
                <a:solidFill>
                  <a:schemeClr val="tx1"/>
                </a:solidFill>
                <a:latin typeface="+mn-lt"/>
                <a:ea typeface="ＭＳ Ｐゴシック" charset="0"/>
                <a:cs typeface="ＭＳ Ｐゴシック" charset="0"/>
              </a:rPr>
            </a:br>
            <a:r>
              <a:rPr lang="en-US" sz="1200" kern="1200" dirty="0" smtClean="0">
                <a:solidFill>
                  <a:schemeClr val="tx1"/>
                </a:solidFill>
                <a:latin typeface="+mn-lt"/>
                <a:ea typeface="ＭＳ Ｐゴシック" charset="0"/>
                <a:cs typeface="ＭＳ Ｐゴシック" charset="0"/>
              </a:rPr>
              <a:t>+BW-12 encourages owners to undertake mitigation before the flood</a:t>
            </a:r>
            <a:br>
              <a:rPr lang="en-US" sz="1200" kern="1200" dirty="0" smtClean="0">
                <a:solidFill>
                  <a:schemeClr val="tx1"/>
                </a:solidFill>
                <a:latin typeface="+mn-lt"/>
                <a:ea typeface="ＭＳ Ｐゴシック" charset="0"/>
                <a:cs typeface="ＭＳ Ｐゴシック" charset="0"/>
              </a:rPr>
            </a:br>
            <a:r>
              <a:rPr lang="en-US" sz="1200" kern="1200" dirty="0" smtClean="0">
                <a:solidFill>
                  <a:schemeClr val="tx1"/>
                </a:solidFill>
                <a:latin typeface="+mn-lt"/>
                <a:ea typeface="ＭＳ Ｐゴシック" charset="0"/>
                <a:cs typeface="ＭＳ Ｐゴシック" charset="0"/>
              </a:rPr>
              <a:t/>
            </a:r>
            <a:br>
              <a:rPr lang="en-US" sz="1200" kern="1200" dirty="0" smtClean="0">
                <a:solidFill>
                  <a:schemeClr val="tx1"/>
                </a:solidFill>
                <a:latin typeface="+mn-lt"/>
                <a:ea typeface="ＭＳ Ｐゴシック" charset="0"/>
                <a:cs typeface="ＭＳ Ｐゴシック" charset="0"/>
              </a:rPr>
            </a:br>
            <a:r>
              <a:rPr lang="en-US" sz="1200" kern="1200" dirty="0" smtClean="0">
                <a:solidFill>
                  <a:schemeClr val="tx1"/>
                </a:solidFill>
                <a:latin typeface="+mn-lt"/>
                <a:ea typeface="ＭＳ Ｐゴシック" charset="0"/>
                <a:cs typeface="ＭＳ Ｐゴシック" charset="0"/>
              </a:rPr>
              <a:t>Communities:</a:t>
            </a:r>
            <a:br>
              <a:rPr lang="en-US" sz="1200" kern="1200" dirty="0" smtClean="0">
                <a:solidFill>
                  <a:schemeClr val="tx1"/>
                </a:solidFill>
                <a:latin typeface="+mn-lt"/>
                <a:ea typeface="ＭＳ Ｐゴシック" charset="0"/>
                <a:cs typeface="ＭＳ Ｐゴシック" charset="0"/>
              </a:rPr>
            </a:br>
            <a:r>
              <a:rPr lang="en-US" sz="1200" kern="1200" dirty="0" smtClean="0">
                <a:solidFill>
                  <a:schemeClr val="tx1"/>
                </a:solidFill>
                <a:latin typeface="+mn-lt"/>
                <a:ea typeface="ＭＳ Ｐゴシック" charset="0"/>
                <a:cs typeface="ＭＳ Ｐゴシック" charset="0"/>
              </a:rPr>
              <a:t>- Increased premiums unravels communities as people who can't afford insurance walk away.</a:t>
            </a:r>
            <a:br>
              <a:rPr lang="en-US" sz="1200" kern="1200" dirty="0" smtClean="0">
                <a:solidFill>
                  <a:schemeClr val="tx1"/>
                </a:solidFill>
                <a:latin typeface="+mn-lt"/>
                <a:ea typeface="ＭＳ Ｐゴシック" charset="0"/>
                <a:cs typeface="ＭＳ Ｐゴシック" charset="0"/>
              </a:rPr>
            </a:br>
            <a:r>
              <a:rPr lang="en-US" sz="1200" kern="1200" dirty="0" smtClean="0">
                <a:solidFill>
                  <a:schemeClr val="tx1"/>
                </a:solidFill>
                <a:latin typeface="+mn-lt"/>
                <a:ea typeface="ＭＳ Ｐゴシック" charset="0"/>
                <a:cs typeface="ＭＳ Ｐゴシック" charset="0"/>
              </a:rPr>
              <a:t>+ People who can afford risk move into desirable areas near water and local economies improve</a:t>
            </a:r>
            <a:br>
              <a:rPr lang="en-US" sz="1200" kern="1200" dirty="0" smtClean="0">
                <a:solidFill>
                  <a:schemeClr val="tx1"/>
                </a:solidFill>
                <a:latin typeface="+mn-lt"/>
                <a:ea typeface="ＭＳ Ｐゴシック" charset="0"/>
                <a:cs typeface="ＭＳ Ｐゴシック" charset="0"/>
              </a:rPr>
            </a:br>
            <a:r>
              <a:rPr lang="en-US" sz="1200" kern="1200" dirty="0" smtClean="0">
                <a:solidFill>
                  <a:schemeClr val="tx1"/>
                </a:solidFill>
                <a:latin typeface="+mn-lt"/>
                <a:ea typeface="ＭＳ Ｐゴシック" charset="0"/>
                <a:cs typeface="ＭＳ Ｐゴシック" charset="0"/>
              </a:rPr>
              <a:t/>
            </a:r>
            <a:br>
              <a:rPr lang="en-US" sz="1200" kern="1200" dirty="0" smtClean="0">
                <a:solidFill>
                  <a:schemeClr val="tx1"/>
                </a:solidFill>
                <a:latin typeface="+mn-lt"/>
                <a:ea typeface="ＭＳ Ｐゴシック" charset="0"/>
                <a:cs typeface="ＭＳ Ｐゴシック" charset="0"/>
              </a:rPr>
            </a:br>
            <a:r>
              <a:rPr lang="en-US" sz="1200" kern="1200" dirty="0" smtClean="0">
                <a:solidFill>
                  <a:schemeClr val="tx1"/>
                </a:solidFill>
                <a:latin typeface="+mn-lt"/>
                <a:ea typeface="ＭＳ Ｐゴシック" charset="0"/>
                <a:cs typeface="ＭＳ Ｐゴシック" charset="0"/>
              </a:rPr>
              <a:t>National</a:t>
            </a:r>
            <a:br>
              <a:rPr lang="en-US" sz="1200" kern="1200" dirty="0" smtClean="0">
                <a:solidFill>
                  <a:schemeClr val="tx1"/>
                </a:solidFill>
                <a:latin typeface="+mn-lt"/>
                <a:ea typeface="ＭＳ Ｐゴシック" charset="0"/>
                <a:cs typeface="ＭＳ Ｐゴシック" charset="0"/>
              </a:rPr>
            </a:br>
            <a:r>
              <a:rPr lang="en-US" sz="1200" kern="1200" dirty="0" smtClean="0">
                <a:solidFill>
                  <a:schemeClr val="tx1"/>
                </a:solidFill>
                <a:latin typeface="+mn-lt"/>
                <a:ea typeface="ＭＳ Ｐゴシック" charset="0"/>
                <a:cs typeface="ＭＳ Ｐゴシック" charset="0"/>
              </a:rPr>
              <a:t>- NFIP participation declines making the program even less likely to afford disasters/debt, and </a:t>
            </a:r>
            <a:r>
              <a:rPr lang="en-US" sz="1200" kern="1200" dirty="0" err="1" smtClean="0">
                <a:solidFill>
                  <a:schemeClr val="tx1"/>
                </a:solidFill>
                <a:latin typeface="+mn-lt"/>
                <a:ea typeface="ＭＳ Ｐゴシック" charset="0"/>
                <a:cs typeface="ＭＳ Ｐゴシック" charset="0"/>
              </a:rPr>
              <a:t>govt</a:t>
            </a:r>
            <a:r>
              <a:rPr lang="en-US" sz="1200" kern="1200" dirty="0" smtClean="0">
                <a:solidFill>
                  <a:schemeClr val="tx1"/>
                </a:solidFill>
                <a:latin typeface="+mn-lt"/>
                <a:ea typeface="ＭＳ Ｐゴシック" charset="0"/>
                <a:cs typeface="ＭＳ Ｐゴシック" charset="0"/>
              </a:rPr>
              <a:t> left supporting more uninsured losses</a:t>
            </a:r>
            <a:br>
              <a:rPr lang="en-US" sz="1200" kern="1200" dirty="0" smtClean="0">
                <a:solidFill>
                  <a:schemeClr val="tx1"/>
                </a:solidFill>
                <a:latin typeface="+mn-lt"/>
                <a:ea typeface="ＭＳ Ｐゴシック" charset="0"/>
                <a:cs typeface="ＭＳ Ｐゴシック" charset="0"/>
              </a:rPr>
            </a:br>
            <a:r>
              <a:rPr lang="en-US" sz="1200" kern="1200" dirty="0" smtClean="0">
                <a:solidFill>
                  <a:schemeClr val="tx1"/>
                </a:solidFill>
                <a:latin typeface="+mn-lt"/>
                <a:ea typeface="ＭＳ Ｐゴシック" charset="0"/>
                <a:cs typeface="ＭＳ Ｐゴシック" charset="0"/>
              </a:rPr>
              <a:t>+ NFIP maintains most policyholders and riskiest properties are mitigated/replaced</a:t>
            </a:r>
            <a:br>
              <a:rPr lang="en-US" sz="1200" kern="1200" dirty="0" smtClean="0">
                <a:solidFill>
                  <a:schemeClr val="tx1"/>
                </a:solidFill>
                <a:latin typeface="+mn-lt"/>
                <a:ea typeface="ＭＳ Ｐゴシック" charset="0"/>
                <a:cs typeface="ＭＳ Ｐゴシック" charset="0"/>
              </a:rPr>
            </a:br>
            <a:r>
              <a:rPr lang="en-US" sz="1200" kern="1200" dirty="0" smtClean="0">
                <a:solidFill>
                  <a:schemeClr val="tx1"/>
                </a:solidFill>
                <a:latin typeface="+mn-lt"/>
                <a:ea typeface="ＭＳ Ｐゴシック" charset="0"/>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pPr>
              <a:defRPr/>
            </a:pPr>
            <a:fld id="{36BF634E-27CF-4094-92B3-439AEB0974D5}" type="slidenum">
              <a:rPr lang="en-US">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687040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A3A00A8-6910-42C6-8783-C300C1D6DE27}" type="datetimeFigureOut">
              <a:rPr lang="en-US" smtClean="0"/>
              <a:t>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789AF-4FE8-4D06-9475-EE91BF59B66F}" type="slidenum">
              <a:rPr lang="en-US" smtClean="0"/>
              <a:t>‹#›</a:t>
            </a:fld>
            <a:endParaRPr lang="en-US"/>
          </a:p>
        </p:txBody>
      </p:sp>
    </p:spTree>
    <p:extLst>
      <p:ext uri="{BB962C8B-B14F-4D97-AF65-F5344CB8AC3E}">
        <p14:creationId xmlns:p14="http://schemas.microsoft.com/office/powerpoint/2010/main" val="63859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3A00A8-6910-42C6-8783-C300C1D6DE27}" type="datetimeFigureOut">
              <a:rPr lang="en-US" smtClean="0"/>
              <a:t>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789AF-4FE8-4D06-9475-EE91BF59B66F}" type="slidenum">
              <a:rPr lang="en-US" smtClean="0"/>
              <a:t>‹#›</a:t>
            </a:fld>
            <a:endParaRPr lang="en-US"/>
          </a:p>
        </p:txBody>
      </p:sp>
    </p:spTree>
    <p:extLst>
      <p:ext uri="{BB962C8B-B14F-4D97-AF65-F5344CB8AC3E}">
        <p14:creationId xmlns:p14="http://schemas.microsoft.com/office/powerpoint/2010/main" val="396906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3A00A8-6910-42C6-8783-C300C1D6DE27}" type="datetimeFigureOut">
              <a:rPr lang="en-US" smtClean="0"/>
              <a:t>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789AF-4FE8-4D06-9475-EE91BF59B66F}" type="slidenum">
              <a:rPr lang="en-US" smtClean="0"/>
              <a:t>‹#›</a:t>
            </a:fld>
            <a:endParaRPr lang="en-US"/>
          </a:p>
        </p:txBody>
      </p:sp>
    </p:spTree>
    <p:extLst>
      <p:ext uri="{BB962C8B-B14F-4D97-AF65-F5344CB8AC3E}">
        <p14:creationId xmlns:p14="http://schemas.microsoft.com/office/powerpoint/2010/main" val="1624718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95400"/>
            <a:ext cx="8228013" cy="1927225"/>
          </a:xfrm>
        </p:spPr>
        <p:txBody>
          <a:bodyPr tIns="0" bIns="0" anchor="b"/>
          <a:lstStyle>
            <a:lvl1pPr>
              <a:defRPr sz="60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lvl1pPr>
              <a:defRPr smtClean="0"/>
            </a:lvl1pPr>
          </a:lstStyle>
          <a:p>
            <a:pPr>
              <a:defRPr/>
            </a:pPr>
            <a:fld id="{27EBECB8-2D24-47FE-8893-48BB7EE47591}" type="datetime1">
              <a:rPr lang="en-US"/>
              <a:pPr>
                <a:defRPr/>
              </a:pPr>
              <a:t>2/4/2014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3457812-F021-4CC3-B363-E9DDAA8AC559}" type="slidenum">
              <a:rPr lang="en-US"/>
              <a:pPr>
                <a:defRPr/>
              </a:pPr>
              <a:t>‹#›</a:t>
            </a:fld>
            <a:endParaRPr lang="en-US"/>
          </a:p>
        </p:txBody>
      </p:sp>
    </p:spTree>
    <p:extLst>
      <p:ext uri="{BB962C8B-B14F-4D97-AF65-F5344CB8AC3E}">
        <p14:creationId xmlns:p14="http://schemas.microsoft.com/office/powerpoint/2010/main" val="129049749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1pPr marL="342900" indent="-342900">
              <a:buFont typeface="Wingdings" charset="2"/>
              <a:buChar char="u"/>
              <a:defRPr/>
            </a:lvl1pPr>
            <a:lvl2pPr marL="685800" indent="-336550">
              <a:buFont typeface="Wingdings" charset="2"/>
              <a:buChar char="u"/>
              <a:defRPr/>
            </a:lvl2pPr>
            <a:lvl3pPr marL="1035050" indent="-349250">
              <a:buFont typeface="Wingdings" charset="2"/>
              <a:buChar char="u"/>
              <a:defRPr/>
            </a:lvl3pPr>
            <a:lvl4pPr marL="1371600" indent="-336550">
              <a:buFont typeface="Wingdings" charset="2"/>
              <a:buChar char="u"/>
              <a:defRPr/>
            </a:lvl4pPr>
            <a:lvl5pPr marL="1720850" indent="-349250">
              <a:buFont typeface="Wingdings" charset="2"/>
              <a:buChar char="u"/>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290941C1-5407-41DC-8F0B-B3C0CD961A3B}" type="datetime1">
              <a:rPr lang="en-US"/>
              <a:pPr>
                <a:defRPr/>
              </a:pPr>
              <a:t>2/4/2014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84E9CB5-3EFB-45F4-989C-EF4E186450F9}" type="slidenum">
              <a:rPr lang="en-US"/>
              <a:pPr>
                <a:defRPr/>
              </a:pPr>
              <a:t>‹#›</a:t>
            </a:fld>
            <a:endParaRPr lang="en-US"/>
          </a:p>
        </p:txBody>
      </p:sp>
    </p:spTree>
    <p:extLst>
      <p:ext uri="{BB962C8B-B14F-4D97-AF65-F5344CB8AC3E}">
        <p14:creationId xmlns:p14="http://schemas.microsoft.com/office/powerpoint/2010/main" val="3635367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1676399" y="3609695"/>
            <a:ext cx="5181601" cy="1500187"/>
          </a:xfrm>
        </p:spPr>
        <p:txBody>
          <a:bodyPr/>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solidFill>
                  <a:schemeClr val="bg1"/>
                </a:solidFill>
              </a:defRPr>
            </a:lvl1pPr>
          </a:lstStyle>
          <a:p>
            <a:pPr>
              <a:defRPr/>
            </a:pPr>
            <a:fld id="{4FC94074-C2A6-439C-BCD7-105DFA0F2891}" type="datetime1">
              <a:rPr lang="en-US">
                <a:solidFill>
                  <a:prstClr val="white"/>
                </a:solidFill>
              </a:rPr>
              <a:pPr>
                <a:defRPr/>
              </a:pPr>
              <a:t>2/4/2014</a:t>
            </a:fld>
            <a:endParaRPr lang="en-US">
              <a:solidFill>
                <a:prstClr val="white"/>
              </a:solidFill>
            </a:endParaRPr>
          </a:p>
        </p:txBody>
      </p:sp>
      <p:sp>
        <p:nvSpPr>
          <p:cNvPr id="5" name="Footer Placeholder 4"/>
          <p:cNvSpPr>
            <a:spLocks noGrp="1"/>
          </p:cNvSpPr>
          <p:nvPr>
            <p:ph type="ftr" sz="quarter" idx="11"/>
          </p:nvPr>
        </p:nvSpPr>
        <p:spPr>
          <a:xfrm>
            <a:off x="7239000" y="6356350"/>
            <a:ext cx="1446213" cy="365125"/>
          </a:xfrm>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smtClean="0">
                <a:solidFill>
                  <a:schemeClr val="bg1"/>
                </a:solidFill>
              </a:defRPr>
            </a:lvl1pPr>
          </a:lstStyle>
          <a:p>
            <a:pPr>
              <a:defRPr/>
            </a:pPr>
            <a:fld id="{428C37F0-26FD-4DF1-A256-6F0099FDA3E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557999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a:defRPr/>
            </a:lvl1pPr>
          </a:lstStyle>
          <a:p>
            <a:pPr>
              <a:defRPr/>
            </a:pPr>
            <a:fld id="{DCA45AC8-27CE-4AE2-B456-48FAB1CA41D2}" type="datetime1">
              <a:rPr lang="en-US"/>
              <a:pPr>
                <a:defRPr/>
              </a:pPr>
              <a:t>2/4/2014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359D811-6190-401A-9EFB-6F056CBAB548}" type="slidenum">
              <a:rPr lang="en-US"/>
              <a:pPr>
                <a:defRPr/>
              </a:pPr>
              <a:t>‹#›</a:t>
            </a:fld>
            <a:endParaRPr lang="en-US"/>
          </a:p>
        </p:txBody>
      </p:sp>
    </p:spTree>
    <p:extLst>
      <p:ext uri="{BB962C8B-B14F-4D97-AF65-F5344CB8AC3E}">
        <p14:creationId xmlns:p14="http://schemas.microsoft.com/office/powerpoint/2010/main" val="3858041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dirty="0"/>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rgbClr val="0B4BB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rgbClr val="0B4BB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0"/>
          </p:nvPr>
        </p:nvSpPr>
        <p:spPr/>
        <p:txBody>
          <a:bodyPr/>
          <a:lstStyle>
            <a:lvl1pPr>
              <a:defRPr/>
            </a:lvl1pPr>
          </a:lstStyle>
          <a:p>
            <a:pPr>
              <a:defRPr/>
            </a:pPr>
            <a:fld id="{826926D5-57A8-4429-AD1C-BCABF5E483C0}" type="datetime1">
              <a:rPr lang="en-US"/>
              <a:pPr>
                <a:defRPr/>
              </a:pPr>
              <a:t>2/4/2014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1CF3AF6-80EA-40DE-BF23-6F33079E75E7}" type="slidenum">
              <a:rPr lang="en-US"/>
              <a:pPr>
                <a:defRPr/>
              </a:pPr>
              <a:t>‹#›</a:t>
            </a:fld>
            <a:endParaRPr lang="en-US"/>
          </a:p>
        </p:txBody>
      </p:sp>
    </p:spTree>
    <p:extLst>
      <p:ext uri="{BB962C8B-B14F-4D97-AF65-F5344CB8AC3E}">
        <p14:creationId xmlns:p14="http://schemas.microsoft.com/office/powerpoint/2010/main" val="146264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4"/>
          </p:nvPr>
        </p:nvSpPr>
        <p:spPr/>
        <p:txBody>
          <a:bodyPr/>
          <a:lstStyle>
            <a:lvl1pPr>
              <a:defRPr/>
            </a:lvl1pPr>
          </a:lstStyle>
          <a:p>
            <a:pPr>
              <a:defRPr/>
            </a:pPr>
            <a:fld id="{388090E2-E889-4324-A7F5-5F58E7593A8F}" type="datetime1">
              <a:rPr lang="en-US"/>
              <a:pPr>
                <a:defRPr/>
              </a:pPr>
              <a:t>2/4/2014</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3C19C2D2-9D62-44C0-AA97-D0AA2DFE8492}" type="slidenum">
              <a:rPr lang="en-US"/>
              <a:pPr>
                <a:defRPr/>
              </a:pPr>
              <a:t>‹#›</a:t>
            </a:fld>
            <a:endParaRPr lang="en-US"/>
          </a:p>
        </p:txBody>
      </p:sp>
    </p:spTree>
    <p:extLst>
      <p:ext uri="{BB962C8B-B14F-4D97-AF65-F5344CB8AC3E}">
        <p14:creationId xmlns:p14="http://schemas.microsoft.com/office/powerpoint/2010/main" val="538118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Date Placeholder 3"/>
          <p:cNvSpPr>
            <a:spLocks noGrp="1"/>
          </p:cNvSpPr>
          <p:nvPr>
            <p:ph type="dt" sz="half" idx="15"/>
          </p:nvPr>
        </p:nvSpPr>
        <p:spPr/>
        <p:txBody>
          <a:bodyPr/>
          <a:lstStyle>
            <a:lvl1pPr>
              <a:defRPr/>
            </a:lvl1pPr>
          </a:lstStyle>
          <a:p>
            <a:pPr>
              <a:defRPr/>
            </a:pPr>
            <a:fld id="{FC51FDBA-F1C6-45F8-A119-80272382ED71}" type="datetime1">
              <a:rPr lang="en-US"/>
              <a:pPr>
                <a:defRPr/>
              </a:pPr>
              <a:t>2/4/2014</a:t>
            </a:fld>
            <a:endParaRPr lang="en-US"/>
          </a:p>
        </p:txBody>
      </p:sp>
      <p:sp>
        <p:nvSpPr>
          <p:cNvPr id="7" name="Footer Placeholder 4"/>
          <p:cNvSpPr>
            <a:spLocks noGrp="1"/>
          </p:cNvSpPr>
          <p:nvPr>
            <p:ph type="ftr" sz="quarter" idx="16"/>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7"/>
          </p:nvPr>
        </p:nvSpPr>
        <p:spPr/>
        <p:txBody>
          <a:bodyPr/>
          <a:lstStyle>
            <a:lvl1pPr>
              <a:defRPr/>
            </a:lvl1pPr>
          </a:lstStyle>
          <a:p>
            <a:pPr>
              <a:defRPr/>
            </a:pPr>
            <a:fld id="{98E70F7F-A953-426E-A021-7CDF7E891D57}" type="slidenum">
              <a:rPr lang="en-US"/>
              <a:pPr>
                <a:defRPr/>
              </a:pPr>
              <a:t>‹#›</a:t>
            </a:fld>
            <a:endParaRPr lang="en-US"/>
          </a:p>
        </p:txBody>
      </p:sp>
    </p:spTree>
    <p:extLst>
      <p:ext uri="{BB962C8B-B14F-4D97-AF65-F5344CB8AC3E}">
        <p14:creationId xmlns:p14="http://schemas.microsoft.com/office/powerpoint/2010/main" val="713158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6"/>
          </p:nvPr>
        </p:nvSpPr>
        <p:spPr/>
        <p:txBody>
          <a:bodyPr/>
          <a:lstStyle>
            <a:lvl1pPr>
              <a:defRPr/>
            </a:lvl1pPr>
          </a:lstStyle>
          <a:p>
            <a:pPr>
              <a:defRPr/>
            </a:pPr>
            <a:fld id="{31D69F57-6EF3-46D4-BA73-8B045DB6598E}" type="datetime1">
              <a:rPr lang="en-US"/>
              <a:pPr>
                <a:defRPr/>
              </a:pPr>
              <a:t>2/4/2014</a:t>
            </a:fld>
            <a:endParaRPr lang="en-US"/>
          </a:p>
        </p:txBody>
      </p:sp>
      <p:sp>
        <p:nvSpPr>
          <p:cNvPr id="9" name="Footer Placeholder 4"/>
          <p:cNvSpPr>
            <a:spLocks noGrp="1"/>
          </p:cNvSpPr>
          <p:nvPr>
            <p:ph type="ftr" sz="quarter" idx="17"/>
          </p:nvPr>
        </p:nvSpPr>
        <p:spPr/>
        <p:txBody>
          <a:bodyPr/>
          <a:lstStyle>
            <a:lvl1pPr>
              <a:defRPr/>
            </a:lvl1pPr>
          </a:lstStyle>
          <a:p>
            <a:pPr>
              <a:defRPr/>
            </a:pPr>
            <a:endParaRPr lang="en-US">
              <a:solidFill>
                <a:prstClr val="black">
                  <a:lumMod val="50000"/>
                  <a:lumOff val="50000"/>
                </a:prstClr>
              </a:solidFill>
            </a:endParaRPr>
          </a:p>
        </p:txBody>
      </p:sp>
      <p:sp>
        <p:nvSpPr>
          <p:cNvPr id="12" name="Slide Number Placeholder 5"/>
          <p:cNvSpPr>
            <a:spLocks noGrp="1"/>
          </p:cNvSpPr>
          <p:nvPr>
            <p:ph type="sldNum" sz="quarter" idx="18"/>
          </p:nvPr>
        </p:nvSpPr>
        <p:spPr/>
        <p:txBody>
          <a:bodyPr/>
          <a:lstStyle>
            <a:lvl1pPr>
              <a:defRPr/>
            </a:lvl1pPr>
          </a:lstStyle>
          <a:p>
            <a:pPr>
              <a:defRPr/>
            </a:pPr>
            <a:fld id="{F6277B85-B25B-497F-86CA-26740A70662D}" type="slidenum">
              <a:rPr lang="en-US"/>
              <a:pPr>
                <a:defRPr/>
              </a:pPr>
              <a:t>‹#›</a:t>
            </a:fld>
            <a:endParaRPr lang="en-US"/>
          </a:p>
        </p:txBody>
      </p:sp>
    </p:spTree>
    <p:extLst>
      <p:ext uri="{BB962C8B-B14F-4D97-AF65-F5344CB8AC3E}">
        <p14:creationId xmlns:p14="http://schemas.microsoft.com/office/powerpoint/2010/main" val="3684051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3A00A8-6910-42C6-8783-C300C1D6DE27}" type="datetimeFigureOut">
              <a:rPr lang="en-US" smtClean="0"/>
              <a:t>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789AF-4FE8-4D06-9475-EE91BF59B66F}" type="slidenum">
              <a:rPr lang="en-US" smtClean="0"/>
              <a:t>‹#›</a:t>
            </a:fld>
            <a:endParaRPr lang="en-US"/>
          </a:p>
        </p:txBody>
      </p:sp>
    </p:spTree>
    <p:extLst>
      <p:ext uri="{BB962C8B-B14F-4D97-AF65-F5344CB8AC3E}">
        <p14:creationId xmlns:p14="http://schemas.microsoft.com/office/powerpoint/2010/main" val="1282111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fld id="{2AFDCE0B-094A-4B03-A261-C6F077C9196F}" type="datetime1">
              <a:rPr lang="en-US"/>
              <a:pPr>
                <a:defRPr/>
              </a:pPr>
              <a:t>2/4/2014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F0D690A-5F9C-4B0A-8FBC-945A75A406C6}" type="slidenum">
              <a:rPr lang="en-US"/>
              <a:pPr>
                <a:defRPr/>
              </a:pPr>
              <a:t>‹#›</a:t>
            </a:fld>
            <a:endParaRPr lang="en-US"/>
          </a:p>
        </p:txBody>
      </p:sp>
    </p:spTree>
    <p:extLst>
      <p:ext uri="{BB962C8B-B14F-4D97-AF65-F5344CB8AC3E}">
        <p14:creationId xmlns:p14="http://schemas.microsoft.com/office/powerpoint/2010/main" val="1621738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BE851133-DE08-4777-8091-3E8C0B588FB0}" type="datetime1">
              <a:rPr lang="en-US"/>
              <a:pPr>
                <a:defRPr/>
              </a:pPr>
              <a:t>2/4/2014</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514AA286-481B-4063-AAAA-FC6740B41E1C}" type="slidenum">
              <a:rPr lang="en-US"/>
              <a:pPr>
                <a:defRPr/>
              </a:pPr>
              <a:t>‹#›</a:t>
            </a:fld>
            <a:endParaRPr lang="en-US"/>
          </a:p>
        </p:txBody>
      </p:sp>
    </p:spTree>
    <p:extLst>
      <p:ext uri="{BB962C8B-B14F-4D97-AF65-F5344CB8AC3E}">
        <p14:creationId xmlns:p14="http://schemas.microsoft.com/office/powerpoint/2010/main" val="54158540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en-US" smtClean="0"/>
              <a:t>Click to edit Master title style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solidFill>
                  <a:schemeClr val="bg1"/>
                </a:solidFill>
              </a:defRPr>
            </a:lvl1pPr>
          </a:lstStyle>
          <a:p>
            <a:pPr>
              <a:defRPr/>
            </a:pPr>
            <a:fld id="{51084342-34D2-4921-B511-94DFC7BB90B7}" type="datetime1">
              <a:rPr lang="en-US">
                <a:solidFill>
                  <a:prstClr val="white"/>
                </a:solidFill>
              </a:rPr>
              <a:pPr>
                <a:defRPr/>
              </a:pPr>
              <a:t>2/4/2014</a:t>
            </a:fld>
            <a:endParaRPr lang="en-US">
              <a:solidFill>
                <a:prstClr val="white"/>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3DED6195-ADB4-4147-8ABF-BEC101EFF3D6}" type="slidenum">
              <a:rPr lang="en-US"/>
              <a:pPr>
                <a:defRPr/>
              </a:pPr>
              <a:t>‹#›</a:t>
            </a:fld>
            <a:endParaRPr lang="en-US"/>
          </a:p>
        </p:txBody>
      </p:sp>
    </p:spTree>
    <p:extLst>
      <p:ext uri="{BB962C8B-B14F-4D97-AF65-F5344CB8AC3E}">
        <p14:creationId xmlns:p14="http://schemas.microsoft.com/office/powerpoint/2010/main" val="942787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rgbClr val="0B4BB7"/>
                </a:solidFill>
              </a:defRPr>
            </a:lvl1pPr>
          </a:lstStyle>
          <a:p>
            <a:r>
              <a:rPr lang="en-US" dirty="0" smtClean="0"/>
              <a:t>Click to edit Master title style</a:t>
            </a:r>
            <a:endParaRPr dirty="0"/>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rgbClr val="0B4BB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rtlCol="0">
            <a:normAutofit/>
          </a:bodyPr>
          <a:lstStyle>
            <a:lvl1pPr marL="0" indent="0">
              <a:buNone/>
              <a:defRPr>
                <a:solidFill>
                  <a:schemeClr val="bg1"/>
                </a:solidFill>
              </a:defRPr>
            </a:lvl1pPr>
          </a:lstStyle>
          <a:p>
            <a:pPr lvl="0"/>
            <a:r>
              <a:rPr lang="en-US" noProof="0" dirty="0" smtClean="0"/>
              <a:t>Drag picture to placeholder or click icon to add</a:t>
            </a:r>
            <a:endParaRPr noProof="0" dirty="0"/>
          </a:p>
        </p:txBody>
      </p:sp>
      <p:sp>
        <p:nvSpPr>
          <p:cNvPr id="5" name="Date Placeholder 4"/>
          <p:cNvSpPr>
            <a:spLocks noGrp="1"/>
          </p:cNvSpPr>
          <p:nvPr>
            <p:ph type="dt" sz="half" idx="14"/>
          </p:nvPr>
        </p:nvSpPr>
        <p:spPr/>
        <p:txBody>
          <a:bodyPr/>
          <a:lstStyle>
            <a:lvl1pPr>
              <a:defRPr smtClean="0">
                <a:solidFill>
                  <a:schemeClr val="bg1"/>
                </a:solidFill>
              </a:defRPr>
            </a:lvl1pPr>
          </a:lstStyle>
          <a:p>
            <a:pPr>
              <a:defRPr/>
            </a:pPr>
            <a:fld id="{F16AA1C8-5F47-41BE-9A4B-FA5162F11EB4}" type="datetime1">
              <a:rPr lang="en-US">
                <a:solidFill>
                  <a:prstClr val="white"/>
                </a:solidFill>
              </a:rPr>
              <a:pPr>
                <a:defRPr/>
              </a:pPr>
              <a:t>2/4/2014</a:t>
            </a:fld>
            <a:endParaRPr lang="en-US">
              <a:solidFill>
                <a:prstClr val="white"/>
              </a:solidFill>
            </a:endParaRPr>
          </a:p>
        </p:txBody>
      </p:sp>
      <p:sp>
        <p:nvSpPr>
          <p:cNvPr id="6" name="Footer Placeholder 5"/>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6"/>
          <p:cNvSpPr>
            <a:spLocks noGrp="1"/>
          </p:cNvSpPr>
          <p:nvPr>
            <p:ph type="sldNum" sz="quarter" idx="16"/>
          </p:nvPr>
        </p:nvSpPr>
        <p:spPr/>
        <p:txBody>
          <a:bodyPr/>
          <a:lstStyle>
            <a:lvl1pPr>
              <a:defRPr smtClean="0"/>
            </a:lvl1pPr>
          </a:lstStyle>
          <a:p>
            <a:pPr>
              <a:defRPr/>
            </a:pPr>
            <a:fld id="{90BC3433-F74D-4B90-9837-37AA64DC29E4}" type="slidenum">
              <a:rPr lang="en-US"/>
              <a:pPr>
                <a:defRPr/>
              </a:pPr>
              <a:t>‹#›</a:t>
            </a:fld>
            <a:endParaRPr lang="en-US"/>
          </a:p>
        </p:txBody>
      </p:sp>
    </p:spTree>
    <p:extLst>
      <p:ext uri="{BB962C8B-B14F-4D97-AF65-F5344CB8AC3E}">
        <p14:creationId xmlns:p14="http://schemas.microsoft.com/office/powerpoint/2010/main" val="602855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rgbClr val="0B4BB7"/>
                </a:solidFill>
              </a:defRPr>
            </a:lvl1pPr>
          </a:lstStyle>
          <a:p>
            <a:r>
              <a:rPr lang="en-US" dirty="0" smtClean="0"/>
              <a:t>Click to edit Master title style</a:t>
            </a:r>
            <a:endParaRPr dirty="0"/>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rgbClr val="0B4BB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rtlCol="0">
            <a:normAutofit/>
          </a:bodyPr>
          <a:lstStyle>
            <a:lvl1pPr marL="0" indent="0">
              <a:buNone/>
              <a:defRPr>
                <a:solidFill>
                  <a:schemeClr val="bg1"/>
                </a:solidFill>
              </a:defRPr>
            </a:lvl1pPr>
          </a:lstStyle>
          <a:p>
            <a:pPr lvl="0"/>
            <a:r>
              <a:rPr lang="en-US" noProof="0" dirty="0" smtClean="0"/>
              <a:t>Drag picture to placeholder or click icon to add</a:t>
            </a:r>
            <a:endParaRPr noProof="0" dirty="0"/>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rtlCol="0">
            <a:normAutofit/>
          </a:bodyPr>
          <a:lstStyle>
            <a:lvl1pPr marL="0" indent="0">
              <a:buNone/>
              <a:defRPr sz="1400">
                <a:solidFill>
                  <a:schemeClr val="bg1"/>
                </a:solidFill>
              </a:defRPr>
            </a:lvl1pPr>
          </a:lstStyle>
          <a:p>
            <a:pPr lvl="0"/>
            <a:r>
              <a:rPr lang="en-US" noProof="0" dirty="0" smtClean="0"/>
              <a:t>Drag picture to placeholder or click icon to add</a:t>
            </a:r>
            <a:endParaRPr noProof="0" dirty="0"/>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rtlCol="0">
            <a:normAutofit/>
          </a:bodyPr>
          <a:lstStyle>
            <a:lvl1pPr marL="0" indent="0">
              <a:buNone/>
              <a:defRPr sz="1800">
                <a:solidFill>
                  <a:schemeClr val="bg1"/>
                </a:solidFill>
              </a:defRPr>
            </a:lvl1pPr>
          </a:lstStyle>
          <a:p>
            <a:pPr lvl="0"/>
            <a:r>
              <a:rPr lang="en-US" noProof="0" dirty="0" smtClean="0"/>
              <a:t>Drag picture to placeholder or click icon to add</a:t>
            </a:r>
            <a:endParaRPr noProof="0" dirty="0"/>
          </a:p>
        </p:txBody>
      </p:sp>
      <p:sp>
        <p:nvSpPr>
          <p:cNvPr id="7" name="Date Placeholder 4"/>
          <p:cNvSpPr>
            <a:spLocks noGrp="1"/>
          </p:cNvSpPr>
          <p:nvPr>
            <p:ph type="dt" sz="half" idx="16"/>
          </p:nvPr>
        </p:nvSpPr>
        <p:spPr/>
        <p:txBody>
          <a:bodyPr/>
          <a:lstStyle>
            <a:lvl1pPr>
              <a:defRPr smtClean="0">
                <a:solidFill>
                  <a:schemeClr val="bg1"/>
                </a:solidFill>
              </a:defRPr>
            </a:lvl1pPr>
          </a:lstStyle>
          <a:p>
            <a:pPr>
              <a:defRPr/>
            </a:pPr>
            <a:fld id="{B21AA8B5-2347-49B7-BF15-7446E8E055F1}" type="datetime1">
              <a:rPr lang="en-US">
                <a:solidFill>
                  <a:prstClr val="white"/>
                </a:solidFill>
              </a:rPr>
              <a:pPr>
                <a:defRPr/>
              </a:pPr>
              <a:t>2/4/2014</a:t>
            </a:fld>
            <a:endParaRPr lang="en-US">
              <a:solidFill>
                <a:prstClr val="white"/>
              </a:solidFill>
            </a:endParaRPr>
          </a:p>
        </p:txBody>
      </p:sp>
      <p:sp>
        <p:nvSpPr>
          <p:cNvPr id="11" name="Footer Placeholder 5"/>
          <p:cNvSpPr>
            <a:spLocks noGrp="1"/>
          </p:cNvSpPr>
          <p:nvPr>
            <p:ph type="ftr" sz="quarter" idx="17"/>
          </p:nvPr>
        </p:nvSpPr>
        <p:spPr/>
        <p:txBody>
          <a:bodyPr/>
          <a:lstStyle>
            <a:lvl1pPr>
              <a:defRPr/>
            </a:lvl1pPr>
          </a:lstStyle>
          <a:p>
            <a:pPr>
              <a:defRPr/>
            </a:pPr>
            <a:endParaRPr lang="en-US">
              <a:solidFill>
                <a:prstClr val="black">
                  <a:lumMod val="50000"/>
                  <a:lumOff val="50000"/>
                </a:prstClr>
              </a:solidFill>
            </a:endParaRPr>
          </a:p>
        </p:txBody>
      </p:sp>
      <p:sp>
        <p:nvSpPr>
          <p:cNvPr id="12" name="Slide Number Placeholder 6"/>
          <p:cNvSpPr>
            <a:spLocks noGrp="1"/>
          </p:cNvSpPr>
          <p:nvPr>
            <p:ph type="sldNum" sz="quarter" idx="18"/>
          </p:nvPr>
        </p:nvSpPr>
        <p:spPr/>
        <p:txBody>
          <a:bodyPr/>
          <a:lstStyle>
            <a:lvl1pPr>
              <a:defRPr smtClean="0"/>
            </a:lvl1pPr>
          </a:lstStyle>
          <a:p>
            <a:pPr>
              <a:defRPr/>
            </a:pPr>
            <a:fld id="{41479F34-781B-441B-A948-4D853547D39C}" type="slidenum">
              <a:rPr lang="en-US"/>
              <a:pPr>
                <a:defRPr/>
              </a:pPr>
              <a:t>‹#›</a:t>
            </a:fld>
            <a:endParaRPr lang="en-US"/>
          </a:p>
        </p:txBody>
      </p:sp>
    </p:spTree>
    <p:extLst>
      <p:ext uri="{BB962C8B-B14F-4D97-AF65-F5344CB8AC3E}">
        <p14:creationId xmlns:p14="http://schemas.microsoft.com/office/powerpoint/2010/main" val="2901521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9BA5B87A-CA44-4773-A75B-B5A3EEB8B9FF}" type="datetime1">
              <a:rPr lang="en-US"/>
              <a:pPr>
                <a:defRPr/>
              </a:pPr>
              <a:t>2/4/2014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6009D9-470B-4558-8A49-EA936B251A85}" type="slidenum">
              <a:rPr lang="en-US"/>
              <a:pPr>
                <a:defRPr/>
              </a:pPr>
              <a:t>‹#›</a:t>
            </a:fld>
            <a:endParaRPr lang="en-US"/>
          </a:p>
        </p:txBody>
      </p:sp>
    </p:spTree>
    <p:extLst>
      <p:ext uri="{BB962C8B-B14F-4D97-AF65-F5344CB8AC3E}">
        <p14:creationId xmlns:p14="http://schemas.microsoft.com/office/powerpoint/2010/main" val="1640341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lstStyle/>
          <a:p>
            <a:r>
              <a:rPr lang="en-US" smtClean="0"/>
              <a:t>Click to edit Master title style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smtClean="0"/>
            </a:lvl1pPr>
          </a:lstStyle>
          <a:p>
            <a:pPr>
              <a:defRPr/>
            </a:pPr>
            <a:fld id="{3A76B503-4427-43DA-98E3-21B3C53753F3}" type="datetime1">
              <a:rPr lang="en-US"/>
              <a:pPr>
                <a:defRPr/>
              </a:pPr>
              <a:t>2/4/2014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BE79BD62-3C77-4405-BEC0-ADE162FC5337}" type="slidenum">
              <a:rPr lang="en-US"/>
              <a:pPr>
                <a:defRPr/>
              </a:pPr>
              <a:t>‹#›</a:t>
            </a:fld>
            <a:endParaRPr lang="en-US"/>
          </a:p>
        </p:txBody>
      </p:sp>
    </p:spTree>
    <p:extLst>
      <p:ext uri="{BB962C8B-B14F-4D97-AF65-F5344CB8AC3E}">
        <p14:creationId xmlns:p14="http://schemas.microsoft.com/office/powerpoint/2010/main" val="1276244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smtClean="0"/>
            </a:lvl1pPr>
          </a:lstStyle>
          <a:p>
            <a:pPr>
              <a:defRPr/>
            </a:pPr>
            <a:fld id="{4A346143-87C6-4FB7-806D-B779BED75416}" type="datetime1">
              <a:rPr lang="en-US"/>
              <a:pPr>
                <a:defRPr/>
              </a:pPr>
              <a:t>2/4/2014</a:t>
            </a:fld>
            <a:endParaRPr lang="en-US"/>
          </a:p>
        </p:txBody>
      </p:sp>
      <p:sp>
        <p:nvSpPr>
          <p:cNvPr id="3" name="Footer Placeholder 3"/>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4"/>
          <p:cNvSpPr>
            <a:spLocks noGrp="1"/>
          </p:cNvSpPr>
          <p:nvPr>
            <p:ph type="sldNum" sz="quarter" idx="12"/>
          </p:nvPr>
        </p:nvSpPr>
        <p:spPr/>
        <p:txBody>
          <a:bodyPr/>
          <a:lstStyle>
            <a:lvl1pPr>
              <a:defRPr smtClean="0"/>
            </a:lvl1pPr>
          </a:lstStyle>
          <a:p>
            <a:pPr>
              <a:defRPr/>
            </a:pPr>
            <a:fld id="{AC7B7953-BD4B-4375-8346-A4283D04F145}" type="slidenum">
              <a:rPr lang="en-US"/>
              <a:pPr>
                <a:defRPr/>
              </a:pPr>
              <a:t>‹#›</a:t>
            </a:fld>
            <a:endParaRPr lang="en-US"/>
          </a:p>
        </p:txBody>
      </p:sp>
    </p:spTree>
    <p:extLst>
      <p:ext uri="{BB962C8B-B14F-4D97-AF65-F5344CB8AC3E}">
        <p14:creationId xmlns:p14="http://schemas.microsoft.com/office/powerpoint/2010/main" val="263714695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3A00A8-6910-42C6-8783-C300C1D6DE27}" type="datetimeFigureOut">
              <a:rPr lang="en-US" smtClean="0"/>
              <a:t>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789AF-4FE8-4D06-9475-EE91BF59B66F}" type="slidenum">
              <a:rPr lang="en-US" smtClean="0"/>
              <a:t>‹#›</a:t>
            </a:fld>
            <a:endParaRPr lang="en-US"/>
          </a:p>
        </p:txBody>
      </p:sp>
    </p:spTree>
    <p:extLst>
      <p:ext uri="{BB962C8B-B14F-4D97-AF65-F5344CB8AC3E}">
        <p14:creationId xmlns:p14="http://schemas.microsoft.com/office/powerpoint/2010/main" val="2465193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A3A00A8-6910-42C6-8783-C300C1D6DE27}" type="datetimeFigureOut">
              <a:rPr lang="en-US" smtClean="0"/>
              <a:t>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4789AF-4FE8-4D06-9475-EE91BF59B66F}" type="slidenum">
              <a:rPr lang="en-US" smtClean="0"/>
              <a:t>‹#›</a:t>
            </a:fld>
            <a:endParaRPr lang="en-US"/>
          </a:p>
        </p:txBody>
      </p:sp>
    </p:spTree>
    <p:extLst>
      <p:ext uri="{BB962C8B-B14F-4D97-AF65-F5344CB8AC3E}">
        <p14:creationId xmlns:p14="http://schemas.microsoft.com/office/powerpoint/2010/main" val="2845931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A3A00A8-6910-42C6-8783-C300C1D6DE27}" type="datetimeFigureOut">
              <a:rPr lang="en-US" smtClean="0"/>
              <a:t>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4789AF-4FE8-4D06-9475-EE91BF59B66F}" type="slidenum">
              <a:rPr lang="en-US" smtClean="0"/>
              <a:t>‹#›</a:t>
            </a:fld>
            <a:endParaRPr lang="en-US"/>
          </a:p>
        </p:txBody>
      </p:sp>
    </p:spTree>
    <p:extLst>
      <p:ext uri="{BB962C8B-B14F-4D97-AF65-F5344CB8AC3E}">
        <p14:creationId xmlns:p14="http://schemas.microsoft.com/office/powerpoint/2010/main" val="3029394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A3A00A8-6910-42C6-8783-C300C1D6DE27}" type="datetimeFigureOut">
              <a:rPr lang="en-US" smtClean="0"/>
              <a:t>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4789AF-4FE8-4D06-9475-EE91BF59B66F}" type="slidenum">
              <a:rPr lang="en-US" smtClean="0"/>
              <a:t>‹#›</a:t>
            </a:fld>
            <a:endParaRPr lang="en-US"/>
          </a:p>
        </p:txBody>
      </p:sp>
    </p:spTree>
    <p:extLst>
      <p:ext uri="{BB962C8B-B14F-4D97-AF65-F5344CB8AC3E}">
        <p14:creationId xmlns:p14="http://schemas.microsoft.com/office/powerpoint/2010/main" val="1739986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A00A8-6910-42C6-8783-C300C1D6DE27}" type="datetimeFigureOut">
              <a:rPr lang="en-US" smtClean="0"/>
              <a:t>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4789AF-4FE8-4D06-9475-EE91BF59B66F}" type="slidenum">
              <a:rPr lang="en-US" smtClean="0"/>
              <a:t>‹#›</a:t>
            </a:fld>
            <a:endParaRPr lang="en-US"/>
          </a:p>
        </p:txBody>
      </p:sp>
    </p:spTree>
    <p:extLst>
      <p:ext uri="{BB962C8B-B14F-4D97-AF65-F5344CB8AC3E}">
        <p14:creationId xmlns:p14="http://schemas.microsoft.com/office/powerpoint/2010/main" val="4135979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3A00A8-6910-42C6-8783-C300C1D6DE27}" type="datetimeFigureOut">
              <a:rPr lang="en-US" smtClean="0"/>
              <a:t>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4789AF-4FE8-4D06-9475-EE91BF59B66F}" type="slidenum">
              <a:rPr lang="en-US" smtClean="0"/>
              <a:t>‹#›</a:t>
            </a:fld>
            <a:endParaRPr lang="en-US"/>
          </a:p>
        </p:txBody>
      </p:sp>
    </p:spTree>
    <p:extLst>
      <p:ext uri="{BB962C8B-B14F-4D97-AF65-F5344CB8AC3E}">
        <p14:creationId xmlns:p14="http://schemas.microsoft.com/office/powerpoint/2010/main" val="1844325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3A00A8-6910-42C6-8783-C300C1D6DE27}" type="datetimeFigureOut">
              <a:rPr lang="en-US" smtClean="0"/>
              <a:t>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4789AF-4FE8-4D06-9475-EE91BF59B66F}" type="slidenum">
              <a:rPr lang="en-US" smtClean="0"/>
              <a:t>‹#›</a:t>
            </a:fld>
            <a:endParaRPr lang="en-US"/>
          </a:p>
        </p:txBody>
      </p:sp>
    </p:spTree>
    <p:extLst>
      <p:ext uri="{BB962C8B-B14F-4D97-AF65-F5344CB8AC3E}">
        <p14:creationId xmlns:p14="http://schemas.microsoft.com/office/powerpoint/2010/main" val="1604309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4.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A00A8-6910-42C6-8783-C300C1D6DE27}" type="datetimeFigureOut">
              <a:rPr lang="en-US" smtClean="0"/>
              <a:t>2/4/2014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4789AF-4FE8-4D06-9475-EE91BF59B66F}" type="slidenum">
              <a:rPr lang="en-US" smtClean="0"/>
              <a:t>‹#›</a:t>
            </a:fld>
            <a:endParaRPr lang="en-US"/>
          </a:p>
        </p:txBody>
      </p:sp>
    </p:spTree>
    <p:extLst>
      <p:ext uri="{BB962C8B-B14F-4D97-AF65-F5344CB8AC3E}">
        <p14:creationId xmlns:p14="http://schemas.microsoft.com/office/powerpoint/2010/main" val="3732773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4448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739775" y="2770188"/>
            <a:ext cx="7662863" cy="3267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100" b="1" smtClean="0">
                <a:solidFill>
                  <a:srgbClr val="7F7F7F"/>
                </a:solidFill>
                <a:latin typeface="Helvetica" charset="0"/>
              </a:defRPr>
            </a:lvl1pPr>
          </a:lstStyle>
          <a:p>
            <a:pPr fontAlgn="base">
              <a:spcBef>
                <a:spcPct val="0"/>
              </a:spcBef>
              <a:spcAft>
                <a:spcPct val="0"/>
              </a:spcAft>
              <a:defRPr/>
            </a:pPr>
            <a:fld id="{83837117-1EC6-42F5-9525-6C0E9D71F347}" type="datetime1">
              <a:rPr lang="en-US">
                <a:ea typeface="ＭＳ Ｐゴシック" charset="-128"/>
              </a:rPr>
              <a:pPr fontAlgn="base">
                <a:spcBef>
                  <a:spcPct val="0"/>
                </a:spcBef>
                <a:spcAft>
                  <a:spcPct val="0"/>
                </a:spcAft>
                <a:defRPr/>
              </a:pPr>
              <a:t>2/4/2014</a:t>
            </a:fld>
            <a:endParaRPr lang="en-US">
              <a:ea typeface="ＭＳ Ｐゴシック" charset="-128"/>
            </a:endParaRPr>
          </a:p>
        </p:txBody>
      </p:sp>
      <p:sp>
        <p:nvSpPr>
          <p:cNvPr id="5" name="Footer Placeholder 4"/>
          <p:cNvSpPr>
            <a:spLocks noGrp="1"/>
          </p:cNvSpPr>
          <p:nvPr>
            <p:ph type="ftr" sz="quarter" idx="3"/>
          </p:nvPr>
        </p:nvSpPr>
        <p:spPr>
          <a:xfrm>
            <a:off x="5789613" y="6432550"/>
            <a:ext cx="2895600" cy="365125"/>
          </a:xfrm>
          <a:prstGeom prst="rect">
            <a:avLst/>
          </a:prstGeom>
        </p:spPr>
        <p:txBody>
          <a:bodyPr vert="horz" lIns="91440" tIns="45720" rIns="91440" bIns="45720" rtlCol="0" anchor="ctr"/>
          <a:lstStyle>
            <a:lvl1pPr algn="r" fontAlgn="auto">
              <a:spcBef>
                <a:spcPts val="0"/>
              </a:spcBef>
              <a:spcAft>
                <a:spcPts val="0"/>
              </a:spcAft>
              <a:defRPr sz="1100" b="1">
                <a:solidFill>
                  <a:schemeClr val="tx1">
                    <a:lumMod val="50000"/>
                    <a:lumOff val="50000"/>
                  </a:schemeClr>
                </a:solidFill>
                <a:latin typeface="Helvetica"/>
                <a:ea typeface="+mn-ea"/>
                <a:cs typeface="Helvetica"/>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wrap="square" lIns="91440" tIns="45720" rIns="91440" bIns="45720" numCol="1" anchor="ctr" anchorCtr="0" compatLnSpc="1">
            <a:prstTxWarp prst="textNoShape">
              <a:avLst/>
            </a:prstTxWarp>
          </a:bodyPr>
          <a:lstStyle>
            <a:lvl1pPr algn="ctr">
              <a:defRPr sz="1100" b="1" smtClean="0">
                <a:solidFill>
                  <a:srgbClr val="7F7F7F"/>
                </a:solidFill>
                <a:latin typeface="Helvetica" charset="0"/>
              </a:defRPr>
            </a:lvl1pPr>
          </a:lstStyle>
          <a:p>
            <a:pPr fontAlgn="base">
              <a:spcBef>
                <a:spcPct val="0"/>
              </a:spcBef>
              <a:spcAft>
                <a:spcPct val="0"/>
              </a:spcAft>
              <a:defRPr/>
            </a:pPr>
            <a:fld id="{2EECCCA6-B4CC-4997-BA2E-D9C421168740}" type="slidenum">
              <a:rPr lang="en-US">
                <a:ea typeface="ＭＳ Ｐゴシック" charset="-128"/>
              </a:rPr>
              <a:pPr fontAlgn="base">
                <a:spcBef>
                  <a:spcPct val="0"/>
                </a:spcBef>
                <a:spcAft>
                  <a:spcPct val="0"/>
                </a:spcAft>
                <a:defRPr/>
              </a:pPr>
              <a:t>‹#›</a:t>
            </a:fld>
            <a:endParaRPr lang="en-US">
              <a:ea typeface="ＭＳ Ｐゴシック" charset="-128"/>
            </a:endParaRPr>
          </a:p>
        </p:txBody>
      </p:sp>
      <p:pic>
        <p:nvPicPr>
          <p:cNvPr id="1031" name="Picture 1" descr="DHS_fema_1.eps"/>
          <p:cNvPicPr>
            <a:picLocks noChangeAspect="1"/>
          </p:cNvPicPr>
          <p:nvPr userDrawn="1"/>
        </p:nvPicPr>
        <p:blipFill>
          <a:blip r:embed="rId18" cstate="print"/>
          <a:srcRect/>
          <a:stretch>
            <a:fillRect/>
          </a:stretch>
        </p:blipFill>
        <p:spPr bwMode="auto">
          <a:xfrm>
            <a:off x="6900863" y="5905500"/>
            <a:ext cx="1974850" cy="952500"/>
          </a:xfrm>
          <a:prstGeom prst="rect">
            <a:avLst/>
          </a:prstGeom>
          <a:noFill/>
          <a:ln w="9525">
            <a:noFill/>
            <a:miter lim="800000"/>
            <a:headEnd/>
            <a:tailEnd/>
          </a:ln>
        </p:spPr>
      </p:pic>
    </p:spTree>
    <p:extLst>
      <p:ext uri="{BB962C8B-B14F-4D97-AF65-F5344CB8AC3E}">
        <p14:creationId xmlns:p14="http://schemas.microsoft.com/office/powerpoint/2010/main" val="9169080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hf hdr="0" ftr="0" dt="0"/>
  <p:txStyles>
    <p:titleStyle>
      <a:lvl1pPr algn="ctr" rtl="0" eaLnBrk="0" fontAlgn="base" hangingPunct="0">
        <a:spcBef>
          <a:spcPct val="0"/>
        </a:spcBef>
        <a:spcAft>
          <a:spcPct val="0"/>
        </a:spcAft>
        <a:defRPr sz="4600" kern="1200">
          <a:solidFill>
            <a:schemeClr val="bg1"/>
          </a:solidFill>
          <a:latin typeface="Helvetica"/>
          <a:ea typeface="ＭＳ Ｐゴシック" charset="0"/>
          <a:cs typeface="Helvetica"/>
        </a:defRPr>
      </a:lvl1pPr>
      <a:lvl2pPr algn="ctr" rtl="0" eaLnBrk="0" fontAlgn="base" hangingPunct="0">
        <a:spcBef>
          <a:spcPct val="0"/>
        </a:spcBef>
        <a:spcAft>
          <a:spcPct val="0"/>
        </a:spcAft>
        <a:defRPr sz="4600">
          <a:solidFill>
            <a:schemeClr val="bg1"/>
          </a:solidFill>
          <a:latin typeface="Helvetica" charset="0"/>
          <a:ea typeface="ＭＳ Ｐゴシック" charset="0"/>
          <a:cs typeface="Helvetica" charset="0"/>
        </a:defRPr>
      </a:lvl2pPr>
      <a:lvl3pPr algn="ctr" rtl="0" eaLnBrk="0" fontAlgn="base" hangingPunct="0">
        <a:spcBef>
          <a:spcPct val="0"/>
        </a:spcBef>
        <a:spcAft>
          <a:spcPct val="0"/>
        </a:spcAft>
        <a:defRPr sz="4600">
          <a:solidFill>
            <a:schemeClr val="bg1"/>
          </a:solidFill>
          <a:latin typeface="Helvetica" charset="0"/>
          <a:ea typeface="ＭＳ Ｐゴシック" charset="0"/>
          <a:cs typeface="Helvetica" charset="0"/>
        </a:defRPr>
      </a:lvl3pPr>
      <a:lvl4pPr algn="ctr" rtl="0" eaLnBrk="0" fontAlgn="base" hangingPunct="0">
        <a:spcBef>
          <a:spcPct val="0"/>
        </a:spcBef>
        <a:spcAft>
          <a:spcPct val="0"/>
        </a:spcAft>
        <a:defRPr sz="4600">
          <a:solidFill>
            <a:schemeClr val="bg1"/>
          </a:solidFill>
          <a:latin typeface="Helvetica" charset="0"/>
          <a:ea typeface="ＭＳ Ｐゴシック" charset="0"/>
          <a:cs typeface="Helvetica" charset="0"/>
        </a:defRPr>
      </a:lvl4pPr>
      <a:lvl5pPr algn="ctr" rtl="0" eaLnBrk="0" fontAlgn="base" hangingPunct="0">
        <a:spcBef>
          <a:spcPct val="0"/>
        </a:spcBef>
        <a:spcAft>
          <a:spcPct val="0"/>
        </a:spcAft>
        <a:defRPr sz="4600">
          <a:solidFill>
            <a:schemeClr val="bg1"/>
          </a:solidFill>
          <a:latin typeface="Helvetica" charset="0"/>
          <a:ea typeface="ＭＳ Ｐゴシック" charset="0"/>
          <a:cs typeface="Helvetica" charset="0"/>
        </a:defRPr>
      </a:lvl5pPr>
      <a:lvl6pPr marL="457200" algn="ctr" rtl="0" fontAlgn="base">
        <a:spcBef>
          <a:spcPct val="0"/>
        </a:spcBef>
        <a:spcAft>
          <a:spcPct val="0"/>
        </a:spcAft>
        <a:defRPr sz="4600">
          <a:solidFill>
            <a:schemeClr val="bg1"/>
          </a:solidFill>
          <a:latin typeface="Calisto MT" charset="0"/>
          <a:ea typeface="ＭＳ Ｐゴシック" charset="0"/>
          <a:cs typeface="ＭＳ Ｐゴシック" charset="0"/>
        </a:defRPr>
      </a:lvl6pPr>
      <a:lvl7pPr marL="914400" algn="ctr" rtl="0" fontAlgn="base">
        <a:spcBef>
          <a:spcPct val="0"/>
        </a:spcBef>
        <a:spcAft>
          <a:spcPct val="0"/>
        </a:spcAft>
        <a:defRPr sz="4600">
          <a:solidFill>
            <a:schemeClr val="bg1"/>
          </a:solidFill>
          <a:latin typeface="Calisto MT" charset="0"/>
          <a:ea typeface="ＭＳ Ｐゴシック" charset="0"/>
          <a:cs typeface="ＭＳ Ｐゴシック" charset="0"/>
        </a:defRPr>
      </a:lvl7pPr>
      <a:lvl8pPr marL="1371600" algn="ctr" rtl="0" fontAlgn="base">
        <a:spcBef>
          <a:spcPct val="0"/>
        </a:spcBef>
        <a:spcAft>
          <a:spcPct val="0"/>
        </a:spcAft>
        <a:defRPr sz="4600">
          <a:solidFill>
            <a:schemeClr val="bg1"/>
          </a:solidFill>
          <a:latin typeface="Calisto MT" charset="0"/>
          <a:ea typeface="ＭＳ Ｐゴシック" charset="0"/>
          <a:cs typeface="ＭＳ Ｐゴシック" charset="0"/>
        </a:defRPr>
      </a:lvl8pPr>
      <a:lvl9pPr marL="1828800" algn="ctr" rtl="0" fontAlgn="base">
        <a:spcBef>
          <a:spcPct val="0"/>
        </a:spcBef>
        <a:spcAft>
          <a:spcPct val="0"/>
        </a:spcAft>
        <a:defRPr sz="4600">
          <a:solidFill>
            <a:schemeClr val="bg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Clr>
          <a:srgbClr val="1466C5"/>
        </a:buClr>
        <a:buSzPct val="90000"/>
        <a:buFont typeface="Wingdings" pitchFamily="2" charset="2"/>
        <a:buChar char="u"/>
        <a:defRPr sz="2200" kern="1200">
          <a:solidFill>
            <a:srgbClr val="1466C5"/>
          </a:solidFill>
          <a:latin typeface="Helvetica"/>
          <a:ea typeface="ＭＳ Ｐゴシック" charset="0"/>
          <a:cs typeface="Helvetica"/>
        </a:defRPr>
      </a:lvl1pPr>
      <a:lvl2pPr marL="685800" indent="-336550" algn="l" rtl="0" eaLnBrk="0" fontAlgn="base" hangingPunct="0">
        <a:spcBef>
          <a:spcPts val="600"/>
        </a:spcBef>
        <a:spcAft>
          <a:spcPct val="0"/>
        </a:spcAft>
        <a:buClr>
          <a:srgbClr val="1466C5"/>
        </a:buClr>
        <a:buSzPct val="90000"/>
        <a:buFont typeface="Wingdings" pitchFamily="2" charset="2"/>
        <a:buChar char="u"/>
        <a:defRPr sz="2000" kern="1200">
          <a:solidFill>
            <a:srgbClr val="1466C5"/>
          </a:solidFill>
          <a:latin typeface="Helvetica"/>
          <a:ea typeface="ＭＳ Ｐゴシック" charset="0"/>
          <a:cs typeface="Helvetica"/>
        </a:defRPr>
      </a:lvl2pPr>
      <a:lvl3pPr marL="1035050" indent="-349250" algn="l" rtl="0" eaLnBrk="0" fontAlgn="base" hangingPunct="0">
        <a:spcBef>
          <a:spcPts val="600"/>
        </a:spcBef>
        <a:spcAft>
          <a:spcPct val="0"/>
        </a:spcAft>
        <a:buClr>
          <a:srgbClr val="1466C5"/>
        </a:buClr>
        <a:buSzPct val="90000"/>
        <a:buFont typeface="Wingdings" pitchFamily="2" charset="2"/>
        <a:buChar char="u"/>
        <a:defRPr kern="1200">
          <a:solidFill>
            <a:srgbClr val="1466C5"/>
          </a:solidFill>
          <a:latin typeface="Helvetica"/>
          <a:ea typeface="ＭＳ Ｐゴシック" charset="0"/>
          <a:cs typeface="Helvetica"/>
        </a:defRPr>
      </a:lvl3pPr>
      <a:lvl4pPr marL="1371600" indent="-336550" algn="l" rtl="0" eaLnBrk="0" fontAlgn="base" hangingPunct="0">
        <a:spcBef>
          <a:spcPts val="600"/>
        </a:spcBef>
        <a:spcAft>
          <a:spcPct val="0"/>
        </a:spcAft>
        <a:buClr>
          <a:srgbClr val="1466C5"/>
        </a:buClr>
        <a:buSzPct val="90000"/>
        <a:buFont typeface="Wingdings" pitchFamily="2" charset="2"/>
        <a:buChar char="u"/>
        <a:defRPr kern="1200">
          <a:solidFill>
            <a:srgbClr val="1466C5"/>
          </a:solidFill>
          <a:latin typeface="Helvetica"/>
          <a:ea typeface="ＭＳ Ｐゴシック" charset="0"/>
          <a:cs typeface="Helvetica"/>
        </a:defRPr>
      </a:lvl4pPr>
      <a:lvl5pPr marL="1720850" indent="-349250" algn="l" rtl="0" eaLnBrk="0" fontAlgn="base" hangingPunct="0">
        <a:spcBef>
          <a:spcPts val="600"/>
        </a:spcBef>
        <a:spcAft>
          <a:spcPct val="0"/>
        </a:spcAft>
        <a:buClr>
          <a:srgbClr val="1466C5"/>
        </a:buClr>
        <a:buSzPct val="90000"/>
        <a:buFont typeface="Wingdings" pitchFamily="2" charset="2"/>
        <a:buChar char="u"/>
        <a:defRPr kern="1200">
          <a:solidFill>
            <a:srgbClr val="1466C5"/>
          </a:solidFill>
          <a:latin typeface="Helvetica"/>
          <a:ea typeface="ＭＳ Ｐゴシック" charset="0"/>
          <a:cs typeface="Helvetica"/>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banking.senate.gov/public/index.cfm?FuseAction=Hearings.LiveStream&amp;Hearing_id=46b52a52-4d45-4c47-8ddc-de2f32cd348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5.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www.banking.senate.gov/public/index.cfm?FuseAction=Hearings.LiveStream&amp;Hearing_id=46b52a52-4d45-4c47-8ddc-de2f32cd348e" TargetMode="External"/><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www.banking.senate.gov/public/index.cfm?FuseAction=Hearings.LiveStream&amp;Hearing_id=46b52a52-4d45-4c47-8ddc-de2f32cd348e" TargetMode="External"/><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en.wikipedia.org/wiki/Profession"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hyperlink" Target="http://www.arcgis.com/home/webmap/viewer.html?webmap=e0208985e8e64d44bca999325254ff5b&amp;extent=-106.6909,33.1708,-76.9399,43.9898"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en.wikipedia.org/wiki/Civil_engineering"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www.aecom.com/News/Where+We+Are/Americas/_news/Edelman+speaks+at+United+Nations+session+on+water+and+disasters" TargetMode="External"/><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crhphotos.com/2013/10/halloween-2013-flood/" TargetMode="Externa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hyperlink" Target="http://www.statesman.com/photo/news/local/halloween-flood-victims-austin-still-waiting-gas-s/p4Ly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7323" y="448281"/>
            <a:ext cx="7772400" cy="2387600"/>
          </a:xfrm>
        </p:spPr>
        <p:txBody>
          <a:bodyPr/>
          <a:lstStyle/>
          <a:p>
            <a:r>
              <a:rPr lang="en-US" dirty="0" smtClean="0"/>
              <a:t>CE 365K Hydraulic Engineering Design</a:t>
            </a:r>
            <a:endParaRPr lang="en-US" dirty="0"/>
          </a:p>
        </p:txBody>
      </p:sp>
      <p:sp>
        <p:nvSpPr>
          <p:cNvPr id="3" name="Subtitle 2"/>
          <p:cNvSpPr>
            <a:spLocks noGrp="1"/>
          </p:cNvSpPr>
          <p:nvPr>
            <p:ph type="subTitle" idx="1"/>
          </p:nvPr>
        </p:nvSpPr>
        <p:spPr/>
        <p:txBody>
          <a:bodyPr/>
          <a:lstStyle/>
          <a:p>
            <a:r>
              <a:rPr lang="en-US" dirty="0" smtClean="0"/>
              <a:t>Class 7: Flood Engineering – Local and National</a:t>
            </a:r>
            <a:endParaRPr lang="en-US" dirty="0"/>
          </a:p>
        </p:txBody>
      </p:sp>
      <p:sp>
        <p:nvSpPr>
          <p:cNvPr id="4" name="Rectangle 3"/>
          <p:cNvSpPr/>
          <p:nvPr/>
        </p:nvSpPr>
        <p:spPr>
          <a:xfrm>
            <a:off x="911495" y="4826655"/>
            <a:ext cx="7424057" cy="523220"/>
          </a:xfrm>
          <a:prstGeom prst="rect">
            <a:avLst/>
          </a:prstGeom>
        </p:spPr>
        <p:txBody>
          <a:bodyPr wrap="square">
            <a:spAutoFit/>
          </a:bodyPr>
          <a:lstStyle/>
          <a:p>
            <a:r>
              <a:rPr lang="en-US" sz="1400" b="0" dirty="0">
                <a:hlinkClick r:id="rId2"/>
              </a:rPr>
              <a:t>http://www.banking.senate.gov/public/index.cfm?FuseAction=Hearings.LiveStream&amp;Hearing_id=46b52a52-4d45-4c47-8ddc-de2f32cd348e</a:t>
            </a:r>
            <a:endParaRPr lang="en-US" sz="1400" b="0" dirty="0"/>
          </a:p>
        </p:txBody>
      </p:sp>
      <p:sp>
        <p:nvSpPr>
          <p:cNvPr id="5" name="TextBox 4"/>
          <p:cNvSpPr txBox="1"/>
          <p:nvPr/>
        </p:nvSpPr>
        <p:spPr>
          <a:xfrm>
            <a:off x="911495" y="4457323"/>
            <a:ext cx="6699270" cy="369332"/>
          </a:xfrm>
          <a:prstGeom prst="rect">
            <a:avLst/>
          </a:prstGeom>
          <a:noFill/>
        </p:spPr>
        <p:txBody>
          <a:bodyPr wrap="none" rtlCol="0">
            <a:spAutoFit/>
          </a:bodyPr>
          <a:lstStyle/>
          <a:p>
            <a:r>
              <a:rPr lang="en-US" dirty="0" smtClean="0"/>
              <a:t>Senator </a:t>
            </a:r>
            <a:r>
              <a:rPr lang="en-US" dirty="0" err="1" smtClean="0"/>
              <a:t>Merkley</a:t>
            </a:r>
            <a:r>
              <a:rPr lang="en-US" dirty="0" smtClean="0"/>
              <a:t> at 18:00 introduces flood insurance issues</a:t>
            </a:r>
            <a:endParaRPr lang="en-US" dirty="0"/>
          </a:p>
        </p:txBody>
      </p:sp>
    </p:spTree>
    <p:extLst>
      <p:ext uri="{BB962C8B-B14F-4D97-AF65-F5344CB8AC3E}">
        <p14:creationId xmlns:p14="http://schemas.microsoft.com/office/powerpoint/2010/main" val="1526419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16" y="1796403"/>
            <a:ext cx="4222205" cy="3384368"/>
          </a:xfrm>
          <a:prstGeom prst="rect">
            <a:avLst/>
          </a:prstGeom>
        </p:spPr>
      </p:pic>
      <p:graphicFrame>
        <p:nvGraphicFramePr>
          <p:cNvPr id="3" name="Object 2"/>
          <p:cNvGraphicFramePr>
            <a:graphicFrameLocks noChangeAspect="1"/>
          </p:cNvGraphicFramePr>
          <p:nvPr>
            <p:extLst/>
          </p:nvPr>
        </p:nvGraphicFramePr>
        <p:xfrm>
          <a:off x="4334021" y="1796403"/>
          <a:ext cx="4681334" cy="3511001"/>
        </p:xfrm>
        <a:graphic>
          <a:graphicData uri="http://schemas.openxmlformats.org/presentationml/2006/ole">
            <mc:AlternateContent xmlns:mc="http://schemas.openxmlformats.org/markup-compatibility/2006">
              <mc:Choice xmlns:v="urn:schemas-microsoft-com:vml" Requires="v">
                <p:oleObj spid="_x0000_s3085" name="Chart" r:id="rId4" imgW="9591751" imgH="5867400" progId="Excel.Chart.8">
                  <p:embed/>
                </p:oleObj>
              </mc:Choice>
              <mc:Fallback>
                <p:oleObj name="Chart" r:id="rId4" imgW="9591751" imgH="5867400" progId="Excel.Chart.8">
                  <p:embed/>
                  <p:pic>
                    <p:nvPicPr>
                      <p:cNvPr id="0" name=""/>
                      <p:cNvPicPr>
                        <a:picLocks noRot="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4021" y="1796403"/>
                        <a:ext cx="4681334" cy="3511001"/>
                      </a:xfrm>
                      <a:prstGeom prst="rect">
                        <a:avLst/>
                      </a:prstGeom>
                      <a:noFill/>
                      <a:ln>
                        <a:noFill/>
                      </a:ln>
                      <a:effectLst/>
                      <a:extLst/>
                    </p:spPr>
                  </p:pic>
                </p:oleObj>
              </mc:Fallback>
            </mc:AlternateContent>
          </a:graphicData>
        </a:graphic>
      </p:graphicFrame>
      <p:sp>
        <p:nvSpPr>
          <p:cNvPr id="4" name="TextBox 3"/>
          <p:cNvSpPr txBox="1"/>
          <p:nvPr/>
        </p:nvSpPr>
        <p:spPr>
          <a:xfrm>
            <a:off x="2222918" y="1138855"/>
            <a:ext cx="3776931" cy="553998"/>
          </a:xfrm>
          <a:prstGeom prst="rect">
            <a:avLst/>
          </a:prstGeom>
          <a:noFill/>
        </p:spPr>
        <p:txBody>
          <a:bodyPr wrap="none" rtlCol="0">
            <a:spAutoFit/>
          </a:bodyPr>
          <a:lstStyle/>
          <a:p>
            <a:r>
              <a:rPr lang="en-US" sz="3000" dirty="0">
                <a:solidFill>
                  <a:prstClr val="black"/>
                </a:solidFill>
              </a:rPr>
              <a:t>Flood Water Elevations</a:t>
            </a:r>
          </a:p>
        </p:txBody>
      </p:sp>
      <p:sp>
        <p:nvSpPr>
          <p:cNvPr id="5" name="TextBox 4"/>
          <p:cNvSpPr txBox="1"/>
          <p:nvPr/>
        </p:nvSpPr>
        <p:spPr>
          <a:xfrm>
            <a:off x="864705" y="5426765"/>
            <a:ext cx="2496453" cy="300082"/>
          </a:xfrm>
          <a:prstGeom prst="rect">
            <a:avLst/>
          </a:prstGeom>
          <a:noFill/>
        </p:spPr>
        <p:txBody>
          <a:bodyPr wrap="none" rtlCol="0">
            <a:spAutoFit/>
          </a:bodyPr>
          <a:lstStyle/>
          <a:p>
            <a:r>
              <a:rPr lang="en-US" sz="1350" dirty="0">
                <a:solidFill>
                  <a:prstClr val="black"/>
                </a:solidFill>
              </a:rPr>
              <a:t>Halloween Flood on Onion Creek</a:t>
            </a:r>
          </a:p>
        </p:txBody>
      </p:sp>
      <p:sp>
        <p:nvSpPr>
          <p:cNvPr id="6" name="TextBox 5"/>
          <p:cNvSpPr txBox="1"/>
          <p:nvPr/>
        </p:nvSpPr>
        <p:spPr>
          <a:xfrm>
            <a:off x="4750904" y="5426765"/>
            <a:ext cx="4014817" cy="300082"/>
          </a:xfrm>
          <a:prstGeom prst="rect">
            <a:avLst/>
          </a:prstGeom>
          <a:noFill/>
        </p:spPr>
        <p:txBody>
          <a:bodyPr wrap="none" rtlCol="0">
            <a:spAutoFit/>
          </a:bodyPr>
          <a:lstStyle/>
          <a:p>
            <a:r>
              <a:rPr lang="en-US" sz="1350" dirty="0">
                <a:solidFill>
                  <a:prstClr val="black"/>
                </a:solidFill>
              </a:rPr>
              <a:t>Expected Hurricane Storm Surge Heights on Gulf Coast</a:t>
            </a:r>
          </a:p>
        </p:txBody>
      </p:sp>
    </p:spTree>
    <p:extLst>
      <p:ext uri="{BB962C8B-B14F-4D97-AF65-F5344CB8AC3E}">
        <p14:creationId xmlns:p14="http://schemas.microsoft.com/office/powerpoint/2010/main" val="3239170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413" y="2453723"/>
            <a:ext cx="3471863" cy="2114550"/>
          </a:xfrm>
          <a:prstGeom prst="rect">
            <a:avLst/>
          </a:prstGeom>
        </p:spPr>
      </p:pic>
      <p:pic>
        <p:nvPicPr>
          <p:cNvPr id="3" name="Picture 2"/>
          <p:cNvPicPr>
            <a:picLocks noChangeAspect="1"/>
          </p:cNvPicPr>
          <p:nvPr/>
        </p:nvPicPr>
        <p:blipFill>
          <a:blip r:embed="rId3"/>
          <a:stretch>
            <a:fillRect/>
          </a:stretch>
        </p:blipFill>
        <p:spPr>
          <a:xfrm>
            <a:off x="3801717" y="1658742"/>
            <a:ext cx="5012894" cy="3704513"/>
          </a:xfrm>
          <a:prstGeom prst="rect">
            <a:avLst/>
          </a:prstGeom>
        </p:spPr>
      </p:pic>
      <p:sp>
        <p:nvSpPr>
          <p:cNvPr id="4" name="TextBox 3"/>
          <p:cNvSpPr txBox="1"/>
          <p:nvPr/>
        </p:nvSpPr>
        <p:spPr>
          <a:xfrm>
            <a:off x="568955" y="1507046"/>
            <a:ext cx="2864054" cy="923330"/>
          </a:xfrm>
          <a:prstGeom prst="rect">
            <a:avLst/>
          </a:prstGeom>
          <a:noFill/>
        </p:spPr>
        <p:txBody>
          <a:bodyPr wrap="none" rtlCol="0">
            <a:spAutoFit/>
          </a:bodyPr>
          <a:lstStyle/>
          <a:p>
            <a:r>
              <a:rPr lang="en-US" sz="1350" dirty="0">
                <a:solidFill>
                  <a:prstClr val="black"/>
                </a:solidFill>
              </a:rPr>
              <a:t>Halloween Flood ~ </a:t>
            </a:r>
            <a:r>
              <a:rPr lang="en-US" sz="1350" dirty="0">
                <a:solidFill>
                  <a:srgbClr val="5B9BD5"/>
                </a:solidFill>
              </a:rPr>
              <a:t>120,000 </a:t>
            </a:r>
            <a:r>
              <a:rPr lang="en-US" sz="1350" dirty="0" err="1">
                <a:solidFill>
                  <a:srgbClr val="5B9BD5"/>
                </a:solidFill>
              </a:rPr>
              <a:t>cfs</a:t>
            </a:r>
            <a:endParaRPr lang="en-US" sz="1350" dirty="0">
              <a:solidFill>
                <a:srgbClr val="5B9BD5"/>
              </a:solidFill>
            </a:endParaRPr>
          </a:p>
          <a:p>
            <a:endParaRPr lang="en-US" sz="1350" dirty="0">
              <a:solidFill>
                <a:prstClr val="black"/>
              </a:solidFill>
            </a:endParaRPr>
          </a:p>
          <a:p>
            <a:r>
              <a:rPr lang="en-US" sz="1350" dirty="0">
                <a:solidFill>
                  <a:prstClr val="black"/>
                </a:solidFill>
              </a:rPr>
              <a:t>Somewhere between 20 </a:t>
            </a:r>
            <a:r>
              <a:rPr lang="en-US" sz="1350" dirty="0" err="1">
                <a:solidFill>
                  <a:prstClr val="black"/>
                </a:solidFill>
              </a:rPr>
              <a:t>yr</a:t>
            </a:r>
            <a:r>
              <a:rPr lang="en-US" sz="1350" dirty="0">
                <a:solidFill>
                  <a:prstClr val="black"/>
                </a:solidFill>
              </a:rPr>
              <a:t> and 100 </a:t>
            </a:r>
            <a:r>
              <a:rPr lang="en-US" sz="1350" dirty="0" err="1">
                <a:solidFill>
                  <a:prstClr val="black"/>
                </a:solidFill>
              </a:rPr>
              <a:t>yr</a:t>
            </a:r>
            <a:endParaRPr lang="en-US" sz="1350" dirty="0">
              <a:solidFill>
                <a:prstClr val="black"/>
              </a:solidFill>
            </a:endParaRPr>
          </a:p>
          <a:p>
            <a:r>
              <a:rPr lang="en-US" sz="1350" dirty="0">
                <a:solidFill>
                  <a:prstClr val="black"/>
                </a:solidFill>
              </a:rPr>
              <a:t>return period, perhaps 50 </a:t>
            </a:r>
            <a:r>
              <a:rPr lang="en-US" sz="1350" dirty="0" err="1">
                <a:solidFill>
                  <a:prstClr val="black"/>
                </a:solidFill>
              </a:rPr>
              <a:t>yrs</a:t>
            </a:r>
            <a:endParaRPr lang="en-US" sz="1350" dirty="0">
              <a:solidFill>
                <a:prstClr val="black"/>
              </a:solidFill>
            </a:endParaRPr>
          </a:p>
        </p:txBody>
      </p:sp>
      <p:cxnSp>
        <p:nvCxnSpPr>
          <p:cNvPr id="6" name="Straight Connector 5"/>
          <p:cNvCxnSpPr/>
          <p:nvPr/>
        </p:nvCxnSpPr>
        <p:spPr>
          <a:xfrm flipV="1">
            <a:off x="4454225" y="2899742"/>
            <a:ext cx="3999006" cy="74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173318" y="2691019"/>
            <a:ext cx="1610139" cy="300082"/>
          </a:xfrm>
          <a:prstGeom prst="rect">
            <a:avLst/>
          </a:prstGeom>
          <a:noFill/>
        </p:spPr>
        <p:txBody>
          <a:bodyPr wrap="square" rtlCol="0">
            <a:spAutoFit/>
          </a:bodyPr>
          <a:lstStyle/>
          <a:p>
            <a:r>
              <a:rPr lang="en-US" sz="1350" dirty="0">
                <a:solidFill>
                  <a:srgbClr val="44546A"/>
                </a:solidFill>
              </a:rPr>
              <a:t>Halloween Flood</a:t>
            </a:r>
          </a:p>
        </p:txBody>
      </p:sp>
      <p:cxnSp>
        <p:nvCxnSpPr>
          <p:cNvPr id="10" name="Straight Arrow Connector 9"/>
          <p:cNvCxnSpPr/>
          <p:nvPr/>
        </p:nvCxnSpPr>
        <p:spPr>
          <a:xfrm flipH="1" flipV="1">
            <a:off x="7299591" y="2033172"/>
            <a:ext cx="7455" cy="864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7737614" y="2042492"/>
            <a:ext cx="7454" cy="8460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7507170" y="2042492"/>
            <a:ext cx="7454" cy="8460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37980" y="4912416"/>
            <a:ext cx="2584810" cy="507831"/>
          </a:xfrm>
          <a:prstGeom prst="rect">
            <a:avLst/>
          </a:prstGeom>
          <a:noFill/>
        </p:spPr>
        <p:txBody>
          <a:bodyPr wrap="none" rtlCol="0">
            <a:spAutoFit/>
          </a:bodyPr>
          <a:lstStyle/>
          <a:p>
            <a:r>
              <a:rPr lang="en-US" sz="1350" dirty="0">
                <a:solidFill>
                  <a:prstClr val="black"/>
                </a:solidFill>
              </a:rPr>
              <a:t>HEC-SSP Flood Frequency Analysis</a:t>
            </a:r>
          </a:p>
          <a:p>
            <a:r>
              <a:rPr lang="en-US" sz="1350" dirty="0">
                <a:solidFill>
                  <a:prstClr val="black"/>
                </a:solidFill>
              </a:rPr>
              <a:t>full flood record</a:t>
            </a:r>
          </a:p>
        </p:txBody>
      </p:sp>
    </p:spTree>
    <p:extLst>
      <p:ext uri="{BB962C8B-B14F-4D97-AF65-F5344CB8AC3E}">
        <p14:creationId xmlns:p14="http://schemas.microsoft.com/office/powerpoint/2010/main" val="31993508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7101"/>
            <a:ext cx="7886700" cy="1325563"/>
          </a:xfrm>
        </p:spPr>
        <p:txBody>
          <a:bodyPr>
            <a:normAutofit/>
          </a:bodyPr>
          <a:lstStyle/>
          <a:p>
            <a:r>
              <a:rPr lang="en-US" dirty="0" smtClean="0"/>
              <a:t>Halloween Flood, Onion Creek </a:t>
            </a:r>
            <a:br>
              <a:rPr lang="en-US" dirty="0" smtClean="0"/>
            </a:br>
            <a:r>
              <a:rPr lang="en-US" sz="2200" dirty="0" smtClean="0"/>
              <a:t>Policy response by the City of Austin – buy out 100 more homes</a:t>
            </a:r>
            <a:endParaRPr lang="en-US" sz="2200" dirty="0"/>
          </a:p>
        </p:txBody>
      </p:sp>
      <p:pic>
        <p:nvPicPr>
          <p:cNvPr id="3" name="Picture 2"/>
          <p:cNvPicPr>
            <a:picLocks noChangeAspect="1"/>
          </p:cNvPicPr>
          <p:nvPr/>
        </p:nvPicPr>
        <p:blipFill>
          <a:blip r:embed="rId2"/>
          <a:stretch>
            <a:fillRect/>
          </a:stretch>
        </p:blipFill>
        <p:spPr>
          <a:xfrm>
            <a:off x="440055" y="2341721"/>
            <a:ext cx="3636169" cy="3443288"/>
          </a:xfrm>
          <a:prstGeom prst="rect">
            <a:avLst/>
          </a:prstGeom>
        </p:spPr>
      </p:pic>
      <p:pic>
        <p:nvPicPr>
          <p:cNvPr id="4" name="Picture 3"/>
          <p:cNvPicPr>
            <a:picLocks noChangeAspect="1"/>
          </p:cNvPicPr>
          <p:nvPr/>
        </p:nvPicPr>
        <p:blipFill>
          <a:blip r:embed="rId3"/>
          <a:stretch>
            <a:fillRect/>
          </a:stretch>
        </p:blipFill>
        <p:spPr>
          <a:xfrm>
            <a:off x="4220527" y="2341721"/>
            <a:ext cx="4714109" cy="3443288"/>
          </a:xfrm>
          <a:prstGeom prst="rect">
            <a:avLst/>
          </a:prstGeom>
        </p:spPr>
      </p:pic>
      <p:sp>
        <p:nvSpPr>
          <p:cNvPr id="6" name="Rectangle 5"/>
          <p:cNvSpPr/>
          <p:nvPr/>
        </p:nvSpPr>
        <p:spPr>
          <a:xfrm>
            <a:off x="4362636" y="2434222"/>
            <a:ext cx="4572000" cy="923330"/>
          </a:xfrm>
          <a:prstGeom prst="rect">
            <a:avLst/>
          </a:prstGeom>
          <a:solidFill>
            <a:schemeClr val="bg1"/>
          </a:solidFill>
          <a:ln>
            <a:solidFill>
              <a:schemeClr val="accent1"/>
            </a:solidFill>
          </a:ln>
        </p:spPr>
        <p:txBody>
          <a:bodyPr>
            <a:spAutoFit/>
          </a:bodyPr>
          <a:lstStyle/>
          <a:p>
            <a:r>
              <a:rPr lang="en-US" sz="1350" dirty="0">
                <a:solidFill>
                  <a:prstClr val="black"/>
                </a:solidFill>
                <a:latin typeface="Arial" panose="020B0604020202020204" pitchFamily="34" charset="0"/>
                <a:ea typeface="Calibri" panose="020F0502020204030204" pitchFamily="34" charset="0"/>
                <a:cs typeface="Times New Roman" panose="02020603050405020304" pitchFamily="18" charset="0"/>
              </a:rPr>
              <a:t>Number of buyouts </a:t>
            </a:r>
            <a:r>
              <a:rPr lang="en-US" sz="135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already done by </a:t>
            </a:r>
            <a:r>
              <a:rPr lang="en-US" sz="1350" dirty="0">
                <a:solidFill>
                  <a:prstClr val="black"/>
                </a:solidFill>
                <a:latin typeface="Arial" panose="020B0604020202020204" pitchFamily="34" charset="0"/>
                <a:ea typeface="Calibri" panose="020F0502020204030204" pitchFamily="34" charset="0"/>
                <a:cs typeface="Times New Roman" panose="02020603050405020304" pitchFamily="18" charset="0"/>
              </a:rPr>
              <a:t>the City of Austin in the Onion Creek area – 323 homes</a:t>
            </a:r>
            <a:endParaRPr lang="en-US" dirty="0">
              <a:solidFill>
                <a:prstClr val="black"/>
              </a:solidFill>
              <a:ea typeface="Calibri" panose="020F0502020204030204" pitchFamily="34" charset="0"/>
              <a:cs typeface="Times New Roman" panose="02020603050405020304" pitchFamily="18" charset="0"/>
            </a:endParaRPr>
          </a:p>
          <a:p>
            <a:r>
              <a:rPr lang="en-US" sz="1350" dirty="0">
                <a:solidFill>
                  <a:prstClr val="black"/>
                </a:solidFill>
                <a:latin typeface="Arial" panose="020B0604020202020204" pitchFamily="34" charset="0"/>
                <a:ea typeface="Calibri" panose="020F0502020204030204" pitchFamily="34" charset="0"/>
                <a:cs typeface="Times New Roman" panose="02020603050405020304" pitchFamily="18" charset="0"/>
              </a:rPr>
              <a:t>Approximate amount spent on buyouts - $36 million </a:t>
            </a:r>
          </a:p>
          <a:p>
            <a:r>
              <a:rPr lang="en-US" sz="1350" dirty="0">
                <a:solidFill>
                  <a:prstClr val="black"/>
                </a:solidFill>
                <a:latin typeface="Arial" panose="020B0604020202020204" pitchFamily="34" charset="0"/>
                <a:ea typeface="Calibri" panose="020F0502020204030204" pitchFamily="34" charset="0"/>
                <a:cs typeface="Times New Roman" panose="02020603050405020304" pitchFamily="18" charset="0"/>
              </a:rPr>
              <a:t>($8M of this from FEMA grant funding)</a:t>
            </a:r>
            <a:endParaRPr lang="en-US" dirty="0">
              <a:solidFill>
                <a:prstClr val="black"/>
              </a:solidFill>
              <a:ea typeface="Calibri" panose="020F0502020204030204" pitchFamily="34" charset="0"/>
              <a:cs typeface="Times New Roman" panose="02020603050405020304" pitchFamily="18" charset="0"/>
            </a:endParaRPr>
          </a:p>
        </p:txBody>
      </p:sp>
      <p:sp>
        <p:nvSpPr>
          <p:cNvPr id="7" name="TextBox 6"/>
          <p:cNvSpPr txBox="1"/>
          <p:nvPr/>
        </p:nvSpPr>
        <p:spPr>
          <a:xfrm>
            <a:off x="1789044" y="4270588"/>
            <a:ext cx="1917704" cy="300082"/>
          </a:xfrm>
          <a:prstGeom prst="rect">
            <a:avLst/>
          </a:prstGeom>
          <a:noFill/>
        </p:spPr>
        <p:txBody>
          <a:bodyPr wrap="none" rtlCol="0">
            <a:spAutoFit/>
          </a:bodyPr>
          <a:lstStyle/>
          <a:p>
            <a:r>
              <a:rPr lang="en-US" sz="1350" dirty="0">
                <a:solidFill>
                  <a:prstClr val="black"/>
                </a:solidFill>
              </a:rPr>
              <a:t>A flooded home location</a:t>
            </a:r>
          </a:p>
        </p:txBody>
      </p:sp>
      <p:sp>
        <p:nvSpPr>
          <p:cNvPr id="5" name="TextBox 4"/>
          <p:cNvSpPr txBox="1"/>
          <p:nvPr/>
        </p:nvSpPr>
        <p:spPr>
          <a:xfrm>
            <a:off x="1335315" y="5920900"/>
            <a:ext cx="6691086" cy="646331"/>
          </a:xfrm>
          <a:prstGeom prst="rect">
            <a:avLst/>
          </a:prstGeom>
          <a:noFill/>
        </p:spPr>
        <p:txBody>
          <a:bodyPr wrap="square" rtlCol="0">
            <a:spAutoFit/>
          </a:bodyPr>
          <a:lstStyle/>
          <a:p>
            <a:pPr algn="ctr"/>
            <a:r>
              <a:rPr lang="en-US" dirty="0" smtClean="0"/>
              <a:t>There is a </a:t>
            </a:r>
            <a:r>
              <a:rPr lang="en-US" dirty="0" smtClean="0">
                <a:solidFill>
                  <a:srgbClr val="FF0000"/>
                </a:solidFill>
              </a:rPr>
              <a:t>very substantial cost of flood damage </a:t>
            </a:r>
            <a:r>
              <a:rPr lang="en-US" dirty="0" smtClean="0"/>
              <a:t>to those impacted and to the general community around them</a:t>
            </a:r>
            <a:endParaRPr lang="en-US" dirty="0"/>
          </a:p>
        </p:txBody>
      </p:sp>
    </p:spTree>
    <p:extLst>
      <p:ext uri="{BB962C8B-B14F-4D97-AF65-F5344CB8AC3E}">
        <p14:creationId xmlns:p14="http://schemas.microsoft.com/office/powerpoint/2010/main" val="8870642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40897"/>
            <a:ext cx="7886700" cy="1325563"/>
          </a:xfrm>
        </p:spPr>
        <p:txBody>
          <a:bodyPr>
            <a:normAutofit fontScale="90000"/>
          </a:bodyPr>
          <a:lstStyle/>
          <a:p>
            <a:r>
              <a:rPr lang="en-US" sz="3600" dirty="0" smtClean="0"/>
              <a:t>Flood Engineering – A national perspective</a:t>
            </a:r>
            <a:r>
              <a:rPr lang="en-US" dirty="0" smtClean="0"/>
              <a:t/>
            </a:r>
            <a:br>
              <a:rPr lang="en-US" dirty="0" smtClean="0"/>
            </a:br>
            <a:r>
              <a:rPr lang="en-US" dirty="0"/>
              <a:t/>
            </a:r>
            <a:br>
              <a:rPr lang="en-US" dirty="0"/>
            </a:br>
            <a:r>
              <a:rPr lang="en-US" sz="3600" dirty="0" smtClean="0">
                <a:solidFill>
                  <a:srgbClr val="FF0000"/>
                </a:solidFill>
              </a:rPr>
              <a:t>National </a:t>
            </a:r>
            <a:r>
              <a:rPr lang="en-US" sz="3600" dirty="0" smtClean="0">
                <a:solidFill>
                  <a:srgbClr val="FF0000"/>
                </a:solidFill>
              </a:rPr>
              <a:t>Flood Insurance Program</a:t>
            </a:r>
            <a:endParaRPr lang="en-US" sz="3600" dirty="0">
              <a:solidFill>
                <a:srgbClr val="FF0000"/>
              </a:solidFill>
            </a:endParaRPr>
          </a:p>
        </p:txBody>
      </p:sp>
      <p:sp>
        <p:nvSpPr>
          <p:cNvPr id="3" name="Content Placeholder 2"/>
          <p:cNvSpPr>
            <a:spLocks noGrp="1"/>
          </p:cNvSpPr>
          <p:nvPr>
            <p:ph idx="1"/>
          </p:nvPr>
        </p:nvSpPr>
        <p:spPr>
          <a:xfrm>
            <a:off x="628650" y="2420710"/>
            <a:ext cx="7886700" cy="4351338"/>
          </a:xfrm>
        </p:spPr>
        <p:txBody>
          <a:bodyPr>
            <a:normAutofit/>
          </a:bodyPr>
          <a:lstStyle/>
          <a:p>
            <a:r>
              <a:rPr lang="en-US" dirty="0" smtClean="0"/>
              <a:t>Begun in 1968</a:t>
            </a:r>
          </a:p>
          <a:p>
            <a:r>
              <a:rPr lang="en-US" dirty="0" smtClean="0">
                <a:solidFill>
                  <a:srgbClr val="FF0000"/>
                </a:solidFill>
              </a:rPr>
              <a:t>Federal government </a:t>
            </a:r>
            <a:r>
              <a:rPr lang="en-US" dirty="0" smtClean="0"/>
              <a:t>provides a national flood insurance program</a:t>
            </a:r>
          </a:p>
          <a:p>
            <a:r>
              <a:rPr lang="en-US" dirty="0" smtClean="0">
                <a:solidFill>
                  <a:srgbClr val="FF0000"/>
                </a:solidFill>
              </a:rPr>
              <a:t>Local communities </a:t>
            </a:r>
            <a:r>
              <a:rPr lang="en-US" dirty="0" smtClean="0"/>
              <a:t>regulate land development in floodplains</a:t>
            </a:r>
          </a:p>
          <a:p>
            <a:r>
              <a:rPr lang="en-US" dirty="0" smtClean="0"/>
              <a:t>Requires floodplain maps </a:t>
            </a:r>
          </a:p>
          <a:p>
            <a:pPr lvl="1"/>
            <a:r>
              <a:rPr lang="en-US" dirty="0" smtClean="0">
                <a:solidFill>
                  <a:srgbClr val="FF0000"/>
                </a:solidFill>
              </a:rPr>
              <a:t>Base Flood Elevation for 100 year flood </a:t>
            </a:r>
            <a:r>
              <a:rPr lang="en-US" dirty="0" smtClean="0"/>
              <a:t>is the key</a:t>
            </a:r>
          </a:p>
          <a:p>
            <a:pPr lvl="1"/>
            <a:r>
              <a:rPr lang="en-US" dirty="0" smtClean="0"/>
              <a:t>Keep building floor elevations above this level</a:t>
            </a:r>
          </a:p>
          <a:p>
            <a:pPr lvl="1"/>
            <a:r>
              <a:rPr lang="en-US" dirty="0" smtClean="0"/>
              <a:t>Keep building out of 100 year inundated area</a:t>
            </a:r>
            <a:endParaRPr lang="en-US" dirty="0"/>
          </a:p>
        </p:txBody>
      </p:sp>
    </p:spTree>
    <p:extLst>
      <p:ext uri="{BB962C8B-B14F-4D97-AF65-F5344CB8AC3E}">
        <p14:creationId xmlns:p14="http://schemas.microsoft.com/office/powerpoint/2010/main" val="17676765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100-year Special Flood Hazard Area (SFHA)</a:t>
            </a:r>
            <a:endParaRPr lang="en-US" dirty="0"/>
          </a:p>
        </p:txBody>
      </p:sp>
      <p:pic>
        <p:nvPicPr>
          <p:cNvPr id="3" name="Picture 2"/>
          <p:cNvPicPr>
            <a:picLocks noChangeAspect="1"/>
          </p:cNvPicPr>
          <p:nvPr/>
        </p:nvPicPr>
        <p:blipFill>
          <a:blip r:embed="rId2"/>
          <a:stretch>
            <a:fillRect/>
          </a:stretch>
        </p:blipFill>
        <p:spPr>
          <a:xfrm>
            <a:off x="628650" y="2399156"/>
            <a:ext cx="3893891" cy="3319473"/>
          </a:xfrm>
          <a:prstGeom prst="rect">
            <a:avLst/>
          </a:prstGeom>
        </p:spPr>
      </p:pic>
      <p:pic>
        <p:nvPicPr>
          <p:cNvPr id="4" name="Picture 3"/>
          <p:cNvPicPr>
            <a:picLocks noChangeAspect="1"/>
          </p:cNvPicPr>
          <p:nvPr/>
        </p:nvPicPr>
        <p:blipFill>
          <a:blip r:embed="rId3"/>
          <a:stretch>
            <a:fillRect/>
          </a:stretch>
        </p:blipFill>
        <p:spPr>
          <a:xfrm>
            <a:off x="4985657" y="2434153"/>
            <a:ext cx="3529693" cy="3290920"/>
          </a:xfrm>
          <a:prstGeom prst="rect">
            <a:avLst/>
          </a:prstGeom>
        </p:spPr>
      </p:pic>
      <p:sp>
        <p:nvSpPr>
          <p:cNvPr id="5" name="TextBox 4"/>
          <p:cNvSpPr txBox="1"/>
          <p:nvPr/>
        </p:nvSpPr>
        <p:spPr>
          <a:xfrm>
            <a:off x="1473200" y="4303486"/>
            <a:ext cx="2821093" cy="369332"/>
          </a:xfrm>
          <a:prstGeom prst="rect">
            <a:avLst/>
          </a:prstGeom>
          <a:noFill/>
        </p:spPr>
        <p:txBody>
          <a:bodyPr wrap="none" rtlCol="0">
            <a:spAutoFit/>
          </a:bodyPr>
          <a:lstStyle/>
          <a:p>
            <a:r>
              <a:rPr lang="en-US" dirty="0" smtClean="0"/>
              <a:t>We impact the environment</a:t>
            </a:r>
            <a:endParaRPr lang="en-US" dirty="0"/>
          </a:p>
        </p:txBody>
      </p:sp>
      <p:sp>
        <p:nvSpPr>
          <p:cNvPr id="6" name="TextBox 5"/>
          <p:cNvSpPr txBox="1"/>
          <p:nvPr/>
        </p:nvSpPr>
        <p:spPr>
          <a:xfrm>
            <a:off x="5339956" y="4303486"/>
            <a:ext cx="2845587" cy="369332"/>
          </a:xfrm>
          <a:prstGeom prst="rect">
            <a:avLst/>
          </a:prstGeom>
          <a:noFill/>
        </p:spPr>
        <p:txBody>
          <a:bodyPr wrap="none" rtlCol="0">
            <a:spAutoFit/>
          </a:bodyPr>
          <a:lstStyle/>
          <a:p>
            <a:r>
              <a:rPr lang="en-US" dirty="0" smtClean="0"/>
              <a:t>The environment impacts us</a:t>
            </a:r>
            <a:endParaRPr lang="en-US" dirty="0"/>
          </a:p>
        </p:txBody>
      </p:sp>
      <p:sp>
        <p:nvSpPr>
          <p:cNvPr id="7" name="Left-Right Arrow 6"/>
          <p:cNvSpPr/>
          <p:nvPr/>
        </p:nvSpPr>
        <p:spPr>
          <a:xfrm>
            <a:off x="4187134" y="3926114"/>
            <a:ext cx="1081314" cy="43542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9184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Special Flood Hazard Area for Austin</a:t>
            </a:r>
            <a:endParaRPr lang="en-US" sz="3200" dirty="0"/>
          </a:p>
        </p:txBody>
      </p:sp>
      <p:pic>
        <p:nvPicPr>
          <p:cNvPr id="3" name="Picture 2"/>
          <p:cNvPicPr>
            <a:picLocks noChangeAspect="1"/>
          </p:cNvPicPr>
          <p:nvPr/>
        </p:nvPicPr>
        <p:blipFill>
          <a:blip r:embed="rId2"/>
          <a:stretch>
            <a:fillRect/>
          </a:stretch>
        </p:blipFill>
        <p:spPr>
          <a:xfrm>
            <a:off x="685800" y="1592909"/>
            <a:ext cx="3704771" cy="3873563"/>
          </a:xfrm>
          <a:prstGeom prst="rect">
            <a:avLst/>
          </a:prstGeom>
        </p:spPr>
      </p:pic>
      <p:pic>
        <p:nvPicPr>
          <p:cNvPr id="4" name="Picture 3"/>
          <p:cNvPicPr>
            <a:picLocks noChangeAspect="1"/>
          </p:cNvPicPr>
          <p:nvPr/>
        </p:nvPicPr>
        <p:blipFill>
          <a:blip r:embed="rId3"/>
          <a:stretch>
            <a:fillRect/>
          </a:stretch>
        </p:blipFill>
        <p:spPr>
          <a:xfrm>
            <a:off x="4847771" y="1592909"/>
            <a:ext cx="3993469" cy="3878961"/>
          </a:xfrm>
          <a:prstGeom prst="rect">
            <a:avLst/>
          </a:prstGeom>
        </p:spPr>
      </p:pic>
    </p:spTree>
    <p:extLst>
      <p:ext uri="{BB962C8B-B14F-4D97-AF65-F5344CB8AC3E}">
        <p14:creationId xmlns:p14="http://schemas.microsoft.com/office/powerpoint/2010/main" val="3278540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Affordability of Flood Insurance</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585" y="1337991"/>
            <a:ext cx="6525622" cy="369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44581" y="5380800"/>
            <a:ext cx="7424057" cy="523220"/>
          </a:xfrm>
          <a:prstGeom prst="rect">
            <a:avLst/>
          </a:prstGeom>
        </p:spPr>
        <p:txBody>
          <a:bodyPr wrap="square">
            <a:spAutoFit/>
          </a:bodyPr>
          <a:lstStyle/>
          <a:p>
            <a:r>
              <a:rPr lang="en-US" sz="1400" b="0" dirty="0">
                <a:hlinkClick r:id="rId3"/>
              </a:rPr>
              <a:t>http://www.banking.senate.gov/public/index.cfm?FuseAction=Hearings.LiveStream&amp;Hearing_id=46b52a52-4d45-4c47-8ddc-de2f32cd348e</a:t>
            </a:r>
            <a:endParaRPr lang="en-US" sz="1400" b="0" dirty="0"/>
          </a:p>
        </p:txBody>
      </p:sp>
      <p:sp>
        <p:nvSpPr>
          <p:cNvPr id="4" name="TextBox 3"/>
          <p:cNvSpPr txBox="1"/>
          <p:nvPr/>
        </p:nvSpPr>
        <p:spPr>
          <a:xfrm>
            <a:off x="1027612" y="5094515"/>
            <a:ext cx="6699270" cy="369332"/>
          </a:xfrm>
          <a:prstGeom prst="rect">
            <a:avLst/>
          </a:prstGeom>
          <a:noFill/>
        </p:spPr>
        <p:txBody>
          <a:bodyPr wrap="none" rtlCol="0">
            <a:spAutoFit/>
          </a:bodyPr>
          <a:lstStyle/>
          <a:p>
            <a:r>
              <a:rPr lang="en-US" dirty="0" smtClean="0"/>
              <a:t>Senator </a:t>
            </a:r>
            <a:r>
              <a:rPr lang="en-US" dirty="0" err="1" smtClean="0"/>
              <a:t>Merkley</a:t>
            </a:r>
            <a:r>
              <a:rPr lang="en-US" dirty="0" smtClean="0"/>
              <a:t> at 18:00 introduces flood insurance issues</a:t>
            </a:r>
            <a:endParaRPr lang="en-US" dirty="0"/>
          </a:p>
        </p:txBody>
      </p:sp>
      <p:sp>
        <p:nvSpPr>
          <p:cNvPr id="5" name="TextBox 4"/>
          <p:cNvSpPr txBox="1"/>
          <p:nvPr/>
        </p:nvSpPr>
        <p:spPr>
          <a:xfrm>
            <a:off x="4759298" y="5648550"/>
            <a:ext cx="2274982" cy="369332"/>
          </a:xfrm>
          <a:prstGeom prst="rect">
            <a:avLst/>
          </a:prstGeom>
          <a:noFill/>
        </p:spPr>
        <p:txBody>
          <a:bodyPr wrap="none" rtlCol="0">
            <a:spAutoFit/>
          </a:bodyPr>
          <a:lstStyle/>
          <a:p>
            <a:r>
              <a:rPr lang="en-US" b="0" dirty="0" smtClean="0"/>
              <a:t>September 18, 2013</a:t>
            </a:r>
            <a:endParaRPr lang="en-US" b="0" dirty="0"/>
          </a:p>
        </p:txBody>
      </p:sp>
    </p:spTree>
    <p:extLst>
      <p:ext uri="{BB962C8B-B14F-4D97-AF65-F5344CB8AC3E}">
        <p14:creationId xmlns:p14="http://schemas.microsoft.com/office/powerpoint/2010/main" val="5593295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Senator Mary Landrieu</a:t>
            </a:r>
            <a:endParaRPr lang="en-US" dirty="0"/>
          </a:p>
        </p:txBody>
      </p:sp>
      <p:pic>
        <p:nvPicPr>
          <p:cNvPr id="3" name="Picture 2"/>
          <p:cNvPicPr>
            <a:picLocks noChangeAspect="1"/>
          </p:cNvPicPr>
          <p:nvPr/>
        </p:nvPicPr>
        <p:blipFill>
          <a:blip r:embed="rId2"/>
          <a:stretch>
            <a:fillRect/>
          </a:stretch>
        </p:blipFill>
        <p:spPr>
          <a:xfrm>
            <a:off x="1561423" y="1690689"/>
            <a:ext cx="5629480" cy="3481389"/>
          </a:xfrm>
          <a:prstGeom prst="rect">
            <a:avLst/>
          </a:prstGeom>
        </p:spPr>
      </p:pic>
      <p:sp>
        <p:nvSpPr>
          <p:cNvPr id="4" name="Rectangle 3"/>
          <p:cNvSpPr/>
          <p:nvPr/>
        </p:nvSpPr>
        <p:spPr>
          <a:xfrm>
            <a:off x="628650" y="5887806"/>
            <a:ext cx="7424057" cy="523220"/>
          </a:xfrm>
          <a:prstGeom prst="rect">
            <a:avLst/>
          </a:prstGeom>
        </p:spPr>
        <p:txBody>
          <a:bodyPr wrap="square">
            <a:spAutoFit/>
          </a:bodyPr>
          <a:lstStyle/>
          <a:p>
            <a:r>
              <a:rPr lang="en-US" sz="1400" b="0" dirty="0">
                <a:hlinkClick r:id="rId3"/>
              </a:rPr>
              <a:t>http://www.banking.senate.gov/public/index.cfm?FuseAction=Hearings.LiveStream&amp;Hearing_id=46b52a52-4d45-4c47-8ddc-de2f32cd348e</a:t>
            </a:r>
            <a:endParaRPr lang="en-US" sz="1400" b="0" dirty="0"/>
          </a:p>
        </p:txBody>
      </p:sp>
      <p:sp>
        <p:nvSpPr>
          <p:cNvPr id="5" name="Rectangle 4"/>
          <p:cNvSpPr/>
          <p:nvPr/>
        </p:nvSpPr>
        <p:spPr>
          <a:xfrm>
            <a:off x="664135" y="5396076"/>
            <a:ext cx="8356494" cy="369332"/>
          </a:xfrm>
          <a:prstGeom prst="rect">
            <a:avLst/>
          </a:prstGeom>
        </p:spPr>
        <p:txBody>
          <a:bodyPr wrap="square">
            <a:spAutoFit/>
          </a:bodyPr>
          <a:lstStyle/>
          <a:p>
            <a:r>
              <a:rPr lang="en-US" dirty="0"/>
              <a:t>Senator </a:t>
            </a:r>
            <a:r>
              <a:rPr lang="en-US" dirty="0" smtClean="0"/>
              <a:t>Landrieu </a:t>
            </a:r>
            <a:r>
              <a:rPr lang="en-US" dirty="0"/>
              <a:t>at </a:t>
            </a:r>
            <a:r>
              <a:rPr lang="en-US" dirty="0" smtClean="0"/>
              <a:t>40:00 talks about impacts in Louisiana and the “affordability study”</a:t>
            </a:r>
            <a:endParaRPr lang="en-US" dirty="0"/>
          </a:p>
        </p:txBody>
      </p:sp>
    </p:spTree>
    <p:extLst>
      <p:ext uri="{BB962C8B-B14F-4D97-AF65-F5344CB8AC3E}">
        <p14:creationId xmlns:p14="http://schemas.microsoft.com/office/powerpoint/2010/main" val="3180074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Academy Reports</a:t>
            </a:r>
            <a:endParaRPr lang="en-US" dirty="0"/>
          </a:p>
        </p:txBody>
      </p:sp>
      <p:sp>
        <p:nvSpPr>
          <p:cNvPr id="3" name="Content Placeholder 2"/>
          <p:cNvSpPr>
            <a:spLocks noGrp="1"/>
          </p:cNvSpPr>
          <p:nvPr>
            <p:ph idx="1"/>
          </p:nvPr>
        </p:nvSpPr>
        <p:spPr>
          <a:xfrm>
            <a:off x="609599" y="1587499"/>
            <a:ext cx="4072753" cy="4871357"/>
          </a:xfrm>
        </p:spPr>
        <p:txBody>
          <a:bodyPr>
            <a:normAutofit fontScale="85000" lnSpcReduction="20000"/>
          </a:bodyPr>
          <a:lstStyle/>
          <a:p>
            <a:r>
              <a:rPr lang="en-US" sz="2800" dirty="0" smtClean="0"/>
              <a:t>National Academy </a:t>
            </a:r>
            <a:r>
              <a:rPr lang="en-US" dirty="0" smtClean="0"/>
              <a:t>of Sciences </a:t>
            </a:r>
            <a:r>
              <a:rPr lang="en-US" sz="2800" dirty="0" smtClean="0"/>
              <a:t>chartered </a:t>
            </a:r>
            <a:r>
              <a:rPr lang="en-US" sz="2800" dirty="0"/>
              <a:t>by Congress in 1863 to </a:t>
            </a:r>
            <a:r>
              <a:rPr lang="en-US" sz="2800" dirty="0">
                <a:solidFill>
                  <a:srgbClr val="FF0000"/>
                </a:solidFill>
              </a:rPr>
              <a:t>advise the government on matters of science and technology</a:t>
            </a:r>
            <a:r>
              <a:rPr lang="en-US" sz="2800" dirty="0"/>
              <a:t>. </a:t>
            </a:r>
            <a:endParaRPr lang="en-US" sz="2800" dirty="0" smtClean="0"/>
          </a:p>
          <a:p>
            <a:r>
              <a:rPr lang="en-US" dirty="0"/>
              <a:t>Later extended to The </a:t>
            </a:r>
            <a:r>
              <a:rPr lang="en-US" dirty="0">
                <a:solidFill>
                  <a:srgbClr val="FF0000"/>
                </a:solidFill>
              </a:rPr>
              <a:t>National Research Council </a:t>
            </a:r>
            <a:r>
              <a:rPr lang="en-US" dirty="0" smtClean="0"/>
              <a:t>as the </a:t>
            </a:r>
            <a:r>
              <a:rPr lang="en-US" dirty="0"/>
              <a:t>operating arm of the National Academy of Sciences, National Academy of Engineering, and the Institute of Medicine </a:t>
            </a:r>
            <a:endParaRPr lang="en-US" dirty="0" smtClean="0"/>
          </a:p>
          <a:p>
            <a:r>
              <a:rPr lang="en-US" dirty="0" smtClean="0"/>
              <a:t>Produces </a:t>
            </a:r>
            <a:r>
              <a:rPr lang="en-US" dirty="0" smtClean="0">
                <a:solidFill>
                  <a:srgbClr val="FF0000"/>
                </a:solidFill>
              </a:rPr>
              <a:t>study reports </a:t>
            </a:r>
            <a:r>
              <a:rPr lang="en-US" dirty="0" smtClean="0"/>
              <a:t>on matters of national interest</a:t>
            </a:r>
          </a:p>
          <a:p>
            <a:r>
              <a:rPr lang="en-US" dirty="0" smtClean="0"/>
              <a:t>Currently undertaking a study of </a:t>
            </a:r>
            <a:r>
              <a:rPr lang="en-US" dirty="0" smtClean="0">
                <a:solidFill>
                  <a:srgbClr val="FF0000"/>
                </a:solidFill>
              </a:rPr>
              <a:t>“affordability of flood insurance”</a:t>
            </a:r>
            <a:endParaRPr lang="en-US"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5366" y="1587500"/>
            <a:ext cx="3519034" cy="1906634"/>
          </a:xfrm>
          <a:prstGeom prst="rect">
            <a:avLst/>
          </a:prstGeom>
        </p:spPr>
      </p:pic>
      <p:pic>
        <p:nvPicPr>
          <p:cNvPr id="5" name="Picture 4" descr="Elevation Data for Floodplain Mapping.jpg"/>
          <p:cNvPicPr>
            <a:picLocks noChangeAspect="1"/>
          </p:cNvPicPr>
          <p:nvPr/>
        </p:nvPicPr>
        <p:blipFill>
          <a:blip r:embed="rId3" cstate="print"/>
          <a:srcRect/>
          <a:stretch>
            <a:fillRect/>
          </a:stretch>
        </p:blipFill>
        <p:spPr bwMode="auto">
          <a:xfrm>
            <a:off x="4855030" y="3684622"/>
            <a:ext cx="1735578" cy="2608001"/>
          </a:xfrm>
          <a:prstGeom prst="rect">
            <a:avLst/>
          </a:prstGeom>
          <a:noFill/>
          <a:ln w="9525">
            <a:noFill/>
            <a:miter lim="800000"/>
            <a:headEnd/>
            <a:tailEnd/>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3285" y="3684622"/>
            <a:ext cx="1992531" cy="2608001"/>
          </a:xfrm>
          <a:prstGeom prst="rect">
            <a:avLst/>
          </a:prstGeom>
        </p:spPr>
      </p:pic>
    </p:spTree>
    <p:extLst>
      <p:ext uri="{BB962C8B-B14F-4D97-AF65-F5344CB8AC3E}">
        <p14:creationId xmlns:p14="http://schemas.microsoft.com/office/powerpoint/2010/main" val="9781940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2"/>
          <p:cNvSpPr txBox="1">
            <a:spLocks noChangeArrowheads="1"/>
          </p:cNvSpPr>
          <p:nvPr/>
        </p:nvSpPr>
        <p:spPr bwMode="auto">
          <a:xfrm>
            <a:off x="2643188" y="263525"/>
            <a:ext cx="39004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FEMA Floodplain Map</a:t>
            </a:r>
          </a:p>
        </p:txBody>
      </p:sp>
      <p:pic>
        <p:nvPicPr>
          <p:cNvPr id="224259" name="Picture 3" descr="Fi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44538"/>
            <a:ext cx="9144000" cy="536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8859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Profession</a:t>
            </a:r>
            <a:endParaRPr lang="en-US" dirty="0"/>
          </a:p>
        </p:txBody>
      </p:sp>
      <p:sp>
        <p:nvSpPr>
          <p:cNvPr id="4" name="Rectangle 3"/>
          <p:cNvSpPr/>
          <p:nvPr/>
        </p:nvSpPr>
        <p:spPr>
          <a:xfrm>
            <a:off x="909917" y="1466850"/>
            <a:ext cx="7324165" cy="1938992"/>
          </a:xfrm>
          <a:prstGeom prst="rect">
            <a:avLst/>
          </a:prstGeom>
        </p:spPr>
        <p:txBody>
          <a:bodyPr wrap="square">
            <a:spAutoFit/>
          </a:bodyPr>
          <a:lstStyle/>
          <a:p>
            <a:r>
              <a:rPr lang="en-US" sz="2400" b="0" dirty="0">
                <a:latin typeface="+mn-lt"/>
              </a:rPr>
              <a:t>A profession is a vocation founded upon specialized educational training, the purpose of which is to supply objective counsel and service to others, for a direct and definite compensation, wholly apart from expectation of other business gain</a:t>
            </a:r>
          </a:p>
        </p:txBody>
      </p:sp>
      <p:sp>
        <p:nvSpPr>
          <p:cNvPr id="5" name="Rectangle 4"/>
          <p:cNvSpPr/>
          <p:nvPr/>
        </p:nvSpPr>
        <p:spPr>
          <a:xfrm>
            <a:off x="909917" y="3405842"/>
            <a:ext cx="4095993" cy="369332"/>
          </a:xfrm>
          <a:prstGeom prst="rect">
            <a:avLst/>
          </a:prstGeom>
        </p:spPr>
        <p:txBody>
          <a:bodyPr wrap="none">
            <a:spAutoFit/>
          </a:bodyPr>
          <a:lstStyle/>
          <a:p>
            <a:r>
              <a:rPr lang="en-US" b="0" dirty="0">
                <a:hlinkClick r:id="rId2"/>
              </a:rPr>
              <a:t>http://</a:t>
            </a:r>
            <a:r>
              <a:rPr lang="en-US" b="0" dirty="0" smtClean="0">
                <a:hlinkClick r:id="rId2"/>
              </a:rPr>
              <a:t>en.wikipedia.org/wiki/Profession</a:t>
            </a:r>
            <a:r>
              <a:rPr lang="en-US" b="0" dirty="0" smtClean="0"/>
              <a:t> </a:t>
            </a:r>
            <a:endParaRPr lang="en-US" b="0" dirty="0"/>
          </a:p>
        </p:txBody>
      </p:sp>
    </p:spTree>
    <p:extLst>
      <p:ext uri="{BB962C8B-B14F-4D97-AF65-F5344CB8AC3E}">
        <p14:creationId xmlns:p14="http://schemas.microsoft.com/office/powerpoint/2010/main" val="18006344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Fi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1738" y="1162050"/>
            <a:ext cx="6677025" cy="3152775"/>
          </a:xfrm>
          <a:prstGeom prst="rect">
            <a:avLst/>
          </a:prstGeom>
          <a:noFill/>
          <a:extLst>
            <a:ext uri="{909E8E84-426E-40DD-AFC4-6F175D3DCCD1}">
              <a14:hiddenFill xmlns:a14="http://schemas.microsoft.com/office/drawing/2010/main">
                <a:solidFill>
                  <a:srgbClr val="FFFFFF"/>
                </a:solidFill>
              </a14:hiddenFill>
            </a:ext>
          </a:extLst>
        </p:spPr>
      </p:pic>
      <p:sp>
        <p:nvSpPr>
          <p:cNvPr id="222211" name="Text Box 3"/>
          <p:cNvSpPr txBox="1">
            <a:spLocks noChangeArrowheads="1"/>
          </p:cNvSpPr>
          <p:nvPr/>
        </p:nvSpPr>
        <p:spPr bwMode="auto">
          <a:xfrm>
            <a:off x="1814513" y="803275"/>
            <a:ext cx="193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Old, paper FIRM</a:t>
            </a:r>
          </a:p>
        </p:txBody>
      </p:sp>
      <p:sp>
        <p:nvSpPr>
          <p:cNvPr id="222212" name="Text Box 4"/>
          <p:cNvSpPr txBox="1">
            <a:spLocks noChangeArrowheads="1"/>
          </p:cNvSpPr>
          <p:nvPr/>
        </p:nvSpPr>
        <p:spPr bwMode="auto">
          <a:xfrm>
            <a:off x="5056188" y="809625"/>
            <a:ext cx="239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New, digital (D)FIRM</a:t>
            </a:r>
          </a:p>
        </p:txBody>
      </p:sp>
      <p:sp>
        <p:nvSpPr>
          <p:cNvPr id="222213" name="Text Box 5"/>
          <p:cNvSpPr txBox="1">
            <a:spLocks noChangeArrowheads="1"/>
          </p:cNvSpPr>
          <p:nvPr/>
        </p:nvSpPr>
        <p:spPr bwMode="auto">
          <a:xfrm>
            <a:off x="869950" y="4625975"/>
            <a:ext cx="743902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latin typeface="Arial Unicode MS" pitchFamily="34" charset="-128"/>
              </a:rPr>
              <a:t>- The conversion from FIRMs to DFIRMs was intended to create national, digital floodplain map coverage</a:t>
            </a:r>
          </a:p>
          <a:p>
            <a:endParaRPr lang="en-US" sz="1600">
              <a:latin typeface="Arial Unicode MS" pitchFamily="34" charset="-128"/>
            </a:endParaRPr>
          </a:p>
          <a:p>
            <a:r>
              <a:rPr lang="en-US" sz="1600">
                <a:latin typeface="Arial Unicode MS" pitchFamily="34" charset="-128"/>
              </a:rPr>
              <a:t>- The ideal DFIRM:  more accurate than paper FIRM, more flexible to use and update, more versatile for community use</a:t>
            </a:r>
          </a:p>
        </p:txBody>
      </p:sp>
    </p:spTree>
    <p:extLst>
      <p:ext uri="{BB962C8B-B14F-4D97-AF65-F5344CB8AC3E}">
        <p14:creationId xmlns:p14="http://schemas.microsoft.com/office/powerpoint/2010/main" val="37035972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4" name="Picture 4" descr="Fig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25" y="527050"/>
            <a:ext cx="7602538" cy="5113338"/>
          </a:xfrm>
          <a:prstGeom prst="rect">
            <a:avLst/>
          </a:prstGeom>
          <a:noFill/>
          <a:extLst>
            <a:ext uri="{909E8E84-426E-40DD-AFC4-6F175D3DCCD1}">
              <a14:hiddenFill xmlns:a14="http://schemas.microsoft.com/office/drawing/2010/main">
                <a:solidFill>
                  <a:srgbClr val="FFFFFF"/>
                </a:solidFill>
              </a14:hiddenFill>
            </a:ext>
          </a:extLst>
        </p:spPr>
      </p:pic>
      <p:sp>
        <p:nvSpPr>
          <p:cNvPr id="158725" name="Rectangle 5"/>
          <p:cNvSpPr>
            <a:spLocks noChangeArrowheads="1"/>
          </p:cNvSpPr>
          <p:nvPr/>
        </p:nvSpPr>
        <p:spPr bwMode="auto">
          <a:xfrm>
            <a:off x="1001713" y="1231900"/>
            <a:ext cx="4614862" cy="2251075"/>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727" name="Text Box 7"/>
          <p:cNvSpPr txBox="1">
            <a:spLocks noChangeArrowheads="1"/>
          </p:cNvSpPr>
          <p:nvPr/>
        </p:nvSpPr>
        <p:spPr bwMode="auto">
          <a:xfrm>
            <a:off x="2185988" y="1241425"/>
            <a:ext cx="2255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latin typeface="Arial Unicode MS" pitchFamily="34" charset="-128"/>
              </a:rPr>
              <a:t>‘Base map information’</a:t>
            </a:r>
          </a:p>
        </p:txBody>
      </p:sp>
      <p:sp>
        <p:nvSpPr>
          <p:cNvPr id="158731" name="Text Box 11"/>
          <p:cNvSpPr txBox="1">
            <a:spLocks noChangeArrowheads="1"/>
          </p:cNvSpPr>
          <p:nvPr/>
        </p:nvSpPr>
        <p:spPr bwMode="auto">
          <a:xfrm>
            <a:off x="7378700" y="3101975"/>
            <a:ext cx="263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latin typeface="Arial Unicode MS" pitchFamily="34" charset="-128"/>
              </a:rPr>
              <a:t>*</a:t>
            </a:r>
          </a:p>
        </p:txBody>
      </p:sp>
    </p:spTree>
    <p:extLst>
      <p:ext uri="{BB962C8B-B14F-4D97-AF65-F5344CB8AC3E}">
        <p14:creationId xmlns:p14="http://schemas.microsoft.com/office/powerpoint/2010/main" val="6672392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AutoShape 2"/>
          <p:cNvSpPr>
            <a:spLocks noChangeArrowheads="1"/>
          </p:cNvSpPr>
          <p:nvPr/>
        </p:nvSpPr>
        <p:spPr bwMode="auto">
          <a:xfrm>
            <a:off x="3708400" y="1905000"/>
            <a:ext cx="1600200" cy="3467100"/>
          </a:xfrm>
          <a:prstGeom prst="rightArrow">
            <a:avLst>
              <a:gd name="adj1" fmla="val 50731"/>
              <a:gd name="adj2" fmla="val 69444"/>
            </a:avLst>
          </a:prstGeom>
          <a:solidFill>
            <a:srgbClr val="00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73411" name="Picture 3" descr="image1"/>
          <p:cNvPicPr>
            <a:picLocks noChangeAspect="1" noChangeArrowheads="1"/>
          </p:cNvPicPr>
          <p:nvPr/>
        </p:nvPicPr>
        <p:blipFill>
          <a:blip r:embed="rId3">
            <a:extLst>
              <a:ext uri="{28A0092B-C50C-407E-A947-70E740481C1C}">
                <a14:useLocalDpi xmlns:a14="http://schemas.microsoft.com/office/drawing/2010/main" val="0"/>
              </a:ext>
            </a:extLst>
          </a:blip>
          <a:srcRect r="37445" b="48006"/>
          <a:stretch>
            <a:fillRect/>
          </a:stretch>
        </p:blipFill>
        <p:spPr bwMode="auto">
          <a:xfrm>
            <a:off x="5356225" y="2584450"/>
            <a:ext cx="3354388" cy="209073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53882" dir="2700000" algn="ctr" rotWithShape="0">
                    <a:schemeClr val="tx1"/>
                  </a:outerShdw>
                </a:effectLst>
              </a14:hiddenEffects>
            </a:ext>
          </a:extLst>
        </p:spPr>
      </p:pic>
      <p:pic>
        <p:nvPicPr>
          <p:cNvPr id="273412" name="Picture 4" descr="map lay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550" y="2416175"/>
            <a:ext cx="3657600" cy="2652713"/>
          </a:xfrm>
          <a:prstGeom prst="rect">
            <a:avLst/>
          </a:prstGeom>
          <a:noFill/>
          <a:extLst>
            <a:ext uri="{909E8E84-426E-40DD-AFC4-6F175D3DCCD1}">
              <a14:hiddenFill xmlns:a14="http://schemas.microsoft.com/office/drawing/2010/main">
                <a:solidFill>
                  <a:srgbClr val="FFFFFF"/>
                </a:solidFill>
              </a14:hiddenFill>
            </a:ext>
          </a:extLst>
        </p:spPr>
      </p:pic>
      <p:sp>
        <p:nvSpPr>
          <p:cNvPr id="273413" name="Rectangle 5"/>
          <p:cNvSpPr>
            <a:spLocks noChangeArrowheads="1"/>
          </p:cNvSpPr>
          <p:nvPr/>
        </p:nvSpPr>
        <p:spPr bwMode="auto">
          <a:xfrm>
            <a:off x="304800" y="3733800"/>
            <a:ext cx="2336800" cy="320675"/>
          </a:xfrm>
          <a:prstGeom prst="rect">
            <a:avLst/>
          </a:prstGeom>
          <a:noFill/>
          <a:ln>
            <a:noFill/>
          </a:ln>
          <a:effectLst>
            <a:outerShdw dist="127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3" rIns="91427" bIns="45713" anchor="b"/>
          <a:lstStyle/>
          <a:p>
            <a:pPr algn="ctr" eaLnBrk="0" hangingPunct="0"/>
            <a:r>
              <a:rPr lang="en-US" sz="2800">
                <a:solidFill>
                  <a:srgbClr val="A50021"/>
                </a:solidFill>
                <a:latin typeface="Times New Roman" pitchFamily="18" charset="0"/>
              </a:rPr>
              <a:t>Topography</a:t>
            </a:r>
          </a:p>
        </p:txBody>
      </p:sp>
      <p:sp>
        <p:nvSpPr>
          <p:cNvPr id="273414" name="Text Box 6"/>
          <p:cNvSpPr txBox="1">
            <a:spLocks noChangeArrowheads="1"/>
          </p:cNvSpPr>
          <p:nvPr/>
        </p:nvSpPr>
        <p:spPr bwMode="auto">
          <a:xfrm>
            <a:off x="381000" y="2819400"/>
            <a:ext cx="2201863" cy="519113"/>
          </a:xfrm>
          <a:prstGeom prst="rect">
            <a:avLst/>
          </a:prstGeom>
          <a:noFill/>
          <a:ln>
            <a:noFill/>
          </a:ln>
          <a:effectLst>
            <a:outerShdw dist="28398" dir="3806097"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3" rIns="91427" bIns="45713">
            <a:spAutoFit/>
          </a:bodyPr>
          <a:lstStyle>
            <a:lvl1pPr defTabSz="912813">
              <a:defRPr sz="2400">
                <a:solidFill>
                  <a:schemeClr val="tx1"/>
                </a:solidFill>
                <a:latin typeface="Times New Roman" pitchFamily="18" charset="0"/>
              </a:defRPr>
            </a:lvl1pPr>
            <a:lvl2pPr defTabSz="912813">
              <a:defRPr sz="2400">
                <a:solidFill>
                  <a:schemeClr val="tx1"/>
                </a:solidFill>
                <a:latin typeface="Times New Roman" pitchFamily="18" charset="0"/>
              </a:defRPr>
            </a:lvl2pPr>
            <a:lvl3pPr marL="912813" defTabSz="912813">
              <a:defRPr sz="2400">
                <a:solidFill>
                  <a:schemeClr val="tx1"/>
                </a:solidFill>
                <a:latin typeface="Times New Roman" pitchFamily="18" charset="0"/>
              </a:defRPr>
            </a:lvl3pPr>
            <a:lvl4pPr defTabSz="912813">
              <a:defRPr sz="2400">
                <a:solidFill>
                  <a:schemeClr val="tx1"/>
                </a:solidFill>
                <a:latin typeface="Times New Roman" pitchFamily="18" charset="0"/>
              </a:defRPr>
            </a:lvl4pPr>
            <a:lvl5pPr defTabSz="912813">
              <a:defRPr sz="2400">
                <a:solidFill>
                  <a:schemeClr val="tx1"/>
                </a:solidFill>
                <a:latin typeface="Times New Roman" pitchFamily="18" charset="0"/>
              </a:defRPr>
            </a:lvl5pPr>
            <a:lvl6pPr defTabSz="912813" fontAlgn="base">
              <a:spcBef>
                <a:spcPct val="0"/>
              </a:spcBef>
              <a:spcAft>
                <a:spcPct val="0"/>
              </a:spcAft>
              <a:defRPr sz="2400">
                <a:solidFill>
                  <a:schemeClr val="tx1"/>
                </a:solidFill>
                <a:latin typeface="Times New Roman" pitchFamily="18" charset="0"/>
              </a:defRPr>
            </a:lvl6pPr>
            <a:lvl7pPr defTabSz="912813" fontAlgn="base">
              <a:spcBef>
                <a:spcPct val="0"/>
              </a:spcBef>
              <a:spcAft>
                <a:spcPct val="0"/>
              </a:spcAft>
              <a:defRPr sz="2400">
                <a:solidFill>
                  <a:schemeClr val="tx1"/>
                </a:solidFill>
                <a:latin typeface="Times New Roman" pitchFamily="18" charset="0"/>
              </a:defRPr>
            </a:lvl7pPr>
            <a:lvl8pPr defTabSz="912813" fontAlgn="base">
              <a:spcBef>
                <a:spcPct val="0"/>
              </a:spcBef>
              <a:spcAft>
                <a:spcPct val="0"/>
              </a:spcAft>
              <a:defRPr sz="2400">
                <a:solidFill>
                  <a:schemeClr val="tx1"/>
                </a:solidFill>
                <a:latin typeface="Times New Roman" pitchFamily="18" charset="0"/>
              </a:defRPr>
            </a:lvl8pPr>
            <a:lvl9pPr defTabSz="912813" fontAlgn="base">
              <a:spcBef>
                <a:spcPct val="0"/>
              </a:spcBef>
              <a:spcAft>
                <a:spcPct val="0"/>
              </a:spcAft>
              <a:defRPr sz="2400">
                <a:solidFill>
                  <a:schemeClr val="tx1"/>
                </a:solidFill>
                <a:latin typeface="Times New Roman" pitchFamily="18" charset="0"/>
              </a:defRPr>
            </a:lvl9pPr>
          </a:lstStyle>
          <a:p>
            <a:pPr eaLnBrk="0" hangingPunct="0"/>
            <a:r>
              <a:rPr lang="en-US" sz="2800">
                <a:solidFill>
                  <a:srgbClr val="A50021"/>
                </a:solidFill>
                <a:latin typeface="Arial" charset="0"/>
              </a:rPr>
              <a:t>Flood Data</a:t>
            </a:r>
          </a:p>
        </p:txBody>
      </p:sp>
      <p:sp>
        <p:nvSpPr>
          <p:cNvPr id="273415" name="Rectangle 7"/>
          <p:cNvSpPr>
            <a:spLocks noChangeArrowheads="1"/>
          </p:cNvSpPr>
          <p:nvPr/>
        </p:nvSpPr>
        <p:spPr bwMode="auto">
          <a:xfrm>
            <a:off x="315913" y="4397375"/>
            <a:ext cx="1143000" cy="31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3" rIns="91427" bIns="45713" anchor="b"/>
          <a:lstStyle/>
          <a:p>
            <a:pPr algn="ctr" eaLnBrk="0" hangingPunct="0"/>
            <a:r>
              <a:rPr lang="en-US" sz="2800">
                <a:solidFill>
                  <a:srgbClr val="A50021"/>
                </a:solidFill>
                <a:latin typeface="Times New Roman" pitchFamily="18" charset="0"/>
              </a:rPr>
              <a:t>Base</a:t>
            </a:r>
          </a:p>
        </p:txBody>
      </p:sp>
      <p:sp>
        <p:nvSpPr>
          <p:cNvPr id="273416" name="Text Box 8"/>
          <p:cNvSpPr txBox="1">
            <a:spLocks noChangeArrowheads="1"/>
          </p:cNvSpPr>
          <p:nvPr/>
        </p:nvSpPr>
        <p:spPr bwMode="auto">
          <a:xfrm>
            <a:off x="6335713" y="4865688"/>
            <a:ext cx="1536700" cy="396875"/>
          </a:xfrm>
          <a:prstGeom prst="rect">
            <a:avLst/>
          </a:prstGeom>
          <a:noFill/>
          <a:ln>
            <a:noFill/>
          </a:ln>
          <a:effectLst>
            <a:outerShdw dist="28398" dir="3806097"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3" rIns="91427" bIns="45713">
            <a:spAutoFit/>
          </a:bodyPr>
          <a:lstStyle>
            <a:lvl1pPr defTabSz="912813">
              <a:defRPr sz="2400">
                <a:solidFill>
                  <a:schemeClr val="tx1"/>
                </a:solidFill>
                <a:latin typeface="Times New Roman" pitchFamily="18" charset="0"/>
              </a:defRPr>
            </a:lvl1pPr>
            <a:lvl2pPr defTabSz="912813">
              <a:defRPr sz="2400">
                <a:solidFill>
                  <a:schemeClr val="tx1"/>
                </a:solidFill>
                <a:latin typeface="Times New Roman" pitchFamily="18" charset="0"/>
              </a:defRPr>
            </a:lvl2pPr>
            <a:lvl3pPr marL="912813" defTabSz="912813">
              <a:defRPr sz="2400">
                <a:solidFill>
                  <a:schemeClr val="tx1"/>
                </a:solidFill>
                <a:latin typeface="Times New Roman" pitchFamily="18" charset="0"/>
              </a:defRPr>
            </a:lvl3pPr>
            <a:lvl4pPr defTabSz="912813">
              <a:defRPr sz="2400">
                <a:solidFill>
                  <a:schemeClr val="tx1"/>
                </a:solidFill>
                <a:latin typeface="Times New Roman" pitchFamily="18" charset="0"/>
              </a:defRPr>
            </a:lvl4pPr>
            <a:lvl5pPr defTabSz="912813">
              <a:defRPr sz="2400">
                <a:solidFill>
                  <a:schemeClr val="tx1"/>
                </a:solidFill>
                <a:latin typeface="Times New Roman" pitchFamily="18" charset="0"/>
              </a:defRPr>
            </a:lvl5pPr>
            <a:lvl6pPr defTabSz="912813" fontAlgn="base">
              <a:spcBef>
                <a:spcPct val="0"/>
              </a:spcBef>
              <a:spcAft>
                <a:spcPct val="0"/>
              </a:spcAft>
              <a:defRPr sz="2400">
                <a:solidFill>
                  <a:schemeClr val="tx1"/>
                </a:solidFill>
                <a:latin typeface="Times New Roman" pitchFamily="18" charset="0"/>
              </a:defRPr>
            </a:lvl6pPr>
            <a:lvl7pPr defTabSz="912813" fontAlgn="base">
              <a:spcBef>
                <a:spcPct val="0"/>
              </a:spcBef>
              <a:spcAft>
                <a:spcPct val="0"/>
              </a:spcAft>
              <a:defRPr sz="2400">
                <a:solidFill>
                  <a:schemeClr val="tx1"/>
                </a:solidFill>
                <a:latin typeface="Times New Roman" pitchFamily="18" charset="0"/>
              </a:defRPr>
            </a:lvl7pPr>
            <a:lvl8pPr defTabSz="912813" fontAlgn="base">
              <a:spcBef>
                <a:spcPct val="0"/>
              </a:spcBef>
              <a:spcAft>
                <a:spcPct val="0"/>
              </a:spcAft>
              <a:defRPr sz="2400">
                <a:solidFill>
                  <a:schemeClr val="tx1"/>
                </a:solidFill>
                <a:latin typeface="Times New Roman" pitchFamily="18" charset="0"/>
              </a:defRPr>
            </a:lvl8pPr>
            <a:lvl9pPr defTabSz="912813" fontAlgn="base">
              <a:spcBef>
                <a:spcPct val="0"/>
              </a:spcBef>
              <a:spcAft>
                <a:spcPct val="0"/>
              </a:spcAft>
              <a:defRPr sz="2400">
                <a:solidFill>
                  <a:schemeClr val="tx1"/>
                </a:solidFill>
                <a:latin typeface="Times New Roman" pitchFamily="18" charset="0"/>
              </a:defRPr>
            </a:lvl9pPr>
          </a:lstStyle>
          <a:p>
            <a:pPr algn="ctr" eaLnBrk="0" hangingPunct="0"/>
            <a:r>
              <a:rPr lang="en-US" sz="2000">
                <a:solidFill>
                  <a:srgbClr val="A50021"/>
                </a:solidFill>
                <a:latin typeface="Arial" charset="0"/>
              </a:rPr>
              <a:t>Digital Map</a:t>
            </a:r>
          </a:p>
        </p:txBody>
      </p:sp>
      <p:sp>
        <p:nvSpPr>
          <p:cNvPr id="273417" name="Rectangle 9"/>
          <p:cNvSpPr>
            <a:spLocks noGrp="1" noChangeArrowheads="1"/>
          </p:cNvSpPr>
          <p:nvPr>
            <p:ph type="title"/>
          </p:nvPr>
        </p:nvSpPr>
        <p:spPr>
          <a:xfrm>
            <a:off x="0" y="0"/>
            <a:ext cx="9144000" cy="1676400"/>
          </a:xfrm>
        </p:spPr>
        <p:txBody>
          <a:bodyPr/>
          <a:lstStyle/>
          <a:p>
            <a:r>
              <a:rPr lang="en-US"/>
              <a:t>Flood Map Production Process –</a:t>
            </a:r>
            <a:br>
              <a:rPr lang="en-US"/>
            </a:br>
            <a:r>
              <a:rPr lang="en-US" sz="3600"/>
              <a:t>Data Development</a:t>
            </a:r>
          </a:p>
        </p:txBody>
      </p:sp>
      <p:sp>
        <p:nvSpPr>
          <p:cNvPr id="273418" name="Text Box 10"/>
          <p:cNvSpPr txBox="1">
            <a:spLocks noChangeArrowheads="1"/>
          </p:cNvSpPr>
          <p:nvPr/>
        </p:nvSpPr>
        <p:spPr bwMode="auto">
          <a:xfrm>
            <a:off x="1071563" y="5232400"/>
            <a:ext cx="43021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a:solidFill>
                  <a:schemeClr val="tx1"/>
                </a:solidFill>
              </a:rPr>
              <a:t>Two key inputs: </a:t>
            </a:r>
          </a:p>
          <a:p>
            <a:pPr>
              <a:buFontTx/>
              <a:buChar char="•"/>
            </a:pPr>
            <a:r>
              <a:rPr lang="en-US" b="0">
                <a:solidFill>
                  <a:schemeClr val="tx1"/>
                </a:solidFill>
              </a:rPr>
              <a:t> base map imagery and vector line work</a:t>
            </a:r>
          </a:p>
          <a:p>
            <a:pPr>
              <a:buFontTx/>
              <a:buChar char="•"/>
            </a:pPr>
            <a:r>
              <a:rPr lang="en-US" b="0">
                <a:solidFill>
                  <a:schemeClr val="tx1"/>
                </a:solidFill>
              </a:rPr>
              <a:t> topography – land surface elevation</a:t>
            </a:r>
          </a:p>
        </p:txBody>
      </p:sp>
    </p:spTree>
    <p:extLst>
      <p:ext uri="{BB962C8B-B14F-4D97-AF65-F5344CB8AC3E}">
        <p14:creationId xmlns:p14="http://schemas.microsoft.com/office/powerpoint/2010/main" val="42650353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269679"/>
            <a:ext cx="8229600" cy="849431"/>
          </a:xfrm>
        </p:spPr>
        <p:txBody>
          <a:bodyPr/>
          <a:lstStyle/>
          <a:p>
            <a:pPr lvl="1">
              <a:defRPr/>
            </a:pPr>
            <a:r>
              <a:rPr lang="en-US" sz="2400" kern="1200" dirty="0" smtClean="0">
                <a:latin typeface="Arial" charset="0"/>
                <a:cs typeface="ＭＳ Ｐゴシック" charset="0"/>
              </a:rPr>
              <a:t>Analysis of Costs and Benefits of the</a:t>
            </a:r>
            <a:br>
              <a:rPr lang="en-US" sz="2400" kern="1200" dirty="0" smtClean="0">
                <a:latin typeface="Arial" charset="0"/>
                <a:cs typeface="ＭＳ Ｐゴシック" charset="0"/>
              </a:rPr>
            </a:br>
            <a:r>
              <a:rPr lang="en-US" sz="2400" kern="1200" dirty="0" smtClean="0">
                <a:latin typeface="Arial" charset="0"/>
                <a:cs typeface="ＭＳ Ｐゴシック" charset="0"/>
              </a:rPr>
              <a:t>National Flood Insurance Program </a:t>
            </a:r>
            <a:endParaRPr lang="en-US" sz="2400" kern="1200" dirty="0">
              <a:latin typeface="Arial" charset="0"/>
              <a:cs typeface="ＭＳ Ｐゴシック" charset="0"/>
            </a:endParaRPr>
          </a:p>
        </p:txBody>
      </p:sp>
      <p:sp>
        <p:nvSpPr>
          <p:cNvPr id="13316" name="Slide Number Placeholder 1"/>
          <p:cNvSpPr>
            <a:spLocks noGrp="1"/>
          </p:cNvSpPr>
          <p:nvPr>
            <p:ph type="sldNum" sz="quarter" idx="12"/>
          </p:nvPr>
        </p:nvSpPr>
        <p:spPr bwMode="auto">
          <a:noFill/>
          <a:ln>
            <a:miter lim="800000"/>
            <a:headEnd/>
            <a:tailEnd/>
          </a:ln>
        </p:spPr>
        <p:txBody>
          <a:bodyPr/>
          <a:lstStyle/>
          <a:p>
            <a:fld id="{A4F5AF73-4E3C-4D0B-9F91-7B879CA5EB43}" type="slidenum">
              <a:rPr lang="en-US"/>
              <a:pPr/>
              <a:t>23</a:t>
            </a:fld>
            <a:endParaRPr lang="en-US"/>
          </a:p>
        </p:txBody>
      </p:sp>
      <p:sp>
        <p:nvSpPr>
          <p:cNvPr id="6" name="TextBox 5"/>
          <p:cNvSpPr txBox="1"/>
          <p:nvPr/>
        </p:nvSpPr>
        <p:spPr>
          <a:xfrm>
            <a:off x="3815118" y="3389643"/>
            <a:ext cx="5124166" cy="2492990"/>
          </a:xfrm>
          <a:prstGeom prst="rect">
            <a:avLst/>
          </a:prstGeom>
          <a:noFill/>
        </p:spPr>
        <p:txBody>
          <a:bodyPr wrap="square" rtlCol="0">
            <a:spAutoFit/>
          </a:bodyPr>
          <a:lstStyle/>
          <a:p>
            <a:pPr fontAlgn="base">
              <a:spcBef>
                <a:spcPct val="0"/>
              </a:spcBef>
              <a:spcAft>
                <a:spcPts val="1200"/>
              </a:spcAft>
              <a:tabLst>
                <a:tab pos="182880" algn="l"/>
              </a:tabLst>
            </a:pPr>
            <a:r>
              <a:rPr lang="en-US" dirty="0" smtClean="0">
                <a:solidFill>
                  <a:srgbClr val="235083"/>
                </a:solidFill>
                <a:latin typeface="Arial" pitchFamily="34" charset="0"/>
                <a:ea typeface="ＭＳ Ｐゴシック" charset="-128"/>
                <a:cs typeface="Arial" pitchFamily="34" charset="0"/>
              </a:rPr>
              <a:t>National Flood Insurance Act of 1968 established the requirement.</a:t>
            </a:r>
          </a:p>
          <a:p>
            <a:pPr fontAlgn="base">
              <a:spcBef>
                <a:spcPct val="0"/>
              </a:spcBef>
              <a:spcAft>
                <a:spcPts val="1200"/>
              </a:spcAft>
              <a:tabLst>
                <a:tab pos="182880" algn="l"/>
              </a:tabLst>
            </a:pPr>
            <a:r>
              <a:rPr lang="en-US" dirty="0" smtClean="0">
                <a:solidFill>
                  <a:srgbClr val="235083"/>
                </a:solidFill>
                <a:latin typeface="Arial" pitchFamily="34" charset="0"/>
                <a:ea typeface="ＭＳ Ｐゴシック" charset="-128"/>
                <a:cs typeface="Arial" pitchFamily="34" charset="0"/>
              </a:rPr>
              <a:t>The Flood Disaster Protection Act of 1973 made it essential.</a:t>
            </a:r>
          </a:p>
          <a:p>
            <a:pPr fontAlgn="base">
              <a:spcBef>
                <a:spcPct val="0"/>
              </a:spcBef>
              <a:spcAft>
                <a:spcPts val="1200"/>
              </a:spcAft>
              <a:tabLst>
                <a:tab pos="182880" algn="l"/>
              </a:tabLst>
            </a:pPr>
            <a:r>
              <a:rPr lang="en-US" dirty="0" smtClean="0">
                <a:solidFill>
                  <a:srgbClr val="235083"/>
                </a:solidFill>
                <a:latin typeface="Arial" pitchFamily="34" charset="0"/>
                <a:ea typeface="ＭＳ Ｐゴシック" charset="-128"/>
                <a:cs typeface="Arial" pitchFamily="34" charset="0"/>
              </a:rPr>
              <a:t>Biggert  Waters 2012 mandates the study of it.</a:t>
            </a:r>
          </a:p>
          <a:p>
            <a:pPr fontAlgn="base">
              <a:spcBef>
                <a:spcPct val="0"/>
              </a:spcBef>
              <a:spcAft>
                <a:spcPts val="1200"/>
              </a:spcAft>
              <a:tabLst>
                <a:tab pos="182880" algn="l"/>
              </a:tabLst>
            </a:pPr>
            <a:r>
              <a:rPr lang="en-US" dirty="0" smtClean="0">
                <a:solidFill>
                  <a:srgbClr val="235083"/>
                </a:solidFill>
                <a:latin typeface="Arial" pitchFamily="34" charset="0"/>
                <a:ea typeface="ＭＳ Ｐゴシック" charset="-128"/>
                <a:cs typeface="Arial" pitchFamily="34" charset="0"/>
              </a:rPr>
              <a:t>Responsibility to our national community compels us to get it right.</a:t>
            </a:r>
          </a:p>
        </p:txBody>
      </p:sp>
      <p:pic>
        <p:nvPicPr>
          <p:cNvPr id="7" name="Picture 6" descr="NFIP logo.jpg"/>
          <p:cNvPicPr>
            <a:picLocks noChangeAspect="1"/>
          </p:cNvPicPr>
          <p:nvPr/>
        </p:nvPicPr>
        <p:blipFill>
          <a:blip r:embed="rId3" cstate="print"/>
          <a:stretch>
            <a:fillRect/>
          </a:stretch>
        </p:blipFill>
        <p:spPr>
          <a:xfrm>
            <a:off x="457200" y="3034795"/>
            <a:ext cx="3000742" cy="2576888"/>
          </a:xfrm>
          <a:prstGeom prst="rect">
            <a:avLst/>
          </a:prstGeom>
        </p:spPr>
      </p:pic>
      <p:sp>
        <p:nvSpPr>
          <p:cNvPr id="8" name="TextBox 7"/>
          <p:cNvSpPr txBox="1"/>
          <p:nvPr/>
        </p:nvSpPr>
        <p:spPr>
          <a:xfrm>
            <a:off x="3810245" y="2743591"/>
            <a:ext cx="2056910" cy="523220"/>
          </a:xfrm>
          <a:prstGeom prst="rect">
            <a:avLst/>
          </a:prstGeom>
          <a:noFill/>
        </p:spPr>
        <p:txBody>
          <a:bodyPr wrap="none" rtlCol="0">
            <a:spAutoFit/>
          </a:bodyPr>
          <a:lstStyle/>
          <a:p>
            <a:pPr fontAlgn="base">
              <a:spcBef>
                <a:spcPct val="0"/>
              </a:spcBef>
              <a:spcAft>
                <a:spcPct val="0"/>
              </a:spcAft>
            </a:pPr>
            <a:r>
              <a:rPr lang="en-US" sz="2800" dirty="0" smtClean="0">
                <a:solidFill>
                  <a:prstClr val="black"/>
                </a:solidFill>
                <a:latin typeface="Arial" pitchFamily="34" charset="0"/>
                <a:ea typeface="ＭＳ Ｐゴシック" charset="-128"/>
                <a:cs typeface="Arial" pitchFamily="34" charset="0"/>
              </a:rPr>
              <a:t>Affordability</a:t>
            </a:r>
            <a:endParaRPr lang="en-US" sz="2800" dirty="0">
              <a:solidFill>
                <a:prstClr val="black"/>
              </a:solidFill>
              <a:latin typeface="Arial" pitchFamily="34" charset="0"/>
              <a:ea typeface="ＭＳ Ｐゴシック" charset="-128"/>
              <a:cs typeface="Arial" pitchFamily="34" charset="0"/>
            </a:endParaRPr>
          </a:p>
        </p:txBody>
      </p:sp>
      <p:sp>
        <p:nvSpPr>
          <p:cNvPr id="9" name="TextBox 8"/>
          <p:cNvSpPr txBox="1"/>
          <p:nvPr/>
        </p:nvSpPr>
        <p:spPr>
          <a:xfrm>
            <a:off x="2380758" y="1275998"/>
            <a:ext cx="4429482" cy="369332"/>
          </a:xfrm>
          <a:prstGeom prst="rect">
            <a:avLst/>
          </a:prstGeom>
          <a:noFill/>
        </p:spPr>
        <p:txBody>
          <a:bodyPr wrap="none" rtlCol="0">
            <a:spAutoFit/>
          </a:bodyPr>
          <a:lstStyle/>
          <a:p>
            <a:pPr fontAlgn="base">
              <a:spcBef>
                <a:spcPct val="0"/>
              </a:spcBef>
              <a:spcAft>
                <a:spcPct val="0"/>
              </a:spcAft>
            </a:pPr>
            <a:r>
              <a:rPr lang="en-US" dirty="0" smtClean="0">
                <a:solidFill>
                  <a:prstClr val="white"/>
                </a:solidFill>
                <a:latin typeface="Arial" pitchFamily="34" charset="0"/>
                <a:ea typeface="ＭＳ Ｐゴシック" charset="-128"/>
                <a:cs typeface="Arial" pitchFamily="34" charset="0"/>
              </a:rPr>
              <a:t>Federal Emergency Management Agency</a:t>
            </a:r>
            <a:endParaRPr lang="en-US" dirty="0">
              <a:solidFill>
                <a:prstClr val="white"/>
              </a:solidFill>
              <a:latin typeface="Arial" pitchFamily="34" charset="0"/>
              <a:ea typeface="ＭＳ Ｐゴシック" charset="-128"/>
              <a:cs typeface="Arial" pitchFamily="34" charset="0"/>
            </a:endParaRPr>
          </a:p>
        </p:txBody>
      </p:sp>
    </p:spTree>
    <p:extLst>
      <p:ext uri="{BB962C8B-B14F-4D97-AF65-F5344CB8AC3E}">
        <p14:creationId xmlns:p14="http://schemas.microsoft.com/office/powerpoint/2010/main" val="41453952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National Flood Insurance Program brings in about $3 Billion per year in flood insurance premiums, primarily from home-owners (97% of all policies)</a:t>
            </a:r>
          </a:p>
          <a:p>
            <a:r>
              <a:rPr lang="en-US" dirty="0" smtClean="0"/>
              <a:t>Hurricane Katrina ($17 Billion) and </a:t>
            </a:r>
            <a:r>
              <a:rPr lang="en-US" dirty="0" err="1" smtClean="0"/>
              <a:t>Superstorm</a:t>
            </a:r>
            <a:r>
              <a:rPr lang="en-US" dirty="0" smtClean="0"/>
              <a:t> Sandy ($7 Billion) drew large amounts of money out of the National Flood Insurance Fund and put it into serious debt to the US government</a:t>
            </a:r>
          </a:p>
          <a:p>
            <a:r>
              <a:rPr lang="en-US" dirty="0" smtClean="0"/>
              <a:t>Biggert-Waters 2012 bill attempted to put this right by upgrading insurance cost to “full risk-based premium”</a:t>
            </a:r>
          </a:p>
          <a:p>
            <a:r>
              <a:rPr lang="en-US" dirty="0" smtClean="0"/>
              <a:t>This premium level is higher than many people can afford (hundreds of $$ per year became thousands of $$ per year)</a:t>
            </a:r>
            <a:endParaRPr lang="en-US" dirty="0"/>
          </a:p>
        </p:txBody>
      </p:sp>
    </p:spTree>
    <p:extLst>
      <p:ext uri="{BB962C8B-B14F-4D97-AF65-F5344CB8AC3E}">
        <p14:creationId xmlns:p14="http://schemas.microsoft.com/office/powerpoint/2010/main" val="3739321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ircles2.jpg"/>
          <p:cNvPicPr>
            <a:picLocks noChangeAspect="1"/>
          </p:cNvPicPr>
          <p:nvPr/>
        </p:nvPicPr>
        <p:blipFill>
          <a:blip r:embed="rId3" cstate="print"/>
          <a:stretch>
            <a:fillRect/>
          </a:stretch>
        </p:blipFill>
        <p:spPr>
          <a:xfrm>
            <a:off x="8681" y="2617150"/>
            <a:ext cx="5177460" cy="4022578"/>
          </a:xfrm>
          <a:prstGeom prst="rect">
            <a:avLst/>
          </a:prstGeom>
        </p:spPr>
      </p:pic>
      <p:sp>
        <p:nvSpPr>
          <p:cNvPr id="21505" name="Title 1"/>
          <p:cNvSpPr>
            <a:spLocks noGrp="1"/>
          </p:cNvSpPr>
          <p:nvPr>
            <p:ph type="title"/>
          </p:nvPr>
        </p:nvSpPr>
        <p:spPr>
          <a:xfrm>
            <a:off x="457200" y="269679"/>
            <a:ext cx="8229600" cy="849431"/>
          </a:xfrm>
        </p:spPr>
        <p:txBody>
          <a:bodyPr/>
          <a:lstStyle/>
          <a:p>
            <a:pPr lvl="1">
              <a:defRPr/>
            </a:pPr>
            <a:r>
              <a:rPr lang="en-US" sz="2400" kern="1200" dirty="0" smtClean="0">
                <a:latin typeface="Arial" charset="0"/>
                <a:cs typeface="ＭＳ Ｐゴシック" charset="0"/>
              </a:rPr>
              <a:t>Analysis of Costs and Benefits of the</a:t>
            </a:r>
            <a:br>
              <a:rPr lang="en-US" sz="2400" kern="1200" dirty="0" smtClean="0">
                <a:latin typeface="Arial" charset="0"/>
                <a:cs typeface="ＭＳ Ｐゴシック" charset="0"/>
              </a:rPr>
            </a:br>
            <a:r>
              <a:rPr lang="en-US" sz="2400" kern="1200" dirty="0" smtClean="0">
                <a:latin typeface="Arial" charset="0"/>
                <a:cs typeface="ＭＳ Ｐゴシック" charset="0"/>
              </a:rPr>
              <a:t>National Flood Insurance Program </a:t>
            </a:r>
            <a:endParaRPr lang="en-US" sz="2400" kern="1200" dirty="0">
              <a:latin typeface="Arial" charset="0"/>
              <a:cs typeface="ＭＳ Ｐゴシック" charset="0"/>
            </a:endParaRPr>
          </a:p>
        </p:txBody>
      </p:sp>
      <p:sp>
        <p:nvSpPr>
          <p:cNvPr id="13316" name="Slide Number Placeholder 1"/>
          <p:cNvSpPr>
            <a:spLocks noGrp="1"/>
          </p:cNvSpPr>
          <p:nvPr>
            <p:ph type="sldNum" sz="quarter" idx="12"/>
          </p:nvPr>
        </p:nvSpPr>
        <p:spPr bwMode="auto">
          <a:noFill/>
          <a:ln>
            <a:miter lim="800000"/>
            <a:headEnd/>
            <a:tailEnd/>
          </a:ln>
        </p:spPr>
        <p:txBody>
          <a:bodyPr/>
          <a:lstStyle/>
          <a:p>
            <a:fld id="{A4F5AF73-4E3C-4D0B-9F91-7B879CA5EB43}" type="slidenum">
              <a:rPr lang="en-US"/>
              <a:pPr/>
              <a:t>25</a:t>
            </a:fld>
            <a:endParaRPr lang="en-US"/>
          </a:p>
        </p:txBody>
      </p:sp>
      <p:sp>
        <p:nvSpPr>
          <p:cNvPr id="10" name="TextBox 9"/>
          <p:cNvSpPr txBox="1"/>
          <p:nvPr/>
        </p:nvSpPr>
        <p:spPr>
          <a:xfrm>
            <a:off x="4784108" y="2617150"/>
            <a:ext cx="3672800"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pitchFamily="34" charset="0"/>
                <a:ea typeface="ＭＳ Ｐゴシック" charset="-128"/>
                <a:cs typeface="Arial" pitchFamily="34" charset="0"/>
              </a:rPr>
              <a:t>The expanding sphere of Concern</a:t>
            </a:r>
            <a:endParaRPr lang="en-US" dirty="0">
              <a:solidFill>
                <a:prstClr val="black"/>
              </a:solidFill>
              <a:latin typeface="Arial" pitchFamily="34" charset="0"/>
              <a:ea typeface="ＭＳ Ｐゴシック" charset="-128"/>
              <a:cs typeface="Arial" pitchFamily="34" charset="0"/>
            </a:endParaRPr>
          </a:p>
        </p:txBody>
      </p:sp>
      <p:sp>
        <p:nvSpPr>
          <p:cNvPr id="12" name="TextBox 11"/>
          <p:cNvSpPr txBox="1"/>
          <p:nvPr/>
        </p:nvSpPr>
        <p:spPr>
          <a:xfrm>
            <a:off x="4838700" y="3261815"/>
            <a:ext cx="3848100" cy="1200329"/>
          </a:xfrm>
          <a:prstGeom prst="rect">
            <a:avLst/>
          </a:prstGeom>
          <a:noFill/>
        </p:spPr>
        <p:txBody>
          <a:bodyPr wrap="square" rtlCol="0">
            <a:spAutoFit/>
          </a:bodyPr>
          <a:lstStyle/>
          <a:p>
            <a:pPr fontAlgn="base">
              <a:spcBef>
                <a:spcPct val="0"/>
              </a:spcBef>
              <a:spcAft>
                <a:spcPct val="0"/>
              </a:spcAft>
            </a:pPr>
            <a:r>
              <a:rPr lang="en-US" dirty="0" smtClean="0">
                <a:solidFill>
                  <a:srgbClr val="26568D"/>
                </a:solidFill>
                <a:latin typeface="Arial" panose="020B0604020202020204" pitchFamily="34" charset="0"/>
                <a:ea typeface="ＭＳ Ｐゴシック" charset="-128"/>
                <a:cs typeface="Arial" panose="020B0604020202020204" pitchFamily="34" charset="0"/>
              </a:rPr>
              <a:t>The conversation started with individual property owners but now includes voices from business, local communities and Federal agencies</a:t>
            </a:r>
          </a:p>
        </p:txBody>
      </p:sp>
      <p:sp>
        <p:nvSpPr>
          <p:cNvPr id="13" name="TextBox 12"/>
          <p:cNvSpPr txBox="1"/>
          <p:nvPr/>
        </p:nvSpPr>
        <p:spPr>
          <a:xfrm>
            <a:off x="2380758" y="1275998"/>
            <a:ext cx="4429482" cy="369332"/>
          </a:xfrm>
          <a:prstGeom prst="rect">
            <a:avLst/>
          </a:prstGeom>
          <a:noFill/>
        </p:spPr>
        <p:txBody>
          <a:bodyPr wrap="none" rtlCol="0">
            <a:spAutoFit/>
          </a:bodyPr>
          <a:lstStyle/>
          <a:p>
            <a:pPr fontAlgn="base">
              <a:spcBef>
                <a:spcPct val="0"/>
              </a:spcBef>
              <a:spcAft>
                <a:spcPct val="0"/>
              </a:spcAft>
            </a:pPr>
            <a:r>
              <a:rPr lang="en-US" dirty="0" smtClean="0">
                <a:solidFill>
                  <a:prstClr val="white"/>
                </a:solidFill>
                <a:latin typeface="Arial" pitchFamily="34" charset="0"/>
                <a:ea typeface="ＭＳ Ｐゴシック" charset="-128"/>
                <a:cs typeface="Arial" pitchFamily="34" charset="0"/>
              </a:rPr>
              <a:t>Federal Emergency Management Agency</a:t>
            </a:r>
            <a:endParaRPr lang="en-US" dirty="0">
              <a:solidFill>
                <a:prstClr val="white"/>
              </a:solidFill>
              <a:latin typeface="Arial" pitchFamily="34" charset="0"/>
              <a:ea typeface="ＭＳ Ｐゴシック" charset="-128"/>
              <a:cs typeface="Arial" pitchFamily="34" charset="0"/>
            </a:endParaRPr>
          </a:p>
        </p:txBody>
      </p:sp>
    </p:spTree>
    <p:extLst>
      <p:ext uri="{BB962C8B-B14F-4D97-AF65-F5344CB8AC3E}">
        <p14:creationId xmlns:p14="http://schemas.microsoft.com/office/powerpoint/2010/main" val="32955859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269679"/>
            <a:ext cx="8229600" cy="849431"/>
          </a:xfrm>
        </p:spPr>
        <p:txBody>
          <a:bodyPr/>
          <a:lstStyle/>
          <a:p>
            <a:pPr lvl="1">
              <a:defRPr/>
            </a:pPr>
            <a:r>
              <a:rPr lang="en-US" sz="2400" kern="1200" dirty="0" smtClean="0">
                <a:latin typeface="Arial" charset="0"/>
                <a:cs typeface="ＭＳ Ｐゴシック" charset="0"/>
              </a:rPr>
              <a:t>Analysis of Costs and Benefits of the</a:t>
            </a:r>
            <a:br>
              <a:rPr lang="en-US" sz="2400" kern="1200" dirty="0" smtClean="0">
                <a:latin typeface="Arial" charset="0"/>
                <a:cs typeface="ＭＳ Ｐゴシック" charset="0"/>
              </a:rPr>
            </a:br>
            <a:r>
              <a:rPr lang="en-US" sz="2400" kern="1200" dirty="0" smtClean="0">
                <a:latin typeface="Arial" charset="0"/>
                <a:cs typeface="ＭＳ Ｐゴシック" charset="0"/>
              </a:rPr>
              <a:t>National Flood Insurance Program </a:t>
            </a:r>
            <a:endParaRPr lang="en-US" sz="2400" kern="1200" dirty="0">
              <a:latin typeface="Arial" charset="0"/>
              <a:cs typeface="ＭＳ Ｐゴシック" charset="0"/>
            </a:endParaRPr>
          </a:p>
        </p:txBody>
      </p:sp>
      <p:sp>
        <p:nvSpPr>
          <p:cNvPr id="13316" name="Slide Number Placeholder 1"/>
          <p:cNvSpPr>
            <a:spLocks noGrp="1"/>
          </p:cNvSpPr>
          <p:nvPr>
            <p:ph type="sldNum" sz="quarter" idx="12"/>
          </p:nvPr>
        </p:nvSpPr>
        <p:spPr bwMode="auto">
          <a:noFill/>
          <a:ln>
            <a:miter lim="800000"/>
            <a:headEnd/>
            <a:tailEnd/>
          </a:ln>
        </p:spPr>
        <p:txBody>
          <a:bodyPr/>
          <a:lstStyle/>
          <a:p>
            <a:fld id="{A4F5AF73-4E3C-4D0B-9F91-7B879CA5EB43}" type="slidenum">
              <a:rPr lang="en-US"/>
              <a:pPr/>
              <a:t>26</a:t>
            </a:fld>
            <a:endParaRPr lang="en-US"/>
          </a:p>
        </p:txBody>
      </p:sp>
      <p:sp>
        <p:nvSpPr>
          <p:cNvPr id="7" name="TextBox 6"/>
          <p:cNvSpPr txBox="1"/>
          <p:nvPr/>
        </p:nvSpPr>
        <p:spPr>
          <a:xfrm>
            <a:off x="3774175" y="2682472"/>
            <a:ext cx="3702680" cy="954107"/>
          </a:xfrm>
          <a:prstGeom prst="rect">
            <a:avLst/>
          </a:prstGeom>
          <a:noFill/>
        </p:spPr>
        <p:txBody>
          <a:bodyPr wrap="none" rtlCol="0">
            <a:spAutoFit/>
          </a:bodyPr>
          <a:lstStyle/>
          <a:p>
            <a:pPr fontAlgn="base">
              <a:spcBef>
                <a:spcPct val="0"/>
              </a:spcBef>
              <a:spcAft>
                <a:spcPct val="0"/>
              </a:spcAft>
            </a:pPr>
            <a:r>
              <a:rPr lang="en-US" sz="2000" dirty="0" smtClean="0">
                <a:solidFill>
                  <a:prstClr val="black"/>
                </a:solidFill>
                <a:latin typeface="Arial" pitchFamily="34" charset="0"/>
                <a:ea typeface="ＭＳ Ｐゴシック" charset="-128"/>
                <a:cs typeface="Arial" pitchFamily="34" charset="0"/>
              </a:rPr>
              <a:t>Perception versus Reality</a:t>
            </a:r>
          </a:p>
          <a:p>
            <a:pPr fontAlgn="base">
              <a:spcBef>
                <a:spcPct val="0"/>
              </a:spcBef>
              <a:spcAft>
                <a:spcPct val="0"/>
              </a:spcAft>
            </a:pPr>
            <a:r>
              <a:rPr lang="en-US" i="1" dirty="0" smtClean="0">
                <a:solidFill>
                  <a:srgbClr val="18396C"/>
                </a:solidFill>
                <a:latin typeface="Arial" pitchFamily="34" charset="0"/>
                <a:ea typeface="ＭＳ Ｐゴシック" charset="-128"/>
                <a:cs typeface="Arial" pitchFamily="34" charset="0"/>
              </a:rPr>
              <a:t>A sampling of Pluses and Minuses</a:t>
            </a:r>
          </a:p>
          <a:p>
            <a:pPr fontAlgn="base">
              <a:spcBef>
                <a:spcPct val="0"/>
              </a:spcBef>
              <a:spcAft>
                <a:spcPct val="0"/>
              </a:spcAft>
            </a:pPr>
            <a:endParaRPr lang="en-US" i="1" dirty="0">
              <a:solidFill>
                <a:srgbClr val="18396C"/>
              </a:solidFill>
              <a:latin typeface="Arial" pitchFamily="34" charset="0"/>
              <a:ea typeface="ＭＳ Ｐゴシック" charset="-128"/>
              <a:cs typeface="Arial" pitchFamily="34" charset="0"/>
            </a:endParaRPr>
          </a:p>
        </p:txBody>
      </p:sp>
      <p:pic>
        <p:nvPicPr>
          <p:cNvPr id="8" name="Picture 7" descr="reality-check.jpg"/>
          <p:cNvPicPr>
            <a:picLocks noChangeAspect="1"/>
          </p:cNvPicPr>
          <p:nvPr/>
        </p:nvPicPr>
        <p:blipFill>
          <a:blip r:embed="rId3" cstate="print"/>
          <a:stretch>
            <a:fillRect/>
          </a:stretch>
        </p:blipFill>
        <p:spPr>
          <a:xfrm>
            <a:off x="527589" y="2750712"/>
            <a:ext cx="2874074" cy="3779742"/>
          </a:xfrm>
          <a:prstGeom prst="rect">
            <a:avLst/>
          </a:prstGeom>
        </p:spPr>
      </p:pic>
      <p:sp>
        <p:nvSpPr>
          <p:cNvPr id="9" name="TextBox 8"/>
          <p:cNvSpPr txBox="1"/>
          <p:nvPr/>
        </p:nvSpPr>
        <p:spPr>
          <a:xfrm>
            <a:off x="3774174" y="3467595"/>
            <a:ext cx="4912625" cy="2831544"/>
          </a:xfrm>
          <a:prstGeom prst="rect">
            <a:avLst/>
          </a:prstGeom>
          <a:noFill/>
        </p:spPr>
        <p:txBody>
          <a:bodyPr wrap="square" rtlCol="0">
            <a:spAutoFit/>
          </a:bodyPr>
          <a:lstStyle/>
          <a:p>
            <a:pPr fontAlgn="base">
              <a:spcBef>
                <a:spcPct val="0"/>
              </a:spcBef>
              <a:spcAft>
                <a:spcPts val="600"/>
              </a:spcAft>
              <a:buFont typeface="Arial" pitchFamily="34" charset="0"/>
              <a:buChar char="•"/>
            </a:pPr>
            <a:r>
              <a:rPr lang="en-US" dirty="0" smtClean="0">
                <a:solidFill>
                  <a:srgbClr val="0A3363"/>
                </a:solidFill>
                <a:latin typeface="Arial" pitchFamily="34" charset="0"/>
                <a:ea typeface="ＭＳ Ｐゴシック" charset="-128"/>
                <a:cs typeface="Arial" pitchFamily="34" charset="0"/>
              </a:rPr>
              <a:t> Individuals</a:t>
            </a:r>
          </a:p>
          <a:p>
            <a:pPr lvl="1" fontAlgn="base">
              <a:spcBef>
                <a:spcPct val="0"/>
              </a:spcBef>
              <a:spcAft>
                <a:spcPts val="600"/>
              </a:spcAft>
            </a:pPr>
            <a:r>
              <a:rPr lang="en-US" sz="1400" dirty="0" smtClean="0">
                <a:solidFill>
                  <a:srgbClr val="0A3363"/>
                </a:solidFill>
                <a:latin typeface="Arial" pitchFamily="34" charset="0"/>
                <a:ea typeface="ＭＳ Ｐゴシック" charset="-128"/>
                <a:cs typeface="Arial" pitchFamily="34" charset="0"/>
              </a:rPr>
              <a:t>-  Many policy holders economically distressed</a:t>
            </a:r>
          </a:p>
          <a:p>
            <a:pPr lvl="1" fontAlgn="base">
              <a:spcBef>
                <a:spcPct val="0"/>
              </a:spcBef>
              <a:spcAft>
                <a:spcPts val="600"/>
              </a:spcAft>
            </a:pPr>
            <a:r>
              <a:rPr lang="en-US" sz="1400" dirty="0" smtClean="0">
                <a:solidFill>
                  <a:srgbClr val="0A3363"/>
                </a:solidFill>
                <a:latin typeface="Arial" pitchFamily="34" charset="0"/>
                <a:ea typeface="ＭＳ Ｐゴシック" charset="-128"/>
                <a:cs typeface="Arial" pitchFamily="34" charset="0"/>
              </a:rPr>
              <a:t>+ Encourages Mitigation for those few most effected</a:t>
            </a:r>
          </a:p>
          <a:p>
            <a:pPr fontAlgn="base">
              <a:spcBef>
                <a:spcPct val="0"/>
              </a:spcBef>
              <a:spcAft>
                <a:spcPts val="600"/>
              </a:spcAft>
              <a:buFont typeface="Arial" pitchFamily="34" charset="0"/>
              <a:buChar char="•"/>
            </a:pPr>
            <a:r>
              <a:rPr lang="en-US" dirty="0" smtClean="0">
                <a:solidFill>
                  <a:srgbClr val="0A3363"/>
                </a:solidFill>
                <a:latin typeface="Arial" pitchFamily="34" charset="0"/>
                <a:ea typeface="ＭＳ Ｐゴシック" charset="-128"/>
                <a:cs typeface="Arial" pitchFamily="34" charset="0"/>
              </a:rPr>
              <a:t> Communities</a:t>
            </a:r>
          </a:p>
          <a:p>
            <a:pPr lvl="1" fontAlgn="base">
              <a:spcBef>
                <a:spcPct val="0"/>
              </a:spcBef>
              <a:spcAft>
                <a:spcPts val="600"/>
              </a:spcAft>
              <a:buFontTx/>
              <a:buChar char="-"/>
            </a:pPr>
            <a:r>
              <a:rPr lang="en-US" sz="1400" dirty="0" smtClean="0">
                <a:solidFill>
                  <a:srgbClr val="0A3363"/>
                </a:solidFill>
                <a:latin typeface="Arial" pitchFamily="34" charset="0"/>
                <a:ea typeface="ＭＳ Ｐゴシック" charset="-128"/>
                <a:cs typeface="Arial" pitchFamily="34" charset="0"/>
              </a:rPr>
              <a:t>  Potential for unraveling communities</a:t>
            </a:r>
          </a:p>
          <a:p>
            <a:pPr lvl="1" fontAlgn="base">
              <a:spcBef>
                <a:spcPct val="0"/>
              </a:spcBef>
              <a:spcAft>
                <a:spcPts val="600"/>
              </a:spcAft>
            </a:pPr>
            <a:r>
              <a:rPr lang="en-US" sz="1400" dirty="0" smtClean="0">
                <a:solidFill>
                  <a:srgbClr val="0A3363"/>
                </a:solidFill>
                <a:latin typeface="Arial" pitchFamily="34" charset="0"/>
                <a:ea typeface="ＭＳ Ｐゴシック" charset="-128"/>
                <a:cs typeface="Arial" pitchFamily="34" charset="0"/>
              </a:rPr>
              <a:t>+ Risk affordability equilibrium</a:t>
            </a:r>
          </a:p>
          <a:p>
            <a:pPr fontAlgn="base">
              <a:spcBef>
                <a:spcPct val="0"/>
              </a:spcBef>
              <a:spcAft>
                <a:spcPts val="600"/>
              </a:spcAft>
              <a:buFont typeface="Arial" pitchFamily="34" charset="0"/>
              <a:buChar char="•"/>
            </a:pPr>
            <a:r>
              <a:rPr lang="en-US" dirty="0" smtClean="0">
                <a:solidFill>
                  <a:srgbClr val="0A3363"/>
                </a:solidFill>
                <a:latin typeface="Arial" pitchFamily="34" charset="0"/>
                <a:ea typeface="ＭＳ Ｐゴシック" charset="-128"/>
                <a:cs typeface="Arial" pitchFamily="34" charset="0"/>
              </a:rPr>
              <a:t> National</a:t>
            </a:r>
          </a:p>
          <a:p>
            <a:pPr lvl="1" fontAlgn="base">
              <a:spcBef>
                <a:spcPct val="0"/>
              </a:spcBef>
              <a:spcAft>
                <a:spcPts val="600"/>
              </a:spcAft>
              <a:buFontTx/>
              <a:buChar char="-"/>
            </a:pPr>
            <a:r>
              <a:rPr lang="en-US" sz="1400" dirty="0" smtClean="0">
                <a:solidFill>
                  <a:srgbClr val="0A3363"/>
                </a:solidFill>
                <a:latin typeface="Arial" pitchFamily="34" charset="0"/>
                <a:ea typeface="ＭＳ Ｐゴシック" charset="-128"/>
                <a:cs typeface="Arial" pitchFamily="34" charset="0"/>
              </a:rPr>
              <a:t> NFIP Participation declines, Disaster Aid increases</a:t>
            </a:r>
          </a:p>
          <a:p>
            <a:pPr lvl="1" fontAlgn="base">
              <a:spcBef>
                <a:spcPct val="0"/>
              </a:spcBef>
              <a:spcAft>
                <a:spcPts val="600"/>
              </a:spcAft>
            </a:pPr>
            <a:r>
              <a:rPr lang="en-US" sz="1400" dirty="0" smtClean="0">
                <a:solidFill>
                  <a:srgbClr val="0A3363"/>
                </a:solidFill>
                <a:latin typeface="Arial" pitchFamily="34" charset="0"/>
                <a:ea typeface="ＭＳ Ｐゴシック" charset="-128"/>
                <a:cs typeface="Arial" pitchFamily="34" charset="0"/>
              </a:rPr>
              <a:t>+ NFIP more fiscally sound </a:t>
            </a:r>
            <a:endParaRPr lang="en-US" sz="1400" dirty="0">
              <a:solidFill>
                <a:srgbClr val="0A3363"/>
              </a:solidFill>
              <a:latin typeface="Arial" pitchFamily="34" charset="0"/>
              <a:ea typeface="ＭＳ Ｐゴシック" charset="-128"/>
              <a:cs typeface="Arial" pitchFamily="34" charset="0"/>
            </a:endParaRPr>
          </a:p>
        </p:txBody>
      </p:sp>
      <p:sp>
        <p:nvSpPr>
          <p:cNvPr id="10" name="TextBox 9"/>
          <p:cNvSpPr txBox="1"/>
          <p:nvPr/>
        </p:nvSpPr>
        <p:spPr>
          <a:xfrm>
            <a:off x="2380758" y="1275998"/>
            <a:ext cx="4429482" cy="369332"/>
          </a:xfrm>
          <a:prstGeom prst="rect">
            <a:avLst/>
          </a:prstGeom>
          <a:noFill/>
        </p:spPr>
        <p:txBody>
          <a:bodyPr wrap="none" rtlCol="0">
            <a:spAutoFit/>
          </a:bodyPr>
          <a:lstStyle/>
          <a:p>
            <a:pPr fontAlgn="base">
              <a:spcBef>
                <a:spcPct val="0"/>
              </a:spcBef>
              <a:spcAft>
                <a:spcPct val="0"/>
              </a:spcAft>
            </a:pPr>
            <a:r>
              <a:rPr lang="en-US" dirty="0" smtClean="0">
                <a:solidFill>
                  <a:prstClr val="white"/>
                </a:solidFill>
                <a:latin typeface="Arial" pitchFamily="34" charset="0"/>
                <a:ea typeface="ＭＳ Ｐゴシック" charset="-128"/>
                <a:cs typeface="Arial" pitchFamily="34" charset="0"/>
              </a:rPr>
              <a:t>Federal Emergency Management Agency</a:t>
            </a:r>
            <a:endParaRPr lang="en-US" dirty="0">
              <a:solidFill>
                <a:prstClr val="white"/>
              </a:solidFill>
              <a:latin typeface="Arial" pitchFamily="34" charset="0"/>
              <a:ea typeface="ＭＳ Ｐゴシック" charset="-128"/>
              <a:cs typeface="Arial" pitchFamily="34" charset="0"/>
            </a:endParaRPr>
          </a:p>
        </p:txBody>
      </p:sp>
    </p:spTree>
    <p:extLst>
      <p:ext uri="{BB962C8B-B14F-4D97-AF65-F5344CB8AC3E}">
        <p14:creationId xmlns:p14="http://schemas.microsoft.com/office/powerpoint/2010/main" val="42541719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Number of Policy Holders Affected</a:t>
            </a:r>
            <a:br>
              <a:rPr lang="en-US" sz="4000" dirty="0" smtClean="0"/>
            </a:br>
            <a:r>
              <a:rPr lang="en-US" sz="2400" dirty="0" smtClean="0"/>
              <a:t>(about 1.1 million in total)</a:t>
            </a:r>
            <a:endParaRPr lang="en-US" sz="2400" dirty="0"/>
          </a:p>
        </p:txBody>
      </p:sp>
      <p:sp>
        <p:nvSpPr>
          <p:cNvPr id="4" name="Slide Number Placeholder 3"/>
          <p:cNvSpPr>
            <a:spLocks noGrp="1"/>
          </p:cNvSpPr>
          <p:nvPr>
            <p:ph type="sldNum" sz="quarter" idx="12"/>
          </p:nvPr>
        </p:nvSpPr>
        <p:spPr/>
        <p:txBody>
          <a:bodyPr/>
          <a:lstStyle/>
          <a:p>
            <a:pPr>
              <a:defRPr/>
            </a:pPr>
            <a:fld id="{D84E9CB5-3EFB-45F4-989C-EF4E186450F9}" type="slidenum">
              <a:rPr lang="en-US" smtClean="0"/>
              <a:pPr>
                <a:defRPr/>
              </a:pPr>
              <a:t>27</a:t>
            </a:fld>
            <a:endParaRPr lang="en-US"/>
          </a:p>
        </p:txBody>
      </p:sp>
      <p:pic>
        <p:nvPicPr>
          <p:cNvPr id="5" name="Picture 4"/>
          <p:cNvPicPr>
            <a:picLocks noChangeAspect="1"/>
          </p:cNvPicPr>
          <p:nvPr/>
        </p:nvPicPr>
        <p:blipFill>
          <a:blip r:embed="rId2"/>
          <a:stretch>
            <a:fillRect/>
          </a:stretch>
        </p:blipFill>
        <p:spPr>
          <a:xfrm>
            <a:off x="2520496" y="2352445"/>
            <a:ext cx="6381750" cy="3648075"/>
          </a:xfrm>
          <a:prstGeom prst="rect">
            <a:avLst/>
          </a:prstGeom>
        </p:spPr>
      </p:pic>
      <p:pic>
        <p:nvPicPr>
          <p:cNvPr id="6" name="Picture 5"/>
          <p:cNvPicPr>
            <a:picLocks noChangeAspect="1"/>
          </p:cNvPicPr>
          <p:nvPr/>
        </p:nvPicPr>
        <p:blipFill>
          <a:blip r:embed="rId3"/>
          <a:stretch>
            <a:fillRect/>
          </a:stretch>
        </p:blipFill>
        <p:spPr>
          <a:xfrm>
            <a:off x="172811" y="3323994"/>
            <a:ext cx="2266950" cy="1704975"/>
          </a:xfrm>
          <a:prstGeom prst="rect">
            <a:avLst/>
          </a:prstGeom>
          <a:ln w="3175">
            <a:solidFill>
              <a:schemeClr val="bg1">
                <a:lumMod val="65000"/>
              </a:schemeClr>
            </a:solidFill>
          </a:ln>
        </p:spPr>
      </p:pic>
      <p:sp>
        <p:nvSpPr>
          <p:cNvPr id="7" name="Rectangle 6"/>
          <p:cNvSpPr/>
          <p:nvPr/>
        </p:nvSpPr>
        <p:spPr>
          <a:xfrm>
            <a:off x="457200" y="5932213"/>
            <a:ext cx="8517617" cy="246221"/>
          </a:xfrm>
          <a:prstGeom prst="rect">
            <a:avLst/>
          </a:prstGeom>
        </p:spPr>
        <p:txBody>
          <a:bodyPr wrap="square">
            <a:spAutoFit/>
          </a:bodyPr>
          <a:lstStyle/>
          <a:p>
            <a:r>
              <a:rPr lang="en-US" sz="1000" dirty="0">
                <a:hlinkClick r:id="rId4"/>
              </a:rPr>
              <a:t>http://www.arcgis.com/home/webmap/viewer.html?webmap=e0208985e8e64d44bca999325254ff5b&amp;extent=-106.6909,33.1708,-</a:t>
            </a:r>
            <a:r>
              <a:rPr lang="en-US" sz="1000" dirty="0" smtClean="0">
                <a:hlinkClick r:id="rId4"/>
              </a:rPr>
              <a:t>76.9399,43.9898</a:t>
            </a:r>
            <a:r>
              <a:rPr lang="en-US" sz="1000" dirty="0" smtClean="0"/>
              <a:t> </a:t>
            </a:r>
            <a:endParaRPr lang="en-US" sz="1000" dirty="0"/>
          </a:p>
        </p:txBody>
      </p:sp>
    </p:spTree>
    <p:extLst>
      <p:ext uri="{BB962C8B-B14F-4D97-AF65-F5344CB8AC3E}">
        <p14:creationId xmlns:p14="http://schemas.microsoft.com/office/powerpoint/2010/main" val="140341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Civil Engineering</a:t>
            </a:r>
            <a:endParaRPr lang="en-US" dirty="0"/>
          </a:p>
        </p:txBody>
      </p:sp>
      <p:sp>
        <p:nvSpPr>
          <p:cNvPr id="3" name="Rectangle 2"/>
          <p:cNvSpPr/>
          <p:nvPr/>
        </p:nvSpPr>
        <p:spPr>
          <a:xfrm>
            <a:off x="1013012" y="1466850"/>
            <a:ext cx="7772400" cy="3046988"/>
          </a:xfrm>
          <a:prstGeom prst="rect">
            <a:avLst/>
          </a:prstGeom>
        </p:spPr>
        <p:txBody>
          <a:bodyPr wrap="square">
            <a:spAutoFit/>
          </a:bodyPr>
          <a:lstStyle/>
          <a:p>
            <a:r>
              <a:rPr lang="en-US" sz="2400" b="0" dirty="0">
                <a:latin typeface="+mn-lt"/>
              </a:rPr>
              <a:t>Civil engineering is a professional engineering discipline that deals with the design, construction, and maintenance of the physical and naturally built environment, including works like roads, bridges, canals, dams, and buildings. Civil engineering takes place </a:t>
            </a:r>
            <a:r>
              <a:rPr lang="en-US" sz="2400" b="0" dirty="0">
                <a:solidFill>
                  <a:srgbClr val="FF0000"/>
                </a:solidFill>
                <a:latin typeface="+mn-lt"/>
              </a:rPr>
              <a:t>on all levels</a:t>
            </a:r>
            <a:r>
              <a:rPr lang="en-US" sz="2400" b="0" dirty="0">
                <a:latin typeface="+mn-lt"/>
              </a:rPr>
              <a:t>: in the public sector from </a:t>
            </a:r>
            <a:r>
              <a:rPr lang="en-US" sz="2400" b="0" dirty="0">
                <a:solidFill>
                  <a:srgbClr val="FF0000"/>
                </a:solidFill>
                <a:latin typeface="+mn-lt"/>
              </a:rPr>
              <a:t>municipal</a:t>
            </a:r>
            <a:r>
              <a:rPr lang="en-US" sz="2400" b="0" dirty="0">
                <a:latin typeface="+mn-lt"/>
              </a:rPr>
              <a:t> through to </a:t>
            </a:r>
            <a:r>
              <a:rPr lang="en-US" sz="2400" b="0" dirty="0">
                <a:solidFill>
                  <a:srgbClr val="FF0000"/>
                </a:solidFill>
                <a:latin typeface="+mn-lt"/>
              </a:rPr>
              <a:t>national</a:t>
            </a:r>
            <a:r>
              <a:rPr lang="en-US" sz="2400" b="0" dirty="0">
                <a:latin typeface="+mn-lt"/>
              </a:rPr>
              <a:t> </a:t>
            </a:r>
            <a:r>
              <a:rPr lang="en-US" sz="2400" b="0" dirty="0">
                <a:solidFill>
                  <a:srgbClr val="FF0000"/>
                </a:solidFill>
                <a:latin typeface="+mn-lt"/>
              </a:rPr>
              <a:t>governments</a:t>
            </a:r>
            <a:r>
              <a:rPr lang="en-US" sz="2400" b="0" dirty="0">
                <a:latin typeface="+mn-lt"/>
              </a:rPr>
              <a:t>, and in the private sector from </a:t>
            </a:r>
            <a:r>
              <a:rPr lang="en-US" sz="2400" b="0" dirty="0">
                <a:solidFill>
                  <a:srgbClr val="FF0000"/>
                </a:solidFill>
                <a:latin typeface="+mn-lt"/>
              </a:rPr>
              <a:t>individual homeowners </a:t>
            </a:r>
            <a:r>
              <a:rPr lang="en-US" sz="2400" b="0" dirty="0">
                <a:latin typeface="+mn-lt"/>
              </a:rPr>
              <a:t>through to </a:t>
            </a:r>
            <a:r>
              <a:rPr lang="en-US" sz="2400" b="0" dirty="0">
                <a:solidFill>
                  <a:srgbClr val="FF0000"/>
                </a:solidFill>
                <a:latin typeface="+mn-lt"/>
              </a:rPr>
              <a:t>international companies.</a:t>
            </a:r>
          </a:p>
        </p:txBody>
      </p:sp>
      <p:sp>
        <p:nvSpPr>
          <p:cNvPr id="5" name="Rectangle 4"/>
          <p:cNvSpPr/>
          <p:nvPr/>
        </p:nvSpPr>
        <p:spPr>
          <a:xfrm>
            <a:off x="1095829" y="4894615"/>
            <a:ext cx="5450114" cy="369332"/>
          </a:xfrm>
          <a:prstGeom prst="rect">
            <a:avLst/>
          </a:prstGeom>
        </p:spPr>
        <p:txBody>
          <a:bodyPr wrap="square">
            <a:spAutoFit/>
          </a:bodyPr>
          <a:lstStyle/>
          <a:p>
            <a:r>
              <a:rPr lang="en-US" b="0" dirty="0">
                <a:hlinkClick r:id="rId2"/>
              </a:rPr>
              <a:t>http://</a:t>
            </a:r>
            <a:r>
              <a:rPr lang="en-US" b="0" dirty="0" smtClean="0">
                <a:hlinkClick r:id="rId2"/>
              </a:rPr>
              <a:t>en.wikipedia.org/wiki/Civil_engineering</a:t>
            </a:r>
            <a:r>
              <a:rPr lang="en-US" b="0" dirty="0" smtClean="0"/>
              <a:t> </a:t>
            </a:r>
            <a:endParaRPr lang="en-US" b="0" dirty="0"/>
          </a:p>
        </p:txBody>
      </p:sp>
    </p:spTree>
    <p:extLst>
      <p:ext uri="{BB962C8B-B14F-4D97-AF65-F5344CB8AC3E}">
        <p14:creationId xmlns:p14="http://schemas.microsoft.com/office/powerpoint/2010/main" val="36350604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Hydraulic Engineering</a:t>
            </a:r>
            <a:endParaRPr lang="en-US" dirty="0"/>
          </a:p>
        </p:txBody>
      </p:sp>
      <p:sp>
        <p:nvSpPr>
          <p:cNvPr id="3" name="Rectangle 2"/>
          <p:cNvSpPr/>
          <p:nvPr/>
        </p:nvSpPr>
        <p:spPr>
          <a:xfrm>
            <a:off x="838200" y="1842513"/>
            <a:ext cx="7467600" cy="923330"/>
          </a:xfrm>
          <a:prstGeom prst="rect">
            <a:avLst/>
          </a:prstGeom>
        </p:spPr>
        <p:txBody>
          <a:bodyPr wrap="square">
            <a:spAutoFit/>
          </a:bodyPr>
          <a:lstStyle/>
          <a:p>
            <a:r>
              <a:rPr lang="en-US" dirty="0" smtClean="0"/>
              <a:t>Hydraulic </a:t>
            </a:r>
            <a:r>
              <a:rPr lang="en-US" dirty="0"/>
              <a:t>engineering is the application of fluid mechanics principles to problems dealing with the collection, storage, control, transport, regulation, measurement, and use </a:t>
            </a:r>
            <a:r>
              <a:rPr lang="en-US" dirty="0" smtClean="0"/>
              <a:t>of water</a:t>
            </a:r>
            <a:endParaRPr lang="en-US" dirty="0"/>
          </a:p>
        </p:txBody>
      </p:sp>
      <p:sp>
        <p:nvSpPr>
          <p:cNvPr id="4" name="Rectangle 3"/>
          <p:cNvSpPr/>
          <p:nvPr/>
        </p:nvSpPr>
        <p:spPr>
          <a:xfrm>
            <a:off x="2090057" y="3330192"/>
            <a:ext cx="4572000" cy="923330"/>
          </a:xfrm>
          <a:prstGeom prst="rect">
            <a:avLst/>
          </a:prstGeom>
        </p:spPr>
        <p:txBody>
          <a:bodyPr>
            <a:spAutoFit/>
          </a:bodyPr>
          <a:lstStyle/>
          <a:p>
            <a:r>
              <a:rPr lang="en-US" dirty="0" err="1"/>
              <a:t>Prasuhn</a:t>
            </a:r>
            <a:r>
              <a:rPr lang="en-US" dirty="0"/>
              <a:t>, Alan L. </a:t>
            </a:r>
            <a:r>
              <a:rPr lang="en-US" i="1" dirty="0"/>
              <a:t>Fundamentals of Hydraulic Engineering</a:t>
            </a:r>
            <a:r>
              <a:rPr lang="en-US" dirty="0"/>
              <a:t>. Holt, Rinehart, and Winston: New York, 1987</a:t>
            </a:r>
          </a:p>
        </p:txBody>
      </p:sp>
    </p:spTree>
    <p:extLst>
      <p:ext uri="{BB962C8B-B14F-4D97-AF65-F5344CB8AC3E}">
        <p14:creationId xmlns:p14="http://schemas.microsoft.com/office/powerpoint/2010/main" val="4153629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Scott Edelman</a:t>
            </a:r>
            <a:r>
              <a:rPr lang="en-US" sz="2200" dirty="0" smtClean="0"/>
              <a:t/>
            </a:r>
            <a:br>
              <a:rPr lang="en-US" sz="2200" dirty="0" smtClean="0"/>
            </a:br>
            <a:r>
              <a:rPr lang="en-US" sz="2200" dirty="0" smtClean="0"/>
              <a:t>Global leader for water resources at AECOM – coming to speak to our CE 365K class on February 18</a:t>
            </a:r>
            <a:endParaRPr lang="en-US" sz="2200" dirty="0"/>
          </a:p>
        </p:txBody>
      </p:sp>
      <p:pic>
        <p:nvPicPr>
          <p:cNvPr id="3" name="Picture 2"/>
          <p:cNvPicPr>
            <a:picLocks noChangeAspect="1"/>
          </p:cNvPicPr>
          <p:nvPr/>
        </p:nvPicPr>
        <p:blipFill>
          <a:blip r:embed="rId2"/>
          <a:stretch>
            <a:fillRect/>
          </a:stretch>
        </p:blipFill>
        <p:spPr>
          <a:xfrm>
            <a:off x="1975303" y="1860096"/>
            <a:ext cx="5353050" cy="4400550"/>
          </a:xfrm>
          <a:prstGeom prst="rect">
            <a:avLst/>
          </a:prstGeom>
        </p:spPr>
      </p:pic>
      <p:sp>
        <p:nvSpPr>
          <p:cNvPr id="4" name="Rectangle 3"/>
          <p:cNvSpPr/>
          <p:nvPr/>
        </p:nvSpPr>
        <p:spPr>
          <a:xfrm>
            <a:off x="203200" y="6260646"/>
            <a:ext cx="8773886" cy="276999"/>
          </a:xfrm>
          <a:prstGeom prst="rect">
            <a:avLst/>
          </a:prstGeom>
        </p:spPr>
        <p:txBody>
          <a:bodyPr wrap="square">
            <a:spAutoFit/>
          </a:bodyPr>
          <a:lstStyle/>
          <a:p>
            <a:r>
              <a:rPr lang="en-US" sz="1200" dirty="0">
                <a:hlinkClick r:id="rId3"/>
              </a:rPr>
              <a:t>http://www.aecom.com/News/Where+We+Are/Americas/_</a:t>
            </a:r>
            <a:r>
              <a:rPr lang="en-US" sz="1200" dirty="0" smtClean="0">
                <a:hlinkClick r:id="rId3"/>
              </a:rPr>
              <a:t>news/Edelman+speaks+at+United+Nations+session+on+water+and+disasters</a:t>
            </a:r>
            <a:r>
              <a:rPr lang="en-US" sz="1200" dirty="0" smtClean="0"/>
              <a:t> </a:t>
            </a:r>
            <a:endParaRPr lang="en-US" sz="1200" dirty="0"/>
          </a:p>
        </p:txBody>
      </p:sp>
    </p:spTree>
    <p:extLst>
      <p:ext uri="{BB962C8B-B14F-4D97-AF65-F5344CB8AC3E}">
        <p14:creationId xmlns:p14="http://schemas.microsoft.com/office/powerpoint/2010/main" val="4879542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14185" y="1570208"/>
            <a:ext cx="5272088" cy="4450556"/>
          </a:xfrm>
          <a:prstGeom prst="rect">
            <a:avLst/>
          </a:prstGeom>
        </p:spPr>
      </p:pic>
      <p:sp>
        <p:nvSpPr>
          <p:cNvPr id="4" name="Rectangle 3"/>
          <p:cNvSpPr/>
          <p:nvPr/>
        </p:nvSpPr>
        <p:spPr>
          <a:xfrm>
            <a:off x="2540184" y="6117157"/>
            <a:ext cx="4110741" cy="300082"/>
          </a:xfrm>
          <a:prstGeom prst="rect">
            <a:avLst/>
          </a:prstGeom>
        </p:spPr>
        <p:txBody>
          <a:bodyPr wrap="none">
            <a:spAutoFit/>
          </a:bodyPr>
          <a:lstStyle/>
          <a:p>
            <a:r>
              <a:rPr lang="en-US" sz="1350" dirty="0">
                <a:solidFill>
                  <a:prstClr val="black"/>
                </a:solidFill>
                <a:hlinkClick r:id="rId3"/>
              </a:rPr>
              <a:t>http://crhphotos.com/2013/10/halloween-2013-flood/</a:t>
            </a:r>
            <a:r>
              <a:rPr lang="en-US" sz="1350" dirty="0">
                <a:solidFill>
                  <a:prstClr val="black"/>
                </a:solidFill>
              </a:rPr>
              <a:t> </a:t>
            </a:r>
          </a:p>
        </p:txBody>
      </p:sp>
      <p:sp>
        <p:nvSpPr>
          <p:cNvPr id="2" name="TextBox 1"/>
          <p:cNvSpPr txBox="1"/>
          <p:nvPr/>
        </p:nvSpPr>
        <p:spPr>
          <a:xfrm>
            <a:off x="841829" y="587829"/>
            <a:ext cx="7529818" cy="646331"/>
          </a:xfrm>
          <a:prstGeom prst="rect">
            <a:avLst/>
          </a:prstGeom>
          <a:noFill/>
        </p:spPr>
        <p:txBody>
          <a:bodyPr wrap="none" rtlCol="0">
            <a:spAutoFit/>
          </a:bodyPr>
          <a:lstStyle/>
          <a:p>
            <a:r>
              <a:rPr lang="en-US" sz="3600" dirty="0" smtClean="0"/>
              <a:t>Flood Engineering – a Local Perspective</a:t>
            </a:r>
            <a:endParaRPr lang="en-US" sz="3600" dirty="0"/>
          </a:p>
        </p:txBody>
      </p:sp>
    </p:spTree>
    <p:extLst>
      <p:ext uri="{BB962C8B-B14F-4D97-AF65-F5344CB8AC3E}">
        <p14:creationId xmlns:p14="http://schemas.microsoft.com/office/powerpoint/2010/main" val="27358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68406" y="2832580"/>
            <a:ext cx="3759700" cy="3009418"/>
          </a:xfrm>
          <a:prstGeom prst="rect">
            <a:avLst/>
          </a:prstGeom>
        </p:spPr>
      </p:pic>
      <p:sp>
        <p:nvSpPr>
          <p:cNvPr id="2" name="Title 1"/>
          <p:cNvSpPr>
            <a:spLocks noGrp="1"/>
          </p:cNvSpPr>
          <p:nvPr>
            <p:ph type="title"/>
          </p:nvPr>
        </p:nvSpPr>
        <p:spPr/>
        <p:txBody>
          <a:bodyPr/>
          <a:lstStyle/>
          <a:p>
            <a:r>
              <a:rPr lang="en-US" dirty="0" smtClean="0"/>
              <a:t>Halloween Flood, Onion Creek </a:t>
            </a:r>
            <a:br>
              <a:rPr lang="en-US" dirty="0" smtClean="0"/>
            </a:br>
            <a:r>
              <a:rPr lang="en-US" dirty="0" smtClean="0"/>
              <a:t>30-31 October 2013</a:t>
            </a:r>
            <a:endParaRPr lang="en-US" dirty="0"/>
          </a:p>
        </p:txBody>
      </p:sp>
      <p:sp>
        <p:nvSpPr>
          <p:cNvPr id="7" name="TextBox 6"/>
          <p:cNvSpPr txBox="1"/>
          <p:nvPr/>
        </p:nvSpPr>
        <p:spPr>
          <a:xfrm>
            <a:off x="1992244" y="4343157"/>
            <a:ext cx="1807098" cy="300082"/>
          </a:xfrm>
          <a:prstGeom prst="rect">
            <a:avLst/>
          </a:prstGeom>
          <a:noFill/>
        </p:spPr>
        <p:txBody>
          <a:bodyPr wrap="none" rtlCol="0">
            <a:spAutoFit/>
          </a:bodyPr>
          <a:lstStyle/>
          <a:p>
            <a:r>
              <a:rPr lang="en-US" sz="1350" dirty="0">
                <a:solidFill>
                  <a:prstClr val="black"/>
                </a:solidFill>
              </a:rPr>
              <a:t>F</a:t>
            </a:r>
            <a:r>
              <a:rPr lang="en-US" sz="1350" dirty="0" smtClean="0">
                <a:solidFill>
                  <a:prstClr val="black"/>
                </a:solidFill>
              </a:rPr>
              <a:t>looded </a:t>
            </a:r>
            <a:r>
              <a:rPr lang="en-US" sz="1350" dirty="0">
                <a:solidFill>
                  <a:prstClr val="black"/>
                </a:solidFill>
              </a:rPr>
              <a:t>home location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0096" y="2871490"/>
            <a:ext cx="4336259" cy="2970508"/>
          </a:xfrm>
          <a:prstGeom prst="rect">
            <a:avLst/>
          </a:prstGeom>
        </p:spPr>
      </p:pic>
      <p:sp>
        <p:nvSpPr>
          <p:cNvPr id="9" name="Rectangle 8"/>
          <p:cNvSpPr/>
          <p:nvPr/>
        </p:nvSpPr>
        <p:spPr>
          <a:xfrm>
            <a:off x="810079" y="5999927"/>
            <a:ext cx="7833179" cy="307777"/>
          </a:xfrm>
          <a:prstGeom prst="rect">
            <a:avLst/>
          </a:prstGeom>
        </p:spPr>
        <p:txBody>
          <a:bodyPr wrap="square">
            <a:spAutoFit/>
          </a:bodyPr>
          <a:lstStyle/>
          <a:p>
            <a:r>
              <a:rPr lang="en-US" sz="1400" dirty="0">
                <a:solidFill>
                  <a:prstClr val="black"/>
                </a:solidFill>
                <a:hlinkClick r:id="rId4"/>
              </a:rPr>
              <a:t>http://www.statesman.com/photo/news/local/halloween-flood-victims-austin-still-waiting-gas-s/p4Lyg</a:t>
            </a:r>
            <a:r>
              <a:rPr lang="en-US" sz="1400" dirty="0" smtClean="0">
                <a:solidFill>
                  <a:prstClr val="black"/>
                </a:solidFill>
                <a:hlinkClick r:id="rId4"/>
              </a:rPr>
              <a:t>/</a:t>
            </a:r>
            <a:r>
              <a:rPr lang="en-US" sz="1400" dirty="0" smtClean="0">
                <a:solidFill>
                  <a:prstClr val="black"/>
                </a:solidFill>
              </a:rPr>
              <a:t> </a:t>
            </a:r>
            <a:endParaRPr lang="en-US" sz="1400" dirty="0">
              <a:solidFill>
                <a:prstClr val="black"/>
              </a:solidFill>
            </a:endParaRPr>
          </a:p>
        </p:txBody>
      </p:sp>
      <p:sp>
        <p:nvSpPr>
          <p:cNvPr id="10" name="Rectangle 9"/>
          <p:cNvSpPr/>
          <p:nvPr/>
        </p:nvSpPr>
        <p:spPr>
          <a:xfrm>
            <a:off x="440055" y="1764676"/>
            <a:ext cx="8703945" cy="923330"/>
          </a:xfrm>
          <a:prstGeom prst="rect">
            <a:avLst/>
          </a:prstGeom>
        </p:spPr>
        <p:txBody>
          <a:bodyPr wrap="square">
            <a:spAutoFit/>
          </a:bodyPr>
          <a:lstStyle/>
          <a:p>
            <a:r>
              <a:rPr lang="en-US" dirty="0">
                <a:solidFill>
                  <a:prstClr val="black"/>
                </a:solidFill>
              </a:rPr>
              <a:t>Andres Cerda, 7, with his dog </a:t>
            </a:r>
            <a:r>
              <a:rPr lang="en-US" dirty="0" err="1">
                <a:solidFill>
                  <a:prstClr val="black"/>
                </a:solidFill>
              </a:rPr>
              <a:t>Chica</a:t>
            </a:r>
            <a:r>
              <a:rPr lang="en-US" dirty="0">
                <a:solidFill>
                  <a:prstClr val="black"/>
                </a:solidFill>
              </a:rPr>
              <a:t>, looks towards his damaged bedroom that is not yet inhabitable as the family works on repairs. Maria </a:t>
            </a:r>
            <a:r>
              <a:rPr lang="en-US" dirty="0" err="1">
                <a:solidFill>
                  <a:prstClr val="black"/>
                </a:solidFill>
              </a:rPr>
              <a:t>Medel</a:t>
            </a:r>
            <a:r>
              <a:rPr lang="en-US" dirty="0">
                <a:solidFill>
                  <a:prstClr val="black"/>
                </a:solidFill>
              </a:rPr>
              <a:t> and her family lost everything in the Halloween floods as their home at 7408 Onion Crossing was completely destroyed. </a:t>
            </a:r>
          </a:p>
        </p:txBody>
      </p:sp>
      <p:sp>
        <p:nvSpPr>
          <p:cNvPr id="12" name="TextBox 11"/>
          <p:cNvSpPr txBox="1"/>
          <p:nvPr/>
        </p:nvSpPr>
        <p:spPr>
          <a:xfrm>
            <a:off x="1776341" y="5057952"/>
            <a:ext cx="1343829" cy="369332"/>
          </a:xfrm>
          <a:prstGeom prst="rect">
            <a:avLst/>
          </a:prstGeom>
          <a:noFill/>
        </p:spPr>
        <p:txBody>
          <a:bodyPr wrap="none" rtlCol="0">
            <a:spAutoFit/>
          </a:bodyPr>
          <a:lstStyle/>
          <a:p>
            <a:r>
              <a:rPr lang="en-US" dirty="0" smtClean="0">
                <a:solidFill>
                  <a:prstClr val="black"/>
                </a:solidFill>
              </a:rPr>
              <a:t>Onion Creek</a:t>
            </a:r>
            <a:endParaRPr lang="en-US" dirty="0">
              <a:solidFill>
                <a:prstClr val="black"/>
              </a:solidFill>
            </a:endParaRPr>
          </a:p>
        </p:txBody>
      </p:sp>
    </p:spTree>
    <p:extLst>
      <p:ext uri="{BB962C8B-B14F-4D97-AF65-F5344CB8AC3E}">
        <p14:creationId xmlns:p14="http://schemas.microsoft.com/office/powerpoint/2010/main" val="12565694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FEMA Flood Hazard Zone</a:t>
            </a:r>
            <a:endParaRPr lang="en-US" dirty="0"/>
          </a:p>
        </p:txBody>
      </p:sp>
      <p:pic>
        <p:nvPicPr>
          <p:cNvPr id="3" name="Picture 2"/>
          <p:cNvPicPr>
            <a:picLocks noChangeAspect="1"/>
          </p:cNvPicPr>
          <p:nvPr/>
        </p:nvPicPr>
        <p:blipFill>
          <a:blip r:embed="rId2"/>
          <a:stretch>
            <a:fillRect/>
          </a:stretch>
        </p:blipFill>
        <p:spPr>
          <a:xfrm>
            <a:off x="1306285" y="1595625"/>
            <a:ext cx="6765458" cy="4964832"/>
          </a:xfrm>
          <a:prstGeom prst="rect">
            <a:avLst/>
          </a:prstGeom>
        </p:spPr>
      </p:pic>
    </p:spTree>
    <p:extLst>
      <p:ext uri="{BB962C8B-B14F-4D97-AF65-F5344CB8AC3E}">
        <p14:creationId xmlns:p14="http://schemas.microsoft.com/office/powerpoint/2010/main" val="15478853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Drainage Area above Home</a:t>
            </a:r>
            <a:endParaRPr lang="en-US" dirty="0"/>
          </a:p>
        </p:txBody>
      </p:sp>
      <p:pic>
        <p:nvPicPr>
          <p:cNvPr id="3" name="Picture 2"/>
          <p:cNvPicPr>
            <a:picLocks noChangeAspect="1"/>
          </p:cNvPicPr>
          <p:nvPr/>
        </p:nvPicPr>
        <p:blipFill>
          <a:blip r:embed="rId2"/>
          <a:stretch>
            <a:fillRect/>
          </a:stretch>
        </p:blipFill>
        <p:spPr>
          <a:xfrm>
            <a:off x="779179" y="2346596"/>
            <a:ext cx="7585642" cy="3330134"/>
          </a:xfrm>
          <a:prstGeom prst="rect">
            <a:avLst/>
          </a:prstGeom>
          <a:ln w="3175">
            <a:solidFill>
              <a:schemeClr val="bg1">
                <a:lumMod val="65000"/>
              </a:schemeClr>
            </a:solidFill>
          </a:ln>
        </p:spPr>
      </p:pic>
      <p:sp>
        <p:nvSpPr>
          <p:cNvPr id="4" name="TextBox 3"/>
          <p:cNvSpPr txBox="1"/>
          <p:nvPr/>
        </p:nvSpPr>
        <p:spPr>
          <a:xfrm>
            <a:off x="2786743" y="1878032"/>
            <a:ext cx="2947410" cy="300082"/>
          </a:xfrm>
          <a:prstGeom prst="rect">
            <a:avLst/>
          </a:prstGeom>
          <a:noFill/>
        </p:spPr>
        <p:txBody>
          <a:bodyPr wrap="none" rtlCol="0">
            <a:spAutoFit/>
          </a:bodyPr>
          <a:lstStyle/>
          <a:p>
            <a:r>
              <a:rPr lang="en-US" sz="1350" dirty="0">
                <a:solidFill>
                  <a:prstClr val="black"/>
                </a:solidFill>
              </a:rPr>
              <a:t>Drainage area = 732 km</a:t>
            </a:r>
            <a:r>
              <a:rPr lang="en-US" sz="1350" baseline="30000" dirty="0">
                <a:solidFill>
                  <a:prstClr val="black"/>
                </a:solidFill>
              </a:rPr>
              <a:t>2</a:t>
            </a:r>
            <a:r>
              <a:rPr lang="en-US" sz="1350" dirty="0">
                <a:solidFill>
                  <a:prstClr val="black"/>
                </a:solidFill>
              </a:rPr>
              <a:t>, or 282 miles</a:t>
            </a:r>
            <a:r>
              <a:rPr lang="en-US" sz="1350" baseline="30000" dirty="0">
                <a:solidFill>
                  <a:prstClr val="black"/>
                </a:solidFill>
              </a:rPr>
              <a:t>2</a:t>
            </a:r>
            <a:r>
              <a:rPr lang="en-US" sz="1350" dirty="0">
                <a:solidFill>
                  <a:prstClr val="black"/>
                </a:solidFill>
              </a:rPr>
              <a:t> </a:t>
            </a:r>
          </a:p>
        </p:txBody>
      </p:sp>
    </p:spTree>
    <p:extLst>
      <p:ext uri="{BB962C8B-B14F-4D97-AF65-F5344CB8AC3E}">
        <p14:creationId xmlns:p14="http://schemas.microsoft.com/office/powerpoint/2010/main" val="2257757002"/>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majorFont>
      <a:minorFont>
        <a:latin typeface="Calisto MT"/>
        <a:ea typeface=""/>
        <a:cs typeface=""/>
        <a:font script="Jpan" typeface="ＭＳ 明朝"/>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287</TotalTime>
  <Words>1087</Words>
  <Application>Microsoft Office PowerPoint</Application>
  <PresentationFormat>On-screen Show (4:3)</PresentationFormat>
  <Paragraphs>149</Paragraphs>
  <Slides>27</Slides>
  <Notes>7</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39" baseType="lpstr">
      <vt:lpstr>Arial Unicode MS</vt:lpstr>
      <vt:lpstr>ＭＳ Ｐゴシック</vt:lpstr>
      <vt:lpstr>Arial</vt:lpstr>
      <vt:lpstr>Calibri</vt:lpstr>
      <vt:lpstr>Calibri Light</vt:lpstr>
      <vt:lpstr>Calisto MT</vt:lpstr>
      <vt:lpstr>Helvetica</vt:lpstr>
      <vt:lpstr>Times New Roman</vt:lpstr>
      <vt:lpstr>Wingdings</vt:lpstr>
      <vt:lpstr>Office Theme</vt:lpstr>
      <vt:lpstr>Genesis</vt:lpstr>
      <vt:lpstr>Chart</vt:lpstr>
      <vt:lpstr>CE 365K Hydraulic Engineering Design</vt:lpstr>
      <vt:lpstr>Profession</vt:lpstr>
      <vt:lpstr>Civil Engineering</vt:lpstr>
      <vt:lpstr>Hydraulic Engineering</vt:lpstr>
      <vt:lpstr>Scott Edelman Global leader for water resources at AECOM – coming to speak to our CE 365K class on February 18</vt:lpstr>
      <vt:lpstr>PowerPoint Presentation</vt:lpstr>
      <vt:lpstr>Halloween Flood, Onion Creek  30-31 October 2013</vt:lpstr>
      <vt:lpstr>FEMA Flood Hazard Zone</vt:lpstr>
      <vt:lpstr>Drainage Area above Home</vt:lpstr>
      <vt:lpstr>PowerPoint Presentation</vt:lpstr>
      <vt:lpstr>PowerPoint Presentation</vt:lpstr>
      <vt:lpstr>Halloween Flood, Onion Creek  Policy response by the City of Austin – buy out 100 more homes</vt:lpstr>
      <vt:lpstr>Flood Engineering – A national perspective  National Flood Insurance Program</vt:lpstr>
      <vt:lpstr>100-year Special Flood Hazard Area (SFHA)</vt:lpstr>
      <vt:lpstr>Special Flood Hazard Area for Austin</vt:lpstr>
      <vt:lpstr>Affordability of Flood Insurance</vt:lpstr>
      <vt:lpstr>Senator Mary Landrieu</vt:lpstr>
      <vt:lpstr>National Academy Reports</vt:lpstr>
      <vt:lpstr>PowerPoint Presentation</vt:lpstr>
      <vt:lpstr>PowerPoint Presentation</vt:lpstr>
      <vt:lpstr>PowerPoint Presentation</vt:lpstr>
      <vt:lpstr>Flood Map Production Process – Data Development</vt:lpstr>
      <vt:lpstr>Analysis of Costs and Benefits of the National Flood Insurance Program </vt:lpstr>
      <vt:lpstr>The Problem</vt:lpstr>
      <vt:lpstr>Analysis of Costs and Benefits of the National Flood Insurance Program </vt:lpstr>
      <vt:lpstr>Analysis of Costs and Benefits of the National Flood Insurance Program </vt:lpstr>
      <vt:lpstr>Number of Policy Holders Affected (about 1.1 million in total)</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Onion Creek Flooding, 30 October 2013</dc:title>
  <dc:creator>Maidment, David R</dc:creator>
  <cp:lastModifiedBy>Maidment, David R</cp:lastModifiedBy>
  <cp:revision>28</cp:revision>
  <cp:lastPrinted>2013-10-31T16:40:53Z</cp:lastPrinted>
  <dcterms:created xsi:type="dcterms:W3CDTF">2013-10-31T16:24:37Z</dcterms:created>
  <dcterms:modified xsi:type="dcterms:W3CDTF">2014-02-04T18:17:25Z</dcterms:modified>
</cp:coreProperties>
</file>