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3" r:id="rId3"/>
    <p:sldMasterId id="2147483741" r:id="rId4"/>
  </p:sldMasterIdLst>
  <p:notesMasterIdLst>
    <p:notesMasterId r:id="rId16"/>
  </p:notesMasterIdLst>
  <p:sldIdLst>
    <p:sldId id="256" r:id="rId5"/>
    <p:sldId id="263" r:id="rId6"/>
    <p:sldId id="262" r:id="rId7"/>
    <p:sldId id="264" r:id="rId8"/>
    <p:sldId id="265" r:id="rId9"/>
    <p:sldId id="266" r:id="rId10"/>
    <p:sldId id="261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849B-7E3F-4674-8BBD-525DD2622EBC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42C31-1982-4460-8A07-CD630678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5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5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2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4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4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9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5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6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53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blue-green_spec#CD884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2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87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COM_blue-green_spec#CD88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18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0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84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5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83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1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73151"/>
            <a:ext cx="9144000" cy="129562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6393140"/>
            <a:ext cx="856176" cy="1938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191" y="1149462"/>
            <a:ext cx="890080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2" descr="C:\HURRICANE SANDY\AECOM Photos of Damage\Hurricane Sandy Breezy Point Photo 16 12051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0393" r="206" b="19252"/>
          <a:stretch/>
        </p:blipFill>
        <p:spPr bwMode="auto">
          <a:xfrm>
            <a:off x="-29028" y="0"/>
            <a:ext cx="9173028" cy="48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6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1680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43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5328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1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908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0347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0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546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89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9248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524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36512" y="769248"/>
            <a:ext cx="4286280" cy="57152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63C1D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4"/>
          </p:nvPr>
        </p:nvSpPr>
        <p:spPr>
          <a:xfrm>
            <a:off x="236512" y="1491624"/>
            <a:ext cx="7143800" cy="857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02710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ATA\Desktop\Address, Logo, Template, Office, Title\AECOM_Logo_Suite\Logo for PowerPoint Use (png)\AECOM_color_cmy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8215"/>
            <a:ext cx="1386624" cy="495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567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61963" y="1428750"/>
            <a:ext cx="7123112" cy="1470025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+mj-lt"/>
              </a:defRPr>
            </a:lvl1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Optional Presentation Title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Blue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Green Spectrum</a:t>
            </a:r>
          </a:p>
        </p:txBody>
      </p:sp>
      <p:sp>
        <p:nvSpPr>
          <p:cNvPr id="1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>
              <a:buNone/>
              <a:defRPr/>
            </a:lvl1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Presenter’s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6327775"/>
            <a:ext cx="1673225" cy="228600"/>
          </a:xfrm>
        </p:spPr>
        <p:txBody>
          <a:bodyPr/>
          <a:lstStyle>
            <a:lvl5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 sz="1600"/>
            </a:lvl5pPr>
          </a:lstStyle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Month Day, Year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7991"/>
            <a:ext cx="9144000" cy="702425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6309517"/>
            <a:ext cx="9144000" cy="616747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averillc\My Documents\AECOM_Logo_Suite\AECOM_logo_without_circle_R\EPS_RGB\AECOM_1c-reverse_rgb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3293" y="6528122"/>
            <a:ext cx="807721" cy="1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6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E1B159-297D-4DDF-9C45-AF1458C915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0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/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COM_blue-green_spec#CD884.jpg"/>
          <p:cNvPicPr>
            <a:picLocks noChangeAspect="1"/>
          </p:cNvPicPr>
          <p:nvPr userDrawn="1"/>
        </p:nvPicPr>
        <p:blipFill>
          <a:blip r:embed="rId2" cstate="print"/>
          <a:srcRect b="12384"/>
          <a:stretch>
            <a:fillRect/>
          </a:stretch>
        </p:blipFill>
        <p:spPr>
          <a:xfrm>
            <a:off x="0" y="0"/>
            <a:ext cx="9144000" cy="60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9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3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GREEN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COM_blue-green_spec#CD88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6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35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98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None/>
              <a:defRPr sz="2000" b="1"/>
            </a:lvl1pPr>
            <a:lvl2pPr marL="173038" indent="-173038">
              <a:buFont typeface="Arial" pitchFamily="34" charset="0"/>
              <a:buChar char="•"/>
              <a:defRPr/>
            </a:lvl2pPr>
            <a:lvl3pPr marL="401638" indent="-182563">
              <a:buFont typeface="Arial" pitchFamily="34" charset="0"/>
              <a:buChar char="–"/>
              <a:defRPr/>
            </a:lvl3pPr>
            <a:lvl4pPr marL="630238" indent="-173038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17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91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74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2-Column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98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5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5176" y="-11382"/>
            <a:ext cx="9159175" cy="1226033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033657" y="6387737"/>
            <a:ext cx="992777" cy="35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-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73151"/>
            <a:ext cx="9144000" cy="129562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6393140"/>
            <a:ext cx="856176" cy="1938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191" y="1149462"/>
            <a:ext cx="890080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2" descr="C:\HURRICANE SANDY\AECOM Photos of Damage\Hurricane Sandy Breezy Point Photo 16 12051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0393" r="206" b="19252"/>
          <a:stretch/>
        </p:blipFill>
        <p:spPr bwMode="auto">
          <a:xfrm>
            <a:off x="-29028" y="0"/>
            <a:ext cx="9173028" cy="48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4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16050"/>
            <a:ext cx="8229600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ECOM_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79988" y="6253123"/>
            <a:ext cx="1135059" cy="3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5763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119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9314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1631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3330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118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95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294"/>
            <a:ext cx="8229600" cy="4399603"/>
          </a:xfrm>
        </p:spPr>
        <p:txBody>
          <a:bodyPr/>
          <a:lstStyle>
            <a:lvl1pPr marL="173038" indent="-173038">
              <a:spcBef>
                <a:spcPts val="12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35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14400" indent="-173038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9575" y="6030068"/>
            <a:ext cx="8308975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000" i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286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5127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741362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5107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36512" y="769248"/>
            <a:ext cx="4286280" cy="57152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63C1D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4"/>
          </p:nvPr>
        </p:nvSpPr>
        <p:spPr>
          <a:xfrm>
            <a:off x="236512" y="1491624"/>
            <a:ext cx="7143800" cy="857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365091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ATA\Desktop\Address, Logo, Template, Office, Title\AECOM_Logo_Suite\Logo for PowerPoint Use (png)\AECOM_color_cmy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8215"/>
            <a:ext cx="1386624" cy="495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9799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0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61963" y="1428750"/>
            <a:ext cx="7123112" cy="1470025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+mj-lt"/>
              </a:defRPr>
            </a:lvl1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Optional Presentation Title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Blue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Green Spectrum</a:t>
            </a:r>
          </a:p>
        </p:txBody>
      </p:sp>
      <p:sp>
        <p:nvSpPr>
          <p:cNvPr id="1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61963" y="3486150"/>
            <a:ext cx="7123112" cy="863600"/>
          </a:xfrm>
        </p:spPr>
        <p:txBody>
          <a:bodyPr/>
          <a:lstStyle>
            <a:lvl1pPr>
              <a:buNone/>
              <a:defRPr/>
            </a:lvl1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Presenter’s Name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6327775"/>
            <a:ext cx="1673225" cy="228600"/>
          </a:xfrm>
        </p:spPr>
        <p:txBody>
          <a:bodyPr/>
          <a:lstStyle>
            <a:lvl5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 sz="1600"/>
            </a:lvl5pPr>
          </a:lstStyle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Month Day, Year</a:t>
            </a:r>
          </a:p>
        </p:txBody>
      </p:sp>
      <p:pic>
        <p:nvPicPr>
          <p:cNvPr id="5" name="Picture 4" descr="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7991"/>
            <a:ext cx="9144000" cy="702425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6309517"/>
            <a:ext cx="9144000" cy="616747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averillc\My Documents\AECOM_Logo_Suite\AECOM_logo_without_circle_R\EPS_RGB\AECOM_1c-reverse_rgb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3293" y="6528122"/>
            <a:ext cx="807721" cy="1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64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E1B159-297D-4DDF-9C45-AF1458C915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0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759B1-220D-41AC-A5C0-1788A7EE01D5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F654-A870-472A-8694-3A63FA2C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5" r:id="rId11"/>
    <p:sldLayoutId id="2147483726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January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Discussion of Center of Excellence for CIP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AECOM_Logo.jpg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7937265" y="6351649"/>
            <a:ext cx="769269" cy="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austin.utexas.edu\disk\engrstu\class\caee\ce365k\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Project 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488" y="4484540"/>
            <a:ext cx="6858000" cy="1655762"/>
          </a:xfrm>
        </p:spPr>
        <p:txBody>
          <a:bodyPr/>
          <a:lstStyle/>
          <a:p>
            <a:r>
              <a:rPr lang="en-US" dirty="0" smtClean="0"/>
              <a:t>CE 365K Hydraulic Engineering Design</a:t>
            </a:r>
            <a:br>
              <a:rPr lang="en-US" dirty="0" smtClean="0"/>
            </a:br>
            <a:r>
              <a:rPr lang="en-US" dirty="0" smtClean="0"/>
              <a:t>6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 (March 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94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FF0000"/>
                </a:solidFill>
              </a:rPr>
              <a:t>objectives and scope </a:t>
            </a:r>
            <a:r>
              <a:rPr lang="en-US" dirty="0" smtClean="0"/>
              <a:t>of your project?</a:t>
            </a:r>
          </a:p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project data </a:t>
            </a:r>
            <a:r>
              <a:rPr lang="en-US" dirty="0" smtClean="0"/>
              <a:t>are needed?</a:t>
            </a:r>
          </a:p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simulation model(s) </a:t>
            </a:r>
            <a:r>
              <a:rPr lang="en-US" dirty="0" smtClean="0"/>
              <a:t>do you plan to use?</a:t>
            </a:r>
          </a:p>
          <a:p>
            <a:r>
              <a:rPr lang="en-US" dirty="0" smtClean="0"/>
              <a:t>What do you anticipate will be your </a:t>
            </a:r>
            <a:r>
              <a:rPr lang="en-US" dirty="0" smtClean="0">
                <a:solidFill>
                  <a:srgbClr val="FF0000"/>
                </a:solidFill>
              </a:rPr>
              <a:t>key project element?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Who is going to do what </a:t>
            </a:r>
            <a:r>
              <a:rPr lang="en-US" dirty="0" smtClean="0"/>
              <a:t>within your group?</a:t>
            </a:r>
          </a:p>
          <a:p>
            <a:r>
              <a:rPr lang="en-US" dirty="0" smtClean="0"/>
              <a:t>Proposal is 1-page typed, submitted as a </a:t>
            </a:r>
            <a:r>
              <a:rPr lang="en-US" dirty="0" smtClean="0">
                <a:solidFill>
                  <a:srgbClr val="FF0000"/>
                </a:solidFill>
              </a:rPr>
              <a:t>pdf file</a:t>
            </a:r>
          </a:p>
          <a:p>
            <a:pPr lvl="1"/>
            <a:r>
              <a:rPr lang="en-US" dirty="0" smtClean="0"/>
              <a:t>I will comment on it and return to the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5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projects will be assessed using three criteria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Creativity</a:t>
            </a:r>
            <a:r>
              <a:rPr lang="en-US" dirty="0" smtClean="0"/>
              <a:t> – is it original, innovative?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Competence</a:t>
            </a:r>
            <a:r>
              <a:rPr lang="en-US" dirty="0" smtClean="0"/>
              <a:t> – is it properly engineered?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Presentation</a:t>
            </a:r>
            <a:r>
              <a:rPr lang="en-US" dirty="0" smtClean="0"/>
              <a:t> – is the report well presented?</a:t>
            </a:r>
          </a:p>
          <a:p>
            <a:r>
              <a:rPr lang="en-US" dirty="0" smtClean="0"/>
              <a:t>The credit will be ¼ from the oral presentation and ¾ from the written presentation and the underlying data developed </a:t>
            </a:r>
            <a:r>
              <a:rPr lang="en-US" smtClean="0"/>
              <a:t>to support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8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Groups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171598"/>
            <a:ext cx="8010525" cy="38766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176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52" y="1988086"/>
            <a:ext cx="2822721" cy="269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9" y="1988086"/>
            <a:ext cx="2566989" cy="2671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749" y="5038928"/>
            <a:ext cx="797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Proposal due: March 20</a:t>
            </a:r>
          </a:p>
          <a:p>
            <a:r>
              <a:rPr lang="en-US" dirty="0" smtClean="0"/>
              <a:t>Second Quiz: April 17</a:t>
            </a:r>
          </a:p>
          <a:p>
            <a:r>
              <a:rPr lang="en-US" dirty="0" smtClean="0"/>
              <a:t>Oral Presentations: April 24, April 29, May 1, (15 </a:t>
            </a:r>
            <a:r>
              <a:rPr lang="en-US" dirty="0" err="1" smtClean="0"/>
              <a:t>mins</a:t>
            </a:r>
            <a:r>
              <a:rPr lang="en-US" dirty="0" smtClean="0"/>
              <a:t> each including critique) </a:t>
            </a:r>
          </a:p>
          <a:p>
            <a:r>
              <a:rPr lang="en-US" dirty="0" smtClean="0"/>
              <a:t>Written Project Report: May 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267" y="2029770"/>
            <a:ext cx="2601640" cy="25880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75637" y="3678865"/>
            <a:ext cx="255182" cy="233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8351" y="4201380"/>
            <a:ext cx="255182" cy="233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01522" y="2851551"/>
            <a:ext cx="255182" cy="233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38162" y="3858353"/>
            <a:ext cx="255182" cy="233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60" y="2090129"/>
            <a:ext cx="6948161" cy="329899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92612" y="1506023"/>
            <a:ext cx="560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\\austin.utexas.edu\disk\engrstu\class\caee\ce365k\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6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Jeddah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4" y="1899689"/>
            <a:ext cx="3494073" cy="1944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658" y="1585607"/>
            <a:ext cx="5603909" cy="286965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288" y="4530113"/>
            <a:ext cx="3208912" cy="185613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248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Data Workspaces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90" y="2061655"/>
            <a:ext cx="2444987" cy="389780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34254" y="4720995"/>
            <a:ext cx="393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members access their own folder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108" y="2046831"/>
            <a:ext cx="3238412" cy="220415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302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</a:t>
            </a:r>
            <a:r>
              <a:rPr lang="en-US" dirty="0" err="1" smtClean="0"/>
              <a:t>HydroDesign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the study area be </a:t>
            </a:r>
            <a:r>
              <a:rPr lang="en-US" dirty="0" smtClean="0">
                <a:solidFill>
                  <a:srgbClr val="FF0000"/>
                </a:solidFill>
              </a:rPr>
              <a:t>described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study area </a:t>
            </a:r>
            <a:r>
              <a:rPr lang="en-US" dirty="0" smtClean="0">
                <a:solidFill>
                  <a:srgbClr val="FF0000"/>
                </a:solidFill>
              </a:rPr>
              <a:t>operate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current study area </a:t>
            </a:r>
            <a:r>
              <a:rPr lang="en-US" dirty="0" smtClean="0">
                <a:solidFill>
                  <a:srgbClr val="FF0000"/>
                </a:solidFill>
              </a:rPr>
              <a:t>working well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might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altered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differences</a:t>
            </a:r>
            <a:r>
              <a:rPr lang="en-US" dirty="0" smtClean="0"/>
              <a:t> would the changes </a:t>
            </a:r>
            <a:r>
              <a:rPr lang="en-US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should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changed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Representation </a:t>
            </a:r>
            <a:r>
              <a:rPr lang="en-US" dirty="0" smtClean="0">
                <a:solidFill>
                  <a:srgbClr val="FF0000"/>
                </a:solidFill>
              </a:rPr>
              <a:t>(database1)</a:t>
            </a:r>
          </a:p>
          <a:p>
            <a:endParaRPr lang="en-US" dirty="0"/>
          </a:p>
          <a:p>
            <a:r>
              <a:rPr lang="en-US" dirty="0" smtClean="0"/>
              <a:t>Process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 smtClean="0"/>
              <a:t>Change</a:t>
            </a:r>
          </a:p>
          <a:p>
            <a:endParaRPr lang="en-US" dirty="0"/>
          </a:p>
          <a:p>
            <a:r>
              <a:rPr lang="en-US" dirty="0" smtClean="0"/>
              <a:t>Impact</a:t>
            </a:r>
          </a:p>
          <a:p>
            <a:endParaRPr lang="en-US" dirty="0"/>
          </a:p>
          <a:p>
            <a:r>
              <a:rPr lang="en-US" dirty="0" smtClean="0"/>
              <a:t>Decision </a:t>
            </a:r>
            <a:r>
              <a:rPr lang="en-US" dirty="0" smtClean="0">
                <a:solidFill>
                  <a:srgbClr val="FF0000"/>
                </a:solidFill>
              </a:rPr>
              <a:t>(database2)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145" y="6040877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your reports (oral and written) using this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Focal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project needs a </a:t>
            </a:r>
            <a:r>
              <a:rPr lang="en-US" dirty="0" smtClean="0">
                <a:solidFill>
                  <a:srgbClr val="FF0000"/>
                </a:solidFill>
              </a:rPr>
              <a:t>professional mentor</a:t>
            </a:r>
          </a:p>
          <a:p>
            <a:r>
              <a:rPr lang="en-US" dirty="0" smtClean="0"/>
              <a:t>I will provide these for the project focal areas in which I provide data (</a:t>
            </a:r>
            <a:r>
              <a:rPr lang="en-US" dirty="0" err="1" smtClean="0">
                <a:solidFill>
                  <a:srgbClr val="FF0000"/>
                </a:solidFill>
              </a:rPr>
              <a:t>UTAustin</a:t>
            </a:r>
            <a:r>
              <a:rPr lang="en-US" dirty="0" smtClean="0">
                <a:solidFill>
                  <a:srgbClr val="FF0000"/>
                </a:solidFill>
              </a:rPr>
              <a:t>, Waller Creek, Jeddah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Several groups </a:t>
            </a:r>
            <a:r>
              <a:rPr lang="en-US" dirty="0" smtClean="0"/>
              <a:t>can work on same focal area with different goals in mind</a:t>
            </a:r>
          </a:p>
          <a:p>
            <a:r>
              <a:rPr lang="en-US" dirty="0" smtClean="0"/>
              <a:t>If you want to work on </a:t>
            </a:r>
            <a:r>
              <a:rPr lang="en-US" dirty="0" smtClean="0">
                <a:solidFill>
                  <a:srgbClr val="FF0000"/>
                </a:solidFill>
              </a:rPr>
              <a:t>some other focal area</a:t>
            </a:r>
            <a:r>
              <a:rPr lang="en-US" dirty="0" smtClean="0"/>
              <a:t>, you have to generate your own data and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1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initial and final GIS database </a:t>
            </a:r>
            <a:r>
              <a:rPr lang="en-US" dirty="0" smtClean="0"/>
              <a:t>that describe how the area looks now, and how it will look when your plan is implemented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dimensioned design with CAD drawings </a:t>
            </a:r>
            <a:r>
              <a:rPr lang="en-US" dirty="0" smtClean="0"/>
              <a:t>for at least one key element of your project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simulation model </a:t>
            </a:r>
            <a:r>
              <a:rPr lang="en-US" dirty="0" smtClean="0"/>
              <a:t>to show impact on hydraulic function of area of your plan (HEC-HMS, HEC-RAS, </a:t>
            </a:r>
            <a:r>
              <a:rPr lang="en-US" dirty="0" err="1" smtClean="0"/>
              <a:t>StormCAD</a:t>
            </a:r>
            <a:r>
              <a:rPr lang="en-US" dirty="0" smtClean="0"/>
              <a:t>, 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2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BLUE_White Bkgd">
  <a:themeElements>
    <a:clrScheme name="AECO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63C1DF"/>
      </a:hlink>
      <a:folHlink>
        <a:srgbClr val="988F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393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Office Theme</vt:lpstr>
      <vt:lpstr>1_Office Theme</vt:lpstr>
      <vt:lpstr>BLUE_White Bkgd</vt:lpstr>
      <vt:lpstr>1_BLUE_White Bkgd</vt:lpstr>
      <vt:lpstr>Design Project Scope</vt:lpstr>
      <vt:lpstr>Project Groups</vt:lpstr>
      <vt:lpstr>Key Dates</vt:lpstr>
      <vt:lpstr>Project Data</vt:lpstr>
      <vt:lpstr>Data for Jeddah</vt:lpstr>
      <vt:lpstr>Group Data Workspaces</vt:lpstr>
      <vt:lpstr>Follow the HydroDesign Process</vt:lpstr>
      <vt:lpstr>Project Focal Areas</vt:lpstr>
      <vt:lpstr>Anticipated Outputs</vt:lpstr>
      <vt:lpstr>Project Proposal (March 20)</vt:lpstr>
      <vt:lpstr>Project Assessment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365K Hydraulic Engineering Design</dc:title>
  <dc:creator>Maidment, David R</dc:creator>
  <cp:lastModifiedBy>Maidment, David R</cp:lastModifiedBy>
  <cp:revision>26</cp:revision>
  <dcterms:created xsi:type="dcterms:W3CDTF">2014-02-27T17:45:07Z</dcterms:created>
  <dcterms:modified xsi:type="dcterms:W3CDTF">2014-03-06T23:08:40Z</dcterms:modified>
</cp:coreProperties>
</file>