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57" r:id="rId4"/>
    <p:sldId id="262" r:id="rId5"/>
    <p:sldId id="272" r:id="rId6"/>
    <p:sldId id="273" r:id="rId7"/>
    <p:sldId id="271" r:id="rId8"/>
    <p:sldId id="274" r:id="rId9"/>
    <p:sldId id="265" r:id="rId10"/>
    <p:sldId id="264" r:id="rId11"/>
    <p:sldId id="266" r:id="rId12"/>
    <p:sldId id="267" r:id="rId13"/>
    <p:sldId id="268" r:id="rId14"/>
    <p:sldId id="261" r:id="rId15"/>
    <p:sldId id="269" r:id="rId16"/>
    <p:sldId id="278" r:id="rId17"/>
    <p:sldId id="275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43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DF6CD1-CD0B-47E8-A24C-9BF26CC06E5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FAF2-6866-4738-939D-A11EB64B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04" y="1082510"/>
            <a:ext cx="9144000" cy="2387600"/>
          </a:xfrm>
        </p:spPr>
        <p:txBody>
          <a:bodyPr/>
          <a:lstStyle/>
          <a:p>
            <a:r>
              <a:rPr lang="en-US" dirty="0" smtClean="0"/>
              <a:t>Northern Channel Jeddah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498" y="3610059"/>
            <a:ext cx="9144000" cy="1655762"/>
          </a:xfrm>
        </p:spPr>
        <p:txBody>
          <a:bodyPr/>
          <a:lstStyle/>
          <a:p>
            <a:r>
              <a:rPr lang="en-US" dirty="0" smtClean="0"/>
              <a:t>By: Julia Cavell, Peter Erni, and Sam Kunz</a:t>
            </a:r>
            <a:endParaRPr lang="en-US" dirty="0"/>
          </a:p>
        </p:txBody>
      </p:sp>
      <p:pic>
        <p:nvPicPr>
          <p:cNvPr id="1026" name="Picture 2" descr="http://upload.wikimedia.org/wikipedia/commons/e/e1/Jeddah_Sea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73" y="4173537"/>
            <a:ext cx="3905250" cy="24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1" y="589547"/>
            <a:ext cx="10226841" cy="49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66243" y="5526156"/>
            <a:ext cx="423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for 100 Year Flood (1.5 in/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Peak Discharge of 46.6 m^3/s</a:t>
            </a:r>
            <a:endParaRPr lang="en-US" dirty="0"/>
          </a:p>
          <a:p>
            <a:pPr algn="ctr"/>
            <a:r>
              <a:rPr lang="en-US" dirty="0" smtClean="0"/>
              <a:t>(Source: Ben Pope)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HEC-HMS Model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99" y="1595271"/>
            <a:ext cx="6810375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87402" y="5522076"/>
            <a:ext cx="241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Bani</a:t>
            </a:r>
            <a:r>
              <a:rPr lang="en-US" dirty="0" smtClean="0"/>
              <a:t> Malik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Known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86075" y="4069261"/>
            <a:ext cx="6055518" cy="1493339"/>
          </a:xfrm>
        </p:spPr>
        <p:txBody>
          <a:bodyPr/>
          <a:lstStyle/>
          <a:p>
            <a:r>
              <a:rPr lang="en-US" dirty="0" smtClean="0"/>
              <a:t>Our calculated peak discharge was 186.4 m^3/s for a 24-hour design storm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39991" y="1741403"/>
            <a:ext cx="5912017" cy="22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064" y="3753852"/>
            <a:ext cx="9589168" cy="2423110"/>
          </a:xfrm>
        </p:spPr>
        <p:txBody>
          <a:bodyPr/>
          <a:lstStyle/>
          <a:p>
            <a:pPr algn="ctr"/>
            <a:r>
              <a:rPr lang="en-US" dirty="0" smtClean="0"/>
              <a:t>Calculated losses = 37.338 mm</a:t>
            </a:r>
          </a:p>
          <a:p>
            <a:pPr algn="ctr"/>
            <a:r>
              <a:rPr lang="en-US" dirty="0" smtClean="0"/>
              <a:t>This falls within the range of Total Losses (32.4 - 42.4 mm)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69" y="1600001"/>
            <a:ext cx="8657474" cy="18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 of Work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51720" cy="4408198"/>
          </a:xfrm>
        </p:spPr>
        <p:txBody>
          <a:bodyPr>
            <a:normAutofit/>
          </a:bodyPr>
          <a:lstStyle/>
          <a:p>
            <a:r>
              <a:rPr lang="en-US" dirty="0" smtClean="0"/>
              <a:t>Show the resulting flow through Jeddah</a:t>
            </a:r>
          </a:p>
          <a:p>
            <a:r>
              <a:rPr lang="en-US" dirty="0" smtClean="0"/>
              <a:t>Reduce flooding of the city during heavy rainfall events</a:t>
            </a:r>
          </a:p>
          <a:p>
            <a:r>
              <a:rPr lang="en-US" dirty="0" smtClean="0"/>
              <a:t>Focus on two drainage areas: </a:t>
            </a:r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/>
              <a:t>Bani</a:t>
            </a:r>
            <a:r>
              <a:rPr lang="en-US" dirty="0"/>
              <a:t> Malik and </a:t>
            </a:r>
            <a:r>
              <a:rPr lang="en-US" dirty="0" err="1"/>
              <a:t>Wadi</a:t>
            </a:r>
            <a:r>
              <a:rPr lang="en-US" dirty="0"/>
              <a:t> </a:t>
            </a:r>
            <a:r>
              <a:rPr lang="en-US" dirty="0" err="1" smtClean="0"/>
              <a:t>Mraik</a:t>
            </a:r>
            <a:endParaRPr lang="en-US" dirty="0"/>
          </a:p>
          <a:p>
            <a:r>
              <a:rPr lang="en-US" dirty="0" smtClean="0"/>
              <a:t>Dams within each drainage area</a:t>
            </a:r>
          </a:p>
          <a:p>
            <a:pPr lvl="1"/>
            <a:r>
              <a:rPr lang="en-US" dirty="0" smtClean="0"/>
              <a:t>Lead to channel which lead to Northern Channel</a:t>
            </a:r>
          </a:p>
          <a:p>
            <a:pPr lvl="1"/>
            <a:r>
              <a:rPr lang="en-US" dirty="0" smtClean="0"/>
              <a:t>Northern </a:t>
            </a:r>
            <a:r>
              <a:rPr lang="en-US" dirty="0"/>
              <a:t>Channel leads to Red Sea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Solutions &amp;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must account for the additional 9.4 m^3/s peak discharge</a:t>
            </a:r>
          </a:p>
          <a:p>
            <a:r>
              <a:rPr lang="en-US" dirty="0" smtClean="0"/>
              <a:t>Design new channel that can allow for 1000 year flood discharge</a:t>
            </a:r>
          </a:p>
          <a:p>
            <a:r>
              <a:rPr lang="en-US" dirty="0" smtClean="0"/>
              <a:t>Given the width of the basin to be 5.3 miles, we propose an increase to 5.7 miles (~30,000 </a:t>
            </a:r>
            <a:r>
              <a:rPr lang="en-US" dirty="0" err="1" smtClean="0"/>
              <a:t>ft</a:t>
            </a:r>
            <a:r>
              <a:rPr lang="en-US" dirty="0" smtClean="0"/>
              <a:t>) in basin width to reduce </a:t>
            </a:r>
          </a:p>
        </p:txBody>
      </p:sp>
      <p:pic>
        <p:nvPicPr>
          <p:cNvPr id="2050" name="Picture 2" descr="http://www.jubileeriver.co.uk/flood%20planning%20-%20cover-%20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25" y="1280160"/>
            <a:ext cx="3394079" cy="52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Bani</a:t>
            </a:r>
            <a:r>
              <a:rPr lang="en-US" dirty="0" smtClean="0"/>
              <a:t> Malik Area Drawing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5255813"/>
            <a:ext cx="9009213" cy="10084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Cross Section of Improved Northern Channel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1361304"/>
            <a:ext cx="8772207" cy="39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bigger channel leads to:</a:t>
            </a:r>
          </a:p>
          <a:p>
            <a:pPr lvl="1"/>
            <a:r>
              <a:rPr lang="en-US" dirty="0"/>
              <a:t>Less flooding</a:t>
            </a:r>
          </a:p>
          <a:p>
            <a:pPr lvl="1"/>
            <a:r>
              <a:rPr lang="en-US" dirty="0"/>
              <a:t>Less loss of lives</a:t>
            </a:r>
          </a:p>
          <a:p>
            <a:pPr lvl="1"/>
            <a:r>
              <a:rPr lang="en-US" dirty="0"/>
              <a:t>Security for citizens of Jeddah</a:t>
            </a:r>
          </a:p>
          <a:p>
            <a:pPr lvl="1"/>
            <a:r>
              <a:rPr lang="en-US" dirty="0"/>
              <a:t>Increase in tourism of people travelling to Mecca</a:t>
            </a:r>
          </a:p>
          <a:p>
            <a:r>
              <a:rPr lang="en-US" dirty="0" smtClean="0"/>
              <a:t>King Abdullah Aziz:</a:t>
            </a:r>
          </a:p>
          <a:p>
            <a:pPr lvl="1"/>
            <a:r>
              <a:rPr lang="en-US" dirty="0" smtClean="0"/>
              <a:t>Human life cannot be measured by money</a:t>
            </a:r>
          </a:p>
          <a:p>
            <a:pPr lvl="1"/>
            <a:r>
              <a:rPr lang="en-US" dirty="0" smtClean="0"/>
              <a:t>Must do all we can to limit lives lost</a:t>
            </a:r>
          </a:p>
          <a:p>
            <a:pPr lvl="1"/>
            <a:r>
              <a:rPr lang="en-US" dirty="0" smtClean="0"/>
              <a:t>Budget not a problem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hannel cross-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53" y="2517268"/>
            <a:ext cx="4783941" cy="25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bigger channel that leads to the Red Sea</a:t>
            </a:r>
          </a:p>
          <a:p>
            <a:r>
              <a:rPr lang="en-US" dirty="0" smtClean="0"/>
              <a:t>Allow for great flow through the channel </a:t>
            </a:r>
          </a:p>
          <a:p>
            <a:r>
              <a:rPr lang="en-US" dirty="0" smtClean="0"/>
              <a:t>Minimize impacts on the city</a:t>
            </a:r>
          </a:p>
          <a:p>
            <a:r>
              <a:rPr lang="en-US" dirty="0" smtClean="0"/>
              <a:t>Minimize loss of life in Jeddah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15978" cy="4195763"/>
          </a:xfrm>
        </p:spPr>
        <p:txBody>
          <a:bodyPr>
            <a:normAutofit/>
          </a:bodyPr>
          <a:lstStyle/>
          <a:p>
            <a:r>
              <a:rPr lang="en-US" dirty="0" smtClean="0"/>
              <a:t>Design a channel in AutoCAD that can hold the discharge for a 1000 year flood </a:t>
            </a:r>
          </a:p>
          <a:p>
            <a:r>
              <a:rPr lang="en-US" dirty="0" smtClean="0"/>
              <a:t>Research chances of higher precipitation days in Jeddah</a:t>
            </a:r>
          </a:p>
          <a:p>
            <a:r>
              <a:rPr lang="en-US" dirty="0" smtClean="0"/>
              <a:t>Implement data from </a:t>
            </a:r>
            <a:r>
              <a:rPr lang="en-US" dirty="0" err="1" smtClean="0"/>
              <a:t>Wadi</a:t>
            </a:r>
            <a:r>
              <a:rPr lang="en-US" dirty="0" smtClean="0"/>
              <a:t> </a:t>
            </a:r>
            <a:r>
              <a:rPr lang="en-US" dirty="0" err="1" smtClean="0"/>
              <a:t>Mraikh</a:t>
            </a:r>
            <a:endParaRPr lang="en-US" dirty="0" smtClean="0"/>
          </a:p>
          <a:p>
            <a:r>
              <a:rPr lang="en-US" dirty="0" smtClean="0"/>
              <a:t>Understand how dams impact basin area and discharge</a:t>
            </a:r>
          </a:p>
          <a:p>
            <a:r>
              <a:rPr lang="en-US" dirty="0" smtClean="0"/>
              <a:t>Cost analysis for upgrading the channel</a:t>
            </a:r>
          </a:p>
          <a:p>
            <a:r>
              <a:rPr lang="en-US" dirty="0" smtClean="0"/>
              <a:t>Show impact of less flooding on city and tourism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Description of Study </a:t>
            </a:r>
            <a:r>
              <a:rPr lang="en-US" dirty="0"/>
              <a:t>A</a:t>
            </a:r>
            <a:r>
              <a:rPr lang="en-US" dirty="0" smtClean="0"/>
              <a:t>rea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HEC-HMS Modeling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How to alter current channel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How change would effect flooding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What solutions are most efficient</a:t>
            </a:r>
          </a:p>
          <a:p>
            <a:r>
              <a:rPr lang="en-US" dirty="0" smtClean="0"/>
              <a:t>Further Work and Planning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4" y="28559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89" y="1317709"/>
            <a:ext cx="836295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9497" y="5937334"/>
            <a:ext cx="25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Map for Study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20" y="740281"/>
            <a:ext cx="8488780" cy="5263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172200"/>
            <a:ext cx="67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Showing </a:t>
            </a:r>
            <a:r>
              <a:rPr lang="en-US" dirty="0"/>
              <a:t>M</a:t>
            </a:r>
            <a:r>
              <a:rPr lang="en-US" dirty="0" smtClean="0"/>
              <a:t>ountainous </a:t>
            </a:r>
            <a:r>
              <a:rPr lang="en-US" dirty="0"/>
              <a:t>R</a:t>
            </a:r>
            <a:r>
              <a:rPr lang="en-US" dirty="0" smtClean="0"/>
              <a:t>egions Surrounding Jeddah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" t="14757" r="16884" b="25712"/>
          <a:stretch/>
        </p:blipFill>
        <p:spPr bwMode="auto">
          <a:xfrm>
            <a:off x="1709926" y="625642"/>
            <a:ext cx="8412247" cy="47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6143" y="5390147"/>
            <a:ext cx="449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Channels Implemented by AECOM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of Jeddah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Jeddah is a arid city with a coastal plain</a:t>
            </a:r>
          </a:p>
          <a:p>
            <a:r>
              <a:rPr lang="en-US" dirty="0" smtClean="0"/>
              <a:t>Surrounded by mountains</a:t>
            </a:r>
          </a:p>
          <a:p>
            <a:r>
              <a:rPr lang="en-US" dirty="0" smtClean="0"/>
              <a:t>Flat and steep set of mountains around the city</a:t>
            </a:r>
          </a:p>
          <a:p>
            <a:r>
              <a:rPr lang="en-US" dirty="0" smtClean="0"/>
              <a:t>When rainfall occurs it goes down the mountain</a:t>
            </a:r>
          </a:p>
          <a:p>
            <a:pPr lvl="1"/>
            <a:r>
              <a:rPr lang="en-US" dirty="0" smtClean="0"/>
              <a:t>Then goes through the city</a:t>
            </a:r>
          </a:p>
        </p:txBody>
      </p:sp>
      <p:pic>
        <p:nvPicPr>
          <p:cNvPr id="1026" name="Picture 2" descr="http://eol.jsc.nasa.gov/earthobservatory/Jeddah,_Saudi_Arabia_files/ISS010-E-2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581691" cy="45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3.5 Million people </a:t>
            </a:r>
          </a:p>
          <a:p>
            <a:r>
              <a:rPr lang="en-US" dirty="0" smtClean="0"/>
              <a:t>2.1 inches of rainfall annually</a:t>
            </a:r>
          </a:p>
          <a:p>
            <a:r>
              <a:rPr lang="en-US" dirty="0" smtClean="0"/>
              <a:t>Except on two days when Jeddah experienced heavy rainfall</a:t>
            </a:r>
          </a:p>
          <a:p>
            <a:r>
              <a:rPr lang="en-US" dirty="0" smtClean="0"/>
              <a:t>November </a:t>
            </a:r>
            <a:r>
              <a:rPr lang="en-US" dirty="0"/>
              <a:t>26th</a:t>
            </a:r>
            <a:r>
              <a:rPr lang="en-US" dirty="0" smtClean="0"/>
              <a:t>, 2009 </a:t>
            </a:r>
            <a:r>
              <a:rPr lang="en-US" dirty="0"/>
              <a:t>Jeddah was inundated with </a:t>
            </a:r>
            <a:r>
              <a:rPr lang="en-US" dirty="0" smtClean="0"/>
              <a:t>4.37 inches of rain</a:t>
            </a:r>
          </a:p>
          <a:p>
            <a:r>
              <a:rPr lang="en-US" dirty="0" smtClean="0"/>
              <a:t>This was approximately 1.46 inches per hour of rainfall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59" y="1522246"/>
            <a:ext cx="4664242" cy="45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AECOM built channels to bring flow through the city to Red Sea</a:t>
            </a:r>
          </a:p>
          <a:p>
            <a:r>
              <a:rPr lang="en-US" dirty="0" smtClean="0"/>
              <a:t>Channels allow for 500 year floods</a:t>
            </a:r>
          </a:p>
          <a:p>
            <a:r>
              <a:rPr lang="en-US" dirty="0" smtClean="0"/>
              <a:t>There is still a chance of greater floods due to dam breaches, extreme rainfalls, and climate change</a:t>
            </a:r>
          </a:p>
        </p:txBody>
      </p:sp>
      <p:pic>
        <p:nvPicPr>
          <p:cNvPr id="5" name="Picture 4" descr="IMG_3825.JPG"/>
          <p:cNvPicPr>
            <a:picLocks noChangeAspect="1"/>
          </p:cNvPicPr>
          <p:nvPr/>
        </p:nvPicPr>
        <p:blipFill rotWithShape="1">
          <a:blip r:embed="rId2" cstate="print"/>
          <a:srcRect t="21660" b="7978"/>
          <a:stretch/>
        </p:blipFill>
        <p:spPr>
          <a:xfrm>
            <a:off x="5585944" y="2060575"/>
            <a:ext cx="6206005" cy="32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AECOM’s work does not account for 1000 year flood periods</a:t>
            </a:r>
          </a:p>
          <a:p>
            <a:r>
              <a:rPr lang="en-US" dirty="0" smtClean="0"/>
              <a:t>According to HEC-HMS models, the losses and flow calculated were extremely close to recorded data from the region.</a:t>
            </a:r>
          </a:p>
          <a:p>
            <a:r>
              <a:rPr lang="en-US" dirty="0" smtClean="0"/>
              <a:t>Due to high level intensity rainfall, the city of Jeddah has periods/days where severe flooding occurs</a:t>
            </a:r>
          </a:p>
          <a:p>
            <a:r>
              <a:rPr lang="en-US" dirty="0" smtClean="0"/>
              <a:t>Mountainous regions around the city contribute to this flooding</a:t>
            </a:r>
          </a:p>
          <a:p>
            <a:pPr lvl="1"/>
            <a:r>
              <a:rPr lang="en-US" dirty="0" smtClean="0"/>
              <a:t>Rainfall from mountains flow directly into city</a:t>
            </a:r>
          </a:p>
          <a:p>
            <a:pPr lvl="1"/>
            <a:r>
              <a:rPr lang="en-US" dirty="0" smtClean="0"/>
              <a:t>Steep slopes lead to faster flows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554</Words>
  <Application>Microsoft Office PowerPoint</Application>
  <PresentationFormat>Custom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Northern Channel Jeddah</vt:lpstr>
      <vt:lpstr>Overview </vt:lpstr>
      <vt:lpstr>Representation</vt:lpstr>
      <vt:lpstr>PowerPoint Presentation</vt:lpstr>
      <vt:lpstr>PowerPoint Presentation</vt:lpstr>
      <vt:lpstr>Description of Jeddah</vt:lpstr>
      <vt:lpstr>Process</vt:lpstr>
      <vt:lpstr>Current Situation</vt:lpstr>
      <vt:lpstr>Evaluation </vt:lpstr>
      <vt:lpstr>PowerPoint Presentation</vt:lpstr>
      <vt:lpstr>HEC-HMS Model</vt:lpstr>
      <vt:lpstr>Known Data</vt:lpstr>
      <vt:lpstr>Losses</vt:lpstr>
      <vt:lpstr>Scope of Work and Change</vt:lpstr>
      <vt:lpstr>Solutions &amp; Alternatives</vt:lpstr>
      <vt:lpstr>Wadi Bani Malik Area Drawing</vt:lpstr>
      <vt:lpstr>Impact</vt:lpstr>
      <vt:lpstr>Decision </vt:lpstr>
      <vt:lpstr>Further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Channel</dc:title>
  <dc:creator>Maidment, David R</dc:creator>
  <cp:lastModifiedBy>Maidment</cp:lastModifiedBy>
  <cp:revision>27</cp:revision>
  <dcterms:created xsi:type="dcterms:W3CDTF">2014-04-07T18:59:18Z</dcterms:created>
  <dcterms:modified xsi:type="dcterms:W3CDTF">2014-04-24T13:51:30Z</dcterms:modified>
</cp:coreProperties>
</file>