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57" r:id="rId2"/>
    <p:sldMasterId id="2147484302" r:id="rId3"/>
    <p:sldMasterId id="2147484417" r:id="rId4"/>
  </p:sldMasterIdLst>
  <p:notesMasterIdLst>
    <p:notesMasterId r:id="rId48"/>
  </p:notesMasterIdLst>
  <p:handoutMasterIdLst>
    <p:handoutMasterId r:id="rId49"/>
  </p:handoutMasterIdLst>
  <p:sldIdLst>
    <p:sldId id="645" r:id="rId5"/>
    <p:sldId id="687" r:id="rId6"/>
    <p:sldId id="688" r:id="rId7"/>
    <p:sldId id="668" r:id="rId8"/>
    <p:sldId id="689" r:id="rId9"/>
    <p:sldId id="653" r:id="rId10"/>
    <p:sldId id="598" r:id="rId11"/>
    <p:sldId id="619" r:id="rId12"/>
    <p:sldId id="686" r:id="rId13"/>
    <p:sldId id="599" r:id="rId14"/>
    <p:sldId id="690" r:id="rId15"/>
    <p:sldId id="587" r:id="rId16"/>
    <p:sldId id="588" r:id="rId17"/>
    <p:sldId id="589" r:id="rId18"/>
    <p:sldId id="591" r:id="rId19"/>
    <p:sldId id="640" r:id="rId20"/>
    <p:sldId id="590" r:id="rId21"/>
    <p:sldId id="691" r:id="rId22"/>
    <p:sldId id="596" r:id="rId23"/>
    <p:sldId id="669" r:id="rId24"/>
    <p:sldId id="604" r:id="rId25"/>
    <p:sldId id="606" r:id="rId26"/>
    <p:sldId id="607" r:id="rId27"/>
    <p:sldId id="565" r:id="rId28"/>
    <p:sldId id="566" r:id="rId29"/>
    <p:sldId id="608" r:id="rId30"/>
    <p:sldId id="610" r:id="rId31"/>
    <p:sldId id="670" r:id="rId32"/>
    <p:sldId id="671" r:id="rId33"/>
    <p:sldId id="672" r:id="rId34"/>
    <p:sldId id="673" r:id="rId35"/>
    <p:sldId id="674" r:id="rId36"/>
    <p:sldId id="675" r:id="rId37"/>
    <p:sldId id="676" r:id="rId38"/>
    <p:sldId id="677" r:id="rId39"/>
    <p:sldId id="678" r:id="rId40"/>
    <p:sldId id="679" r:id="rId41"/>
    <p:sldId id="680" r:id="rId42"/>
    <p:sldId id="681" r:id="rId43"/>
    <p:sldId id="682" r:id="rId44"/>
    <p:sldId id="683" r:id="rId45"/>
    <p:sldId id="684" r:id="rId46"/>
    <p:sldId id="622" r:id="rId47"/>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0000FF"/>
    <a:srgbClr val="FF5050"/>
    <a:srgbClr val="99CCFF"/>
    <a:srgbClr val="00CCFF"/>
    <a:srgbClr val="C0C0C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9" d="100"/>
          <a:sy n="89" d="100"/>
        </p:scale>
        <p:origin x="1026"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46083" name="Rectangle 3"/>
          <p:cNvSpPr>
            <a:spLocks noGrp="1" noChangeArrowheads="1"/>
          </p:cNvSpPr>
          <p:nvPr>
            <p:ph type="dt" sz="quarter" idx="1"/>
          </p:nvPr>
        </p:nvSpPr>
        <p:spPr bwMode="auto">
          <a:xfrm>
            <a:off x="3977957"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46084" name="Rectangle 4"/>
          <p:cNvSpPr>
            <a:spLocks noGrp="1" noChangeArrowheads="1"/>
          </p:cNvSpPr>
          <p:nvPr>
            <p:ph type="ftr" sz="quarter" idx="2"/>
          </p:nvPr>
        </p:nvSpPr>
        <p:spPr bwMode="auto">
          <a:xfrm>
            <a:off x="0"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46085" name="Rectangle 5"/>
          <p:cNvSpPr>
            <a:spLocks noGrp="1" noChangeArrowheads="1"/>
          </p:cNvSpPr>
          <p:nvPr>
            <p:ph type="sldNum" sz="quarter" idx="3"/>
          </p:nvPr>
        </p:nvSpPr>
        <p:spPr bwMode="auto">
          <a:xfrm>
            <a:off x="3977957"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56421CF4-5D11-43B7-ADE8-35874A53EFED}" type="slidenum">
              <a:rPr lang="en-US"/>
              <a:pPr>
                <a:defRPr/>
              </a:pPr>
              <a:t>‹#›</a:t>
            </a:fld>
            <a:endParaRPr lang="en-US"/>
          </a:p>
        </p:txBody>
      </p:sp>
    </p:spTree>
    <p:extLst>
      <p:ext uri="{BB962C8B-B14F-4D97-AF65-F5344CB8AC3E}">
        <p14:creationId xmlns:p14="http://schemas.microsoft.com/office/powerpoint/2010/main" val="58430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8195" name="Rectangle 3"/>
          <p:cNvSpPr>
            <a:spLocks noGrp="1" noChangeArrowheads="1"/>
          </p:cNvSpPr>
          <p:nvPr>
            <p:ph type="dt" idx="1"/>
          </p:nvPr>
        </p:nvSpPr>
        <p:spPr bwMode="auto">
          <a:xfrm>
            <a:off x="3977957"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990" y="4420950"/>
            <a:ext cx="5147945" cy="4187349"/>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8199" name="Rectangle 7"/>
          <p:cNvSpPr>
            <a:spLocks noGrp="1" noChangeArrowheads="1"/>
          </p:cNvSpPr>
          <p:nvPr>
            <p:ph type="sldNum" sz="quarter" idx="5"/>
          </p:nvPr>
        </p:nvSpPr>
        <p:spPr bwMode="auto">
          <a:xfrm>
            <a:off x="3977957"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9BED1DC2-DB0F-49D4-A535-87E181AE64C2}" type="slidenum">
              <a:rPr lang="en-US"/>
              <a:pPr>
                <a:defRPr/>
              </a:pPr>
              <a:t>‹#›</a:t>
            </a:fld>
            <a:endParaRPr lang="en-US"/>
          </a:p>
        </p:txBody>
      </p:sp>
    </p:spTree>
    <p:extLst>
      <p:ext uri="{BB962C8B-B14F-4D97-AF65-F5344CB8AC3E}">
        <p14:creationId xmlns:p14="http://schemas.microsoft.com/office/powerpoint/2010/main" val="3600567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8071E6A2-CF1D-487F-B2F1-AE8B92675E96}" type="slidenum">
              <a:rPr lang="en-US" sz="1200">
                <a:solidFill>
                  <a:srgbClr val="000000"/>
                </a:solidFill>
              </a:rPr>
              <a:pPr/>
              <a:t>6</a:t>
            </a:fld>
            <a:endParaRPr lang="en-US" sz="1200">
              <a:solidFill>
                <a:srgbClr val="000000"/>
              </a:solidFill>
            </a:endParaRPr>
          </a:p>
        </p:txBody>
      </p:sp>
    </p:spTree>
    <p:extLst>
      <p:ext uri="{BB962C8B-B14F-4D97-AF65-F5344CB8AC3E}">
        <p14:creationId xmlns:p14="http://schemas.microsoft.com/office/powerpoint/2010/main" val="225857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32000" indent="-281538">
              <a:defRPr kumimoji="1" sz="2000">
                <a:solidFill>
                  <a:schemeClr val="bg2"/>
                </a:solidFill>
                <a:latin typeface="Times New Roman" pitchFamily="18" charset="0"/>
              </a:defRPr>
            </a:lvl2pPr>
            <a:lvl3pPr marL="1126154" indent="-225231">
              <a:defRPr kumimoji="1" sz="2000">
                <a:solidFill>
                  <a:schemeClr val="bg2"/>
                </a:solidFill>
                <a:latin typeface="Times New Roman" pitchFamily="18" charset="0"/>
              </a:defRPr>
            </a:lvl3pPr>
            <a:lvl4pPr marL="1576615" indent="-225231">
              <a:defRPr kumimoji="1" sz="2000">
                <a:solidFill>
                  <a:schemeClr val="bg2"/>
                </a:solidFill>
                <a:latin typeface="Times New Roman" pitchFamily="18" charset="0"/>
              </a:defRPr>
            </a:lvl4pPr>
            <a:lvl5pPr marL="2027077" indent="-225231">
              <a:defRPr kumimoji="1" sz="2000">
                <a:solidFill>
                  <a:schemeClr val="bg2"/>
                </a:solidFill>
                <a:latin typeface="Times New Roman" pitchFamily="18" charset="0"/>
              </a:defRPr>
            </a:lvl5pPr>
            <a:lvl6pPr marL="2477538" indent="-225231" algn="ctr" eaLnBrk="0" fontAlgn="base" hangingPunct="0">
              <a:spcBef>
                <a:spcPct val="0"/>
              </a:spcBef>
              <a:spcAft>
                <a:spcPct val="0"/>
              </a:spcAft>
              <a:defRPr kumimoji="1" sz="2000">
                <a:solidFill>
                  <a:schemeClr val="bg2"/>
                </a:solidFill>
                <a:latin typeface="Times New Roman" pitchFamily="18" charset="0"/>
              </a:defRPr>
            </a:lvl6pPr>
            <a:lvl7pPr marL="2928000" indent="-225231" algn="ctr" eaLnBrk="0" fontAlgn="base" hangingPunct="0">
              <a:spcBef>
                <a:spcPct val="0"/>
              </a:spcBef>
              <a:spcAft>
                <a:spcPct val="0"/>
              </a:spcAft>
              <a:defRPr kumimoji="1" sz="2000">
                <a:solidFill>
                  <a:schemeClr val="bg2"/>
                </a:solidFill>
                <a:latin typeface="Times New Roman" pitchFamily="18" charset="0"/>
              </a:defRPr>
            </a:lvl7pPr>
            <a:lvl8pPr marL="3378461" indent="-225231" algn="ctr" eaLnBrk="0" fontAlgn="base" hangingPunct="0">
              <a:spcBef>
                <a:spcPct val="0"/>
              </a:spcBef>
              <a:spcAft>
                <a:spcPct val="0"/>
              </a:spcAft>
              <a:defRPr kumimoji="1" sz="2000">
                <a:solidFill>
                  <a:schemeClr val="bg2"/>
                </a:solidFill>
                <a:latin typeface="Times New Roman" pitchFamily="18" charset="0"/>
              </a:defRPr>
            </a:lvl8pPr>
            <a:lvl9pPr marL="3828923" indent="-225231" algn="ctr" eaLnBrk="0" fontAlgn="base" hangingPunct="0">
              <a:spcBef>
                <a:spcPct val="0"/>
              </a:spcBef>
              <a:spcAft>
                <a:spcPct val="0"/>
              </a:spcAft>
              <a:defRPr kumimoji="1" sz="2000">
                <a:solidFill>
                  <a:schemeClr val="bg2"/>
                </a:solidFill>
                <a:latin typeface="Times New Roman" pitchFamily="18" charset="0"/>
              </a:defRPr>
            </a:lvl9pPr>
          </a:lstStyle>
          <a:p>
            <a:fld id="{62BD6595-6DF6-4956-A6CC-ACCE821A987A}" type="datetime1">
              <a:rPr lang="en-US" sz="1000">
                <a:solidFill>
                  <a:srgbClr val="EEECE1"/>
                </a:solidFill>
              </a:rPr>
              <a:pPr/>
              <a:t>10/25/2018</a:t>
            </a:fld>
            <a:endParaRPr lang="en-US" sz="1000">
              <a:solidFill>
                <a:srgbClr val="EEECE1"/>
              </a:solidFill>
            </a:endParaRPr>
          </a:p>
        </p:txBody>
      </p:sp>
      <p:sp>
        <p:nvSpPr>
          <p:cNvPr id="1464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32000" indent="-281538">
              <a:defRPr kumimoji="1" sz="2000">
                <a:solidFill>
                  <a:schemeClr val="bg2"/>
                </a:solidFill>
                <a:latin typeface="Times New Roman" pitchFamily="18" charset="0"/>
              </a:defRPr>
            </a:lvl2pPr>
            <a:lvl3pPr marL="1126154" indent="-225231">
              <a:defRPr kumimoji="1" sz="2000">
                <a:solidFill>
                  <a:schemeClr val="bg2"/>
                </a:solidFill>
                <a:latin typeface="Times New Roman" pitchFamily="18" charset="0"/>
              </a:defRPr>
            </a:lvl3pPr>
            <a:lvl4pPr marL="1576615" indent="-225231">
              <a:defRPr kumimoji="1" sz="2000">
                <a:solidFill>
                  <a:schemeClr val="bg2"/>
                </a:solidFill>
                <a:latin typeface="Times New Roman" pitchFamily="18" charset="0"/>
              </a:defRPr>
            </a:lvl4pPr>
            <a:lvl5pPr marL="2027077" indent="-225231">
              <a:defRPr kumimoji="1" sz="2000">
                <a:solidFill>
                  <a:schemeClr val="bg2"/>
                </a:solidFill>
                <a:latin typeface="Times New Roman" pitchFamily="18" charset="0"/>
              </a:defRPr>
            </a:lvl5pPr>
            <a:lvl6pPr marL="2477538" indent="-225231" algn="ctr" eaLnBrk="0" fontAlgn="base" hangingPunct="0">
              <a:spcBef>
                <a:spcPct val="0"/>
              </a:spcBef>
              <a:spcAft>
                <a:spcPct val="0"/>
              </a:spcAft>
              <a:defRPr kumimoji="1" sz="2000">
                <a:solidFill>
                  <a:schemeClr val="bg2"/>
                </a:solidFill>
                <a:latin typeface="Times New Roman" pitchFamily="18" charset="0"/>
              </a:defRPr>
            </a:lvl6pPr>
            <a:lvl7pPr marL="2928000" indent="-225231" algn="ctr" eaLnBrk="0" fontAlgn="base" hangingPunct="0">
              <a:spcBef>
                <a:spcPct val="0"/>
              </a:spcBef>
              <a:spcAft>
                <a:spcPct val="0"/>
              </a:spcAft>
              <a:defRPr kumimoji="1" sz="2000">
                <a:solidFill>
                  <a:schemeClr val="bg2"/>
                </a:solidFill>
                <a:latin typeface="Times New Roman" pitchFamily="18" charset="0"/>
              </a:defRPr>
            </a:lvl7pPr>
            <a:lvl8pPr marL="3378461" indent="-225231" algn="ctr" eaLnBrk="0" fontAlgn="base" hangingPunct="0">
              <a:spcBef>
                <a:spcPct val="0"/>
              </a:spcBef>
              <a:spcAft>
                <a:spcPct val="0"/>
              </a:spcAft>
              <a:defRPr kumimoji="1" sz="2000">
                <a:solidFill>
                  <a:schemeClr val="bg2"/>
                </a:solidFill>
                <a:latin typeface="Times New Roman" pitchFamily="18" charset="0"/>
              </a:defRPr>
            </a:lvl8pPr>
            <a:lvl9pPr marL="3828923" indent="-225231" algn="ctr" eaLnBrk="0" fontAlgn="base" hangingPunct="0">
              <a:spcBef>
                <a:spcPct val="0"/>
              </a:spcBef>
              <a:spcAft>
                <a:spcPct val="0"/>
              </a:spcAft>
              <a:defRPr kumimoji="1" sz="2000">
                <a:solidFill>
                  <a:schemeClr val="bg2"/>
                </a:solidFill>
                <a:latin typeface="Times New Roman" pitchFamily="18" charset="0"/>
              </a:defRPr>
            </a:lvl9pPr>
          </a:lstStyle>
          <a:p>
            <a:fld id="{610447C9-EB66-4932-BE6E-723C8C027004}" type="slidenum">
              <a:rPr lang="en-US" sz="1000">
                <a:solidFill>
                  <a:srgbClr val="EEECE1"/>
                </a:solidFill>
              </a:rPr>
              <a:pPr/>
              <a:t>39</a:t>
            </a:fld>
            <a:endParaRPr lang="en-US" sz="1000">
              <a:solidFill>
                <a:srgbClr val="EEECE1"/>
              </a:solidFill>
            </a:endParaRPr>
          </a:p>
        </p:txBody>
      </p:sp>
      <p:sp>
        <p:nvSpPr>
          <p:cNvPr id="146436" name="Rectangle 2"/>
          <p:cNvSpPr>
            <a:spLocks noGrp="1" noRot="1" noChangeAspect="1" noChangeArrowheads="1" noTextEdit="1"/>
          </p:cNvSpPr>
          <p:nvPr>
            <p:ph type="sldImg"/>
          </p:nvPr>
        </p:nvSpPr>
        <p:spPr>
          <a:xfrm>
            <a:off x="1277938" y="666750"/>
            <a:ext cx="4548187" cy="3411538"/>
          </a:xfrm>
          <a:ln/>
        </p:spPr>
      </p:sp>
      <p:sp>
        <p:nvSpPr>
          <p:cNvPr id="146437" name="Rectangle 3"/>
          <p:cNvSpPr>
            <a:spLocks noGrp="1" noChangeArrowheads="1"/>
          </p:cNvSpPr>
          <p:nvPr>
            <p:ph type="body" idx="1"/>
          </p:nvPr>
        </p:nvSpPr>
        <p:spPr>
          <a:xfrm>
            <a:off x="963266" y="4316398"/>
            <a:ext cx="5140625" cy="4028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58" tIns="46279" rIns="92558" bIns="46279"/>
          <a:lstStyle/>
          <a:p>
            <a:endParaRPr lang="en-US" dirty="0" smtClean="0">
              <a:latin typeface="Arial" pitchFamily="34" charset="0"/>
            </a:endParaRPr>
          </a:p>
        </p:txBody>
      </p:sp>
    </p:spTree>
    <p:extLst>
      <p:ext uri="{BB962C8B-B14F-4D97-AF65-F5344CB8AC3E}">
        <p14:creationId xmlns:p14="http://schemas.microsoft.com/office/powerpoint/2010/main" val="185546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A9C70F4B-C21C-4555-A668-40C79F926BF0}" type="datetime1">
              <a:rPr lang="en-US">
                <a:solidFill>
                  <a:srgbClr val="EEECE1"/>
                </a:solidFill>
              </a:rPr>
              <a:pPr/>
              <a:t>10/25/2018</a:t>
            </a:fld>
            <a:endParaRPr lang="en-US">
              <a:solidFill>
                <a:srgbClr val="EEECE1"/>
              </a:solidFill>
            </a:endParaRPr>
          </a:p>
        </p:txBody>
      </p:sp>
      <p:sp>
        <p:nvSpPr>
          <p:cNvPr id="7" name="Rectangle 13"/>
          <p:cNvSpPr>
            <a:spLocks noGrp="1" noChangeArrowheads="1"/>
          </p:cNvSpPr>
          <p:nvPr>
            <p:ph type="sldNum" sz="quarter" idx="5"/>
          </p:nvPr>
        </p:nvSpPr>
        <p:spPr>
          <a:ln/>
        </p:spPr>
        <p:txBody>
          <a:bodyPr/>
          <a:lstStyle/>
          <a:p>
            <a:fld id="{18E9FEB6-C25A-4DE2-9158-0D3C1995627C}" type="slidenum">
              <a:rPr lang="en-US">
                <a:solidFill>
                  <a:srgbClr val="EEECE1"/>
                </a:solidFill>
              </a:rPr>
              <a:pPr/>
              <a:t>11</a:t>
            </a:fld>
            <a:endParaRPr lang="en-US">
              <a:solidFill>
                <a:srgbClr val="EEECE1"/>
              </a:solidFill>
            </a:endParaRPr>
          </a:p>
        </p:txBody>
      </p:sp>
      <p:sp>
        <p:nvSpPr>
          <p:cNvPr id="788482" name="Rectangle 2"/>
          <p:cNvSpPr>
            <a:spLocks noGrp="1" noRot="1" noChangeAspect="1" noChangeArrowheads="1" noTextEdit="1"/>
          </p:cNvSpPr>
          <p:nvPr>
            <p:ph type="sldImg"/>
          </p:nvPr>
        </p:nvSpPr>
        <p:spPr>
          <a:xfrm>
            <a:off x="1158875" y="690563"/>
            <a:ext cx="4705350" cy="3530600"/>
          </a:xfrm>
          <a:ln/>
        </p:spPr>
      </p:sp>
      <p:sp>
        <p:nvSpPr>
          <p:cNvPr id="788483" name="Rectangle 3"/>
          <p:cNvSpPr>
            <a:spLocks noGrp="1" noChangeArrowheads="1"/>
          </p:cNvSpPr>
          <p:nvPr>
            <p:ph type="body" idx="1"/>
          </p:nvPr>
        </p:nvSpPr>
        <p:spPr>
          <a:xfrm>
            <a:off x="935991" y="4453036"/>
            <a:ext cx="5147945" cy="4146316"/>
          </a:xfrm>
        </p:spPr>
        <p:txBody>
          <a:bodyPr/>
          <a:lstStyle/>
          <a:p>
            <a:endParaRPr lang="en-US"/>
          </a:p>
        </p:txBody>
      </p:sp>
    </p:spTree>
    <p:extLst>
      <p:ext uri="{BB962C8B-B14F-4D97-AF65-F5344CB8AC3E}">
        <p14:creationId xmlns:p14="http://schemas.microsoft.com/office/powerpoint/2010/main" val="217820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BAF49501-E516-4635-A491-5459E6AD39F1}" type="slidenum">
              <a:rPr lang="en-US" sz="1200"/>
              <a:pPr/>
              <a:t>14</a:t>
            </a:fld>
            <a:endParaRPr lang="en-US" sz="1200"/>
          </a:p>
        </p:txBody>
      </p:sp>
      <p:sp>
        <p:nvSpPr>
          <p:cNvPr id="113667" name="Rectangle 2"/>
          <p:cNvSpPr>
            <a:spLocks noGrp="1" noRot="1" noChangeAspect="1" noChangeArrowheads="1" noTextEdit="1"/>
          </p:cNvSpPr>
          <p:nvPr>
            <p:ph type="sldImg"/>
          </p:nvPr>
        </p:nvSpPr>
        <p:spPr>
          <a:xfrm>
            <a:off x="1157288" y="690563"/>
            <a:ext cx="4708525" cy="3532187"/>
          </a:xfrm>
          <a:ln/>
        </p:spPr>
      </p:sp>
      <p:sp>
        <p:nvSpPr>
          <p:cNvPr id="113668"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9438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5C03D4-477A-4F7E-A434-10E40F941CD0}" type="slidenum">
              <a:rPr lang="en-US" sz="1200"/>
              <a:pPr/>
              <a:t>17</a:t>
            </a:fld>
            <a:endParaRPr lang="en-US" sz="1200"/>
          </a:p>
        </p:txBody>
      </p:sp>
      <p:sp>
        <p:nvSpPr>
          <p:cNvPr id="114691" name="Rectangle 2"/>
          <p:cNvSpPr>
            <a:spLocks noGrp="1" noRot="1" noChangeAspect="1" noChangeArrowheads="1" noTextEdit="1"/>
          </p:cNvSpPr>
          <p:nvPr>
            <p:ph type="sldImg"/>
          </p:nvPr>
        </p:nvSpPr>
        <p:spPr>
          <a:xfrm>
            <a:off x="1157288" y="690563"/>
            <a:ext cx="4708525" cy="3532187"/>
          </a:xfrm>
          <a:ln/>
        </p:spPr>
      </p:sp>
      <p:sp>
        <p:nvSpPr>
          <p:cNvPr id="114692"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5071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A9C70F4B-C21C-4555-A668-40C79F926BF0}" type="datetime1">
              <a:rPr lang="en-US">
                <a:solidFill>
                  <a:srgbClr val="EEECE1"/>
                </a:solidFill>
              </a:rPr>
              <a:pPr/>
              <a:t>10/25/2018</a:t>
            </a:fld>
            <a:endParaRPr lang="en-US">
              <a:solidFill>
                <a:srgbClr val="EEECE1"/>
              </a:solidFill>
            </a:endParaRPr>
          </a:p>
        </p:txBody>
      </p:sp>
      <p:sp>
        <p:nvSpPr>
          <p:cNvPr id="7" name="Rectangle 13"/>
          <p:cNvSpPr>
            <a:spLocks noGrp="1" noChangeArrowheads="1"/>
          </p:cNvSpPr>
          <p:nvPr>
            <p:ph type="sldNum" sz="quarter" idx="5"/>
          </p:nvPr>
        </p:nvSpPr>
        <p:spPr>
          <a:ln/>
        </p:spPr>
        <p:txBody>
          <a:bodyPr/>
          <a:lstStyle/>
          <a:p>
            <a:fld id="{18E9FEB6-C25A-4DE2-9158-0D3C1995627C}" type="slidenum">
              <a:rPr lang="en-US">
                <a:solidFill>
                  <a:srgbClr val="EEECE1"/>
                </a:solidFill>
              </a:rPr>
              <a:pPr/>
              <a:t>18</a:t>
            </a:fld>
            <a:endParaRPr lang="en-US">
              <a:solidFill>
                <a:srgbClr val="EEECE1"/>
              </a:solidFill>
            </a:endParaRPr>
          </a:p>
        </p:txBody>
      </p:sp>
      <p:sp>
        <p:nvSpPr>
          <p:cNvPr id="788482" name="Rectangle 2"/>
          <p:cNvSpPr>
            <a:spLocks noGrp="1" noRot="1" noChangeAspect="1" noChangeArrowheads="1" noTextEdit="1"/>
          </p:cNvSpPr>
          <p:nvPr>
            <p:ph type="sldImg"/>
          </p:nvPr>
        </p:nvSpPr>
        <p:spPr>
          <a:xfrm>
            <a:off x="1158875" y="690563"/>
            <a:ext cx="4705350" cy="3530600"/>
          </a:xfrm>
          <a:ln/>
        </p:spPr>
      </p:sp>
      <p:sp>
        <p:nvSpPr>
          <p:cNvPr id="788483" name="Rectangle 3"/>
          <p:cNvSpPr>
            <a:spLocks noGrp="1" noChangeArrowheads="1"/>
          </p:cNvSpPr>
          <p:nvPr>
            <p:ph type="body" idx="1"/>
          </p:nvPr>
        </p:nvSpPr>
        <p:spPr>
          <a:xfrm>
            <a:off x="935991" y="4453036"/>
            <a:ext cx="5147945" cy="4146316"/>
          </a:xfrm>
        </p:spPr>
        <p:txBody>
          <a:bodyPr/>
          <a:lstStyle/>
          <a:p>
            <a:endParaRPr lang="en-US"/>
          </a:p>
        </p:txBody>
      </p:sp>
    </p:spTree>
    <p:extLst>
      <p:ext uri="{BB962C8B-B14F-4D97-AF65-F5344CB8AC3E}">
        <p14:creationId xmlns:p14="http://schemas.microsoft.com/office/powerpoint/2010/main" val="47105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7B4CB1-2974-4181-8A0E-3F5CED0E2B86}" type="slidenum">
              <a:rPr lang="en-US" sz="1200"/>
              <a:pPr/>
              <a:t>28</a:t>
            </a:fld>
            <a:endParaRPr lang="en-US" sz="1200"/>
          </a:p>
        </p:txBody>
      </p:sp>
      <p:sp>
        <p:nvSpPr>
          <p:cNvPr id="118787" name="Rectangle 2"/>
          <p:cNvSpPr>
            <a:spLocks noGrp="1" noRot="1" noChangeAspect="1" noChangeArrowheads="1" noTextEdit="1"/>
          </p:cNvSpPr>
          <p:nvPr>
            <p:ph type="sldImg"/>
          </p:nvPr>
        </p:nvSpPr>
        <p:spPr>
          <a:xfrm>
            <a:off x="1185863" y="695325"/>
            <a:ext cx="4654550" cy="3490913"/>
          </a:xfrm>
          <a:ln/>
        </p:spPr>
      </p:sp>
      <p:sp>
        <p:nvSpPr>
          <p:cNvPr id="118788" name="Rectangle 3"/>
          <p:cNvSpPr>
            <a:spLocks noGrp="1" noChangeArrowheads="1"/>
          </p:cNvSpPr>
          <p:nvPr>
            <p:ph type="body" idx="1"/>
          </p:nvPr>
        </p:nvSpPr>
        <p:spPr>
          <a:xfrm>
            <a:off x="937616" y="4422540"/>
            <a:ext cx="5144695" cy="418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5638" rIns="91274" bIns="45638"/>
          <a:lstStyle/>
          <a:p>
            <a:endParaRPr lang="en-US" smtClean="0"/>
          </a:p>
        </p:txBody>
      </p:sp>
    </p:spTree>
    <p:extLst>
      <p:ext uri="{BB962C8B-B14F-4D97-AF65-F5344CB8AC3E}">
        <p14:creationId xmlns:p14="http://schemas.microsoft.com/office/powerpoint/2010/main" val="424929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93AE2741-9964-40EF-AC7A-EF6F97B2991A}" type="slidenum">
              <a:rPr lang="en-US" sz="1200"/>
              <a:pPr/>
              <a:t>29</a:t>
            </a:fld>
            <a:endParaRPr lang="en-US" sz="1200"/>
          </a:p>
        </p:txBody>
      </p:sp>
      <p:sp>
        <p:nvSpPr>
          <p:cNvPr id="119811" name="Rectangle 2"/>
          <p:cNvSpPr>
            <a:spLocks noGrp="1" noRot="1" noChangeAspect="1" noChangeArrowheads="1" noTextEdit="1"/>
          </p:cNvSpPr>
          <p:nvPr>
            <p:ph type="sldImg"/>
          </p:nvPr>
        </p:nvSpPr>
        <p:spPr>
          <a:xfrm>
            <a:off x="1220788" y="709613"/>
            <a:ext cx="4592637" cy="3444875"/>
          </a:xfrm>
          <a:ln w="12700" cap="flat"/>
        </p:spPr>
      </p:sp>
      <p:sp>
        <p:nvSpPr>
          <p:cNvPr id="119812" name="Rectangle 3"/>
          <p:cNvSpPr>
            <a:spLocks noGrp="1" noChangeArrowheads="1"/>
          </p:cNvSpPr>
          <p:nvPr>
            <p:ph type="body" idx="1"/>
          </p:nvPr>
        </p:nvSpPr>
        <p:spPr>
          <a:xfrm>
            <a:off x="926240" y="4392346"/>
            <a:ext cx="5177195" cy="42366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48" tIns="45884" rIns="93348" bIns="45884"/>
          <a:lstStyle/>
          <a:p>
            <a:pPr defTabSz="943345"/>
            <a:endParaRPr lang="en-US" smtClean="0"/>
          </a:p>
        </p:txBody>
      </p:sp>
    </p:spTree>
    <p:extLst>
      <p:ext uri="{BB962C8B-B14F-4D97-AF65-F5344CB8AC3E}">
        <p14:creationId xmlns:p14="http://schemas.microsoft.com/office/powerpoint/2010/main" val="56872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31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419425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33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105628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30717-E9E9-45EC-A147-AE013C607435}" type="slidenum">
              <a:rPr lang="en-US"/>
              <a:pPr>
                <a:defRPr/>
              </a:pPr>
              <a:t>‹#›</a:t>
            </a:fld>
            <a:endParaRPr lang="en-US"/>
          </a:p>
        </p:txBody>
      </p:sp>
    </p:spTree>
    <p:extLst>
      <p:ext uri="{BB962C8B-B14F-4D97-AF65-F5344CB8AC3E}">
        <p14:creationId xmlns:p14="http://schemas.microsoft.com/office/powerpoint/2010/main" val="59106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29763-0E62-4165-BA04-00ACE0569E96}" type="slidenum">
              <a:rPr lang="en-US"/>
              <a:pPr>
                <a:defRPr/>
              </a:pPr>
              <a:t>‹#›</a:t>
            </a:fld>
            <a:endParaRPr lang="en-US"/>
          </a:p>
        </p:txBody>
      </p:sp>
    </p:spTree>
    <p:extLst>
      <p:ext uri="{BB962C8B-B14F-4D97-AF65-F5344CB8AC3E}">
        <p14:creationId xmlns:p14="http://schemas.microsoft.com/office/powerpoint/2010/main" val="26044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840F2-43BF-42E3-AC83-62329CF6EF28}" type="slidenum">
              <a:rPr lang="en-US"/>
              <a:pPr>
                <a:defRPr/>
              </a:pPr>
              <a:t>‹#›</a:t>
            </a:fld>
            <a:endParaRPr lang="en-US"/>
          </a:p>
        </p:txBody>
      </p:sp>
    </p:spTree>
    <p:extLst>
      <p:ext uri="{BB962C8B-B14F-4D97-AF65-F5344CB8AC3E}">
        <p14:creationId xmlns:p14="http://schemas.microsoft.com/office/powerpoint/2010/main" val="331158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85A58-3EC3-4055-B7C7-C23D99770350}" type="slidenum">
              <a:rPr lang="en-US"/>
              <a:pPr>
                <a:defRPr/>
              </a:pPr>
              <a:t>‹#›</a:t>
            </a:fld>
            <a:endParaRPr lang="en-US"/>
          </a:p>
        </p:txBody>
      </p:sp>
    </p:spTree>
    <p:extLst>
      <p:ext uri="{BB962C8B-B14F-4D97-AF65-F5344CB8AC3E}">
        <p14:creationId xmlns:p14="http://schemas.microsoft.com/office/powerpoint/2010/main" val="3710464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7F4A0-6E72-4AD7-9D7C-F2C48535769F}" type="slidenum">
              <a:rPr lang="en-US"/>
              <a:pPr>
                <a:defRPr/>
              </a:pPr>
              <a:t>‹#›</a:t>
            </a:fld>
            <a:endParaRPr lang="en-US"/>
          </a:p>
        </p:txBody>
      </p:sp>
    </p:spTree>
    <p:extLst>
      <p:ext uri="{BB962C8B-B14F-4D97-AF65-F5344CB8AC3E}">
        <p14:creationId xmlns:p14="http://schemas.microsoft.com/office/powerpoint/2010/main" val="4094350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F8F2BF-1A2F-43F4-869D-3E0B720E72FE}" type="slidenum">
              <a:rPr lang="en-US"/>
              <a:pPr>
                <a:defRPr/>
              </a:pPr>
              <a:t>‹#›</a:t>
            </a:fld>
            <a:endParaRPr lang="en-US"/>
          </a:p>
        </p:txBody>
      </p:sp>
    </p:spTree>
    <p:extLst>
      <p:ext uri="{BB962C8B-B14F-4D97-AF65-F5344CB8AC3E}">
        <p14:creationId xmlns:p14="http://schemas.microsoft.com/office/powerpoint/2010/main" val="100531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DEAD17-119F-4686-867B-2ADE37D3F7A2}" type="slidenum">
              <a:rPr lang="en-US"/>
              <a:pPr>
                <a:defRPr/>
              </a:pPr>
              <a:t>‹#›</a:t>
            </a:fld>
            <a:endParaRPr lang="en-US"/>
          </a:p>
        </p:txBody>
      </p:sp>
    </p:spTree>
    <p:extLst>
      <p:ext uri="{BB962C8B-B14F-4D97-AF65-F5344CB8AC3E}">
        <p14:creationId xmlns:p14="http://schemas.microsoft.com/office/powerpoint/2010/main" val="165257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A27B7D-0B55-4087-90CB-19FDBBCAA857}" type="slidenum">
              <a:rPr lang="en-US"/>
              <a:pPr>
                <a:defRPr/>
              </a:pPr>
              <a:t>‹#›</a:t>
            </a:fld>
            <a:endParaRPr lang="en-US"/>
          </a:p>
        </p:txBody>
      </p:sp>
    </p:spTree>
    <p:extLst>
      <p:ext uri="{BB962C8B-B14F-4D97-AF65-F5344CB8AC3E}">
        <p14:creationId xmlns:p14="http://schemas.microsoft.com/office/powerpoint/2010/main" val="3399296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F03FE3-22F5-42C1-965D-0B55DF3D54A0}" type="slidenum">
              <a:rPr lang="en-US"/>
              <a:pPr>
                <a:defRPr/>
              </a:pPr>
              <a:t>‹#›</a:t>
            </a:fld>
            <a:endParaRPr lang="en-US"/>
          </a:p>
        </p:txBody>
      </p:sp>
    </p:spTree>
    <p:extLst>
      <p:ext uri="{BB962C8B-B14F-4D97-AF65-F5344CB8AC3E}">
        <p14:creationId xmlns:p14="http://schemas.microsoft.com/office/powerpoint/2010/main" val="2433944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C61F0F-E411-4828-81FE-AF94EFE8D758}" type="slidenum">
              <a:rPr lang="en-US"/>
              <a:pPr>
                <a:defRPr/>
              </a:pPr>
              <a:t>‹#›</a:t>
            </a:fld>
            <a:endParaRPr lang="en-US"/>
          </a:p>
        </p:txBody>
      </p:sp>
    </p:spTree>
    <p:extLst>
      <p:ext uri="{BB962C8B-B14F-4D97-AF65-F5344CB8AC3E}">
        <p14:creationId xmlns:p14="http://schemas.microsoft.com/office/powerpoint/2010/main" val="302016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F935F8-D999-4277-875B-4E5751877A30}" type="slidenum">
              <a:rPr lang="en-US"/>
              <a:pPr>
                <a:defRPr/>
              </a:pPr>
              <a:t>‹#›</a:t>
            </a:fld>
            <a:endParaRPr lang="en-US"/>
          </a:p>
        </p:txBody>
      </p:sp>
    </p:spTree>
    <p:extLst>
      <p:ext uri="{BB962C8B-B14F-4D97-AF65-F5344CB8AC3E}">
        <p14:creationId xmlns:p14="http://schemas.microsoft.com/office/powerpoint/2010/main" val="141030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6EF70-68F6-443B-B1B2-BBE0189C4797}" type="slidenum">
              <a:rPr lang="en-US"/>
              <a:pPr>
                <a:defRPr/>
              </a:pPr>
              <a:t>‹#›</a:t>
            </a:fld>
            <a:endParaRPr lang="en-US"/>
          </a:p>
        </p:txBody>
      </p:sp>
    </p:spTree>
    <p:extLst>
      <p:ext uri="{BB962C8B-B14F-4D97-AF65-F5344CB8AC3E}">
        <p14:creationId xmlns:p14="http://schemas.microsoft.com/office/powerpoint/2010/main" val="1600782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5367F0-5983-47D3-8B76-EF2390FA5212}" type="slidenum">
              <a:rPr lang="en-US"/>
              <a:pPr>
                <a:defRPr/>
              </a:pPr>
              <a:t>‹#›</a:t>
            </a:fld>
            <a:endParaRPr lang="en-US"/>
          </a:p>
        </p:txBody>
      </p:sp>
    </p:spTree>
    <p:extLst>
      <p:ext uri="{BB962C8B-B14F-4D97-AF65-F5344CB8AC3E}">
        <p14:creationId xmlns:p14="http://schemas.microsoft.com/office/powerpoint/2010/main" val="3828032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05C82-7A5A-4BC8-9558-FD2E7D3CD407}" type="slidenum">
              <a:rPr lang="en-US"/>
              <a:pPr>
                <a:defRPr/>
              </a:pPr>
              <a:t>‹#›</a:t>
            </a:fld>
            <a:endParaRPr lang="en-US"/>
          </a:p>
        </p:txBody>
      </p:sp>
    </p:spTree>
    <p:extLst>
      <p:ext uri="{BB962C8B-B14F-4D97-AF65-F5344CB8AC3E}">
        <p14:creationId xmlns:p14="http://schemas.microsoft.com/office/powerpoint/2010/main" val="1913745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C8807-1D52-45FB-BA70-EDF261C456FC}" type="slidenum">
              <a:rPr lang="en-US"/>
              <a:pPr>
                <a:defRPr/>
              </a:pPr>
              <a:t>‹#›</a:t>
            </a:fld>
            <a:endParaRPr lang="en-US"/>
          </a:p>
        </p:txBody>
      </p:sp>
    </p:spTree>
    <p:extLst>
      <p:ext uri="{BB962C8B-B14F-4D97-AF65-F5344CB8AC3E}">
        <p14:creationId xmlns:p14="http://schemas.microsoft.com/office/powerpoint/2010/main" val="410347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pPr>
                <a:defRPr/>
              </a:pPr>
              <a:t>‹#›</a:t>
            </a:fld>
            <a:endParaRPr lang="en-US"/>
          </a:p>
        </p:txBody>
      </p:sp>
    </p:spTree>
    <p:extLst>
      <p:ext uri="{BB962C8B-B14F-4D97-AF65-F5344CB8AC3E}">
        <p14:creationId xmlns:p14="http://schemas.microsoft.com/office/powerpoint/2010/main" val="641424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639B4972-4A65-4C0D-BCA3-E20A8E3860E6}" type="slidenum">
              <a:rPr lang="en-US"/>
              <a:pPr>
                <a:defRPr/>
              </a:pPr>
              <a:t>‹#›</a:t>
            </a:fld>
            <a:endParaRPr lang="en-US"/>
          </a:p>
        </p:txBody>
      </p:sp>
    </p:spTree>
    <p:extLst>
      <p:ext uri="{BB962C8B-B14F-4D97-AF65-F5344CB8AC3E}">
        <p14:creationId xmlns:p14="http://schemas.microsoft.com/office/powerpoint/2010/main" val="2826793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9831367-9CBD-4A68-8C0F-28B948861CE4}" type="slidenum">
              <a:rPr lang="en-US"/>
              <a:pPr>
                <a:defRPr/>
              </a:pPr>
              <a:t>‹#›</a:t>
            </a:fld>
            <a:endParaRPr lang="en-US"/>
          </a:p>
        </p:txBody>
      </p:sp>
    </p:spTree>
    <p:extLst>
      <p:ext uri="{BB962C8B-B14F-4D97-AF65-F5344CB8AC3E}">
        <p14:creationId xmlns:p14="http://schemas.microsoft.com/office/powerpoint/2010/main" val="4213151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F0D95C1-239F-46BF-B4C4-02F292D384D7}" type="slidenum">
              <a:rPr lang="en-US"/>
              <a:pPr>
                <a:defRPr/>
              </a:pPr>
              <a:t>‹#›</a:t>
            </a:fld>
            <a:endParaRPr lang="en-US"/>
          </a:p>
        </p:txBody>
      </p:sp>
    </p:spTree>
    <p:extLst>
      <p:ext uri="{BB962C8B-B14F-4D97-AF65-F5344CB8AC3E}">
        <p14:creationId xmlns:p14="http://schemas.microsoft.com/office/powerpoint/2010/main" val="2443998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33D33C5-CA17-4117-ADC2-79D4BE65AE71}" type="slidenum">
              <a:rPr lang="en-US"/>
              <a:pPr>
                <a:defRPr/>
              </a:pPr>
              <a:t>‹#›</a:t>
            </a:fld>
            <a:endParaRPr lang="en-US"/>
          </a:p>
        </p:txBody>
      </p:sp>
    </p:spTree>
    <p:extLst>
      <p:ext uri="{BB962C8B-B14F-4D97-AF65-F5344CB8AC3E}">
        <p14:creationId xmlns:p14="http://schemas.microsoft.com/office/powerpoint/2010/main" val="7333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DA8EAD2-8BC1-40EB-9500-BED4D76E0F01}" type="slidenum">
              <a:rPr lang="en-US"/>
              <a:pPr>
                <a:defRPr/>
              </a:pPr>
              <a:t>‹#›</a:t>
            </a:fld>
            <a:endParaRPr lang="en-US"/>
          </a:p>
        </p:txBody>
      </p:sp>
    </p:spTree>
    <p:extLst>
      <p:ext uri="{BB962C8B-B14F-4D97-AF65-F5344CB8AC3E}">
        <p14:creationId xmlns:p14="http://schemas.microsoft.com/office/powerpoint/2010/main" val="1795178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495F41F-E87D-42FB-94DD-E5386A97F71F}" type="slidenum">
              <a:rPr lang="en-US"/>
              <a:pPr>
                <a:defRPr/>
              </a:pPr>
              <a:t>‹#›</a:t>
            </a:fld>
            <a:endParaRPr lang="en-US"/>
          </a:p>
        </p:txBody>
      </p:sp>
    </p:spTree>
    <p:extLst>
      <p:ext uri="{BB962C8B-B14F-4D97-AF65-F5344CB8AC3E}">
        <p14:creationId xmlns:p14="http://schemas.microsoft.com/office/powerpoint/2010/main" val="78957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4794B-AF34-4BFE-A8B9-2AC8C2C2BDB2}" type="slidenum">
              <a:rPr lang="en-US"/>
              <a:pPr>
                <a:defRPr/>
              </a:pPr>
              <a:t>‹#›</a:t>
            </a:fld>
            <a:endParaRPr lang="en-US"/>
          </a:p>
        </p:txBody>
      </p:sp>
    </p:spTree>
    <p:extLst>
      <p:ext uri="{BB962C8B-B14F-4D97-AF65-F5344CB8AC3E}">
        <p14:creationId xmlns:p14="http://schemas.microsoft.com/office/powerpoint/2010/main" val="1581568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0C4EF81-CE72-4489-BE77-AF11E584685E}" type="slidenum">
              <a:rPr lang="en-US"/>
              <a:pPr>
                <a:defRPr/>
              </a:pPr>
              <a:t>‹#›</a:t>
            </a:fld>
            <a:endParaRPr lang="en-US"/>
          </a:p>
        </p:txBody>
      </p:sp>
    </p:spTree>
    <p:extLst>
      <p:ext uri="{BB962C8B-B14F-4D97-AF65-F5344CB8AC3E}">
        <p14:creationId xmlns:p14="http://schemas.microsoft.com/office/powerpoint/2010/main" val="2813800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275B880-E984-4EA4-BC82-47AD935FDD1C}" type="slidenum">
              <a:rPr lang="en-US"/>
              <a:pPr>
                <a:defRPr/>
              </a:pPr>
              <a:t>‹#›</a:t>
            </a:fld>
            <a:endParaRPr lang="en-US"/>
          </a:p>
        </p:txBody>
      </p:sp>
    </p:spTree>
    <p:extLst>
      <p:ext uri="{BB962C8B-B14F-4D97-AF65-F5344CB8AC3E}">
        <p14:creationId xmlns:p14="http://schemas.microsoft.com/office/powerpoint/2010/main" val="233598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30CB637-1FD7-4668-8210-37769EB64B14}" type="slidenum">
              <a:rPr lang="en-US"/>
              <a:pPr>
                <a:defRPr/>
              </a:pPr>
              <a:t>‹#›</a:t>
            </a:fld>
            <a:endParaRPr lang="en-US"/>
          </a:p>
        </p:txBody>
      </p:sp>
    </p:spTree>
    <p:extLst>
      <p:ext uri="{BB962C8B-B14F-4D97-AF65-F5344CB8AC3E}">
        <p14:creationId xmlns:p14="http://schemas.microsoft.com/office/powerpoint/2010/main" val="377221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F033161-0994-469B-AA47-5F2A3E4DF582}" type="slidenum">
              <a:rPr lang="en-US"/>
              <a:pPr>
                <a:defRPr/>
              </a:pPr>
              <a:t>‹#›</a:t>
            </a:fld>
            <a:endParaRPr lang="en-US"/>
          </a:p>
        </p:txBody>
      </p:sp>
    </p:spTree>
    <p:extLst>
      <p:ext uri="{BB962C8B-B14F-4D97-AF65-F5344CB8AC3E}">
        <p14:creationId xmlns:p14="http://schemas.microsoft.com/office/powerpoint/2010/main" val="686570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4EE45F6-B483-4DE8-BA95-2D74E6B9CD84}" type="slidenum">
              <a:rPr lang="en-US"/>
              <a:pPr>
                <a:defRPr/>
              </a:pPr>
              <a:t>‹#›</a:t>
            </a:fld>
            <a:endParaRPr lang="en-US"/>
          </a:p>
        </p:txBody>
      </p:sp>
    </p:spTree>
    <p:extLst>
      <p:ext uri="{BB962C8B-B14F-4D97-AF65-F5344CB8AC3E}">
        <p14:creationId xmlns:p14="http://schemas.microsoft.com/office/powerpoint/2010/main" val="3550721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64F90D02-7F26-4289-914D-49C60E27BF37}" type="datetimeFigureOut">
              <a:rPr lang="en-US"/>
              <a:pPr>
                <a:defRPr/>
              </a:pPr>
              <a:t>10/25/2018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BCB8F11-B682-4CAE-ACB1-F1411DA9347B}" type="slidenum">
              <a:rPr lang="en-US"/>
              <a:pPr>
                <a:defRPr/>
              </a:pPr>
              <a:t>‹#›</a:t>
            </a:fld>
            <a:endParaRPr lang="en-US"/>
          </a:p>
        </p:txBody>
      </p:sp>
    </p:spTree>
    <p:extLst>
      <p:ext uri="{BB962C8B-B14F-4D97-AF65-F5344CB8AC3E}">
        <p14:creationId xmlns:p14="http://schemas.microsoft.com/office/powerpoint/2010/main" val="2399777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C86F506E-802E-4FA5-97D8-B6137318DB87}" type="datetimeFigureOut">
              <a:rPr lang="en-US"/>
              <a:pPr>
                <a:defRPr/>
              </a:pPr>
              <a:t>10/25/2018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3A39AC6-3801-4C11-A57A-424D15AEB4A9}" type="slidenum">
              <a:rPr lang="en-US"/>
              <a:pPr>
                <a:defRPr/>
              </a:pPr>
              <a:t>‹#›</a:t>
            </a:fld>
            <a:endParaRPr lang="en-US"/>
          </a:p>
        </p:txBody>
      </p:sp>
    </p:spTree>
    <p:extLst>
      <p:ext uri="{BB962C8B-B14F-4D97-AF65-F5344CB8AC3E}">
        <p14:creationId xmlns:p14="http://schemas.microsoft.com/office/powerpoint/2010/main" val="2249233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2CA63F41-0712-4E7F-9EB7-22FB2BC5A98B}" type="datetimeFigureOut">
              <a:rPr lang="en-US"/>
              <a:pPr>
                <a:defRPr/>
              </a:pPr>
              <a:t>10/25/2018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640575EA-7AB0-45AF-82DE-A7D9EA9E30A0}" type="slidenum">
              <a:rPr lang="en-US"/>
              <a:pPr>
                <a:defRPr/>
              </a:pPr>
              <a:t>‹#›</a:t>
            </a:fld>
            <a:endParaRPr lang="en-US"/>
          </a:p>
        </p:txBody>
      </p:sp>
    </p:spTree>
    <p:extLst>
      <p:ext uri="{BB962C8B-B14F-4D97-AF65-F5344CB8AC3E}">
        <p14:creationId xmlns:p14="http://schemas.microsoft.com/office/powerpoint/2010/main" val="4182501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30424A5-A18A-4F36-B80B-8CBE1E5B414C}" type="datetimeFigureOut">
              <a:rPr lang="en-US"/>
              <a:pPr>
                <a:defRPr/>
              </a:pPr>
              <a:t>10/25/2018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8114A35-AA7A-4C06-B4F3-471D4232A994}" type="slidenum">
              <a:rPr lang="en-US"/>
              <a:pPr>
                <a:defRPr/>
              </a:pPr>
              <a:t>‹#›</a:t>
            </a:fld>
            <a:endParaRPr lang="en-US"/>
          </a:p>
        </p:txBody>
      </p:sp>
    </p:spTree>
    <p:extLst>
      <p:ext uri="{BB962C8B-B14F-4D97-AF65-F5344CB8AC3E}">
        <p14:creationId xmlns:p14="http://schemas.microsoft.com/office/powerpoint/2010/main" val="4025937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C05F0CF-BE64-44F2-9B60-EF299AC42D27}" type="datetimeFigureOut">
              <a:rPr lang="en-US"/>
              <a:pPr>
                <a:defRPr/>
              </a:pPr>
              <a:t>10/25/2018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B624A97-5C56-4D86-B176-35351C9E9152}" type="slidenum">
              <a:rPr lang="en-US"/>
              <a:pPr>
                <a:defRPr/>
              </a:pPr>
              <a:t>‹#›</a:t>
            </a:fld>
            <a:endParaRPr lang="en-US"/>
          </a:p>
        </p:txBody>
      </p:sp>
    </p:spTree>
    <p:extLst>
      <p:ext uri="{BB962C8B-B14F-4D97-AF65-F5344CB8AC3E}">
        <p14:creationId xmlns:p14="http://schemas.microsoft.com/office/powerpoint/2010/main" val="98538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F73458-6719-4192-A29E-A68D04DF312C}" type="slidenum">
              <a:rPr lang="en-US"/>
              <a:pPr>
                <a:defRPr/>
              </a:pPr>
              <a:t>‹#›</a:t>
            </a:fld>
            <a:endParaRPr lang="en-US"/>
          </a:p>
        </p:txBody>
      </p:sp>
    </p:spTree>
    <p:extLst>
      <p:ext uri="{BB962C8B-B14F-4D97-AF65-F5344CB8AC3E}">
        <p14:creationId xmlns:p14="http://schemas.microsoft.com/office/powerpoint/2010/main" val="2114397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1AE7260-A510-449E-A7C8-1D6007237D3E}" type="datetimeFigureOut">
              <a:rPr lang="en-US"/>
              <a:pPr>
                <a:defRPr/>
              </a:pPr>
              <a:t>10/25/2018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95B07C5-46EC-449F-97E8-BB248B60B44E}" type="slidenum">
              <a:rPr lang="en-US"/>
              <a:pPr>
                <a:defRPr/>
              </a:pPr>
              <a:t>‹#›</a:t>
            </a:fld>
            <a:endParaRPr lang="en-US"/>
          </a:p>
        </p:txBody>
      </p:sp>
    </p:spTree>
    <p:extLst>
      <p:ext uri="{BB962C8B-B14F-4D97-AF65-F5344CB8AC3E}">
        <p14:creationId xmlns:p14="http://schemas.microsoft.com/office/powerpoint/2010/main" val="2901418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AF4DBAB-F734-417C-B76D-577819441DD6}" type="datetimeFigureOut">
              <a:rPr lang="en-US"/>
              <a:pPr>
                <a:defRPr/>
              </a:pPr>
              <a:t>10/25/2018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C44C406-4648-4632-9C12-CD6D5EAD5054}" type="slidenum">
              <a:rPr lang="en-US"/>
              <a:pPr>
                <a:defRPr/>
              </a:pPr>
              <a:t>‹#›</a:t>
            </a:fld>
            <a:endParaRPr lang="en-US"/>
          </a:p>
        </p:txBody>
      </p:sp>
    </p:spTree>
    <p:extLst>
      <p:ext uri="{BB962C8B-B14F-4D97-AF65-F5344CB8AC3E}">
        <p14:creationId xmlns:p14="http://schemas.microsoft.com/office/powerpoint/2010/main" val="567657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DE5A71-F2A7-4098-AA0C-43CA3AFBC897}" type="datetimeFigureOut">
              <a:rPr lang="en-US"/>
              <a:pPr>
                <a:defRPr/>
              </a:pPr>
              <a:t>10/25/2018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AADCB2C-72AA-47CE-B89C-B487B1C17C81}" type="slidenum">
              <a:rPr lang="en-US"/>
              <a:pPr>
                <a:defRPr/>
              </a:pPr>
              <a:t>‹#›</a:t>
            </a:fld>
            <a:endParaRPr lang="en-US"/>
          </a:p>
        </p:txBody>
      </p:sp>
    </p:spTree>
    <p:extLst>
      <p:ext uri="{BB962C8B-B14F-4D97-AF65-F5344CB8AC3E}">
        <p14:creationId xmlns:p14="http://schemas.microsoft.com/office/powerpoint/2010/main" val="1696356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79A021-4764-4A62-B7E5-05EE9D4128C1}" type="datetimeFigureOut">
              <a:rPr lang="en-US"/>
              <a:pPr>
                <a:defRPr/>
              </a:pPr>
              <a:t>10/25/2018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8E23B843-503A-42E8-9D69-6A763816D7DC}" type="slidenum">
              <a:rPr lang="en-US"/>
              <a:pPr>
                <a:defRPr/>
              </a:pPr>
              <a:t>‹#›</a:t>
            </a:fld>
            <a:endParaRPr lang="en-US"/>
          </a:p>
        </p:txBody>
      </p:sp>
    </p:spTree>
    <p:extLst>
      <p:ext uri="{BB962C8B-B14F-4D97-AF65-F5344CB8AC3E}">
        <p14:creationId xmlns:p14="http://schemas.microsoft.com/office/powerpoint/2010/main" val="151271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C0D4677-67C8-41EB-9942-6FD8A81846EC}" type="datetimeFigureOut">
              <a:rPr lang="en-US"/>
              <a:pPr>
                <a:defRPr/>
              </a:pPr>
              <a:t>10/25/2018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5730DF8-BFC3-4C59-9422-A918A3FA165B}" type="slidenum">
              <a:rPr lang="en-US"/>
              <a:pPr>
                <a:defRPr/>
              </a:pPr>
              <a:t>‹#›</a:t>
            </a:fld>
            <a:endParaRPr lang="en-US"/>
          </a:p>
        </p:txBody>
      </p:sp>
    </p:spTree>
    <p:extLst>
      <p:ext uri="{BB962C8B-B14F-4D97-AF65-F5344CB8AC3E}">
        <p14:creationId xmlns:p14="http://schemas.microsoft.com/office/powerpoint/2010/main" val="1779339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226E2EC-E0A4-4118-8E48-28BF7431B1C5}" type="datetimeFigureOut">
              <a:rPr lang="en-US"/>
              <a:pPr>
                <a:defRPr/>
              </a:pPr>
              <a:t>10/25/2018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3E82B22-76D0-4E9D-998D-44C3A6BFED64}" type="slidenum">
              <a:rPr lang="en-US"/>
              <a:pPr>
                <a:defRPr/>
              </a:pPr>
              <a:t>‹#›</a:t>
            </a:fld>
            <a:endParaRPr lang="en-US"/>
          </a:p>
        </p:txBody>
      </p:sp>
    </p:spTree>
    <p:extLst>
      <p:ext uri="{BB962C8B-B14F-4D97-AF65-F5344CB8AC3E}">
        <p14:creationId xmlns:p14="http://schemas.microsoft.com/office/powerpoint/2010/main" val="27715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50523C-8E96-401E-80B3-2E0463E2D51D}" type="slidenum">
              <a:rPr lang="en-US"/>
              <a:pPr>
                <a:defRPr/>
              </a:pPr>
              <a:t>‹#›</a:t>
            </a:fld>
            <a:endParaRPr lang="en-US"/>
          </a:p>
        </p:txBody>
      </p:sp>
    </p:spTree>
    <p:extLst>
      <p:ext uri="{BB962C8B-B14F-4D97-AF65-F5344CB8AC3E}">
        <p14:creationId xmlns:p14="http://schemas.microsoft.com/office/powerpoint/2010/main" val="221103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F11D06-C8FB-4AE2-9885-FA97801CDEEA}" type="slidenum">
              <a:rPr lang="en-US"/>
              <a:pPr>
                <a:defRPr/>
              </a:pPr>
              <a:t>‹#›</a:t>
            </a:fld>
            <a:endParaRPr lang="en-US"/>
          </a:p>
        </p:txBody>
      </p:sp>
    </p:spTree>
    <p:extLst>
      <p:ext uri="{BB962C8B-B14F-4D97-AF65-F5344CB8AC3E}">
        <p14:creationId xmlns:p14="http://schemas.microsoft.com/office/powerpoint/2010/main" val="36856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88CF2-E3D0-46E9-9FCE-30283A770003}" type="slidenum">
              <a:rPr lang="en-US"/>
              <a:pPr>
                <a:defRPr/>
              </a:pPr>
              <a:t>‹#›</a:t>
            </a:fld>
            <a:endParaRPr lang="en-US"/>
          </a:p>
        </p:txBody>
      </p:sp>
    </p:spTree>
    <p:extLst>
      <p:ext uri="{BB962C8B-B14F-4D97-AF65-F5344CB8AC3E}">
        <p14:creationId xmlns:p14="http://schemas.microsoft.com/office/powerpoint/2010/main" val="73882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7E05CC-81E2-4E7A-8D14-6B07347EA143}" type="slidenum">
              <a:rPr lang="en-US"/>
              <a:pPr>
                <a:defRPr/>
              </a:pPr>
              <a:t>‹#›</a:t>
            </a:fld>
            <a:endParaRPr lang="en-US"/>
          </a:p>
        </p:txBody>
      </p:sp>
    </p:spTree>
    <p:extLst>
      <p:ext uri="{BB962C8B-B14F-4D97-AF65-F5344CB8AC3E}">
        <p14:creationId xmlns:p14="http://schemas.microsoft.com/office/powerpoint/2010/main" val="415055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A512C3-68FB-4DE2-AC2C-9F338C6ADB80}" type="slidenum">
              <a:rPr lang="en-US"/>
              <a:pPr>
                <a:defRPr/>
              </a:pPr>
              <a:t>‹#›</a:t>
            </a:fld>
            <a:endParaRPr lang="en-US"/>
          </a:p>
        </p:txBody>
      </p:sp>
    </p:spTree>
    <p:extLst>
      <p:ext uri="{BB962C8B-B14F-4D97-AF65-F5344CB8AC3E}">
        <p14:creationId xmlns:p14="http://schemas.microsoft.com/office/powerpoint/2010/main" val="199461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0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70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70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26ED26-8BC0-437A-B82F-5D23E6243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E71E06-700D-4EB0-9BB2-BA5EC4E7B0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27651"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16B95E91-E895-45AB-AC24-0520A1FB9619}" type="slidenum">
              <a:rPr lang="en-US"/>
              <a:pPr>
                <a:defRPr/>
              </a:pPr>
              <a:t>‹#›</a:t>
            </a:fld>
            <a:endParaRPr lang="en-US"/>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Tree>
  </p:cSld>
  <p:clrMap bg1="lt1" tx1="dk1" bg2="lt2" tx2="dk2" accent1="accent1" accent2="accent2" accent3="accent3" accent4="accent4" accent5="accent5" accent6="accent6" hlink="hlink" folHlink="folHlink"/>
  <p:sldLayoutIdLst>
    <p:sldLayoutId id="2147484565"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ADF80D47-083C-43B8-8D53-255D6F11C194}" type="datetimeFigureOut">
              <a:rPr lang="en-US"/>
              <a:pPr>
                <a:defRPr/>
              </a:pPr>
              <a:t>10/25/2018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C05944C1-67F9-423A-978D-F22C275BEC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s://pro.arcgis.com/en/pro-app/tool-reference/spatial-analyst/an-overview-of-the-hydrology-tools.ht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emf"/><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35.e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0.e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hyperlink" Target="http://resources.arcgis.com/en/communities/hydro/" TargetMode="External"/><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10.xml"/><Relationship Id="rId7" Type="http://schemas.openxmlformats.org/officeDocument/2006/relationships/oleObject" Target="../embeddings/oleObject13.bin"/><Relationship Id="rId12" Type="http://schemas.openxmlformats.org/officeDocument/2006/relationships/hyperlink" Target="http://hydrology.usu.edu/taudem/" TargetMode="External"/><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oleObject" Target="../embeddings/oleObject12.bin"/><Relationship Id="rId10"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36.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4.bin"/><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085" y="2402818"/>
            <a:ext cx="2378869" cy="3850481"/>
          </a:xfrm>
          <a:prstGeom prst="rect">
            <a:avLst/>
          </a:prstGeom>
        </p:spPr>
      </p:pic>
      <p:pic>
        <p:nvPicPr>
          <p:cNvPr id="5" name="Picture 4"/>
          <p:cNvPicPr>
            <a:picLocks noChangeAspect="1"/>
          </p:cNvPicPr>
          <p:nvPr/>
        </p:nvPicPr>
        <p:blipFill>
          <a:blip r:embed="rId3"/>
          <a:stretch>
            <a:fillRect/>
          </a:stretch>
        </p:blipFill>
        <p:spPr>
          <a:xfrm>
            <a:off x="2609453" y="2413808"/>
            <a:ext cx="2314575" cy="4071938"/>
          </a:xfrm>
          <a:prstGeom prst="rect">
            <a:avLst/>
          </a:prstGeom>
        </p:spPr>
      </p:pic>
      <p:pic>
        <p:nvPicPr>
          <p:cNvPr id="2" name="Picture 1"/>
          <p:cNvPicPr>
            <a:picLocks noChangeAspect="1"/>
          </p:cNvPicPr>
          <p:nvPr/>
        </p:nvPicPr>
        <p:blipFill>
          <a:blip r:embed="rId4"/>
          <a:stretch>
            <a:fillRect/>
          </a:stretch>
        </p:blipFill>
        <p:spPr>
          <a:xfrm>
            <a:off x="348597" y="1463920"/>
            <a:ext cx="5536406" cy="971550"/>
          </a:xfrm>
          <a:prstGeom prst="rect">
            <a:avLst/>
          </a:prstGeom>
        </p:spPr>
      </p:pic>
      <p:sp>
        <p:nvSpPr>
          <p:cNvPr id="60418" name="Title 1"/>
          <p:cNvSpPr>
            <a:spLocks noGrp="1"/>
          </p:cNvSpPr>
          <p:nvPr>
            <p:ph type="title"/>
          </p:nvPr>
        </p:nvSpPr>
        <p:spPr>
          <a:xfrm>
            <a:off x="0" y="39510"/>
            <a:ext cx="9144001" cy="807317"/>
          </a:xfrm>
        </p:spPr>
        <p:txBody>
          <a:bodyPr/>
          <a:lstStyle/>
          <a:p>
            <a:r>
              <a:rPr lang="en-US" sz="2800" b="0" dirty="0">
                <a:latin typeface="Arial" charset="0"/>
              </a:rPr>
              <a:t>Digital Elevation Model Based Watershed and Stream Network Delineation</a:t>
            </a:r>
            <a:endParaRPr lang="en-US" sz="2800" dirty="0" smtClean="0"/>
          </a:p>
        </p:txBody>
      </p:sp>
      <p:sp>
        <p:nvSpPr>
          <p:cNvPr id="8" name="TextBox 7"/>
          <p:cNvSpPr txBox="1"/>
          <p:nvPr/>
        </p:nvSpPr>
        <p:spPr>
          <a:xfrm>
            <a:off x="656382" y="6455748"/>
            <a:ext cx="1266452" cy="338554"/>
          </a:xfrm>
          <a:prstGeom prst="rect">
            <a:avLst/>
          </a:prstGeom>
          <a:noFill/>
        </p:spPr>
        <p:txBody>
          <a:bodyPr wrap="square" rtlCol="0">
            <a:spAutoFit/>
          </a:bodyPr>
          <a:lstStyle/>
          <a:p>
            <a:r>
              <a:rPr lang="en-US" sz="1600" dirty="0" smtClean="0">
                <a:solidFill>
                  <a:srgbClr val="FF0000"/>
                </a:solidFill>
                <a:latin typeface="+mn-lt"/>
              </a:rPr>
              <a:t>How to use</a:t>
            </a:r>
            <a:endParaRPr lang="en-US" sz="1600" dirty="0">
              <a:solidFill>
                <a:srgbClr val="FF0000"/>
              </a:solidFill>
              <a:latin typeface="+mn-lt"/>
            </a:endParaRPr>
          </a:p>
        </p:txBody>
      </p:sp>
      <p:sp>
        <p:nvSpPr>
          <p:cNvPr id="9" name="TextBox 8"/>
          <p:cNvSpPr txBox="1"/>
          <p:nvPr/>
        </p:nvSpPr>
        <p:spPr>
          <a:xfrm>
            <a:off x="348597" y="809968"/>
            <a:ext cx="7686720" cy="615553"/>
          </a:xfrm>
          <a:prstGeom prst="rect">
            <a:avLst/>
          </a:prstGeom>
          <a:noFill/>
        </p:spPr>
        <p:txBody>
          <a:bodyPr wrap="none" rtlCol="0">
            <a:spAutoFit/>
          </a:bodyPr>
          <a:lstStyle/>
          <a:p>
            <a:r>
              <a:rPr lang="en-US" sz="2000" u="sng" dirty="0">
                <a:latin typeface="+mn-lt"/>
              </a:rPr>
              <a:t>Reading</a:t>
            </a:r>
            <a:r>
              <a:rPr lang="en-US" sz="2000" dirty="0">
                <a:latin typeface="+mn-lt"/>
              </a:rPr>
              <a:t> </a:t>
            </a:r>
            <a:endParaRPr lang="en-US" sz="2000" dirty="0" smtClean="0">
              <a:latin typeface="+mn-lt"/>
            </a:endParaRPr>
          </a:p>
          <a:p>
            <a:r>
              <a:rPr lang="en-US" sz="1400" dirty="0">
                <a:solidFill>
                  <a:srgbClr val="FF0000"/>
                </a:solidFill>
                <a:latin typeface="+mn-lt"/>
                <a:hlinkClick r:id="rId5"/>
              </a:rPr>
              <a:t>https://</a:t>
            </a:r>
            <a:r>
              <a:rPr lang="en-US" sz="1400" dirty="0" smtClean="0">
                <a:solidFill>
                  <a:srgbClr val="FF0000"/>
                </a:solidFill>
                <a:latin typeface="+mn-lt"/>
                <a:hlinkClick r:id="rId5"/>
              </a:rPr>
              <a:t>pro.arcgis.com/en/pro-app/tool-reference/spatial-analyst/an-overview-of-the-hydrology-tools.htm</a:t>
            </a:r>
            <a:r>
              <a:rPr lang="en-US" sz="1400" dirty="0" smtClean="0">
                <a:solidFill>
                  <a:srgbClr val="FF0000"/>
                </a:solidFill>
                <a:latin typeface="+mn-lt"/>
              </a:rPr>
              <a:t> </a:t>
            </a:r>
            <a:endParaRPr lang="en-US" sz="1400" dirty="0">
              <a:solidFill>
                <a:srgbClr val="FF0000"/>
              </a:solidFill>
              <a:latin typeface="+mn-lt"/>
            </a:endParaRPr>
          </a:p>
        </p:txBody>
      </p:sp>
      <p:sp>
        <p:nvSpPr>
          <p:cNvPr id="12" name="Rounded Rectangle 11"/>
          <p:cNvSpPr/>
          <p:nvPr/>
        </p:nvSpPr>
        <p:spPr bwMode="auto">
          <a:xfrm>
            <a:off x="2747738" y="1812627"/>
            <a:ext cx="804354" cy="23170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ounded Rectangle 13"/>
          <p:cNvSpPr/>
          <p:nvPr/>
        </p:nvSpPr>
        <p:spPr bwMode="auto">
          <a:xfrm>
            <a:off x="1546270" y="2109105"/>
            <a:ext cx="2181368" cy="2265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3069350" y="6485746"/>
            <a:ext cx="1854678" cy="338554"/>
          </a:xfrm>
          <a:prstGeom prst="rect">
            <a:avLst/>
          </a:prstGeom>
          <a:solidFill>
            <a:schemeClr val="bg1"/>
          </a:solidFill>
        </p:spPr>
        <p:txBody>
          <a:bodyPr wrap="square" rtlCol="0">
            <a:spAutoFit/>
          </a:bodyPr>
          <a:lstStyle/>
          <a:p>
            <a:r>
              <a:rPr lang="en-US" sz="1600" dirty="0" smtClean="0">
                <a:solidFill>
                  <a:srgbClr val="FF0000"/>
                </a:solidFill>
                <a:latin typeface="+mn-lt"/>
              </a:rPr>
              <a:t>Understanding</a:t>
            </a:r>
            <a:endParaRPr lang="en-US" sz="1600" dirty="0">
              <a:solidFill>
                <a:srgbClr val="FF0000"/>
              </a:solidFill>
              <a:latin typeface="+mn-lt"/>
            </a:endParaRPr>
          </a:p>
        </p:txBody>
      </p:sp>
      <p:cxnSp>
        <p:nvCxnSpPr>
          <p:cNvPr id="17" name="Straight Arrow Connector 16"/>
          <p:cNvCxnSpPr/>
          <p:nvPr/>
        </p:nvCxnSpPr>
        <p:spPr bwMode="auto">
          <a:xfrm flipV="1">
            <a:off x="1922834" y="2862237"/>
            <a:ext cx="890704" cy="32323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1" name="Picture 10"/>
          <p:cNvPicPr>
            <a:picLocks noChangeAspect="1"/>
          </p:cNvPicPr>
          <p:nvPr/>
        </p:nvPicPr>
        <p:blipFill rotWithShape="1">
          <a:blip r:embed="rId6"/>
          <a:srcRect l="27258" t="11127" b="24277"/>
          <a:stretch/>
        </p:blipFill>
        <p:spPr>
          <a:xfrm>
            <a:off x="5030814" y="2289967"/>
            <a:ext cx="3827618" cy="440962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188"/>
            <a:ext cx="8458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615708" y="1389166"/>
            <a:ext cx="2432001" cy="2993127"/>
            <a:chOff x="2286000" y="1473200"/>
            <a:chExt cx="2589213" cy="3494088"/>
          </a:xfrm>
        </p:grpSpPr>
        <p:grpSp>
          <p:nvGrpSpPr>
            <p:cNvPr id="46" name="Group 12"/>
            <p:cNvGrpSpPr>
              <a:grpSpLocks/>
            </p:cNvGrpSpPr>
            <p:nvPr/>
          </p:nvGrpSpPr>
          <p:grpSpPr bwMode="auto">
            <a:xfrm>
              <a:off x="2286000" y="2139950"/>
              <a:ext cx="2589213" cy="2827338"/>
              <a:chOff x="1877" y="1152"/>
              <a:chExt cx="775" cy="749"/>
            </a:xfrm>
          </p:grpSpPr>
          <p:sp>
            <p:nvSpPr>
              <p:cNvPr id="53" name="Rectangle 1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80</a:t>
                </a:r>
              </a:p>
            </p:txBody>
          </p:sp>
          <p:sp>
            <p:nvSpPr>
              <p:cNvPr id="54" name="Rectangle 1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74</a:t>
                </a:r>
              </a:p>
            </p:txBody>
          </p:sp>
          <p:sp>
            <p:nvSpPr>
              <p:cNvPr id="55" name="Rectangle 1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63</a:t>
                </a:r>
              </a:p>
            </p:txBody>
          </p:sp>
          <p:sp>
            <p:nvSpPr>
              <p:cNvPr id="56" name="Rectangle 1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69</a:t>
                </a:r>
              </a:p>
            </p:txBody>
          </p:sp>
          <p:sp>
            <p:nvSpPr>
              <p:cNvPr id="57" name="Rectangle 1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67</a:t>
                </a:r>
              </a:p>
            </p:txBody>
          </p:sp>
          <p:sp>
            <p:nvSpPr>
              <p:cNvPr id="58" name="Rectangle 1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56</a:t>
                </a:r>
              </a:p>
            </p:txBody>
          </p:sp>
          <p:sp>
            <p:nvSpPr>
              <p:cNvPr id="59" name="Rectangle 1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60</a:t>
                </a:r>
              </a:p>
            </p:txBody>
          </p:sp>
          <p:sp>
            <p:nvSpPr>
              <p:cNvPr id="60" name="Rectangle 2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52</a:t>
                </a:r>
              </a:p>
            </p:txBody>
          </p:sp>
          <p:sp>
            <p:nvSpPr>
              <p:cNvPr id="61" name="Rectangle 2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48</a:t>
                </a:r>
              </a:p>
            </p:txBody>
          </p:sp>
        </p:grpSp>
        <p:sp>
          <p:nvSpPr>
            <p:cNvPr id="47" name="Line 22"/>
            <p:cNvSpPr>
              <a:spLocks noChangeShapeType="1"/>
            </p:cNvSpPr>
            <p:nvPr/>
          </p:nvSpPr>
          <p:spPr bwMode="auto">
            <a:xfrm>
              <a:off x="2287588" y="1866900"/>
              <a:ext cx="0"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48" name="Line 23"/>
            <p:cNvSpPr>
              <a:spLocks noChangeShapeType="1"/>
            </p:cNvSpPr>
            <p:nvPr/>
          </p:nvSpPr>
          <p:spPr bwMode="auto">
            <a:xfrm>
              <a:off x="3135313" y="1863725"/>
              <a:ext cx="4762"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49" name="Line 24"/>
            <p:cNvSpPr>
              <a:spLocks noChangeShapeType="1"/>
            </p:cNvSpPr>
            <p:nvPr/>
          </p:nvSpPr>
          <p:spPr bwMode="auto">
            <a:xfrm>
              <a:off x="2949575" y="1957388"/>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50" name="Text Box 25"/>
            <p:cNvSpPr txBox="1">
              <a:spLocks noChangeArrowheads="1"/>
            </p:cNvSpPr>
            <p:nvPr/>
          </p:nvSpPr>
          <p:spPr bwMode="auto">
            <a:xfrm>
              <a:off x="2543175" y="1473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2800">
                  <a:solidFill>
                    <a:srgbClr val="000000"/>
                  </a:solidFill>
                </a:rPr>
                <a:t>30</a:t>
              </a:r>
            </a:p>
          </p:txBody>
        </p:sp>
        <p:sp>
          <p:nvSpPr>
            <p:cNvPr id="51" name="Line 26"/>
            <p:cNvSpPr>
              <a:spLocks noChangeShapeType="1"/>
            </p:cNvSpPr>
            <p:nvPr/>
          </p:nvSpPr>
          <p:spPr bwMode="auto">
            <a:xfrm flipH="1">
              <a:off x="2286000" y="1957388"/>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grpSp>
      <p:sp>
        <p:nvSpPr>
          <p:cNvPr id="787477" name="Text Box 21"/>
          <p:cNvSpPr txBox="1">
            <a:spLocks noChangeArrowheads="1"/>
          </p:cNvSpPr>
          <p:nvPr/>
        </p:nvSpPr>
        <p:spPr bwMode="auto">
          <a:xfrm>
            <a:off x="1375933" y="142316"/>
            <a:ext cx="63921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4800" dirty="0" smtClean="0">
                <a:solidFill>
                  <a:srgbClr val="000000"/>
                </a:solidFill>
                <a:latin typeface="Calibri" pitchFamily="34" charset="0"/>
                <a:cs typeface="Calibri" pitchFamily="34" charset="0"/>
              </a:rPr>
              <a:t>D8 Flow Direction Model</a:t>
            </a:r>
          </a:p>
          <a:p>
            <a:pPr eaLnBrk="0" fontAlgn="base" hangingPunct="0">
              <a:spcBef>
                <a:spcPct val="0"/>
              </a:spcBef>
              <a:spcAft>
                <a:spcPct val="0"/>
              </a:spcAft>
            </a:pPr>
            <a:r>
              <a:rPr lang="en-US" sz="3600" dirty="0">
                <a:solidFill>
                  <a:srgbClr val="000000"/>
                </a:solidFill>
                <a:latin typeface="Calibri" pitchFamily="34" charset="0"/>
                <a:cs typeface="Calibri" pitchFamily="34" charset="0"/>
              </a:rPr>
              <a:t> </a:t>
            </a:r>
            <a:r>
              <a:rPr lang="en-US" sz="3600" dirty="0" smtClean="0">
                <a:solidFill>
                  <a:srgbClr val="000000"/>
                </a:solidFill>
                <a:latin typeface="Calibri" pitchFamily="34" charset="0"/>
                <a:cs typeface="Calibri" pitchFamily="34" charset="0"/>
              </a:rPr>
              <a:t>  - Direction of steepest descent</a:t>
            </a:r>
            <a:endParaRPr lang="en-US" sz="2000" dirty="0" smtClean="0">
              <a:solidFill>
                <a:srgbClr val="000000"/>
              </a:solidFill>
              <a:latin typeface="Calibri" pitchFamily="34" charset="0"/>
              <a:cs typeface="Calibri" pitchFamily="34" charset="0"/>
            </a:endParaRPr>
          </a:p>
        </p:txBody>
      </p:sp>
      <p:graphicFrame>
        <p:nvGraphicFramePr>
          <p:cNvPr id="787478" name="Object 22"/>
          <p:cNvGraphicFramePr>
            <a:graphicFrameLocks noChangeAspect="1"/>
          </p:cNvGraphicFramePr>
          <p:nvPr>
            <p:extLst/>
          </p:nvPr>
        </p:nvGraphicFramePr>
        <p:xfrm>
          <a:off x="1708893" y="5709481"/>
          <a:ext cx="1865312" cy="842962"/>
        </p:xfrm>
        <a:graphic>
          <a:graphicData uri="http://schemas.openxmlformats.org/presentationml/2006/ole">
            <mc:AlternateContent xmlns:mc="http://schemas.openxmlformats.org/markup-compatibility/2006">
              <mc:Choice xmlns:v="urn:schemas-microsoft-com:vml" Requires="v">
                <p:oleObj spid="_x0000_s35854" name="Equation" r:id="rId4" imgW="927000" imgH="419040" progId="Equation.3">
                  <p:embed/>
                </p:oleObj>
              </mc:Choice>
              <mc:Fallback>
                <p:oleObj name="Equation" r:id="rId4" imgW="927000" imgH="419040" progId="Equation.3">
                  <p:embed/>
                  <p:pic>
                    <p:nvPicPr>
                      <p:cNvPr id="787478"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893" y="5709481"/>
                        <a:ext cx="1865312"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7479" name="Object 23"/>
          <p:cNvGraphicFramePr>
            <a:graphicFrameLocks noChangeAspect="1"/>
          </p:cNvGraphicFramePr>
          <p:nvPr>
            <p:extLst/>
          </p:nvPr>
        </p:nvGraphicFramePr>
        <p:xfrm>
          <a:off x="1702543" y="4693481"/>
          <a:ext cx="1855787" cy="784225"/>
        </p:xfrm>
        <a:graphic>
          <a:graphicData uri="http://schemas.openxmlformats.org/presentationml/2006/ole">
            <mc:AlternateContent xmlns:mc="http://schemas.openxmlformats.org/markup-compatibility/2006">
              <mc:Choice xmlns:v="urn:schemas-microsoft-com:vml" Requires="v">
                <p:oleObj spid="_x0000_s35855" name="Equation" r:id="rId6" imgW="927000" imgH="393480" progId="Equation.3">
                  <p:embed/>
                </p:oleObj>
              </mc:Choice>
              <mc:Fallback>
                <p:oleObj name="Equation" r:id="rId6" imgW="927000" imgH="393480" progId="Equation.3">
                  <p:embed/>
                  <p:pic>
                    <p:nvPicPr>
                      <p:cNvPr id="787479"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2543" y="4693481"/>
                        <a:ext cx="185578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7480" name="Text Box 24"/>
          <p:cNvSpPr txBox="1">
            <a:spLocks noChangeArrowheads="1"/>
          </p:cNvSpPr>
          <p:nvPr/>
        </p:nvSpPr>
        <p:spPr bwMode="auto">
          <a:xfrm>
            <a:off x="4710112" y="4878997"/>
            <a:ext cx="46196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Slope = Drop/Distance</a:t>
            </a:r>
          </a:p>
          <a:p>
            <a:pPr eaLnBrk="0" fontAlgn="base" hangingPunct="0">
              <a:spcBef>
                <a:spcPct val="0"/>
              </a:spcBef>
              <a:spcAft>
                <a:spcPct val="0"/>
              </a:spcAft>
            </a:pPr>
            <a:endParaRPr lang="en-US" sz="24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Steepest down slope direction</a:t>
            </a:r>
          </a:p>
        </p:txBody>
      </p:sp>
      <p:sp>
        <p:nvSpPr>
          <p:cNvPr id="787481" name="Rectangle 25"/>
          <p:cNvSpPr>
            <a:spLocks noChangeArrowheads="1"/>
          </p:cNvSpPr>
          <p:nvPr/>
        </p:nvSpPr>
        <p:spPr bwMode="auto">
          <a:xfrm>
            <a:off x="1653330" y="4649031"/>
            <a:ext cx="1951038" cy="86677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3" name="Line 41"/>
          <p:cNvSpPr>
            <a:spLocks noChangeShapeType="1"/>
          </p:cNvSpPr>
          <p:nvPr/>
        </p:nvSpPr>
        <p:spPr bwMode="auto">
          <a:xfrm>
            <a:off x="3082271" y="3393593"/>
            <a:ext cx="414634" cy="464847"/>
          </a:xfrm>
          <a:prstGeom prst="line">
            <a:avLst/>
          </a:prstGeom>
          <a:noFill/>
          <a:ln w="57150">
            <a:solidFill>
              <a:schemeClr val="accent2"/>
            </a:solidFill>
            <a:prstDash val="sysDot"/>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4" name="Line 42"/>
          <p:cNvSpPr>
            <a:spLocks noChangeShapeType="1"/>
          </p:cNvSpPr>
          <p:nvPr/>
        </p:nvSpPr>
        <p:spPr bwMode="auto">
          <a:xfrm>
            <a:off x="2868698" y="3383905"/>
            <a:ext cx="0" cy="520738"/>
          </a:xfrm>
          <a:prstGeom prst="line">
            <a:avLst/>
          </a:prstGeom>
          <a:noFill/>
          <a:ln w="5715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nvGrpSpPr>
          <p:cNvPr id="52" name="Group 81"/>
          <p:cNvGrpSpPr>
            <a:grpSpLocks/>
          </p:cNvGrpSpPr>
          <p:nvPr/>
        </p:nvGrpSpPr>
        <p:grpSpPr bwMode="auto">
          <a:xfrm>
            <a:off x="5218110" y="1960322"/>
            <a:ext cx="2306640" cy="2421972"/>
            <a:chOff x="2261" y="1517"/>
            <a:chExt cx="1149" cy="1094"/>
          </a:xfrm>
        </p:grpSpPr>
        <p:sp>
          <p:nvSpPr>
            <p:cNvPr id="62"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32</a:t>
              </a:r>
            </a:p>
          </p:txBody>
        </p:sp>
        <p:sp>
          <p:nvSpPr>
            <p:cNvPr id="63"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4"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64</a:t>
              </a:r>
            </a:p>
          </p:txBody>
        </p:sp>
        <p:sp>
          <p:nvSpPr>
            <p:cNvPr id="66"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grpSp>
          <p:nvGrpSpPr>
            <p:cNvPr id="68" name="Group 88"/>
            <p:cNvGrpSpPr>
              <a:grpSpLocks/>
            </p:cNvGrpSpPr>
            <p:nvPr/>
          </p:nvGrpSpPr>
          <p:grpSpPr bwMode="auto">
            <a:xfrm>
              <a:off x="3027" y="1517"/>
              <a:ext cx="383" cy="1094"/>
              <a:chOff x="3027" y="1517"/>
              <a:chExt cx="383" cy="1094"/>
            </a:xfrm>
          </p:grpSpPr>
          <p:sp>
            <p:nvSpPr>
              <p:cNvPr id="77"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128</a:t>
                </a:r>
              </a:p>
            </p:txBody>
          </p:sp>
          <p:sp>
            <p:nvSpPr>
              <p:cNvPr id="78"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79"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grpSp>
        <p:sp>
          <p:nvSpPr>
            <p:cNvPr id="69"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0"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1"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2"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3"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4"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5"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6"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grpSp>
    </p:spTree>
    <p:extLst>
      <p:ext uri="{BB962C8B-B14F-4D97-AF65-F5344CB8AC3E}">
        <p14:creationId xmlns:p14="http://schemas.microsoft.com/office/powerpoint/2010/main" val="1850575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54"/>
          <p:cNvGrpSpPr>
            <a:grpSpLocks/>
          </p:cNvGrpSpPr>
          <p:nvPr/>
        </p:nvGrpSpPr>
        <p:grpSpPr bwMode="auto">
          <a:xfrm>
            <a:off x="4967288" y="2762250"/>
            <a:ext cx="3490912" cy="3429000"/>
            <a:chOff x="1877" y="1152"/>
            <a:chExt cx="1971" cy="1776"/>
          </a:xfrm>
        </p:grpSpPr>
        <p:sp>
          <p:nvSpPr>
            <p:cNvPr id="65612"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3"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4"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5"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6"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17"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18"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9"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5620"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1"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2"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3"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24"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5"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6"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7"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8"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9"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30"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1"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2"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3"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4"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5"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6"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grpSp>
      <p:sp>
        <p:nvSpPr>
          <p:cNvPr id="65539" name="Text Box 80"/>
          <p:cNvSpPr txBox="1">
            <a:spLocks noChangeArrowheads="1"/>
          </p:cNvSpPr>
          <p:nvPr/>
        </p:nvSpPr>
        <p:spPr bwMode="auto">
          <a:xfrm>
            <a:off x="683395" y="613218"/>
            <a:ext cx="48981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dirty="0" smtClean="0"/>
              <a:t>Eight Direction (D8) Flow Model</a:t>
            </a:r>
            <a:endParaRPr lang="en-US" dirty="0"/>
          </a:p>
        </p:txBody>
      </p:sp>
      <p:grpSp>
        <p:nvGrpSpPr>
          <p:cNvPr id="65540" name="Group 81"/>
          <p:cNvGrpSpPr>
            <a:grpSpLocks/>
          </p:cNvGrpSpPr>
          <p:nvPr/>
        </p:nvGrpSpPr>
        <p:grpSpPr bwMode="auto">
          <a:xfrm>
            <a:off x="6388100" y="569913"/>
            <a:ext cx="1524000" cy="1600200"/>
            <a:chOff x="2261" y="1517"/>
            <a:chExt cx="1149" cy="1094"/>
          </a:xfrm>
        </p:grpSpPr>
        <p:sp>
          <p:nvSpPr>
            <p:cNvPr id="65594"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5595"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5596"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5597"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5598"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5599"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5600" name="Group 88"/>
            <p:cNvGrpSpPr>
              <a:grpSpLocks/>
            </p:cNvGrpSpPr>
            <p:nvPr/>
          </p:nvGrpSpPr>
          <p:grpSpPr bwMode="auto">
            <a:xfrm>
              <a:off x="3027" y="1517"/>
              <a:ext cx="383" cy="1094"/>
              <a:chOff x="3027" y="1517"/>
              <a:chExt cx="383" cy="1094"/>
            </a:xfrm>
          </p:grpSpPr>
          <p:sp>
            <p:nvSpPr>
              <p:cNvPr id="65609"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5610"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5611"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5601"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2"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5"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6"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7"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42" name="Group 153"/>
          <p:cNvGrpSpPr>
            <a:grpSpLocks/>
          </p:cNvGrpSpPr>
          <p:nvPr/>
        </p:nvGrpSpPr>
        <p:grpSpPr bwMode="auto">
          <a:xfrm>
            <a:off x="800100" y="2755900"/>
            <a:ext cx="3571875" cy="3425825"/>
            <a:chOff x="800102" y="2755900"/>
            <a:chExt cx="3571362" cy="3426088"/>
          </a:xfrm>
        </p:grpSpPr>
        <p:grpSp>
          <p:nvGrpSpPr>
            <p:cNvPr id="65543" name="Group 54"/>
            <p:cNvGrpSpPr>
              <a:grpSpLocks/>
            </p:cNvGrpSpPr>
            <p:nvPr/>
          </p:nvGrpSpPr>
          <p:grpSpPr bwMode="auto">
            <a:xfrm>
              <a:off x="800102" y="2755900"/>
              <a:ext cx="3571362" cy="3426088"/>
              <a:chOff x="1877" y="1152"/>
              <a:chExt cx="1971" cy="1776"/>
            </a:xfrm>
          </p:grpSpPr>
          <p:sp>
            <p:nvSpPr>
              <p:cNvPr id="65569"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0"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1"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2"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3"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4"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5"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6"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7"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8"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9"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0"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1"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2"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3"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4"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5"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6"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7"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8"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9"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0"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1"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2"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3"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5544" name="Line 80"/>
            <p:cNvSpPr>
              <a:spLocks noChangeShapeType="1"/>
            </p:cNvSpPr>
            <p:nvPr/>
          </p:nvSpPr>
          <p:spPr bwMode="auto">
            <a:xfrm>
              <a:off x="985447" y="290963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81"/>
            <p:cNvSpPr>
              <a:spLocks noChangeShapeType="1"/>
            </p:cNvSpPr>
            <p:nvPr/>
          </p:nvSpPr>
          <p:spPr bwMode="auto">
            <a:xfrm>
              <a:off x="1693633" y="2887671"/>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84"/>
            <p:cNvSpPr>
              <a:spLocks noChangeShapeType="1"/>
            </p:cNvSpPr>
            <p:nvPr/>
          </p:nvSpPr>
          <p:spPr bwMode="auto">
            <a:xfrm>
              <a:off x="2401819"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Line 85"/>
            <p:cNvSpPr>
              <a:spLocks noChangeShapeType="1"/>
            </p:cNvSpPr>
            <p:nvPr/>
          </p:nvSpPr>
          <p:spPr bwMode="auto">
            <a:xfrm>
              <a:off x="963315" y="4974070"/>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86"/>
            <p:cNvSpPr>
              <a:spLocks noChangeShapeType="1"/>
            </p:cNvSpPr>
            <p:nvPr/>
          </p:nvSpPr>
          <p:spPr bwMode="auto">
            <a:xfrm>
              <a:off x="1715764"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87"/>
            <p:cNvSpPr>
              <a:spLocks noChangeShapeType="1"/>
            </p:cNvSpPr>
            <p:nvPr/>
          </p:nvSpPr>
          <p:spPr bwMode="auto">
            <a:xfrm rot="2592605" flipV="1">
              <a:off x="996512" y="5668621"/>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88"/>
            <p:cNvSpPr>
              <a:spLocks noChangeShapeType="1"/>
            </p:cNvSpPr>
            <p:nvPr/>
          </p:nvSpPr>
          <p:spPr bwMode="auto">
            <a:xfrm rot="2592605" flipV="1">
              <a:off x="2435015" y="5646660"/>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91"/>
            <p:cNvSpPr>
              <a:spLocks noChangeShapeType="1"/>
            </p:cNvSpPr>
            <p:nvPr/>
          </p:nvSpPr>
          <p:spPr bwMode="auto">
            <a:xfrm rot="2592605" flipV="1">
              <a:off x="1726829" y="4306972"/>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92"/>
            <p:cNvSpPr>
              <a:spLocks noChangeShapeType="1"/>
            </p:cNvSpPr>
            <p:nvPr/>
          </p:nvSpPr>
          <p:spPr bwMode="auto">
            <a:xfrm rot="2592605" flipV="1">
              <a:off x="996512" y="3604185"/>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3" name="Line 93"/>
            <p:cNvSpPr>
              <a:spLocks noChangeShapeType="1"/>
            </p:cNvSpPr>
            <p:nvPr/>
          </p:nvSpPr>
          <p:spPr bwMode="auto">
            <a:xfrm rot="2807395">
              <a:off x="2427918" y="2957846"/>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94"/>
            <p:cNvSpPr>
              <a:spLocks noChangeShapeType="1"/>
            </p:cNvSpPr>
            <p:nvPr/>
          </p:nvSpPr>
          <p:spPr bwMode="auto">
            <a:xfrm rot="2807395">
              <a:off x="2427918" y="36606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95"/>
            <p:cNvSpPr>
              <a:spLocks noChangeShapeType="1"/>
            </p:cNvSpPr>
            <p:nvPr/>
          </p:nvSpPr>
          <p:spPr bwMode="auto">
            <a:xfrm rot="2807395">
              <a:off x="3844291" y="500032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96"/>
            <p:cNvSpPr>
              <a:spLocks noChangeShapeType="1"/>
            </p:cNvSpPr>
            <p:nvPr/>
          </p:nvSpPr>
          <p:spPr bwMode="auto">
            <a:xfrm rot="2807395">
              <a:off x="3180367"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7" name="Line 97"/>
            <p:cNvSpPr>
              <a:spLocks noChangeShapeType="1"/>
            </p:cNvSpPr>
            <p:nvPr/>
          </p:nvSpPr>
          <p:spPr bwMode="auto">
            <a:xfrm rot="2807395">
              <a:off x="2405788"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8" name="Line 98"/>
            <p:cNvSpPr>
              <a:spLocks noChangeShapeType="1"/>
            </p:cNvSpPr>
            <p:nvPr/>
          </p:nvSpPr>
          <p:spPr bwMode="auto">
            <a:xfrm rot="2807395">
              <a:off x="3158235" y="293588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99"/>
            <p:cNvSpPr>
              <a:spLocks noChangeShapeType="1"/>
            </p:cNvSpPr>
            <p:nvPr/>
          </p:nvSpPr>
          <p:spPr bwMode="auto">
            <a:xfrm rot="2807395">
              <a:off x="3158235" y="42975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0" name="Line 100"/>
            <p:cNvSpPr>
              <a:spLocks noChangeShapeType="1"/>
            </p:cNvSpPr>
            <p:nvPr/>
          </p:nvSpPr>
          <p:spPr bwMode="auto">
            <a:xfrm rot="8207395">
              <a:off x="3865220" y="5704309"/>
              <a:ext cx="315364" cy="312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1" name="Line 101"/>
            <p:cNvSpPr>
              <a:spLocks noChangeShapeType="1"/>
            </p:cNvSpPr>
            <p:nvPr/>
          </p:nvSpPr>
          <p:spPr bwMode="auto">
            <a:xfrm rot="2807395">
              <a:off x="3866422" y="363867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2" name="Line 102"/>
            <p:cNvSpPr>
              <a:spLocks noChangeShapeType="1"/>
            </p:cNvSpPr>
            <p:nvPr/>
          </p:nvSpPr>
          <p:spPr bwMode="auto">
            <a:xfrm flipH="1">
              <a:off x="3132136"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3" name="Line 103"/>
            <p:cNvSpPr>
              <a:spLocks noChangeShapeType="1"/>
            </p:cNvSpPr>
            <p:nvPr/>
          </p:nvSpPr>
          <p:spPr bwMode="auto">
            <a:xfrm flipH="1">
              <a:off x="3818192" y="2931596"/>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4" name="Line 104"/>
            <p:cNvSpPr>
              <a:spLocks noChangeShapeType="1"/>
            </p:cNvSpPr>
            <p:nvPr/>
          </p:nvSpPr>
          <p:spPr bwMode="auto">
            <a:xfrm flipH="1">
              <a:off x="3862454"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5" name="Line 85"/>
            <p:cNvSpPr>
              <a:spLocks noChangeShapeType="1"/>
            </p:cNvSpPr>
            <p:nvPr/>
          </p:nvSpPr>
          <p:spPr bwMode="auto">
            <a:xfrm>
              <a:off x="1693821" y="5667445"/>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6" name="Line 99"/>
            <p:cNvSpPr>
              <a:spLocks noChangeShapeType="1"/>
            </p:cNvSpPr>
            <p:nvPr/>
          </p:nvSpPr>
          <p:spPr bwMode="auto">
            <a:xfrm rot="2807395">
              <a:off x="985680" y="4359673"/>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7" name="Line 99"/>
            <p:cNvSpPr>
              <a:spLocks noChangeShapeType="1"/>
            </p:cNvSpPr>
            <p:nvPr/>
          </p:nvSpPr>
          <p:spPr bwMode="auto">
            <a:xfrm rot="2807395">
              <a:off x="1729715" y="4998665"/>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8" name="Line 96"/>
            <p:cNvSpPr>
              <a:spLocks noChangeShapeType="1"/>
            </p:cNvSpPr>
            <p:nvPr/>
          </p:nvSpPr>
          <p:spPr bwMode="auto">
            <a:xfrm rot="2807395">
              <a:off x="3167667" y="56895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52425"/>
            <a:ext cx="7772400" cy="609600"/>
          </a:xfrm>
        </p:spPr>
        <p:txBody>
          <a:bodyPr/>
          <a:lstStyle/>
          <a:p>
            <a:pPr eaLnBrk="1" hangingPunct="1"/>
            <a:r>
              <a:rPr lang="en-US" smtClean="0"/>
              <a:t>Flow Direction Grid</a:t>
            </a:r>
          </a:p>
        </p:txBody>
      </p:sp>
      <p:pic>
        <p:nvPicPr>
          <p:cNvPr id="66563" name="Picture 3" descr="f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62025"/>
            <a:ext cx="6477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 4"/>
          <p:cNvGrpSpPr>
            <a:grpSpLocks/>
          </p:cNvGrpSpPr>
          <p:nvPr/>
        </p:nvGrpSpPr>
        <p:grpSpPr bwMode="auto">
          <a:xfrm>
            <a:off x="457200" y="3019425"/>
            <a:ext cx="1524000" cy="1600200"/>
            <a:chOff x="2261" y="1517"/>
            <a:chExt cx="1149" cy="1094"/>
          </a:xfrm>
        </p:grpSpPr>
        <p:sp>
          <p:nvSpPr>
            <p:cNvPr id="66565" name="Rectangle 5"/>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6566" name="Rectangle 6"/>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6567" name="Rectangle 7"/>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6568" name="Rectangle 8"/>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6569" name="Rectangle 9"/>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6570" name="Rectangle 10"/>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6571" name="Group 11"/>
            <p:cNvGrpSpPr>
              <a:grpSpLocks/>
            </p:cNvGrpSpPr>
            <p:nvPr/>
          </p:nvGrpSpPr>
          <p:grpSpPr bwMode="auto">
            <a:xfrm>
              <a:off x="3027" y="1517"/>
              <a:ext cx="383" cy="1094"/>
              <a:chOff x="3027" y="1517"/>
              <a:chExt cx="383" cy="1094"/>
            </a:xfrm>
          </p:grpSpPr>
          <p:sp>
            <p:nvSpPr>
              <p:cNvPr id="66580" name="Rectangle 12"/>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6581" name="Rectangle 13"/>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6582" name="Rectangle 14"/>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6572"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8"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12"/>
          <p:cNvGrpSpPr>
            <a:grpSpLocks/>
          </p:cNvGrpSpPr>
          <p:nvPr/>
        </p:nvGrpSpPr>
        <p:grpSpPr bwMode="auto">
          <a:xfrm>
            <a:off x="4800600" y="2133600"/>
            <a:ext cx="3429000" cy="3505200"/>
            <a:chOff x="4800604" y="2133601"/>
            <a:chExt cx="3429002" cy="3505199"/>
          </a:xfrm>
        </p:grpSpPr>
        <p:grpSp>
          <p:nvGrpSpPr>
            <p:cNvPr id="67641" name="Group 3"/>
            <p:cNvGrpSpPr>
              <a:grpSpLocks/>
            </p:cNvGrpSpPr>
            <p:nvPr/>
          </p:nvGrpSpPr>
          <p:grpSpPr bwMode="auto">
            <a:xfrm>
              <a:off x="4800604" y="2133601"/>
              <a:ext cx="3429002" cy="3185086"/>
              <a:chOff x="1877" y="1152"/>
              <a:chExt cx="1971" cy="1776"/>
            </a:xfrm>
          </p:grpSpPr>
          <p:sp>
            <p:nvSpPr>
              <p:cNvPr id="6766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grpSp>
        <p:sp>
          <p:nvSpPr>
            <p:cNvPr id="67642"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3"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5"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6"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7"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8"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1"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2"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3"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4"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5"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6"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7"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8"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9"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0"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1"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2"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3"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4"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7587" name="Text Box 52"/>
          <p:cNvSpPr txBox="1">
            <a:spLocks noChangeArrowheads="1"/>
          </p:cNvSpPr>
          <p:nvPr/>
        </p:nvSpPr>
        <p:spPr bwMode="auto">
          <a:xfrm>
            <a:off x="2971800" y="762000"/>
            <a:ext cx="302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Grid Network</a:t>
            </a:r>
            <a:endParaRPr lang="en-US"/>
          </a:p>
        </p:txBody>
      </p:sp>
      <p:grpSp>
        <p:nvGrpSpPr>
          <p:cNvPr id="67589" name="Group 111"/>
          <p:cNvGrpSpPr>
            <a:grpSpLocks/>
          </p:cNvGrpSpPr>
          <p:nvPr/>
        </p:nvGrpSpPr>
        <p:grpSpPr bwMode="auto">
          <a:xfrm>
            <a:off x="838200" y="2133600"/>
            <a:ext cx="3352800" cy="3200400"/>
            <a:chOff x="838200" y="2133600"/>
            <a:chExt cx="3352800" cy="3200400"/>
          </a:xfrm>
        </p:grpSpPr>
        <p:grpSp>
          <p:nvGrpSpPr>
            <p:cNvPr id="67590" name="Group 54"/>
            <p:cNvGrpSpPr>
              <a:grpSpLocks/>
            </p:cNvGrpSpPr>
            <p:nvPr/>
          </p:nvGrpSpPr>
          <p:grpSpPr bwMode="auto">
            <a:xfrm>
              <a:off x="838200" y="2133600"/>
              <a:ext cx="3352800" cy="3200400"/>
              <a:chOff x="1877" y="1152"/>
              <a:chExt cx="1971" cy="1776"/>
            </a:xfrm>
          </p:grpSpPr>
          <p:sp>
            <p:nvSpPr>
              <p:cNvPr id="67616"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7"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8"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9"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0"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1"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2"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3"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4"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5"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6"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7"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8"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9"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0"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1"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2"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3"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4"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5"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6"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7"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8"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9"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40"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7591"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9"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0"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5"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4"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5"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31"/>
          <p:cNvGrpSpPr>
            <a:grpSpLocks/>
          </p:cNvGrpSpPr>
          <p:nvPr/>
        </p:nvGrpSpPr>
        <p:grpSpPr bwMode="auto">
          <a:xfrm>
            <a:off x="5219700" y="2235200"/>
            <a:ext cx="3119438" cy="3276600"/>
            <a:chOff x="914400" y="2489200"/>
            <a:chExt cx="3119438" cy="3276600"/>
          </a:xfrm>
        </p:grpSpPr>
        <p:grpSp>
          <p:nvGrpSpPr>
            <p:cNvPr id="68666" name="Group 3"/>
            <p:cNvGrpSpPr>
              <a:grpSpLocks/>
            </p:cNvGrpSpPr>
            <p:nvPr/>
          </p:nvGrpSpPr>
          <p:grpSpPr bwMode="auto">
            <a:xfrm>
              <a:off x="919163" y="2489200"/>
              <a:ext cx="3114675" cy="3057115"/>
              <a:chOff x="1877" y="1152"/>
              <a:chExt cx="1971" cy="1776"/>
            </a:xfrm>
          </p:grpSpPr>
          <p:sp>
            <p:nvSpPr>
              <p:cNvPr id="6871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67" name="Line 29"/>
            <p:cNvSpPr>
              <a:spLocks noChangeShapeType="1"/>
            </p:cNvSpPr>
            <p:nvPr/>
          </p:nvSpPr>
          <p:spPr bwMode="auto">
            <a:xfrm rot="-177988">
              <a:off x="1310005" y="2707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8" name="Line 30"/>
            <p:cNvSpPr>
              <a:spLocks noChangeShapeType="1"/>
            </p:cNvSpPr>
            <p:nvPr/>
          </p:nvSpPr>
          <p:spPr bwMode="auto">
            <a:xfrm>
              <a:off x="1872143" y="2805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9" name="Line 31"/>
            <p:cNvSpPr>
              <a:spLocks noChangeShapeType="1"/>
            </p:cNvSpPr>
            <p:nvPr/>
          </p:nvSpPr>
          <p:spPr bwMode="auto">
            <a:xfrm flipH="1">
              <a:off x="1231901" y="4022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0" name="Line 32"/>
            <p:cNvSpPr>
              <a:spLocks noChangeShapeType="1"/>
            </p:cNvSpPr>
            <p:nvPr/>
          </p:nvSpPr>
          <p:spPr bwMode="auto">
            <a:xfrm>
              <a:off x="3071208" y="5227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1" name="Line 33"/>
            <p:cNvSpPr>
              <a:spLocks noChangeShapeType="1"/>
            </p:cNvSpPr>
            <p:nvPr/>
          </p:nvSpPr>
          <p:spPr bwMode="auto">
            <a:xfrm>
              <a:off x="1227977" y="4615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2" name="Line 34"/>
            <p:cNvSpPr>
              <a:spLocks noChangeShapeType="1"/>
            </p:cNvSpPr>
            <p:nvPr/>
          </p:nvSpPr>
          <p:spPr bwMode="auto">
            <a:xfrm rot="2592605" flipV="1">
              <a:off x="1319656" y="5024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3" name="Line 35"/>
            <p:cNvSpPr>
              <a:spLocks noChangeShapeType="1"/>
            </p:cNvSpPr>
            <p:nvPr/>
          </p:nvSpPr>
          <p:spPr bwMode="auto">
            <a:xfrm rot="2592605" flipV="1">
              <a:off x="2552498" y="5014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4" name="Line 36"/>
            <p:cNvSpPr>
              <a:spLocks noChangeShapeType="1"/>
            </p:cNvSpPr>
            <p:nvPr/>
          </p:nvSpPr>
          <p:spPr bwMode="auto">
            <a:xfrm rot="2592605">
              <a:off x="1734448" y="5505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5" name="Line 37"/>
            <p:cNvSpPr>
              <a:spLocks noChangeShapeType="1"/>
            </p:cNvSpPr>
            <p:nvPr/>
          </p:nvSpPr>
          <p:spPr bwMode="auto">
            <a:xfrm rot="2592605">
              <a:off x="1637282" y="4716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6" name="Line 38"/>
            <p:cNvSpPr>
              <a:spLocks noChangeShapeType="1"/>
            </p:cNvSpPr>
            <p:nvPr/>
          </p:nvSpPr>
          <p:spPr bwMode="auto">
            <a:xfrm rot="2592605" flipV="1">
              <a:off x="1917982" y="3782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7" name="Line 39"/>
            <p:cNvSpPr>
              <a:spLocks noChangeShapeType="1"/>
            </p:cNvSpPr>
            <p:nvPr/>
          </p:nvSpPr>
          <p:spPr bwMode="auto">
            <a:xfrm rot="2592605" flipV="1">
              <a:off x="1334131" y="3194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8" name="Line 40"/>
            <p:cNvSpPr>
              <a:spLocks noChangeShapeType="1"/>
            </p:cNvSpPr>
            <p:nvPr/>
          </p:nvSpPr>
          <p:spPr bwMode="auto">
            <a:xfrm rot="2807395">
              <a:off x="2247499" y="2916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9" name="Line 41"/>
            <p:cNvSpPr>
              <a:spLocks noChangeShapeType="1"/>
            </p:cNvSpPr>
            <p:nvPr/>
          </p:nvSpPr>
          <p:spPr bwMode="auto">
            <a:xfrm rot="2807395">
              <a:off x="2264591" y="3516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0" name="Line 42"/>
            <p:cNvSpPr>
              <a:spLocks noChangeShapeType="1"/>
            </p:cNvSpPr>
            <p:nvPr/>
          </p:nvSpPr>
          <p:spPr bwMode="auto">
            <a:xfrm rot="2807395">
              <a:off x="3478002" y="4704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1" name="Line 43"/>
            <p:cNvSpPr>
              <a:spLocks noChangeShapeType="1"/>
            </p:cNvSpPr>
            <p:nvPr/>
          </p:nvSpPr>
          <p:spPr bwMode="auto">
            <a:xfrm rot="2807395">
              <a:off x="2245086" y="4723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2" name="Line 44"/>
            <p:cNvSpPr>
              <a:spLocks noChangeShapeType="1"/>
            </p:cNvSpPr>
            <p:nvPr/>
          </p:nvSpPr>
          <p:spPr bwMode="auto">
            <a:xfrm rot="2807395">
              <a:off x="2887173" y="2910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3" name="Line 45"/>
            <p:cNvSpPr>
              <a:spLocks noChangeShapeType="1"/>
            </p:cNvSpPr>
            <p:nvPr/>
          </p:nvSpPr>
          <p:spPr bwMode="auto">
            <a:xfrm rot="2807395">
              <a:off x="2874906" y="4111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4" name="Line 46"/>
            <p:cNvSpPr>
              <a:spLocks noChangeShapeType="1"/>
            </p:cNvSpPr>
            <p:nvPr/>
          </p:nvSpPr>
          <p:spPr bwMode="auto">
            <a:xfrm rot="8207395">
              <a:off x="3172537" y="5017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5" name="Line 47"/>
            <p:cNvSpPr>
              <a:spLocks noChangeShapeType="1"/>
            </p:cNvSpPr>
            <p:nvPr/>
          </p:nvSpPr>
          <p:spPr bwMode="auto">
            <a:xfrm rot="2807395">
              <a:off x="3502036" y="3499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6" name="Line 48"/>
            <p:cNvSpPr>
              <a:spLocks noChangeShapeType="1"/>
            </p:cNvSpPr>
            <p:nvPr/>
          </p:nvSpPr>
          <p:spPr bwMode="auto">
            <a:xfrm flipH="1">
              <a:off x="2468056" y="3366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7" name="Line 49"/>
            <p:cNvSpPr>
              <a:spLocks noChangeShapeType="1"/>
            </p:cNvSpPr>
            <p:nvPr/>
          </p:nvSpPr>
          <p:spPr bwMode="auto">
            <a:xfrm flipH="1">
              <a:off x="3095334" y="2770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8" name="Line 50"/>
            <p:cNvSpPr>
              <a:spLocks noChangeShapeType="1"/>
            </p:cNvSpPr>
            <p:nvPr/>
          </p:nvSpPr>
          <p:spPr bwMode="auto">
            <a:xfrm flipH="1">
              <a:off x="3112222" y="4003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9" name="Line 51"/>
            <p:cNvSpPr>
              <a:spLocks noChangeShapeType="1"/>
            </p:cNvSpPr>
            <p:nvPr/>
          </p:nvSpPr>
          <p:spPr bwMode="auto">
            <a:xfrm rot="2807395">
              <a:off x="2874906" y="4714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90" name="Text Box 52"/>
            <p:cNvSpPr txBox="1">
              <a:spLocks noChangeArrowheads="1"/>
            </p:cNvSpPr>
            <p:nvPr/>
          </p:nvSpPr>
          <p:spPr bwMode="auto">
            <a:xfrm>
              <a:off x="1519238"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1" name="Text Box 53"/>
            <p:cNvSpPr txBox="1">
              <a:spLocks noChangeArrowheads="1"/>
            </p:cNvSpPr>
            <p:nvPr/>
          </p:nvSpPr>
          <p:spPr bwMode="auto">
            <a:xfrm>
              <a:off x="30480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2" name="Text Box 54"/>
            <p:cNvSpPr txBox="1">
              <a:spLocks noChangeArrowheads="1"/>
            </p:cNvSpPr>
            <p:nvPr/>
          </p:nvSpPr>
          <p:spPr bwMode="auto">
            <a:xfrm>
              <a:off x="3657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3" name="Text Box 55"/>
            <p:cNvSpPr txBox="1">
              <a:spLocks noChangeArrowheads="1"/>
            </p:cNvSpPr>
            <p:nvPr/>
          </p:nvSpPr>
          <p:spPr bwMode="auto">
            <a:xfrm>
              <a:off x="2133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4" name="Text Box 56"/>
            <p:cNvSpPr txBox="1">
              <a:spLocks noChangeArrowheads="1"/>
            </p:cNvSpPr>
            <p:nvPr/>
          </p:nvSpPr>
          <p:spPr bwMode="auto">
            <a:xfrm>
              <a:off x="9144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5" name="Text Box 57"/>
            <p:cNvSpPr txBox="1">
              <a:spLocks noChangeArrowheads="1"/>
            </p:cNvSpPr>
            <p:nvPr/>
          </p:nvSpPr>
          <p:spPr bwMode="auto">
            <a:xfrm>
              <a:off x="3657600" y="4267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6" name="Text Box 58"/>
            <p:cNvSpPr txBox="1">
              <a:spLocks noChangeArrowheads="1"/>
            </p:cNvSpPr>
            <p:nvPr/>
          </p:nvSpPr>
          <p:spPr bwMode="auto">
            <a:xfrm>
              <a:off x="914400" y="4953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7" name="Text Box 59"/>
            <p:cNvSpPr txBox="1">
              <a:spLocks noChangeArrowheads="1"/>
            </p:cNvSpPr>
            <p:nvPr/>
          </p:nvSpPr>
          <p:spPr bwMode="auto">
            <a:xfrm>
              <a:off x="914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698" name="Text Box 60"/>
            <p:cNvSpPr txBox="1">
              <a:spLocks noChangeArrowheads="1"/>
            </p:cNvSpPr>
            <p:nvPr/>
          </p:nvSpPr>
          <p:spPr bwMode="auto">
            <a:xfrm>
              <a:off x="9144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9" name="Text Box 61"/>
            <p:cNvSpPr txBox="1">
              <a:spLocks noChangeArrowheads="1"/>
            </p:cNvSpPr>
            <p:nvPr/>
          </p:nvSpPr>
          <p:spPr bwMode="auto">
            <a:xfrm>
              <a:off x="9144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0" name="Text Box 62"/>
            <p:cNvSpPr txBox="1">
              <a:spLocks noChangeArrowheads="1"/>
            </p:cNvSpPr>
            <p:nvPr/>
          </p:nvSpPr>
          <p:spPr bwMode="auto">
            <a:xfrm>
              <a:off x="15240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1" name="Text Box 63"/>
            <p:cNvSpPr txBox="1">
              <a:spLocks noChangeArrowheads="1"/>
            </p:cNvSpPr>
            <p:nvPr/>
          </p:nvSpPr>
          <p:spPr bwMode="auto">
            <a:xfrm>
              <a:off x="15240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2" name="Text Box 64"/>
            <p:cNvSpPr txBox="1">
              <a:spLocks noChangeArrowheads="1"/>
            </p:cNvSpPr>
            <p:nvPr/>
          </p:nvSpPr>
          <p:spPr bwMode="auto">
            <a:xfrm>
              <a:off x="3013075" y="3676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3" name="Text Box 65"/>
            <p:cNvSpPr txBox="1">
              <a:spLocks noChangeArrowheads="1"/>
            </p:cNvSpPr>
            <p:nvPr/>
          </p:nvSpPr>
          <p:spPr bwMode="auto">
            <a:xfrm>
              <a:off x="3657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4" name="Text Box 66"/>
            <p:cNvSpPr txBox="1">
              <a:spLocks noChangeArrowheads="1"/>
            </p:cNvSpPr>
            <p:nvPr/>
          </p:nvSpPr>
          <p:spPr bwMode="auto">
            <a:xfrm>
              <a:off x="1752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5" name="Text Box 67"/>
            <p:cNvSpPr txBox="1">
              <a:spLocks noChangeArrowheads="1"/>
            </p:cNvSpPr>
            <p:nvPr/>
          </p:nvSpPr>
          <p:spPr bwMode="auto">
            <a:xfrm>
              <a:off x="24384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6" name="Text Box 68"/>
            <p:cNvSpPr txBox="1">
              <a:spLocks noChangeArrowheads="1"/>
            </p:cNvSpPr>
            <p:nvPr/>
          </p:nvSpPr>
          <p:spPr bwMode="auto">
            <a:xfrm>
              <a:off x="3044825" y="3141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7" name="Text Box 69"/>
            <p:cNvSpPr txBox="1">
              <a:spLocks noChangeArrowheads="1"/>
            </p:cNvSpPr>
            <p:nvPr/>
          </p:nvSpPr>
          <p:spPr bwMode="auto">
            <a:xfrm>
              <a:off x="2133600" y="3886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8708" name="Text Box 70"/>
            <p:cNvSpPr txBox="1">
              <a:spLocks noChangeArrowheads="1"/>
            </p:cNvSpPr>
            <p:nvPr/>
          </p:nvSpPr>
          <p:spPr bwMode="auto">
            <a:xfrm>
              <a:off x="3681413" y="3770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09" name="Text Box 71"/>
            <p:cNvSpPr txBox="1">
              <a:spLocks noChangeArrowheads="1"/>
            </p:cNvSpPr>
            <p:nvPr/>
          </p:nvSpPr>
          <p:spPr bwMode="auto">
            <a:xfrm>
              <a:off x="2438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10" name="Text Box 72"/>
            <p:cNvSpPr txBox="1">
              <a:spLocks noChangeArrowheads="1"/>
            </p:cNvSpPr>
            <p:nvPr/>
          </p:nvSpPr>
          <p:spPr bwMode="auto">
            <a:xfrm>
              <a:off x="2997200" y="4508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8711" name="Text Box 73"/>
            <p:cNvSpPr txBox="1">
              <a:spLocks noChangeArrowheads="1"/>
            </p:cNvSpPr>
            <p:nvPr/>
          </p:nvSpPr>
          <p:spPr bwMode="auto">
            <a:xfrm>
              <a:off x="18288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8712" name="Text Box 74"/>
            <p:cNvSpPr txBox="1">
              <a:spLocks noChangeArrowheads="1"/>
            </p:cNvSpPr>
            <p:nvPr/>
          </p:nvSpPr>
          <p:spPr bwMode="auto">
            <a:xfrm>
              <a:off x="25146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13" name="Text Box 75"/>
            <p:cNvSpPr txBox="1">
              <a:spLocks noChangeArrowheads="1"/>
            </p:cNvSpPr>
            <p:nvPr/>
          </p:nvSpPr>
          <p:spPr bwMode="auto">
            <a:xfrm>
              <a:off x="2684463" y="5172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sp>
          <p:nvSpPr>
            <p:cNvPr id="68714" name="Text Box 76"/>
            <p:cNvSpPr txBox="1">
              <a:spLocks noChangeArrowheads="1"/>
            </p:cNvSpPr>
            <p:nvPr/>
          </p:nvSpPr>
          <p:spPr bwMode="auto">
            <a:xfrm>
              <a:off x="3662363" y="5005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grpSp>
      <p:grpSp>
        <p:nvGrpSpPr>
          <p:cNvPr id="68611" name="Group 130"/>
          <p:cNvGrpSpPr>
            <a:grpSpLocks/>
          </p:cNvGrpSpPr>
          <p:nvPr/>
        </p:nvGrpSpPr>
        <p:grpSpPr bwMode="auto">
          <a:xfrm>
            <a:off x="787400" y="2235200"/>
            <a:ext cx="3116263" cy="3057525"/>
            <a:chOff x="5486400" y="2438400"/>
            <a:chExt cx="3116263" cy="3057525"/>
          </a:xfrm>
        </p:grpSpPr>
        <p:grpSp>
          <p:nvGrpSpPr>
            <p:cNvPr id="68615" name="Group 77"/>
            <p:cNvGrpSpPr>
              <a:grpSpLocks/>
            </p:cNvGrpSpPr>
            <p:nvPr/>
          </p:nvGrpSpPr>
          <p:grpSpPr bwMode="auto">
            <a:xfrm>
              <a:off x="5486400" y="2438400"/>
              <a:ext cx="3116263" cy="3057525"/>
              <a:chOff x="1877" y="1152"/>
              <a:chExt cx="1971" cy="1776"/>
            </a:xfrm>
          </p:grpSpPr>
          <p:sp>
            <p:nvSpPr>
              <p:cNvPr id="68641"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2"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3"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4"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5"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6"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7"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8"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9"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0"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1"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2"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3"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4"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5"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6"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7"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8"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9"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0"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1"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2"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3"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4"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5"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16"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7"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8"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9"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0"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1"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2"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3"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24"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5"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6"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7"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8"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9"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0"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1"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2"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3"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8634"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5"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6"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7"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8638"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8639"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8640"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8612" name="Text Box 128"/>
          <p:cNvSpPr txBox="1">
            <a:spLocks noChangeArrowheads="1"/>
          </p:cNvSpPr>
          <p:nvPr/>
        </p:nvSpPr>
        <p:spPr bwMode="auto">
          <a:xfrm>
            <a:off x="0" y="220663"/>
            <a:ext cx="8947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a:t>Flow Accumulation Grid. </a:t>
            </a:r>
          </a:p>
          <a:p>
            <a:pPr algn="ctr"/>
            <a:r>
              <a:rPr lang="en-US" sz="4000"/>
              <a:t>Area draining </a:t>
            </a:r>
            <a:r>
              <a:rPr lang="en-US" sz="4000" b="1">
                <a:solidFill>
                  <a:srgbClr val="FF0000"/>
                </a:solidFill>
              </a:rPr>
              <a:t>in</a:t>
            </a:r>
            <a:r>
              <a:rPr lang="en-US" sz="4000"/>
              <a:t> to a grid cell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30"/>
          <p:cNvGrpSpPr>
            <a:grpSpLocks/>
          </p:cNvGrpSpPr>
          <p:nvPr/>
        </p:nvGrpSpPr>
        <p:grpSpPr bwMode="auto">
          <a:xfrm>
            <a:off x="787400" y="2568575"/>
            <a:ext cx="3116263" cy="3057525"/>
            <a:chOff x="5486400" y="2438400"/>
            <a:chExt cx="3116263" cy="3057525"/>
          </a:xfrm>
        </p:grpSpPr>
        <p:grpSp>
          <p:nvGrpSpPr>
            <p:cNvPr id="69719" name="Group 77"/>
            <p:cNvGrpSpPr>
              <a:grpSpLocks/>
            </p:cNvGrpSpPr>
            <p:nvPr/>
          </p:nvGrpSpPr>
          <p:grpSpPr bwMode="auto">
            <a:xfrm>
              <a:off x="5486400" y="2438400"/>
              <a:ext cx="3116263" cy="3057525"/>
              <a:chOff x="1877" y="1152"/>
              <a:chExt cx="1971" cy="1776"/>
            </a:xfrm>
          </p:grpSpPr>
          <p:sp>
            <p:nvSpPr>
              <p:cNvPr id="69745"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6"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7"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8"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9"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0"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1"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2"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3"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4"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5"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6"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7"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8"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9"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0"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1"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2"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3"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4"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5"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6"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7"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8"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9"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720"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1"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2"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3"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4"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5"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6"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7"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28"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9"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0"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1"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2"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3"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4"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5"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6"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7"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9738"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39"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40"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41"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9742"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9743"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9744"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9635" name="Text Box 128"/>
          <p:cNvSpPr txBox="1">
            <a:spLocks noChangeArrowheads="1"/>
          </p:cNvSpPr>
          <p:nvPr/>
        </p:nvSpPr>
        <p:spPr bwMode="auto">
          <a:xfrm>
            <a:off x="406400" y="998538"/>
            <a:ext cx="384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200" dirty="0">
                <a:solidFill>
                  <a:srgbClr val="FF3300"/>
                </a:solidFill>
              </a:rPr>
              <a:t>Flow Accumulation </a:t>
            </a:r>
            <a:br>
              <a:rPr lang="en-US" sz="3200" dirty="0">
                <a:solidFill>
                  <a:srgbClr val="FF3300"/>
                </a:solidFill>
              </a:rPr>
            </a:br>
            <a:r>
              <a:rPr lang="en-US" sz="3200" dirty="0">
                <a:solidFill>
                  <a:srgbClr val="FF3300"/>
                </a:solidFill>
              </a:rPr>
              <a:t>&gt; 10 Cell Threshold</a:t>
            </a:r>
          </a:p>
        </p:txBody>
      </p:sp>
      <p:grpSp>
        <p:nvGrpSpPr>
          <p:cNvPr id="69636" name="Group 134"/>
          <p:cNvGrpSpPr>
            <a:grpSpLocks/>
          </p:cNvGrpSpPr>
          <p:nvPr/>
        </p:nvGrpSpPr>
        <p:grpSpPr bwMode="auto">
          <a:xfrm>
            <a:off x="2016125" y="3787775"/>
            <a:ext cx="1273175" cy="1843088"/>
            <a:chOff x="4137025" y="3492500"/>
            <a:chExt cx="1538288" cy="2227263"/>
          </a:xfrm>
        </p:grpSpPr>
        <p:sp>
          <p:nvSpPr>
            <p:cNvPr id="69716" name="Rectangle 54"/>
            <p:cNvSpPr>
              <a:spLocks noChangeArrowheads="1"/>
            </p:cNvSpPr>
            <p:nvPr/>
          </p:nvSpPr>
          <p:spPr bwMode="auto">
            <a:xfrm>
              <a:off x="4137025" y="3492500"/>
              <a:ext cx="781050" cy="73818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7" name="Rectangle 55"/>
            <p:cNvSpPr>
              <a:spLocks noChangeArrowheads="1"/>
            </p:cNvSpPr>
            <p:nvPr/>
          </p:nvSpPr>
          <p:spPr bwMode="auto">
            <a:xfrm>
              <a:off x="4918075" y="4960938"/>
              <a:ext cx="757238" cy="7588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8" name="Rectangle 57"/>
            <p:cNvSpPr>
              <a:spLocks noChangeArrowheads="1"/>
            </p:cNvSpPr>
            <p:nvPr/>
          </p:nvSpPr>
          <p:spPr bwMode="auto">
            <a:xfrm>
              <a:off x="4918075" y="4227513"/>
              <a:ext cx="757238" cy="75723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9637" name="Group 139"/>
          <p:cNvGrpSpPr>
            <a:grpSpLocks/>
          </p:cNvGrpSpPr>
          <p:nvPr/>
        </p:nvGrpSpPr>
        <p:grpSpPr bwMode="auto">
          <a:xfrm>
            <a:off x="5219700" y="2568575"/>
            <a:ext cx="3119438" cy="3276600"/>
            <a:chOff x="5219700" y="2235200"/>
            <a:chExt cx="3119438" cy="3276600"/>
          </a:xfrm>
        </p:grpSpPr>
        <p:grpSp>
          <p:nvGrpSpPr>
            <p:cNvPr id="69639" name="Group 3"/>
            <p:cNvGrpSpPr>
              <a:grpSpLocks/>
            </p:cNvGrpSpPr>
            <p:nvPr/>
          </p:nvGrpSpPr>
          <p:grpSpPr bwMode="auto">
            <a:xfrm>
              <a:off x="5224463" y="2235200"/>
              <a:ext cx="3114675" cy="3057115"/>
              <a:chOff x="1877" y="1152"/>
              <a:chExt cx="1971" cy="1776"/>
            </a:xfrm>
          </p:grpSpPr>
          <p:sp>
            <p:nvSpPr>
              <p:cNvPr id="69691"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2"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3"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4"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5"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6"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7"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8"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9"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0"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1"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2"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3"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4"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5"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6"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7"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8"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9"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0"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1"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2"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3"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4"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5"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640"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7"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8"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9"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1"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2"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3" name="Text Box 52"/>
            <p:cNvSpPr txBox="1">
              <a:spLocks noChangeArrowheads="1"/>
            </p:cNvSpPr>
            <p:nvPr/>
          </p:nvSpPr>
          <p:spPr bwMode="auto">
            <a:xfrm>
              <a:off x="5824538"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4" name="Text Box 53"/>
            <p:cNvSpPr txBox="1">
              <a:spLocks noChangeArrowheads="1"/>
            </p:cNvSpPr>
            <p:nvPr/>
          </p:nvSpPr>
          <p:spPr bwMode="auto">
            <a:xfrm>
              <a:off x="73533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5" name="Text Box 54"/>
            <p:cNvSpPr txBox="1">
              <a:spLocks noChangeArrowheads="1"/>
            </p:cNvSpPr>
            <p:nvPr/>
          </p:nvSpPr>
          <p:spPr bwMode="auto">
            <a:xfrm>
              <a:off x="7962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6" name="Text Box 55"/>
            <p:cNvSpPr txBox="1">
              <a:spLocks noChangeArrowheads="1"/>
            </p:cNvSpPr>
            <p:nvPr/>
          </p:nvSpPr>
          <p:spPr bwMode="auto">
            <a:xfrm>
              <a:off x="6438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7" name="Text Box 56"/>
            <p:cNvSpPr txBox="1">
              <a:spLocks noChangeArrowheads="1"/>
            </p:cNvSpPr>
            <p:nvPr/>
          </p:nvSpPr>
          <p:spPr bwMode="auto">
            <a:xfrm>
              <a:off x="52197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8" name="Text Box 57"/>
            <p:cNvSpPr txBox="1">
              <a:spLocks noChangeArrowheads="1"/>
            </p:cNvSpPr>
            <p:nvPr/>
          </p:nvSpPr>
          <p:spPr bwMode="auto">
            <a:xfrm>
              <a:off x="7962900" y="4013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9" name="Text Box 58"/>
            <p:cNvSpPr txBox="1">
              <a:spLocks noChangeArrowheads="1"/>
            </p:cNvSpPr>
            <p:nvPr/>
          </p:nvSpPr>
          <p:spPr bwMode="auto">
            <a:xfrm>
              <a:off x="5219700" y="469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0" name="Text Box 59"/>
            <p:cNvSpPr txBox="1">
              <a:spLocks noChangeArrowheads="1"/>
            </p:cNvSpPr>
            <p:nvPr/>
          </p:nvSpPr>
          <p:spPr bwMode="auto">
            <a:xfrm>
              <a:off x="5219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71" name="Text Box 60"/>
            <p:cNvSpPr txBox="1">
              <a:spLocks noChangeArrowheads="1"/>
            </p:cNvSpPr>
            <p:nvPr/>
          </p:nvSpPr>
          <p:spPr bwMode="auto">
            <a:xfrm>
              <a:off x="5219700" y="355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2" name="Text Box 61"/>
            <p:cNvSpPr txBox="1">
              <a:spLocks noChangeArrowheads="1"/>
            </p:cNvSpPr>
            <p:nvPr/>
          </p:nvSpPr>
          <p:spPr bwMode="auto">
            <a:xfrm>
              <a:off x="5219700" y="287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3" name="Text Box 62"/>
            <p:cNvSpPr txBox="1">
              <a:spLocks noChangeArrowheads="1"/>
            </p:cNvSpPr>
            <p:nvPr/>
          </p:nvSpPr>
          <p:spPr bwMode="auto">
            <a:xfrm>
              <a:off x="5829300" y="3479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4" name="Text Box 63"/>
            <p:cNvSpPr txBox="1">
              <a:spLocks noChangeArrowheads="1"/>
            </p:cNvSpPr>
            <p:nvPr/>
          </p:nvSpPr>
          <p:spPr bwMode="auto">
            <a:xfrm>
              <a:off x="5829300" y="4165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5" name="Text Box 64"/>
            <p:cNvSpPr txBox="1">
              <a:spLocks noChangeArrowheads="1"/>
            </p:cNvSpPr>
            <p:nvPr/>
          </p:nvSpPr>
          <p:spPr bwMode="auto">
            <a:xfrm>
              <a:off x="7318375" y="3422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6" name="Text Box 65"/>
            <p:cNvSpPr txBox="1">
              <a:spLocks noChangeArrowheads="1"/>
            </p:cNvSpPr>
            <p:nvPr/>
          </p:nvSpPr>
          <p:spPr bwMode="auto">
            <a:xfrm>
              <a:off x="7962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7" name="Text Box 66"/>
            <p:cNvSpPr txBox="1">
              <a:spLocks noChangeArrowheads="1"/>
            </p:cNvSpPr>
            <p:nvPr/>
          </p:nvSpPr>
          <p:spPr bwMode="auto">
            <a:xfrm>
              <a:off x="6057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8" name="Text Box 67"/>
            <p:cNvSpPr txBox="1">
              <a:spLocks noChangeArrowheads="1"/>
            </p:cNvSpPr>
            <p:nvPr/>
          </p:nvSpPr>
          <p:spPr bwMode="auto">
            <a:xfrm>
              <a:off x="67437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9" name="Text Box 68"/>
            <p:cNvSpPr txBox="1">
              <a:spLocks noChangeArrowheads="1"/>
            </p:cNvSpPr>
            <p:nvPr/>
          </p:nvSpPr>
          <p:spPr bwMode="auto">
            <a:xfrm>
              <a:off x="7350125" y="2887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80" name="Text Box 70"/>
            <p:cNvSpPr txBox="1">
              <a:spLocks noChangeArrowheads="1"/>
            </p:cNvSpPr>
            <p:nvPr/>
          </p:nvSpPr>
          <p:spPr bwMode="auto">
            <a:xfrm>
              <a:off x="7986713" y="3516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1" name="Text Box 71"/>
            <p:cNvSpPr txBox="1">
              <a:spLocks noChangeArrowheads="1"/>
            </p:cNvSpPr>
            <p:nvPr/>
          </p:nvSpPr>
          <p:spPr bwMode="auto">
            <a:xfrm>
              <a:off x="6743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82" name="Text Box 73"/>
            <p:cNvSpPr txBox="1">
              <a:spLocks noChangeArrowheads="1"/>
            </p:cNvSpPr>
            <p:nvPr/>
          </p:nvSpPr>
          <p:spPr bwMode="auto">
            <a:xfrm>
              <a:off x="61341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9683" name="Text Box 74"/>
            <p:cNvSpPr txBox="1">
              <a:spLocks noChangeArrowheads="1"/>
            </p:cNvSpPr>
            <p:nvPr/>
          </p:nvSpPr>
          <p:spPr bwMode="auto">
            <a:xfrm>
              <a:off x="68199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4" name="Text Box 76"/>
            <p:cNvSpPr txBox="1">
              <a:spLocks noChangeArrowheads="1"/>
            </p:cNvSpPr>
            <p:nvPr/>
          </p:nvSpPr>
          <p:spPr bwMode="auto">
            <a:xfrm>
              <a:off x="7967663" y="4751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5"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6"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7"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8" name="Text Box 69"/>
            <p:cNvSpPr txBox="1">
              <a:spLocks noChangeArrowheads="1"/>
            </p:cNvSpPr>
            <p:nvPr/>
          </p:nvSpPr>
          <p:spPr bwMode="auto">
            <a:xfrm>
              <a:off x="6438900" y="3632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9689" name="Text Box 72"/>
            <p:cNvSpPr txBox="1">
              <a:spLocks noChangeArrowheads="1"/>
            </p:cNvSpPr>
            <p:nvPr/>
          </p:nvSpPr>
          <p:spPr bwMode="auto">
            <a:xfrm>
              <a:off x="7302500" y="4254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9690" name="Text Box 75"/>
            <p:cNvSpPr txBox="1">
              <a:spLocks noChangeArrowheads="1"/>
            </p:cNvSpPr>
            <p:nvPr/>
          </p:nvSpPr>
          <p:spPr bwMode="auto">
            <a:xfrm>
              <a:off x="6989763"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grpSp>
      <p:sp>
        <p:nvSpPr>
          <p:cNvPr id="69638" name="Rectangle 140"/>
          <p:cNvSpPr>
            <a:spLocks noChangeArrowheads="1"/>
          </p:cNvSpPr>
          <p:nvPr/>
        </p:nvSpPr>
        <p:spPr bwMode="auto">
          <a:xfrm>
            <a:off x="5067300" y="844550"/>
            <a:ext cx="355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Stream Network for 10 cell Threshold Drainage Area</a:t>
            </a:r>
            <a:endParaRPr lang="en-US" sz="3200"/>
          </a:p>
        </p:txBody>
      </p:sp>
      <p:sp>
        <p:nvSpPr>
          <p:cNvPr id="138" name="Title 1"/>
          <p:cNvSpPr txBox="1">
            <a:spLocks/>
          </p:cNvSpPr>
          <p:nvPr/>
        </p:nvSpPr>
        <p:spPr>
          <a:xfrm>
            <a:off x="685800" y="5779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kern="0" smtClean="0">
                <a:latin typeface="Calibri" pitchFamily="34" charset="0"/>
                <a:cs typeface="Calibri" pitchFamily="34" charset="0"/>
              </a:rPr>
              <a:t>Stream Definition</a:t>
            </a:r>
            <a:endParaRPr lang="en-US" kern="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84"/>
          <p:cNvGrpSpPr>
            <a:grpSpLocks/>
          </p:cNvGrpSpPr>
          <p:nvPr/>
        </p:nvGrpSpPr>
        <p:grpSpPr bwMode="auto">
          <a:xfrm>
            <a:off x="350838" y="1385888"/>
            <a:ext cx="3878262" cy="3743325"/>
            <a:chOff x="3456" y="1536"/>
            <a:chExt cx="1963" cy="1926"/>
          </a:xfrm>
        </p:grpSpPr>
        <p:grpSp>
          <p:nvGrpSpPr>
            <p:cNvPr id="70739" name="Group 85"/>
            <p:cNvGrpSpPr>
              <a:grpSpLocks/>
            </p:cNvGrpSpPr>
            <p:nvPr/>
          </p:nvGrpSpPr>
          <p:grpSpPr bwMode="auto">
            <a:xfrm>
              <a:off x="3456" y="1536"/>
              <a:ext cx="1963" cy="1926"/>
              <a:chOff x="1877" y="1152"/>
              <a:chExt cx="1971" cy="1776"/>
            </a:xfrm>
          </p:grpSpPr>
          <p:sp>
            <p:nvSpPr>
              <p:cNvPr id="70765" name="Rectangle 8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6" name="Rectangle 8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7" name="Rectangle 8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8" name="Rectangle 8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9" name="Rectangle 9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0" name="Rectangle 9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1" name="Rectangle 9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2" name="Rectangle 9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3" name="Rectangle 9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4" name="Rectangle 9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5" name="Rectangle 9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6" name="Rectangle 9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7" name="Rectangle 9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8" name="Rectangle 9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9" name="Rectangle 10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0" name="Rectangle 10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1" name="Rectangle 10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2" name="Rectangle 10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3" name="Rectangle 10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4" name="Rectangle 10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5" name="Rectangle 10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6" name="Rectangle 10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7" name="Rectangle 10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8" name="Rectangle 10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9" name="Rectangle 11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740" name="Text Box 111"/>
            <p:cNvSpPr txBox="1">
              <a:spLocks noChangeArrowheads="1"/>
            </p:cNvSpPr>
            <p:nvPr/>
          </p:nvSpPr>
          <p:spPr bwMode="auto">
            <a:xfrm>
              <a:off x="3560"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1" name="Text Box 112"/>
            <p:cNvSpPr txBox="1">
              <a:spLocks noChangeArrowheads="1"/>
            </p:cNvSpPr>
            <p:nvPr/>
          </p:nvSpPr>
          <p:spPr bwMode="auto">
            <a:xfrm>
              <a:off x="3974"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2" name="Text Box 113"/>
            <p:cNvSpPr txBox="1">
              <a:spLocks noChangeArrowheads="1"/>
            </p:cNvSpPr>
            <p:nvPr/>
          </p:nvSpPr>
          <p:spPr bwMode="auto">
            <a:xfrm>
              <a:off x="5117" y="154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3" name="Text Box 114"/>
            <p:cNvSpPr txBox="1">
              <a:spLocks noChangeArrowheads="1"/>
            </p:cNvSpPr>
            <p:nvPr/>
          </p:nvSpPr>
          <p:spPr bwMode="auto">
            <a:xfrm>
              <a:off x="4338"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4" name="Text Box 115"/>
            <p:cNvSpPr txBox="1">
              <a:spLocks noChangeArrowheads="1"/>
            </p:cNvSpPr>
            <p:nvPr/>
          </p:nvSpPr>
          <p:spPr bwMode="auto">
            <a:xfrm>
              <a:off x="4728"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5" name="Text Box 116"/>
            <p:cNvSpPr txBox="1">
              <a:spLocks noChangeArrowheads="1"/>
            </p:cNvSpPr>
            <p:nvPr/>
          </p:nvSpPr>
          <p:spPr bwMode="auto">
            <a:xfrm>
              <a:off x="3560"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6" name="Text Box 117"/>
            <p:cNvSpPr txBox="1">
              <a:spLocks noChangeArrowheads="1"/>
            </p:cNvSpPr>
            <p:nvPr/>
          </p:nvSpPr>
          <p:spPr bwMode="auto">
            <a:xfrm>
              <a:off x="3548" y="228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7" name="Text Box 118"/>
            <p:cNvSpPr txBox="1">
              <a:spLocks noChangeArrowheads="1"/>
            </p:cNvSpPr>
            <p:nvPr/>
          </p:nvSpPr>
          <p:spPr bwMode="auto">
            <a:xfrm>
              <a:off x="3548" y="267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48" name="Text Box 119"/>
            <p:cNvSpPr txBox="1">
              <a:spLocks noChangeArrowheads="1"/>
            </p:cNvSpPr>
            <p:nvPr/>
          </p:nvSpPr>
          <p:spPr bwMode="auto">
            <a:xfrm>
              <a:off x="3536" y="3055"/>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9" name="Text Box 120"/>
            <p:cNvSpPr txBox="1">
              <a:spLocks noChangeArrowheads="1"/>
            </p:cNvSpPr>
            <p:nvPr/>
          </p:nvSpPr>
          <p:spPr bwMode="auto">
            <a:xfrm>
              <a:off x="3949" y="2289"/>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0" name="Text Box 121"/>
            <p:cNvSpPr txBox="1">
              <a:spLocks noChangeArrowheads="1"/>
            </p:cNvSpPr>
            <p:nvPr/>
          </p:nvSpPr>
          <p:spPr bwMode="auto">
            <a:xfrm>
              <a:off x="3937" y="2672"/>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1" name="Text Box 122"/>
            <p:cNvSpPr txBox="1">
              <a:spLocks noChangeArrowheads="1"/>
            </p:cNvSpPr>
            <p:nvPr/>
          </p:nvSpPr>
          <p:spPr bwMode="auto">
            <a:xfrm>
              <a:off x="5117" y="191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2" name="Text Box 123"/>
            <p:cNvSpPr txBox="1">
              <a:spLocks noChangeArrowheads="1"/>
            </p:cNvSpPr>
            <p:nvPr/>
          </p:nvSpPr>
          <p:spPr bwMode="auto">
            <a:xfrm>
              <a:off x="5117" y="2672"/>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3" name="Text Box 124"/>
            <p:cNvSpPr txBox="1">
              <a:spLocks noChangeArrowheads="1"/>
            </p:cNvSpPr>
            <p:nvPr/>
          </p:nvSpPr>
          <p:spPr bwMode="auto">
            <a:xfrm>
              <a:off x="4728"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4" name="Text Box 125"/>
            <p:cNvSpPr txBox="1">
              <a:spLocks noChangeArrowheads="1"/>
            </p:cNvSpPr>
            <p:nvPr/>
          </p:nvSpPr>
          <p:spPr bwMode="auto">
            <a:xfrm>
              <a:off x="3937" y="1907"/>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5" name="Text Box 126"/>
            <p:cNvSpPr txBox="1">
              <a:spLocks noChangeArrowheads="1"/>
            </p:cNvSpPr>
            <p:nvPr/>
          </p:nvSpPr>
          <p:spPr bwMode="auto">
            <a:xfrm>
              <a:off x="4338" y="1907"/>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6" name="Text Box 127"/>
            <p:cNvSpPr txBox="1">
              <a:spLocks noChangeArrowheads="1"/>
            </p:cNvSpPr>
            <p:nvPr/>
          </p:nvSpPr>
          <p:spPr bwMode="auto">
            <a:xfrm>
              <a:off x="4728"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7" name="Text Box 128"/>
            <p:cNvSpPr txBox="1">
              <a:spLocks noChangeArrowheads="1"/>
            </p:cNvSpPr>
            <p:nvPr/>
          </p:nvSpPr>
          <p:spPr bwMode="auto">
            <a:xfrm>
              <a:off x="4326" y="2289"/>
              <a:ext cx="2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11</a:t>
              </a:r>
            </a:p>
          </p:txBody>
        </p:sp>
        <p:sp>
          <p:nvSpPr>
            <p:cNvPr id="70758" name="Text Box 129"/>
            <p:cNvSpPr txBox="1">
              <a:spLocks noChangeArrowheads="1"/>
            </p:cNvSpPr>
            <p:nvPr/>
          </p:nvSpPr>
          <p:spPr bwMode="auto">
            <a:xfrm>
              <a:off x="5117"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59" name="Text Box 130"/>
            <p:cNvSpPr txBox="1">
              <a:spLocks noChangeArrowheads="1"/>
            </p:cNvSpPr>
            <p:nvPr/>
          </p:nvSpPr>
          <p:spPr bwMode="auto">
            <a:xfrm>
              <a:off x="4338" y="2684"/>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60" name="Text Box 131"/>
            <p:cNvSpPr txBox="1">
              <a:spLocks noChangeArrowheads="1"/>
            </p:cNvSpPr>
            <p:nvPr/>
          </p:nvSpPr>
          <p:spPr bwMode="auto">
            <a:xfrm>
              <a:off x="5129" y="304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61" name="Text Box 132"/>
            <p:cNvSpPr txBox="1">
              <a:spLocks noChangeArrowheads="1"/>
            </p:cNvSpPr>
            <p:nvPr/>
          </p:nvSpPr>
          <p:spPr bwMode="auto">
            <a:xfrm>
              <a:off x="3925"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5</a:t>
              </a:r>
            </a:p>
          </p:txBody>
        </p:sp>
        <p:sp>
          <p:nvSpPr>
            <p:cNvPr id="70762" name="Text Box 133"/>
            <p:cNvSpPr txBox="1">
              <a:spLocks noChangeArrowheads="1"/>
            </p:cNvSpPr>
            <p:nvPr/>
          </p:nvSpPr>
          <p:spPr bwMode="auto">
            <a:xfrm>
              <a:off x="4691" y="2684"/>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15</a:t>
              </a:r>
            </a:p>
          </p:txBody>
        </p:sp>
        <p:sp>
          <p:nvSpPr>
            <p:cNvPr id="70763" name="Text Box 134"/>
            <p:cNvSpPr txBox="1">
              <a:spLocks noChangeArrowheads="1"/>
            </p:cNvSpPr>
            <p:nvPr/>
          </p:nvSpPr>
          <p:spPr bwMode="auto">
            <a:xfrm>
              <a:off x="4691" y="3055"/>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20</a:t>
              </a:r>
            </a:p>
          </p:txBody>
        </p:sp>
        <p:sp>
          <p:nvSpPr>
            <p:cNvPr id="70764" name="Text Box 135"/>
            <p:cNvSpPr txBox="1">
              <a:spLocks noChangeArrowheads="1"/>
            </p:cNvSpPr>
            <p:nvPr/>
          </p:nvSpPr>
          <p:spPr bwMode="auto">
            <a:xfrm>
              <a:off x="4338"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grpSp>
      <p:sp>
        <p:nvSpPr>
          <p:cNvPr id="70659" name="Rectangle 136"/>
          <p:cNvSpPr>
            <a:spLocks noChangeArrowheads="1"/>
          </p:cNvSpPr>
          <p:nvPr/>
        </p:nvSpPr>
        <p:spPr bwMode="auto">
          <a:xfrm>
            <a:off x="508000" y="5546725"/>
            <a:ext cx="7988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t>The area draining each grid cell </a:t>
            </a:r>
            <a:r>
              <a:rPr lang="en-US" sz="3200" b="1" dirty="0">
                <a:solidFill>
                  <a:schemeClr val="accent2"/>
                </a:solidFill>
              </a:rPr>
              <a:t>includes</a:t>
            </a:r>
            <a:r>
              <a:rPr lang="en-US" sz="3200" dirty="0"/>
              <a:t> the grid cell itself.</a:t>
            </a:r>
          </a:p>
        </p:txBody>
      </p:sp>
      <p:grpSp>
        <p:nvGrpSpPr>
          <p:cNvPr id="70660" name="Group 137"/>
          <p:cNvGrpSpPr>
            <a:grpSpLocks/>
          </p:cNvGrpSpPr>
          <p:nvPr/>
        </p:nvGrpSpPr>
        <p:grpSpPr bwMode="auto">
          <a:xfrm>
            <a:off x="4786313" y="1400175"/>
            <a:ext cx="3821112" cy="3997325"/>
            <a:chOff x="4786313" y="1565275"/>
            <a:chExt cx="3821112" cy="3997325"/>
          </a:xfrm>
        </p:grpSpPr>
        <p:grpSp>
          <p:nvGrpSpPr>
            <p:cNvPr id="70662" name="Group 5"/>
            <p:cNvGrpSpPr>
              <a:grpSpLocks/>
            </p:cNvGrpSpPr>
            <p:nvPr/>
          </p:nvGrpSpPr>
          <p:grpSpPr bwMode="auto">
            <a:xfrm>
              <a:off x="4792663" y="1565275"/>
              <a:ext cx="3814762" cy="3744373"/>
              <a:chOff x="1877" y="1152"/>
              <a:chExt cx="1971" cy="1776"/>
            </a:xfrm>
          </p:grpSpPr>
          <p:sp>
            <p:nvSpPr>
              <p:cNvPr id="70714" name="Rectangle 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5" name="Rectangle 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6" name="Rectangle 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7" name="Rectangle 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8" name="Rectangle 1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9" name="Rectangle 1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0" name="Rectangle 1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1" name="Rectangle 1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2" name="Rectangle 1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3" name="Rectangle 1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4" name="Rectangle 1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5" name="Rectangle 1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6" name="Rectangle 1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7" name="Rectangle 1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8" name="Rectangle 2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9" name="Rectangle 2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0" name="Rectangle 2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1" name="Rectangle 2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2" name="Rectangle 2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3" name="Rectangle 2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4" name="Rectangle 2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5" name="Rectangle 2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6" name="Rectangle 2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7" name="Rectangle 2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8" name="Rectangle 3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663" name="Line 31"/>
            <p:cNvSpPr>
              <a:spLocks noChangeShapeType="1"/>
            </p:cNvSpPr>
            <p:nvPr/>
          </p:nvSpPr>
          <p:spPr bwMode="auto">
            <a:xfrm rot="-177988">
              <a:off x="5271355" y="1832302"/>
              <a:ext cx="2130475" cy="240023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32"/>
            <p:cNvSpPr>
              <a:spLocks noChangeShapeType="1"/>
            </p:cNvSpPr>
            <p:nvPr/>
          </p:nvSpPr>
          <p:spPr bwMode="auto">
            <a:xfrm>
              <a:off x="5959844" y="1952314"/>
              <a:ext cx="747587" cy="768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33"/>
            <p:cNvSpPr>
              <a:spLocks noChangeShapeType="1"/>
            </p:cNvSpPr>
            <p:nvPr/>
          </p:nvSpPr>
          <p:spPr bwMode="auto">
            <a:xfrm flipH="1">
              <a:off x="5168900" y="3443462"/>
              <a:ext cx="7899" cy="7221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34"/>
            <p:cNvSpPr>
              <a:spLocks noChangeShapeType="1"/>
            </p:cNvSpPr>
            <p:nvPr/>
          </p:nvSpPr>
          <p:spPr bwMode="auto">
            <a:xfrm>
              <a:off x="7428425" y="4919609"/>
              <a:ext cx="26476" cy="63029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7" name="Line 35"/>
            <p:cNvSpPr>
              <a:spLocks noChangeShapeType="1"/>
            </p:cNvSpPr>
            <p:nvPr/>
          </p:nvSpPr>
          <p:spPr bwMode="auto">
            <a:xfrm>
              <a:off x="5170889" y="4169535"/>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6"/>
            <p:cNvSpPr>
              <a:spLocks noChangeShapeType="1"/>
            </p:cNvSpPr>
            <p:nvPr/>
          </p:nvSpPr>
          <p:spPr bwMode="auto">
            <a:xfrm rot="2592605" flipV="1">
              <a:off x="5283175" y="4670585"/>
              <a:ext cx="55551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7"/>
            <p:cNvSpPr>
              <a:spLocks noChangeShapeType="1"/>
            </p:cNvSpPr>
            <p:nvPr/>
          </p:nvSpPr>
          <p:spPr bwMode="auto">
            <a:xfrm rot="2592605" flipV="1">
              <a:off x="6793123" y="4658583"/>
              <a:ext cx="531880" cy="519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38"/>
            <p:cNvSpPr>
              <a:spLocks noChangeShapeType="1"/>
            </p:cNvSpPr>
            <p:nvPr/>
          </p:nvSpPr>
          <p:spPr bwMode="auto">
            <a:xfrm rot="2592605" flipV="1">
              <a:off x="5818155" y="5202970"/>
              <a:ext cx="853368" cy="294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39"/>
            <p:cNvSpPr>
              <a:spLocks noChangeShapeType="1"/>
            </p:cNvSpPr>
            <p:nvPr/>
          </p:nvSpPr>
          <p:spPr bwMode="auto">
            <a:xfrm rot="2592605">
              <a:off x="5676474" y="4294236"/>
              <a:ext cx="512928" cy="5148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40"/>
            <p:cNvSpPr>
              <a:spLocks noChangeShapeType="1"/>
            </p:cNvSpPr>
            <p:nvPr/>
          </p:nvSpPr>
          <p:spPr bwMode="auto">
            <a:xfrm rot="2592605" flipV="1">
              <a:off x="6015987" y="3149433"/>
              <a:ext cx="576203" cy="54905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41"/>
            <p:cNvSpPr>
              <a:spLocks noChangeShapeType="1"/>
            </p:cNvSpPr>
            <p:nvPr/>
          </p:nvSpPr>
          <p:spPr bwMode="auto">
            <a:xfrm rot="2592605" flipV="1">
              <a:off x="5300904" y="2429361"/>
              <a:ext cx="56142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42"/>
            <p:cNvSpPr>
              <a:spLocks noChangeShapeType="1"/>
            </p:cNvSpPr>
            <p:nvPr/>
          </p:nvSpPr>
          <p:spPr bwMode="auto">
            <a:xfrm rot="2807395">
              <a:off x="6419561" y="2088209"/>
              <a:ext cx="555055" cy="5052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43"/>
            <p:cNvSpPr>
              <a:spLocks noChangeShapeType="1"/>
            </p:cNvSpPr>
            <p:nvPr/>
          </p:nvSpPr>
          <p:spPr bwMode="auto">
            <a:xfrm rot="2807395">
              <a:off x="6440495" y="2823033"/>
              <a:ext cx="522052" cy="4727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44"/>
            <p:cNvSpPr>
              <a:spLocks noChangeShapeType="1"/>
            </p:cNvSpPr>
            <p:nvPr/>
          </p:nvSpPr>
          <p:spPr bwMode="auto">
            <a:xfrm rot="2807395">
              <a:off x="7926646" y="4278496"/>
              <a:ext cx="543054"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7" name="Line 45"/>
            <p:cNvSpPr>
              <a:spLocks noChangeShapeType="1"/>
            </p:cNvSpPr>
            <p:nvPr/>
          </p:nvSpPr>
          <p:spPr bwMode="auto">
            <a:xfrm rot="2807395">
              <a:off x="6416607" y="4302407"/>
              <a:ext cx="555055" cy="50233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8" name="Line 46"/>
            <p:cNvSpPr>
              <a:spLocks noChangeShapeType="1"/>
            </p:cNvSpPr>
            <p:nvPr/>
          </p:nvSpPr>
          <p:spPr bwMode="auto">
            <a:xfrm rot="2807395">
              <a:off x="7203016" y="2081823"/>
              <a:ext cx="501050" cy="455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47"/>
            <p:cNvSpPr>
              <a:spLocks noChangeShapeType="1"/>
            </p:cNvSpPr>
            <p:nvPr/>
          </p:nvSpPr>
          <p:spPr bwMode="auto">
            <a:xfrm rot="2807395">
              <a:off x="7187992" y="3552310"/>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48"/>
            <p:cNvSpPr>
              <a:spLocks noChangeShapeType="1"/>
            </p:cNvSpPr>
            <p:nvPr/>
          </p:nvSpPr>
          <p:spPr bwMode="auto">
            <a:xfrm rot="8207395">
              <a:off x="7552530" y="4661584"/>
              <a:ext cx="543700" cy="525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1" name="Line 49"/>
            <p:cNvSpPr>
              <a:spLocks noChangeShapeType="1"/>
            </p:cNvSpPr>
            <p:nvPr/>
          </p:nvSpPr>
          <p:spPr bwMode="auto">
            <a:xfrm rot="2807395">
              <a:off x="7956081" y="2802349"/>
              <a:ext cx="558056"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2" name="Line 50"/>
            <p:cNvSpPr>
              <a:spLocks noChangeShapeType="1"/>
            </p:cNvSpPr>
            <p:nvPr/>
          </p:nvSpPr>
          <p:spPr bwMode="auto">
            <a:xfrm flipH="1">
              <a:off x="6689702" y="2639382"/>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3" name="Line 51"/>
            <p:cNvSpPr>
              <a:spLocks noChangeShapeType="1"/>
            </p:cNvSpPr>
            <p:nvPr/>
          </p:nvSpPr>
          <p:spPr bwMode="auto">
            <a:xfrm flipH="1">
              <a:off x="7457973" y="1910309"/>
              <a:ext cx="738722" cy="750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4" name="Line 52"/>
            <p:cNvSpPr>
              <a:spLocks noChangeShapeType="1"/>
            </p:cNvSpPr>
            <p:nvPr/>
          </p:nvSpPr>
          <p:spPr bwMode="auto">
            <a:xfrm flipH="1">
              <a:off x="7478657" y="3419460"/>
              <a:ext cx="756452" cy="7590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5" name="Line 53"/>
            <p:cNvSpPr>
              <a:spLocks noChangeShapeType="1"/>
            </p:cNvSpPr>
            <p:nvPr/>
          </p:nvSpPr>
          <p:spPr bwMode="auto">
            <a:xfrm rot="2807395">
              <a:off x="7187992" y="4290383"/>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6" name="Text Box 54"/>
            <p:cNvSpPr txBox="1">
              <a:spLocks noChangeArrowheads="1"/>
            </p:cNvSpPr>
            <p:nvPr/>
          </p:nvSpPr>
          <p:spPr bwMode="auto">
            <a:xfrm>
              <a:off x="5527675" y="1597025"/>
              <a:ext cx="411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7" name="Text Box 55"/>
            <p:cNvSpPr txBox="1">
              <a:spLocks noChangeArrowheads="1"/>
            </p:cNvSpPr>
            <p:nvPr/>
          </p:nvSpPr>
          <p:spPr bwMode="auto">
            <a:xfrm>
              <a:off x="7399338"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8" name="Text Box 56"/>
            <p:cNvSpPr txBox="1">
              <a:spLocks noChangeArrowheads="1"/>
            </p:cNvSpPr>
            <p:nvPr/>
          </p:nvSpPr>
          <p:spPr bwMode="auto">
            <a:xfrm>
              <a:off x="81470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9" name="Text Box 57"/>
            <p:cNvSpPr txBox="1">
              <a:spLocks noChangeArrowheads="1"/>
            </p:cNvSpPr>
            <p:nvPr/>
          </p:nvSpPr>
          <p:spPr bwMode="auto">
            <a:xfrm>
              <a:off x="62801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0" name="Text Box 58"/>
            <p:cNvSpPr txBox="1">
              <a:spLocks noChangeArrowheads="1"/>
            </p:cNvSpPr>
            <p:nvPr/>
          </p:nvSpPr>
          <p:spPr bwMode="auto">
            <a:xfrm>
              <a:off x="4786313"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1" name="Text Box 59"/>
            <p:cNvSpPr txBox="1">
              <a:spLocks noChangeArrowheads="1"/>
            </p:cNvSpPr>
            <p:nvPr/>
          </p:nvSpPr>
          <p:spPr bwMode="auto">
            <a:xfrm>
              <a:off x="8147050" y="3743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2" name="Text Box 60"/>
            <p:cNvSpPr txBox="1">
              <a:spLocks noChangeArrowheads="1"/>
            </p:cNvSpPr>
            <p:nvPr/>
          </p:nvSpPr>
          <p:spPr bwMode="auto">
            <a:xfrm>
              <a:off x="4786313" y="4583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3" name="Text Box 61"/>
            <p:cNvSpPr txBox="1">
              <a:spLocks noChangeArrowheads="1"/>
            </p:cNvSpPr>
            <p:nvPr/>
          </p:nvSpPr>
          <p:spPr bwMode="auto">
            <a:xfrm>
              <a:off x="47863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694" name="Text Box 62"/>
            <p:cNvSpPr txBox="1">
              <a:spLocks noChangeArrowheads="1"/>
            </p:cNvSpPr>
            <p:nvPr/>
          </p:nvSpPr>
          <p:spPr bwMode="auto">
            <a:xfrm>
              <a:off x="4786313" y="3182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5" name="Text Box 63"/>
            <p:cNvSpPr txBox="1">
              <a:spLocks noChangeArrowheads="1"/>
            </p:cNvSpPr>
            <p:nvPr/>
          </p:nvSpPr>
          <p:spPr bwMode="auto">
            <a:xfrm>
              <a:off x="4786313" y="23431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6" name="Text Box 64"/>
            <p:cNvSpPr txBox="1">
              <a:spLocks noChangeArrowheads="1"/>
            </p:cNvSpPr>
            <p:nvPr/>
          </p:nvSpPr>
          <p:spPr bwMode="auto">
            <a:xfrm>
              <a:off x="5532438"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7" name="Text Box 65"/>
            <p:cNvSpPr txBox="1">
              <a:spLocks noChangeArrowheads="1"/>
            </p:cNvSpPr>
            <p:nvPr/>
          </p:nvSpPr>
          <p:spPr bwMode="auto">
            <a:xfrm>
              <a:off x="5532438" y="392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8" name="Text Box 66"/>
            <p:cNvSpPr txBox="1">
              <a:spLocks noChangeArrowheads="1"/>
            </p:cNvSpPr>
            <p:nvPr/>
          </p:nvSpPr>
          <p:spPr bwMode="auto">
            <a:xfrm>
              <a:off x="7369175" y="3057525"/>
              <a:ext cx="33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9" name="Text Box 67"/>
            <p:cNvSpPr txBox="1">
              <a:spLocks noChangeArrowheads="1"/>
            </p:cNvSpPr>
            <p:nvPr/>
          </p:nvSpPr>
          <p:spPr bwMode="auto">
            <a:xfrm>
              <a:off x="8147050"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0" name="Text Box 68"/>
            <p:cNvSpPr txBox="1">
              <a:spLocks noChangeArrowheads="1"/>
            </p:cNvSpPr>
            <p:nvPr/>
          </p:nvSpPr>
          <p:spPr bwMode="auto">
            <a:xfrm>
              <a:off x="5813425" y="22494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1" name="Text Box 69"/>
            <p:cNvSpPr txBox="1">
              <a:spLocks noChangeArrowheads="1"/>
            </p:cNvSpPr>
            <p:nvPr/>
          </p:nvSpPr>
          <p:spPr bwMode="auto">
            <a:xfrm>
              <a:off x="6653213"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2" name="Text Box 70"/>
            <p:cNvSpPr txBox="1">
              <a:spLocks noChangeArrowheads="1"/>
            </p:cNvSpPr>
            <p:nvPr/>
          </p:nvSpPr>
          <p:spPr bwMode="auto">
            <a:xfrm>
              <a:off x="7396163" y="236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3" name="Text Box 71"/>
            <p:cNvSpPr txBox="1">
              <a:spLocks noChangeArrowheads="1"/>
            </p:cNvSpPr>
            <p:nvPr/>
          </p:nvSpPr>
          <p:spPr bwMode="auto">
            <a:xfrm>
              <a:off x="6280150" y="3276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11</a:t>
              </a:r>
            </a:p>
          </p:txBody>
        </p:sp>
        <p:sp>
          <p:nvSpPr>
            <p:cNvPr id="70704" name="Text Box 72"/>
            <p:cNvSpPr txBox="1">
              <a:spLocks noChangeArrowheads="1"/>
            </p:cNvSpPr>
            <p:nvPr/>
          </p:nvSpPr>
          <p:spPr bwMode="auto">
            <a:xfrm>
              <a:off x="8175625" y="3133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5" name="Text Box 73"/>
            <p:cNvSpPr txBox="1">
              <a:spLocks noChangeArrowheads="1"/>
            </p:cNvSpPr>
            <p:nvPr/>
          </p:nvSpPr>
          <p:spPr bwMode="auto">
            <a:xfrm>
              <a:off x="66532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6" name="Text Box 74"/>
            <p:cNvSpPr txBox="1">
              <a:spLocks noChangeArrowheads="1"/>
            </p:cNvSpPr>
            <p:nvPr/>
          </p:nvSpPr>
          <p:spPr bwMode="auto">
            <a:xfrm>
              <a:off x="5907088" y="4489450"/>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5</a:t>
              </a:r>
            </a:p>
          </p:txBody>
        </p:sp>
        <p:sp>
          <p:nvSpPr>
            <p:cNvPr id="70707" name="Text Box 75"/>
            <p:cNvSpPr txBox="1">
              <a:spLocks noChangeArrowheads="1"/>
            </p:cNvSpPr>
            <p:nvPr/>
          </p:nvSpPr>
          <p:spPr bwMode="auto">
            <a:xfrm>
              <a:off x="8151813" y="46466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8" name="Line 77"/>
            <p:cNvSpPr>
              <a:spLocks noChangeShapeType="1"/>
            </p:cNvSpPr>
            <p:nvPr/>
          </p:nvSpPr>
          <p:spPr bwMode="auto">
            <a:xfrm>
              <a:off x="7437179" y="4918502"/>
              <a:ext cx="5022" cy="6440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09" name="Line 79"/>
            <p:cNvSpPr>
              <a:spLocks noChangeShapeType="1"/>
            </p:cNvSpPr>
            <p:nvPr/>
          </p:nvSpPr>
          <p:spPr bwMode="auto">
            <a:xfrm rot="2807395">
              <a:off x="7204792" y="4296432"/>
              <a:ext cx="512825" cy="49442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0" name="Text Box 82"/>
            <p:cNvSpPr txBox="1">
              <a:spLocks noChangeArrowheads="1"/>
            </p:cNvSpPr>
            <p:nvPr/>
          </p:nvSpPr>
          <p:spPr bwMode="auto">
            <a:xfrm>
              <a:off x="6746875" y="4527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11" name="Text Box 83"/>
            <p:cNvSpPr txBox="1">
              <a:spLocks noChangeArrowheads="1"/>
            </p:cNvSpPr>
            <p:nvPr/>
          </p:nvSpPr>
          <p:spPr bwMode="auto">
            <a:xfrm>
              <a:off x="7016750" y="4851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solidFill>
                    <a:schemeClr val="hlink"/>
                  </a:solidFill>
                </a:rPr>
                <a:t>20</a:t>
              </a:r>
              <a:endParaRPr lang="en-US" dirty="0">
                <a:solidFill>
                  <a:schemeClr val="hlink"/>
                </a:solidFill>
              </a:endParaRPr>
            </a:p>
          </p:txBody>
        </p:sp>
        <p:sp>
          <p:nvSpPr>
            <p:cNvPr id="70712" name="Line 79"/>
            <p:cNvSpPr>
              <a:spLocks noChangeShapeType="1"/>
            </p:cNvSpPr>
            <p:nvPr/>
          </p:nvSpPr>
          <p:spPr bwMode="auto">
            <a:xfrm rot="2807395" flipV="1">
              <a:off x="6556596" y="3782457"/>
              <a:ext cx="1045531" cy="13483"/>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3" name="Text Box 81"/>
            <p:cNvSpPr txBox="1">
              <a:spLocks noChangeArrowheads="1"/>
            </p:cNvSpPr>
            <p:nvPr/>
          </p:nvSpPr>
          <p:spPr bwMode="auto">
            <a:xfrm>
              <a:off x="7307263" y="4022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15</a:t>
              </a:r>
            </a:p>
          </p:txBody>
        </p:sp>
      </p:grpSp>
      <p:sp>
        <p:nvSpPr>
          <p:cNvPr id="70661" name="Rectangle 139"/>
          <p:cNvSpPr>
            <a:spLocks noChangeArrowheads="1"/>
          </p:cNvSpPr>
          <p:nvPr/>
        </p:nvSpPr>
        <p:spPr bwMode="auto">
          <a:xfrm>
            <a:off x="850900" y="392113"/>
            <a:ext cx="7551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TauDEM contributing area convention.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7458" name="Group 2"/>
          <p:cNvGrpSpPr>
            <a:grpSpLocks/>
          </p:cNvGrpSpPr>
          <p:nvPr/>
        </p:nvGrpSpPr>
        <p:grpSpPr bwMode="auto">
          <a:xfrm>
            <a:off x="5366859" y="2283845"/>
            <a:ext cx="2424112" cy="2420937"/>
            <a:chOff x="2261" y="1517"/>
            <a:chExt cx="1149" cy="1094"/>
          </a:xfrm>
        </p:grpSpPr>
        <p:sp>
          <p:nvSpPr>
            <p:cNvPr id="787459" name="Rectangle 3"/>
            <p:cNvSpPr>
              <a:spLocks noChangeArrowheads="1"/>
            </p:cNvSpPr>
            <p:nvPr/>
          </p:nvSpPr>
          <p:spPr bwMode="auto">
            <a:xfrm>
              <a:off x="2261"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4</a:t>
              </a:r>
            </a:p>
          </p:txBody>
        </p:sp>
        <p:sp>
          <p:nvSpPr>
            <p:cNvPr id="787460" name="Rectangle 4"/>
            <p:cNvSpPr>
              <a:spLocks noChangeArrowheads="1"/>
            </p:cNvSpPr>
            <p:nvPr/>
          </p:nvSpPr>
          <p:spPr bwMode="auto">
            <a:xfrm>
              <a:off x="2261"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5</a:t>
              </a:r>
            </a:p>
          </p:txBody>
        </p:sp>
        <p:sp>
          <p:nvSpPr>
            <p:cNvPr id="787461" name="Rectangle 5"/>
            <p:cNvSpPr>
              <a:spLocks noChangeArrowheads="1"/>
            </p:cNvSpPr>
            <p:nvPr/>
          </p:nvSpPr>
          <p:spPr bwMode="auto">
            <a:xfrm>
              <a:off x="2261"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6</a:t>
              </a:r>
            </a:p>
          </p:txBody>
        </p:sp>
        <p:sp>
          <p:nvSpPr>
            <p:cNvPr id="787462" name="Rectangle 6"/>
            <p:cNvSpPr>
              <a:spLocks noChangeArrowheads="1"/>
            </p:cNvSpPr>
            <p:nvPr/>
          </p:nvSpPr>
          <p:spPr bwMode="auto">
            <a:xfrm>
              <a:off x="2644"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 3</a:t>
              </a:r>
            </a:p>
          </p:txBody>
        </p:sp>
        <p:sp>
          <p:nvSpPr>
            <p:cNvPr id="787463" name="Rectangle 7"/>
            <p:cNvSpPr>
              <a:spLocks noChangeArrowheads="1"/>
            </p:cNvSpPr>
            <p:nvPr/>
          </p:nvSpPr>
          <p:spPr bwMode="auto">
            <a:xfrm>
              <a:off x="2644"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787464" name="Rectangle 8"/>
            <p:cNvSpPr>
              <a:spLocks noChangeArrowheads="1"/>
            </p:cNvSpPr>
            <p:nvPr/>
          </p:nvSpPr>
          <p:spPr bwMode="auto">
            <a:xfrm>
              <a:off x="2644"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7</a:t>
              </a:r>
            </a:p>
          </p:txBody>
        </p:sp>
        <p:grpSp>
          <p:nvGrpSpPr>
            <p:cNvPr id="787465" name="Group 9"/>
            <p:cNvGrpSpPr>
              <a:grpSpLocks/>
            </p:cNvGrpSpPr>
            <p:nvPr/>
          </p:nvGrpSpPr>
          <p:grpSpPr bwMode="auto">
            <a:xfrm>
              <a:off x="3027" y="1517"/>
              <a:ext cx="383" cy="1094"/>
              <a:chOff x="3027" y="1517"/>
              <a:chExt cx="383" cy="1094"/>
            </a:xfrm>
          </p:grpSpPr>
          <p:sp>
            <p:nvSpPr>
              <p:cNvPr id="787466" name="Rectangle 10"/>
              <p:cNvSpPr>
                <a:spLocks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 2</a:t>
                </a:r>
              </a:p>
            </p:txBody>
          </p:sp>
          <p:sp>
            <p:nvSpPr>
              <p:cNvPr id="787467" name="Rectangle 11"/>
              <p:cNvSpPr>
                <a:spLocks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1</a:t>
                </a:r>
              </a:p>
            </p:txBody>
          </p:sp>
          <p:sp>
            <p:nvSpPr>
              <p:cNvPr id="787468" name="Rectangle 12"/>
              <p:cNvSpPr>
                <a:spLocks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8</a:t>
                </a:r>
              </a:p>
            </p:txBody>
          </p:sp>
        </p:grpSp>
        <p:sp>
          <p:nvSpPr>
            <p:cNvPr id="787469" name="Line 13"/>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0" name="Line 14"/>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1" name="Line 15"/>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2" name="Line 16"/>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3" name="Line 17"/>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4" name="Line 18"/>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5" name="Line 19"/>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6" name="Line 20"/>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sp>
        <p:nvSpPr>
          <p:cNvPr id="787477" name="Text Box 21"/>
          <p:cNvSpPr txBox="1">
            <a:spLocks noChangeArrowheads="1"/>
          </p:cNvSpPr>
          <p:nvPr/>
        </p:nvSpPr>
        <p:spPr bwMode="auto">
          <a:xfrm>
            <a:off x="1121569" y="142316"/>
            <a:ext cx="69008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4800" dirty="0" smtClean="0">
                <a:solidFill>
                  <a:srgbClr val="000000"/>
                </a:solidFill>
                <a:latin typeface="Calibri" pitchFamily="34" charset="0"/>
                <a:cs typeface="Calibri" pitchFamily="34" charset="0"/>
              </a:rPr>
              <a:t>ArcGIS and </a:t>
            </a:r>
            <a:r>
              <a:rPr lang="en-US" sz="4800" dirty="0" err="1" smtClean="0">
                <a:solidFill>
                  <a:srgbClr val="000000"/>
                </a:solidFill>
                <a:latin typeface="Calibri" pitchFamily="34" charset="0"/>
                <a:cs typeface="Calibri" pitchFamily="34" charset="0"/>
              </a:rPr>
              <a:t>TauDEM</a:t>
            </a:r>
            <a:r>
              <a:rPr lang="en-US" sz="4800" dirty="0" smtClean="0">
                <a:solidFill>
                  <a:srgbClr val="000000"/>
                </a:solidFill>
                <a:latin typeface="Calibri" pitchFamily="34" charset="0"/>
                <a:cs typeface="Calibri" pitchFamily="34" charset="0"/>
              </a:rPr>
              <a:t> flow direction encodings</a:t>
            </a:r>
            <a:endParaRPr lang="en-US" sz="2000" dirty="0" smtClean="0">
              <a:solidFill>
                <a:srgbClr val="000000"/>
              </a:solidFill>
              <a:latin typeface="Calibri" pitchFamily="34" charset="0"/>
              <a:cs typeface="Calibri" pitchFamily="34" charset="0"/>
            </a:endParaRPr>
          </a:p>
        </p:txBody>
      </p:sp>
      <p:sp>
        <p:nvSpPr>
          <p:cNvPr id="787480" name="Text Box 24"/>
          <p:cNvSpPr txBox="1">
            <a:spLocks noChangeArrowheads="1"/>
          </p:cNvSpPr>
          <p:nvPr/>
        </p:nvSpPr>
        <p:spPr bwMode="auto">
          <a:xfrm>
            <a:off x="6029321" y="4972752"/>
            <a:ext cx="2828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400" dirty="0" err="1" smtClean="0">
                <a:solidFill>
                  <a:srgbClr val="000000"/>
                </a:solidFill>
                <a:latin typeface="Calibri" pitchFamily="34" charset="0"/>
                <a:cs typeface="Calibri" pitchFamily="34" charset="0"/>
              </a:rPr>
              <a:t>TauDEM</a:t>
            </a:r>
            <a:endParaRPr lang="en-US" sz="2400" dirty="0" smtClean="0">
              <a:solidFill>
                <a:srgbClr val="000000"/>
              </a:solidFill>
              <a:latin typeface="Calibri" pitchFamily="34" charset="0"/>
              <a:cs typeface="Calibri" pitchFamily="34" charset="0"/>
            </a:endParaRPr>
          </a:p>
        </p:txBody>
      </p:sp>
      <p:grpSp>
        <p:nvGrpSpPr>
          <p:cNvPr id="52" name="Group 81"/>
          <p:cNvGrpSpPr>
            <a:grpSpLocks/>
          </p:cNvGrpSpPr>
          <p:nvPr/>
        </p:nvGrpSpPr>
        <p:grpSpPr bwMode="auto">
          <a:xfrm>
            <a:off x="1591635" y="2283845"/>
            <a:ext cx="2424112" cy="2421972"/>
            <a:chOff x="2261" y="1517"/>
            <a:chExt cx="1149" cy="1094"/>
          </a:xfrm>
        </p:grpSpPr>
        <p:sp>
          <p:nvSpPr>
            <p:cNvPr id="62"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32</a:t>
              </a:r>
            </a:p>
          </p:txBody>
        </p:sp>
        <p:sp>
          <p:nvSpPr>
            <p:cNvPr id="63"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4"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64</a:t>
              </a:r>
            </a:p>
          </p:txBody>
        </p:sp>
        <p:sp>
          <p:nvSpPr>
            <p:cNvPr id="66"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grpSp>
          <p:nvGrpSpPr>
            <p:cNvPr id="68" name="Group 88"/>
            <p:cNvGrpSpPr>
              <a:grpSpLocks/>
            </p:cNvGrpSpPr>
            <p:nvPr/>
          </p:nvGrpSpPr>
          <p:grpSpPr bwMode="auto">
            <a:xfrm>
              <a:off x="3027" y="1517"/>
              <a:ext cx="383" cy="1094"/>
              <a:chOff x="3027" y="1517"/>
              <a:chExt cx="383" cy="1094"/>
            </a:xfrm>
          </p:grpSpPr>
          <p:sp>
            <p:nvSpPr>
              <p:cNvPr id="77"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128</a:t>
                </a:r>
              </a:p>
            </p:txBody>
          </p:sp>
          <p:sp>
            <p:nvSpPr>
              <p:cNvPr id="78"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79"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grpSp>
        <p:sp>
          <p:nvSpPr>
            <p:cNvPr id="69"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0"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1"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2"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3"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4"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5"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6"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grpSp>
      <p:sp>
        <p:nvSpPr>
          <p:cNvPr id="80" name="Text Box 24"/>
          <p:cNvSpPr txBox="1">
            <a:spLocks noChangeArrowheads="1"/>
          </p:cNvSpPr>
          <p:nvPr/>
        </p:nvSpPr>
        <p:spPr bwMode="auto">
          <a:xfrm>
            <a:off x="2260774" y="5002060"/>
            <a:ext cx="1085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ArcGIS</a:t>
            </a:r>
          </a:p>
        </p:txBody>
      </p:sp>
    </p:spTree>
    <p:extLst>
      <p:ext uri="{BB962C8B-B14F-4D97-AF65-F5344CB8AC3E}">
        <p14:creationId xmlns:p14="http://schemas.microsoft.com/office/powerpoint/2010/main" val="1874150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04"/>
          <p:cNvSpPr txBox="1">
            <a:spLocks noChangeArrowheads="1"/>
          </p:cNvSpPr>
          <p:nvPr/>
        </p:nvSpPr>
        <p:spPr bwMode="auto">
          <a:xfrm>
            <a:off x="1408113" y="544513"/>
            <a:ext cx="6210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Watershed Draining to Outlet</a:t>
            </a:r>
            <a:endParaRPr lang="en-US"/>
          </a:p>
        </p:txBody>
      </p:sp>
      <p:sp>
        <p:nvSpPr>
          <p:cNvPr id="72707" name="Rectangle 4"/>
          <p:cNvSpPr>
            <a:spLocks noChangeArrowheads="1"/>
          </p:cNvSpPr>
          <p:nvPr/>
        </p:nvSpPr>
        <p:spPr bwMode="auto">
          <a:xfrm>
            <a:off x="1224139" y="1728611"/>
            <a:ext cx="765175"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8" name="Rectangle 5"/>
          <p:cNvSpPr>
            <a:spLocks noChangeArrowheads="1"/>
          </p:cNvSpPr>
          <p:nvPr/>
        </p:nvSpPr>
        <p:spPr bwMode="auto">
          <a:xfrm>
            <a:off x="1989314" y="17286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9" name="Rectangle 6"/>
          <p:cNvSpPr>
            <a:spLocks noChangeArrowheads="1"/>
          </p:cNvSpPr>
          <p:nvPr/>
        </p:nvSpPr>
        <p:spPr bwMode="auto">
          <a:xfrm>
            <a:off x="2751314" y="17286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0" name="Rectangle 7"/>
          <p:cNvSpPr>
            <a:spLocks noChangeArrowheads="1"/>
          </p:cNvSpPr>
          <p:nvPr/>
        </p:nvSpPr>
        <p:spPr bwMode="auto">
          <a:xfrm>
            <a:off x="3514902" y="17286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1" name="Rectangle 8"/>
          <p:cNvSpPr>
            <a:spLocks noChangeArrowheads="1"/>
          </p:cNvSpPr>
          <p:nvPr/>
        </p:nvSpPr>
        <p:spPr bwMode="auto">
          <a:xfrm>
            <a:off x="4276902" y="17286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2" name="Rectangle 9"/>
          <p:cNvSpPr>
            <a:spLocks noChangeArrowheads="1"/>
          </p:cNvSpPr>
          <p:nvPr/>
        </p:nvSpPr>
        <p:spPr bwMode="auto">
          <a:xfrm>
            <a:off x="2751314" y="47258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3" name="Rectangle 10"/>
          <p:cNvSpPr>
            <a:spLocks noChangeArrowheads="1"/>
          </p:cNvSpPr>
          <p:nvPr/>
        </p:nvSpPr>
        <p:spPr bwMode="auto">
          <a:xfrm>
            <a:off x="3514902" y="4725811"/>
            <a:ext cx="762000" cy="749300"/>
          </a:xfrm>
          <a:prstGeom prst="rect">
            <a:avLst/>
          </a:prstGeom>
          <a:solidFill>
            <a:srgbClr val="FF5050"/>
          </a:solidFill>
          <a:ln w="38100">
            <a:solidFill>
              <a:srgbClr val="009900"/>
            </a:solidFill>
            <a:miter lim="800000"/>
            <a:headEnd/>
            <a:tailEnd/>
          </a:ln>
        </p:spPr>
        <p:txBody>
          <a:bodyPr wrap="none" anchor="ctr"/>
          <a:lstStyle/>
          <a:p>
            <a:pPr algn="ctr"/>
            <a:endParaRPr lang="en-US" b="1"/>
          </a:p>
        </p:txBody>
      </p:sp>
      <p:sp>
        <p:nvSpPr>
          <p:cNvPr id="72714" name="Rectangle 11"/>
          <p:cNvSpPr>
            <a:spLocks noChangeArrowheads="1"/>
          </p:cNvSpPr>
          <p:nvPr/>
        </p:nvSpPr>
        <p:spPr bwMode="auto">
          <a:xfrm>
            <a:off x="4276902" y="47258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5" name="Rectangle 12"/>
          <p:cNvSpPr>
            <a:spLocks noChangeArrowheads="1"/>
          </p:cNvSpPr>
          <p:nvPr/>
        </p:nvSpPr>
        <p:spPr bwMode="auto">
          <a:xfrm>
            <a:off x="1224139" y="2477911"/>
            <a:ext cx="765175"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6" name="Rectangle 13"/>
          <p:cNvSpPr>
            <a:spLocks noChangeArrowheads="1"/>
          </p:cNvSpPr>
          <p:nvPr/>
        </p:nvSpPr>
        <p:spPr bwMode="auto">
          <a:xfrm>
            <a:off x="1989314" y="2477911"/>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7" name="Rectangle 14"/>
          <p:cNvSpPr>
            <a:spLocks noChangeArrowheads="1"/>
          </p:cNvSpPr>
          <p:nvPr/>
        </p:nvSpPr>
        <p:spPr bwMode="auto">
          <a:xfrm>
            <a:off x="2751314" y="2477911"/>
            <a:ext cx="763588"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8" name="Rectangle 15"/>
          <p:cNvSpPr>
            <a:spLocks noChangeArrowheads="1"/>
          </p:cNvSpPr>
          <p:nvPr/>
        </p:nvSpPr>
        <p:spPr bwMode="auto">
          <a:xfrm>
            <a:off x="3514902" y="2477911"/>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9" name="Rectangle 16"/>
          <p:cNvSpPr>
            <a:spLocks noChangeArrowheads="1"/>
          </p:cNvSpPr>
          <p:nvPr/>
        </p:nvSpPr>
        <p:spPr bwMode="auto">
          <a:xfrm>
            <a:off x="4276902" y="2477911"/>
            <a:ext cx="763587"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0" name="Rectangle 17"/>
          <p:cNvSpPr>
            <a:spLocks noChangeArrowheads="1"/>
          </p:cNvSpPr>
          <p:nvPr/>
        </p:nvSpPr>
        <p:spPr bwMode="auto">
          <a:xfrm>
            <a:off x="1224139" y="3225624"/>
            <a:ext cx="765175" cy="75088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1" name="Rectangle 18"/>
          <p:cNvSpPr>
            <a:spLocks noChangeArrowheads="1"/>
          </p:cNvSpPr>
          <p:nvPr/>
        </p:nvSpPr>
        <p:spPr bwMode="auto">
          <a:xfrm>
            <a:off x="1989314" y="3225624"/>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2" name="Rectangle 19"/>
          <p:cNvSpPr>
            <a:spLocks noChangeArrowheads="1"/>
          </p:cNvSpPr>
          <p:nvPr/>
        </p:nvSpPr>
        <p:spPr bwMode="auto">
          <a:xfrm>
            <a:off x="2751314" y="3225624"/>
            <a:ext cx="763588"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3" name="Rectangle 20"/>
          <p:cNvSpPr>
            <a:spLocks noChangeArrowheads="1"/>
          </p:cNvSpPr>
          <p:nvPr/>
        </p:nvSpPr>
        <p:spPr bwMode="auto">
          <a:xfrm>
            <a:off x="3514902" y="3225624"/>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4" name="Rectangle 21"/>
          <p:cNvSpPr>
            <a:spLocks noChangeArrowheads="1"/>
          </p:cNvSpPr>
          <p:nvPr/>
        </p:nvSpPr>
        <p:spPr bwMode="auto">
          <a:xfrm>
            <a:off x="4276902" y="3225624"/>
            <a:ext cx="763587"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5" name="Rectangle 22"/>
          <p:cNvSpPr>
            <a:spLocks noChangeArrowheads="1"/>
          </p:cNvSpPr>
          <p:nvPr/>
        </p:nvSpPr>
        <p:spPr bwMode="auto">
          <a:xfrm>
            <a:off x="1224139" y="3976511"/>
            <a:ext cx="765175"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6" name="Rectangle 23"/>
          <p:cNvSpPr>
            <a:spLocks noChangeArrowheads="1"/>
          </p:cNvSpPr>
          <p:nvPr/>
        </p:nvSpPr>
        <p:spPr bwMode="auto">
          <a:xfrm>
            <a:off x="1989314" y="3976511"/>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7" name="Rectangle 24"/>
          <p:cNvSpPr>
            <a:spLocks noChangeArrowheads="1"/>
          </p:cNvSpPr>
          <p:nvPr/>
        </p:nvSpPr>
        <p:spPr bwMode="auto">
          <a:xfrm>
            <a:off x="2751314" y="39765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8" name="Rectangle 25"/>
          <p:cNvSpPr>
            <a:spLocks noChangeArrowheads="1"/>
          </p:cNvSpPr>
          <p:nvPr/>
        </p:nvSpPr>
        <p:spPr bwMode="auto">
          <a:xfrm>
            <a:off x="3514902" y="39765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9" name="Rectangle 26"/>
          <p:cNvSpPr>
            <a:spLocks noChangeArrowheads="1"/>
          </p:cNvSpPr>
          <p:nvPr/>
        </p:nvSpPr>
        <p:spPr bwMode="auto">
          <a:xfrm>
            <a:off x="4276902" y="39765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30" name="Rectangle 27"/>
          <p:cNvSpPr>
            <a:spLocks noChangeArrowheads="1"/>
          </p:cNvSpPr>
          <p:nvPr/>
        </p:nvSpPr>
        <p:spPr bwMode="auto">
          <a:xfrm>
            <a:off x="1989314" y="4725811"/>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1" name="Rectangle 28"/>
          <p:cNvSpPr>
            <a:spLocks noChangeArrowheads="1"/>
          </p:cNvSpPr>
          <p:nvPr/>
        </p:nvSpPr>
        <p:spPr bwMode="auto">
          <a:xfrm>
            <a:off x="1225727" y="4725811"/>
            <a:ext cx="763587"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2" name="Line 29"/>
          <p:cNvSpPr>
            <a:spLocks noChangeShapeType="1"/>
          </p:cNvSpPr>
          <p:nvPr/>
        </p:nvSpPr>
        <p:spPr bwMode="auto">
          <a:xfrm rot="-177988">
            <a:off x="1701977" y="1995311"/>
            <a:ext cx="2132012" cy="24018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3" name="Line 30"/>
          <p:cNvSpPr>
            <a:spLocks noChangeShapeType="1"/>
          </p:cNvSpPr>
          <p:nvPr/>
        </p:nvSpPr>
        <p:spPr bwMode="auto">
          <a:xfrm>
            <a:off x="2390952" y="2115961"/>
            <a:ext cx="747712" cy="768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4" name="Line 31"/>
          <p:cNvSpPr>
            <a:spLocks noChangeShapeType="1"/>
          </p:cNvSpPr>
          <p:nvPr/>
        </p:nvSpPr>
        <p:spPr bwMode="auto">
          <a:xfrm flipH="1">
            <a:off x="1606727" y="3608211"/>
            <a:ext cx="1587" cy="7032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5" name="Line 32"/>
          <p:cNvSpPr>
            <a:spLocks noChangeShapeType="1"/>
          </p:cNvSpPr>
          <p:nvPr/>
        </p:nvSpPr>
        <p:spPr bwMode="auto">
          <a:xfrm>
            <a:off x="3860977" y="5084586"/>
            <a:ext cx="17462" cy="6588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6" name="Line 33"/>
          <p:cNvSpPr>
            <a:spLocks noChangeShapeType="1"/>
          </p:cNvSpPr>
          <p:nvPr/>
        </p:nvSpPr>
        <p:spPr bwMode="auto">
          <a:xfrm>
            <a:off x="1601964" y="4333699"/>
            <a:ext cx="765175"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7" name="Line 34"/>
          <p:cNvSpPr>
            <a:spLocks noChangeShapeType="1"/>
          </p:cNvSpPr>
          <p:nvPr/>
        </p:nvSpPr>
        <p:spPr bwMode="auto">
          <a:xfrm rot="2592605" flipV="1">
            <a:off x="1714677" y="4835349"/>
            <a:ext cx="555625" cy="5286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8" name="Line 35"/>
          <p:cNvSpPr>
            <a:spLocks noChangeShapeType="1"/>
          </p:cNvSpPr>
          <p:nvPr/>
        </p:nvSpPr>
        <p:spPr bwMode="auto">
          <a:xfrm rot="2592605" flipV="1">
            <a:off x="3225977" y="4824236"/>
            <a:ext cx="531812" cy="5191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9" name="Line 36"/>
          <p:cNvSpPr>
            <a:spLocks noChangeShapeType="1"/>
          </p:cNvSpPr>
          <p:nvPr/>
        </p:nvSpPr>
        <p:spPr bwMode="auto">
          <a:xfrm rot="2592605">
            <a:off x="2222677" y="5424311"/>
            <a:ext cx="949325" cy="1270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0" name="Line 37"/>
          <p:cNvSpPr>
            <a:spLocks noChangeShapeType="1"/>
          </p:cNvSpPr>
          <p:nvPr/>
        </p:nvSpPr>
        <p:spPr bwMode="auto">
          <a:xfrm rot="2592605">
            <a:off x="2103614" y="4459111"/>
            <a:ext cx="515938" cy="5254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1" name="Line 38"/>
          <p:cNvSpPr>
            <a:spLocks noChangeShapeType="1"/>
          </p:cNvSpPr>
          <p:nvPr/>
        </p:nvSpPr>
        <p:spPr bwMode="auto">
          <a:xfrm rot="2592605" flipV="1">
            <a:off x="2448102" y="3312936"/>
            <a:ext cx="576262" cy="5492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2" name="Line 39"/>
          <p:cNvSpPr>
            <a:spLocks noChangeShapeType="1"/>
          </p:cNvSpPr>
          <p:nvPr/>
        </p:nvSpPr>
        <p:spPr bwMode="auto">
          <a:xfrm rot="2592605" flipV="1">
            <a:off x="1732139" y="2593799"/>
            <a:ext cx="561975" cy="5270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3" name="Line 40"/>
          <p:cNvSpPr>
            <a:spLocks noChangeShapeType="1"/>
          </p:cNvSpPr>
          <p:nvPr/>
        </p:nvSpPr>
        <p:spPr bwMode="auto">
          <a:xfrm rot="2807395">
            <a:off x="2851327" y="2252486"/>
            <a:ext cx="555625" cy="504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4" name="Line 41"/>
          <p:cNvSpPr>
            <a:spLocks noChangeShapeType="1"/>
          </p:cNvSpPr>
          <p:nvPr/>
        </p:nvSpPr>
        <p:spPr bwMode="auto">
          <a:xfrm rot="2807395">
            <a:off x="2872758" y="2986705"/>
            <a:ext cx="522287" cy="473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5" name="Line 42"/>
          <p:cNvSpPr>
            <a:spLocks noChangeShapeType="1"/>
          </p:cNvSpPr>
          <p:nvPr/>
        </p:nvSpPr>
        <p:spPr bwMode="auto">
          <a:xfrm rot="2807395">
            <a:off x="4359451" y="4443237"/>
            <a:ext cx="542925"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6" name="Line 43"/>
          <p:cNvSpPr>
            <a:spLocks noChangeShapeType="1"/>
          </p:cNvSpPr>
          <p:nvPr/>
        </p:nvSpPr>
        <p:spPr bwMode="auto">
          <a:xfrm rot="2807395">
            <a:off x="2848151" y="4467049"/>
            <a:ext cx="555625" cy="5016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7" name="Line 44"/>
          <p:cNvSpPr>
            <a:spLocks noChangeShapeType="1"/>
          </p:cNvSpPr>
          <p:nvPr/>
        </p:nvSpPr>
        <p:spPr bwMode="auto">
          <a:xfrm rot="2807395">
            <a:off x="3634758" y="2245343"/>
            <a:ext cx="501650" cy="45561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8" name="Line 45"/>
          <p:cNvSpPr>
            <a:spLocks noChangeShapeType="1"/>
          </p:cNvSpPr>
          <p:nvPr/>
        </p:nvSpPr>
        <p:spPr bwMode="auto">
          <a:xfrm rot="2807395">
            <a:off x="3619677" y="3716161"/>
            <a:ext cx="534987"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9" name="Line 46"/>
          <p:cNvSpPr>
            <a:spLocks noChangeShapeType="1"/>
          </p:cNvSpPr>
          <p:nvPr/>
        </p:nvSpPr>
        <p:spPr bwMode="auto">
          <a:xfrm rot="8207395">
            <a:off x="3984802" y="4825824"/>
            <a:ext cx="544512" cy="52546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0" name="Line 47"/>
          <p:cNvSpPr>
            <a:spLocks noChangeShapeType="1"/>
          </p:cNvSpPr>
          <p:nvPr/>
        </p:nvSpPr>
        <p:spPr bwMode="auto">
          <a:xfrm rot="2807395">
            <a:off x="4388027" y="2966861"/>
            <a:ext cx="558800"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1" name="Line 48"/>
          <p:cNvSpPr>
            <a:spLocks noChangeShapeType="1"/>
          </p:cNvSpPr>
          <p:nvPr/>
        </p:nvSpPr>
        <p:spPr bwMode="auto">
          <a:xfrm flipH="1">
            <a:off x="3121202" y="2803349"/>
            <a:ext cx="766762"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2" name="Line 49"/>
          <p:cNvSpPr>
            <a:spLocks noChangeShapeType="1"/>
          </p:cNvSpPr>
          <p:nvPr/>
        </p:nvSpPr>
        <p:spPr bwMode="auto">
          <a:xfrm flipH="1">
            <a:off x="3891139" y="2073099"/>
            <a:ext cx="738188" cy="75088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3" name="Line 50"/>
          <p:cNvSpPr>
            <a:spLocks noChangeShapeType="1"/>
          </p:cNvSpPr>
          <p:nvPr/>
        </p:nvSpPr>
        <p:spPr bwMode="auto">
          <a:xfrm flipH="1">
            <a:off x="3911777" y="3584399"/>
            <a:ext cx="755650" cy="758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4" name="Line 51"/>
          <p:cNvSpPr>
            <a:spLocks noChangeShapeType="1"/>
          </p:cNvSpPr>
          <p:nvPr/>
        </p:nvSpPr>
        <p:spPr bwMode="auto">
          <a:xfrm rot="2807395">
            <a:off x="3620471" y="4455142"/>
            <a:ext cx="533400"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5" name="Line 77"/>
          <p:cNvSpPr>
            <a:spLocks noChangeShapeType="1"/>
          </p:cNvSpPr>
          <p:nvPr/>
        </p:nvSpPr>
        <p:spPr bwMode="auto">
          <a:xfrm>
            <a:off x="3862564" y="5065536"/>
            <a:ext cx="4763" cy="631825"/>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6" name="Line 79"/>
          <p:cNvSpPr>
            <a:spLocks noChangeShapeType="1"/>
          </p:cNvSpPr>
          <p:nvPr/>
        </p:nvSpPr>
        <p:spPr bwMode="auto">
          <a:xfrm rot="2807395">
            <a:off x="3633964" y="4454349"/>
            <a:ext cx="503237" cy="48418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7" name="Line 79"/>
          <p:cNvSpPr>
            <a:spLocks noChangeShapeType="1"/>
          </p:cNvSpPr>
          <p:nvPr/>
        </p:nvSpPr>
        <p:spPr bwMode="auto">
          <a:xfrm rot="2807395" flipV="1">
            <a:off x="2996582" y="3950318"/>
            <a:ext cx="1027113" cy="1270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8" name="Freeform 3"/>
          <p:cNvSpPr>
            <a:spLocks/>
          </p:cNvSpPr>
          <p:nvPr/>
        </p:nvSpPr>
        <p:spPr bwMode="auto">
          <a:xfrm>
            <a:off x="1190802" y="1707974"/>
            <a:ext cx="3889375" cy="38385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1294437557 w 10000"/>
              <a:gd name="T15" fmla="*/ 2147483647 h 10000"/>
              <a:gd name="T16" fmla="*/ 2147483647 w 10000"/>
              <a:gd name="T17" fmla="*/ 1866438038 h 10000"/>
              <a:gd name="T18" fmla="*/ 2147483647 w 10000"/>
              <a:gd name="T19" fmla="*/ 0 h 10000"/>
              <a:gd name="T20" fmla="*/ 2147483647 w 10000"/>
              <a:gd name="T21" fmla="*/ 113162346 h 10000"/>
              <a:gd name="T22" fmla="*/ 2147483647 w 10000"/>
              <a:gd name="T23" fmla="*/ 19230201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10000"/>
              <a:gd name="T59" fmla="*/ 10000 w 10000"/>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TextBox 54"/>
          <p:cNvSpPr txBox="1"/>
          <p:nvPr/>
        </p:nvSpPr>
        <p:spPr>
          <a:xfrm>
            <a:off x="5547434" y="2298255"/>
            <a:ext cx="2779359"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Watershed mapped as all grid cells that drain to an outlet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Streams mapped as grid cells with flow accumulation greater than a threshold</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70874"/>
            <a:ext cx="9144000" cy="1529326"/>
          </a:xfrm>
        </p:spPr>
        <p:txBody>
          <a:bodyPr/>
          <a:lstStyle/>
          <a:p>
            <a:r>
              <a:rPr lang="en-US" sz="3200" dirty="0">
                <a:latin typeface="Arial" charset="0"/>
              </a:rPr>
              <a:t>Topography defines watersheds which are fundamentally the most basic hydrologic landscape elements. </a:t>
            </a:r>
            <a:endParaRPr lang="en-US" sz="3200" dirty="0">
              <a:latin typeface="Arial" pitchFamily="34" charset="0"/>
              <a:cs typeface="Arial" pitchFamily="34" charset="0"/>
            </a:endParaRPr>
          </a:p>
        </p:txBody>
      </p:sp>
      <p:pic>
        <p:nvPicPr>
          <p:cNvPr id="176131" name="Picture 3"/>
          <p:cNvPicPr>
            <a:picLocks noGrp="1" noChangeAspect="1" noChangeArrowheads="1"/>
          </p:cNvPicPr>
          <p:nvPr>
            <p:ph idx="1"/>
          </p:nvPr>
        </p:nvPicPr>
        <p:blipFill>
          <a:blip r:embed="rId2" cstate="print"/>
          <a:srcRect/>
          <a:stretch>
            <a:fillRect/>
          </a:stretch>
        </p:blipFill>
        <p:spPr>
          <a:xfrm>
            <a:off x="1661602" y="1755012"/>
            <a:ext cx="5577397" cy="5026788"/>
          </a:xfrm>
          <a:noFill/>
          <a:ln/>
        </p:spPr>
      </p:pic>
    </p:spTree>
    <p:extLst>
      <p:ext uri="{BB962C8B-B14F-4D97-AF65-F5344CB8AC3E}">
        <p14:creationId xmlns:p14="http://schemas.microsoft.com/office/powerpoint/2010/main" val="976000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023116"/>
            <a:ext cx="80391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0"/>
            <a:ext cx="7772400" cy="1143000"/>
          </a:xfrm>
        </p:spPr>
        <p:txBody>
          <a:bodyPr/>
          <a:lstStyle/>
          <a:p>
            <a:r>
              <a:rPr lang="en-US" dirty="0" smtClean="0"/>
              <a:t>Watershed and Stream Grids</a:t>
            </a:r>
            <a:endParaRPr lang="en-US" dirty="0"/>
          </a:p>
        </p:txBody>
      </p:sp>
      <p:sp>
        <p:nvSpPr>
          <p:cNvPr id="3" name="TextBox 2"/>
          <p:cNvSpPr txBox="1"/>
          <p:nvPr/>
        </p:nvSpPr>
        <p:spPr>
          <a:xfrm>
            <a:off x="3951112" y="5034844"/>
            <a:ext cx="4064000" cy="1631216"/>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Watershed mapped as all grid cells that drain to an outlet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Streams mapped as grid cells with flow accumulation greater than a threshold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944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marcos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415925"/>
            <a:ext cx="8634412"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179388" y="62992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74</a:t>
            </a:r>
          </a:p>
        </p:txBody>
      </p:sp>
      <p:sp>
        <p:nvSpPr>
          <p:cNvPr id="84996" name="Text Box 5"/>
          <p:cNvSpPr txBox="1">
            <a:spLocks noChangeArrowheads="1"/>
          </p:cNvSpPr>
          <p:nvPr/>
        </p:nvSpPr>
        <p:spPr bwMode="auto">
          <a:xfrm>
            <a:off x="3157538" y="33258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172</a:t>
            </a:r>
          </a:p>
        </p:txBody>
      </p:sp>
      <p:sp>
        <p:nvSpPr>
          <p:cNvPr id="84997" name="Text Box 6"/>
          <p:cNvSpPr txBox="1">
            <a:spLocks noChangeArrowheads="1"/>
          </p:cNvSpPr>
          <p:nvPr/>
        </p:nvSpPr>
        <p:spPr bwMode="auto">
          <a:xfrm>
            <a:off x="1968500" y="301625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201</a:t>
            </a:r>
          </a:p>
        </p:txBody>
      </p:sp>
      <p:sp>
        <p:nvSpPr>
          <p:cNvPr id="84998" name="Text Box 7"/>
          <p:cNvSpPr txBox="1">
            <a:spLocks noChangeArrowheads="1"/>
          </p:cNvSpPr>
          <p:nvPr/>
        </p:nvSpPr>
        <p:spPr bwMode="auto">
          <a:xfrm>
            <a:off x="976313" y="5457825"/>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204</a:t>
            </a:r>
          </a:p>
        </p:txBody>
      </p:sp>
      <p:sp>
        <p:nvSpPr>
          <p:cNvPr id="84999" name="Text Box 8"/>
          <p:cNvSpPr txBox="1">
            <a:spLocks noChangeArrowheads="1"/>
          </p:cNvSpPr>
          <p:nvPr/>
        </p:nvSpPr>
        <p:spPr bwMode="auto">
          <a:xfrm>
            <a:off x="603250" y="40560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202</a:t>
            </a:r>
          </a:p>
        </p:txBody>
      </p:sp>
      <p:sp>
        <p:nvSpPr>
          <p:cNvPr id="85000" name="Text Box 9"/>
          <p:cNvSpPr txBox="1">
            <a:spLocks noChangeArrowheads="1"/>
          </p:cNvSpPr>
          <p:nvPr/>
        </p:nvSpPr>
        <p:spPr bwMode="auto">
          <a:xfrm>
            <a:off x="2487613" y="50149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206</a:t>
            </a:r>
          </a:p>
        </p:txBody>
      </p:sp>
      <p:sp>
        <p:nvSpPr>
          <p:cNvPr id="85001" name="Text Box 10"/>
          <p:cNvSpPr txBox="1">
            <a:spLocks noChangeArrowheads="1"/>
          </p:cNvSpPr>
          <p:nvPr/>
        </p:nvSpPr>
        <p:spPr bwMode="auto">
          <a:xfrm>
            <a:off x="3562350" y="46148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203</a:t>
            </a:r>
          </a:p>
        </p:txBody>
      </p:sp>
      <p:sp>
        <p:nvSpPr>
          <p:cNvPr id="85002" name="Text Box 11"/>
          <p:cNvSpPr txBox="1">
            <a:spLocks noChangeArrowheads="1"/>
          </p:cNvSpPr>
          <p:nvPr/>
        </p:nvSpPr>
        <p:spPr bwMode="auto">
          <a:xfrm>
            <a:off x="4191000" y="554831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209</a:t>
            </a:r>
          </a:p>
        </p:txBody>
      </p:sp>
      <p:sp>
        <p:nvSpPr>
          <p:cNvPr id="85003" name="Text Box 12"/>
          <p:cNvSpPr txBox="1">
            <a:spLocks noChangeArrowheads="1"/>
          </p:cNvSpPr>
          <p:nvPr/>
        </p:nvSpPr>
        <p:spPr bwMode="auto">
          <a:xfrm>
            <a:off x="5500688" y="5530850"/>
            <a:ext cx="3408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Each link has a unique identifying number</a:t>
            </a:r>
          </a:p>
        </p:txBody>
      </p:sp>
      <p:sp>
        <p:nvSpPr>
          <p:cNvPr id="85004" name="Text Box 78"/>
          <p:cNvSpPr txBox="1">
            <a:spLocks noChangeArrowheads="1"/>
          </p:cNvSpPr>
          <p:nvPr/>
        </p:nvSpPr>
        <p:spPr bwMode="auto">
          <a:xfrm>
            <a:off x="2628900" y="-1016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Stream Segments</a:t>
            </a:r>
            <a:endParaRPr lang="en-US" sz="2000"/>
          </a:p>
        </p:txBody>
      </p:sp>
      <p:sp>
        <p:nvSpPr>
          <p:cNvPr id="2" name="Rectangle 1"/>
          <p:cNvSpPr/>
          <p:nvPr/>
        </p:nvSpPr>
        <p:spPr>
          <a:xfrm>
            <a:off x="3157538" y="6369050"/>
            <a:ext cx="5751512" cy="523220"/>
          </a:xfrm>
          <a:prstGeom prst="rect">
            <a:avLst/>
          </a:prstGeom>
        </p:spPr>
        <p:txBody>
          <a:bodyPr wrap="square">
            <a:spAutoFit/>
          </a:bodyPr>
          <a:lstStyle/>
          <a:p>
            <a:r>
              <a:rPr lang="en-US" sz="1400" dirty="0">
                <a:solidFill>
                  <a:schemeClr val="bg1">
                    <a:lumMod val="50000"/>
                  </a:schemeClr>
                </a:solidFill>
              </a:rPr>
              <a:t>Maidment, D. R., ed. (2002), </a:t>
            </a:r>
            <a:r>
              <a:rPr lang="en-US" sz="1400" u="sng" dirty="0">
                <a:solidFill>
                  <a:schemeClr val="bg1">
                    <a:lumMod val="50000"/>
                  </a:schemeClr>
                </a:solidFill>
              </a:rPr>
              <a:t>Arc Hydro GIS for Water Resources, ESRI Press, Redlands, CA, 203 p.</a:t>
            </a:r>
            <a:endParaRPr lang="en-US"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ON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252663"/>
            <a:ext cx="40862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descr="CON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3648075"/>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CON1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263" y="4305300"/>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Line 5"/>
          <p:cNvSpPr>
            <a:spLocks noChangeShapeType="1"/>
          </p:cNvSpPr>
          <p:nvPr/>
        </p:nvSpPr>
        <p:spPr bwMode="auto">
          <a:xfrm flipV="1">
            <a:off x="4733925" y="3314700"/>
            <a:ext cx="428625" cy="257175"/>
          </a:xfrm>
          <a:prstGeom prst="line">
            <a:avLst/>
          </a:prstGeom>
          <a:noFill/>
          <a:ln w="38100">
            <a:solidFill>
              <a:schemeClr val="accent2"/>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2" name="Line 6"/>
          <p:cNvSpPr>
            <a:spLocks noChangeShapeType="1"/>
          </p:cNvSpPr>
          <p:nvPr/>
        </p:nvSpPr>
        <p:spPr bwMode="auto">
          <a:xfrm rot="17865190" flipV="1">
            <a:off x="5254625" y="3981450"/>
            <a:ext cx="838200" cy="533400"/>
          </a:xfrm>
          <a:prstGeom prst="line">
            <a:avLst/>
          </a:prstGeom>
          <a:noFill/>
          <a:ln w="38100">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3" name="Rectangle 7"/>
          <p:cNvSpPr>
            <a:spLocks noChangeArrowheads="1"/>
          </p:cNvSpPr>
          <p:nvPr/>
        </p:nvSpPr>
        <p:spPr bwMode="auto">
          <a:xfrm>
            <a:off x="5353050" y="4810125"/>
            <a:ext cx="1343025" cy="1333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4" name="Rectangle 8"/>
          <p:cNvSpPr>
            <a:spLocks noChangeArrowheads="1"/>
          </p:cNvSpPr>
          <p:nvPr/>
        </p:nvSpPr>
        <p:spPr bwMode="auto">
          <a:xfrm>
            <a:off x="3810000" y="3886200"/>
            <a:ext cx="1343025" cy="1333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5" name="Text Box 9"/>
          <p:cNvSpPr txBox="1">
            <a:spLocks noChangeArrowheads="1"/>
          </p:cNvSpPr>
          <p:nvPr/>
        </p:nvSpPr>
        <p:spPr bwMode="auto">
          <a:xfrm>
            <a:off x="1143000" y="685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000"/>
              <a:t>Vectorized Streams Linked Using </a:t>
            </a:r>
            <a:r>
              <a:rPr lang="en-US" sz="4000">
                <a:solidFill>
                  <a:srgbClr val="FF3300"/>
                </a:solidFill>
              </a:rPr>
              <a:t>Grid Code</a:t>
            </a:r>
            <a:r>
              <a:rPr lang="en-US" sz="4000"/>
              <a:t> to Cell Equivalents</a:t>
            </a:r>
            <a:endParaRPr lang="en-US"/>
          </a:p>
        </p:txBody>
      </p:sp>
      <p:sp>
        <p:nvSpPr>
          <p:cNvPr id="86026" name="Text Box 10"/>
          <p:cNvSpPr txBox="1">
            <a:spLocks noChangeArrowheads="1"/>
          </p:cNvSpPr>
          <p:nvPr/>
        </p:nvSpPr>
        <p:spPr bwMode="auto">
          <a:xfrm>
            <a:off x="1203325" y="3851275"/>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Vector</a:t>
            </a:r>
          </a:p>
          <a:p>
            <a:r>
              <a:rPr lang="en-US">
                <a:solidFill>
                  <a:schemeClr val="accent2"/>
                </a:solidFill>
              </a:rPr>
              <a:t>Streams</a:t>
            </a:r>
            <a:endParaRPr lang="en-US"/>
          </a:p>
        </p:txBody>
      </p:sp>
      <p:sp>
        <p:nvSpPr>
          <p:cNvPr id="86027" name="Text Box 11"/>
          <p:cNvSpPr txBox="1">
            <a:spLocks noChangeArrowheads="1"/>
          </p:cNvSpPr>
          <p:nvPr/>
        </p:nvSpPr>
        <p:spPr bwMode="auto">
          <a:xfrm>
            <a:off x="7010400" y="4572000"/>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3300"/>
                </a:solidFill>
              </a:rPr>
              <a:t>Grid</a:t>
            </a:r>
          </a:p>
          <a:p>
            <a:r>
              <a:rPr lang="en-US">
                <a:solidFill>
                  <a:srgbClr val="FF3300"/>
                </a:solidFill>
              </a:rPr>
              <a:t>Streams</a:t>
            </a:r>
            <a:endParaRPr lang="en-US"/>
          </a:p>
        </p:txBody>
      </p:sp>
      <p:sp>
        <p:nvSpPr>
          <p:cNvPr id="86028" name="Text Box 12"/>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sanmarcos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065213"/>
            <a:ext cx="71215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733425" y="4811713"/>
            <a:ext cx="8018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DrainageLines are drawn through the centers of cells on the stream links.  DrainagePoints are located at the centers of the outlet cells of the catchments</a:t>
            </a:r>
          </a:p>
        </p:txBody>
      </p:sp>
      <p:sp>
        <p:nvSpPr>
          <p:cNvPr id="87044"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Catchments</a:t>
            </a:r>
          </a:p>
        </p:txBody>
      </p:sp>
      <p:sp>
        <p:nvSpPr>
          <p:cNvPr id="88067" name="Rectangle 3"/>
          <p:cNvSpPr>
            <a:spLocks noGrp="1" noChangeArrowheads="1"/>
          </p:cNvSpPr>
          <p:nvPr>
            <p:ph type="body" sz="half" idx="1"/>
          </p:nvPr>
        </p:nvSpPr>
        <p:spPr/>
        <p:txBody>
          <a:bodyPr/>
          <a:lstStyle/>
          <a:p>
            <a:pPr eaLnBrk="1" hangingPunct="1"/>
            <a:r>
              <a:rPr lang="en-US" sz="2800" smtClean="0"/>
              <a:t>For every stream segment, there is a corresponding </a:t>
            </a:r>
            <a:r>
              <a:rPr lang="en-US" sz="2800" smtClean="0">
                <a:solidFill>
                  <a:srgbClr val="FF3300"/>
                </a:solidFill>
              </a:rPr>
              <a:t>catchment</a:t>
            </a:r>
          </a:p>
          <a:p>
            <a:pPr eaLnBrk="1" hangingPunct="1"/>
            <a:r>
              <a:rPr lang="en-US" sz="2800" smtClean="0"/>
              <a:t>Catchments are a </a:t>
            </a:r>
            <a:r>
              <a:rPr lang="en-US" sz="2800" smtClean="0">
                <a:solidFill>
                  <a:srgbClr val="FF3300"/>
                </a:solidFill>
              </a:rPr>
              <a:t>tessellation</a:t>
            </a:r>
            <a:r>
              <a:rPr lang="en-US" sz="2800" smtClean="0"/>
              <a:t> of the landscape through a set of </a:t>
            </a:r>
            <a:r>
              <a:rPr lang="en-US" sz="2800" smtClean="0">
                <a:solidFill>
                  <a:srgbClr val="FF3300"/>
                </a:solidFill>
              </a:rPr>
              <a:t>physical rules</a:t>
            </a:r>
          </a:p>
          <a:p>
            <a:pPr eaLnBrk="1" hangingPunct="1"/>
            <a:endParaRPr lang="en-US" sz="2800" smtClean="0"/>
          </a:p>
        </p:txBody>
      </p:sp>
      <p:pic>
        <p:nvPicPr>
          <p:cNvPr id="88068" name="Picture 4" descr="ex4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29287" y="2196306"/>
            <a:ext cx="1876425" cy="333375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smtClean="0">
                <a:solidFill>
                  <a:schemeClr val="tx1"/>
                </a:solidFill>
              </a:rPr>
              <a:t>Raster</a:t>
            </a:r>
            <a:r>
              <a:rPr lang="en-US" sz="4000" smtClean="0">
                <a:solidFill>
                  <a:srgbClr val="FF3300"/>
                </a:solidFill>
              </a:rPr>
              <a:t> Zones</a:t>
            </a:r>
            <a:r>
              <a:rPr lang="en-US" sz="4000" smtClean="0"/>
              <a:t> and Vector </a:t>
            </a:r>
            <a:r>
              <a:rPr lang="en-US" sz="4000" smtClean="0">
                <a:solidFill>
                  <a:srgbClr val="FF3300"/>
                </a:solidFill>
              </a:rPr>
              <a:t>Polygons</a:t>
            </a:r>
          </a:p>
        </p:txBody>
      </p:sp>
      <p:grpSp>
        <p:nvGrpSpPr>
          <p:cNvPr id="89091" name="Group 3"/>
          <p:cNvGrpSpPr>
            <a:grpSpLocks/>
          </p:cNvGrpSpPr>
          <p:nvPr/>
        </p:nvGrpSpPr>
        <p:grpSpPr bwMode="auto">
          <a:xfrm>
            <a:off x="4724400" y="1828800"/>
            <a:ext cx="4038600" cy="4114800"/>
            <a:chOff x="288" y="1200"/>
            <a:chExt cx="2544" cy="2592"/>
          </a:xfrm>
        </p:grpSpPr>
        <p:pic>
          <p:nvPicPr>
            <p:cNvPr id="89101" name="Picture 4" descr="ex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574"/>
              <a:ext cx="2544"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2" name="Group 5"/>
            <p:cNvGrpSpPr>
              <a:grpSpLocks/>
            </p:cNvGrpSpPr>
            <p:nvPr/>
          </p:nvGrpSpPr>
          <p:grpSpPr bwMode="auto">
            <a:xfrm>
              <a:off x="768" y="1200"/>
              <a:ext cx="1701" cy="2592"/>
              <a:chOff x="768" y="1200"/>
              <a:chExt cx="1701" cy="2592"/>
            </a:xfrm>
          </p:grpSpPr>
          <p:sp>
            <p:nvSpPr>
              <p:cNvPr id="89103" name="Text Box 6"/>
              <p:cNvSpPr txBox="1">
                <a:spLocks noChangeArrowheads="1"/>
              </p:cNvSpPr>
              <p:nvPr/>
            </p:nvSpPr>
            <p:spPr bwMode="auto">
              <a:xfrm>
                <a:off x="816" y="1200"/>
                <a:ext cx="16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Catchment GridID</a:t>
                </a:r>
              </a:p>
            </p:txBody>
          </p:sp>
          <p:sp>
            <p:nvSpPr>
              <p:cNvPr id="89104" name="Text Box 7"/>
              <p:cNvSpPr txBox="1">
                <a:spLocks noChangeArrowheads="1"/>
              </p:cNvSpPr>
              <p:nvPr/>
            </p:nvSpPr>
            <p:spPr bwMode="auto">
              <a:xfrm>
                <a:off x="768" y="3504"/>
                <a:ext cx="15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Vector Polygons</a:t>
                </a:r>
              </a:p>
            </p:txBody>
          </p:sp>
        </p:grpSp>
      </p:grpSp>
      <p:grpSp>
        <p:nvGrpSpPr>
          <p:cNvPr id="89092" name="Group 8"/>
          <p:cNvGrpSpPr>
            <a:grpSpLocks/>
          </p:cNvGrpSpPr>
          <p:nvPr/>
        </p:nvGrpSpPr>
        <p:grpSpPr bwMode="auto">
          <a:xfrm>
            <a:off x="609600" y="1828800"/>
            <a:ext cx="4038600" cy="4154488"/>
            <a:chOff x="2928" y="1200"/>
            <a:chExt cx="2544" cy="2617"/>
          </a:xfrm>
        </p:grpSpPr>
        <p:pic>
          <p:nvPicPr>
            <p:cNvPr id="89095" name="Picture 9" descr="ex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552"/>
              <a:ext cx="2544"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 Box 10"/>
            <p:cNvSpPr txBox="1">
              <a:spLocks noChangeArrowheads="1"/>
            </p:cNvSpPr>
            <p:nvPr/>
          </p:nvSpPr>
          <p:spPr bwMode="auto">
            <a:xfrm>
              <a:off x="3456" y="1200"/>
              <a:ext cx="1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DEM GridCode</a:t>
              </a:r>
            </a:p>
          </p:txBody>
        </p:sp>
        <p:sp>
          <p:nvSpPr>
            <p:cNvPr id="89097" name="Text Box 11"/>
            <p:cNvSpPr txBox="1">
              <a:spLocks noChangeArrowheads="1"/>
            </p:cNvSpPr>
            <p:nvPr/>
          </p:nvSpPr>
          <p:spPr bwMode="auto">
            <a:xfrm>
              <a:off x="3302" y="3529"/>
              <a:ext cx="12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Raster Zones</a:t>
              </a:r>
            </a:p>
          </p:txBody>
        </p:sp>
        <p:sp>
          <p:nvSpPr>
            <p:cNvPr id="89098" name="Text Box 12"/>
            <p:cNvSpPr txBox="1">
              <a:spLocks noChangeArrowheads="1"/>
            </p:cNvSpPr>
            <p:nvPr/>
          </p:nvSpPr>
          <p:spPr bwMode="auto">
            <a:xfrm>
              <a:off x="3446" y="20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3</a:t>
              </a:r>
            </a:p>
          </p:txBody>
        </p:sp>
        <p:sp>
          <p:nvSpPr>
            <p:cNvPr id="89099" name="Text Box 13"/>
            <p:cNvSpPr txBox="1">
              <a:spLocks noChangeArrowheads="1"/>
            </p:cNvSpPr>
            <p:nvPr/>
          </p:nvSpPr>
          <p:spPr bwMode="auto">
            <a:xfrm>
              <a:off x="4464"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4</a:t>
              </a:r>
            </a:p>
          </p:txBody>
        </p:sp>
        <p:sp>
          <p:nvSpPr>
            <p:cNvPr id="89100" name="Text Box 14"/>
            <p:cNvSpPr txBox="1">
              <a:spLocks noChangeArrowheads="1"/>
            </p:cNvSpPr>
            <p:nvPr/>
          </p:nvSpPr>
          <p:spPr bwMode="auto">
            <a:xfrm>
              <a:off x="4512" y="24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charset="0"/>
                </a:rPr>
                <a:t>5</a:t>
              </a:r>
            </a:p>
          </p:txBody>
        </p:sp>
      </p:grpSp>
      <p:sp>
        <p:nvSpPr>
          <p:cNvPr id="89093" name="Line 15"/>
          <p:cNvSpPr>
            <a:spLocks noChangeShapeType="1"/>
          </p:cNvSpPr>
          <p:nvPr/>
        </p:nvSpPr>
        <p:spPr bwMode="auto">
          <a:xfrm>
            <a:off x="3962400" y="21336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4" name="Text Box 16"/>
          <p:cNvSpPr txBox="1">
            <a:spLocks noChangeArrowheads="1"/>
          </p:cNvSpPr>
          <p:nvPr/>
        </p:nvSpPr>
        <p:spPr bwMode="auto">
          <a:xfrm>
            <a:off x="2667000" y="1295400"/>
            <a:ext cx="325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One to one connection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anmarco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0"/>
            <a:ext cx="8183562"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574675" y="5770563"/>
            <a:ext cx="8018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 DrainageLines and DrainagePoints of the San Marcos basin</a:t>
            </a:r>
          </a:p>
        </p:txBody>
      </p:sp>
      <p:sp>
        <p:nvSpPr>
          <p:cNvPr id="90116"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wtrshedus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614363"/>
            <a:ext cx="66294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396875" y="206375"/>
            <a:ext cx="801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 Watershed, Subwatershed.</a:t>
            </a:r>
          </a:p>
        </p:txBody>
      </p:sp>
      <p:sp>
        <p:nvSpPr>
          <p:cNvPr id="91140"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76</a:t>
            </a:r>
          </a:p>
        </p:txBody>
      </p:sp>
      <p:sp>
        <p:nvSpPr>
          <p:cNvPr id="91141" name="Text Box 5"/>
          <p:cNvSpPr txBox="1">
            <a:spLocks noChangeArrowheads="1"/>
          </p:cNvSpPr>
          <p:nvPr/>
        </p:nvSpPr>
        <p:spPr bwMode="auto">
          <a:xfrm>
            <a:off x="611188" y="5391150"/>
            <a:ext cx="8018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Watershed outlet points may lie within the interior of a catchment, e.g. at a USGS stream-gaging site.</a:t>
            </a:r>
          </a:p>
        </p:txBody>
      </p:sp>
      <p:sp>
        <p:nvSpPr>
          <p:cNvPr id="91142" name="Text Box 6"/>
          <p:cNvSpPr txBox="1">
            <a:spLocks noChangeArrowheads="1"/>
          </p:cNvSpPr>
          <p:nvPr/>
        </p:nvSpPr>
        <p:spPr bwMode="auto">
          <a:xfrm>
            <a:off x="176213" y="1485900"/>
            <a:ext cx="190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a:t>
            </a:r>
          </a:p>
        </p:txBody>
      </p:sp>
      <p:sp>
        <p:nvSpPr>
          <p:cNvPr id="91143" name="Line 7"/>
          <p:cNvSpPr>
            <a:spLocks noChangeShapeType="1"/>
          </p:cNvSpPr>
          <p:nvPr/>
        </p:nvSpPr>
        <p:spPr bwMode="auto">
          <a:xfrm>
            <a:off x="1344613" y="1892300"/>
            <a:ext cx="657225" cy="128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4" name="Line 8"/>
          <p:cNvSpPr>
            <a:spLocks noChangeShapeType="1"/>
          </p:cNvSpPr>
          <p:nvPr/>
        </p:nvSpPr>
        <p:spPr bwMode="auto">
          <a:xfrm>
            <a:off x="1136650" y="1935163"/>
            <a:ext cx="612775" cy="191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5" name="Line 9"/>
          <p:cNvSpPr>
            <a:spLocks noChangeShapeType="1"/>
          </p:cNvSpPr>
          <p:nvPr/>
        </p:nvSpPr>
        <p:spPr bwMode="auto">
          <a:xfrm>
            <a:off x="1633538" y="1900238"/>
            <a:ext cx="1287462"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6" name="Text Box 10"/>
          <p:cNvSpPr txBox="1">
            <a:spLocks noChangeArrowheads="1"/>
          </p:cNvSpPr>
          <p:nvPr/>
        </p:nvSpPr>
        <p:spPr bwMode="auto">
          <a:xfrm>
            <a:off x="5237163" y="65405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Subwatersheds</a:t>
            </a:r>
          </a:p>
        </p:txBody>
      </p:sp>
      <p:sp>
        <p:nvSpPr>
          <p:cNvPr id="91147" name="Line 11"/>
          <p:cNvSpPr>
            <a:spLocks noChangeShapeType="1"/>
          </p:cNvSpPr>
          <p:nvPr/>
        </p:nvSpPr>
        <p:spPr bwMode="auto">
          <a:xfrm flipH="1">
            <a:off x="4333875" y="969963"/>
            <a:ext cx="1042988" cy="374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8" name="Line 12"/>
          <p:cNvSpPr>
            <a:spLocks noChangeShapeType="1"/>
          </p:cNvSpPr>
          <p:nvPr/>
        </p:nvSpPr>
        <p:spPr bwMode="auto">
          <a:xfrm flipH="1">
            <a:off x="5060950" y="1084263"/>
            <a:ext cx="541338" cy="522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Line 13"/>
          <p:cNvSpPr>
            <a:spLocks noChangeShapeType="1"/>
          </p:cNvSpPr>
          <p:nvPr/>
        </p:nvSpPr>
        <p:spPr bwMode="auto">
          <a:xfrm>
            <a:off x="5807075" y="1092200"/>
            <a:ext cx="193675" cy="479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50" name="Freeform 14"/>
          <p:cNvSpPr>
            <a:spLocks/>
          </p:cNvSpPr>
          <p:nvPr/>
        </p:nvSpPr>
        <p:spPr bwMode="auto">
          <a:xfrm>
            <a:off x="1749425" y="842963"/>
            <a:ext cx="5113338" cy="3027362"/>
          </a:xfrm>
          <a:custGeom>
            <a:avLst/>
            <a:gdLst>
              <a:gd name="T0" fmla="*/ 2147483647 w 3221"/>
              <a:gd name="T1" fmla="*/ 2147483647 h 1907"/>
              <a:gd name="T2" fmla="*/ 2147483647 w 3221"/>
              <a:gd name="T3" fmla="*/ 2147483647 h 1907"/>
              <a:gd name="T4" fmla="*/ 2147483647 w 3221"/>
              <a:gd name="T5" fmla="*/ 2147483647 h 1907"/>
              <a:gd name="T6" fmla="*/ 2147483647 w 3221"/>
              <a:gd name="T7" fmla="*/ 2147483647 h 1907"/>
              <a:gd name="T8" fmla="*/ 2147483647 w 3221"/>
              <a:gd name="T9" fmla="*/ 2147483647 h 1907"/>
              <a:gd name="T10" fmla="*/ 2147483647 w 3221"/>
              <a:gd name="T11" fmla="*/ 2147483647 h 1907"/>
              <a:gd name="T12" fmla="*/ 2147483647 w 3221"/>
              <a:gd name="T13" fmla="*/ 2147483647 h 1907"/>
              <a:gd name="T14" fmla="*/ 2147483647 w 3221"/>
              <a:gd name="T15" fmla="*/ 2147483647 h 1907"/>
              <a:gd name="T16" fmla="*/ 2147483647 w 3221"/>
              <a:gd name="T17" fmla="*/ 2147483647 h 1907"/>
              <a:gd name="T18" fmla="*/ 2147483647 w 3221"/>
              <a:gd name="T19" fmla="*/ 2147483647 h 1907"/>
              <a:gd name="T20" fmla="*/ 2147483647 w 3221"/>
              <a:gd name="T21" fmla="*/ 2147483647 h 1907"/>
              <a:gd name="T22" fmla="*/ 2147483647 w 3221"/>
              <a:gd name="T23" fmla="*/ 2147483647 h 1907"/>
              <a:gd name="T24" fmla="*/ 2147483647 w 3221"/>
              <a:gd name="T25" fmla="*/ 2147483647 h 1907"/>
              <a:gd name="T26" fmla="*/ 2147483647 w 3221"/>
              <a:gd name="T27" fmla="*/ 2147483647 h 1907"/>
              <a:gd name="T28" fmla="*/ 2147483647 w 3221"/>
              <a:gd name="T29" fmla="*/ 2147483647 h 1907"/>
              <a:gd name="T30" fmla="*/ 2147483647 w 3221"/>
              <a:gd name="T31" fmla="*/ 2147483647 h 1907"/>
              <a:gd name="T32" fmla="*/ 2147483647 w 3221"/>
              <a:gd name="T33" fmla="*/ 2147483647 h 1907"/>
              <a:gd name="T34" fmla="*/ 2147483647 w 3221"/>
              <a:gd name="T35" fmla="*/ 2147483647 h 1907"/>
              <a:gd name="T36" fmla="*/ 2147483647 w 3221"/>
              <a:gd name="T37" fmla="*/ 2147483647 h 1907"/>
              <a:gd name="T38" fmla="*/ 2147483647 w 3221"/>
              <a:gd name="T39" fmla="*/ 2147483647 h 1907"/>
              <a:gd name="T40" fmla="*/ 2147483647 w 3221"/>
              <a:gd name="T41" fmla="*/ 2147483647 h 1907"/>
              <a:gd name="T42" fmla="*/ 2147483647 w 3221"/>
              <a:gd name="T43" fmla="*/ 2147483647 h 1907"/>
              <a:gd name="T44" fmla="*/ 2147483647 w 3221"/>
              <a:gd name="T45" fmla="*/ 2147483647 h 1907"/>
              <a:gd name="T46" fmla="*/ 2147483647 w 3221"/>
              <a:gd name="T47" fmla="*/ 2147483647 h 1907"/>
              <a:gd name="T48" fmla="*/ 2147483647 w 3221"/>
              <a:gd name="T49" fmla="*/ 2147483647 h 1907"/>
              <a:gd name="T50" fmla="*/ 2147483647 w 3221"/>
              <a:gd name="T51" fmla="*/ 2147483647 h 1907"/>
              <a:gd name="T52" fmla="*/ 2147483647 w 3221"/>
              <a:gd name="T53" fmla="*/ 2147483647 h 1907"/>
              <a:gd name="T54" fmla="*/ 2147483647 w 3221"/>
              <a:gd name="T55" fmla="*/ 2147483647 h 1907"/>
              <a:gd name="T56" fmla="*/ 2147483647 w 3221"/>
              <a:gd name="T57" fmla="*/ 2147483647 h 1907"/>
              <a:gd name="T58" fmla="*/ 2147483647 w 3221"/>
              <a:gd name="T59" fmla="*/ 2147483647 h 1907"/>
              <a:gd name="T60" fmla="*/ 2147483647 w 3221"/>
              <a:gd name="T61" fmla="*/ 2147483647 h 1907"/>
              <a:gd name="T62" fmla="*/ 2147483647 w 3221"/>
              <a:gd name="T63" fmla="*/ 2147483647 h 1907"/>
              <a:gd name="T64" fmla="*/ 2147483647 w 3221"/>
              <a:gd name="T65" fmla="*/ 2147483647 h 1907"/>
              <a:gd name="T66" fmla="*/ 2147483647 w 3221"/>
              <a:gd name="T67" fmla="*/ 0 h 1907"/>
              <a:gd name="T68" fmla="*/ 2147483647 w 3221"/>
              <a:gd name="T69" fmla="*/ 2147483647 h 1907"/>
              <a:gd name="T70" fmla="*/ 2147483647 w 3221"/>
              <a:gd name="T71" fmla="*/ 2147483647 h 1907"/>
              <a:gd name="T72" fmla="*/ 2147483647 w 3221"/>
              <a:gd name="T73" fmla="*/ 2147483647 h 1907"/>
              <a:gd name="T74" fmla="*/ 2147483647 w 3221"/>
              <a:gd name="T75" fmla="*/ 2147483647 h 1907"/>
              <a:gd name="T76" fmla="*/ 2147483647 w 3221"/>
              <a:gd name="T77" fmla="*/ 2147483647 h 1907"/>
              <a:gd name="T78" fmla="*/ 2147483647 w 3221"/>
              <a:gd name="T79" fmla="*/ 2147483647 h 1907"/>
              <a:gd name="T80" fmla="*/ 2147483647 w 3221"/>
              <a:gd name="T81" fmla="*/ 2147483647 h 1907"/>
              <a:gd name="T82" fmla="*/ 2147483647 w 3221"/>
              <a:gd name="T83" fmla="*/ 2147483647 h 1907"/>
              <a:gd name="T84" fmla="*/ 2147483647 w 3221"/>
              <a:gd name="T85" fmla="*/ 2147483647 h 1907"/>
              <a:gd name="T86" fmla="*/ 2147483647 w 3221"/>
              <a:gd name="T87" fmla="*/ 2147483647 h 1907"/>
              <a:gd name="T88" fmla="*/ 2147483647 w 3221"/>
              <a:gd name="T89" fmla="*/ 2147483647 h 1907"/>
              <a:gd name="T90" fmla="*/ 2147483647 w 3221"/>
              <a:gd name="T91" fmla="*/ 2147483647 h 1907"/>
              <a:gd name="T92" fmla="*/ 2147483647 w 3221"/>
              <a:gd name="T93" fmla="*/ 2147483647 h 1907"/>
              <a:gd name="T94" fmla="*/ 2147483647 w 3221"/>
              <a:gd name="T95" fmla="*/ 2147483647 h 1907"/>
              <a:gd name="T96" fmla="*/ 2147483647 w 3221"/>
              <a:gd name="T97" fmla="*/ 2147483647 h 1907"/>
              <a:gd name="T98" fmla="*/ 2147483647 w 3221"/>
              <a:gd name="T99" fmla="*/ 2147483647 h 1907"/>
              <a:gd name="T100" fmla="*/ 2147483647 w 3221"/>
              <a:gd name="T101" fmla="*/ 2147483647 h 1907"/>
              <a:gd name="T102" fmla="*/ 2147483647 w 3221"/>
              <a:gd name="T103" fmla="*/ 2147483647 h 1907"/>
              <a:gd name="T104" fmla="*/ 2147483647 w 3221"/>
              <a:gd name="T105" fmla="*/ 2147483647 h 1907"/>
              <a:gd name="T106" fmla="*/ 2147483647 w 3221"/>
              <a:gd name="T107" fmla="*/ 2147483647 h 1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1"/>
              <a:gd name="T163" fmla="*/ 0 h 1907"/>
              <a:gd name="T164" fmla="*/ 3221 w 3221"/>
              <a:gd name="T165" fmla="*/ 1907 h 19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1" h="1907">
                <a:moveTo>
                  <a:pt x="3042" y="1874"/>
                </a:moveTo>
                <a:lnTo>
                  <a:pt x="2924" y="1907"/>
                </a:lnTo>
                <a:lnTo>
                  <a:pt x="2846" y="1862"/>
                </a:lnTo>
                <a:lnTo>
                  <a:pt x="2807" y="1807"/>
                </a:lnTo>
                <a:lnTo>
                  <a:pt x="2790" y="1751"/>
                </a:lnTo>
                <a:lnTo>
                  <a:pt x="2757" y="1723"/>
                </a:lnTo>
                <a:lnTo>
                  <a:pt x="2684" y="1728"/>
                </a:lnTo>
                <a:lnTo>
                  <a:pt x="2628" y="1678"/>
                </a:lnTo>
                <a:lnTo>
                  <a:pt x="2583" y="1644"/>
                </a:lnTo>
                <a:lnTo>
                  <a:pt x="2511" y="1639"/>
                </a:lnTo>
                <a:lnTo>
                  <a:pt x="2449" y="1622"/>
                </a:lnTo>
                <a:lnTo>
                  <a:pt x="2393" y="1639"/>
                </a:lnTo>
                <a:lnTo>
                  <a:pt x="2343" y="1600"/>
                </a:lnTo>
                <a:lnTo>
                  <a:pt x="2315" y="1572"/>
                </a:lnTo>
                <a:lnTo>
                  <a:pt x="2253" y="1538"/>
                </a:lnTo>
                <a:lnTo>
                  <a:pt x="2181" y="1510"/>
                </a:lnTo>
                <a:lnTo>
                  <a:pt x="2114" y="1482"/>
                </a:lnTo>
                <a:lnTo>
                  <a:pt x="2080" y="1471"/>
                </a:lnTo>
                <a:lnTo>
                  <a:pt x="2024" y="1454"/>
                </a:lnTo>
                <a:lnTo>
                  <a:pt x="1979" y="1387"/>
                </a:lnTo>
                <a:lnTo>
                  <a:pt x="1974" y="1354"/>
                </a:lnTo>
                <a:lnTo>
                  <a:pt x="1963" y="1292"/>
                </a:lnTo>
                <a:lnTo>
                  <a:pt x="1963" y="1225"/>
                </a:lnTo>
                <a:lnTo>
                  <a:pt x="1907" y="1214"/>
                </a:lnTo>
                <a:lnTo>
                  <a:pt x="1845" y="1152"/>
                </a:lnTo>
                <a:lnTo>
                  <a:pt x="1795" y="1108"/>
                </a:lnTo>
                <a:lnTo>
                  <a:pt x="1795" y="1029"/>
                </a:lnTo>
                <a:lnTo>
                  <a:pt x="1828" y="990"/>
                </a:lnTo>
                <a:lnTo>
                  <a:pt x="1772" y="912"/>
                </a:lnTo>
                <a:lnTo>
                  <a:pt x="1744" y="867"/>
                </a:lnTo>
                <a:lnTo>
                  <a:pt x="1700" y="800"/>
                </a:lnTo>
                <a:lnTo>
                  <a:pt x="1571" y="789"/>
                </a:lnTo>
                <a:lnTo>
                  <a:pt x="1515" y="789"/>
                </a:lnTo>
                <a:lnTo>
                  <a:pt x="1487" y="744"/>
                </a:lnTo>
                <a:lnTo>
                  <a:pt x="1403" y="705"/>
                </a:lnTo>
                <a:lnTo>
                  <a:pt x="1364" y="677"/>
                </a:lnTo>
                <a:lnTo>
                  <a:pt x="1314" y="671"/>
                </a:lnTo>
                <a:lnTo>
                  <a:pt x="1241" y="666"/>
                </a:lnTo>
                <a:lnTo>
                  <a:pt x="1191" y="632"/>
                </a:lnTo>
                <a:lnTo>
                  <a:pt x="1124" y="621"/>
                </a:lnTo>
                <a:lnTo>
                  <a:pt x="1062" y="632"/>
                </a:lnTo>
                <a:lnTo>
                  <a:pt x="1006" y="671"/>
                </a:lnTo>
                <a:lnTo>
                  <a:pt x="934" y="671"/>
                </a:lnTo>
                <a:lnTo>
                  <a:pt x="878" y="666"/>
                </a:lnTo>
                <a:lnTo>
                  <a:pt x="816" y="615"/>
                </a:lnTo>
                <a:lnTo>
                  <a:pt x="755" y="582"/>
                </a:lnTo>
                <a:lnTo>
                  <a:pt x="693" y="565"/>
                </a:lnTo>
                <a:lnTo>
                  <a:pt x="615" y="565"/>
                </a:lnTo>
                <a:lnTo>
                  <a:pt x="564" y="565"/>
                </a:lnTo>
                <a:lnTo>
                  <a:pt x="475" y="504"/>
                </a:lnTo>
                <a:lnTo>
                  <a:pt x="430" y="453"/>
                </a:lnTo>
                <a:lnTo>
                  <a:pt x="380" y="436"/>
                </a:lnTo>
                <a:lnTo>
                  <a:pt x="318" y="436"/>
                </a:lnTo>
                <a:lnTo>
                  <a:pt x="285" y="425"/>
                </a:lnTo>
                <a:lnTo>
                  <a:pt x="218" y="375"/>
                </a:lnTo>
                <a:lnTo>
                  <a:pt x="162" y="336"/>
                </a:lnTo>
                <a:lnTo>
                  <a:pt x="72" y="291"/>
                </a:lnTo>
                <a:lnTo>
                  <a:pt x="39" y="263"/>
                </a:lnTo>
                <a:lnTo>
                  <a:pt x="0" y="196"/>
                </a:lnTo>
                <a:lnTo>
                  <a:pt x="72" y="162"/>
                </a:lnTo>
                <a:lnTo>
                  <a:pt x="117" y="95"/>
                </a:lnTo>
                <a:lnTo>
                  <a:pt x="207" y="79"/>
                </a:lnTo>
                <a:lnTo>
                  <a:pt x="268" y="84"/>
                </a:lnTo>
                <a:lnTo>
                  <a:pt x="380" y="84"/>
                </a:lnTo>
                <a:lnTo>
                  <a:pt x="413" y="67"/>
                </a:lnTo>
                <a:lnTo>
                  <a:pt x="475" y="17"/>
                </a:lnTo>
                <a:lnTo>
                  <a:pt x="587" y="17"/>
                </a:lnTo>
                <a:lnTo>
                  <a:pt x="699" y="0"/>
                </a:lnTo>
                <a:lnTo>
                  <a:pt x="855" y="51"/>
                </a:lnTo>
                <a:lnTo>
                  <a:pt x="956" y="73"/>
                </a:lnTo>
                <a:lnTo>
                  <a:pt x="1034" y="73"/>
                </a:lnTo>
                <a:lnTo>
                  <a:pt x="1129" y="67"/>
                </a:lnTo>
                <a:lnTo>
                  <a:pt x="1174" y="73"/>
                </a:lnTo>
                <a:lnTo>
                  <a:pt x="1286" y="84"/>
                </a:lnTo>
                <a:lnTo>
                  <a:pt x="1387" y="107"/>
                </a:lnTo>
                <a:lnTo>
                  <a:pt x="1487" y="168"/>
                </a:lnTo>
                <a:lnTo>
                  <a:pt x="1560" y="230"/>
                </a:lnTo>
                <a:lnTo>
                  <a:pt x="1677" y="207"/>
                </a:lnTo>
                <a:lnTo>
                  <a:pt x="1789" y="269"/>
                </a:lnTo>
                <a:lnTo>
                  <a:pt x="1840" y="280"/>
                </a:lnTo>
                <a:lnTo>
                  <a:pt x="1929" y="319"/>
                </a:lnTo>
                <a:lnTo>
                  <a:pt x="2024" y="347"/>
                </a:lnTo>
                <a:lnTo>
                  <a:pt x="2097" y="347"/>
                </a:lnTo>
                <a:lnTo>
                  <a:pt x="2186" y="381"/>
                </a:lnTo>
                <a:lnTo>
                  <a:pt x="2292" y="408"/>
                </a:lnTo>
                <a:lnTo>
                  <a:pt x="2371" y="448"/>
                </a:lnTo>
                <a:lnTo>
                  <a:pt x="2443" y="453"/>
                </a:lnTo>
                <a:lnTo>
                  <a:pt x="2449" y="526"/>
                </a:lnTo>
                <a:lnTo>
                  <a:pt x="2477" y="593"/>
                </a:lnTo>
                <a:lnTo>
                  <a:pt x="2516" y="632"/>
                </a:lnTo>
                <a:lnTo>
                  <a:pt x="2527" y="694"/>
                </a:lnTo>
                <a:lnTo>
                  <a:pt x="2583" y="789"/>
                </a:lnTo>
                <a:lnTo>
                  <a:pt x="2656" y="828"/>
                </a:lnTo>
                <a:lnTo>
                  <a:pt x="2751" y="945"/>
                </a:lnTo>
                <a:lnTo>
                  <a:pt x="2807" y="1024"/>
                </a:lnTo>
                <a:lnTo>
                  <a:pt x="2818" y="1091"/>
                </a:lnTo>
                <a:lnTo>
                  <a:pt x="2896" y="1214"/>
                </a:lnTo>
                <a:lnTo>
                  <a:pt x="2941" y="1197"/>
                </a:lnTo>
                <a:lnTo>
                  <a:pt x="2975" y="1275"/>
                </a:lnTo>
                <a:lnTo>
                  <a:pt x="3008" y="1342"/>
                </a:lnTo>
                <a:lnTo>
                  <a:pt x="3137" y="1421"/>
                </a:lnTo>
                <a:lnTo>
                  <a:pt x="3159" y="1454"/>
                </a:lnTo>
                <a:lnTo>
                  <a:pt x="3170" y="1577"/>
                </a:lnTo>
                <a:lnTo>
                  <a:pt x="3221" y="1667"/>
                </a:lnTo>
                <a:lnTo>
                  <a:pt x="3148" y="1711"/>
                </a:lnTo>
                <a:lnTo>
                  <a:pt x="3115" y="1779"/>
                </a:lnTo>
                <a:lnTo>
                  <a:pt x="3087" y="1846"/>
                </a:lnTo>
                <a:lnTo>
                  <a:pt x="3042" y="1874"/>
                </a:lnTo>
                <a:close/>
              </a:path>
            </a:pathLst>
          </a:custGeom>
          <a:noFill/>
          <a:ln w="76200">
            <a:solidFill>
              <a:srgbClr val="FFFF00">
                <a:alpha val="6117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Rectangle 15"/>
          <p:cNvSpPr>
            <a:spLocks noChangeArrowheads="1"/>
          </p:cNvSpPr>
          <p:nvPr/>
        </p:nvSpPr>
        <p:spPr bwMode="auto">
          <a:xfrm>
            <a:off x="4683125" y="3927475"/>
            <a:ext cx="165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atin typeface="Arial" charset="0"/>
              </a:rPr>
              <a:t>Watershed</a:t>
            </a:r>
          </a:p>
        </p:txBody>
      </p:sp>
      <p:sp>
        <p:nvSpPr>
          <p:cNvPr id="91152" name="Line 16"/>
          <p:cNvSpPr>
            <a:spLocks noChangeShapeType="1"/>
          </p:cNvSpPr>
          <p:nvPr/>
        </p:nvSpPr>
        <p:spPr bwMode="auto">
          <a:xfrm flipV="1">
            <a:off x="5432425" y="3081338"/>
            <a:ext cx="19050" cy="868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6477000" y="4551640"/>
            <a:ext cx="1447800" cy="1231900"/>
            <a:chOff x="4061" y="2818"/>
            <a:chExt cx="912" cy="776"/>
          </a:xfrm>
        </p:grpSpPr>
        <p:sp>
          <p:nvSpPr>
            <p:cNvPr id="82984" name="Rectangle 3"/>
            <p:cNvSpPr>
              <a:spLocks noChangeArrowheads="1"/>
            </p:cNvSpPr>
            <p:nvPr/>
          </p:nvSpPr>
          <p:spPr bwMode="auto">
            <a:xfrm>
              <a:off x="4061" y="2818"/>
              <a:ext cx="912" cy="768"/>
            </a:xfrm>
            <a:prstGeom prst="rect">
              <a:avLst/>
            </a:prstGeom>
            <a:solidFill>
              <a:srgbClr val="FFFF00"/>
            </a:solidFill>
            <a:ln w="28575">
              <a:solidFill>
                <a:srgbClr val="FF3300"/>
              </a:solidFill>
              <a:miter lim="800000"/>
              <a:headEnd/>
              <a:tailEnd/>
            </a:ln>
          </p:spPr>
          <p:txBody>
            <a:bodyPr wrap="none" anchor="ctr"/>
            <a:lstStyle/>
            <a:p>
              <a:endParaRPr lang="en-US"/>
            </a:p>
          </p:txBody>
        </p:sp>
        <p:grpSp>
          <p:nvGrpSpPr>
            <p:cNvPr id="82985" name="Group 4"/>
            <p:cNvGrpSpPr>
              <a:grpSpLocks/>
            </p:cNvGrpSpPr>
            <p:nvPr/>
          </p:nvGrpSpPr>
          <p:grpSpPr bwMode="auto">
            <a:xfrm>
              <a:off x="4061" y="2818"/>
              <a:ext cx="873" cy="776"/>
              <a:chOff x="2396" y="2924"/>
              <a:chExt cx="873" cy="776"/>
            </a:xfrm>
          </p:grpSpPr>
          <p:sp>
            <p:nvSpPr>
              <p:cNvPr id="82986" name="Freeform 5"/>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3333FF"/>
              </a:solidFill>
              <a:ln w="9525">
                <a:solidFill>
                  <a:srgbClr val="3333FF"/>
                </a:solidFill>
                <a:round/>
                <a:headEnd/>
                <a:tailEnd/>
              </a:ln>
            </p:spPr>
            <p:txBody>
              <a:bodyPr/>
              <a:lstStyle/>
              <a:p>
                <a:endParaRPr lang="en-US"/>
              </a:p>
            </p:txBody>
          </p:sp>
          <p:sp>
            <p:nvSpPr>
              <p:cNvPr id="82987" name="Freeform 6"/>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3333FF"/>
              </a:solidFill>
              <a:ln w="9525">
                <a:solidFill>
                  <a:srgbClr val="3333FF"/>
                </a:solidFill>
                <a:round/>
                <a:headEnd/>
                <a:tailEnd/>
              </a:ln>
            </p:spPr>
            <p:txBody>
              <a:bodyPr/>
              <a:lstStyle/>
              <a:p>
                <a:endParaRPr lang="en-US"/>
              </a:p>
            </p:txBody>
          </p:sp>
          <p:sp>
            <p:nvSpPr>
              <p:cNvPr id="82988" name="Freeform 7"/>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3333FF"/>
              </a:solidFill>
              <a:ln w="9525">
                <a:solidFill>
                  <a:srgbClr val="3333FF"/>
                </a:solidFill>
                <a:round/>
                <a:headEnd/>
                <a:tailEnd/>
              </a:ln>
            </p:spPr>
            <p:txBody>
              <a:bodyPr/>
              <a:lstStyle/>
              <a:p>
                <a:endParaRPr lang="en-US"/>
              </a:p>
            </p:txBody>
          </p:sp>
          <p:sp>
            <p:nvSpPr>
              <p:cNvPr id="82989" name="Rectangle 8"/>
              <p:cNvSpPr>
                <a:spLocks noChangeArrowheads="1"/>
              </p:cNvSpPr>
              <p:nvPr/>
            </p:nvSpPr>
            <p:spPr bwMode="auto">
              <a:xfrm>
                <a:off x="2796" y="2928"/>
                <a:ext cx="12" cy="142"/>
              </a:xfrm>
              <a:prstGeom prst="rect">
                <a:avLst/>
              </a:prstGeom>
              <a:solidFill>
                <a:srgbClr val="3333FF"/>
              </a:solidFill>
              <a:ln w="9525">
                <a:solidFill>
                  <a:srgbClr val="3333FF"/>
                </a:solidFill>
                <a:miter lim="800000"/>
                <a:headEnd/>
                <a:tailEnd/>
              </a:ln>
            </p:spPr>
            <p:txBody>
              <a:bodyPr/>
              <a:lstStyle/>
              <a:p>
                <a:endParaRPr lang="en-US"/>
              </a:p>
            </p:txBody>
          </p:sp>
          <p:sp>
            <p:nvSpPr>
              <p:cNvPr id="82990" name="Freeform 9"/>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3333FF"/>
              </a:solidFill>
              <a:ln w="9525">
                <a:solidFill>
                  <a:srgbClr val="3333FF"/>
                </a:solidFill>
                <a:round/>
                <a:headEnd/>
                <a:tailEnd/>
              </a:ln>
            </p:spPr>
            <p:txBody>
              <a:bodyPr/>
              <a:lstStyle/>
              <a:p>
                <a:endParaRPr lang="en-US"/>
              </a:p>
            </p:txBody>
          </p:sp>
          <p:sp>
            <p:nvSpPr>
              <p:cNvPr id="82991" name="Freeform 10"/>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3333FF"/>
              </a:solidFill>
              <a:ln w="9525">
                <a:solidFill>
                  <a:srgbClr val="3333FF"/>
                </a:solidFill>
                <a:round/>
                <a:headEnd/>
                <a:tailEnd/>
              </a:ln>
            </p:spPr>
            <p:txBody>
              <a:bodyPr/>
              <a:lstStyle/>
              <a:p>
                <a:endParaRPr lang="en-US"/>
              </a:p>
            </p:txBody>
          </p:sp>
          <p:sp>
            <p:nvSpPr>
              <p:cNvPr id="82992" name="Freeform 11"/>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3333FF"/>
              </a:solidFill>
              <a:ln w="9525">
                <a:solidFill>
                  <a:srgbClr val="3333FF"/>
                </a:solidFill>
                <a:round/>
                <a:headEnd/>
                <a:tailEnd/>
              </a:ln>
            </p:spPr>
            <p:txBody>
              <a:bodyPr/>
              <a:lstStyle/>
              <a:p>
                <a:endParaRPr lang="en-US"/>
              </a:p>
            </p:txBody>
          </p:sp>
          <p:sp>
            <p:nvSpPr>
              <p:cNvPr id="82993" name="Freeform 12"/>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2994" name="Freeform 13"/>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3333FF"/>
              </a:solidFill>
              <a:ln w="9525">
                <a:solidFill>
                  <a:srgbClr val="3333FF"/>
                </a:solidFill>
                <a:round/>
                <a:headEnd/>
                <a:tailEnd/>
              </a:ln>
            </p:spPr>
            <p:txBody>
              <a:bodyPr/>
              <a:lstStyle/>
              <a:p>
                <a:endParaRPr lang="en-US"/>
              </a:p>
            </p:txBody>
          </p:sp>
          <p:sp>
            <p:nvSpPr>
              <p:cNvPr id="82995" name="Freeform 14"/>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3333FF"/>
              </a:solidFill>
              <a:ln w="9525">
                <a:solidFill>
                  <a:srgbClr val="3333FF"/>
                </a:solidFill>
                <a:round/>
                <a:headEnd/>
                <a:tailEnd/>
              </a:ln>
            </p:spPr>
            <p:txBody>
              <a:bodyPr/>
              <a:lstStyle/>
              <a:p>
                <a:endParaRPr lang="en-US"/>
              </a:p>
            </p:txBody>
          </p:sp>
          <p:sp>
            <p:nvSpPr>
              <p:cNvPr id="82996" name="Freeform 15"/>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3333FF"/>
              </a:solidFill>
              <a:ln w="9525">
                <a:solidFill>
                  <a:srgbClr val="3333FF"/>
                </a:solidFill>
                <a:round/>
                <a:headEnd/>
                <a:tailEnd/>
              </a:ln>
            </p:spPr>
            <p:txBody>
              <a:bodyPr/>
              <a:lstStyle/>
              <a:p>
                <a:endParaRPr lang="en-US"/>
              </a:p>
            </p:txBody>
          </p:sp>
          <p:sp>
            <p:nvSpPr>
              <p:cNvPr id="82997" name="Freeform 16"/>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3333FF"/>
              </a:solidFill>
              <a:ln w="9525">
                <a:solidFill>
                  <a:srgbClr val="3333FF"/>
                </a:solidFill>
                <a:round/>
                <a:headEnd/>
                <a:tailEnd/>
              </a:ln>
            </p:spPr>
            <p:txBody>
              <a:bodyPr/>
              <a:lstStyle/>
              <a:p>
                <a:endParaRPr lang="en-US"/>
              </a:p>
            </p:txBody>
          </p:sp>
          <p:sp>
            <p:nvSpPr>
              <p:cNvPr id="82998" name="Freeform 17"/>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3333FF"/>
              </a:solidFill>
              <a:ln w="9525">
                <a:solidFill>
                  <a:srgbClr val="3333FF"/>
                </a:solidFill>
                <a:round/>
                <a:headEnd/>
                <a:tailEnd/>
              </a:ln>
            </p:spPr>
            <p:txBody>
              <a:bodyPr/>
              <a:lstStyle/>
              <a:p>
                <a:endParaRPr lang="en-US"/>
              </a:p>
            </p:txBody>
          </p:sp>
          <p:sp>
            <p:nvSpPr>
              <p:cNvPr id="82999" name="Freeform 18"/>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3333FF"/>
              </a:solidFill>
              <a:ln w="9525">
                <a:solidFill>
                  <a:srgbClr val="3333FF"/>
                </a:solidFill>
                <a:round/>
                <a:headEnd/>
                <a:tailEnd/>
              </a:ln>
            </p:spPr>
            <p:txBody>
              <a:bodyPr/>
              <a:lstStyle/>
              <a:p>
                <a:endParaRPr lang="en-US"/>
              </a:p>
            </p:txBody>
          </p:sp>
          <p:sp>
            <p:nvSpPr>
              <p:cNvPr id="83000" name="Freeform 19"/>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3333FF"/>
              </a:solidFill>
              <a:ln w="9525">
                <a:solidFill>
                  <a:srgbClr val="3333FF"/>
                </a:solidFill>
                <a:round/>
                <a:headEnd/>
                <a:tailEnd/>
              </a:ln>
            </p:spPr>
            <p:txBody>
              <a:bodyPr/>
              <a:lstStyle/>
              <a:p>
                <a:endParaRPr lang="en-US"/>
              </a:p>
            </p:txBody>
          </p:sp>
          <p:sp>
            <p:nvSpPr>
              <p:cNvPr id="83001" name="Freeform 20"/>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3333FF"/>
              </a:solidFill>
              <a:ln w="9525">
                <a:solidFill>
                  <a:srgbClr val="3333FF"/>
                </a:solidFill>
                <a:round/>
                <a:headEnd/>
                <a:tailEnd/>
              </a:ln>
            </p:spPr>
            <p:txBody>
              <a:bodyPr/>
              <a:lstStyle/>
              <a:p>
                <a:endParaRPr lang="en-US"/>
              </a:p>
            </p:txBody>
          </p:sp>
          <p:sp>
            <p:nvSpPr>
              <p:cNvPr id="83002" name="Freeform 21"/>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3333FF"/>
              </a:solidFill>
              <a:ln w="9525">
                <a:solidFill>
                  <a:srgbClr val="3333FF"/>
                </a:solidFill>
                <a:round/>
                <a:headEnd/>
                <a:tailEnd/>
              </a:ln>
            </p:spPr>
            <p:txBody>
              <a:bodyPr/>
              <a:lstStyle/>
              <a:p>
                <a:endParaRPr lang="en-US"/>
              </a:p>
            </p:txBody>
          </p:sp>
          <p:sp>
            <p:nvSpPr>
              <p:cNvPr id="83003" name="Freeform 22"/>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3333FF"/>
              </a:solidFill>
              <a:ln w="9525">
                <a:solidFill>
                  <a:srgbClr val="3333FF"/>
                </a:solidFill>
                <a:round/>
                <a:headEnd/>
                <a:tailEnd/>
              </a:ln>
            </p:spPr>
            <p:txBody>
              <a:bodyPr/>
              <a:lstStyle/>
              <a:p>
                <a:endParaRPr lang="en-US"/>
              </a:p>
            </p:txBody>
          </p:sp>
          <p:sp>
            <p:nvSpPr>
              <p:cNvPr id="83004" name="Freeform 23"/>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3005" name="Freeform 24"/>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3333FF"/>
              </a:solidFill>
              <a:ln w="9525">
                <a:solidFill>
                  <a:srgbClr val="3333FF"/>
                </a:solidFill>
                <a:round/>
                <a:headEnd/>
                <a:tailEnd/>
              </a:ln>
            </p:spPr>
            <p:txBody>
              <a:bodyPr/>
              <a:lstStyle/>
              <a:p>
                <a:endParaRPr lang="en-US"/>
              </a:p>
            </p:txBody>
          </p:sp>
          <p:sp>
            <p:nvSpPr>
              <p:cNvPr id="83006" name="Freeform 25"/>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3333FF"/>
              </a:solidFill>
              <a:ln w="9525">
                <a:solidFill>
                  <a:srgbClr val="3333FF"/>
                </a:solidFill>
                <a:round/>
                <a:headEnd/>
                <a:tailEnd/>
              </a:ln>
            </p:spPr>
            <p:txBody>
              <a:bodyPr/>
              <a:lstStyle/>
              <a:p>
                <a:endParaRPr lang="en-US"/>
              </a:p>
            </p:txBody>
          </p:sp>
          <p:sp>
            <p:nvSpPr>
              <p:cNvPr id="83007" name="Freeform 26"/>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3333FF"/>
              </a:solidFill>
              <a:ln w="9525">
                <a:solidFill>
                  <a:srgbClr val="3333FF"/>
                </a:solidFill>
                <a:round/>
                <a:headEnd/>
                <a:tailEnd/>
              </a:ln>
            </p:spPr>
            <p:txBody>
              <a:bodyPr/>
              <a:lstStyle/>
              <a:p>
                <a:endParaRPr lang="en-US"/>
              </a:p>
            </p:txBody>
          </p:sp>
          <p:sp>
            <p:nvSpPr>
              <p:cNvPr id="83008" name="Freeform 27"/>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3333FF"/>
              </a:solidFill>
              <a:ln w="9525">
                <a:solidFill>
                  <a:srgbClr val="3333FF"/>
                </a:solidFill>
                <a:round/>
                <a:headEnd/>
                <a:tailEnd/>
              </a:ln>
            </p:spPr>
            <p:txBody>
              <a:bodyPr/>
              <a:lstStyle/>
              <a:p>
                <a:endParaRPr lang="en-US"/>
              </a:p>
            </p:txBody>
          </p:sp>
          <p:sp>
            <p:nvSpPr>
              <p:cNvPr id="83009" name="Freeform 28"/>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3333FF"/>
              </a:solidFill>
              <a:ln w="9525">
                <a:solidFill>
                  <a:srgbClr val="3333FF"/>
                </a:solidFill>
                <a:round/>
                <a:headEnd/>
                <a:tailEnd/>
              </a:ln>
            </p:spPr>
            <p:txBody>
              <a:bodyPr/>
              <a:lstStyle/>
              <a:p>
                <a:endParaRPr lang="en-US"/>
              </a:p>
            </p:txBody>
          </p:sp>
          <p:sp>
            <p:nvSpPr>
              <p:cNvPr id="83010" name="Freeform 29"/>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3333FF"/>
              </a:solidFill>
              <a:ln w="9525">
                <a:solidFill>
                  <a:srgbClr val="3333FF"/>
                </a:solidFill>
                <a:round/>
                <a:headEnd/>
                <a:tailEnd/>
              </a:ln>
            </p:spPr>
            <p:txBody>
              <a:bodyPr/>
              <a:lstStyle/>
              <a:p>
                <a:endParaRPr lang="en-US"/>
              </a:p>
            </p:txBody>
          </p:sp>
          <p:sp>
            <p:nvSpPr>
              <p:cNvPr id="83011" name="Freeform 30"/>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3333FF"/>
              </a:solidFill>
              <a:ln w="9525">
                <a:solidFill>
                  <a:srgbClr val="3333FF"/>
                </a:solidFill>
                <a:round/>
                <a:headEnd/>
                <a:tailEnd/>
              </a:ln>
            </p:spPr>
            <p:txBody>
              <a:bodyPr/>
              <a:lstStyle/>
              <a:p>
                <a:endParaRPr lang="en-US"/>
              </a:p>
            </p:txBody>
          </p:sp>
          <p:sp>
            <p:nvSpPr>
              <p:cNvPr id="83012" name="Freeform 31"/>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3333FF"/>
              </a:solidFill>
              <a:ln w="9525">
                <a:solidFill>
                  <a:srgbClr val="3333FF"/>
                </a:solidFill>
                <a:round/>
                <a:headEnd/>
                <a:tailEnd/>
              </a:ln>
            </p:spPr>
            <p:txBody>
              <a:bodyPr/>
              <a:lstStyle/>
              <a:p>
                <a:endParaRPr lang="en-US"/>
              </a:p>
            </p:txBody>
          </p:sp>
          <p:sp>
            <p:nvSpPr>
              <p:cNvPr id="83013" name="Freeform 32"/>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3333FF"/>
              </a:solidFill>
              <a:ln w="9525">
                <a:solidFill>
                  <a:srgbClr val="3333FF"/>
                </a:solidFill>
                <a:round/>
                <a:headEnd/>
                <a:tailEnd/>
              </a:ln>
            </p:spPr>
            <p:txBody>
              <a:bodyPr/>
              <a:lstStyle/>
              <a:p>
                <a:endParaRPr lang="en-US"/>
              </a:p>
            </p:txBody>
          </p:sp>
          <p:sp>
            <p:nvSpPr>
              <p:cNvPr id="83014" name="Freeform 33"/>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3333FF"/>
              </a:solidFill>
              <a:ln w="9525">
                <a:solidFill>
                  <a:srgbClr val="3333FF"/>
                </a:solidFill>
                <a:round/>
                <a:headEnd/>
                <a:tailEnd/>
              </a:ln>
            </p:spPr>
            <p:txBody>
              <a:bodyPr/>
              <a:lstStyle/>
              <a:p>
                <a:endParaRPr lang="en-US"/>
              </a:p>
            </p:txBody>
          </p:sp>
        </p:grpSp>
      </p:grpSp>
      <p:sp>
        <p:nvSpPr>
          <p:cNvPr id="82947" name="Text Box 34"/>
          <p:cNvSpPr txBox="1">
            <a:spLocks noChangeArrowheads="1"/>
          </p:cNvSpPr>
          <p:nvPr/>
        </p:nvSpPr>
        <p:spPr bwMode="auto">
          <a:xfrm>
            <a:off x="898525" y="3670577"/>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pSp>
        <p:nvGrpSpPr>
          <p:cNvPr id="82948" name="Group 35"/>
          <p:cNvGrpSpPr>
            <a:grpSpLocks/>
          </p:cNvGrpSpPr>
          <p:nvPr/>
        </p:nvGrpSpPr>
        <p:grpSpPr bwMode="auto">
          <a:xfrm>
            <a:off x="3803650" y="4537352"/>
            <a:ext cx="1385888" cy="1231900"/>
            <a:chOff x="2396" y="2924"/>
            <a:chExt cx="873" cy="776"/>
          </a:xfrm>
        </p:grpSpPr>
        <p:sp>
          <p:nvSpPr>
            <p:cNvPr id="82955" name="Freeform 36"/>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0099FF"/>
            </a:solidFill>
            <a:ln w="9525">
              <a:solidFill>
                <a:srgbClr val="3333FF"/>
              </a:solidFill>
              <a:round/>
              <a:headEnd/>
              <a:tailEnd/>
            </a:ln>
          </p:spPr>
          <p:txBody>
            <a:bodyPr/>
            <a:lstStyle/>
            <a:p>
              <a:endParaRPr lang="en-US"/>
            </a:p>
          </p:txBody>
        </p:sp>
        <p:sp>
          <p:nvSpPr>
            <p:cNvPr id="82956" name="Freeform 37"/>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0099FF"/>
            </a:solidFill>
            <a:ln w="9525">
              <a:solidFill>
                <a:srgbClr val="3333FF"/>
              </a:solidFill>
              <a:round/>
              <a:headEnd/>
              <a:tailEnd/>
            </a:ln>
          </p:spPr>
          <p:txBody>
            <a:bodyPr/>
            <a:lstStyle/>
            <a:p>
              <a:endParaRPr lang="en-US"/>
            </a:p>
          </p:txBody>
        </p:sp>
        <p:sp>
          <p:nvSpPr>
            <p:cNvPr id="82957" name="Freeform 38"/>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0099FF"/>
            </a:solidFill>
            <a:ln w="9525">
              <a:solidFill>
                <a:srgbClr val="3333FF"/>
              </a:solidFill>
              <a:round/>
              <a:headEnd/>
              <a:tailEnd/>
            </a:ln>
          </p:spPr>
          <p:txBody>
            <a:bodyPr/>
            <a:lstStyle/>
            <a:p>
              <a:endParaRPr lang="en-US"/>
            </a:p>
          </p:txBody>
        </p:sp>
        <p:sp>
          <p:nvSpPr>
            <p:cNvPr id="82958" name="Rectangle 39"/>
            <p:cNvSpPr>
              <a:spLocks noChangeArrowheads="1"/>
            </p:cNvSpPr>
            <p:nvPr/>
          </p:nvSpPr>
          <p:spPr bwMode="auto">
            <a:xfrm>
              <a:off x="2796" y="2928"/>
              <a:ext cx="12" cy="142"/>
            </a:xfrm>
            <a:prstGeom prst="rect">
              <a:avLst/>
            </a:prstGeom>
            <a:solidFill>
              <a:srgbClr val="0099FF"/>
            </a:solidFill>
            <a:ln w="9525">
              <a:solidFill>
                <a:srgbClr val="3333FF"/>
              </a:solidFill>
              <a:miter lim="800000"/>
              <a:headEnd/>
              <a:tailEnd/>
            </a:ln>
          </p:spPr>
          <p:txBody>
            <a:bodyPr/>
            <a:lstStyle/>
            <a:p>
              <a:endParaRPr lang="en-US"/>
            </a:p>
          </p:txBody>
        </p:sp>
        <p:sp>
          <p:nvSpPr>
            <p:cNvPr id="82959" name="Freeform 40"/>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0099FF"/>
            </a:solidFill>
            <a:ln w="9525">
              <a:solidFill>
                <a:srgbClr val="3333FF"/>
              </a:solidFill>
              <a:round/>
              <a:headEnd/>
              <a:tailEnd/>
            </a:ln>
          </p:spPr>
          <p:txBody>
            <a:bodyPr/>
            <a:lstStyle/>
            <a:p>
              <a:endParaRPr lang="en-US"/>
            </a:p>
          </p:txBody>
        </p:sp>
        <p:sp>
          <p:nvSpPr>
            <p:cNvPr id="82960" name="Freeform 41"/>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0099FF"/>
            </a:solidFill>
            <a:ln w="9525">
              <a:solidFill>
                <a:srgbClr val="3333FF"/>
              </a:solidFill>
              <a:round/>
              <a:headEnd/>
              <a:tailEnd/>
            </a:ln>
          </p:spPr>
          <p:txBody>
            <a:bodyPr/>
            <a:lstStyle/>
            <a:p>
              <a:endParaRPr lang="en-US"/>
            </a:p>
          </p:txBody>
        </p:sp>
        <p:sp>
          <p:nvSpPr>
            <p:cNvPr id="82961" name="Freeform 42"/>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0099FF"/>
            </a:solidFill>
            <a:ln w="9525">
              <a:solidFill>
                <a:srgbClr val="3333FF"/>
              </a:solidFill>
              <a:round/>
              <a:headEnd/>
              <a:tailEnd/>
            </a:ln>
          </p:spPr>
          <p:txBody>
            <a:bodyPr/>
            <a:lstStyle/>
            <a:p>
              <a:endParaRPr lang="en-US"/>
            </a:p>
          </p:txBody>
        </p:sp>
        <p:sp>
          <p:nvSpPr>
            <p:cNvPr id="82962" name="Freeform 43"/>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63" name="Freeform 44"/>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0099FF"/>
            </a:solidFill>
            <a:ln w="9525">
              <a:solidFill>
                <a:srgbClr val="3333FF"/>
              </a:solidFill>
              <a:round/>
              <a:headEnd/>
              <a:tailEnd/>
            </a:ln>
          </p:spPr>
          <p:txBody>
            <a:bodyPr/>
            <a:lstStyle/>
            <a:p>
              <a:endParaRPr lang="en-US"/>
            </a:p>
          </p:txBody>
        </p:sp>
        <p:sp>
          <p:nvSpPr>
            <p:cNvPr id="82964" name="Freeform 45"/>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0099FF"/>
            </a:solidFill>
            <a:ln w="9525">
              <a:solidFill>
                <a:srgbClr val="3333FF"/>
              </a:solidFill>
              <a:round/>
              <a:headEnd/>
              <a:tailEnd/>
            </a:ln>
          </p:spPr>
          <p:txBody>
            <a:bodyPr/>
            <a:lstStyle/>
            <a:p>
              <a:endParaRPr lang="en-US"/>
            </a:p>
          </p:txBody>
        </p:sp>
        <p:sp>
          <p:nvSpPr>
            <p:cNvPr id="82965" name="Freeform 46"/>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0099FF"/>
            </a:solidFill>
            <a:ln w="9525">
              <a:solidFill>
                <a:srgbClr val="3333FF"/>
              </a:solidFill>
              <a:round/>
              <a:headEnd/>
              <a:tailEnd/>
            </a:ln>
          </p:spPr>
          <p:txBody>
            <a:bodyPr/>
            <a:lstStyle/>
            <a:p>
              <a:endParaRPr lang="en-US"/>
            </a:p>
          </p:txBody>
        </p:sp>
        <p:sp>
          <p:nvSpPr>
            <p:cNvPr id="82966" name="Freeform 47"/>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0099FF"/>
            </a:solidFill>
            <a:ln w="9525">
              <a:solidFill>
                <a:srgbClr val="3333FF"/>
              </a:solidFill>
              <a:round/>
              <a:headEnd/>
              <a:tailEnd/>
            </a:ln>
          </p:spPr>
          <p:txBody>
            <a:bodyPr/>
            <a:lstStyle/>
            <a:p>
              <a:endParaRPr lang="en-US"/>
            </a:p>
          </p:txBody>
        </p:sp>
        <p:sp>
          <p:nvSpPr>
            <p:cNvPr id="82967" name="Freeform 48"/>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0099FF"/>
            </a:solidFill>
            <a:ln w="9525">
              <a:solidFill>
                <a:srgbClr val="3333FF"/>
              </a:solidFill>
              <a:round/>
              <a:headEnd/>
              <a:tailEnd/>
            </a:ln>
          </p:spPr>
          <p:txBody>
            <a:bodyPr/>
            <a:lstStyle/>
            <a:p>
              <a:endParaRPr lang="en-US"/>
            </a:p>
          </p:txBody>
        </p:sp>
        <p:sp>
          <p:nvSpPr>
            <p:cNvPr id="82968" name="Freeform 49"/>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0099FF"/>
            </a:solidFill>
            <a:ln w="9525">
              <a:solidFill>
                <a:srgbClr val="3333FF"/>
              </a:solidFill>
              <a:round/>
              <a:headEnd/>
              <a:tailEnd/>
            </a:ln>
          </p:spPr>
          <p:txBody>
            <a:bodyPr/>
            <a:lstStyle/>
            <a:p>
              <a:endParaRPr lang="en-US"/>
            </a:p>
          </p:txBody>
        </p:sp>
        <p:sp>
          <p:nvSpPr>
            <p:cNvPr id="82969" name="Freeform 50"/>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0099FF"/>
            </a:solidFill>
            <a:ln w="9525">
              <a:solidFill>
                <a:srgbClr val="3333FF"/>
              </a:solidFill>
              <a:round/>
              <a:headEnd/>
              <a:tailEnd/>
            </a:ln>
          </p:spPr>
          <p:txBody>
            <a:bodyPr/>
            <a:lstStyle/>
            <a:p>
              <a:endParaRPr lang="en-US"/>
            </a:p>
          </p:txBody>
        </p:sp>
        <p:sp>
          <p:nvSpPr>
            <p:cNvPr id="82970" name="Freeform 51"/>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0099FF"/>
            </a:solidFill>
            <a:ln w="9525">
              <a:solidFill>
                <a:srgbClr val="3333FF"/>
              </a:solidFill>
              <a:round/>
              <a:headEnd/>
              <a:tailEnd/>
            </a:ln>
          </p:spPr>
          <p:txBody>
            <a:bodyPr/>
            <a:lstStyle/>
            <a:p>
              <a:endParaRPr lang="en-US"/>
            </a:p>
          </p:txBody>
        </p:sp>
        <p:sp>
          <p:nvSpPr>
            <p:cNvPr id="82971" name="Freeform 52"/>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0099FF"/>
            </a:solidFill>
            <a:ln w="9525">
              <a:solidFill>
                <a:srgbClr val="3333FF"/>
              </a:solidFill>
              <a:round/>
              <a:headEnd/>
              <a:tailEnd/>
            </a:ln>
          </p:spPr>
          <p:txBody>
            <a:bodyPr/>
            <a:lstStyle/>
            <a:p>
              <a:endParaRPr lang="en-US"/>
            </a:p>
          </p:txBody>
        </p:sp>
        <p:sp>
          <p:nvSpPr>
            <p:cNvPr id="82972" name="Freeform 53"/>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0099FF"/>
            </a:solidFill>
            <a:ln w="9525">
              <a:solidFill>
                <a:srgbClr val="3333FF"/>
              </a:solidFill>
              <a:round/>
              <a:headEnd/>
              <a:tailEnd/>
            </a:ln>
          </p:spPr>
          <p:txBody>
            <a:bodyPr/>
            <a:lstStyle/>
            <a:p>
              <a:endParaRPr lang="en-US"/>
            </a:p>
          </p:txBody>
        </p:sp>
        <p:sp>
          <p:nvSpPr>
            <p:cNvPr id="82973" name="Freeform 54"/>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74" name="Freeform 55"/>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0099FF"/>
            </a:solidFill>
            <a:ln w="9525">
              <a:solidFill>
                <a:srgbClr val="3333FF"/>
              </a:solidFill>
              <a:round/>
              <a:headEnd/>
              <a:tailEnd/>
            </a:ln>
          </p:spPr>
          <p:txBody>
            <a:bodyPr/>
            <a:lstStyle/>
            <a:p>
              <a:endParaRPr lang="en-US"/>
            </a:p>
          </p:txBody>
        </p:sp>
        <p:sp>
          <p:nvSpPr>
            <p:cNvPr id="82975" name="Freeform 56"/>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0099FF"/>
            </a:solidFill>
            <a:ln w="9525">
              <a:solidFill>
                <a:srgbClr val="3333FF"/>
              </a:solidFill>
              <a:round/>
              <a:headEnd/>
              <a:tailEnd/>
            </a:ln>
          </p:spPr>
          <p:txBody>
            <a:bodyPr/>
            <a:lstStyle/>
            <a:p>
              <a:endParaRPr lang="en-US"/>
            </a:p>
          </p:txBody>
        </p:sp>
        <p:sp>
          <p:nvSpPr>
            <p:cNvPr id="82976" name="Freeform 57"/>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0099FF"/>
            </a:solidFill>
            <a:ln w="9525">
              <a:solidFill>
                <a:srgbClr val="3333FF"/>
              </a:solidFill>
              <a:round/>
              <a:headEnd/>
              <a:tailEnd/>
            </a:ln>
          </p:spPr>
          <p:txBody>
            <a:bodyPr/>
            <a:lstStyle/>
            <a:p>
              <a:endParaRPr lang="en-US"/>
            </a:p>
          </p:txBody>
        </p:sp>
        <p:sp>
          <p:nvSpPr>
            <p:cNvPr id="82977" name="Freeform 58"/>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0099FF"/>
            </a:solidFill>
            <a:ln w="9525">
              <a:solidFill>
                <a:srgbClr val="3333FF"/>
              </a:solidFill>
              <a:round/>
              <a:headEnd/>
              <a:tailEnd/>
            </a:ln>
          </p:spPr>
          <p:txBody>
            <a:bodyPr/>
            <a:lstStyle/>
            <a:p>
              <a:endParaRPr lang="en-US"/>
            </a:p>
          </p:txBody>
        </p:sp>
        <p:sp>
          <p:nvSpPr>
            <p:cNvPr id="82978" name="Freeform 59"/>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0099FF"/>
            </a:solidFill>
            <a:ln w="9525">
              <a:solidFill>
                <a:srgbClr val="3333FF"/>
              </a:solidFill>
              <a:round/>
              <a:headEnd/>
              <a:tailEnd/>
            </a:ln>
          </p:spPr>
          <p:txBody>
            <a:bodyPr/>
            <a:lstStyle/>
            <a:p>
              <a:endParaRPr lang="en-US"/>
            </a:p>
          </p:txBody>
        </p:sp>
        <p:sp>
          <p:nvSpPr>
            <p:cNvPr id="82979" name="Freeform 60"/>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0099FF"/>
            </a:solidFill>
            <a:ln w="9525">
              <a:solidFill>
                <a:srgbClr val="3333FF"/>
              </a:solidFill>
              <a:round/>
              <a:headEnd/>
              <a:tailEnd/>
            </a:ln>
          </p:spPr>
          <p:txBody>
            <a:bodyPr/>
            <a:lstStyle/>
            <a:p>
              <a:endParaRPr lang="en-US"/>
            </a:p>
          </p:txBody>
        </p:sp>
        <p:sp>
          <p:nvSpPr>
            <p:cNvPr id="82980" name="Freeform 61"/>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0099FF"/>
            </a:solidFill>
            <a:ln w="9525">
              <a:solidFill>
                <a:srgbClr val="3333FF"/>
              </a:solidFill>
              <a:round/>
              <a:headEnd/>
              <a:tailEnd/>
            </a:ln>
          </p:spPr>
          <p:txBody>
            <a:bodyPr/>
            <a:lstStyle/>
            <a:p>
              <a:endParaRPr lang="en-US"/>
            </a:p>
          </p:txBody>
        </p:sp>
        <p:sp>
          <p:nvSpPr>
            <p:cNvPr id="82981" name="Freeform 62"/>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0099FF"/>
            </a:solidFill>
            <a:ln w="9525">
              <a:solidFill>
                <a:srgbClr val="3333FF"/>
              </a:solidFill>
              <a:round/>
              <a:headEnd/>
              <a:tailEnd/>
            </a:ln>
          </p:spPr>
          <p:txBody>
            <a:bodyPr/>
            <a:lstStyle/>
            <a:p>
              <a:endParaRPr lang="en-US"/>
            </a:p>
          </p:txBody>
        </p:sp>
        <p:sp>
          <p:nvSpPr>
            <p:cNvPr id="82982" name="Freeform 63"/>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0099FF"/>
            </a:solidFill>
            <a:ln w="9525">
              <a:solidFill>
                <a:srgbClr val="3333FF"/>
              </a:solidFill>
              <a:round/>
              <a:headEnd/>
              <a:tailEnd/>
            </a:ln>
          </p:spPr>
          <p:txBody>
            <a:bodyPr/>
            <a:lstStyle/>
            <a:p>
              <a:endParaRPr lang="en-US"/>
            </a:p>
          </p:txBody>
        </p:sp>
        <p:sp>
          <p:nvSpPr>
            <p:cNvPr id="82983" name="Freeform 64"/>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0099FF"/>
            </a:solidFill>
            <a:ln w="9525">
              <a:solidFill>
                <a:srgbClr val="3333FF"/>
              </a:solidFill>
              <a:round/>
              <a:headEnd/>
              <a:tailEnd/>
            </a:ln>
          </p:spPr>
          <p:txBody>
            <a:bodyPr/>
            <a:lstStyle/>
            <a:p>
              <a:endParaRPr lang="en-US"/>
            </a:p>
          </p:txBody>
        </p:sp>
      </p:grpSp>
      <p:sp>
        <p:nvSpPr>
          <p:cNvPr id="82949" name="Text Box 65"/>
          <p:cNvSpPr txBox="1">
            <a:spLocks noChangeArrowheads="1"/>
          </p:cNvSpPr>
          <p:nvPr/>
        </p:nvSpPr>
        <p:spPr bwMode="auto">
          <a:xfrm>
            <a:off x="3048000" y="487231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0" name="Text Box 66"/>
          <p:cNvSpPr txBox="1">
            <a:spLocks noChangeArrowheads="1"/>
          </p:cNvSpPr>
          <p:nvPr/>
        </p:nvSpPr>
        <p:spPr bwMode="auto">
          <a:xfrm>
            <a:off x="5562600" y="4848502"/>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1" name="Text Box 67"/>
          <p:cNvSpPr txBox="1">
            <a:spLocks noChangeArrowheads="1"/>
          </p:cNvSpPr>
          <p:nvPr/>
        </p:nvSpPr>
        <p:spPr bwMode="auto">
          <a:xfrm>
            <a:off x="914400" y="2311677"/>
            <a:ext cx="71501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200" b="1">
                <a:sym typeface="Wingdings" pitchFamily="2" charset="2"/>
              </a:rPr>
              <a:t></a:t>
            </a:r>
            <a:r>
              <a:rPr lang="en-US" sz="2200" b="1"/>
              <a:t> Take a mapped stream network and a DEM</a:t>
            </a:r>
          </a:p>
          <a:p>
            <a:r>
              <a:rPr lang="en-US" sz="2200" b="1">
                <a:sym typeface="Wingdings" pitchFamily="2" charset="2"/>
              </a:rPr>
              <a:t></a:t>
            </a:r>
            <a:r>
              <a:rPr lang="en-US" sz="2200" b="1"/>
              <a:t> </a:t>
            </a:r>
            <a:r>
              <a:rPr lang="en-US" sz="2200" b="1">
                <a:solidFill>
                  <a:srgbClr val="3333FF"/>
                </a:solidFill>
              </a:rPr>
              <a:t>Make a grid</a:t>
            </a:r>
            <a:r>
              <a:rPr lang="en-US" sz="2200" b="1"/>
              <a:t> of the streams</a:t>
            </a:r>
          </a:p>
          <a:p>
            <a:r>
              <a:rPr lang="en-US" sz="2200" b="1">
                <a:sym typeface="Wingdings" pitchFamily="2" charset="2"/>
              </a:rPr>
              <a:t></a:t>
            </a:r>
            <a:r>
              <a:rPr lang="en-US" sz="2200" b="1"/>
              <a:t> </a:t>
            </a:r>
            <a:r>
              <a:rPr lang="en-US" sz="2200" b="1">
                <a:solidFill>
                  <a:srgbClr val="3333FF"/>
                </a:solidFill>
              </a:rPr>
              <a:t>Raise the off-stream DEM cells</a:t>
            </a:r>
            <a:r>
              <a:rPr lang="en-US" sz="2200" b="1"/>
              <a:t> by an arbitrary elevation</a:t>
            </a:r>
          </a:p>
          <a:p>
            <a:r>
              <a:rPr lang="en-US" sz="2200" b="1"/>
              <a:t>   increment</a:t>
            </a:r>
          </a:p>
          <a:p>
            <a:r>
              <a:rPr lang="en-US" sz="2200" b="1">
                <a:sym typeface="Wingdings" pitchFamily="2" charset="2"/>
              </a:rPr>
              <a:t></a:t>
            </a:r>
            <a:r>
              <a:rPr lang="en-US" sz="2200" b="1"/>
              <a:t> Produces "burned in" DEM streams = mapped streams</a:t>
            </a:r>
            <a:endParaRPr lang="en-US" sz="2000" b="1">
              <a:latin typeface="Arial" charset="0"/>
            </a:endParaRPr>
          </a:p>
        </p:txBody>
      </p:sp>
      <p:sp>
        <p:nvSpPr>
          <p:cNvPr id="82952" name="Rectangle 68"/>
          <p:cNvSpPr>
            <a:spLocks noChangeArrowheads="1"/>
          </p:cNvSpPr>
          <p:nvPr/>
        </p:nvSpPr>
        <p:spPr bwMode="auto">
          <a:xfrm>
            <a:off x="1219200" y="4543702"/>
            <a:ext cx="1447800" cy="1219200"/>
          </a:xfrm>
          <a:prstGeom prst="rect">
            <a:avLst/>
          </a:prstGeom>
          <a:solidFill>
            <a:srgbClr val="FFFF00"/>
          </a:solidFill>
          <a:ln w="28575">
            <a:solidFill>
              <a:srgbClr val="FF3300"/>
            </a:solidFill>
            <a:miter lim="800000"/>
            <a:headEnd/>
            <a:tailEnd/>
          </a:ln>
        </p:spPr>
        <p:txBody>
          <a:bodyPr wrap="none" anchor="ctr"/>
          <a:lstStyle/>
          <a:p>
            <a:pPr algn="ctr" eaLnBrk="1" hangingPunct="1"/>
            <a:endParaRPr lang="en-US" b="1">
              <a:solidFill>
                <a:srgbClr val="FFFF00"/>
              </a:solidFill>
            </a:endParaRPr>
          </a:p>
        </p:txBody>
      </p:sp>
      <p:sp>
        <p:nvSpPr>
          <p:cNvPr id="82953" name="Rectangle 69"/>
          <p:cNvSpPr>
            <a:spLocks noChangeArrowheads="1"/>
          </p:cNvSpPr>
          <p:nvPr/>
        </p:nvSpPr>
        <p:spPr bwMode="auto">
          <a:xfrm>
            <a:off x="685800" y="2029102"/>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p>
            <a:endParaRPr lang="en-US"/>
          </a:p>
        </p:txBody>
      </p:sp>
      <p:sp>
        <p:nvSpPr>
          <p:cNvPr id="82954" name="Rectangle 70"/>
          <p:cNvSpPr>
            <a:spLocks noChangeArrowheads="1"/>
          </p:cNvSpPr>
          <p:nvPr/>
        </p:nvSpPr>
        <p:spPr bwMode="auto">
          <a:xfrm>
            <a:off x="304029" y="1517927"/>
            <a:ext cx="62865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eaLnBrk="1" hangingPunct="1"/>
            <a:r>
              <a:rPr lang="en-US" sz="3200" b="1" dirty="0">
                <a:solidFill>
                  <a:schemeClr val="tx2"/>
                </a:solidFill>
              </a:rPr>
              <a:t>“Burning In” the Streams </a:t>
            </a:r>
          </a:p>
        </p:txBody>
      </p:sp>
      <p:sp>
        <p:nvSpPr>
          <p:cNvPr id="2" name="Title 1"/>
          <p:cNvSpPr>
            <a:spLocks noGrp="1"/>
          </p:cNvSpPr>
          <p:nvPr>
            <p:ph type="title"/>
          </p:nvPr>
        </p:nvSpPr>
        <p:spPr>
          <a:xfrm>
            <a:off x="685800" y="173831"/>
            <a:ext cx="7772400" cy="1143000"/>
          </a:xfrm>
        </p:spPr>
        <p:txBody>
          <a:bodyPr/>
          <a:lstStyle/>
          <a:p>
            <a:r>
              <a:rPr lang="en-US" dirty="0" smtClean="0"/>
              <a:t>Using Vector Stream Information</a:t>
            </a:r>
            <a:endParaRPr lang="en-US" dirty="0"/>
          </a:p>
        </p:txBody>
      </p:sp>
    </p:spTree>
    <p:extLst>
      <p:ext uri="{BB962C8B-B14F-4D97-AF65-F5344CB8AC3E}">
        <p14:creationId xmlns:p14="http://schemas.microsoft.com/office/powerpoint/2010/main" val="288219795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50800"/>
            <a:ext cx="9113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4000" b="1">
                <a:solidFill>
                  <a:srgbClr val="11048C"/>
                </a:solidFill>
              </a:rPr>
              <a:t>AGREE Elevation Grid Modification Methodology – DEM Reconditioning</a:t>
            </a:r>
          </a:p>
        </p:txBody>
      </p:sp>
      <p:pic>
        <p:nvPicPr>
          <p:cNvPr id="8397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788" y="1704975"/>
            <a:ext cx="62261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81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53975"/>
            <a:ext cx="8415763" cy="990025"/>
          </a:xfrm>
          <a:ln w="15875"/>
        </p:spPr>
        <p:txBody>
          <a:bodyPr>
            <a:normAutofit/>
          </a:bodyPr>
          <a:lstStyle/>
          <a:p>
            <a:pPr>
              <a:lnSpc>
                <a:spcPct val="100000"/>
              </a:lnSpc>
              <a:defRPr/>
            </a:pPr>
            <a:r>
              <a:rPr lang="en-US" sz="4400" dirty="0" smtClean="0"/>
              <a:t>Learning Objectives</a:t>
            </a:r>
            <a:endParaRPr lang="en-US" sz="4400" dirty="0"/>
          </a:p>
        </p:txBody>
      </p:sp>
      <p:sp>
        <p:nvSpPr>
          <p:cNvPr id="3" name="Subtitle 2"/>
          <p:cNvSpPr>
            <a:spLocks noGrp="1"/>
          </p:cNvSpPr>
          <p:nvPr>
            <p:ph type="subTitle" idx="1"/>
          </p:nvPr>
        </p:nvSpPr>
        <p:spPr>
          <a:xfrm>
            <a:off x="648718" y="976910"/>
            <a:ext cx="8092081" cy="5174254"/>
          </a:xfrm>
        </p:spPr>
        <p:txBody>
          <a:bodyPr>
            <a:noAutofit/>
          </a:bodyPr>
          <a:lstStyle/>
          <a:p>
            <a:pPr algn="l">
              <a:defRPr/>
            </a:pPr>
            <a:r>
              <a:rPr lang="en-US" sz="2400" dirty="0" smtClean="0">
                <a:solidFill>
                  <a:schemeClr val="tx2"/>
                </a:solidFill>
                <a:latin typeface="Arial" panose="020B0604020202020204" pitchFamily="34" charset="0"/>
                <a:cs typeface="Arial" panose="020B0604020202020204" pitchFamily="34" charset="0"/>
              </a:rPr>
              <a:t>To </a:t>
            </a:r>
            <a:r>
              <a:rPr lang="en-US" sz="2400" dirty="0">
                <a:solidFill>
                  <a:schemeClr val="tx2"/>
                </a:solidFill>
                <a:latin typeface="Arial" panose="020B0604020202020204" pitchFamily="34" charset="0"/>
                <a:cs typeface="Arial" panose="020B0604020202020204" pitchFamily="34" charset="0"/>
              </a:rPr>
              <a:t>be able to delineate watersheds as the basic hydrologic model elements from Digital Elevation Models using Geographic Information Systems tools and to use this information in Hydrologic </a:t>
            </a:r>
            <a:r>
              <a:rPr lang="en-US" sz="2400" dirty="0" smtClean="0">
                <a:solidFill>
                  <a:schemeClr val="tx2"/>
                </a:solidFill>
                <a:latin typeface="Arial" panose="020B0604020202020204" pitchFamily="34" charset="0"/>
                <a:cs typeface="Arial" panose="020B0604020202020204" pitchFamily="34" charset="0"/>
              </a:rPr>
              <a:t>Analyses</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Explain the basic concepts involved in the terrain flow information model </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Identify and fill sinks in a small digital elevation model </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Calculate hydrologic slope in the direction of steepest descent and the eight direction pour point model flow direction </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Calculate flow accumulation as the number of grid cells draining into a grid cell</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Identify a stream network raster based on grid cells exceeding a flow accumulation threshold</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Describe the sequence of steps  involved in mapping stream networks, catchments and watersheds in preparation for learning how to actually do this in the next exercise</a:t>
            </a:r>
          </a:p>
          <a:p>
            <a:pPr marL="342900" indent="-342900" algn="l">
              <a:buFont typeface="Arial" panose="020B0604020202020204" pitchFamily="34" charset="0"/>
              <a:buChar char="•"/>
              <a:defRPr/>
            </a:pP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14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p:cNvGraphicFramePr>
          <p:nvPr/>
        </p:nvGraphicFramePr>
        <p:xfrm>
          <a:off x="1141413" y="3657600"/>
          <a:ext cx="6856412" cy="1828800"/>
        </p:xfrm>
        <a:graphic>
          <a:graphicData uri="http://schemas.openxmlformats.org/presentationml/2006/ole">
            <mc:AlternateContent xmlns:mc="http://schemas.openxmlformats.org/markup-compatibility/2006">
              <mc:Choice xmlns:v="urn:schemas-microsoft-com:vml" Requires="v">
                <p:oleObj spid="_x0000_s30735" name="Bitmap Image" r:id="rId3" imgW="6638095" imgH="4676190" progId="Paint.Picture">
                  <p:embed/>
                </p:oleObj>
              </mc:Choice>
              <mc:Fallback>
                <p:oleObj name="Bitmap Image" r:id="rId3" imgW="6638095" imgH="4676190" progId="Paint.Picture">
                  <p:embed/>
                  <p:pic>
                    <p:nvPicPr>
                      <p:cNvPr id="717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3657600"/>
                        <a:ext cx="68564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p:cNvSpPr>
            <a:spLocks noChangeArrowheads="1"/>
          </p:cNvSpPr>
          <p:nvPr/>
        </p:nvSpPr>
        <p:spPr bwMode="auto">
          <a:xfrm>
            <a:off x="1525588" y="1371600"/>
            <a:ext cx="667385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3200">
                <a:cs typeface="Times New Roman" pitchFamily="18" charset="0"/>
              </a:rPr>
              <a:t>	Lower elevation of neighbor along a predefined drainage path until the pit drains to the outlet point</a:t>
            </a:r>
          </a:p>
        </p:txBody>
      </p:sp>
      <p:sp>
        <p:nvSpPr>
          <p:cNvPr id="7172" name="Rectangle 4"/>
          <p:cNvSpPr>
            <a:spLocks noGrp="1" noChangeArrowheads="1"/>
          </p:cNvSpPr>
          <p:nvPr>
            <p:ph type="title"/>
          </p:nvPr>
        </p:nvSpPr>
        <p:spPr>
          <a:xfrm>
            <a:off x="762000" y="182563"/>
            <a:ext cx="7772400" cy="1006475"/>
          </a:xfrm>
        </p:spPr>
        <p:txBody>
          <a:bodyPr/>
          <a:lstStyle/>
          <a:p>
            <a:pPr eaLnBrk="1" hangingPunct="1"/>
            <a:r>
              <a:rPr lang="en-US" sz="5400" smtClean="0">
                <a:solidFill>
                  <a:srgbClr val="0000FF"/>
                </a:solidFill>
              </a:rPr>
              <a:t>Carving</a:t>
            </a:r>
          </a:p>
        </p:txBody>
      </p:sp>
      <p:pic>
        <p:nvPicPr>
          <p:cNvPr id="605189" name="Picture 5" descr="fill-0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656013"/>
            <a:ext cx="68564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44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5189"/>
                                        </p:tgtEl>
                                        <p:attrNameLst>
                                          <p:attrName>style.visibility</p:attrName>
                                        </p:attrNameLst>
                                      </p:cBhvr>
                                      <p:to>
                                        <p:strVal val="visible"/>
                                      </p:to>
                                    </p:set>
                                    <p:animEffect transition="in" filter="wipe(up)">
                                      <p:cBhvr>
                                        <p:cTn id="7" dur="500"/>
                                        <p:tgtEl>
                                          <p:spTgt spid="605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nvPr>
        </p:nvGraphicFramePr>
        <p:xfrm>
          <a:off x="4757554" y="2451087"/>
          <a:ext cx="4077224" cy="3295926"/>
        </p:xfrm>
        <a:graphic>
          <a:graphicData uri="http://schemas.openxmlformats.org/presentationml/2006/ole">
            <mc:AlternateContent xmlns:mc="http://schemas.openxmlformats.org/markup-compatibility/2006">
              <mc:Choice xmlns:v="urn:schemas-microsoft-com:vml" Requires="v">
                <p:oleObj spid="_x0000_s31772" name="Worksheet" r:id="rId4" imgW="2486112" imgH="2009711" progId="Excel.Sheet.8">
                  <p:embed/>
                </p:oleObj>
              </mc:Choice>
              <mc:Fallback>
                <p:oleObj name="Worksheet" r:id="rId4" imgW="2486112" imgH="2009711" progId="Excel.Sheet.8">
                  <p:embed/>
                  <p:pic>
                    <p:nvPicPr>
                      <p:cNvPr id="2" name="Object 1"/>
                      <p:cNvPicPr>
                        <a:picLocks noChangeAspect="1" noChangeArrowheads="1"/>
                      </p:cNvPicPr>
                      <p:nvPr/>
                    </p:nvPicPr>
                    <p:blipFill>
                      <a:blip r:embed="rId5"/>
                      <a:srcRect/>
                      <a:stretch>
                        <a:fillRect/>
                      </a:stretch>
                    </p:blipFill>
                    <p:spPr bwMode="auto">
                      <a:xfrm>
                        <a:off x="4757554" y="2451087"/>
                        <a:ext cx="4077224" cy="329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Grp="1" noChangeArrowheads="1"/>
          </p:cNvSpPr>
          <p:nvPr>
            <p:ph type="title" idx="4294967295"/>
          </p:nvPr>
        </p:nvSpPr>
        <p:spPr>
          <a:xfrm>
            <a:off x="2306472" y="180651"/>
            <a:ext cx="4531057" cy="1371600"/>
          </a:xfrm>
          <a:noFill/>
          <a:ln/>
        </p:spPr>
        <p:txBody>
          <a:bodyPr/>
          <a:lstStyle/>
          <a:p>
            <a:r>
              <a:rPr lang="en-US" sz="3600" dirty="0" smtClean="0"/>
              <a:t>Carving</a:t>
            </a:r>
            <a:endParaRPr lang="en-US" sz="3600" dirty="0"/>
          </a:p>
        </p:txBody>
      </p:sp>
      <p:graphicFrame>
        <p:nvGraphicFramePr>
          <p:cNvPr id="6" name="Object 78"/>
          <p:cNvGraphicFramePr>
            <a:graphicFrameLocks noChangeAspect="1"/>
          </p:cNvGraphicFramePr>
          <p:nvPr>
            <p:extLst/>
          </p:nvPr>
        </p:nvGraphicFramePr>
        <p:xfrm>
          <a:off x="377114" y="2445594"/>
          <a:ext cx="4069787" cy="3290887"/>
        </p:xfrm>
        <a:graphic>
          <a:graphicData uri="http://schemas.openxmlformats.org/presentationml/2006/ole">
            <mc:AlternateContent xmlns:mc="http://schemas.openxmlformats.org/markup-compatibility/2006">
              <mc:Choice xmlns:v="urn:schemas-microsoft-com:vml" Requires="v">
                <p:oleObj spid="_x0000_s31773" name="Worksheet" r:id="rId6" imgW="2486112" imgH="2009711" progId="Excel.Sheet.8">
                  <p:embed/>
                </p:oleObj>
              </mc:Choice>
              <mc:Fallback>
                <p:oleObj name="Worksheet" r:id="rId6" imgW="2486112" imgH="2009711" progId="Excel.Sheet.8">
                  <p:embed/>
                  <p:pic>
                    <p:nvPicPr>
                      <p:cNvPr id="6" name="Object 78"/>
                      <p:cNvPicPr>
                        <a:picLocks noChangeAspect="1" noChangeArrowheads="1"/>
                      </p:cNvPicPr>
                      <p:nvPr/>
                    </p:nvPicPr>
                    <p:blipFill>
                      <a:blip r:embed="rId7"/>
                      <a:srcRect/>
                      <a:stretch>
                        <a:fillRect/>
                      </a:stretch>
                    </p:blipFill>
                    <p:spPr bwMode="auto">
                      <a:xfrm>
                        <a:off x="377114" y="2445594"/>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055107"/>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403210" y="5390757"/>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782884" y="6048679"/>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Pits</a:t>
            </a:r>
            <a:endParaRPr lang="en-US" sz="2000" dirty="0"/>
          </a:p>
        </p:txBody>
      </p:sp>
      <p:sp>
        <p:nvSpPr>
          <p:cNvPr id="10" name="Line 92"/>
          <p:cNvSpPr>
            <a:spLocks noChangeShapeType="1"/>
          </p:cNvSpPr>
          <p:nvPr/>
        </p:nvSpPr>
        <p:spPr bwMode="auto">
          <a:xfrm flipH="1" flipV="1">
            <a:off x="5909478" y="2768608"/>
            <a:ext cx="641445" cy="325144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3"/>
          <p:cNvSpPr>
            <a:spLocks noChangeShapeType="1"/>
          </p:cNvSpPr>
          <p:nvPr/>
        </p:nvSpPr>
        <p:spPr bwMode="auto">
          <a:xfrm flipV="1">
            <a:off x="6960358" y="2795578"/>
            <a:ext cx="709684" cy="32387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4"/>
          <p:cNvSpPr txBox="1">
            <a:spLocks noChangeArrowheads="1"/>
          </p:cNvSpPr>
          <p:nvPr/>
        </p:nvSpPr>
        <p:spPr bwMode="auto">
          <a:xfrm>
            <a:off x="6041680" y="6020053"/>
            <a:ext cx="154241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Carve outlets</a:t>
            </a:r>
            <a:endParaRPr lang="en-US" sz="2000" dirty="0"/>
          </a:p>
        </p:txBody>
      </p:sp>
      <p:sp>
        <p:nvSpPr>
          <p:cNvPr id="18" name="Rectangle 6"/>
          <p:cNvSpPr txBox="1">
            <a:spLocks noChangeArrowheads="1"/>
          </p:cNvSpPr>
          <p:nvPr/>
        </p:nvSpPr>
        <p:spPr bwMode="auto">
          <a:xfrm>
            <a:off x="382137" y="1206508"/>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4" name="Freeform 3"/>
          <p:cNvSpPr/>
          <p:nvPr/>
        </p:nvSpPr>
        <p:spPr bwMode="auto">
          <a:xfrm>
            <a:off x="776975" y="3418294"/>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5067064"/>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90"/>
          <p:cNvSpPr>
            <a:spLocks noChangeArrowheads="1"/>
          </p:cNvSpPr>
          <p:nvPr/>
        </p:nvSpPr>
        <p:spPr bwMode="auto">
          <a:xfrm>
            <a:off x="5494478" y="2387608"/>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7544031" y="2414578"/>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6"/>
          <p:cNvSpPr txBox="1">
            <a:spLocks noChangeArrowheads="1"/>
          </p:cNvSpPr>
          <p:nvPr/>
        </p:nvSpPr>
        <p:spPr bwMode="auto">
          <a:xfrm>
            <a:off x="4776716" y="1222428"/>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Carved DEM</a:t>
            </a:r>
            <a:endParaRPr lang="en-US" sz="3200" dirty="0"/>
          </a:p>
        </p:txBody>
      </p:sp>
    </p:spTree>
    <p:extLst>
      <p:ext uri="{BB962C8B-B14F-4D97-AF65-F5344CB8AC3E}">
        <p14:creationId xmlns:p14="http://schemas.microsoft.com/office/powerpoint/2010/main" val="42133612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p:cNvPicPr>
            <a:picLocks noChangeAspect="1" noChangeArrowheads="1"/>
          </p:cNvPicPr>
          <p:nvPr/>
        </p:nvPicPr>
        <p:blipFill>
          <a:blip r:embed="rId2">
            <a:extLst>
              <a:ext uri="{28A0092B-C50C-407E-A947-70E740481C1C}">
                <a14:useLocalDpi xmlns:a14="http://schemas.microsoft.com/office/drawing/2010/main" val="0"/>
              </a:ext>
            </a:extLst>
          </a:blip>
          <a:srcRect t="45833"/>
          <a:stretch>
            <a:fillRect/>
          </a:stretch>
        </p:blipFill>
        <p:spPr bwMode="auto">
          <a:xfrm>
            <a:off x="431800" y="176213"/>
            <a:ext cx="85534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776" b="73892"/>
          <a:stretch>
            <a:fillRect/>
          </a:stretch>
        </p:blipFill>
        <p:spPr bwMode="auto">
          <a:xfrm>
            <a:off x="1087438" y="6251575"/>
            <a:ext cx="7261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p:cNvPicPr>
            <a:picLocks noChangeArrowheads="1"/>
          </p:cNvPicPr>
          <p:nvPr/>
        </p:nvPicPr>
        <p:blipFill>
          <a:blip r:embed="rId4">
            <a:extLst>
              <a:ext uri="{28A0092B-C50C-407E-A947-70E740481C1C}">
                <a14:useLocalDpi xmlns:a14="http://schemas.microsoft.com/office/drawing/2010/main" val="0"/>
              </a:ext>
            </a:extLst>
          </a:blip>
          <a:srcRect l="52708" t="27225" b="50505"/>
          <a:stretch>
            <a:fillRect/>
          </a:stretch>
        </p:blipFill>
        <p:spPr bwMode="auto">
          <a:xfrm>
            <a:off x="4867275" y="3892550"/>
            <a:ext cx="37004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7"/>
          <p:cNvPicPr>
            <a:picLocks noChangeArrowheads="1"/>
          </p:cNvPicPr>
          <p:nvPr/>
        </p:nvPicPr>
        <p:blipFill>
          <a:blip r:embed="rId4">
            <a:extLst>
              <a:ext uri="{28A0092B-C50C-407E-A947-70E740481C1C}">
                <a14:useLocalDpi xmlns:a14="http://schemas.microsoft.com/office/drawing/2010/main" val="0"/>
              </a:ext>
            </a:extLst>
          </a:blip>
          <a:srcRect l="54271" t="71062" r="4544"/>
          <a:stretch>
            <a:fillRect/>
          </a:stretch>
        </p:blipFill>
        <p:spPr bwMode="auto">
          <a:xfrm>
            <a:off x="4926013" y="750888"/>
            <a:ext cx="32226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6" name="Group 13"/>
          <p:cNvGrpSpPr>
            <a:grpSpLocks/>
          </p:cNvGrpSpPr>
          <p:nvPr/>
        </p:nvGrpSpPr>
        <p:grpSpPr bwMode="auto">
          <a:xfrm>
            <a:off x="827088" y="3851275"/>
            <a:ext cx="3700462" cy="2403475"/>
            <a:chOff x="474" y="841"/>
            <a:chExt cx="2331" cy="1514"/>
          </a:xfrm>
        </p:grpSpPr>
        <p:pic>
          <p:nvPicPr>
            <p:cNvPr id="81934" name="Picture 8"/>
            <p:cNvPicPr>
              <a:picLocks noChangeArrowheads="1"/>
            </p:cNvPicPr>
            <p:nvPr/>
          </p:nvPicPr>
          <p:blipFill>
            <a:blip r:embed="rId4">
              <a:extLst>
                <a:ext uri="{28A0092B-C50C-407E-A947-70E740481C1C}">
                  <a14:useLocalDpi xmlns:a14="http://schemas.microsoft.com/office/drawing/2010/main" val="0"/>
                </a:ext>
              </a:extLst>
            </a:blip>
            <a:srcRect l="52708" t="4710" b="72133"/>
            <a:stretch>
              <a:fillRect/>
            </a:stretch>
          </p:blipFill>
          <p:spPr bwMode="auto">
            <a:xfrm>
              <a:off x="474" y="841"/>
              <a:ext cx="2331" cy="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Rectangle 9"/>
            <p:cNvSpPr>
              <a:spLocks noChangeArrowheads="1"/>
            </p:cNvSpPr>
            <p:nvPr/>
          </p:nvSpPr>
          <p:spPr bwMode="auto">
            <a:xfrm>
              <a:off x="1293" y="870"/>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1927" name="Group 12"/>
          <p:cNvGrpSpPr>
            <a:grpSpLocks/>
          </p:cNvGrpSpPr>
          <p:nvPr/>
        </p:nvGrpSpPr>
        <p:grpSpPr bwMode="auto">
          <a:xfrm>
            <a:off x="690563" y="1392238"/>
            <a:ext cx="3751262" cy="2211387"/>
            <a:chOff x="366" y="2504"/>
            <a:chExt cx="2363" cy="1393"/>
          </a:xfrm>
        </p:grpSpPr>
        <p:pic>
          <p:nvPicPr>
            <p:cNvPr id="81932" name="Picture 3"/>
            <p:cNvPicPr>
              <a:picLocks noChangeArrowheads="1"/>
            </p:cNvPicPr>
            <p:nvPr/>
          </p:nvPicPr>
          <p:blipFill>
            <a:blip r:embed="rId5">
              <a:extLst>
                <a:ext uri="{28A0092B-C50C-407E-A947-70E740481C1C}">
                  <a14:useLocalDpi xmlns:a14="http://schemas.microsoft.com/office/drawing/2010/main" val="0"/>
                </a:ext>
              </a:extLst>
            </a:blip>
            <a:srcRect t="75650" r="52058" b="3044"/>
            <a:stretch>
              <a:fillRect/>
            </a:stretch>
          </p:blipFill>
          <p:spPr bwMode="auto">
            <a:xfrm>
              <a:off x="366" y="2504"/>
              <a:ext cx="2363"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3" name="Rectangle 10"/>
            <p:cNvSpPr>
              <a:spLocks noChangeArrowheads="1"/>
            </p:cNvSpPr>
            <p:nvPr/>
          </p:nvSpPr>
          <p:spPr bwMode="auto">
            <a:xfrm>
              <a:off x="1280" y="2573"/>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28" name="Rectangle 11"/>
          <p:cNvSpPr>
            <a:spLocks noChangeArrowheads="1"/>
          </p:cNvSpPr>
          <p:nvPr/>
        </p:nvSpPr>
        <p:spPr bwMode="auto">
          <a:xfrm>
            <a:off x="6188075" y="4075113"/>
            <a:ext cx="427038"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9" name="Text Box 14"/>
          <p:cNvSpPr txBox="1">
            <a:spLocks noChangeArrowheads="1"/>
          </p:cNvSpPr>
          <p:nvPr/>
        </p:nvSpPr>
        <p:spPr bwMode="auto">
          <a:xfrm>
            <a:off x="1738313" y="1352550"/>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Filling</a:t>
            </a:r>
          </a:p>
        </p:txBody>
      </p:sp>
      <p:sp>
        <p:nvSpPr>
          <p:cNvPr id="81930" name="Text Box 15"/>
          <p:cNvSpPr txBox="1">
            <a:spLocks noChangeArrowheads="1"/>
          </p:cNvSpPr>
          <p:nvPr/>
        </p:nvSpPr>
        <p:spPr bwMode="auto">
          <a:xfrm>
            <a:off x="1604963" y="4003675"/>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Carving</a:t>
            </a:r>
          </a:p>
        </p:txBody>
      </p:sp>
      <p:sp>
        <p:nvSpPr>
          <p:cNvPr id="81931" name="Text Box 16"/>
          <p:cNvSpPr txBox="1">
            <a:spLocks noChangeArrowheads="1"/>
          </p:cNvSpPr>
          <p:nvPr/>
        </p:nvSpPr>
        <p:spPr bwMode="auto">
          <a:xfrm>
            <a:off x="5305425" y="3703638"/>
            <a:ext cx="208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Minimizing Alterations</a:t>
            </a:r>
          </a:p>
        </p:txBody>
      </p:sp>
    </p:spTree>
    <p:extLst>
      <p:ext uri="{BB962C8B-B14F-4D97-AF65-F5344CB8AC3E}">
        <p14:creationId xmlns:p14="http://schemas.microsoft.com/office/powerpoint/2010/main" val="3298385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txBox="1">
            <a:spLocks noChangeArrowheads="1"/>
          </p:cNvSpPr>
          <p:nvPr/>
        </p:nvSpPr>
        <p:spPr bwMode="auto">
          <a:xfrm>
            <a:off x="4408228" y="976764"/>
            <a:ext cx="442187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2800" dirty="0" smtClean="0"/>
              <a:t>Optimally adjusted</a:t>
            </a:r>
            <a:endParaRPr lang="en-US" sz="2800" dirty="0"/>
          </a:p>
        </p:txBody>
      </p:sp>
      <p:sp>
        <p:nvSpPr>
          <p:cNvPr id="23558" name="Rectangle 6"/>
          <p:cNvSpPr>
            <a:spLocks noGrp="1" noChangeArrowheads="1"/>
          </p:cNvSpPr>
          <p:nvPr>
            <p:ph type="title" idx="4294967295"/>
          </p:nvPr>
        </p:nvSpPr>
        <p:spPr>
          <a:xfrm>
            <a:off x="1473959" y="44171"/>
            <a:ext cx="6196083" cy="1371600"/>
          </a:xfrm>
          <a:noFill/>
          <a:ln/>
        </p:spPr>
        <p:txBody>
          <a:bodyPr/>
          <a:lstStyle/>
          <a:p>
            <a:r>
              <a:rPr lang="en-US" sz="3600" dirty="0" smtClean="0"/>
              <a:t>Minimizing DEM Alterations </a:t>
            </a:r>
            <a:endParaRPr lang="en-US" sz="3600" dirty="0"/>
          </a:p>
        </p:txBody>
      </p:sp>
      <p:graphicFrame>
        <p:nvGraphicFramePr>
          <p:cNvPr id="6" name="Object 78"/>
          <p:cNvGraphicFramePr>
            <a:graphicFrameLocks noChangeAspect="1"/>
          </p:cNvGraphicFramePr>
          <p:nvPr>
            <p:extLst/>
          </p:nvPr>
        </p:nvGraphicFramePr>
        <p:xfrm>
          <a:off x="377114" y="2623018"/>
          <a:ext cx="4069787" cy="3290887"/>
        </p:xfrm>
        <a:graphic>
          <a:graphicData uri="http://schemas.openxmlformats.org/presentationml/2006/ole">
            <mc:AlternateContent xmlns:mc="http://schemas.openxmlformats.org/markup-compatibility/2006">
              <mc:Choice xmlns:v="urn:schemas-microsoft-com:vml" Requires="v">
                <p:oleObj spid="_x0000_s32796" name="Worksheet" r:id="rId4" imgW="2486112" imgH="2009711" progId="Excel.Sheet.8">
                  <p:embed/>
                </p:oleObj>
              </mc:Choice>
              <mc:Fallback>
                <p:oleObj name="Worksheet" r:id="rId4" imgW="2486112" imgH="2009711" progId="Excel.Sheet.8">
                  <p:embed/>
                  <p:pic>
                    <p:nvPicPr>
                      <p:cNvPr id="6" name="Object 78"/>
                      <p:cNvPicPr>
                        <a:picLocks noChangeAspect="1" noChangeArrowheads="1"/>
                      </p:cNvPicPr>
                      <p:nvPr/>
                    </p:nvPicPr>
                    <p:blipFill>
                      <a:blip r:embed="rId5"/>
                      <a:srcRect/>
                      <a:stretch>
                        <a:fillRect/>
                      </a:stretch>
                    </p:blipFill>
                    <p:spPr bwMode="auto">
                      <a:xfrm>
                        <a:off x="377114" y="2623018"/>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232531"/>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350668" y="5568180"/>
            <a:ext cx="919582" cy="65792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905716" y="6226103"/>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Pits</a:t>
            </a:r>
            <a:endParaRPr lang="en-US" sz="2000" dirty="0"/>
          </a:p>
        </p:txBody>
      </p:sp>
      <p:sp>
        <p:nvSpPr>
          <p:cNvPr id="18" name="Rectangle 6"/>
          <p:cNvSpPr txBox="1">
            <a:spLocks noChangeArrowheads="1"/>
          </p:cNvSpPr>
          <p:nvPr/>
        </p:nvSpPr>
        <p:spPr bwMode="auto">
          <a:xfrm>
            <a:off x="382137" y="960844"/>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2800" dirty="0" smtClean="0"/>
              <a:t>Original DEM</a:t>
            </a:r>
            <a:endParaRPr lang="en-US" sz="2800" dirty="0"/>
          </a:p>
        </p:txBody>
      </p:sp>
      <p:sp>
        <p:nvSpPr>
          <p:cNvPr id="4" name="Freeform 3"/>
          <p:cNvSpPr/>
          <p:nvPr/>
        </p:nvSpPr>
        <p:spPr bwMode="auto">
          <a:xfrm>
            <a:off x="776975" y="3595718"/>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5244488"/>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19" name="Object 5"/>
          <p:cNvGraphicFramePr>
            <a:graphicFrameLocks noChangeAspect="1"/>
          </p:cNvGraphicFramePr>
          <p:nvPr>
            <p:extLst/>
          </p:nvPr>
        </p:nvGraphicFramePr>
        <p:xfrm>
          <a:off x="4698287" y="2654381"/>
          <a:ext cx="4077224" cy="3295926"/>
        </p:xfrm>
        <a:graphic>
          <a:graphicData uri="http://schemas.openxmlformats.org/presentationml/2006/ole">
            <mc:AlternateContent xmlns:mc="http://schemas.openxmlformats.org/markup-compatibility/2006">
              <mc:Choice xmlns:v="urn:schemas-microsoft-com:vml" Requires="v">
                <p:oleObj spid="_x0000_s32797" name="Worksheet" r:id="rId6" imgW="2486112" imgH="2009711" progId="Excel.Sheet.8">
                  <p:embed/>
                </p:oleObj>
              </mc:Choice>
              <mc:Fallback>
                <p:oleObj name="Worksheet" r:id="rId6" imgW="2486112" imgH="2009711" progId="Excel.Sheet.8">
                  <p:embed/>
                  <p:pic>
                    <p:nvPicPr>
                      <p:cNvPr id="19" name="Object 5"/>
                      <p:cNvPicPr>
                        <a:picLocks noChangeAspect="1" noChangeArrowheads="1"/>
                      </p:cNvPicPr>
                      <p:nvPr/>
                    </p:nvPicPr>
                    <p:blipFill>
                      <a:blip r:embed="rId7"/>
                      <a:srcRect/>
                      <a:stretch>
                        <a:fillRect/>
                      </a:stretch>
                    </p:blipFill>
                    <p:spPr bwMode="auto">
                      <a:xfrm>
                        <a:off x="4698287" y="2654381"/>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 name="Group 53"/>
          <p:cNvGrpSpPr>
            <a:grpSpLocks noChangeAspect="1"/>
          </p:cNvGrpSpPr>
          <p:nvPr/>
        </p:nvGrpSpPr>
        <p:grpSpPr bwMode="auto">
          <a:xfrm>
            <a:off x="5292573" y="3133790"/>
            <a:ext cx="2431557" cy="2229517"/>
            <a:chOff x="1852" y="1980"/>
            <a:chExt cx="1721" cy="1578"/>
          </a:xfrm>
        </p:grpSpPr>
        <p:sp>
          <p:nvSpPr>
            <p:cNvPr id="22" name="Line 28"/>
            <p:cNvSpPr>
              <a:spLocks noChangeShapeType="1"/>
            </p:cNvSpPr>
            <p:nvPr/>
          </p:nvSpPr>
          <p:spPr bwMode="auto">
            <a:xfrm flipV="1">
              <a:off x="2152" y="2676"/>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9"/>
            <p:cNvSpPr>
              <a:spLocks noChangeShapeType="1"/>
            </p:cNvSpPr>
            <p:nvPr/>
          </p:nvSpPr>
          <p:spPr bwMode="auto">
            <a:xfrm flipV="1">
              <a:off x="2152" y="243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0"/>
            <p:cNvSpPr>
              <a:spLocks noChangeShapeType="1"/>
            </p:cNvSpPr>
            <p:nvPr/>
          </p:nvSpPr>
          <p:spPr bwMode="auto">
            <a:xfrm flipV="1">
              <a:off x="2152" y="2202"/>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1"/>
            <p:cNvSpPr>
              <a:spLocks noChangeShapeType="1"/>
            </p:cNvSpPr>
            <p:nvPr/>
          </p:nvSpPr>
          <p:spPr bwMode="auto">
            <a:xfrm flipV="1">
              <a:off x="2152" y="198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4"/>
            <p:cNvSpPr>
              <a:spLocks noChangeShapeType="1"/>
            </p:cNvSpPr>
            <p:nvPr/>
          </p:nvSpPr>
          <p:spPr bwMode="auto">
            <a:xfrm flipV="1">
              <a:off x="2152" y="291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5"/>
            <p:cNvSpPr>
              <a:spLocks noChangeShapeType="1"/>
            </p:cNvSpPr>
            <p:nvPr/>
          </p:nvSpPr>
          <p:spPr bwMode="auto">
            <a:xfrm flipV="1">
              <a:off x="2152"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6"/>
            <p:cNvSpPr>
              <a:spLocks noChangeShapeType="1"/>
            </p:cNvSpPr>
            <p:nvPr/>
          </p:nvSpPr>
          <p:spPr bwMode="auto">
            <a:xfrm flipV="1">
              <a:off x="2428"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7"/>
            <p:cNvSpPr>
              <a:spLocks noChangeShapeType="1"/>
            </p:cNvSpPr>
            <p:nvPr/>
          </p:nvSpPr>
          <p:spPr bwMode="auto">
            <a:xfrm flipV="1">
              <a:off x="1852"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8"/>
            <p:cNvSpPr>
              <a:spLocks noChangeShapeType="1"/>
            </p:cNvSpPr>
            <p:nvPr/>
          </p:nvSpPr>
          <p:spPr bwMode="auto">
            <a:xfrm flipV="1">
              <a:off x="3573" y="3366"/>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46"/>
            <p:cNvSpPr>
              <a:spLocks noChangeShapeType="1"/>
            </p:cNvSpPr>
            <p:nvPr/>
          </p:nvSpPr>
          <p:spPr bwMode="auto">
            <a:xfrm flipH="1">
              <a:off x="2458" y="3126"/>
              <a:ext cx="19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47"/>
            <p:cNvSpPr>
              <a:spLocks noChangeShapeType="1"/>
            </p:cNvSpPr>
            <p:nvPr/>
          </p:nvSpPr>
          <p:spPr bwMode="auto">
            <a:xfrm flipV="1">
              <a:off x="1936" y="2922"/>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9"/>
            <p:cNvSpPr>
              <a:spLocks noChangeShapeType="1"/>
            </p:cNvSpPr>
            <p:nvPr/>
          </p:nvSpPr>
          <p:spPr bwMode="auto">
            <a:xfrm flipH="1">
              <a:off x="1908" y="2886"/>
              <a:ext cx="190" cy="0"/>
            </a:xfrm>
            <a:prstGeom prst="line">
              <a:avLst/>
            </a:prstGeom>
            <a:noFill/>
            <a:ln w="28575">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50"/>
            <p:cNvSpPr>
              <a:spLocks noChangeShapeType="1"/>
            </p:cNvSpPr>
            <p:nvPr/>
          </p:nvSpPr>
          <p:spPr bwMode="auto">
            <a:xfrm flipH="1" flipV="1">
              <a:off x="2476" y="3156"/>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51"/>
            <p:cNvSpPr>
              <a:spLocks noChangeShapeType="1"/>
            </p:cNvSpPr>
            <p:nvPr/>
          </p:nvSpPr>
          <p:spPr bwMode="auto">
            <a:xfrm flipH="1" flipV="1">
              <a:off x="2194" y="2922"/>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Text Box 87"/>
          <p:cNvSpPr txBox="1">
            <a:spLocks noChangeArrowheads="1"/>
          </p:cNvSpPr>
          <p:nvPr/>
        </p:nvSpPr>
        <p:spPr bwMode="auto">
          <a:xfrm>
            <a:off x="6377661" y="2041518"/>
            <a:ext cx="92525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Carved</a:t>
            </a:r>
            <a:endParaRPr lang="en-US" sz="2000" dirty="0"/>
          </a:p>
        </p:txBody>
      </p:sp>
      <p:sp>
        <p:nvSpPr>
          <p:cNvPr id="38" name="Text Box 87"/>
          <p:cNvSpPr txBox="1">
            <a:spLocks noChangeArrowheads="1"/>
          </p:cNvSpPr>
          <p:nvPr/>
        </p:nvSpPr>
        <p:spPr bwMode="auto">
          <a:xfrm>
            <a:off x="7092162" y="6244745"/>
            <a:ext cx="78098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Filled</a:t>
            </a:r>
            <a:endParaRPr lang="en-US" sz="2000" dirty="0"/>
          </a:p>
        </p:txBody>
      </p:sp>
      <p:sp>
        <p:nvSpPr>
          <p:cNvPr id="39" name="Line 86"/>
          <p:cNvSpPr>
            <a:spLocks noChangeShapeType="1"/>
          </p:cNvSpPr>
          <p:nvPr/>
        </p:nvSpPr>
        <p:spPr bwMode="auto">
          <a:xfrm flipV="1">
            <a:off x="7537245" y="5568178"/>
            <a:ext cx="93442" cy="67656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86"/>
          <p:cNvSpPr>
            <a:spLocks noChangeShapeType="1"/>
          </p:cNvSpPr>
          <p:nvPr/>
        </p:nvSpPr>
        <p:spPr bwMode="auto">
          <a:xfrm flipH="1" flipV="1">
            <a:off x="6174207" y="4897057"/>
            <a:ext cx="1168289" cy="13476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86"/>
          <p:cNvSpPr>
            <a:spLocks noChangeShapeType="1"/>
          </p:cNvSpPr>
          <p:nvPr/>
        </p:nvSpPr>
        <p:spPr bwMode="auto">
          <a:xfrm flipH="1">
            <a:off x="5877502" y="2457546"/>
            <a:ext cx="500157" cy="57225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947291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27075" y="376238"/>
            <a:ext cx="7772400" cy="898525"/>
          </a:xfrm>
        </p:spPr>
        <p:txBody>
          <a:bodyPr/>
          <a:lstStyle/>
          <a:p>
            <a:pPr eaLnBrk="1" hangingPunct="1"/>
            <a:r>
              <a:rPr lang="en-US" sz="4000" smtClean="0">
                <a:solidFill>
                  <a:srgbClr val="0000FF"/>
                </a:solidFill>
              </a:rPr>
              <a:t>Summary of Key Processing Steps</a:t>
            </a:r>
          </a:p>
        </p:txBody>
      </p:sp>
      <p:sp>
        <p:nvSpPr>
          <p:cNvPr id="92163" name="Rectangle 3"/>
          <p:cNvSpPr>
            <a:spLocks noGrp="1" noChangeArrowheads="1"/>
          </p:cNvSpPr>
          <p:nvPr>
            <p:ph type="body" idx="1"/>
          </p:nvPr>
        </p:nvSpPr>
        <p:spPr>
          <a:xfrm>
            <a:off x="665163" y="1431925"/>
            <a:ext cx="7772400" cy="4775200"/>
          </a:xfrm>
          <a:noFill/>
        </p:spPr>
        <p:txBody>
          <a:bodyPr/>
          <a:lstStyle/>
          <a:p>
            <a:pPr eaLnBrk="1" hangingPunct="1"/>
            <a:r>
              <a:rPr lang="en-US" sz="2800" smtClean="0"/>
              <a:t>[DEM Reconditioning]</a:t>
            </a:r>
          </a:p>
          <a:p>
            <a:pPr eaLnBrk="1" hangingPunct="1"/>
            <a:r>
              <a:rPr lang="en-US" sz="2800" smtClean="0"/>
              <a:t>Pit Removal (Fill Sinks)</a:t>
            </a:r>
          </a:p>
          <a:p>
            <a:pPr eaLnBrk="1" hangingPunct="1"/>
            <a:r>
              <a:rPr lang="en-US" sz="2800" smtClean="0"/>
              <a:t>Flow Direction</a:t>
            </a:r>
          </a:p>
          <a:p>
            <a:pPr eaLnBrk="1" hangingPunct="1"/>
            <a:r>
              <a:rPr lang="en-US" sz="2800" smtClean="0"/>
              <a:t>Flow Accumulation</a:t>
            </a:r>
          </a:p>
          <a:p>
            <a:pPr eaLnBrk="1" hangingPunct="1"/>
            <a:r>
              <a:rPr lang="en-US" sz="2800" smtClean="0"/>
              <a:t>Stream Definition</a:t>
            </a:r>
          </a:p>
          <a:p>
            <a:pPr eaLnBrk="1" hangingPunct="1"/>
            <a:r>
              <a:rPr lang="en-US" sz="2800" smtClean="0"/>
              <a:t>Stream Segmentation</a:t>
            </a:r>
          </a:p>
          <a:p>
            <a:pPr eaLnBrk="1" hangingPunct="1"/>
            <a:r>
              <a:rPr lang="en-US" sz="2800" smtClean="0"/>
              <a:t>Catchment Grid Delineation</a:t>
            </a:r>
          </a:p>
          <a:p>
            <a:pPr eaLnBrk="1" hangingPunct="1"/>
            <a:r>
              <a:rPr lang="en-US" sz="2800" smtClean="0"/>
              <a:t>Raster to Vector Conversion (Catchment Polygon, Drainage Line, Catchment Outlet Points) </a:t>
            </a:r>
          </a:p>
          <a:p>
            <a:pPr eaLnBrk="1" hangingPunct="1"/>
            <a:endParaRPr lang="en-US" sz="2800" smtClean="0"/>
          </a:p>
          <a:p>
            <a:pPr eaLnBrk="1" hangingPunct="1"/>
            <a:endParaRPr lang="en-US" sz="2800" smtClean="0"/>
          </a:p>
        </p:txBody>
      </p:sp>
    </p:spTree>
    <p:extLst>
      <p:ext uri="{BB962C8B-B14F-4D97-AF65-F5344CB8AC3E}">
        <p14:creationId xmlns:p14="http://schemas.microsoft.com/office/powerpoint/2010/main" val="3292065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Terrain Analysis Software</a:t>
            </a:r>
            <a:endParaRPr lang="en-US" dirty="0"/>
          </a:p>
        </p:txBody>
      </p:sp>
      <p:sp>
        <p:nvSpPr>
          <p:cNvPr id="3" name="Content Placeholder 2"/>
          <p:cNvSpPr>
            <a:spLocks noGrp="1"/>
          </p:cNvSpPr>
          <p:nvPr>
            <p:ph idx="1"/>
          </p:nvPr>
        </p:nvSpPr>
        <p:spPr/>
        <p:txBody>
          <a:bodyPr/>
          <a:lstStyle/>
          <a:p>
            <a:r>
              <a:rPr lang="en-US" dirty="0" smtClean="0"/>
              <a:t>ArcGIS Portal ready to use tools </a:t>
            </a:r>
          </a:p>
          <a:p>
            <a:r>
              <a:rPr lang="en-US" dirty="0" smtClean="0"/>
              <a:t>ArcGIS Hydrology Tools</a:t>
            </a:r>
          </a:p>
          <a:p>
            <a:r>
              <a:rPr lang="en-US" dirty="0" err="1" smtClean="0"/>
              <a:t>ArcHydro</a:t>
            </a:r>
            <a:endParaRPr lang="en-US" dirty="0" smtClean="0"/>
          </a:p>
          <a:p>
            <a:r>
              <a:rPr lang="en-US" dirty="0" smtClean="0"/>
              <a:t>TauDEM</a:t>
            </a:r>
          </a:p>
          <a:p>
            <a:r>
              <a:rPr lang="en-US" dirty="0" smtClean="0"/>
              <a:t>[</a:t>
            </a:r>
            <a:r>
              <a:rPr lang="en-US" dirty="0" err="1" smtClean="0"/>
              <a:t>RiverTools</a:t>
            </a:r>
            <a:r>
              <a:rPr lang="en-US" dirty="0" smtClean="0"/>
              <a:t>]</a:t>
            </a:r>
          </a:p>
          <a:p>
            <a:r>
              <a:rPr lang="en-US" dirty="0" smtClean="0"/>
              <a:t>[GRASS]</a:t>
            </a:r>
          </a:p>
          <a:p>
            <a:endParaRPr lang="en-US" dirty="0"/>
          </a:p>
        </p:txBody>
      </p:sp>
    </p:spTree>
    <p:extLst>
      <p:ext uri="{BB962C8B-B14F-4D97-AF65-F5344CB8AC3E}">
        <p14:creationId xmlns:p14="http://schemas.microsoft.com/office/powerpoint/2010/main" val="721788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92" y="0"/>
            <a:ext cx="7772400" cy="1143000"/>
          </a:xfrm>
        </p:spPr>
        <p:txBody>
          <a:bodyPr/>
          <a:lstStyle/>
          <a:p>
            <a:r>
              <a:rPr lang="en-US" dirty="0" smtClean="0"/>
              <a:t>ArcGIS Pro Ready to Use Tools</a:t>
            </a:r>
            <a:endParaRPr lang="en-US" dirty="0"/>
          </a:p>
        </p:txBody>
      </p:sp>
      <p:pic>
        <p:nvPicPr>
          <p:cNvPr id="3" name="Picture 2"/>
          <p:cNvPicPr>
            <a:picLocks noChangeAspect="1"/>
          </p:cNvPicPr>
          <p:nvPr/>
        </p:nvPicPr>
        <p:blipFill>
          <a:blip r:embed="rId2"/>
          <a:stretch>
            <a:fillRect/>
          </a:stretch>
        </p:blipFill>
        <p:spPr>
          <a:xfrm>
            <a:off x="580304" y="1004888"/>
            <a:ext cx="7965976" cy="5853112"/>
          </a:xfrm>
          <a:prstGeom prst="rect">
            <a:avLst/>
          </a:prstGeom>
        </p:spPr>
      </p:pic>
    </p:spTree>
    <p:extLst>
      <p:ext uri="{BB962C8B-B14F-4D97-AF65-F5344CB8AC3E}">
        <p14:creationId xmlns:p14="http://schemas.microsoft.com/office/powerpoint/2010/main" val="2705441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08" y="148453"/>
            <a:ext cx="7772400" cy="1143000"/>
          </a:xfrm>
        </p:spPr>
        <p:txBody>
          <a:bodyPr/>
          <a:lstStyle/>
          <a:p>
            <a:r>
              <a:rPr lang="en-US" dirty="0" smtClean="0"/>
              <a:t>ArcGIS Hydrology Toolset </a:t>
            </a:r>
            <a:endParaRPr lang="en-US" dirty="0"/>
          </a:p>
        </p:txBody>
      </p:sp>
      <p:pic>
        <p:nvPicPr>
          <p:cNvPr id="4" name="Picture 3"/>
          <p:cNvPicPr>
            <a:picLocks noChangeAspect="1"/>
          </p:cNvPicPr>
          <p:nvPr/>
        </p:nvPicPr>
        <p:blipFill>
          <a:blip r:embed="rId2"/>
          <a:stretch>
            <a:fillRect/>
          </a:stretch>
        </p:blipFill>
        <p:spPr>
          <a:xfrm>
            <a:off x="5076962" y="1378879"/>
            <a:ext cx="2531121" cy="2680744"/>
          </a:xfrm>
          <a:prstGeom prst="rect">
            <a:avLst/>
          </a:prstGeom>
        </p:spPr>
      </p:pic>
      <p:pic>
        <p:nvPicPr>
          <p:cNvPr id="6" name="Picture 5"/>
          <p:cNvPicPr>
            <a:picLocks noChangeAspect="1"/>
          </p:cNvPicPr>
          <p:nvPr/>
        </p:nvPicPr>
        <p:blipFill>
          <a:blip r:embed="rId3"/>
          <a:stretch>
            <a:fillRect/>
          </a:stretch>
        </p:blipFill>
        <p:spPr>
          <a:xfrm>
            <a:off x="520856" y="1378879"/>
            <a:ext cx="4207899" cy="4358552"/>
          </a:xfrm>
          <a:prstGeom prst="rect">
            <a:avLst/>
          </a:prstGeom>
        </p:spPr>
      </p:pic>
      <p:pic>
        <p:nvPicPr>
          <p:cNvPr id="5" name="Picture 4"/>
          <p:cNvPicPr>
            <a:picLocks noChangeAspect="1"/>
          </p:cNvPicPr>
          <p:nvPr/>
        </p:nvPicPr>
        <p:blipFill>
          <a:blip r:embed="rId4"/>
          <a:stretch>
            <a:fillRect/>
          </a:stretch>
        </p:blipFill>
        <p:spPr>
          <a:xfrm>
            <a:off x="3640046" y="4226463"/>
            <a:ext cx="4730467" cy="2515343"/>
          </a:xfrm>
          <a:prstGeom prst="rect">
            <a:avLst/>
          </a:prstGeom>
        </p:spPr>
      </p:pic>
    </p:spTree>
    <p:extLst>
      <p:ext uri="{BB962C8B-B14F-4D97-AF65-F5344CB8AC3E}">
        <p14:creationId xmlns:p14="http://schemas.microsoft.com/office/powerpoint/2010/main" val="509585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051"/>
            <a:ext cx="7772400" cy="1143000"/>
          </a:xfrm>
        </p:spPr>
        <p:txBody>
          <a:bodyPr/>
          <a:lstStyle/>
          <a:p>
            <a:r>
              <a:rPr lang="en-US" dirty="0" err="1" smtClean="0"/>
              <a:t>ArcHydro</a:t>
            </a:r>
            <a:endParaRPr lang="en-US" dirty="0"/>
          </a:p>
        </p:txBody>
      </p:sp>
      <p:pic>
        <p:nvPicPr>
          <p:cNvPr id="4" name="Picture 3"/>
          <p:cNvPicPr>
            <a:picLocks noChangeAspect="1"/>
          </p:cNvPicPr>
          <p:nvPr/>
        </p:nvPicPr>
        <p:blipFill>
          <a:blip r:embed="rId2"/>
          <a:stretch>
            <a:fillRect/>
          </a:stretch>
        </p:blipFill>
        <p:spPr>
          <a:xfrm>
            <a:off x="775711" y="1582102"/>
            <a:ext cx="7592577" cy="3695292"/>
          </a:xfrm>
          <a:prstGeom prst="rect">
            <a:avLst/>
          </a:prstGeom>
        </p:spPr>
      </p:pic>
      <p:sp>
        <p:nvSpPr>
          <p:cNvPr id="5" name="Rectangle 4"/>
          <p:cNvSpPr/>
          <p:nvPr/>
        </p:nvSpPr>
        <p:spPr>
          <a:xfrm>
            <a:off x="1095102" y="5556405"/>
            <a:ext cx="6953794" cy="461665"/>
          </a:xfrm>
          <a:prstGeom prst="rect">
            <a:avLst/>
          </a:prstGeom>
        </p:spPr>
        <p:txBody>
          <a:bodyPr wrap="square">
            <a:spAutoFit/>
          </a:bodyPr>
          <a:lstStyle/>
          <a:p>
            <a:r>
              <a:rPr lang="en-US" dirty="0">
                <a:hlinkClick r:id="rId3"/>
              </a:rPr>
              <a:t>http://resources.arcgis.com/en/communities/hydro</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065990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4">
            <a:extLst>
              <a:ext uri="{28A0092B-C50C-407E-A947-70E740481C1C}">
                <a14:useLocalDpi xmlns:a14="http://schemas.microsoft.com/office/drawing/2010/main" val="0"/>
              </a:ext>
            </a:extLst>
          </a:blip>
          <a:srcRect l="39824" t="28926" r="18246" b="26311"/>
          <a:stretch>
            <a:fillRect/>
          </a:stretch>
        </p:blipFill>
        <p:spPr bwMode="auto">
          <a:xfrm>
            <a:off x="2590800" y="3023847"/>
            <a:ext cx="340995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6" name="Object 2"/>
          <p:cNvGraphicFramePr>
            <a:graphicFrameLocks noChangeAspect="1"/>
          </p:cNvGraphicFramePr>
          <p:nvPr>
            <p:extLst/>
          </p:nvPr>
        </p:nvGraphicFramePr>
        <p:xfrm>
          <a:off x="1778438" y="859369"/>
          <a:ext cx="4342569" cy="3790326"/>
        </p:xfrm>
        <a:graphic>
          <a:graphicData uri="http://schemas.openxmlformats.org/presentationml/2006/ole">
            <mc:AlternateContent xmlns:mc="http://schemas.openxmlformats.org/markup-compatibility/2006">
              <mc:Choice xmlns:v="urn:schemas-microsoft-com:vml" Requires="v">
                <p:oleObj spid="_x0000_s33820" name="Bitmap Image" r:id="rId5" imgW="4206605" imgH="3672381" progId="Paint.Picture">
                  <p:embed/>
                </p:oleObj>
              </mc:Choice>
              <mc:Fallback>
                <p:oleObj name="Bitmap Image" r:id="rId5" imgW="4206605" imgH="3672381" progId="Paint.Picture">
                  <p:embed/>
                  <p:pic>
                    <p:nvPicPr>
                      <p:cNvPr id="1638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438" y="859369"/>
                        <a:ext cx="4342569" cy="3790326"/>
                      </a:xfrm>
                      <a:prstGeom prst="rect">
                        <a:avLst/>
                      </a:prstGeom>
                      <a:noFill/>
                      <a:ln>
                        <a:noFill/>
                      </a:ln>
                      <a:effectLst/>
                      <a:extLst/>
                    </p:spPr>
                  </p:pic>
                </p:oleObj>
              </mc:Fallback>
            </mc:AlternateContent>
          </a:graphicData>
        </a:graphic>
      </p:graphicFrame>
      <p:sp>
        <p:nvSpPr>
          <p:cNvPr id="2460676" name="Rectangle 4"/>
          <p:cNvSpPr>
            <a:spLocks noGrp="1" noChangeArrowheads="1"/>
          </p:cNvSpPr>
          <p:nvPr>
            <p:ph type="title" idx="4294967295"/>
          </p:nvPr>
        </p:nvSpPr>
        <p:spPr>
          <a:xfrm>
            <a:off x="0" y="0"/>
            <a:ext cx="6415790" cy="647700"/>
          </a:xfrm>
        </p:spPr>
        <p:txBody>
          <a:bodyPr>
            <a:noAutofit/>
          </a:bodyPr>
          <a:lstStyle/>
          <a:p>
            <a:pPr eaLnBrk="1" hangingPunct="1">
              <a:lnSpc>
                <a:spcPct val="85000"/>
              </a:lnSpc>
              <a:defRPr/>
            </a:pPr>
            <a:r>
              <a:rPr lang="en-US" sz="4800" dirty="0" err="1" smtClean="0"/>
              <a:t>TauDEM</a:t>
            </a:r>
            <a:r>
              <a:rPr lang="en-US" sz="4800" dirty="0" smtClean="0"/>
              <a:t> </a:t>
            </a:r>
          </a:p>
        </p:txBody>
      </p:sp>
      <p:graphicFrame>
        <p:nvGraphicFramePr>
          <p:cNvPr id="16387" name="Object 3"/>
          <p:cNvGraphicFramePr>
            <a:graphicFrameLocks noChangeAspect="1"/>
          </p:cNvGraphicFramePr>
          <p:nvPr>
            <p:extLst/>
          </p:nvPr>
        </p:nvGraphicFramePr>
        <p:xfrm>
          <a:off x="0" y="720725"/>
          <a:ext cx="2211388" cy="1905000"/>
        </p:xfrm>
        <a:graphic>
          <a:graphicData uri="http://schemas.openxmlformats.org/presentationml/2006/ole">
            <mc:AlternateContent xmlns:mc="http://schemas.openxmlformats.org/markup-compatibility/2006">
              <mc:Choice xmlns:v="urn:schemas-microsoft-com:vml" Requires="v">
                <p:oleObj spid="_x0000_s33821" name="Picture" r:id="rId7" imgW="2610000" imgH="3600360" progId="Word.Picture.8">
                  <p:embed/>
                </p:oleObj>
              </mc:Choice>
              <mc:Fallback>
                <p:oleObj name="Picture" r:id="rId7" imgW="2610000" imgH="3600360" progId="Word.Picture.8">
                  <p:embed/>
                  <p:pic>
                    <p:nvPicPr>
                      <p:cNvPr id="16387" name="Object 3"/>
                      <p:cNvPicPr>
                        <a:picLocks noChangeAspect="1" noChangeArrowheads="1"/>
                      </p:cNvPicPr>
                      <p:nvPr/>
                    </p:nvPicPr>
                    <p:blipFill>
                      <a:blip r:embed="rId8"/>
                      <a:srcRect t="28261" r="12991" b="17392"/>
                      <a:stretch>
                        <a:fillRect/>
                      </a:stretch>
                    </p:blipFill>
                    <p:spPr bwMode="auto">
                      <a:xfrm>
                        <a:off x="0" y="720725"/>
                        <a:ext cx="22113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91" name="Picture 1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5545" r="-856"/>
          <a:stretch>
            <a:fillRect/>
          </a:stretch>
        </p:blipFill>
        <p:spPr bwMode="auto">
          <a:xfrm>
            <a:off x="0" y="2698750"/>
            <a:ext cx="43434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a:stretch>
            <a:fillRect/>
          </a:stretch>
        </p:blipFill>
        <p:spPr>
          <a:xfrm>
            <a:off x="3158655" y="3942794"/>
            <a:ext cx="4366205" cy="4650396"/>
          </a:xfrm>
          <a:prstGeom prst="rect">
            <a:avLst/>
          </a:prstGeom>
        </p:spPr>
      </p:pic>
      <p:grpSp>
        <p:nvGrpSpPr>
          <p:cNvPr id="16390" name="Group 7"/>
          <p:cNvGrpSpPr>
            <a:grpSpLocks/>
          </p:cNvGrpSpPr>
          <p:nvPr/>
        </p:nvGrpSpPr>
        <p:grpSpPr bwMode="auto">
          <a:xfrm>
            <a:off x="6686550" y="4587875"/>
            <a:ext cx="2457450" cy="2270125"/>
            <a:chOff x="3861" y="2765"/>
            <a:chExt cx="1575" cy="1455"/>
          </a:xfrm>
        </p:grpSpPr>
        <p:pic>
          <p:nvPicPr>
            <p:cNvPr id="16395" name="Picture 8"/>
            <p:cNvPicPr>
              <a:picLocks noChangeAspect="1" noChangeArrowheads="1"/>
            </p:cNvPicPr>
            <p:nvPr/>
          </p:nvPicPr>
          <p:blipFill>
            <a:blip r:embed="rId11">
              <a:extLst>
                <a:ext uri="{28A0092B-C50C-407E-A947-70E740481C1C}">
                  <a14:useLocalDpi xmlns:a14="http://schemas.microsoft.com/office/drawing/2010/main" val="0"/>
                </a:ext>
              </a:extLst>
            </a:blip>
            <a:srcRect l="19786" t="14441" r="10027" b="6569"/>
            <a:stretch>
              <a:fillRect/>
            </a:stretch>
          </p:blipFill>
          <p:spPr bwMode="auto">
            <a:xfrm>
              <a:off x="3861" y="2765"/>
              <a:ext cx="1575"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Line 9"/>
            <p:cNvSpPr>
              <a:spLocks noChangeShapeType="1"/>
            </p:cNvSpPr>
            <p:nvPr/>
          </p:nvSpPr>
          <p:spPr bwMode="auto">
            <a:xfrm flipH="1" flipV="1">
              <a:off x="4562" y="2878"/>
              <a:ext cx="699" cy="119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a:solidFill>
                  <a:srgbClr val="463416"/>
                </a:solidFill>
                <a:latin typeface="Calibri"/>
              </a:endParaRPr>
            </a:p>
          </p:txBody>
        </p:sp>
      </p:grpSp>
      <p:sp>
        <p:nvSpPr>
          <p:cNvPr id="16392" name="Rectangle 11"/>
          <p:cNvSpPr>
            <a:spLocks noChangeArrowheads="1"/>
          </p:cNvSpPr>
          <p:nvPr/>
        </p:nvSpPr>
        <p:spPr bwMode="auto">
          <a:xfrm>
            <a:off x="5588000" y="7578"/>
            <a:ext cx="3556000" cy="4051300"/>
          </a:xfrm>
          <a:prstGeom prst="rect">
            <a:avLst/>
          </a:prstGeom>
          <a:solidFill>
            <a:schemeClr val="bg1"/>
          </a:solidFill>
          <a:ln>
            <a:noFill/>
          </a:ln>
          <a:extLst/>
        </p:spPr>
        <p:txBody>
          <a:bodyPr lIns="92075" tIns="46038" rIns="92075" bIns="46038"/>
          <a:lstStyle/>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Stream and watershed delineation</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Multiple flow direction flow field</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Calculation of flow based derivative surfaces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MPI Parallel Implementation for speed up and large problems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Open source platform independent C++ command line executables for each function</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Deployed as an ArcGIS Toolbox with python scripts that drive command line executables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CSDMS Cluster Implementation</a:t>
            </a:r>
          </a:p>
          <a:p>
            <a:pPr marL="228600" indent="-228600" eaLnBrk="1" fontAlgn="auto" hangingPunct="1">
              <a:spcBef>
                <a:spcPts val="0"/>
              </a:spcBef>
              <a:spcAft>
                <a:spcPts val="600"/>
              </a:spcAft>
              <a:buFont typeface="Arial" pitchFamily="34" charset="0"/>
              <a:buChar char="•"/>
              <a:defRPr/>
            </a:pPr>
            <a:r>
              <a:rPr lang="en-US" sz="1600" dirty="0" smtClean="0">
                <a:solidFill>
                  <a:prstClr val="black"/>
                </a:solidFill>
                <a:latin typeface="Calibri"/>
              </a:rPr>
              <a:t>Open Topography implementation</a:t>
            </a:r>
          </a:p>
          <a:p>
            <a:pPr marL="228600" indent="-228600" eaLnBrk="1" fontAlgn="auto" hangingPunct="1">
              <a:spcBef>
                <a:spcPts val="0"/>
              </a:spcBef>
              <a:spcAft>
                <a:spcPts val="600"/>
              </a:spcAft>
              <a:buFont typeface="Arial" pitchFamily="34" charset="0"/>
              <a:buChar char="•"/>
              <a:defRPr/>
            </a:pPr>
            <a:r>
              <a:rPr lang="en-US" sz="1600" dirty="0" err="1" smtClean="0">
                <a:solidFill>
                  <a:prstClr val="black"/>
                </a:solidFill>
                <a:latin typeface="Calibri"/>
              </a:rPr>
              <a:t>CyberGIS</a:t>
            </a:r>
            <a:r>
              <a:rPr lang="en-US" sz="1600" dirty="0" smtClean="0">
                <a:solidFill>
                  <a:prstClr val="black"/>
                </a:solidFill>
                <a:latin typeface="Calibri"/>
              </a:rPr>
              <a:t> Implementation</a:t>
            </a:r>
            <a:endParaRPr lang="en-US" sz="1600" dirty="0">
              <a:solidFill>
                <a:prstClr val="black"/>
              </a:solidFill>
              <a:latin typeface="Calibri"/>
            </a:endParaRPr>
          </a:p>
        </p:txBody>
      </p:sp>
      <p:sp>
        <p:nvSpPr>
          <p:cNvPr id="12" name="Rectangle 11"/>
          <p:cNvSpPr/>
          <p:nvPr/>
        </p:nvSpPr>
        <p:spPr>
          <a:xfrm>
            <a:off x="-15767" y="6419638"/>
            <a:ext cx="3630436" cy="369332"/>
          </a:xfrm>
          <a:prstGeom prst="rect">
            <a:avLst/>
          </a:prstGeom>
          <a:solidFill>
            <a:schemeClr val="bg1"/>
          </a:solidFill>
        </p:spPr>
        <p:txBody>
          <a:bodyPr wrap="square">
            <a:spAutoFit/>
          </a:bodyPr>
          <a:lstStyle/>
          <a:p>
            <a:pPr algn="ctr" eaLnBrk="1" fontAlgn="auto" hangingPunct="1">
              <a:spcBef>
                <a:spcPts val="0"/>
              </a:spcBef>
              <a:spcAft>
                <a:spcPts val="0"/>
              </a:spcAft>
            </a:pPr>
            <a:r>
              <a:rPr lang="en-US" sz="1800" dirty="0" smtClean="0">
                <a:solidFill>
                  <a:srgbClr val="4F81BD"/>
                </a:solidFill>
                <a:latin typeface="Calibri"/>
                <a:hlinkClick r:id="rId12"/>
              </a:rPr>
              <a:t>http://hydrology.usu.edu/taudem/</a:t>
            </a:r>
            <a:r>
              <a:rPr lang="en-US" sz="1800" dirty="0" smtClean="0">
                <a:solidFill>
                  <a:srgbClr val="4F81BD"/>
                </a:solidFill>
                <a:latin typeface="Calibri"/>
              </a:rPr>
              <a:t> </a:t>
            </a:r>
            <a:endParaRPr lang="en-US" sz="1800" dirty="0">
              <a:solidFill>
                <a:srgbClr val="4F81BD"/>
              </a:solidFill>
              <a:latin typeface="Calibri"/>
            </a:endParaRPr>
          </a:p>
        </p:txBody>
      </p:sp>
    </p:spTree>
    <p:extLst>
      <p:ext uri="{BB962C8B-B14F-4D97-AF65-F5344CB8AC3E}">
        <p14:creationId xmlns:p14="http://schemas.microsoft.com/office/powerpoint/2010/main" val="22819845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Title 1"/>
          <p:cNvSpPr>
            <a:spLocks noGrp="1"/>
          </p:cNvSpPr>
          <p:nvPr>
            <p:ph type="title"/>
          </p:nvPr>
        </p:nvSpPr>
        <p:spPr>
          <a:xfrm>
            <a:off x="1532709" y="253406"/>
            <a:ext cx="7720476" cy="1143000"/>
          </a:xfrm>
        </p:spPr>
        <p:txBody>
          <a:bodyPr/>
          <a:lstStyle/>
          <a:p>
            <a:r>
              <a:rPr lang="en-US" dirty="0" smtClean="0"/>
              <a:t>Outline</a:t>
            </a:r>
          </a:p>
        </p:txBody>
      </p:sp>
      <p:sp>
        <p:nvSpPr>
          <p:cNvPr id="3077" name="Content Placeholder 2"/>
          <p:cNvSpPr>
            <a:spLocks noGrp="1"/>
          </p:cNvSpPr>
          <p:nvPr>
            <p:ph idx="1"/>
          </p:nvPr>
        </p:nvSpPr>
        <p:spPr>
          <a:xfrm>
            <a:off x="3213090" y="1752290"/>
            <a:ext cx="5558051" cy="4559300"/>
          </a:xfrm>
        </p:spPr>
        <p:txBody>
          <a:bodyPr/>
          <a:lstStyle/>
          <a:p>
            <a:r>
              <a:rPr lang="en-US" dirty="0" smtClean="0"/>
              <a:t>DEM Pit removal</a:t>
            </a:r>
          </a:p>
          <a:p>
            <a:r>
              <a:rPr lang="en-US" dirty="0" smtClean="0"/>
              <a:t>Flow direction field derivation</a:t>
            </a:r>
          </a:p>
          <a:p>
            <a:r>
              <a:rPr lang="en-US" dirty="0" smtClean="0"/>
              <a:t>Flow Accumulation</a:t>
            </a:r>
          </a:p>
          <a:p>
            <a:r>
              <a:rPr lang="en-US" dirty="0" smtClean="0"/>
              <a:t>Channels and Watersheds</a:t>
            </a:r>
          </a:p>
          <a:p>
            <a:r>
              <a:rPr lang="en-US" dirty="0" smtClean="0"/>
              <a:t>Raster to Vector Connection</a:t>
            </a:r>
          </a:p>
          <a:p>
            <a:r>
              <a:rPr lang="en-US" dirty="0"/>
              <a:t>Using vector stream </a:t>
            </a:r>
            <a:r>
              <a:rPr lang="en-US" dirty="0" smtClean="0"/>
              <a:t>information</a:t>
            </a:r>
          </a:p>
          <a:p>
            <a:r>
              <a:rPr lang="en-US" dirty="0" smtClean="0"/>
              <a:t>DEM Conditioning</a:t>
            </a:r>
          </a:p>
          <a:p>
            <a:r>
              <a:rPr lang="en-US" dirty="0" smtClean="0"/>
              <a:t>Hydrologic Terrain Analysis Software </a:t>
            </a:r>
          </a:p>
          <a:p>
            <a:endParaRPr lang="en-US" sz="2400" dirty="0" smtClean="0"/>
          </a:p>
        </p:txBody>
      </p:sp>
      <p:graphicFrame>
        <p:nvGraphicFramePr>
          <p:cNvPr id="3074" name="Object 4"/>
          <p:cNvGraphicFramePr>
            <a:graphicFrameLocks noChangeAspect="1"/>
          </p:cNvGraphicFramePr>
          <p:nvPr>
            <p:extLst/>
          </p:nvPr>
        </p:nvGraphicFramePr>
        <p:xfrm>
          <a:off x="-1" y="3061917"/>
          <a:ext cx="3002507" cy="3509475"/>
        </p:xfrm>
        <a:graphic>
          <a:graphicData uri="http://schemas.openxmlformats.org/presentationml/2006/ole">
            <mc:AlternateContent xmlns:mc="http://schemas.openxmlformats.org/markup-compatibility/2006">
              <mc:Choice xmlns:v="urn:schemas-microsoft-com:vml" Requires="v">
                <p:oleObj spid="_x0000_s29718" name="Graph Sheet" r:id="rId3" imgW="3352680" imgH="2590560" progId="SPLUSGraphSheetFileType">
                  <p:embed/>
                </p:oleObj>
              </mc:Choice>
              <mc:Fallback>
                <p:oleObj name="Graph Sheet" r:id="rId3" imgW="3352680" imgH="2590560" progId="SPLUSGraphSheetFileTyp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1" y="3061917"/>
                        <a:ext cx="3002507" cy="35094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56758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1316038"/>
          </a:xfrm>
        </p:spPr>
        <p:txBody>
          <a:bodyPr>
            <a:normAutofit/>
          </a:bodyPr>
          <a:lstStyle/>
          <a:p>
            <a:r>
              <a:rPr lang="en-US" sz="2800" dirty="0" smtClean="0"/>
              <a:t>Workflow to automatically generate stream network upstream of outlet </a:t>
            </a:r>
            <a:endParaRPr lang="en-US" sz="28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578"/>
            <a:ext cx="9160124" cy="531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659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9" y="134138"/>
            <a:ext cx="8952088" cy="721605"/>
          </a:xfrm>
        </p:spPr>
        <p:txBody>
          <a:bodyPr>
            <a:normAutofit fontScale="90000"/>
          </a:bodyPr>
          <a:lstStyle/>
          <a:p>
            <a:r>
              <a:rPr lang="en-US" dirty="0" smtClean="0"/>
              <a:t>Catchments linked to Stream Network</a:t>
            </a:r>
            <a:endParaRPr lang="en-US"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5743"/>
            <a:ext cx="9144000" cy="306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63" name="Picture 3"/>
          <p:cNvPicPr>
            <a:picLocks noChangeAspect="1" noChangeArrowheads="1"/>
          </p:cNvPicPr>
          <p:nvPr/>
        </p:nvPicPr>
        <p:blipFill>
          <a:blip r:embed="rId3" cstate="print"/>
          <a:srcRect/>
          <a:stretch>
            <a:fillRect/>
          </a:stretch>
        </p:blipFill>
        <p:spPr bwMode="auto">
          <a:xfrm>
            <a:off x="112889" y="2271493"/>
            <a:ext cx="5387290" cy="4747589"/>
          </a:xfrm>
          <a:prstGeom prst="rect">
            <a:avLst/>
          </a:prstGeom>
          <a:noFill/>
          <a:ln w="9525" cap="flat" cmpd="sng">
            <a:solidFill>
              <a:srgbClr val="000000"/>
            </a:solidFill>
            <a:prstDash val="solid"/>
            <a:miter lim="800000"/>
            <a:headEnd/>
            <a:tailEnd/>
          </a:ln>
        </p:spPr>
      </p:pic>
      <p:sp>
        <p:nvSpPr>
          <p:cNvPr id="3" name="TextBox 2"/>
          <p:cNvSpPr txBox="1"/>
          <p:nvPr/>
        </p:nvSpPr>
        <p:spPr>
          <a:xfrm>
            <a:off x="5795129" y="4510375"/>
            <a:ext cx="3053921" cy="1323439"/>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prstClr val="black"/>
                </a:solidFill>
                <a:latin typeface="Calibri"/>
              </a:rPr>
              <a:t>The starting point for catchment based distributed hydrologic modeling</a:t>
            </a:r>
            <a:endParaRPr lang="en-US" sz="2000" dirty="0">
              <a:solidFill>
                <a:prstClr val="black"/>
              </a:solidFill>
              <a:latin typeface="Calibri"/>
            </a:endParaRPr>
          </a:p>
        </p:txBody>
      </p:sp>
    </p:spTree>
    <p:extLst>
      <p:ext uri="{BB962C8B-B14F-4D97-AF65-F5344CB8AC3E}">
        <p14:creationId xmlns:p14="http://schemas.microsoft.com/office/powerpoint/2010/main" val="301615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40444" t="25706" r="2680" b="11784"/>
          <a:stretch/>
        </p:blipFill>
        <p:spPr>
          <a:xfrm>
            <a:off x="1824222" y="886691"/>
            <a:ext cx="5394002" cy="4140292"/>
          </a:xfrm>
          <a:prstGeom prst="rect">
            <a:avLst/>
          </a:prstGeom>
        </p:spPr>
      </p:pic>
      <p:sp>
        <p:nvSpPr>
          <p:cNvPr id="5" name="Title 4"/>
          <p:cNvSpPr>
            <a:spLocks noGrp="1"/>
          </p:cNvSpPr>
          <p:nvPr>
            <p:ph type="title"/>
          </p:nvPr>
        </p:nvSpPr>
        <p:spPr>
          <a:xfrm>
            <a:off x="457200" y="274638"/>
            <a:ext cx="8229600" cy="681326"/>
          </a:xfrm>
        </p:spPr>
        <p:txBody>
          <a:bodyPr/>
          <a:lstStyle/>
          <a:p>
            <a:r>
              <a:rPr lang="en-US" dirty="0" smtClean="0"/>
              <a:t>Edge contamination</a:t>
            </a:r>
            <a:endParaRPr lang="en-US" dirty="0"/>
          </a:p>
        </p:txBody>
      </p:sp>
      <p:sp>
        <p:nvSpPr>
          <p:cNvPr id="9" name="TextBox 8"/>
          <p:cNvSpPr txBox="1"/>
          <p:nvPr/>
        </p:nvSpPr>
        <p:spPr>
          <a:xfrm>
            <a:off x="0" y="5143964"/>
            <a:ext cx="9144000" cy="1477328"/>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rPr>
              <a:t>Edge contamination arises when a contributing area value depends on grid cells outside of the domain. This occurs when drainage is inwards from the boundaries or areas with no data values. The algorithm recognizes this and reports "no data" resulting in streaks of "no data" values extending inwards from boundaries along flow paths that enter the domain at a boundary. </a:t>
            </a:r>
          </a:p>
        </p:txBody>
      </p:sp>
    </p:spTree>
    <p:extLst>
      <p:ext uri="{BB962C8B-B14F-4D97-AF65-F5344CB8AC3E}">
        <p14:creationId xmlns:p14="http://schemas.microsoft.com/office/powerpoint/2010/main" val="1476456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27075" y="176213"/>
            <a:ext cx="7772400" cy="898525"/>
          </a:xfrm>
        </p:spPr>
        <p:txBody>
          <a:bodyPr/>
          <a:lstStyle/>
          <a:p>
            <a:pPr eaLnBrk="1" hangingPunct="1"/>
            <a:r>
              <a:rPr lang="en-US" dirty="0" smtClean="0"/>
              <a:t>Summary Concepts</a:t>
            </a:r>
          </a:p>
        </p:txBody>
      </p:sp>
      <p:sp>
        <p:nvSpPr>
          <p:cNvPr id="109571" name="Rectangle 3"/>
          <p:cNvSpPr>
            <a:spLocks noGrp="1" noChangeArrowheads="1"/>
          </p:cNvSpPr>
          <p:nvPr>
            <p:ph type="body" idx="1"/>
          </p:nvPr>
        </p:nvSpPr>
        <p:spPr>
          <a:xfrm>
            <a:off x="727075" y="1192213"/>
            <a:ext cx="7772400" cy="4775200"/>
          </a:xfrm>
          <a:noFill/>
        </p:spPr>
        <p:txBody>
          <a:bodyPr/>
          <a:lstStyle/>
          <a:p>
            <a:pPr eaLnBrk="1" hangingPunct="1">
              <a:lnSpc>
                <a:spcPct val="90000"/>
              </a:lnSpc>
            </a:pPr>
            <a:r>
              <a:rPr lang="en-US" sz="2800" dirty="0" smtClean="0"/>
              <a:t>The eight direction pour point model approximates the surface flow using eight discrete grid directions </a:t>
            </a:r>
          </a:p>
          <a:p>
            <a:pPr eaLnBrk="1" hangingPunct="1">
              <a:lnSpc>
                <a:spcPct val="90000"/>
              </a:lnSpc>
            </a:pPr>
            <a:r>
              <a:rPr lang="en-US" sz="2800" dirty="0" smtClean="0"/>
              <a:t>The elevation surface represented by a grid digital elevation model is used to derive surfaces representing other hydrologic variables of interest such as</a:t>
            </a:r>
          </a:p>
          <a:p>
            <a:pPr lvl="1" eaLnBrk="1" hangingPunct="1">
              <a:lnSpc>
                <a:spcPct val="90000"/>
              </a:lnSpc>
            </a:pPr>
            <a:r>
              <a:rPr lang="en-US" sz="2400" dirty="0" smtClean="0"/>
              <a:t>Slope</a:t>
            </a:r>
          </a:p>
          <a:p>
            <a:pPr lvl="1" eaLnBrk="1" hangingPunct="1">
              <a:lnSpc>
                <a:spcPct val="90000"/>
              </a:lnSpc>
            </a:pPr>
            <a:r>
              <a:rPr lang="en-US" sz="2400" dirty="0" smtClean="0"/>
              <a:t>Flow direction</a:t>
            </a:r>
          </a:p>
          <a:p>
            <a:pPr lvl="1" eaLnBrk="1" hangingPunct="1">
              <a:lnSpc>
                <a:spcPct val="90000"/>
              </a:lnSpc>
            </a:pPr>
            <a:r>
              <a:rPr lang="en-US" sz="2400" dirty="0" smtClean="0"/>
              <a:t>Drainage area</a:t>
            </a:r>
          </a:p>
          <a:p>
            <a:pPr lvl="1" eaLnBrk="1" hangingPunct="1">
              <a:lnSpc>
                <a:spcPct val="90000"/>
              </a:lnSpc>
            </a:pPr>
            <a:r>
              <a:rPr lang="en-US" sz="2400" dirty="0" smtClean="0"/>
              <a:t>Catchments, watersheds and channel networks</a:t>
            </a:r>
          </a:p>
          <a:p>
            <a:pPr eaLnBrk="1" hangingPunct="1">
              <a:lnSpc>
                <a:spcPct val="90000"/>
              </a:lnSpc>
            </a:pPr>
            <a:r>
              <a:rPr lang="en-US" sz="2800" dirty="0"/>
              <a:t>Software as a service approach is moving functionality into the cloud</a:t>
            </a:r>
          </a:p>
          <a:p>
            <a:pPr lvl="1"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91896" y="152400"/>
            <a:ext cx="7772400" cy="990600"/>
          </a:xfrm>
        </p:spPr>
        <p:txBody>
          <a:bodyPr/>
          <a:lstStyle/>
          <a:p>
            <a:pPr eaLnBrk="1" hangingPunct="1"/>
            <a:r>
              <a:rPr lang="en-US" dirty="0" smtClean="0"/>
              <a:t>The starting point: a grid digital elevation model (DEM)</a:t>
            </a:r>
          </a:p>
        </p:txBody>
      </p:sp>
      <p:pic>
        <p:nvPicPr>
          <p:cNvPr id="97283" name="Picture 3" descr="elev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70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4"/>
          <p:cNvSpPr txBox="1">
            <a:spLocks noChangeArrowheads="1"/>
          </p:cNvSpPr>
          <p:nvPr/>
        </p:nvSpPr>
        <p:spPr bwMode="auto">
          <a:xfrm>
            <a:off x="7469188" y="1600200"/>
            <a:ext cx="1674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Contours</a:t>
            </a:r>
            <a:endParaRPr lang="en-US" sz="3200" smtClean="0">
              <a:solidFill>
                <a:srgbClr val="000000"/>
              </a:solidFill>
            </a:endParaRPr>
          </a:p>
        </p:txBody>
      </p:sp>
      <p:sp>
        <p:nvSpPr>
          <p:cNvPr id="97285" name="Line 5"/>
          <p:cNvSpPr>
            <a:spLocks noChangeShapeType="1"/>
          </p:cNvSpPr>
          <p:nvPr/>
        </p:nvSpPr>
        <p:spPr bwMode="auto">
          <a:xfrm flipH="1">
            <a:off x="7237413" y="54102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6" name="Line 6"/>
          <p:cNvSpPr>
            <a:spLocks noChangeShapeType="1"/>
          </p:cNvSpPr>
          <p:nvPr/>
        </p:nvSpPr>
        <p:spPr bwMode="auto">
          <a:xfrm flipH="1">
            <a:off x="7239000" y="3306763"/>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7" name="Line 7"/>
          <p:cNvSpPr>
            <a:spLocks noChangeShapeType="1"/>
          </p:cNvSpPr>
          <p:nvPr/>
        </p:nvSpPr>
        <p:spPr bwMode="auto">
          <a:xfrm flipH="1">
            <a:off x="7229475" y="4389438"/>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8" name="Text Box 8"/>
          <p:cNvSpPr txBox="1">
            <a:spLocks noChangeArrowheads="1"/>
          </p:cNvSpPr>
          <p:nvPr/>
        </p:nvSpPr>
        <p:spPr bwMode="auto">
          <a:xfrm>
            <a:off x="7527925" y="30289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89" name="Text Box 9"/>
          <p:cNvSpPr txBox="1">
            <a:spLocks noChangeArrowheads="1"/>
          </p:cNvSpPr>
          <p:nvPr/>
        </p:nvSpPr>
        <p:spPr bwMode="auto">
          <a:xfrm>
            <a:off x="7535863" y="4114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700</a:t>
            </a:r>
            <a:endParaRPr lang="en-US" sz="2400" smtClean="0">
              <a:solidFill>
                <a:srgbClr val="000000"/>
              </a:solidFill>
            </a:endParaRPr>
          </a:p>
        </p:txBody>
      </p:sp>
      <p:sp>
        <p:nvSpPr>
          <p:cNvPr id="97290" name="Text Box 10"/>
          <p:cNvSpPr txBox="1">
            <a:spLocks noChangeArrowheads="1"/>
          </p:cNvSpPr>
          <p:nvPr/>
        </p:nvSpPr>
        <p:spPr bwMode="auto">
          <a:xfrm>
            <a:off x="7543800" y="50831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680</a:t>
            </a:r>
            <a:endParaRPr lang="en-US" sz="2400" smtClean="0">
              <a:solidFill>
                <a:srgbClr val="000000"/>
              </a:solidFill>
            </a:endParaRPr>
          </a:p>
        </p:txBody>
      </p:sp>
      <p:sp>
        <p:nvSpPr>
          <p:cNvPr id="97291" name="Text Box 11"/>
          <p:cNvSpPr txBox="1">
            <a:spLocks noChangeArrowheads="1"/>
          </p:cNvSpPr>
          <p:nvPr/>
        </p:nvSpPr>
        <p:spPr bwMode="auto">
          <a:xfrm>
            <a:off x="7543800" y="2209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740</a:t>
            </a:r>
            <a:endParaRPr lang="en-US" sz="2400" smtClean="0">
              <a:solidFill>
                <a:srgbClr val="000000"/>
              </a:solidFill>
            </a:endParaRPr>
          </a:p>
        </p:txBody>
      </p:sp>
      <p:sp>
        <p:nvSpPr>
          <p:cNvPr id="97292" name="Line 12"/>
          <p:cNvSpPr>
            <a:spLocks noChangeShapeType="1"/>
          </p:cNvSpPr>
          <p:nvPr/>
        </p:nvSpPr>
        <p:spPr bwMode="auto">
          <a:xfrm flipH="1">
            <a:off x="7239000" y="25146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93" name="Text Box 13"/>
          <p:cNvSpPr txBox="1">
            <a:spLocks noChangeArrowheads="1"/>
          </p:cNvSpPr>
          <p:nvPr/>
        </p:nvSpPr>
        <p:spPr bwMode="auto">
          <a:xfrm>
            <a:off x="5638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680</a:t>
            </a:r>
            <a:endParaRPr lang="en-US" sz="2400" smtClean="0">
              <a:solidFill>
                <a:srgbClr val="000000"/>
              </a:solidFill>
            </a:endParaRPr>
          </a:p>
        </p:txBody>
      </p:sp>
      <p:sp>
        <p:nvSpPr>
          <p:cNvPr id="97294" name="Text Box 14"/>
          <p:cNvSpPr txBox="1">
            <a:spLocks noChangeArrowheads="1"/>
          </p:cNvSpPr>
          <p:nvPr/>
        </p:nvSpPr>
        <p:spPr bwMode="auto">
          <a:xfrm>
            <a:off x="43434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700</a:t>
            </a:r>
            <a:endParaRPr lang="en-US" sz="2400" smtClean="0">
              <a:solidFill>
                <a:srgbClr val="000000"/>
              </a:solidFill>
            </a:endParaRPr>
          </a:p>
        </p:txBody>
      </p:sp>
      <p:sp>
        <p:nvSpPr>
          <p:cNvPr id="97295" name="Text Box 15"/>
          <p:cNvSpPr txBox="1">
            <a:spLocks noChangeArrowheads="1"/>
          </p:cNvSpPr>
          <p:nvPr/>
        </p:nvSpPr>
        <p:spPr bwMode="auto">
          <a:xfrm>
            <a:off x="35052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96" name="Text Box 16"/>
          <p:cNvSpPr txBox="1">
            <a:spLocks noChangeArrowheads="1"/>
          </p:cNvSpPr>
          <p:nvPr/>
        </p:nvSpPr>
        <p:spPr bwMode="auto">
          <a:xfrm>
            <a:off x="2590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740</a:t>
            </a:r>
            <a:endParaRPr lang="en-US" sz="2400" smtClean="0">
              <a:solidFill>
                <a:srgbClr val="000000"/>
              </a:solidFill>
            </a:endParaRPr>
          </a:p>
        </p:txBody>
      </p:sp>
      <p:sp>
        <p:nvSpPr>
          <p:cNvPr id="97297" name="Text Box 17"/>
          <p:cNvSpPr txBox="1">
            <a:spLocks noChangeArrowheads="1"/>
          </p:cNvSpPr>
          <p:nvPr/>
        </p:nvSpPr>
        <p:spPr bwMode="auto">
          <a:xfrm>
            <a:off x="40386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98" name="Text Box 18"/>
          <p:cNvSpPr txBox="1">
            <a:spLocks noChangeArrowheads="1"/>
          </p:cNvSpPr>
          <p:nvPr/>
        </p:nvSpPr>
        <p:spPr bwMode="auto">
          <a:xfrm>
            <a:off x="51054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Tree>
    <p:extLst>
      <p:ext uri="{BB962C8B-B14F-4D97-AF65-F5344CB8AC3E}">
        <p14:creationId xmlns:p14="http://schemas.microsoft.com/office/powerpoint/2010/main" val="1295947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55575"/>
            <a:ext cx="9144000" cy="1858963"/>
          </a:xfrm>
        </p:spPr>
        <p:txBody>
          <a:bodyPr/>
          <a:lstStyle/>
          <a:p>
            <a:r>
              <a:rPr lang="en-US" sz="3200" dirty="0" smtClean="0"/>
              <a:t>The terrain flow </a:t>
            </a:r>
            <a:r>
              <a:rPr lang="en-US" sz="3200" dirty="0" smtClean="0">
                <a:solidFill>
                  <a:srgbClr val="FF0000"/>
                </a:solidFill>
              </a:rPr>
              <a:t>information model </a:t>
            </a:r>
            <a:r>
              <a:rPr lang="en-US" sz="3200" dirty="0" smtClean="0"/>
              <a:t>for deriving channels, watersheds, and flow related terrain information.  </a:t>
            </a:r>
          </a:p>
        </p:txBody>
      </p:sp>
      <p:pic>
        <p:nvPicPr>
          <p:cNvPr id="62467" name="Picture 5"/>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509588" y="2355323"/>
            <a:ext cx="23209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63"/>
          <p:cNvGrpSpPr>
            <a:grpSpLocks/>
          </p:cNvGrpSpPr>
          <p:nvPr/>
        </p:nvGrpSpPr>
        <p:grpSpPr bwMode="auto">
          <a:xfrm>
            <a:off x="533400" y="4180948"/>
            <a:ext cx="2273300" cy="1339850"/>
            <a:chOff x="4208" y="2358"/>
            <a:chExt cx="1178" cy="694"/>
          </a:xfrm>
        </p:grpSpPr>
        <p:sp>
          <p:nvSpPr>
            <p:cNvPr id="62479"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0"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1"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2"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3"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4"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5"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6"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7"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8"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9"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0"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1"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2"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3"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4"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5"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6"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7"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8"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9"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0"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1"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2"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3"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4"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5"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6"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7"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8"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2469" name="Rectangle 38"/>
          <p:cNvSpPr>
            <a:spLocks noChangeArrowheads="1"/>
          </p:cNvSpPr>
          <p:nvPr/>
        </p:nvSpPr>
        <p:spPr bwMode="auto">
          <a:xfrm>
            <a:off x="692150" y="1904473"/>
            <a:ext cx="19573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45000"/>
              </a:spcBef>
            </a:pPr>
            <a:r>
              <a:rPr kumimoji="1" lang="en-US" sz="2000" b="1">
                <a:solidFill>
                  <a:srgbClr val="463416"/>
                </a:solidFill>
                <a:latin typeface="Arial" charset="0"/>
              </a:rPr>
              <a:t>Raw DEM</a:t>
            </a:r>
          </a:p>
        </p:txBody>
      </p:sp>
      <p:sp>
        <p:nvSpPr>
          <p:cNvPr id="62470" name="Rectangle 39"/>
          <p:cNvSpPr>
            <a:spLocks noChangeArrowheads="1"/>
          </p:cNvSpPr>
          <p:nvPr/>
        </p:nvSpPr>
        <p:spPr bwMode="auto">
          <a:xfrm>
            <a:off x="5429250" y="1893361"/>
            <a:ext cx="264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Pit Removal (Filling)</a:t>
            </a:r>
          </a:p>
        </p:txBody>
      </p:sp>
      <p:sp>
        <p:nvSpPr>
          <p:cNvPr id="62471" name="Rectangle 40"/>
          <p:cNvSpPr>
            <a:spLocks noChangeArrowheads="1"/>
          </p:cNvSpPr>
          <p:nvPr/>
        </p:nvSpPr>
        <p:spPr bwMode="auto">
          <a:xfrm>
            <a:off x="873125" y="3765023"/>
            <a:ext cx="15954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Flow Field</a:t>
            </a:r>
          </a:p>
        </p:txBody>
      </p:sp>
      <p:sp>
        <p:nvSpPr>
          <p:cNvPr id="62472" name="Rectangle 41"/>
          <p:cNvSpPr>
            <a:spLocks noChangeArrowheads="1"/>
          </p:cNvSpPr>
          <p:nvPr/>
        </p:nvSpPr>
        <p:spPr bwMode="auto">
          <a:xfrm>
            <a:off x="4933950" y="3482448"/>
            <a:ext cx="4095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5000"/>
              </a:spcBef>
            </a:pPr>
            <a:r>
              <a:rPr kumimoji="1" lang="en-US" sz="2000" b="1">
                <a:solidFill>
                  <a:srgbClr val="463416"/>
                </a:solidFill>
                <a:latin typeface="Arial" charset="0"/>
              </a:rPr>
              <a:t>Channels, Watersheds, Flow Related Terrain Information</a:t>
            </a:r>
            <a:endParaRPr kumimoji="1" lang="en-US" sz="2000" b="1">
              <a:solidFill>
                <a:srgbClr val="463416"/>
              </a:solidFill>
              <a:latin typeface="Arial" charset="0"/>
              <a:sym typeface="Symbol" pitchFamily="18" charset="2"/>
            </a:endParaRPr>
          </a:p>
        </p:txBody>
      </p:sp>
      <p:sp>
        <p:nvSpPr>
          <p:cNvPr id="41" name="Right Arrow 40"/>
          <p:cNvSpPr/>
          <p:nvPr/>
        </p:nvSpPr>
        <p:spPr bwMode="auto">
          <a:xfrm>
            <a:off x="3368675" y="2698223"/>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2" name="Right Arrow 41"/>
          <p:cNvSpPr/>
          <p:nvPr/>
        </p:nvSpPr>
        <p:spPr bwMode="auto">
          <a:xfrm rot="9126082">
            <a:off x="3368675" y="3623736"/>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3" name="Right Arrow 42"/>
          <p:cNvSpPr/>
          <p:nvPr/>
        </p:nvSpPr>
        <p:spPr bwMode="auto">
          <a:xfrm>
            <a:off x="3424238" y="4628623"/>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pic>
        <p:nvPicPr>
          <p:cNvPr id="6247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390248"/>
            <a:ext cx="31289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
          <p:cNvPicPr>
            <a:picLocks noChangeAspect="1" noChangeArrowheads="1"/>
          </p:cNvPicPr>
          <p:nvPr/>
        </p:nvPicPr>
        <p:blipFill>
          <a:blip r:embed="rId6">
            <a:extLst>
              <a:ext uri="{28A0092B-C50C-407E-A947-70E740481C1C}">
                <a14:useLocalDpi xmlns:a14="http://schemas.microsoft.com/office/drawing/2010/main" val="0"/>
              </a:ext>
            </a:extLst>
          </a:blip>
          <a:srcRect l="29329" t="44711" r="2107"/>
          <a:stretch>
            <a:fillRect/>
          </a:stretch>
        </p:blipFill>
        <p:spPr bwMode="auto">
          <a:xfrm>
            <a:off x="4826000" y="4150786"/>
            <a:ext cx="3098800" cy="217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8" name="Picture 64"/>
          <p:cNvPicPr>
            <a:picLocks noChangeAspect="1" noChangeArrowheads="1"/>
          </p:cNvPicPr>
          <p:nvPr/>
        </p:nvPicPr>
        <p:blipFill>
          <a:blip r:embed="rId7">
            <a:extLst>
              <a:ext uri="{28A0092B-C50C-407E-A947-70E740481C1C}">
                <a14:useLocalDpi xmlns:a14="http://schemas.microsoft.com/office/drawing/2010/main" val="0"/>
              </a:ext>
            </a:extLst>
          </a:blip>
          <a:srcRect l="53413" t="3049" r="9546" b="59863"/>
          <a:stretch>
            <a:fillRect/>
          </a:stretch>
        </p:blipFill>
        <p:spPr bwMode="auto">
          <a:xfrm>
            <a:off x="6940550" y="4149198"/>
            <a:ext cx="2084388" cy="2178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14561" y="5750157"/>
            <a:ext cx="4572000" cy="830997"/>
          </a:xfrm>
          <a:prstGeom prst="rect">
            <a:avLst/>
          </a:prstGeom>
        </p:spPr>
        <p:txBody>
          <a:bodyPr>
            <a:spAutoFit/>
          </a:bodyPr>
          <a:lstStyle/>
          <a:p>
            <a:r>
              <a:rPr lang="en-US" dirty="0">
                <a:solidFill>
                  <a:schemeClr val="accent1">
                    <a:lumMod val="75000"/>
                  </a:schemeClr>
                </a:solidFill>
                <a:latin typeface="Arial" pitchFamily="34" charset="0"/>
                <a:cs typeface="Arial" pitchFamily="34" charset="0"/>
              </a:rPr>
              <a:t>Watersheds are the most basic hydrologic landscape elements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182563"/>
            <a:ext cx="7772400" cy="1006475"/>
          </a:xfrm>
        </p:spPr>
        <p:txBody>
          <a:bodyPr/>
          <a:lstStyle/>
          <a:p>
            <a:pPr eaLnBrk="1" hangingPunct="1"/>
            <a:r>
              <a:rPr lang="en-US" smtClean="0"/>
              <a:t>The Pit Removal Problem</a:t>
            </a:r>
          </a:p>
        </p:txBody>
      </p:sp>
      <p:sp>
        <p:nvSpPr>
          <p:cNvPr id="74755" name="Rectangle 3"/>
          <p:cNvSpPr>
            <a:spLocks noGrp="1" noChangeArrowheads="1"/>
          </p:cNvSpPr>
          <p:nvPr>
            <p:ph type="body" idx="1"/>
          </p:nvPr>
        </p:nvSpPr>
        <p:spPr>
          <a:xfrm>
            <a:off x="701675" y="2682875"/>
            <a:ext cx="7772400" cy="3825875"/>
          </a:xfrm>
        </p:spPr>
        <p:txBody>
          <a:bodyPr/>
          <a:lstStyle/>
          <a:p>
            <a:pPr eaLnBrk="1" hangingPunct="1"/>
            <a:r>
              <a:rPr lang="en-US" smtClean="0"/>
              <a:t>DEM creation results in </a:t>
            </a:r>
            <a:r>
              <a:rPr lang="en-US" smtClean="0">
                <a:solidFill>
                  <a:srgbClr val="FF3300"/>
                </a:solidFill>
              </a:rPr>
              <a:t>artificial pits</a:t>
            </a:r>
            <a:r>
              <a:rPr lang="en-US" smtClean="0"/>
              <a:t> in the landscape</a:t>
            </a:r>
          </a:p>
          <a:p>
            <a:pPr eaLnBrk="1" hangingPunct="1"/>
            <a:r>
              <a:rPr lang="en-US" smtClean="0"/>
              <a:t>A pit is a set of one or more cells which has </a:t>
            </a:r>
            <a:r>
              <a:rPr lang="en-US" smtClean="0">
                <a:solidFill>
                  <a:srgbClr val="FF3300"/>
                </a:solidFill>
              </a:rPr>
              <a:t>no downstream cells</a:t>
            </a:r>
            <a:r>
              <a:rPr lang="en-US" smtClean="0"/>
              <a:t> around it</a:t>
            </a:r>
          </a:p>
          <a:p>
            <a:pPr eaLnBrk="1" hangingPunct="1"/>
            <a:r>
              <a:rPr lang="en-US" smtClean="0"/>
              <a:t>Unless these pits are removed they become </a:t>
            </a:r>
            <a:r>
              <a:rPr lang="en-US" smtClean="0">
                <a:solidFill>
                  <a:srgbClr val="FF3300"/>
                </a:solidFill>
              </a:rPr>
              <a:t>sinks</a:t>
            </a:r>
            <a:r>
              <a:rPr lang="en-US" smtClean="0"/>
              <a:t> and isolate portions of the watershed</a:t>
            </a:r>
          </a:p>
          <a:p>
            <a:pPr eaLnBrk="1" hangingPunct="1"/>
            <a:r>
              <a:rPr lang="en-US" smtClean="0">
                <a:solidFill>
                  <a:srgbClr val="FF3300"/>
                </a:solidFill>
              </a:rPr>
              <a:t>Pit removal</a:t>
            </a:r>
            <a:r>
              <a:rPr lang="en-US" smtClean="0"/>
              <a:t> is first thing done with a DEM</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216025"/>
            <a:ext cx="6315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1141413" y="1370013"/>
          <a:ext cx="6856412" cy="1828800"/>
        </p:xfrm>
        <a:graphic>
          <a:graphicData uri="http://schemas.openxmlformats.org/presentationml/2006/ole">
            <mc:AlternateContent xmlns:mc="http://schemas.openxmlformats.org/markup-compatibility/2006">
              <mc:Choice xmlns:v="urn:schemas-microsoft-com:vml" Requires="v">
                <p:oleObj spid="_x0000_s5158" name="Bitmap Image" r:id="rId3" imgW="5311600" imgH="3741744" progId="Paint.Picture">
                  <p:embed/>
                </p:oleObj>
              </mc:Choice>
              <mc:Fallback>
                <p:oleObj name="Bitmap Image" r:id="rId3" imgW="5311600" imgH="3741744"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03139" name="Picture 3" descr="fill-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1522413" y="3656013"/>
            <a:ext cx="6400800" cy="2255837"/>
          </a:xfrm>
          <a:solidFill>
            <a:schemeClr val="bg1"/>
          </a:solidFill>
        </p:spPr>
        <p:txBody>
          <a:bodyPr/>
          <a:lstStyle/>
          <a:p>
            <a:pPr eaLnBrk="1" hangingPunct="1">
              <a:buFontTx/>
              <a:buNone/>
            </a:pPr>
            <a:r>
              <a:rPr lang="en-US" sz="3600" smtClean="0">
                <a:cs typeface="Times New Roman" pitchFamily="18" charset="0"/>
              </a:rPr>
              <a:t>	Increase elevation to the pour point elevation until the pit drains to a neighbor</a:t>
            </a:r>
          </a:p>
        </p:txBody>
      </p:sp>
      <p:sp>
        <p:nvSpPr>
          <p:cNvPr id="5125" name="Rectangle 5"/>
          <p:cNvSpPr>
            <a:spLocks noGrp="1" noChangeArrowheads="1"/>
          </p:cNvSpPr>
          <p:nvPr>
            <p:ph type="title"/>
          </p:nvPr>
        </p:nvSpPr>
        <p:spPr>
          <a:xfrm>
            <a:off x="762000" y="182563"/>
            <a:ext cx="7772400" cy="1006475"/>
          </a:xfrm>
        </p:spPr>
        <p:txBody>
          <a:bodyPr/>
          <a:lstStyle/>
          <a:p>
            <a:pPr eaLnBrk="1" hangingPunct="1"/>
            <a:r>
              <a:rPr lang="en-US" sz="6000" dirty="0" smtClean="0">
                <a:solidFill>
                  <a:schemeClr val="tx1"/>
                </a:solidFill>
                <a:cs typeface="Times New Roman" pitchFamily="18" charset="0"/>
              </a:rPr>
              <a:t>Pit Filling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3139"/>
                                        </p:tgtEl>
                                        <p:attrNameLst>
                                          <p:attrName>style.visibility</p:attrName>
                                        </p:attrNameLst>
                                      </p:cBhvr>
                                      <p:to>
                                        <p:strVal val="visible"/>
                                      </p:to>
                                    </p:set>
                                    <p:animEffect transition="in" filter="wipe(down)">
                                      <p:cBhvr>
                                        <p:cTn id="7" dur="500"/>
                                        <p:tgtEl>
                                          <p:spTgt spid="60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272" y="0"/>
            <a:ext cx="7772400" cy="1143000"/>
          </a:xfrm>
        </p:spPr>
        <p:txBody>
          <a:bodyPr/>
          <a:lstStyle/>
          <a:p>
            <a:r>
              <a:rPr lang="en-US" dirty="0" smtClean="0"/>
              <a:t>Pit Filling</a:t>
            </a:r>
            <a:endParaRPr lang="en-US" dirty="0"/>
          </a:p>
        </p:txBody>
      </p:sp>
      <p:sp>
        <p:nvSpPr>
          <p:cNvPr id="4" name="Rectangle 6"/>
          <p:cNvSpPr txBox="1">
            <a:spLocks noChangeArrowheads="1"/>
          </p:cNvSpPr>
          <p:nvPr/>
        </p:nvSpPr>
        <p:spPr bwMode="auto">
          <a:xfrm>
            <a:off x="382137" y="754955"/>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5" name="Rectangle 6"/>
          <p:cNvSpPr txBox="1">
            <a:spLocks noChangeArrowheads="1"/>
          </p:cNvSpPr>
          <p:nvPr/>
        </p:nvSpPr>
        <p:spPr bwMode="auto">
          <a:xfrm>
            <a:off x="4776716" y="770875"/>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Pits Filled</a:t>
            </a:r>
            <a:endParaRPr lang="en-US" sz="3200" dirty="0"/>
          </a:p>
        </p:txBody>
      </p:sp>
      <p:graphicFrame>
        <p:nvGraphicFramePr>
          <p:cNvPr id="6" name="Object 78"/>
          <p:cNvGraphicFramePr>
            <a:graphicFrameLocks noChangeAspect="1"/>
          </p:cNvGraphicFramePr>
          <p:nvPr>
            <p:extLst>
              <p:ext uri="{D42A27DB-BD31-4B8C-83A1-F6EECF244321}">
                <p14:modId xmlns:p14="http://schemas.microsoft.com/office/powerpoint/2010/main" val="698985219"/>
              </p:ext>
            </p:extLst>
          </p:nvPr>
        </p:nvGraphicFramePr>
        <p:xfrm>
          <a:off x="377114" y="1994041"/>
          <a:ext cx="4069787" cy="3290887"/>
        </p:xfrm>
        <a:graphic>
          <a:graphicData uri="http://schemas.openxmlformats.org/presentationml/2006/ole">
            <mc:AlternateContent xmlns:mc="http://schemas.openxmlformats.org/markup-compatibility/2006">
              <mc:Choice xmlns:v="urn:schemas-microsoft-com:vml" Requires="v">
                <p:oleObj spid="_x0000_s34834" name="Worksheet" r:id="rId3" imgW="2486112" imgH="2009711" progId="Excel.Sheet.8">
                  <p:embed/>
                </p:oleObj>
              </mc:Choice>
              <mc:Fallback>
                <p:oleObj name="Worksheet" r:id="rId3" imgW="2486112" imgH="2009711" progId="Excel.Sheet.8">
                  <p:embed/>
                  <p:pic>
                    <p:nvPicPr>
                      <p:cNvPr id="6" name="Object 78"/>
                      <p:cNvPicPr>
                        <a:picLocks noChangeAspect="1" noChangeArrowheads="1"/>
                      </p:cNvPicPr>
                      <p:nvPr/>
                    </p:nvPicPr>
                    <p:blipFill>
                      <a:blip r:embed="rId4"/>
                      <a:srcRect/>
                      <a:stretch>
                        <a:fillRect/>
                      </a:stretch>
                    </p:blipFill>
                    <p:spPr bwMode="auto">
                      <a:xfrm>
                        <a:off x="377114" y="1994041"/>
                        <a:ext cx="4069787" cy="3290887"/>
                      </a:xfrm>
                      <a:prstGeom prst="rect">
                        <a:avLst/>
                      </a:prstGeom>
                      <a:noFill/>
                      <a:ln>
                        <a:noFill/>
                      </a:ln>
                      <a:effectLst/>
                    </p:spPr>
                  </p:pic>
                </p:oleObj>
              </mc:Fallback>
            </mc:AlternateContent>
          </a:graphicData>
        </a:graphic>
      </p:graphicFrame>
      <p:sp>
        <p:nvSpPr>
          <p:cNvPr id="7" name="Line 84"/>
          <p:cNvSpPr>
            <a:spLocks noChangeShapeType="1"/>
          </p:cNvSpPr>
          <p:nvPr/>
        </p:nvSpPr>
        <p:spPr bwMode="auto">
          <a:xfrm flipH="1" flipV="1">
            <a:off x="1756413" y="4603554"/>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86"/>
          <p:cNvSpPr>
            <a:spLocks noChangeShapeType="1"/>
          </p:cNvSpPr>
          <p:nvPr/>
        </p:nvSpPr>
        <p:spPr bwMode="auto">
          <a:xfrm flipV="1">
            <a:off x="2403210" y="4939204"/>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87"/>
          <p:cNvSpPr txBox="1">
            <a:spLocks noChangeArrowheads="1"/>
          </p:cNvSpPr>
          <p:nvPr/>
        </p:nvSpPr>
        <p:spPr bwMode="auto">
          <a:xfrm>
            <a:off x="1864772" y="5597126"/>
            <a:ext cx="567784" cy="400110"/>
          </a:xfrm>
          <a:prstGeom prst="rect">
            <a:avLst/>
          </a:prstGeom>
          <a:noFill/>
          <a:ln w="9525">
            <a:noFill/>
            <a:miter lim="800000"/>
            <a:headEnd/>
            <a:tailEnd/>
          </a:ln>
          <a:effectLst/>
          <a:extLst/>
        </p:spPr>
        <p:txBody>
          <a:bodyPr wrap="none">
            <a:spAutoFit/>
          </a:bodyPr>
          <a:lstStyle/>
          <a:p>
            <a:r>
              <a:rPr lang="en-US" sz="2000" dirty="0" smtClean="0"/>
              <a:t>Pits</a:t>
            </a:r>
            <a:endParaRPr lang="en-US" sz="2000" dirty="0"/>
          </a:p>
        </p:txBody>
      </p:sp>
      <p:sp>
        <p:nvSpPr>
          <p:cNvPr id="10" name="Freeform 9"/>
          <p:cNvSpPr/>
          <p:nvPr/>
        </p:nvSpPr>
        <p:spPr bwMode="auto">
          <a:xfrm>
            <a:off x="776975" y="2966741"/>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3214034" y="4615511"/>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483553" y="6000072"/>
            <a:ext cx="3330222" cy="646331"/>
          </a:xfrm>
          <a:prstGeom prst="rect">
            <a:avLst/>
          </a:prstGeom>
          <a:noFill/>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Grid cells or zones completely surrounded by higher terrain</a:t>
            </a:r>
            <a:endParaRPr lang="en-US" sz="1800" dirty="0">
              <a:solidFill>
                <a:srgbClr val="FF0000"/>
              </a:solidFill>
              <a:latin typeface="Arial" panose="020B0604020202020204" pitchFamily="34" charset="0"/>
              <a:cs typeface="Arial" panose="020B0604020202020204" pitchFamily="34" charset="0"/>
            </a:endParaRPr>
          </a:p>
        </p:txBody>
      </p:sp>
      <p:graphicFrame>
        <p:nvGraphicFramePr>
          <p:cNvPr id="13" name="Object 11"/>
          <p:cNvGraphicFramePr>
            <a:graphicFrameLocks noChangeAspect="1"/>
          </p:cNvGraphicFramePr>
          <p:nvPr>
            <p:extLst>
              <p:ext uri="{D42A27DB-BD31-4B8C-83A1-F6EECF244321}">
                <p14:modId xmlns:p14="http://schemas.microsoft.com/office/powerpoint/2010/main" val="50255977"/>
              </p:ext>
            </p:extLst>
          </p:nvPr>
        </p:nvGraphicFramePr>
        <p:xfrm>
          <a:off x="4774489" y="1994042"/>
          <a:ext cx="4077224" cy="3295926"/>
        </p:xfrm>
        <a:graphic>
          <a:graphicData uri="http://schemas.openxmlformats.org/presentationml/2006/ole">
            <mc:AlternateContent xmlns:mc="http://schemas.openxmlformats.org/markup-compatibility/2006">
              <mc:Choice xmlns:v="urn:schemas-microsoft-com:vml" Requires="v">
                <p:oleObj spid="_x0000_s34835" name="Worksheet" r:id="rId5" imgW="2486112" imgH="2009711" progId="Excel.Sheet.8">
                  <p:embed/>
                </p:oleObj>
              </mc:Choice>
              <mc:Fallback>
                <p:oleObj name="Worksheet" r:id="rId5" imgW="2486112" imgH="2009711" progId="Excel.Sheet.8">
                  <p:embed/>
                  <p:pic>
                    <p:nvPicPr>
                      <p:cNvPr id="23563" name="Object 11">
                        <a:hlinkHover r:id="" action="ppaction://noaction"/>
                      </p:cNvPr>
                      <p:cNvPicPr>
                        <a:picLocks noChangeArrowheads="1"/>
                      </p:cNvPicPr>
                      <p:nvPr/>
                    </p:nvPicPr>
                    <p:blipFill>
                      <a:blip r:embed="rId6"/>
                      <a:srcRect/>
                      <a:stretch>
                        <a:fillRect/>
                      </a:stretch>
                    </p:blipFill>
                    <p:spPr bwMode="auto">
                      <a:xfrm>
                        <a:off x="4774489" y="1994042"/>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Line 92"/>
          <p:cNvSpPr>
            <a:spLocks noChangeShapeType="1"/>
          </p:cNvSpPr>
          <p:nvPr/>
        </p:nvSpPr>
        <p:spPr bwMode="auto">
          <a:xfrm flipH="1" flipV="1">
            <a:off x="5909479" y="3026586"/>
            <a:ext cx="641445" cy="2541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93"/>
          <p:cNvSpPr>
            <a:spLocks noChangeShapeType="1"/>
          </p:cNvSpPr>
          <p:nvPr/>
        </p:nvSpPr>
        <p:spPr bwMode="auto">
          <a:xfrm flipV="1">
            <a:off x="6960358" y="4603554"/>
            <a:ext cx="709684" cy="9649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94"/>
          <p:cNvSpPr txBox="1">
            <a:spLocks noChangeArrowheads="1"/>
          </p:cNvSpPr>
          <p:nvPr/>
        </p:nvSpPr>
        <p:spPr bwMode="auto">
          <a:xfrm>
            <a:off x="6041680" y="5568500"/>
            <a:ext cx="1372492"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Pour Points</a:t>
            </a:r>
          </a:p>
        </p:txBody>
      </p:sp>
      <p:sp>
        <p:nvSpPr>
          <p:cNvPr id="17" name="Oval 90"/>
          <p:cNvSpPr>
            <a:spLocks noChangeArrowheads="1"/>
          </p:cNvSpPr>
          <p:nvPr/>
        </p:nvSpPr>
        <p:spPr bwMode="auto">
          <a:xfrm>
            <a:off x="5508127" y="2631722"/>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1"/>
          <p:cNvSpPr>
            <a:spLocks noChangeArrowheads="1"/>
          </p:cNvSpPr>
          <p:nvPr/>
        </p:nvSpPr>
        <p:spPr bwMode="auto">
          <a:xfrm>
            <a:off x="7544032" y="4234513"/>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Box 18"/>
          <p:cNvSpPr txBox="1"/>
          <p:nvPr/>
        </p:nvSpPr>
        <p:spPr>
          <a:xfrm>
            <a:off x="5062815" y="6000071"/>
            <a:ext cx="3330222" cy="646331"/>
          </a:xfrm>
          <a:prstGeom prst="rect">
            <a:avLst/>
          </a:prstGeom>
          <a:noFill/>
        </p:spPr>
        <p:txBody>
          <a:bodyPr wrap="square" rtlCol="0">
            <a:spAutoFit/>
          </a:bodyPr>
          <a:lstStyle/>
          <a:p>
            <a:pPr algn="ctr"/>
            <a:r>
              <a:rPr lang="en-US" sz="1800" dirty="0" smtClean="0">
                <a:solidFill>
                  <a:srgbClr val="FF0000"/>
                </a:solidFill>
                <a:latin typeface="Arial" panose="020B0604020202020204" pitchFamily="34" charset="0"/>
                <a:cs typeface="Arial" panose="020B0604020202020204" pitchFamily="34" charset="0"/>
              </a:rPr>
              <a:t>The lowest grid cell adjacent to a pit</a:t>
            </a:r>
            <a:endParaRPr 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754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Generic (Online)">
  <a:themeElements>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3956</TotalTime>
  <Words>1421</Words>
  <Application>Microsoft Office PowerPoint</Application>
  <PresentationFormat>On-screen Show (4:3)</PresentationFormat>
  <Paragraphs>429</Paragraphs>
  <Slides>43</Slides>
  <Notes>10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5</vt:i4>
      </vt:variant>
      <vt:variant>
        <vt:lpstr>Slide Titles</vt:lpstr>
      </vt:variant>
      <vt:variant>
        <vt:i4>43</vt:i4>
      </vt:variant>
    </vt:vector>
  </HeadingPairs>
  <TitlesOfParts>
    <vt:vector size="59" baseType="lpstr">
      <vt:lpstr>Arial</vt:lpstr>
      <vt:lpstr>Arial Narrow</vt:lpstr>
      <vt:lpstr>Calibri</vt:lpstr>
      <vt:lpstr>Monotype Sorts</vt:lpstr>
      <vt:lpstr>Symbol</vt:lpstr>
      <vt:lpstr>Times New Roman</vt:lpstr>
      <vt:lpstr>Wingdings</vt:lpstr>
      <vt:lpstr>1_Blank Presentation</vt:lpstr>
      <vt:lpstr>2_Default Design</vt:lpstr>
      <vt:lpstr>6_Generic (Online)</vt:lpstr>
      <vt:lpstr>Office Theme</vt:lpstr>
      <vt:lpstr>Graph Sheet</vt:lpstr>
      <vt:lpstr>Bitmap Image</vt:lpstr>
      <vt:lpstr>Worksheet</vt:lpstr>
      <vt:lpstr>Equation</vt:lpstr>
      <vt:lpstr>Picture</vt:lpstr>
      <vt:lpstr>Digital Elevation Model Based Watershed and Stream Network Delineation</vt:lpstr>
      <vt:lpstr>Topography defines watersheds which are fundamentally the most basic hydrologic landscape elements. </vt:lpstr>
      <vt:lpstr>Learning Objectives</vt:lpstr>
      <vt:lpstr>Outline</vt:lpstr>
      <vt:lpstr>The starting point: a grid digital elevation model (DEM)</vt:lpstr>
      <vt:lpstr>The terrain flow information model for deriving channels, watersheds, and flow related terrain information.  </vt:lpstr>
      <vt:lpstr>The Pit Removal Problem</vt:lpstr>
      <vt:lpstr>Pit Filling</vt:lpstr>
      <vt:lpstr>Pit Filling</vt:lpstr>
      <vt:lpstr>PowerPoint Presentation</vt:lpstr>
      <vt:lpstr>PowerPoint Presentation</vt:lpstr>
      <vt:lpstr>PowerPoint Presentation</vt:lpstr>
      <vt:lpstr>Flow Direction Grid</vt:lpstr>
      <vt:lpstr>PowerPoint Presentation</vt:lpstr>
      <vt:lpstr>PowerPoint Presentation</vt:lpstr>
      <vt:lpstr>PowerPoint Presentation</vt:lpstr>
      <vt:lpstr>PowerPoint Presentation</vt:lpstr>
      <vt:lpstr>PowerPoint Presentation</vt:lpstr>
      <vt:lpstr>PowerPoint Presentation</vt:lpstr>
      <vt:lpstr>Watershed and Stream Grids</vt:lpstr>
      <vt:lpstr>PowerPoint Presentation</vt:lpstr>
      <vt:lpstr>PowerPoint Presentation</vt:lpstr>
      <vt:lpstr>PowerPoint Presentation</vt:lpstr>
      <vt:lpstr>Catchments</vt:lpstr>
      <vt:lpstr>Raster Zones and Vector Polygons</vt:lpstr>
      <vt:lpstr>PowerPoint Presentation</vt:lpstr>
      <vt:lpstr>PowerPoint Presentation</vt:lpstr>
      <vt:lpstr>Using Vector Stream Information</vt:lpstr>
      <vt:lpstr>PowerPoint Presentation</vt:lpstr>
      <vt:lpstr>Carving</vt:lpstr>
      <vt:lpstr>Carving</vt:lpstr>
      <vt:lpstr>PowerPoint Presentation</vt:lpstr>
      <vt:lpstr>Minimizing DEM Alterations </vt:lpstr>
      <vt:lpstr>Summary of Key Processing Steps</vt:lpstr>
      <vt:lpstr>Hydrologic Terrain Analysis Software</vt:lpstr>
      <vt:lpstr>ArcGIS Pro Ready to Use Tools</vt:lpstr>
      <vt:lpstr>ArcGIS Hydrology Toolset </vt:lpstr>
      <vt:lpstr>ArcHydro</vt:lpstr>
      <vt:lpstr>TauDEM </vt:lpstr>
      <vt:lpstr>Workflow to automatically generate stream network upstream of outlet </vt:lpstr>
      <vt:lpstr>Catchments linked to Stream Network</vt:lpstr>
      <vt:lpstr>Edge contamination</vt:lpstr>
      <vt:lpstr>Summary Concepts</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in Hydrology short course</dc:title>
  <dc:creator>David Tarboton</dc:creator>
  <cp:lastModifiedBy>Maidment, David R</cp:lastModifiedBy>
  <cp:revision>213</cp:revision>
  <cp:lastPrinted>2012-09-27T06:08:16Z</cp:lastPrinted>
  <dcterms:created xsi:type="dcterms:W3CDTF">1998-06-30T21:37:06Z</dcterms:created>
  <dcterms:modified xsi:type="dcterms:W3CDTF">2018-10-25T19:26:34Z</dcterms:modified>
</cp:coreProperties>
</file>