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18"/>
  </p:notesMasterIdLst>
  <p:handoutMasterIdLst>
    <p:handoutMasterId r:id="rId19"/>
  </p:handoutMasterIdLst>
  <p:sldIdLst>
    <p:sldId id="769" r:id="rId2"/>
    <p:sldId id="809" r:id="rId3"/>
    <p:sldId id="841" r:id="rId4"/>
    <p:sldId id="842" r:id="rId5"/>
    <p:sldId id="843" r:id="rId6"/>
    <p:sldId id="852" r:id="rId7"/>
    <p:sldId id="844" r:id="rId8"/>
    <p:sldId id="845" r:id="rId9"/>
    <p:sldId id="847" r:id="rId10"/>
    <p:sldId id="848" r:id="rId11"/>
    <p:sldId id="849" r:id="rId12"/>
    <p:sldId id="851" r:id="rId13"/>
    <p:sldId id="850" r:id="rId14"/>
    <p:sldId id="833" r:id="rId15"/>
    <p:sldId id="839" r:id="rId16"/>
    <p:sldId id="840" r:id="rId17"/>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Arial" charset="0"/>
        <a:ea typeface="ヒラギノ角ゴ Pro W3"/>
        <a:cs typeface="Arial" charset="0"/>
      </a:defRPr>
    </a:lvl1pPr>
    <a:lvl2pPr marL="457200" algn="l" rtl="0" fontAlgn="base">
      <a:spcBef>
        <a:spcPct val="0"/>
      </a:spcBef>
      <a:spcAft>
        <a:spcPct val="0"/>
      </a:spcAft>
      <a:defRPr sz="2400" kern="1200">
        <a:solidFill>
          <a:schemeClr val="tx1"/>
        </a:solidFill>
        <a:latin typeface="Arial" charset="0"/>
        <a:ea typeface="ヒラギノ角ゴ Pro W3"/>
        <a:cs typeface="Arial" charset="0"/>
      </a:defRPr>
    </a:lvl2pPr>
    <a:lvl3pPr marL="914400" algn="l" rtl="0" fontAlgn="base">
      <a:spcBef>
        <a:spcPct val="0"/>
      </a:spcBef>
      <a:spcAft>
        <a:spcPct val="0"/>
      </a:spcAft>
      <a:defRPr sz="2400" kern="1200">
        <a:solidFill>
          <a:schemeClr val="tx1"/>
        </a:solidFill>
        <a:latin typeface="Arial" charset="0"/>
        <a:ea typeface="ヒラギノ角ゴ Pro W3"/>
        <a:cs typeface="Arial" charset="0"/>
      </a:defRPr>
    </a:lvl3pPr>
    <a:lvl4pPr marL="1371600" algn="l" rtl="0" fontAlgn="base">
      <a:spcBef>
        <a:spcPct val="0"/>
      </a:spcBef>
      <a:spcAft>
        <a:spcPct val="0"/>
      </a:spcAft>
      <a:defRPr sz="2400" kern="1200">
        <a:solidFill>
          <a:schemeClr val="tx1"/>
        </a:solidFill>
        <a:latin typeface="Arial" charset="0"/>
        <a:ea typeface="ヒラギノ角ゴ Pro W3"/>
        <a:cs typeface="Arial" charset="0"/>
      </a:defRPr>
    </a:lvl4pPr>
    <a:lvl5pPr marL="1828800" algn="l" rtl="0" fontAlgn="base">
      <a:spcBef>
        <a:spcPct val="0"/>
      </a:spcBef>
      <a:spcAft>
        <a:spcPct val="0"/>
      </a:spcAft>
      <a:defRPr sz="2400" kern="1200">
        <a:solidFill>
          <a:schemeClr val="tx1"/>
        </a:solidFill>
        <a:latin typeface="Arial" charset="0"/>
        <a:ea typeface="ヒラギノ角ゴ Pro W3"/>
        <a:cs typeface="Arial" charset="0"/>
      </a:defRPr>
    </a:lvl5pPr>
    <a:lvl6pPr marL="2286000" algn="l" defTabSz="914400" rtl="0" eaLnBrk="1" latinLnBrk="0" hangingPunct="1">
      <a:defRPr sz="2400" kern="1200">
        <a:solidFill>
          <a:schemeClr val="tx1"/>
        </a:solidFill>
        <a:latin typeface="Arial" charset="0"/>
        <a:ea typeface="ヒラギノ角ゴ Pro W3"/>
        <a:cs typeface="Arial" charset="0"/>
      </a:defRPr>
    </a:lvl6pPr>
    <a:lvl7pPr marL="2743200" algn="l" defTabSz="914400" rtl="0" eaLnBrk="1" latinLnBrk="0" hangingPunct="1">
      <a:defRPr sz="2400" kern="1200">
        <a:solidFill>
          <a:schemeClr val="tx1"/>
        </a:solidFill>
        <a:latin typeface="Arial" charset="0"/>
        <a:ea typeface="ヒラギノ角ゴ Pro W3"/>
        <a:cs typeface="Arial" charset="0"/>
      </a:defRPr>
    </a:lvl7pPr>
    <a:lvl8pPr marL="3200400" algn="l" defTabSz="914400" rtl="0" eaLnBrk="1" latinLnBrk="0" hangingPunct="1">
      <a:defRPr sz="2400" kern="1200">
        <a:solidFill>
          <a:schemeClr val="tx1"/>
        </a:solidFill>
        <a:latin typeface="Arial" charset="0"/>
        <a:ea typeface="ヒラギノ角ゴ Pro W3"/>
        <a:cs typeface="Arial" charset="0"/>
      </a:defRPr>
    </a:lvl8pPr>
    <a:lvl9pPr marL="3657600" algn="l" defTabSz="914400" rtl="0" eaLnBrk="1" latinLnBrk="0" hangingPunct="1">
      <a:defRPr sz="2400" kern="1200">
        <a:solidFill>
          <a:schemeClr val="tx1"/>
        </a:solidFill>
        <a:latin typeface="Arial" charset="0"/>
        <a:ea typeface="ヒラギノ角ゴ Pro W3"/>
        <a:cs typeface="Arial" charset="0"/>
      </a:defRPr>
    </a:lvl9pPr>
  </p:defaultTextStyle>
  <p:extLst>
    <p:ext uri="{521415D9-36F7-43E2-AB2F-B90AF26B5E84}">
      <p14:sectionLst xmlns:p14="http://schemas.microsoft.com/office/powerpoint/2010/main">
        <p14:section name="Intro and Situation" id="{6FB8F6D9-202C-4C01-926B-A9993C14C56C}">
          <p14:sldIdLst>
            <p14:sldId id="769"/>
            <p14:sldId id="809"/>
            <p14:sldId id="841"/>
            <p14:sldId id="842"/>
            <p14:sldId id="843"/>
            <p14:sldId id="852"/>
            <p14:sldId id="844"/>
            <p14:sldId id="845"/>
            <p14:sldId id="847"/>
            <p14:sldId id="848"/>
            <p14:sldId id="849"/>
            <p14:sldId id="851"/>
            <p14:sldId id="850"/>
          </p14:sldIdLst>
        </p14:section>
        <p14:section name="Environmental Concerns" id="{CDA4ABE9-2E9E-480D-9EFA-6B8CABC17A44}">
          <p14:sldIdLst>
            <p14:sldId id="833"/>
            <p14:sldId id="839"/>
          </p14:sldIdLst>
        </p14:section>
        <p14:section name="Extra Slides" id="{14C56CCE-AEEA-44D8-9A5E-1352791D62D0}">
          <p14:sldIdLst>
            <p14:sldId id="840"/>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C00000"/>
    <a:srgbClr val="FF9933"/>
    <a:srgbClr val="D60093"/>
    <a:srgbClr val="D61C47"/>
    <a:srgbClr val="C01338"/>
    <a:srgbClr val="FFC000"/>
    <a:srgbClr val="C6531F"/>
    <a:srgbClr val="2CBA4E"/>
    <a:srgbClr val="79C8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74536" autoAdjust="0"/>
  </p:normalViewPr>
  <p:slideViewPr>
    <p:cSldViewPr>
      <p:cViewPr varScale="1">
        <p:scale>
          <a:sx n="99" d="100"/>
          <a:sy n="99" d="100"/>
        </p:scale>
        <p:origin x="186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266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48" cy="470356"/>
          </a:xfrm>
          <a:prstGeom prst="rect">
            <a:avLst/>
          </a:prstGeom>
        </p:spPr>
        <p:txBody>
          <a:bodyPr vert="horz" lIns="89129" tIns="44565" rIns="89129" bIns="44565" rtlCol="0"/>
          <a:lstStyle>
            <a:lvl1pPr algn="l">
              <a:defRPr sz="1100"/>
            </a:lvl1pPr>
          </a:lstStyle>
          <a:p>
            <a:endParaRPr lang="en-US"/>
          </a:p>
        </p:txBody>
      </p:sp>
      <p:sp>
        <p:nvSpPr>
          <p:cNvPr id="3" name="Date Placeholder 2"/>
          <p:cNvSpPr>
            <a:spLocks noGrp="1"/>
          </p:cNvSpPr>
          <p:nvPr>
            <p:ph type="dt" sz="quarter" idx="1"/>
          </p:nvPr>
        </p:nvSpPr>
        <p:spPr>
          <a:xfrm>
            <a:off x="4022886" y="0"/>
            <a:ext cx="3078048" cy="470356"/>
          </a:xfrm>
          <a:prstGeom prst="rect">
            <a:avLst/>
          </a:prstGeom>
        </p:spPr>
        <p:txBody>
          <a:bodyPr vert="horz" lIns="89129" tIns="44565" rIns="89129" bIns="44565" rtlCol="0"/>
          <a:lstStyle>
            <a:lvl1pPr algn="r">
              <a:defRPr sz="1100"/>
            </a:lvl1pPr>
          </a:lstStyle>
          <a:p>
            <a:fld id="{2AD6418F-44F9-4523-9CE4-D89E34E7FD0E}" type="datetimeFigureOut">
              <a:rPr lang="en-US" smtClean="0"/>
              <a:t>11/15/2016</a:t>
            </a:fld>
            <a:endParaRPr lang="en-US"/>
          </a:p>
        </p:txBody>
      </p:sp>
      <p:sp>
        <p:nvSpPr>
          <p:cNvPr id="4" name="Footer Placeholder 3"/>
          <p:cNvSpPr>
            <a:spLocks noGrp="1"/>
          </p:cNvSpPr>
          <p:nvPr>
            <p:ph type="ftr" sz="quarter" idx="2"/>
          </p:nvPr>
        </p:nvSpPr>
        <p:spPr>
          <a:xfrm>
            <a:off x="0" y="8918121"/>
            <a:ext cx="3078048" cy="470355"/>
          </a:xfrm>
          <a:prstGeom prst="rect">
            <a:avLst/>
          </a:prstGeom>
        </p:spPr>
        <p:txBody>
          <a:bodyPr vert="horz" lIns="89129" tIns="44565" rIns="89129" bIns="44565" rtlCol="0" anchor="b"/>
          <a:lstStyle>
            <a:lvl1pPr algn="l">
              <a:defRPr sz="1100"/>
            </a:lvl1pPr>
          </a:lstStyle>
          <a:p>
            <a:endParaRPr lang="en-US"/>
          </a:p>
        </p:txBody>
      </p:sp>
      <p:sp>
        <p:nvSpPr>
          <p:cNvPr id="5" name="Slide Number Placeholder 4"/>
          <p:cNvSpPr>
            <a:spLocks noGrp="1"/>
          </p:cNvSpPr>
          <p:nvPr>
            <p:ph type="sldNum" sz="quarter" idx="3"/>
          </p:nvPr>
        </p:nvSpPr>
        <p:spPr>
          <a:xfrm>
            <a:off x="4022886" y="8918121"/>
            <a:ext cx="3078048" cy="470355"/>
          </a:xfrm>
          <a:prstGeom prst="rect">
            <a:avLst/>
          </a:prstGeom>
        </p:spPr>
        <p:txBody>
          <a:bodyPr vert="horz" lIns="89129" tIns="44565" rIns="89129" bIns="44565" rtlCol="0" anchor="b"/>
          <a:lstStyle>
            <a:lvl1pPr algn="r">
              <a:defRPr sz="1100"/>
            </a:lvl1pPr>
          </a:lstStyle>
          <a:p>
            <a:fld id="{E30D3C29-04C5-44D9-84E8-E1B93C530053}" type="slidenum">
              <a:rPr lang="en-US" smtClean="0"/>
              <a:t>‹#›</a:t>
            </a:fld>
            <a:endParaRPr lang="en-US"/>
          </a:p>
        </p:txBody>
      </p:sp>
    </p:spTree>
    <p:extLst>
      <p:ext uri="{BB962C8B-B14F-4D97-AF65-F5344CB8AC3E}">
        <p14:creationId xmlns:p14="http://schemas.microsoft.com/office/powerpoint/2010/main" val="354533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3119" tIns="46560" rIns="93119" bIns="46560" numCol="1" anchor="t"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79"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3119" tIns="46560" rIns="93119" bIns="46560" numCol="1" anchor="t" anchorCtr="0" compatLnSpc="1">
            <a:prstTxWarp prst="textNoShape">
              <a:avLst/>
            </a:prstTxWarp>
          </a:bodyPr>
          <a:lstStyle>
            <a:lvl1pPr algn="r" eaLnBrk="0" hangingPunct="0">
              <a:defRPr sz="1200">
                <a:cs typeface="ヒラギノ角ゴ Pro W3"/>
              </a:defRPr>
            </a:lvl1pPr>
          </a:lstStyle>
          <a:p>
            <a:pPr>
              <a:defRPr/>
            </a:pPr>
            <a:fld id="{F6FD56A5-6355-4B13-B783-7CC5477550B3}" type="datetimeFigureOut">
              <a:rPr lang="en-US"/>
              <a:pPr>
                <a:defRPr/>
              </a:pPr>
              <a:t>11/15/2016</a:t>
            </a:fld>
            <a:endParaRPr lang="en-US"/>
          </a:p>
        </p:txBody>
      </p:sp>
      <p:sp>
        <p:nvSpPr>
          <p:cNvPr id="16388" name="Rectangle 4"/>
          <p:cNvSpPr>
            <a:spLocks noGrp="1" noRot="1" noChangeAspect="1" noChangeArrowheads="1" noTextEdit="1"/>
          </p:cNvSpPr>
          <p:nvPr>
            <p:ph type="sldImg" idx="2"/>
          </p:nvPr>
        </p:nvSpPr>
        <p:spPr bwMode="auto">
          <a:xfrm>
            <a:off x="1206500" y="706438"/>
            <a:ext cx="4689475" cy="3517900"/>
          </a:xfrm>
          <a:prstGeom prst="rect">
            <a:avLst/>
          </a:prstGeom>
          <a:noFill/>
          <a:ln w="9525">
            <a:solidFill>
              <a:srgbClr val="000000"/>
            </a:solidFill>
            <a:miter lim="800000"/>
            <a:headEnd/>
            <a:tailEnd/>
          </a:ln>
        </p:spPr>
      </p:sp>
      <p:sp>
        <p:nvSpPr>
          <p:cNvPr id="24581" name="Rectangle 5"/>
          <p:cNvSpPr>
            <a:spLocks noGrp="1" noChangeArrowheads="1"/>
          </p:cNvSpPr>
          <p:nvPr>
            <p:ph type="body" sz="quarter" idx="3"/>
          </p:nvPr>
        </p:nvSpPr>
        <p:spPr bwMode="auto">
          <a:xfrm>
            <a:off x="710248" y="4459526"/>
            <a:ext cx="5681980" cy="4224813"/>
          </a:xfrm>
          <a:prstGeom prst="rect">
            <a:avLst/>
          </a:prstGeom>
          <a:noFill/>
          <a:ln w="9525">
            <a:noFill/>
            <a:miter lim="800000"/>
            <a:headEnd/>
            <a:tailEnd/>
          </a:ln>
          <a:effectLst/>
        </p:spPr>
        <p:txBody>
          <a:bodyPr vert="horz" wrap="square" lIns="93119" tIns="46560" rIns="93119" bIns="4656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6"/>
          <p:cNvSpPr>
            <a:spLocks noGrp="1" noChangeArrowheads="1"/>
          </p:cNvSpPr>
          <p:nvPr>
            <p:ph type="ftr" sz="quarter" idx="4"/>
          </p:nvPr>
        </p:nvSpPr>
        <p:spPr bwMode="auto">
          <a:xfrm>
            <a:off x="0" y="8917424"/>
            <a:ext cx="3077739" cy="469424"/>
          </a:xfrm>
          <a:prstGeom prst="rect">
            <a:avLst/>
          </a:prstGeom>
          <a:noFill/>
          <a:ln w="9525">
            <a:noFill/>
            <a:miter lim="800000"/>
            <a:headEnd/>
            <a:tailEnd/>
          </a:ln>
          <a:effectLst/>
        </p:spPr>
        <p:txBody>
          <a:bodyPr vert="horz" wrap="square" lIns="93119" tIns="46560" rIns="93119" bIns="46560" numCol="1" anchor="b" anchorCtr="0" compatLnSpc="1">
            <a:prstTxWarp prst="textNoShape">
              <a:avLst/>
            </a:prstTxWarp>
          </a:bodyPr>
          <a:lstStyle>
            <a:lvl1pPr eaLnBrk="0" hangingPunct="0">
              <a:defRPr sz="1200">
                <a:cs typeface="ヒラギノ角ゴ Pro W3"/>
              </a:defRPr>
            </a:lvl1pPr>
          </a:lstStyle>
          <a:p>
            <a:pPr>
              <a:defRPr/>
            </a:pPr>
            <a:endParaRPr lang="en-US"/>
          </a:p>
        </p:txBody>
      </p:sp>
      <p:sp>
        <p:nvSpPr>
          <p:cNvPr id="24583" name="Rectangle 7"/>
          <p:cNvSpPr>
            <a:spLocks noGrp="1" noChangeArrowheads="1"/>
          </p:cNvSpPr>
          <p:nvPr>
            <p:ph type="sldNum" sz="quarter" idx="5"/>
          </p:nvPr>
        </p:nvSpPr>
        <p:spPr bwMode="auto">
          <a:xfrm>
            <a:off x="4023092" y="8917424"/>
            <a:ext cx="3077739" cy="469424"/>
          </a:xfrm>
          <a:prstGeom prst="rect">
            <a:avLst/>
          </a:prstGeom>
          <a:noFill/>
          <a:ln w="9525">
            <a:noFill/>
            <a:miter lim="800000"/>
            <a:headEnd/>
            <a:tailEnd/>
          </a:ln>
          <a:effectLst/>
        </p:spPr>
        <p:txBody>
          <a:bodyPr vert="horz" wrap="square" lIns="93119" tIns="46560" rIns="93119" bIns="46560" numCol="1" anchor="b" anchorCtr="0" compatLnSpc="1">
            <a:prstTxWarp prst="textNoShape">
              <a:avLst/>
            </a:prstTxWarp>
          </a:bodyPr>
          <a:lstStyle>
            <a:lvl1pPr algn="r" eaLnBrk="0" hangingPunct="0">
              <a:defRPr sz="1200">
                <a:cs typeface="ヒラギノ角ゴ Pro W3"/>
              </a:defRPr>
            </a:lvl1pPr>
          </a:lstStyle>
          <a:p>
            <a:pPr>
              <a:defRPr/>
            </a:pPr>
            <a:fld id="{6E074355-CE0D-4C68-A6CB-C364ED71B33B}" type="slidenum">
              <a:rPr lang="en-US"/>
              <a:pPr>
                <a:defRPr/>
              </a:pPr>
              <a:t>‹#›</a:t>
            </a:fld>
            <a:endParaRPr lang="en-US"/>
          </a:p>
        </p:txBody>
      </p:sp>
    </p:spTree>
    <p:extLst>
      <p:ext uri="{BB962C8B-B14F-4D97-AF65-F5344CB8AC3E}">
        <p14:creationId xmlns:p14="http://schemas.microsoft.com/office/powerpoint/2010/main" val="15090979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vwash.or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a:t>
            </a:fld>
            <a:endParaRPr lang="en-US"/>
          </a:p>
        </p:txBody>
      </p:sp>
    </p:spTree>
    <p:extLst>
      <p:ext uri="{BB962C8B-B14F-4D97-AF65-F5344CB8AC3E}">
        <p14:creationId xmlns:p14="http://schemas.microsoft.com/office/powerpoint/2010/main" val="602686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10</a:t>
            </a:fld>
            <a:endParaRPr lang="en-US"/>
          </a:p>
        </p:txBody>
      </p:sp>
    </p:spTree>
    <p:extLst>
      <p:ext uri="{BB962C8B-B14F-4D97-AF65-F5344CB8AC3E}">
        <p14:creationId xmlns:p14="http://schemas.microsoft.com/office/powerpoint/2010/main" val="1071999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left portion</a:t>
            </a:r>
            <a:r>
              <a:rPr lang="en-US" baseline="0" dirty="0" smtClean="0"/>
              <a:t> is the Las Vegas </a:t>
            </a:r>
            <a:r>
              <a:rPr lang="en-US" baseline="0" dirty="0" smtClean="0"/>
              <a:t>Bay, Major area is the boulder basin. Hoover Dam to the bottom center</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11</a:t>
            </a:fld>
            <a:endParaRPr lang="en-US"/>
          </a:p>
        </p:txBody>
      </p:sp>
    </p:spTree>
    <p:extLst>
      <p:ext uri="{BB962C8B-B14F-4D97-AF65-F5344CB8AC3E}">
        <p14:creationId xmlns:p14="http://schemas.microsoft.com/office/powerpoint/2010/main" val="1539999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Adapted</a:t>
            </a:r>
            <a:r>
              <a:rPr lang="en-US" baseline="0" dirty="0" smtClean="0"/>
              <a:t> from </a:t>
            </a:r>
            <a:r>
              <a:rPr lang="en-US" dirty="0" smtClean="0"/>
              <a:t>Lakelines.org</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12</a:t>
            </a:fld>
            <a:endParaRPr lang="en-US"/>
          </a:p>
        </p:txBody>
      </p:sp>
    </p:spTree>
    <p:extLst>
      <p:ext uri="{BB962C8B-B14F-4D97-AF65-F5344CB8AC3E}">
        <p14:creationId xmlns:p14="http://schemas.microsoft.com/office/powerpoint/2010/main" val="2247278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a:t>
            </a:r>
            <a:r>
              <a:rPr lang="en-US" baseline="0" dirty="0" smtClean="0"/>
              <a:t> elevation I determined the following values. The majority of which are much less than what was calculated by the SNWA/ I think this is due to my shoreline being significantly smaller. Part of my future work will to also get the mean depth.</a:t>
            </a:r>
          </a:p>
          <a:p>
            <a:endParaRPr lang="en-US" baseline="0" dirty="0" smtClean="0"/>
          </a:p>
          <a:p>
            <a:r>
              <a:rPr lang="en-US" baseline="0" dirty="0" smtClean="0"/>
              <a:t>I think this is from 2012.</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13</a:t>
            </a:fld>
            <a:endParaRPr lang="en-US"/>
          </a:p>
        </p:txBody>
      </p:sp>
    </p:spTree>
    <p:extLst>
      <p:ext uri="{BB962C8B-B14F-4D97-AF65-F5344CB8AC3E}">
        <p14:creationId xmlns:p14="http://schemas.microsoft.com/office/powerpoint/2010/main" val="1627643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14</a:t>
            </a:fld>
            <a:endParaRPr lang="en-US"/>
          </a:p>
        </p:txBody>
      </p:sp>
    </p:spTree>
    <p:extLst>
      <p:ext uri="{BB962C8B-B14F-4D97-AF65-F5344CB8AC3E}">
        <p14:creationId xmlns:p14="http://schemas.microsoft.com/office/powerpoint/2010/main" val="4294778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15</a:t>
            </a:fld>
            <a:endParaRPr lang="en-US"/>
          </a:p>
        </p:txBody>
      </p:sp>
    </p:spTree>
    <p:extLst>
      <p:ext uri="{BB962C8B-B14F-4D97-AF65-F5344CB8AC3E}">
        <p14:creationId xmlns:p14="http://schemas.microsoft.com/office/powerpoint/2010/main" val="3655838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16</a:t>
            </a:fld>
            <a:endParaRPr lang="en-US"/>
          </a:p>
        </p:txBody>
      </p:sp>
    </p:spTree>
    <p:extLst>
      <p:ext uri="{BB962C8B-B14F-4D97-AF65-F5344CB8AC3E}">
        <p14:creationId xmlns:p14="http://schemas.microsoft.com/office/powerpoint/2010/main" val="348094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2</a:t>
            </a:fld>
            <a:endParaRPr lang="en-US"/>
          </a:p>
        </p:txBody>
      </p:sp>
    </p:spTree>
    <p:extLst>
      <p:ext uri="{BB962C8B-B14F-4D97-AF65-F5344CB8AC3E}">
        <p14:creationId xmlns:p14="http://schemas.microsoft.com/office/powerpoint/2010/main" val="420891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Calibri" pitchFamily="34" charset="0"/>
                <a:ea typeface="+mn-ea"/>
                <a:cs typeface="+mn-cs"/>
              </a:rPr>
              <a:t>Lake Mead is the largest reservoir in the United States with a capacity of 28,945,000 acre-feet. It is formed by the Hoover Dam and contributes to the water supply of Nevada, Arizona, and California. As of September 21, 2016 the water level was 1074 </a:t>
            </a:r>
            <a:r>
              <a:rPr lang="en-US" sz="1200" b="0" i="0" u="none" strike="noStrike" kern="1200" baseline="0" dirty="0" err="1" smtClean="0">
                <a:solidFill>
                  <a:schemeClr val="tx1"/>
                </a:solidFill>
                <a:latin typeface="Calibri" pitchFamily="34" charset="0"/>
                <a:ea typeface="+mn-ea"/>
                <a:cs typeface="+mn-cs"/>
              </a:rPr>
              <a:t>ft</a:t>
            </a:r>
            <a:r>
              <a:rPr lang="en-US" sz="1200" b="0" i="0" u="none" strike="noStrike" kern="1200" baseline="0" dirty="0" smtClean="0">
                <a:solidFill>
                  <a:schemeClr val="tx1"/>
                </a:solidFill>
                <a:latin typeface="Calibri" pitchFamily="34" charset="0"/>
                <a:ea typeface="+mn-ea"/>
                <a:cs typeface="+mn-cs"/>
              </a:rPr>
              <a:t> above sea level which means the reservoir is only 37% full. No other area depends more on Lake Mead than Las Vegas due to a lack of alternative freshwater sources. More than 90% of the freshwater used by Las Vegas is from Lake Mead. </a:t>
            </a:r>
            <a:endParaRPr lang="en-US" sz="1200" b="0" i="0" u="none" strike="noStrike" kern="1200" baseline="0" dirty="0" smtClean="0">
              <a:solidFill>
                <a:schemeClr val="tx1"/>
              </a:solidFill>
              <a:latin typeface="Calibri" pitchFamily="34" charset="0"/>
              <a:ea typeface="+mn-ea"/>
              <a:cs typeface="+mn-cs"/>
            </a:endParaRPr>
          </a:p>
          <a:p>
            <a:endParaRPr lang="en-US" sz="1200" b="0" i="0" u="none" strike="noStrike" kern="1200" baseline="0" dirty="0" smtClean="0">
              <a:solidFill>
                <a:schemeClr val="tx1"/>
              </a:solidFill>
              <a:latin typeface="Calibri" pitchFamily="34" charset="0"/>
              <a:ea typeface="+mn-ea"/>
              <a:cs typeface="+mn-cs"/>
            </a:endParaRPr>
          </a:p>
          <a:p>
            <a:r>
              <a:rPr lang="en-US" dirty="0" smtClean="0"/>
              <a:t>Lake Mead on the Colorado River is one of the most intensely used reservoirs in the western United States, providing recreational watercraft activities and domestic drinking, industrial, and irrigation water for over 22 million users. The quality of this water must be maintained to guarantee a reliable and safe resource for its many uses. Inflow into Lake Mead primarily is from the Colorado River; however, about 3 percent of the inflow is from tributaries on the northern side of the Lake and from Las Vegas Wash on the northwest side of the Lake. </a:t>
            </a:r>
          </a:p>
          <a:p>
            <a:endParaRPr lang="en-US" dirty="0" smtClean="0"/>
          </a:p>
          <a:p>
            <a:r>
              <a:rPr lang="en-US" dirty="0" smtClean="0"/>
              <a:t>Las Vegas Wash transports treated municipal wastewater effluent, </a:t>
            </a:r>
            <a:r>
              <a:rPr lang="en-US" dirty="0" err="1" smtClean="0"/>
              <a:t>stormwater</a:t>
            </a:r>
            <a:r>
              <a:rPr lang="en-US" dirty="0" smtClean="0"/>
              <a:t> and urban runoff, and shallow ground-water seepage from the Las Vegas urban area to Las Vegas Bay of Boulder Basin in Lake Mead. Water in Lake Mead eventually evaporates, flows through Hoover Dam, or is intercepted by pump intakes for the municipal water treatment plant at Saddle Island. Efforts are currently underway to improve the quality of water in Las Vegas Wash before it discharges to Lake Mead. Additionally, the </a:t>
            </a:r>
            <a:r>
              <a:rPr lang="en-US" dirty="0" smtClean="0">
                <a:hlinkClick r:id="rId3"/>
              </a:rPr>
              <a:t>Las Vegas Wash Coordination Committee</a:t>
            </a:r>
            <a:r>
              <a:rPr lang="en-US" dirty="0" smtClean="0"/>
              <a:t>, a multi-agency panel chaired by the Southern Nevada Water Authority, is working to stabilize the Las Vegas Wash Channel, establish wetlands along Las Vegas Wash, perform environmental monitoring, and promote public awareness by disseminating timely monitoring results. </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3</a:t>
            </a:fld>
            <a:endParaRPr lang="en-US"/>
          </a:p>
        </p:txBody>
      </p:sp>
    </p:spTree>
    <p:extLst>
      <p:ext uri="{BB962C8B-B14F-4D97-AF65-F5344CB8AC3E}">
        <p14:creationId xmlns:p14="http://schemas.microsoft.com/office/powerpoint/2010/main" val="3711518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intake: In order to address unprecedented drought conditions and provide long-term protection of Southern Nevada's primary water storage reservoir—Lake Mead— the Southern Nevada Water Authority constructed a third drinking water intake capable of drawing upon Colorado River water at lake elevations below 1,000 feet (above sea level). </a:t>
            </a:r>
          </a:p>
          <a:p>
            <a:endParaRPr lang="en-US" dirty="0" smtClean="0"/>
          </a:p>
          <a:p>
            <a:r>
              <a:rPr lang="en-US" dirty="0" smtClean="0"/>
              <a:t>Originally I wanted to know how this</a:t>
            </a:r>
            <a:r>
              <a:rPr lang="en-US" baseline="0" dirty="0" smtClean="0"/>
              <a:t> third intake would affect the lake level. If it would lower it and cause more of those bathtub rings shown on the previous slide. However after further research I found that Las Vegas essentially removes the same amount of water with this third intake so flow does not increase. The level of the lake is just too low for that same amount of water to be take from intake 1&amp;2. The lowering of lake mead thus is caused by upstream flow decrease and drought.</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4</a:t>
            </a:fld>
            <a:endParaRPr lang="en-US"/>
          </a:p>
        </p:txBody>
      </p:sp>
    </p:spTree>
    <p:extLst>
      <p:ext uri="{BB962C8B-B14F-4D97-AF65-F5344CB8AC3E}">
        <p14:creationId xmlns:p14="http://schemas.microsoft.com/office/powerpoint/2010/main" val="18559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Las Vegas had about 126,000 residents when it began drawing water from Lake Mead in 1971. It now has 2 million residents and 40 million tourists a year.</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Originally I wanted to know how this</a:t>
            </a:r>
            <a:r>
              <a:rPr lang="en-US" baseline="0" dirty="0" smtClean="0"/>
              <a:t> third intake would affect the lake level. If it would lower it and cause more of those bathtub rings shown on the previous slide. However after further research I found that Las Vegas essentially removes the same amount of water with this third intake so flow does not increase. The level of the lake is just too low for that same amount of water to be take from intake 1&amp;2. The lowering of lake mead thus is caused by upstream flow decrease and drought.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smtClean="0"/>
          </a:p>
          <a:p>
            <a:r>
              <a:rPr lang="en-US" dirty="0" smtClean="0"/>
              <a:t>https</a:t>
            </a:r>
            <a:r>
              <a:rPr lang="en-US" dirty="0" smtClean="0"/>
              <a:t>://www.snwa.com/ws/river.html</a:t>
            </a:r>
          </a:p>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5</a:t>
            </a:fld>
            <a:endParaRPr lang="en-US"/>
          </a:p>
        </p:txBody>
      </p:sp>
    </p:spTree>
    <p:extLst>
      <p:ext uri="{BB962C8B-B14F-4D97-AF65-F5344CB8AC3E}">
        <p14:creationId xmlns:p14="http://schemas.microsoft.com/office/powerpoint/2010/main" val="4227787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see currently we are in a low drought</a:t>
            </a:r>
            <a:r>
              <a:rPr lang="en-US" baseline="0" dirty="0" smtClean="0"/>
              <a:t> classified as dry period. However 2014 saw extreme drought conditions. This shows how the drought intensity have changed in the last 16 years, </a:t>
            </a:r>
            <a:r>
              <a:rPr lang="en-US" baseline="0" dirty="0" err="1" smtClean="0"/>
              <a:t>bu</a:t>
            </a:r>
            <a:r>
              <a:rPr lang="en-US" baseline="0" dirty="0" smtClean="0"/>
              <a:t> one thing remains the </a:t>
            </a:r>
            <a:r>
              <a:rPr lang="en-US" baseline="0" dirty="0" err="1" smtClean="0"/>
              <a:t>samewith</a:t>
            </a:r>
            <a:r>
              <a:rPr lang="en-US" baseline="0" dirty="0" smtClean="0"/>
              <a:t> the exception of 2005 and 2011 Clark County has consistently been in a drought. </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6</a:t>
            </a:fld>
            <a:endParaRPr lang="en-US"/>
          </a:p>
        </p:txBody>
      </p:sp>
    </p:spTree>
    <p:extLst>
      <p:ext uri="{BB962C8B-B14F-4D97-AF65-F5344CB8AC3E}">
        <p14:creationId xmlns:p14="http://schemas.microsoft.com/office/powerpoint/2010/main" val="173595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gauge points</a:t>
            </a:r>
            <a:r>
              <a:rPr lang="en-US" baseline="0" dirty="0" smtClean="0"/>
              <a:t> and elevation I was able to get the stream network. The large stream in the middle is the Colorado River</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7</a:t>
            </a:fld>
            <a:endParaRPr lang="en-US"/>
          </a:p>
        </p:txBody>
      </p:sp>
    </p:spTree>
    <p:extLst>
      <p:ext uri="{BB962C8B-B14F-4D97-AF65-F5344CB8AC3E}">
        <p14:creationId xmlns:p14="http://schemas.microsoft.com/office/powerpoint/2010/main" val="178874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Then</a:t>
            </a:r>
            <a:r>
              <a:rPr lang="en-US" baseline="0" dirty="0" smtClean="0"/>
              <a:t> I looked into how Lake Mead was filled by the stream network</a:t>
            </a:r>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8</a:t>
            </a:fld>
            <a:endParaRPr lang="en-US"/>
          </a:p>
        </p:txBody>
      </p:sp>
    </p:spTree>
    <p:extLst>
      <p:ext uri="{BB962C8B-B14F-4D97-AF65-F5344CB8AC3E}">
        <p14:creationId xmlns:p14="http://schemas.microsoft.com/office/powerpoint/2010/main" val="2981254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074355-CE0D-4C68-A6CB-C364ED71B33B}" type="slidenum">
              <a:rPr lang="en-US" smtClean="0"/>
              <a:pPr>
                <a:defRPr/>
              </a:pPr>
              <a:t>9</a:t>
            </a:fld>
            <a:endParaRPr lang="en-US"/>
          </a:p>
        </p:txBody>
      </p:sp>
    </p:spTree>
    <p:extLst>
      <p:ext uri="{BB962C8B-B14F-4D97-AF65-F5344CB8AC3E}">
        <p14:creationId xmlns:p14="http://schemas.microsoft.com/office/powerpoint/2010/main" val="86311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D278D0AD-53B0-4544-9E9D-4200F6508758}"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0A34436-5D68-4890-989E-C234D96C15D2}" type="slidenum">
              <a:rPr lang="en-US" smtClean="0"/>
              <a:pPr>
                <a:defRPr/>
              </a:pPr>
              <a:t>‹#›</a:t>
            </a:fld>
            <a:endParaRPr lang="en-US" sz="10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78D0AD-53B0-4544-9E9D-4200F6508758}"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B879F29-07CC-4734-BC9D-F46D4774DF95}" type="slidenum">
              <a:rPr lang="en-US" smtClean="0"/>
              <a:pPr>
                <a:defRPr/>
              </a:pPr>
              <a:t>‹#›</a:t>
            </a:fld>
            <a:endParaRPr lang="en-US" sz="10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78D0AD-53B0-4544-9E9D-4200F6508758}"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0B4FEC8-3D7B-4AEE-BB2B-4DA7498A7F66}" type="slidenum">
              <a:rPr lang="en-US" smtClean="0"/>
              <a:pPr>
                <a:defRPr/>
              </a:pPr>
              <a:t>‹#›</a:t>
            </a:fld>
            <a:endParaRPr lang="en-US" sz="10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1"/>
            <a:ext cx="40386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981201"/>
            <a:ext cx="4038600" cy="4267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78D0AD-53B0-4544-9E9D-4200F6508758}"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0BFB47B6-E5D9-439A-BE4E-EE64598FF312}" type="slidenum">
              <a:rPr lang="en-US" smtClean="0"/>
              <a:pPr>
                <a:defRPr/>
              </a:pPr>
              <a:t>‹#›</a:t>
            </a:fld>
            <a:endParaRPr lang="en-US" sz="10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78D0AD-53B0-4544-9E9D-4200F6508758}" type="datetimeFigureOut">
              <a:rPr lang="en-US" smtClean="0"/>
              <a:pPr/>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EC3E192-77A4-4967-844C-956291C8F121}" type="slidenum">
              <a:rPr lang="en-US" smtClean="0"/>
              <a:pPr>
                <a:defRPr/>
              </a:pPr>
              <a:t>‹#›</a:t>
            </a:fld>
            <a:endParaRPr lang="en-US" sz="10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914400"/>
            <a:ext cx="3008313" cy="1162050"/>
          </a:xfrm>
        </p:spPr>
        <p:txBody>
          <a:bodyPr anchor="b"/>
          <a:lstStyle>
            <a:lvl1pPr algn="l">
              <a:defRPr sz="1500" b="1"/>
            </a:lvl1pPr>
          </a:lstStyle>
          <a:p>
            <a:r>
              <a:rPr lang="en-US" dirty="0"/>
              <a:t>Click to edit Master title style</a:t>
            </a:r>
          </a:p>
        </p:txBody>
      </p:sp>
      <p:sp>
        <p:nvSpPr>
          <p:cNvPr id="3" name="Content Placeholder 2"/>
          <p:cNvSpPr>
            <a:spLocks noGrp="1"/>
          </p:cNvSpPr>
          <p:nvPr>
            <p:ph idx="1"/>
          </p:nvPr>
        </p:nvSpPr>
        <p:spPr>
          <a:xfrm>
            <a:off x="3575050" y="914401"/>
            <a:ext cx="5111750" cy="525780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66937"/>
            <a:ext cx="3008313" cy="40052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278D0AD-53B0-4544-9E9D-4200F6508758}"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543CBA08-3EB1-495B-AF72-9B2DD7D4D1BD}" type="slidenum">
              <a:rPr lang="en-US" smtClean="0"/>
              <a:pPr>
                <a:defRPr/>
              </a:pPr>
              <a:t>‹#›</a:t>
            </a:fld>
            <a:endParaRPr lang="en-US" sz="105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278D0AD-53B0-4544-9E9D-4200F6508758}" type="datetimeFigureOut">
              <a:rPr lang="en-US" smtClean="0"/>
              <a:pPr/>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288100D8-BB89-428B-B60F-A4CDEC89E416}" type="slidenum">
              <a:rPr lang="en-US" smtClean="0"/>
              <a:pPr>
                <a:defRPr/>
              </a:pPr>
              <a:t>‹#›</a:t>
            </a:fld>
            <a:endParaRPr lang="en-US" sz="105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676400"/>
          </a:xfrm>
        </p:spPr>
        <p:txBody>
          <a:bodyPr/>
          <a:lstStyle/>
          <a:p>
            <a:r>
              <a:rPr lang="en-US" dirty="0"/>
              <a:t>Click to edit Master title style</a:t>
            </a:r>
          </a:p>
        </p:txBody>
      </p:sp>
      <p:sp>
        <p:nvSpPr>
          <p:cNvPr id="3" name="Vertical Text Placeholder 2"/>
          <p:cNvSpPr>
            <a:spLocks noGrp="1"/>
          </p:cNvSpPr>
          <p:nvPr>
            <p:ph type="body" orient="vert" idx="1"/>
          </p:nvPr>
        </p:nvSpPr>
        <p:spPr>
          <a:xfrm rot="16200000">
            <a:off x="3607993" y="964010"/>
            <a:ext cx="3429000" cy="683498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278D0AD-53B0-4544-9E9D-4200F6508758}" type="datetimeFigureOut">
              <a:rPr lang="en-US" smtClean="0"/>
              <a:pPr/>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0D43F31C-FC08-480E-89F2-BE02BC6A4A33}" type="slidenum">
              <a:rPr lang="en-US" smtClean="0"/>
              <a:pPr>
                <a:defRPr/>
              </a:pPr>
              <a:t>‹#›</a:t>
            </a:fld>
            <a:endParaRPr lang="en-US" sz="105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382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951039"/>
            <a:ext cx="82296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78D0AD-53B0-4544-9E9D-4200F6508758}" type="datetimeFigureOut">
              <a:rPr lang="en-US" smtClean="0"/>
              <a:pPr/>
              <a:t>11/15/2016</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E49DEA2-C18D-49ED-9BA5-89B98D0617C1}" type="slidenum">
              <a:rPr lang="en-US" smtClean="0"/>
              <a:pPr>
                <a:defRPr/>
              </a:pPr>
              <a:t>‹#›</a:t>
            </a:fld>
            <a:endParaRPr lang="en-US" sz="105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6" r:id="rId6"/>
    <p:sldLayoutId id="2147483657" r:id="rId7"/>
    <p:sldLayoutId id="2147483658" r:id="rId8"/>
  </p:sldLayoutIdLst>
  <p:txStyles>
    <p:titleStyle>
      <a:lvl1pPr algn="ctr" defTabSz="342900" rtl="0" eaLnBrk="1" latinLnBrk="0" hangingPunct="1">
        <a:spcBef>
          <a:spcPct val="0"/>
        </a:spcBef>
        <a:buNone/>
        <a:defRPr sz="3300" kern="1200">
          <a:solidFill>
            <a:schemeClr val="tx1"/>
          </a:solidFill>
          <a:latin typeface="Arial"/>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Arial"/>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Arial"/>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Arial"/>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Arial"/>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Arial"/>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200" dirty="0"/>
              <a:t/>
            </a:r>
            <a:br>
              <a:rPr lang="en-US" sz="3200" dirty="0"/>
            </a:br>
            <a:r>
              <a:rPr lang="en-US" sz="3200" dirty="0"/>
              <a:t> Effects of persistent drought on Lake Mead and the Las Vegas Valley </a:t>
            </a:r>
          </a:p>
        </p:txBody>
      </p:sp>
      <p:sp>
        <p:nvSpPr>
          <p:cNvPr id="3" name="Subtitle 2"/>
          <p:cNvSpPr>
            <a:spLocks noGrp="1"/>
          </p:cNvSpPr>
          <p:nvPr>
            <p:ph type="subTitle" idx="1"/>
          </p:nvPr>
        </p:nvSpPr>
        <p:spPr>
          <a:xfrm>
            <a:off x="1371600" y="4495800"/>
            <a:ext cx="6400800" cy="1752600"/>
          </a:xfrm>
        </p:spPr>
        <p:txBody>
          <a:bodyPr>
            <a:normAutofit/>
          </a:bodyPr>
          <a:lstStyle/>
          <a:p>
            <a:r>
              <a:rPr lang="en-US" dirty="0"/>
              <a:t>Shari Schwartzer</a:t>
            </a:r>
          </a:p>
          <a:p>
            <a:r>
              <a:rPr lang="en-US" dirty="0"/>
              <a:t> </a:t>
            </a:r>
          </a:p>
        </p:txBody>
      </p:sp>
    </p:spTree>
    <p:extLst>
      <p:ext uri="{BB962C8B-B14F-4D97-AF65-F5344CB8AC3E}">
        <p14:creationId xmlns:p14="http://schemas.microsoft.com/office/powerpoint/2010/main" val="1214084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Bathymetry</a:t>
            </a:r>
            <a:endParaRPr lang="en-US" dirty="0"/>
          </a:p>
        </p:txBody>
      </p:sp>
      <p:pic>
        <p:nvPicPr>
          <p:cNvPr id="4" name="Picture 3"/>
          <p:cNvPicPr>
            <a:picLocks noChangeAspect="1"/>
          </p:cNvPicPr>
          <p:nvPr/>
        </p:nvPicPr>
        <p:blipFill>
          <a:blip r:embed="rId3"/>
          <a:stretch>
            <a:fillRect/>
          </a:stretch>
        </p:blipFill>
        <p:spPr>
          <a:xfrm>
            <a:off x="838200" y="2057400"/>
            <a:ext cx="5203659" cy="4167187"/>
          </a:xfrm>
          <a:prstGeom prst="rect">
            <a:avLst/>
          </a:prstGeom>
        </p:spPr>
      </p:pic>
      <p:pic>
        <p:nvPicPr>
          <p:cNvPr id="6" name="Picture 5"/>
          <p:cNvPicPr>
            <a:picLocks noChangeAspect="1"/>
          </p:cNvPicPr>
          <p:nvPr/>
        </p:nvPicPr>
        <p:blipFill>
          <a:blip r:embed="rId4"/>
          <a:stretch>
            <a:fillRect/>
          </a:stretch>
        </p:blipFill>
        <p:spPr>
          <a:xfrm>
            <a:off x="6781800" y="2855118"/>
            <a:ext cx="1809750" cy="2571750"/>
          </a:xfrm>
          <a:prstGeom prst="rect">
            <a:avLst/>
          </a:prstGeom>
        </p:spPr>
      </p:pic>
    </p:spTree>
    <p:extLst>
      <p:ext uri="{BB962C8B-B14F-4D97-AF65-F5344CB8AC3E}">
        <p14:creationId xmlns:p14="http://schemas.microsoft.com/office/powerpoint/2010/main" val="726369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Bathymetry – Boulder Basin</a:t>
            </a:r>
            <a:endParaRPr lang="en-US" dirty="0"/>
          </a:p>
        </p:txBody>
      </p:sp>
      <p:pic>
        <p:nvPicPr>
          <p:cNvPr id="6" name="Picture 5"/>
          <p:cNvPicPr>
            <a:picLocks noChangeAspect="1"/>
          </p:cNvPicPr>
          <p:nvPr/>
        </p:nvPicPr>
        <p:blipFill>
          <a:blip r:embed="rId3"/>
          <a:stretch>
            <a:fillRect/>
          </a:stretch>
        </p:blipFill>
        <p:spPr>
          <a:xfrm>
            <a:off x="6781800" y="2855118"/>
            <a:ext cx="1809750" cy="2571750"/>
          </a:xfrm>
          <a:prstGeom prst="rect">
            <a:avLst/>
          </a:prstGeom>
        </p:spPr>
      </p:pic>
      <p:pic>
        <p:nvPicPr>
          <p:cNvPr id="3" name="Picture 2"/>
          <p:cNvPicPr>
            <a:picLocks noChangeAspect="1"/>
          </p:cNvPicPr>
          <p:nvPr/>
        </p:nvPicPr>
        <p:blipFill>
          <a:blip r:embed="rId4"/>
          <a:stretch>
            <a:fillRect/>
          </a:stretch>
        </p:blipFill>
        <p:spPr>
          <a:xfrm>
            <a:off x="490086" y="2057400"/>
            <a:ext cx="5629275" cy="4479436"/>
          </a:xfrm>
          <a:prstGeom prst="rect">
            <a:avLst/>
          </a:prstGeom>
        </p:spPr>
      </p:pic>
    </p:spTree>
    <p:extLst>
      <p:ext uri="{BB962C8B-B14F-4D97-AF65-F5344CB8AC3E}">
        <p14:creationId xmlns:p14="http://schemas.microsoft.com/office/powerpoint/2010/main" val="283385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Mead Depth</a:t>
            </a:r>
            <a:endParaRPr lang="en-US" dirty="0"/>
          </a:p>
        </p:txBody>
      </p:sp>
      <p:pic>
        <p:nvPicPr>
          <p:cNvPr id="4" name="Content Placeholder 3"/>
          <p:cNvPicPr>
            <a:picLocks noGrp="1" noChangeAspect="1"/>
          </p:cNvPicPr>
          <p:nvPr>
            <p:ph idx="1"/>
          </p:nvPr>
        </p:nvPicPr>
        <p:blipFill rotWithShape="1">
          <a:blip r:embed="rId3"/>
          <a:srcRect b="9645"/>
          <a:stretch/>
        </p:blipFill>
        <p:spPr>
          <a:xfrm>
            <a:off x="1209675" y="2140859"/>
            <a:ext cx="6724650" cy="3726541"/>
          </a:xfrm>
          <a:prstGeom prst="rect">
            <a:avLst/>
          </a:prstGeom>
        </p:spPr>
      </p:pic>
      <p:sp>
        <p:nvSpPr>
          <p:cNvPr id="3" name="TextBox 2"/>
          <p:cNvSpPr txBox="1"/>
          <p:nvPr/>
        </p:nvSpPr>
        <p:spPr>
          <a:xfrm>
            <a:off x="7080985" y="4892607"/>
            <a:ext cx="533400" cy="276999"/>
          </a:xfrm>
          <a:prstGeom prst="rect">
            <a:avLst/>
          </a:prstGeom>
          <a:noFill/>
        </p:spPr>
        <p:txBody>
          <a:bodyPr wrap="square" rtlCol="0">
            <a:spAutoFit/>
          </a:bodyPr>
          <a:lstStyle/>
          <a:p>
            <a:r>
              <a:rPr lang="en-US" sz="1200" dirty="0" smtClean="0">
                <a:solidFill>
                  <a:srgbClr val="92D050"/>
                </a:solidFill>
              </a:rPr>
              <a:t>2015</a:t>
            </a:r>
            <a:endParaRPr lang="en-US" sz="1200" dirty="0">
              <a:solidFill>
                <a:srgbClr val="92D050"/>
              </a:solidFill>
            </a:endParaRPr>
          </a:p>
        </p:txBody>
      </p:sp>
      <p:sp>
        <p:nvSpPr>
          <p:cNvPr id="5" name="TextBox 4"/>
          <p:cNvSpPr txBox="1"/>
          <p:nvPr/>
        </p:nvSpPr>
        <p:spPr>
          <a:xfrm>
            <a:off x="7086600" y="5257800"/>
            <a:ext cx="533400" cy="276999"/>
          </a:xfrm>
          <a:prstGeom prst="rect">
            <a:avLst/>
          </a:prstGeom>
          <a:noFill/>
        </p:spPr>
        <p:txBody>
          <a:bodyPr wrap="square" rtlCol="0">
            <a:spAutoFit/>
          </a:bodyPr>
          <a:lstStyle/>
          <a:p>
            <a:r>
              <a:rPr lang="en-US" sz="1200" dirty="0" smtClean="0">
                <a:solidFill>
                  <a:srgbClr val="00B0F0"/>
                </a:solidFill>
              </a:rPr>
              <a:t>2016</a:t>
            </a:r>
            <a:endParaRPr lang="en-US" sz="1200" dirty="0">
              <a:solidFill>
                <a:srgbClr val="00B0F0"/>
              </a:solidFill>
            </a:endParaRPr>
          </a:p>
        </p:txBody>
      </p:sp>
      <p:sp>
        <p:nvSpPr>
          <p:cNvPr id="6" name="TextBox 5"/>
          <p:cNvSpPr txBox="1"/>
          <p:nvPr/>
        </p:nvSpPr>
        <p:spPr>
          <a:xfrm>
            <a:off x="7080985" y="4388915"/>
            <a:ext cx="533400" cy="276999"/>
          </a:xfrm>
          <a:prstGeom prst="rect">
            <a:avLst/>
          </a:prstGeom>
          <a:noFill/>
        </p:spPr>
        <p:txBody>
          <a:bodyPr wrap="square" rtlCol="0">
            <a:spAutoFit/>
          </a:bodyPr>
          <a:lstStyle/>
          <a:p>
            <a:r>
              <a:rPr lang="en-US" sz="1200" dirty="0" smtClean="0">
                <a:solidFill>
                  <a:srgbClr val="D60093"/>
                </a:solidFill>
              </a:rPr>
              <a:t>2014</a:t>
            </a:r>
            <a:endParaRPr lang="en-US" sz="1200" dirty="0">
              <a:solidFill>
                <a:srgbClr val="D60093"/>
              </a:solidFill>
            </a:endParaRPr>
          </a:p>
        </p:txBody>
      </p:sp>
      <p:sp>
        <p:nvSpPr>
          <p:cNvPr id="7" name="TextBox 6"/>
          <p:cNvSpPr txBox="1"/>
          <p:nvPr/>
        </p:nvSpPr>
        <p:spPr>
          <a:xfrm>
            <a:off x="7080985" y="3404322"/>
            <a:ext cx="533400" cy="276999"/>
          </a:xfrm>
          <a:prstGeom prst="rect">
            <a:avLst/>
          </a:prstGeom>
          <a:noFill/>
        </p:spPr>
        <p:txBody>
          <a:bodyPr wrap="square" rtlCol="0">
            <a:spAutoFit/>
          </a:bodyPr>
          <a:lstStyle/>
          <a:p>
            <a:r>
              <a:rPr lang="en-US" sz="1200" dirty="0" smtClean="0">
                <a:solidFill>
                  <a:srgbClr val="FF9933"/>
                </a:solidFill>
              </a:rPr>
              <a:t>2013</a:t>
            </a:r>
            <a:endParaRPr lang="en-US" sz="1200" dirty="0">
              <a:solidFill>
                <a:srgbClr val="FF9933"/>
              </a:solidFill>
            </a:endParaRPr>
          </a:p>
        </p:txBody>
      </p:sp>
      <p:sp>
        <p:nvSpPr>
          <p:cNvPr id="8" name="TextBox 7"/>
          <p:cNvSpPr txBox="1"/>
          <p:nvPr/>
        </p:nvSpPr>
        <p:spPr>
          <a:xfrm>
            <a:off x="7080985" y="2308744"/>
            <a:ext cx="533400" cy="276999"/>
          </a:xfrm>
          <a:prstGeom prst="rect">
            <a:avLst/>
          </a:prstGeom>
          <a:noFill/>
        </p:spPr>
        <p:txBody>
          <a:bodyPr wrap="square" rtlCol="0">
            <a:spAutoFit/>
          </a:bodyPr>
          <a:lstStyle/>
          <a:p>
            <a:r>
              <a:rPr lang="en-US" sz="1200" dirty="0" smtClean="0">
                <a:solidFill>
                  <a:srgbClr val="C00000"/>
                </a:solidFill>
              </a:rPr>
              <a:t>2011</a:t>
            </a:r>
            <a:endParaRPr lang="en-US" sz="1200" dirty="0">
              <a:solidFill>
                <a:srgbClr val="C00000"/>
              </a:solidFill>
            </a:endParaRPr>
          </a:p>
        </p:txBody>
      </p:sp>
      <p:sp>
        <p:nvSpPr>
          <p:cNvPr id="9" name="TextBox 8"/>
          <p:cNvSpPr txBox="1"/>
          <p:nvPr/>
        </p:nvSpPr>
        <p:spPr>
          <a:xfrm>
            <a:off x="7084996" y="2815832"/>
            <a:ext cx="533400" cy="276999"/>
          </a:xfrm>
          <a:prstGeom prst="rect">
            <a:avLst/>
          </a:prstGeom>
          <a:noFill/>
        </p:spPr>
        <p:txBody>
          <a:bodyPr wrap="square" rtlCol="0">
            <a:spAutoFit/>
          </a:bodyPr>
          <a:lstStyle/>
          <a:p>
            <a:r>
              <a:rPr lang="en-US" sz="1200" dirty="0" smtClean="0">
                <a:solidFill>
                  <a:srgbClr val="6600CC"/>
                </a:solidFill>
              </a:rPr>
              <a:t>2012</a:t>
            </a:r>
            <a:endParaRPr lang="en-US" sz="1200" dirty="0">
              <a:solidFill>
                <a:srgbClr val="6600CC"/>
              </a:solidFill>
            </a:endParaRPr>
          </a:p>
        </p:txBody>
      </p:sp>
      <p:sp>
        <p:nvSpPr>
          <p:cNvPr id="10" name="TextBox 9"/>
          <p:cNvSpPr txBox="1"/>
          <p:nvPr/>
        </p:nvSpPr>
        <p:spPr>
          <a:xfrm>
            <a:off x="7080985" y="2038768"/>
            <a:ext cx="615215" cy="276999"/>
          </a:xfrm>
          <a:prstGeom prst="rect">
            <a:avLst/>
          </a:prstGeom>
          <a:noFill/>
        </p:spPr>
        <p:txBody>
          <a:bodyPr wrap="square" rtlCol="0">
            <a:spAutoFit/>
          </a:bodyPr>
          <a:lstStyle/>
          <a:p>
            <a:r>
              <a:rPr lang="en-US" sz="1200" b="1" u="sng" dirty="0" smtClean="0"/>
              <a:t>YEAR</a:t>
            </a:r>
            <a:endParaRPr lang="en-US" sz="1200" b="1" u="sng" dirty="0"/>
          </a:p>
        </p:txBody>
      </p:sp>
    </p:spTree>
    <p:extLst>
      <p:ext uri="{BB962C8B-B14F-4D97-AF65-F5344CB8AC3E}">
        <p14:creationId xmlns:p14="http://schemas.microsoft.com/office/powerpoint/2010/main" val="262364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Mead Level Calculations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8930420"/>
              </p:ext>
            </p:extLst>
          </p:nvPr>
        </p:nvGraphicFramePr>
        <p:xfrm>
          <a:off x="609600" y="2362200"/>
          <a:ext cx="7924800" cy="3224536"/>
        </p:xfrm>
        <a:graphic>
          <a:graphicData uri="http://schemas.openxmlformats.org/drawingml/2006/table">
            <a:tbl>
              <a:tblPr firstRow="1" firstCol="1">
                <a:tableStyleId>{5C22544A-7EE6-4342-B048-85BDC9FD1C3A}</a:tableStyleId>
              </a:tblPr>
              <a:tblGrid>
                <a:gridCol w="3819186"/>
                <a:gridCol w="1114900"/>
                <a:gridCol w="1254111"/>
                <a:gridCol w="727997"/>
                <a:gridCol w="1008606"/>
              </a:tblGrid>
              <a:tr h="618824">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2009 </a:t>
                      </a:r>
                    </a:p>
                    <a:p>
                      <a:pPr algn="r" fontAlgn="b"/>
                      <a:r>
                        <a:rPr lang="en-US" sz="1800" u="none" strike="noStrike" dirty="0" smtClean="0">
                          <a:effectLst/>
                        </a:rPr>
                        <a:t>Given</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800" u="none" strike="noStrike" dirty="0" smtClean="0">
                        <a:effectLst/>
                      </a:endParaRPr>
                    </a:p>
                    <a:p>
                      <a:pPr algn="r" fontAlgn="b"/>
                      <a:r>
                        <a:rPr lang="en-US" sz="1800" u="none" strike="noStrike" dirty="0" smtClean="0">
                          <a:effectLst/>
                        </a:rPr>
                        <a:t>Calculated</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1" u="none" strike="noStrike" kern="1200" dirty="0" smtClean="0">
                          <a:solidFill>
                            <a:schemeClr val="lt1"/>
                          </a:solidFill>
                          <a:effectLst/>
                          <a:latin typeface="+mn-lt"/>
                          <a:ea typeface="+mn-ea"/>
                          <a:cs typeface="+mn-cs"/>
                        </a:rPr>
                        <a:t>Units</a:t>
                      </a:r>
                      <a:endParaRPr lang="en-US" sz="1800" b="1" u="none" strike="noStrike" kern="1200" dirty="0">
                        <a:solidFill>
                          <a:schemeClr val="lt1"/>
                        </a:solidFill>
                        <a:effectLst/>
                        <a:latin typeface="+mn-lt"/>
                        <a:ea typeface="+mn-ea"/>
                        <a:cs typeface="+mn-cs"/>
                      </a:endParaRPr>
                    </a:p>
                  </a:txBody>
                  <a:tcPr marL="9525" marR="9525" marT="9525" marB="0" anchor="b"/>
                </a:tc>
                <a:tc>
                  <a:txBody>
                    <a:bodyPr/>
                    <a:lstStyle/>
                    <a:p>
                      <a:pPr algn="r" fontAlgn="b"/>
                      <a:r>
                        <a:rPr lang="en-US" sz="1800" u="none" strike="noStrike" dirty="0">
                          <a:effectLst/>
                        </a:rPr>
                        <a:t>% </a:t>
                      </a:r>
                      <a:r>
                        <a:rPr lang="en-US" sz="1800" u="none" strike="noStrike" dirty="0" err="1" smtClean="0">
                          <a:effectLst/>
                        </a:rPr>
                        <a:t>Dif</a:t>
                      </a:r>
                      <a:endParaRPr lang="en-US" sz="1800" b="0" i="0" u="none" strike="noStrike" dirty="0">
                        <a:solidFill>
                          <a:srgbClr val="000000"/>
                        </a:solidFill>
                        <a:effectLst/>
                        <a:latin typeface="Calibri" panose="020F0502020204030204" pitchFamily="34" charset="0"/>
                      </a:endParaRPr>
                    </a:p>
                  </a:txBody>
                  <a:tcPr marL="9525" marR="9525" marT="9525" marB="0" anchor="b"/>
                </a:tc>
              </a:tr>
              <a:tr h="331148">
                <a:tc>
                  <a:txBody>
                    <a:bodyPr/>
                    <a:lstStyle/>
                    <a:p>
                      <a:pPr algn="l" fontAlgn="b"/>
                      <a:r>
                        <a:rPr lang="en-US" sz="1800" u="none" strike="noStrike" dirty="0">
                          <a:effectLst/>
                        </a:rPr>
                        <a:t>Surface Area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637.05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611.828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m</a:t>
                      </a:r>
                      <a:r>
                        <a:rPr lang="en-US" sz="1800" u="none" strike="noStrike" baseline="30000" dirty="0">
                          <a:effectLst/>
                        </a:rPr>
                        <a:t>2</a:t>
                      </a:r>
                      <a:endParaRPr lang="en-US" sz="18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5" marB="0" anchor="b"/>
                </a:tc>
              </a:tr>
              <a:tr h="331148">
                <a:tc>
                  <a:txBody>
                    <a:bodyPr/>
                    <a:lstStyle/>
                    <a:p>
                      <a:pPr algn="l" fontAlgn="b"/>
                      <a:r>
                        <a:rPr lang="en-US" sz="1800" u="none" strike="noStrike">
                          <a:effectLst/>
                        </a:rPr>
                        <a:t>Volume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3583.4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smtClean="0">
                          <a:effectLst/>
                        </a:rPr>
                        <a:t>2690.0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m</a:t>
                      </a:r>
                      <a:r>
                        <a:rPr lang="en-US" sz="1800" u="none" strike="noStrike" baseline="30000" dirty="0">
                          <a:effectLst/>
                        </a:rPr>
                        <a:t>3</a:t>
                      </a:r>
                      <a:endParaRPr lang="en-US" sz="18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-25%</a:t>
                      </a:r>
                      <a:endParaRPr lang="en-US" sz="1800" b="0" i="0" u="none" strike="noStrike" dirty="0">
                        <a:solidFill>
                          <a:srgbClr val="000000"/>
                        </a:solidFill>
                        <a:effectLst/>
                        <a:latin typeface="Calibri" panose="020F0502020204030204" pitchFamily="34" charset="0"/>
                      </a:endParaRPr>
                    </a:p>
                  </a:txBody>
                  <a:tcPr marL="9525" marR="9525" marT="9525" marB="0" anchor="b"/>
                </a:tc>
              </a:tr>
              <a:tr h="331148">
                <a:tc>
                  <a:txBody>
                    <a:bodyPr/>
                    <a:lstStyle/>
                    <a:p>
                      <a:pPr algn="l" fontAlgn="b"/>
                      <a:r>
                        <a:rPr lang="en-US" sz="1800" u="none" strike="noStrike" dirty="0">
                          <a:effectLst/>
                        </a:rPr>
                        <a:t>Max depth</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162</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144.27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b"/>
                </a:tc>
              </a:tr>
              <a:tr h="331148">
                <a:tc>
                  <a:txBody>
                    <a:bodyPr/>
                    <a:lstStyle/>
                    <a:p>
                      <a:pPr algn="l" fontAlgn="b"/>
                      <a:r>
                        <a:rPr lang="en-US" sz="1800" u="none" strike="noStrike">
                          <a:effectLst/>
                        </a:rPr>
                        <a:t>Watershed Area</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433,000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427944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km</a:t>
                      </a:r>
                      <a:r>
                        <a:rPr lang="en-US" sz="1800" u="none" strike="noStrike" baseline="30000" dirty="0">
                          <a:effectLst/>
                        </a:rPr>
                        <a:t>2</a:t>
                      </a:r>
                      <a:endParaRPr lang="en-US" sz="1800" b="0" i="0" u="none" strike="noStrike" baseline="30000"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b"/>
                </a:tc>
              </a:tr>
              <a:tr h="331148">
                <a:tc>
                  <a:txBody>
                    <a:bodyPr/>
                    <a:lstStyle/>
                    <a:p>
                      <a:pPr algn="l" fontAlgn="b"/>
                      <a:r>
                        <a:rPr lang="en-US" sz="1800" u="none" strike="noStrike" dirty="0">
                          <a:effectLst/>
                        </a:rPr>
                        <a:t>Mean Inflow</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13.4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km</a:t>
                      </a:r>
                      <a:r>
                        <a:rPr lang="en-US" sz="1800" u="none" strike="noStrike" baseline="30000" dirty="0">
                          <a:effectLst/>
                        </a:rPr>
                        <a:t>3</a:t>
                      </a:r>
                      <a:r>
                        <a:rPr lang="en-US" sz="1800" u="none" strike="noStrike" dirty="0">
                          <a:effectLst/>
                        </a:rPr>
                        <a:t>/</a:t>
                      </a:r>
                      <a:r>
                        <a:rPr lang="en-US" sz="1800" u="none" strike="noStrike" dirty="0" err="1">
                          <a:effectLst/>
                        </a:rPr>
                        <a:t>yr</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331148">
                <a:tc>
                  <a:txBody>
                    <a:bodyPr/>
                    <a:lstStyle/>
                    <a:p>
                      <a:pPr algn="l" fontAlgn="b"/>
                      <a:r>
                        <a:rPr lang="en-US" sz="1800" u="none" strike="noStrike">
                          <a:effectLst/>
                        </a:rPr>
                        <a:t>Hydraulic Residence Time</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2.6</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years</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r>
              <a:tr h="618824">
                <a:tc>
                  <a:txBody>
                    <a:bodyPr/>
                    <a:lstStyle/>
                    <a:p>
                      <a:pPr algn="l" fontAlgn="b"/>
                      <a:r>
                        <a:rPr lang="en-US" sz="1800" u="none" strike="noStrike" dirty="0">
                          <a:effectLst/>
                        </a:rPr>
                        <a:t>Watershed Area to Lake Surface Area Ratio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680</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a:effectLst/>
                        </a:rPr>
                        <a:t>699</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u="none" strike="noStrike" dirty="0">
                          <a:effectLst/>
                        </a:rPr>
                        <a:t>3%</a:t>
                      </a:r>
                      <a:endParaRPr lang="en-US" sz="18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3355149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normAutofit/>
          </a:bodyPr>
          <a:lstStyle/>
          <a:p>
            <a:pPr lvl="1"/>
            <a:endParaRPr lang="en-US" dirty="0"/>
          </a:p>
          <a:p>
            <a:pPr lvl="1"/>
            <a:r>
              <a:rPr lang="en-US" dirty="0"/>
              <a:t>Compare bathymetry from different years  </a:t>
            </a:r>
          </a:p>
          <a:p>
            <a:pPr lvl="2"/>
            <a:r>
              <a:rPr lang="en-US" dirty="0" smtClean="0"/>
              <a:t>Utilize 3D </a:t>
            </a:r>
            <a:r>
              <a:rPr lang="en-US" dirty="0"/>
              <a:t>Analyst tools </a:t>
            </a:r>
          </a:p>
          <a:p>
            <a:pPr lvl="2"/>
            <a:r>
              <a:rPr lang="en-US" dirty="0" smtClean="0"/>
              <a:t>Calculate mean, max depths, volume changes</a:t>
            </a:r>
          </a:p>
          <a:p>
            <a:pPr lvl="2"/>
            <a:endParaRPr lang="en-US" dirty="0" smtClean="0"/>
          </a:p>
          <a:p>
            <a:pPr lvl="1"/>
            <a:r>
              <a:rPr lang="en-US" dirty="0" smtClean="0"/>
              <a:t>Factors </a:t>
            </a:r>
            <a:r>
              <a:rPr lang="en-US" dirty="0" smtClean="0"/>
              <a:t>for </a:t>
            </a:r>
            <a:r>
              <a:rPr lang="en-US" dirty="0" smtClean="0"/>
              <a:t>volume changes </a:t>
            </a:r>
            <a:r>
              <a:rPr lang="en-US" dirty="0" smtClean="0"/>
              <a:t>i.e. evaporation, population </a:t>
            </a:r>
            <a:r>
              <a:rPr lang="en-US" dirty="0" smtClean="0"/>
              <a:t>growth</a:t>
            </a:r>
          </a:p>
          <a:p>
            <a:pPr lvl="1"/>
            <a:endParaRPr lang="en-US" dirty="0" smtClean="0"/>
          </a:p>
          <a:p>
            <a:pPr lvl="1"/>
            <a:r>
              <a:rPr lang="en-US" dirty="0" smtClean="0"/>
              <a:t>Calculate volume-area-elevation function </a:t>
            </a:r>
          </a:p>
          <a:p>
            <a:pPr lvl="1"/>
            <a:endParaRPr lang="en-US" dirty="0"/>
          </a:p>
          <a:p>
            <a:pPr lvl="1"/>
            <a:endParaRPr lang="en-US" dirty="0" smtClean="0"/>
          </a:p>
        </p:txBody>
      </p:sp>
    </p:spTree>
    <p:extLst>
      <p:ext uri="{BB962C8B-B14F-4D97-AF65-F5344CB8AC3E}">
        <p14:creationId xmlns:p14="http://schemas.microsoft.com/office/powerpoint/2010/main" val="908207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fontScale="62500" lnSpcReduction="20000"/>
          </a:bodyPr>
          <a:lstStyle/>
          <a:p>
            <a:r>
              <a:rPr lang="en-US" sz="2800" dirty="0" smtClean="0"/>
              <a:t> </a:t>
            </a:r>
            <a:r>
              <a:rPr lang="en-US" dirty="0"/>
              <a:t>Clark County (US Census – Population </a:t>
            </a:r>
            <a:r>
              <a:rPr lang="en-US" dirty="0" smtClean="0"/>
              <a:t>data)</a:t>
            </a:r>
          </a:p>
          <a:p>
            <a:pPr lvl="1"/>
            <a:r>
              <a:rPr lang="en-US" dirty="0" smtClean="0"/>
              <a:t>http</a:t>
            </a:r>
            <a:r>
              <a:rPr lang="en-US" dirty="0"/>
              <a:t>://www.clarkcountynv.gov/gis/services/Pages/FreeGISData.aspx </a:t>
            </a:r>
          </a:p>
          <a:p>
            <a:endParaRPr lang="en-US" dirty="0"/>
          </a:p>
          <a:p>
            <a:r>
              <a:rPr lang="en-US" dirty="0"/>
              <a:t>USGS – Stream flow, water level, river reach </a:t>
            </a:r>
            <a:endParaRPr lang="en-US" dirty="0" smtClean="0"/>
          </a:p>
          <a:p>
            <a:pPr lvl="1"/>
            <a:r>
              <a:rPr lang="en-US" dirty="0" smtClean="0"/>
              <a:t>http</a:t>
            </a:r>
            <a:r>
              <a:rPr lang="en-US" dirty="0"/>
              <a:t>://nevada.usgs.gov/lmqw/ </a:t>
            </a:r>
          </a:p>
          <a:p>
            <a:endParaRPr lang="en-US" dirty="0"/>
          </a:p>
          <a:p>
            <a:r>
              <a:rPr lang="en-US" dirty="0"/>
              <a:t>Bureau of Reclamation -Lake levels form the lower Colorado river </a:t>
            </a:r>
            <a:r>
              <a:rPr lang="en-US" dirty="0" smtClean="0"/>
              <a:t>operations</a:t>
            </a:r>
          </a:p>
          <a:p>
            <a:pPr lvl="1"/>
            <a:r>
              <a:rPr lang="en-US" dirty="0" smtClean="0"/>
              <a:t>http</a:t>
            </a:r>
            <a:r>
              <a:rPr lang="en-US" dirty="0"/>
              <a:t>://www.usbr.gov/lc/riverops.html </a:t>
            </a:r>
          </a:p>
          <a:p>
            <a:endParaRPr lang="en-US" dirty="0"/>
          </a:p>
          <a:p>
            <a:r>
              <a:rPr lang="en-US" dirty="0"/>
              <a:t>NOAA – precipitation </a:t>
            </a:r>
            <a:r>
              <a:rPr lang="en-US" dirty="0" smtClean="0"/>
              <a:t>data</a:t>
            </a:r>
          </a:p>
          <a:p>
            <a:pPr lvl="1"/>
            <a:r>
              <a:rPr lang="en-US" dirty="0" smtClean="0"/>
              <a:t>http</a:t>
            </a:r>
            <a:r>
              <a:rPr lang="en-US" dirty="0"/>
              <a:t>://www.cpc.ncep.noaa.gov/products/GIS/GIS_DATA/USDM_Products/precip/index.php </a:t>
            </a:r>
          </a:p>
          <a:p>
            <a:endParaRPr lang="en-US" dirty="0"/>
          </a:p>
          <a:p>
            <a:r>
              <a:rPr lang="en-US" dirty="0"/>
              <a:t>North American Land Data Assimilation System (NLDAS) monitor -precipitation, runoff, evaporation, and snow melt) </a:t>
            </a:r>
            <a:endParaRPr lang="en-US" dirty="0" smtClean="0"/>
          </a:p>
          <a:p>
            <a:pPr lvl="1"/>
            <a:r>
              <a:rPr lang="en-US" dirty="0" smtClean="0"/>
              <a:t>http</a:t>
            </a:r>
            <a:r>
              <a:rPr lang="en-US" dirty="0"/>
              <a:t>://www.emc.ncep.noaa.gov/mmb/nldas/ </a:t>
            </a:r>
            <a:endParaRPr lang="en-US" dirty="0" smtClean="0"/>
          </a:p>
          <a:p>
            <a:pPr lvl="1"/>
            <a:endParaRPr lang="en-US" dirty="0"/>
          </a:p>
          <a:p>
            <a:r>
              <a:rPr lang="en-US" dirty="0" smtClean="0"/>
              <a:t>Southern Nevada Water Authority (SNWA)</a:t>
            </a:r>
            <a:endParaRPr lang="en-US" dirty="0"/>
          </a:p>
          <a:p>
            <a:pPr lvl="1"/>
            <a:endParaRPr lang="en-US" dirty="0"/>
          </a:p>
        </p:txBody>
      </p:sp>
    </p:spTree>
    <p:extLst>
      <p:ext uri="{BB962C8B-B14F-4D97-AF65-F5344CB8AC3E}">
        <p14:creationId xmlns:p14="http://schemas.microsoft.com/office/powerpoint/2010/main" val="1286506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4" name="Subtitle 3"/>
          <p:cNvSpPr>
            <a:spLocks noGrp="1"/>
          </p:cNvSpPr>
          <p:nvPr>
            <p:ph type="subTitle" idx="1"/>
          </p:nvPr>
        </p:nvSpPr>
        <p:spPr/>
        <p:txBody>
          <a:bodyPr/>
          <a:lstStyle/>
          <a:p>
            <a:r>
              <a:rPr lang="en-US" dirty="0" smtClean="0"/>
              <a:t>QUESTIONS?</a:t>
            </a:r>
            <a:endParaRPr lang="en-US" dirty="0"/>
          </a:p>
        </p:txBody>
      </p:sp>
    </p:spTree>
    <p:extLst>
      <p:ext uri="{BB962C8B-B14F-4D97-AF65-F5344CB8AC3E}">
        <p14:creationId xmlns:p14="http://schemas.microsoft.com/office/powerpoint/2010/main" val="1562140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a:t>Agenda</a:t>
            </a:r>
          </a:p>
        </p:txBody>
      </p:sp>
      <p:sp>
        <p:nvSpPr>
          <p:cNvPr id="3" name="Content Placeholder 2"/>
          <p:cNvSpPr>
            <a:spLocks noGrp="1"/>
          </p:cNvSpPr>
          <p:nvPr>
            <p:ph idx="1"/>
          </p:nvPr>
        </p:nvSpPr>
        <p:spPr/>
        <p:txBody>
          <a:bodyPr>
            <a:normAutofit/>
          </a:bodyPr>
          <a:lstStyle/>
          <a:p>
            <a:r>
              <a:rPr lang="en-US" dirty="0" smtClean="0"/>
              <a:t>Background</a:t>
            </a:r>
          </a:p>
          <a:p>
            <a:r>
              <a:rPr lang="en-US" dirty="0" smtClean="0"/>
              <a:t>Drought Information</a:t>
            </a:r>
            <a:endParaRPr lang="en-US" dirty="0" smtClean="0"/>
          </a:p>
          <a:p>
            <a:r>
              <a:rPr lang="en-US" dirty="0" smtClean="0"/>
              <a:t>Stream Delineation</a:t>
            </a:r>
          </a:p>
          <a:p>
            <a:r>
              <a:rPr lang="en-US" dirty="0" smtClean="0"/>
              <a:t>Bathymetry</a:t>
            </a:r>
          </a:p>
          <a:p>
            <a:r>
              <a:rPr lang="en-US" dirty="0" smtClean="0"/>
              <a:t>Calculations</a:t>
            </a:r>
            <a:endParaRPr lang="en-US" dirty="0" smtClean="0"/>
          </a:p>
          <a:p>
            <a:r>
              <a:rPr lang="en-US" dirty="0" smtClean="0"/>
              <a:t>Future Work</a:t>
            </a:r>
            <a:endParaRPr lang="en-US" dirty="0"/>
          </a:p>
        </p:txBody>
      </p:sp>
    </p:spTree>
    <p:extLst>
      <p:ext uri="{BB962C8B-B14F-4D97-AF65-F5344CB8AC3E}">
        <p14:creationId xmlns:p14="http://schemas.microsoft.com/office/powerpoint/2010/main" val="10776857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 Mead</a:t>
            </a:r>
            <a:endParaRPr lang="en-US" dirty="0"/>
          </a:p>
        </p:txBody>
      </p:sp>
      <p:sp>
        <p:nvSpPr>
          <p:cNvPr id="6" name="Content Placeholder 5"/>
          <p:cNvSpPr>
            <a:spLocks noGrp="1"/>
          </p:cNvSpPr>
          <p:nvPr>
            <p:ph sz="half" idx="1"/>
          </p:nvPr>
        </p:nvSpPr>
        <p:spPr>
          <a:xfrm>
            <a:off x="457200" y="1905000"/>
            <a:ext cx="4038600" cy="1447799"/>
          </a:xfrm>
        </p:spPr>
        <p:txBody>
          <a:bodyPr>
            <a:normAutofit lnSpcReduction="10000"/>
          </a:bodyPr>
          <a:lstStyle/>
          <a:p>
            <a:r>
              <a:rPr lang="en-US" dirty="0" smtClean="0"/>
              <a:t>Largest reservoir in US</a:t>
            </a:r>
          </a:p>
          <a:p>
            <a:r>
              <a:rPr lang="en-US" dirty="0" smtClean="0"/>
              <a:t>Formed by Hoover Dam</a:t>
            </a:r>
          </a:p>
          <a:p>
            <a:r>
              <a:rPr lang="en-US" dirty="0" smtClean="0"/>
              <a:t>Supplies water to NV, AZ, CA</a:t>
            </a:r>
          </a:p>
          <a:p>
            <a:r>
              <a:rPr lang="en-US" dirty="0" smtClean="0"/>
              <a:t>Currently at 37% capacity</a:t>
            </a:r>
            <a:endParaRPr lang="en-US" dirty="0"/>
          </a:p>
        </p:txBody>
      </p:sp>
      <p:pic>
        <p:nvPicPr>
          <p:cNvPr id="2050" name="Picture 2" descr="Image result for lake mead reservoi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76800" y="1905001"/>
            <a:ext cx="3378200" cy="4576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1504" t="16667" r="13724" b="34443"/>
          <a:stretch/>
        </p:blipFill>
        <p:spPr>
          <a:xfrm>
            <a:off x="609600" y="3451502"/>
            <a:ext cx="3581400" cy="3030415"/>
          </a:xfrm>
          <a:prstGeom prst="rect">
            <a:avLst/>
          </a:prstGeom>
        </p:spPr>
      </p:pic>
    </p:spTree>
    <p:extLst>
      <p:ext uri="{BB962C8B-B14F-4D97-AF65-F5344CB8AC3E}">
        <p14:creationId xmlns:p14="http://schemas.microsoft.com/office/powerpoint/2010/main" val="3729300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Third Straw</a:t>
            </a:r>
            <a:endParaRPr lang="en-US" dirty="0"/>
          </a:p>
        </p:txBody>
      </p:sp>
      <p:pic>
        <p:nvPicPr>
          <p:cNvPr id="1028" name="Picture 4" descr="Image result for lake mead third straw"/>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066801" y="1850470"/>
            <a:ext cx="2667000" cy="428387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lake mead third straw"/>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495800" y="3392962"/>
            <a:ext cx="4038600" cy="2741378"/>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5"/>
          <p:cNvSpPr txBox="1">
            <a:spLocks/>
          </p:cNvSpPr>
          <p:nvPr/>
        </p:nvSpPr>
        <p:spPr>
          <a:xfrm>
            <a:off x="4572000" y="1848865"/>
            <a:ext cx="4038600" cy="4267200"/>
          </a:xfrm>
          <a:prstGeom prst="rect">
            <a:avLst/>
          </a:prstGeom>
        </p:spPr>
        <p:txBody>
          <a:bodyPr vert="horz" lIns="91440" tIns="45720" rIns="91440" bIns="45720" rtlCol="0">
            <a:normAutofit/>
          </a:bodyPr>
          <a:lstStyle>
            <a:lvl1pPr marL="257175" indent="-257175" algn="l" defTabSz="342900" rtl="0" eaLnBrk="1" latinLnBrk="0" hangingPunct="1">
              <a:spcBef>
                <a:spcPct val="20000"/>
              </a:spcBef>
              <a:buFont typeface="Arial"/>
              <a:buChar char="•"/>
              <a:defRPr sz="2100" kern="1200">
                <a:solidFill>
                  <a:schemeClr val="tx1"/>
                </a:solidFill>
                <a:latin typeface="Arial"/>
                <a:ea typeface="+mn-ea"/>
                <a:cs typeface="+mn-cs"/>
              </a:defRPr>
            </a:lvl1pPr>
            <a:lvl2pPr marL="557213" indent="-214313" algn="l" defTabSz="342900" rtl="0" eaLnBrk="1" latinLnBrk="0" hangingPunct="1">
              <a:spcBef>
                <a:spcPct val="20000"/>
              </a:spcBef>
              <a:buFont typeface="Arial"/>
              <a:buChar char="–"/>
              <a:defRPr sz="1800" kern="1200">
                <a:solidFill>
                  <a:schemeClr val="tx1"/>
                </a:solidFill>
                <a:latin typeface="Arial"/>
                <a:ea typeface="+mn-ea"/>
                <a:cs typeface="+mn-cs"/>
              </a:defRPr>
            </a:lvl2pPr>
            <a:lvl3pPr marL="857250" indent="-171450" algn="l" defTabSz="342900" rtl="0" eaLnBrk="1" latinLnBrk="0" hangingPunct="1">
              <a:spcBef>
                <a:spcPct val="20000"/>
              </a:spcBef>
              <a:buFont typeface="Arial"/>
              <a:buChar char="•"/>
              <a:defRPr sz="1500" kern="1200">
                <a:solidFill>
                  <a:schemeClr val="tx1"/>
                </a:solidFill>
                <a:latin typeface="Arial"/>
                <a:ea typeface="+mn-ea"/>
                <a:cs typeface="+mn-cs"/>
              </a:defRPr>
            </a:lvl3pPr>
            <a:lvl4pPr marL="1200150" indent="-171450" algn="l" defTabSz="342900" rtl="0" eaLnBrk="1" latinLnBrk="0" hangingPunct="1">
              <a:spcBef>
                <a:spcPct val="20000"/>
              </a:spcBef>
              <a:buFont typeface="Arial"/>
              <a:buChar char="–"/>
              <a:defRPr sz="1350" kern="1200">
                <a:solidFill>
                  <a:schemeClr val="tx1"/>
                </a:solidFill>
                <a:latin typeface="Arial"/>
                <a:ea typeface="+mn-ea"/>
                <a:cs typeface="+mn-cs"/>
              </a:defRPr>
            </a:lvl4pPr>
            <a:lvl5pPr marL="1543050" indent="-171450" algn="l" defTabSz="342900" rtl="0" eaLnBrk="1" latinLnBrk="0" hangingPunct="1">
              <a:spcBef>
                <a:spcPct val="20000"/>
              </a:spcBef>
              <a:buFont typeface="Arial"/>
              <a:buChar char="»"/>
              <a:defRPr sz="1350" kern="1200">
                <a:solidFill>
                  <a:schemeClr val="tx1"/>
                </a:solidFill>
                <a:latin typeface="Arial"/>
                <a:ea typeface="+mn-ea"/>
                <a:cs typeface="+mn-cs"/>
              </a:defRPr>
            </a:lvl5pPr>
            <a:lvl6pPr marL="1885950" indent="-171450" algn="l" defTabSz="342900" rtl="0" eaLnBrk="1" latinLnBrk="0" hangingPunct="1">
              <a:spcBef>
                <a:spcPct val="20000"/>
              </a:spcBef>
              <a:buFont typeface="Arial"/>
              <a:buChar char="•"/>
              <a:defRPr sz="135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35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35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350" kern="1200">
                <a:solidFill>
                  <a:schemeClr val="tx1"/>
                </a:solidFill>
                <a:latin typeface="+mn-lt"/>
                <a:ea typeface="+mn-ea"/>
                <a:cs typeface="+mn-cs"/>
              </a:defRPr>
            </a:lvl9pPr>
          </a:lstStyle>
          <a:p>
            <a:pPr fontAlgn="auto">
              <a:spcAft>
                <a:spcPts val="0"/>
              </a:spcAft>
            </a:pPr>
            <a:r>
              <a:rPr lang="en-US" dirty="0" smtClean="0"/>
              <a:t>$817M </a:t>
            </a:r>
            <a:endParaRPr lang="en-US" dirty="0"/>
          </a:p>
          <a:p>
            <a:pPr fontAlgn="auto">
              <a:spcAft>
                <a:spcPts val="0"/>
              </a:spcAft>
            </a:pPr>
            <a:r>
              <a:rPr lang="en-US" dirty="0" smtClean="0"/>
              <a:t>6 years</a:t>
            </a:r>
          </a:p>
          <a:p>
            <a:pPr fontAlgn="auto">
              <a:spcAft>
                <a:spcPts val="0"/>
              </a:spcAft>
            </a:pPr>
            <a:r>
              <a:rPr lang="en-US" dirty="0" smtClean="0"/>
              <a:t>Uncapped September 2015</a:t>
            </a:r>
          </a:p>
          <a:p>
            <a:pPr marL="0" indent="0" fontAlgn="auto">
              <a:spcAft>
                <a:spcPts val="0"/>
              </a:spcAft>
              <a:buNone/>
            </a:pPr>
            <a:endParaRPr lang="en-US" dirty="0" smtClean="0"/>
          </a:p>
        </p:txBody>
      </p:sp>
    </p:spTree>
    <p:extLst>
      <p:ext uri="{BB962C8B-B14F-4D97-AF65-F5344CB8AC3E}">
        <p14:creationId xmlns:p14="http://schemas.microsoft.com/office/powerpoint/2010/main" val="1721233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Water Use</a:t>
            </a:r>
            <a:endParaRPr lang="en-US" dirty="0"/>
          </a:p>
        </p:txBody>
      </p:sp>
      <p:pic>
        <p:nvPicPr>
          <p:cNvPr id="4098" name="Picture 2" descr="Water Use in Southern Nevada"/>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800600" y="2296349"/>
            <a:ext cx="4038600" cy="3392424"/>
          </a:xfrm>
          <a:prstGeom prst="rect">
            <a:avLst/>
          </a:prstGeom>
          <a:noFill/>
          <a:extLst>
            <a:ext uri="{909E8E84-426E-40DD-AFC4-6F175D3DCCD1}">
              <a14:hiddenFill xmlns:a14="http://schemas.microsoft.com/office/drawing/2010/main">
                <a:solidFill>
                  <a:srgbClr val="FFFFFF"/>
                </a:solidFill>
              </a14:hiddenFill>
            </a:ext>
          </a:extLst>
        </p:spPr>
      </p:pic>
      <p:pic>
        <p:nvPicPr>
          <p:cNvPr id="11" name="Content Placeholder 10"/>
          <p:cNvPicPr>
            <a:picLocks noGrp="1" noChangeAspect="1"/>
          </p:cNvPicPr>
          <p:nvPr>
            <p:ph sz="half" idx="2"/>
          </p:nvPr>
        </p:nvPicPr>
        <p:blipFill>
          <a:blip r:embed="rId4"/>
          <a:stretch>
            <a:fillRect/>
          </a:stretch>
        </p:blipFill>
        <p:spPr>
          <a:xfrm>
            <a:off x="446773" y="2156464"/>
            <a:ext cx="4038600" cy="3672194"/>
          </a:xfrm>
          <a:prstGeom prst="rect">
            <a:avLst/>
          </a:prstGeom>
        </p:spPr>
      </p:pic>
    </p:spTree>
    <p:extLst>
      <p:ext uri="{BB962C8B-B14F-4D97-AF65-F5344CB8AC3E}">
        <p14:creationId xmlns:p14="http://schemas.microsoft.com/office/powerpoint/2010/main" val="40927317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Drought in Las Vegas Valley</a:t>
            </a:r>
            <a:endParaRPr lang="en-US" dirty="0"/>
          </a:p>
        </p:txBody>
      </p:sp>
      <p:pic>
        <p:nvPicPr>
          <p:cNvPr id="9" name="Content Placeholder 8"/>
          <p:cNvPicPr>
            <a:picLocks noGrp="1" noChangeAspect="1"/>
          </p:cNvPicPr>
          <p:nvPr>
            <p:ph idx="1"/>
          </p:nvPr>
        </p:nvPicPr>
        <p:blipFill>
          <a:blip r:embed="rId3"/>
          <a:stretch>
            <a:fillRect/>
          </a:stretch>
        </p:blipFill>
        <p:spPr>
          <a:xfrm>
            <a:off x="2290762" y="1981200"/>
            <a:ext cx="4562475" cy="4406047"/>
          </a:xfrm>
          <a:prstGeom prst="rect">
            <a:avLst/>
          </a:prstGeom>
        </p:spPr>
      </p:pic>
    </p:spTree>
    <p:extLst>
      <p:ext uri="{BB962C8B-B14F-4D97-AF65-F5344CB8AC3E}">
        <p14:creationId xmlns:p14="http://schemas.microsoft.com/office/powerpoint/2010/main" val="7234546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Delineation</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9415" t="7659" r="9415" b="52269"/>
          <a:stretch/>
        </p:blipFill>
        <p:spPr>
          <a:xfrm>
            <a:off x="800100" y="1828800"/>
            <a:ext cx="7543800" cy="4819648"/>
          </a:xfrm>
        </p:spPr>
      </p:pic>
    </p:spTree>
    <p:extLst>
      <p:ext uri="{BB962C8B-B14F-4D97-AF65-F5344CB8AC3E}">
        <p14:creationId xmlns:p14="http://schemas.microsoft.com/office/powerpoint/2010/main" val="26490200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Delineation</a:t>
            </a:r>
            <a:endParaRPr lang="en-US" dirty="0"/>
          </a:p>
        </p:txBody>
      </p:sp>
      <p:pic>
        <p:nvPicPr>
          <p:cNvPr id="5" name="Picture 4"/>
          <p:cNvPicPr>
            <a:picLocks noChangeAspect="1"/>
          </p:cNvPicPr>
          <p:nvPr/>
        </p:nvPicPr>
        <p:blipFill>
          <a:blip r:embed="rId3"/>
          <a:stretch>
            <a:fillRect/>
          </a:stretch>
        </p:blipFill>
        <p:spPr>
          <a:xfrm>
            <a:off x="914400" y="1791628"/>
            <a:ext cx="7315200" cy="4692383"/>
          </a:xfrm>
          <a:prstGeom prst="rect">
            <a:avLst/>
          </a:prstGeom>
        </p:spPr>
      </p:pic>
    </p:spTree>
    <p:extLst>
      <p:ext uri="{BB962C8B-B14F-4D97-AF65-F5344CB8AC3E}">
        <p14:creationId xmlns:p14="http://schemas.microsoft.com/office/powerpoint/2010/main" val="398231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 Delineation</a:t>
            </a:r>
            <a:endParaRPr lang="en-US" dirty="0"/>
          </a:p>
        </p:txBody>
      </p:sp>
      <p:pic>
        <p:nvPicPr>
          <p:cNvPr id="3" name="Picture 2"/>
          <p:cNvPicPr>
            <a:picLocks noChangeAspect="1"/>
          </p:cNvPicPr>
          <p:nvPr/>
        </p:nvPicPr>
        <p:blipFill>
          <a:blip r:embed="rId3"/>
          <a:stretch>
            <a:fillRect/>
          </a:stretch>
        </p:blipFill>
        <p:spPr>
          <a:xfrm>
            <a:off x="915202" y="1981200"/>
            <a:ext cx="7313596" cy="4668398"/>
          </a:xfrm>
          <a:prstGeom prst="rect">
            <a:avLst/>
          </a:prstGeom>
        </p:spPr>
      </p:pic>
    </p:spTree>
    <p:extLst>
      <p:ext uri="{BB962C8B-B14F-4D97-AF65-F5344CB8AC3E}">
        <p14:creationId xmlns:p14="http://schemas.microsoft.com/office/powerpoint/2010/main" val="1589464700"/>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_Wordmark">
  <a:themeElements>
    <a:clrScheme name="Custom 1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403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16224</TotalTime>
  <Words>1055</Words>
  <Application>Microsoft Office PowerPoint</Application>
  <PresentationFormat>On-screen Show (4:3)</PresentationFormat>
  <Paragraphs>140</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ヒラギノ角ゴ Pro W3</vt:lpstr>
      <vt:lpstr>New_Wordmark</vt:lpstr>
      <vt:lpstr>  Effects of persistent drought on Lake Mead and the Las Vegas Valley </vt:lpstr>
      <vt:lpstr>Agenda</vt:lpstr>
      <vt:lpstr>Lake Mead</vt:lpstr>
      <vt:lpstr>Third Straw</vt:lpstr>
      <vt:lpstr>Water Use</vt:lpstr>
      <vt:lpstr>Drought in Las Vegas Valley</vt:lpstr>
      <vt:lpstr>Stream Delineation</vt:lpstr>
      <vt:lpstr>Stream Delineation</vt:lpstr>
      <vt:lpstr>Stream Delineation</vt:lpstr>
      <vt:lpstr>Bathymetry</vt:lpstr>
      <vt:lpstr>Bathymetry – Boulder Basin</vt:lpstr>
      <vt:lpstr>Lake Mead Depth</vt:lpstr>
      <vt:lpstr>Lake Mead Level Calculations</vt:lpstr>
      <vt:lpstr>Future Work</vt:lpstr>
      <vt:lpstr>References</vt:lpstr>
      <vt:lpstr>Thank you</vt:lpstr>
    </vt:vector>
  </TitlesOfParts>
  <Company>University of Texas at Austin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Shari Schwartzer</dc:creator>
  <cp:lastModifiedBy>Schwartzer, Shari</cp:lastModifiedBy>
  <cp:revision>634</cp:revision>
  <cp:lastPrinted>2015-10-16T12:40:31Z</cp:lastPrinted>
  <dcterms:created xsi:type="dcterms:W3CDTF">2011-06-30T15:04:08Z</dcterms:created>
  <dcterms:modified xsi:type="dcterms:W3CDTF">2016-11-15T16:19:16Z</dcterms:modified>
</cp:coreProperties>
</file>