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4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725BC9-6E30-4AB5-A6A5-1BC2BC354493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E5A1E54-E2F5-4FC0-86A0-CD1FD8A8E1AE}" type="slidenum">
              <a:rPr lang="fr-FR" smtClean="0"/>
              <a:t>‹#›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Land </a:t>
            </a:r>
            <a:r>
              <a:rPr lang="fr-FR" dirty="0" err="1" smtClean="0"/>
              <a:t>cover</a:t>
            </a:r>
            <a:r>
              <a:rPr lang="fr-FR" dirty="0" smtClean="0"/>
              <a:t> change in the Travis </a:t>
            </a:r>
            <a:r>
              <a:rPr lang="fr-FR" dirty="0" err="1" smtClean="0"/>
              <a:t>county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GIS in Water </a:t>
            </a:r>
            <a:r>
              <a:rPr lang="fr-FR" dirty="0" err="1" smtClean="0">
                <a:solidFill>
                  <a:schemeClr val="tx1"/>
                </a:solidFill>
              </a:rPr>
              <a:t>Resources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Fall</a:t>
            </a:r>
            <a:r>
              <a:rPr lang="fr-FR" dirty="0" smtClean="0">
                <a:solidFill>
                  <a:schemeClr val="tx1"/>
                </a:solidFill>
              </a:rPr>
              <a:t> 2015</a:t>
            </a:r>
          </a:p>
          <a:p>
            <a:r>
              <a:rPr lang="fr-FR" dirty="0" err="1" smtClean="0">
                <a:solidFill>
                  <a:schemeClr val="tx1"/>
                </a:solidFill>
              </a:rPr>
              <a:t>University</a:t>
            </a:r>
            <a:r>
              <a:rPr lang="fr-FR" dirty="0" smtClean="0">
                <a:solidFill>
                  <a:schemeClr val="tx1"/>
                </a:solidFill>
              </a:rPr>
              <a:t> of Texas at </a:t>
            </a:r>
            <a:r>
              <a:rPr lang="fr-FR" dirty="0" err="1" smtClean="0">
                <a:solidFill>
                  <a:schemeClr val="tx1"/>
                </a:solidFill>
              </a:rPr>
              <a:t>austin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Julie C Faure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Regression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794914" cy="172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38200" y="2057400"/>
            <a:ext cx="7645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+mj-lt"/>
              </a:rPr>
              <a:t>Using</a:t>
            </a:r>
            <a:r>
              <a:rPr lang="fr-FR" sz="2000" dirty="0" smtClean="0">
                <a:latin typeface="+mj-lt"/>
              </a:rPr>
              <a:t> the </a:t>
            </a:r>
            <a:r>
              <a:rPr lang="fr-FR" sz="2000" i="1" dirty="0" err="1" smtClean="0">
                <a:latin typeface="+mj-lt"/>
              </a:rPr>
              <a:t>Geographically</a:t>
            </a:r>
            <a:r>
              <a:rPr lang="fr-FR" sz="2000" i="1" dirty="0" smtClean="0">
                <a:latin typeface="+mj-lt"/>
              </a:rPr>
              <a:t> </a:t>
            </a:r>
            <a:r>
              <a:rPr lang="fr-FR" sz="2000" i="1" dirty="0" err="1" smtClean="0">
                <a:latin typeface="+mj-lt"/>
              </a:rPr>
              <a:t>Weighted</a:t>
            </a:r>
            <a:r>
              <a:rPr lang="fr-FR" sz="2000" i="1" dirty="0" smtClean="0">
                <a:latin typeface="+mj-lt"/>
              </a:rPr>
              <a:t> </a:t>
            </a:r>
            <a:r>
              <a:rPr lang="fr-FR" sz="2000" i="1" dirty="0" err="1" smtClean="0">
                <a:latin typeface="+mj-lt"/>
              </a:rPr>
              <a:t>Regression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tool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from</a:t>
            </a:r>
            <a:r>
              <a:rPr lang="fr-FR" sz="2000" dirty="0" smtClean="0">
                <a:latin typeface="+mj-lt"/>
              </a:rPr>
              <a:t> Spatial </a:t>
            </a:r>
            <a:r>
              <a:rPr lang="fr-FR" sz="2000" dirty="0" err="1" smtClean="0">
                <a:latin typeface="+mj-lt"/>
              </a:rPr>
              <a:t>Statistics</a:t>
            </a:r>
            <a:r>
              <a:rPr lang="fr-FR" sz="2000" dirty="0" smtClean="0">
                <a:latin typeface="+mj-lt"/>
              </a:rPr>
              <a:t>: </a:t>
            </a:r>
            <a:r>
              <a:rPr lang="fr-FR" sz="2000" dirty="0" err="1" smtClean="0">
                <a:latin typeface="+mj-lt"/>
              </a:rPr>
              <a:t>mathematical</a:t>
            </a:r>
            <a:r>
              <a:rPr lang="fr-FR" sz="2000" dirty="0" smtClean="0">
                <a:latin typeface="+mj-lt"/>
              </a:rPr>
              <a:t> model for 2011</a:t>
            </a:r>
          </a:p>
          <a:p>
            <a:endParaRPr lang="fr-FR" sz="2000" b="1" dirty="0">
              <a:latin typeface="+mj-lt"/>
            </a:endParaRPr>
          </a:p>
          <a:p>
            <a:r>
              <a:rPr lang="fr-FR" sz="2000" b="1" dirty="0" smtClean="0">
                <a:latin typeface="+mj-lt"/>
              </a:rPr>
              <a:t>β0 + </a:t>
            </a:r>
            <a:r>
              <a:rPr lang="fr-FR" sz="2000" b="1" dirty="0" smtClean="0"/>
              <a:t>β1 population + β2 </a:t>
            </a:r>
            <a:r>
              <a:rPr lang="fr-FR" sz="2000" b="1" dirty="0" err="1" smtClean="0"/>
              <a:t>number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housing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units</a:t>
            </a:r>
            <a:r>
              <a:rPr lang="fr-FR" sz="2000" b="1" dirty="0" smtClean="0"/>
              <a:t> + β3 </a:t>
            </a:r>
            <a:r>
              <a:rPr lang="fr-FR" sz="2000" b="1" dirty="0" err="1" smtClean="0"/>
              <a:t>income</a:t>
            </a:r>
            <a:r>
              <a:rPr lang="fr-FR" sz="2000" b="1" dirty="0" smtClean="0"/>
              <a:t> per </a:t>
            </a:r>
            <a:r>
              <a:rPr lang="fr-FR" sz="2000" b="1" dirty="0" err="1" smtClean="0"/>
              <a:t>housing</a:t>
            </a:r>
            <a:r>
              <a:rPr lang="fr-FR" sz="2000" b="1" dirty="0" smtClean="0"/>
              <a:t> = </a:t>
            </a:r>
            <a:r>
              <a:rPr lang="fr-FR" sz="2000" b="1" dirty="0" err="1" smtClean="0"/>
              <a:t>number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impervious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cells</a:t>
            </a:r>
            <a:endParaRPr lang="fr-FR" sz="2000" b="1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5800" y="5758934"/>
            <a:ext cx="354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Illustration </a:t>
            </a:r>
            <a:r>
              <a:rPr lang="fr-FR" i="1" dirty="0" err="1" smtClean="0"/>
              <a:t>taken</a:t>
            </a:r>
            <a:r>
              <a:rPr lang="fr-FR" i="1" dirty="0" smtClean="0"/>
              <a:t> </a:t>
            </a:r>
            <a:r>
              <a:rPr lang="fr-FR" i="1" dirty="0" err="1" smtClean="0"/>
              <a:t>from</a:t>
            </a:r>
            <a:r>
              <a:rPr lang="fr-FR" i="1" dirty="0" smtClean="0"/>
              <a:t> </a:t>
            </a:r>
            <a:r>
              <a:rPr lang="fr-FR" i="1" dirty="0" err="1" smtClean="0"/>
              <a:t>Arcmap</a:t>
            </a:r>
            <a:r>
              <a:rPr lang="fr-FR" i="1" dirty="0" smtClean="0"/>
              <a:t> help</a:t>
            </a:r>
            <a:endParaRPr lang="fr-FR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88616"/>
            <a:ext cx="36385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Further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Performing</a:t>
            </a:r>
            <a:r>
              <a:rPr lang="fr-FR" dirty="0" smtClean="0">
                <a:solidFill>
                  <a:schemeClr val="tx1"/>
                </a:solidFill>
              </a:rPr>
              <a:t> the </a:t>
            </a:r>
            <a:r>
              <a:rPr lang="fr-FR" dirty="0" err="1" smtClean="0">
                <a:solidFill>
                  <a:schemeClr val="tx1"/>
                </a:solidFill>
              </a:rPr>
              <a:t>regression</a:t>
            </a:r>
            <a:r>
              <a:rPr lang="fr-FR" dirty="0" smtClean="0">
                <a:solidFill>
                  <a:schemeClr val="tx1"/>
                </a:solidFill>
              </a:rPr>
              <a:t> on the 2001 and 2006 data, and </a:t>
            </a:r>
            <a:r>
              <a:rPr lang="fr-FR" dirty="0" err="1" smtClean="0">
                <a:solidFill>
                  <a:schemeClr val="tx1"/>
                </a:solidFill>
              </a:rPr>
              <a:t>comparing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it</a:t>
            </a:r>
            <a:r>
              <a:rPr lang="fr-FR" dirty="0" smtClean="0">
                <a:solidFill>
                  <a:schemeClr val="tx1"/>
                </a:solidFill>
              </a:rPr>
              <a:t> to the 2011 </a:t>
            </a:r>
            <a:r>
              <a:rPr lang="fr-FR" dirty="0" err="1" smtClean="0">
                <a:solidFill>
                  <a:schemeClr val="tx1"/>
                </a:solidFill>
              </a:rPr>
              <a:t>result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err="1" smtClean="0">
                <a:solidFill>
                  <a:schemeClr val="tx1"/>
                </a:solidFill>
              </a:rPr>
              <a:t>Using</a:t>
            </a:r>
            <a:r>
              <a:rPr lang="fr-FR" dirty="0" smtClean="0">
                <a:solidFill>
                  <a:schemeClr val="tx1"/>
                </a:solidFill>
              </a:rPr>
              <a:t> the </a:t>
            </a:r>
            <a:r>
              <a:rPr lang="fr-FR" dirty="0" err="1" smtClean="0">
                <a:solidFill>
                  <a:schemeClr val="tx1"/>
                </a:solidFill>
              </a:rPr>
              <a:t>mathematical</a:t>
            </a:r>
            <a:r>
              <a:rPr lang="fr-FR" dirty="0" smtClean="0">
                <a:solidFill>
                  <a:schemeClr val="tx1"/>
                </a:solidFill>
              </a:rPr>
              <a:t> model to « </a:t>
            </a:r>
            <a:r>
              <a:rPr lang="fr-FR" dirty="0" err="1" smtClean="0">
                <a:solidFill>
                  <a:schemeClr val="tx1"/>
                </a:solidFill>
              </a:rPr>
              <a:t>predict</a:t>
            </a:r>
            <a:r>
              <a:rPr lang="fr-FR" dirty="0" smtClean="0">
                <a:solidFill>
                  <a:schemeClr val="tx1"/>
                </a:solidFill>
              </a:rPr>
              <a:t> » the 2015 land </a:t>
            </a:r>
            <a:r>
              <a:rPr lang="fr-FR" dirty="0" err="1" smtClean="0">
                <a:solidFill>
                  <a:schemeClr val="tx1"/>
                </a:solidFill>
              </a:rPr>
              <a:t>cover</a:t>
            </a:r>
            <a:r>
              <a:rPr lang="fr-FR" dirty="0" smtClean="0">
                <a:solidFill>
                  <a:schemeClr val="tx1"/>
                </a:solidFill>
              </a:rPr>
              <a:t> layer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 err="1" smtClean="0">
                <a:solidFill>
                  <a:schemeClr val="tx1"/>
                </a:solidFill>
              </a:rPr>
              <a:t>Try</a:t>
            </a:r>
            <a:r>
              <a:rPr lang="fr-FR" dirty="0" smtClean="0">
                <a:solidFill>
                  <a:schemeClr val="tx1"/>
                </a:solidFill>
              </a:rPr>
              <a:t> to </a:t>
            </a:r>
            <a:r>
              <a:rPr lang="fr-FR" dirty="0" err="1" smtClean="0">
                <a:solidFill>
                  <a:schemeClr val="tx1"/>
                </a:solidFill>
              </a:rPr>
              <a:t>find</a:t>
            </a:r>
            <a:r>
              <a:rPr lang="fr-FR" dirty="0" smtClean="0">
                <a:solidFill>
                  <a:schemeClr val="tx1"/>
                </a:solidFill>
              </a:rPr>
              <a:t> a </a:t>
            </a:r>
            <a:r>
              <a:rPr lang="fr-FR" dirty="0" err="1" smtClean="0">
                <a:solidFill>
                  <a:schemeClr val="tx1"/>
                </a:solidFill>
              </a:rPr>
              <a:t>link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between</a:t>
            </a:r>
            <a:r>
              <a:rPr lang="fr-FR" dirty="0" smtClean="0">
                <a:solidFill>
                  <a:schemeClr val="tx1"/>
                </a:solidFill>
              </a:rPr>
              <a:t> land </a:t>
            </a:r>
            <a:r>
              <a:rPr lang="fr-FR" dirty="0" err="1" smtClean="0">
                <a:solidFill>
                  <a:schemeClr val="tx1"/>
                </a:solidFill>
              </a:rPr>
              <a:t>cover</a:t>
            </a:r>
            <a:r>
              <a:rPr lang="fr-FR" dirty="0" smtClean="0">
                <a:solidFill>
                  <a:schemeClr val="tx1"/>
                </a:solidFill>
              </a:rPr>
              <a:t> « </a:t>
            </a:r>
            <a:r>
              <a:rPr lang="fr-FR" dirty="0" err="1" smtClean="0">
                <a:solidFill>
                  <a:schemeClr val="tx1"/>
                </a:solidFill>
              </a:rPr>
              <a:t>urbanization</a:t>
            </a:r>
            <a:r>
              <a:rPr lang="fr-FR" dirty="0" smtClean="0">
                <a:solidFill>
                  <a:schemeClr val="tx1"/>
                </a:solidFill>
              </a:rPr>
              <a:t> » and water infrastructure </a:t>
            </a:r>
            <a:r>
              <a:rPr lang="fr-FR" dirty="0" err="1" smtClean="0">
                <a:solidFill>
                  <a:schemeClr val="tx1"/>
                </a:solidFill>
              </a:rPr>
              <a:t>problems</a:t>
            </a:r>
            <a:r>
              <a:rPr lang="fr-FR" dirty="0" smtClean="0">
                <a:solidFill>
                  <a:schemeClr val="tx1"/>
                </a:solidFill>
              </a:rPr>
              <a:t>/ construction </a:t>
            </a:r>
            <a:r>
              <a:rPr lang="fr-FR" dirty="0" err="1" smtClean="0">
                <a:solidFill>
                  <a:schemeClr val="tx1"/>
                </a:solidFill>
              </a:rPr>
              <a:t>works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6800"/>
            <a:ext cx="62484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Travis </a:t>
            </a:r>
            <a:r>
              <a:rPr lang="fr-FR" sz="2000" dirty="0" err="1" smtClean="0">
                <a:solidFill>
                  <a:schemeClr val="tx1"/>
                </a:solidFill>
              </a:rPr>
              <a:t>county</a:t>
            </a:r>
            <a:r>
              <a:rPr lang="fr-FR" sz="2000" dirty="0" smtClean="0">
                <a:solidFill>
                  <a:schemeClr val="tx1"/>
                </a:solidFill>
              </a:rPr>
              <a:t>: a </a:t>
            </a:r>
            <a:r>
              <a:rPr lang="fr-FR" sz="2000" dirty="0" err="1" smtClean="0">
                <a:solidFill>
                  <a:schemeClr val="tx1"/>
                </a:solidFill>
              </a:rPr>
              <a:t>rapidly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expanding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county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24108" r="8310" b="13390"/>
          <a:stretch/>
        </p:blipFill>
        <p:spPr>
          <a:xfrm>
            <a:off x="0" y="2209800"/>
            <a:ext cx="4448238" cy="44646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31111" r="7747" b="15151"/>
          <a:stretch/>
        </p:blipFill>
        <p:spPr>
          <a:xfrm>
            <a:off x="4035710" y="2209800"/>
            <a:ext cx="5135999" cy="446462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477" y="1752600"/>
            <a:ext cx="913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National Land Cover Database </a:t>
            </a:r>
            <a:r>
              <a:rPr lang="en-US" b="1" dirty="0"/>
              <a:t>2006-2011 Percent Developed Imperviousness Change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06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steps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906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tx1"/>
                </a:solidFill>
              </a:rPr>
              <a:t>How </a:t>
            </a:r>
            <a:r>
              <a:rPr lang="fr-FR" sz="2800" b="1" dirty="0" err="1">
                <a:solidFill>
                  <a:schemeClr val="tx1"/>
                </a:solidFill>
              </a:rPr>
              <a:t>can</a:t>
            </a:r>
            <a:r>
              <a:rPr lang="fr-FR" sz="2800" b="1" dirty="0">
                <a:solidFill>
                  <a:schemeClr val="tx1"/>
                </a:solidFill>
              </a:rPr>
              <a:t> the land </a:t>
            </a:r>
            <a:r>
              <a:rPr lang="fr-FR" sz="2800" b="1" dirty="0" err="1">
                <a:solidFill>
                  <a:schemeClr val="tx1"/>
                </a:solidFill>
              </a:rPr>
              <a:t>cover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  <a:r>
              <a:rPr lang="fr-FR" sz="2800" b="1" dirty="0" err="1">
                <a:solidFill>
                  <a:schemeClr val="tx1"/>
                </a:solidFill>
              </a:rPr>
              <a:t>be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  <a:r>
              <a:rPr lang="fr-FR" sz="2800" b="1" dirty="0" err="1">
                <a:solidFill>
                  <a:schemeClr val="tx1"/>
                </a:solidFill>
              </a:rPr>
              <a:t>modeled</a:t>
            </a:r>
            <a:r>
              <a:rPr lang="fr-FR" sz="2800" b="1" dirty="0">
                <a:solidFill>
                  <a:schemeClr val="tx1"/>
                </a:solidFill>
              </a:rPr>
              <a:t>, </a:t>
            </a:r>
            <a:r>
              <a:rPr lang="fr-FR" sz="2800" b="1" dirty="0" err="1">
                <a:solidFill>
                  <a:schemeClr val="tx1"/>
                </a:solidFill>
              </a:rPr>
              <a:t>using</a:t>
            </a:r>
            <a:r>
              <a:rPr lang="fr-FR" sz="2800" b="1" dirty="0">
                <a:solidFill>
                  <a:schemeClr val="tx1"/>
                </a:solidFill>
              </a:rPr>
              <a:t> the population </a:t>
            </a:r>
            <a:r>
              <a:rPr lang="fr-FR" sz="2800" b="1" dirty="0" err="1" smtClean="0">
                <a:solidFill>
                  <a:schemeClr val="tx1"/>
                </a:solidFill>
              </a:rPr>
              <a:t>characteristics</a:t>
            </a:r>
            <a:r>
              <a:rPr lang="fr-FR" sz="2800" b="1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Original </a:t>
            </a:r>
            <a:r>
              <a:rPr lang="fr-FR" sz="2800" dirty="0" err="1">
                <a:solidFill>
                  <a:schemeClr val="tx1"/>
                </a:solidFill>
              </a:rPr>
              <a:t>idea</a:t>
            </a:r>
            <a:r>
              <a:rPr lang="fr-FR" sz="2800" dirty="0">
                <a:solidFill>
                  <a:schemeClr val="tx1"/>
                </a:solidFill>
              </a:rPr>
              <a:t>: </a:t>
            </a:r>
            <a:r>
              <a:rPr lang="fr-FR" sz="2800" dirty="0" err="1">
                <a:solidFill>
                  <a:schemeClr val="tx1"/>
                </a:solidFill>
              </a:rPr>
              <a:t>studying</a:t>
            </a:r>
            <a:r>
              <a:rPr lang="fr-FR" sz="2800" dirty="0">
                <a:solidFill>
                  <a:schemeClr val="tx1"/>
                </a:solidFill>
              </a:rPr>
              <a:t> the </a:t>
            </a:r>
            <a:r>
              <a:rPr lang="fr-FR" sz="2800" dirty="0" err="1">
                <a:solidFill>
                  <a:schemeClr val="tx1"/>
                </a:solidFill>
              </a:rPr>
              <a:t>way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that</a:t>
            </a:r>
            <a:r>
              <a:rPr lang="fr-FR" sz="2800" dirty="0">
                <a:solidFill>
                  <a:schemeClr val="tx1"/>
                </a:solidFill>
              </a:rPr>
              <a:t> water infrastructures </a:t>
            </a:r>
            <a:r>
              <a:rPr lang="fr-FR" sz="2800" dirty="0" err="1">
                <a:solidFill>
                  <a:schemeClr val="tx1"/>
                </a:solidFill>
              </a:rPr>
              <a:t>adapt</a:t>
            </a:r>
            <a:r>
              <a:rPr lang="fr-FR" sz="2800" dirty="0">
                <a:solidFill>
                  <a:schemeClr val="tx1"/>
                </a:solidFill>
              </a:rPr>
              <a:t> to population and land </a:t>
            </a:r>
            <a:r>
              <a:rPr lang="fr-FR" sz="2800" dirty="0" err="1">
                <a:solidFill>
                  <a:schemeClr val="tx1"/>
                </a:solidFill>
              </a:rPr>
              <a:t>cover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smtClean="0">
                <a:solidFill>
                  <a:schemeClr val="tx1"/>
                </a:solidFill>
              </a:rPr>
              <a:t>change</a:t>
            </a:r>
          </a:p>
          <a:p>
            <a:endParaRPr lang="fr-FR" sz="2800" dirty="0">
              <a:solidFill>
                <a:schemeClr val="tx1"/>
              </a:solidFill>
            </a:endParaRPr>
          </a:p>
          <a:p>
            <a:r>
              <a:rPr lang="fr-FR" sz="2800" dirty="0" smtClean="0">
                <a:solidFill>
                  <a:schemeClr val="tx1"/>
                </a:solidFill>
              </a:rPr>
              <a:t>Data </a:t>
            </a:r>
            <a:r>
              <a:rPr lang="fr-FR" sz="2800" b="1" dirty="0" smtClean="0">
                <a:solidFill>
                  <a:schemeClr val="tx1"/>
                </a:solidFill>
              </a:rPr>
              <a:t>collection</a:t>
            </a:r>
          </a:p>
          <a:p>
            <a:r>
              <a:rPr lang="fr-FR" sz="2800" dirty="0" smtClean="0">
                <a:solidFill>
                  <a:schemeClr val="tx1"/>
                </a:solidFill>
              </a:rPr>
              <a:t>Data  </a:t>
            </a:r>
            <a:r>
              <a:rPr lang="fr-FR" sz="2800" b="1" dirty="0" err="1" smtClean="0">
                <a:solidFill>
                  <a:schemeClr val="tx1"/>
                </a:solidFill>
              </a:rPr>
              <a:t>pre-processing</a:t>
            </a:r>
            <a:endParaRPr lang="fr-FR" sz="2800" b="1" dirty="0" smtClean="0">
              <a:solidFill>
                <a:schemeClr val="tx1"/>
              </a:solidFill>
            </a:endParaRPr>
          </a:p>
          <a:p>
            <a:r>
              <a:rPr lang="fr-FR" sz="2800" b="1" dirty="0" err="1" smtClean="0">
                <a:solidFill>
                  <a:schemeClr val="tx1"/>
                </a:solidFill>
              </a:rPr>
              <a:t>Analysis</a:t>
            </a:r>
            <a:r>
              <a:rPr lang="fr-FR" sz="2800" dirty="0" smtClean="0">
                <a:solidFill>
                  <a:schemeClr val="tx1"/>
                </a:solidFill>
              </a:rPr>
              <a:t>: </a:t>
            </a:r>
            <a:r>
              <a:rPr lang="fr-FR" sz="2800" dirty="0" err="1" smtClean="0">
                <a:solidFill>
                  <a:schemeClr val="tx1"/>
                </a:solidFill>
              </a:rPr>
              <a:t>choice</a:t>
            </a:r>
            <a:r>
              <a:rPr lang="fr-FR" sz="2800" dirty="0" smtClean="0">
                <a:solidFill>
                  <a:schemeClr val="tx1"/>
                </a:solidFill>
              </a:rPr>
              <a:t> of the input variables</a:t>
            </a:r>
          </a:p>
          <a:p>
            <a:r>
              <a:rPr lang="fr-FR" sz="2800" b="1" dirty="0" err="1" smtClean="0">
                <a:solidFill>
                  <a:schemeClr val="tx1"/>
                </a:solidFill>
              </a:rPr>
              <a:t>Regression</a:t>
            </a:r>
            <a:r>
              <a:rPr lang="fr-FR" sz="2800" dirty="0" smtClean="0">
                <a:solidFill>
                  <a:schemeClr val="tx1"/>
                </a:solidFill>
              </a:rPr>
              <a:t>: </a:t>
            </a:r>
            <a:r>
              <a:rPr lang="fr-FR" sz="2800" dirty="0" err="1" smtClean="0">
                <a:solidFill>
                  <a:schemeClr val="tx1"/>
                </a:solidFill>
              </a:rPr>
              <a:t>finding</a:t>
            </a:r>
            <a:r>
              <a:rPr lang="fr-FR" sz="2800" dirty="0" smtClean="0">
                <a:solidFill>
                  <a:schemeClr val="tx1"/>
                </a:solidFill>
              </a:rPr>
              <a:t> a </a:t>
            </a:r>
            <a:r>
              <a:rPr lang="fr-FR" sz="2800" dirty="0" err="1" smtClean="0">
                <a:solidFill>
                  <a:schemeClr val="tx1"/>
                </a:solidFill>
              </a:rPr>
              <a:t>mathematical</a:t>
            </a:r>
            <a:r>
              <a:rPr lang="fr-FR" sz="2800" dirty="0" smtClean="0">
                <a:solidFill>
                  <a:schemeClr val="tx1"/>
                </a:solidFill>
              </a:rPr>
              <a:t> formula </a:t>
            </a:r>
            <a:r>
              <a:rPr lang="fr-FR" sz="2800" dirty="0" err="1" smtClean="0">
                <a:solidFill>
                  <a:schemeClr val="tx1"/>
                </a:solidFill>
              </a:rPr>
              <a:t>that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</a:rPr>
              <a:t>models</a:t>
            </a:r>
            <a:r>
              <a:rPr lang="fr-FR" sz="2800" dirty="0" smtClean="0">
                <a:solidFill>
                  <a:schemeClr val="tx1"/>
                </a:solidFill>
              </a:rPr>
              <a:t> the land </a:t>
            </a:r>
            <a:r>
              <a:rPr lang="fr-FR" sz="2800" dirty="0" err="1" smtClean="0">
                <a:solidFill>
                  <a:schemeClr val="tx1"/>
                </a:solidFill>
              </a:rPr>
              <a:t>cover</a:t>
            </a:r>
            <a:r>
              <a:rPr lang="fr-FR" sz="2800" dirty="0" smtClean="0">
                <a:solidFill>
                  <a:schemeClr val="tx1"/>
                </a:solidFill>
              </a:rPr>
              <a:t> layer</a:t>
            </a: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9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/>
          <a:lstStyle/>
          <a:p>
            <a:r>
              <a:rPr lang="fr-FR" dirty="0" smtClean="0"/>
              <a:t>Data collection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2395" y="1814184"/>
            <a:ext cx="4100944" cy="2227229"/>
          </a:xfrm>
        </p:spPr>
        <p:txBody>
          <a:bodyPr>
            <a:normAutofit fontScale="85000" lnSpcReduction="20000"/>
          </a:bodyPr>
          <a:lstStyle/>
          <a:p>
            <a:r>
              <a:rPr lang="fr-FR" sz="2800" b="1" dirty="0" smtClean="0">
                <a:solidFill>
                  <a:schemeClr val="tx1"/>
                </a:solidFill>
              </a:rPr>
              <a:t>Land </a:t>
            </a:r>
            <a:r>
              <a:rPr lang="fr-FR" sz="2800" b="1" dirty="0" err="1" smtClean="0">
                <a:solidFill>
                  <a:schemeClr val="tx1"/>
                </a:solidFill>
              </a:rPr>
              <a:t>cover</a:t>
            </a:r>
            <a:endParaRPr lang="fr-FR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National Land </a:t>
            </a:r>
            <a:r>
              <a:rPr lang="fr-FR" dirty="0" err="1" smtClean="0">
                <a:solidFill>
                  <a:schemeClr val="tx1"/>
                </a:solidFill>
              </a:rPr>
              <a:t>Cover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Database</a:t>
            </a:r>
            <a:r>
              <a:rPr lang="fr-FR" dirty="0" smtClean="0">
                <a:solidFill>
                  <a:schemeClr val="tx1"/>
                </a:solidFill>
              </a:rPr>
              <a:t> (NLCD)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	</a:t>
            </a:r>
            <a:r>
              <a:rPr lang="fr-FR" dirty="0" smtClean="0">
                <a:solidFill>
                  <a:schemeClr val="tx1"/>
                </a:solidFill>
              </a:rPr>
              <a:t>1992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	</a:t>
            </a:r>
            <a:r>
              <a:rPr lang="fr-FR" dirty="0" smtClean="0">
                <a:solidFill>
                  <a:schemeClr val="tx1"/>
                </a:solidFill>
              </a:rPr>
              <a:t>2001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	</a:t>
            </a:r>
            <a:r>
              <a:rPr lang="fr-FR" dirty="0" smtClean="0">
                <a:solidFill>
                  <a:schemeClr val="tx1"/>
                </a:solidFill>
              </a:rPr>
              <a:t>2006</a:t>
            </a: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	</a:t>
            </a:r>
            <a:r>
              <a:rPr lang="fr-FR" dirty="0" smtClean="0">
                <a:solidFill>
                  <a:schemeClr val="tx1"/>
                </a:solidFill>
              </a:rPr>
              <a:t>and 2011 </a:t>
            </a:r>
            <a:r>
              <a:rPr lang="fr-FR" dirty="0" err="1" smtClean="0">
                <a:solidFill>
                  <a:schemeClr val="tx1"/>
                </a:solidFill>
              </a:rPr>
              <a:t>databases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12395" y="5135249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The model </a:t>
            </a:r>
            <a:r>
              <a:rPr lang="fr-FR" sz="2000" dirty="0" err="1" smtClean="0">
                <a:latin typeface="+mj-lt"/>
              </a:rPr>
              <a:t>could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be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used</a:t>
            </a:r>
            <a:r>
              <a:rPr lang="fr-FR" sz="2000" dirty="0" smtClean="0">
                <a:latin typeface="+mj-lt"/>
              </a:rPr>
              <a:t> to </a:t>
            </a:r>
            <a:r>
              <a:rPr lang="fr-FR" sz="2000" dirty="0" err="1" smtClean="0">
                <a:latin typeface="+mj-lt"/>
              </a:rPr>
              <a:t>detremine</a:t>
            </a:r>
            <a:r>
              <a:rPr lang="fr-FR" sz="2000" dirty="0" smtClean="0">
                <a:latin typeface="+mj-lt"/>
              </a:rPr>
              <a:t> the 2015 land </a:t>
            </a:r>
            <a:r>
              <a:rPr lang="fr-FR" sz="2000" dirty="0" err="1" smtClean="0">
                <a:latin typeface="+mj-lt"/>
              </a:rPr>
              <a:t>cover</a:t>
            </a:r>
            <a:endParaRPr lang="fr-FR" sz="2000" dirty="0">
              <a:latin typeface="+mj-lt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2029552" y="4164233"/>
            <a:ext cx="484632" cy="673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22829" r="7747" b="18990"/>
          <a:stretch/>
        </p:blipFill>
        <p:spPr>
          <a:xfrm>
            <a:off x="4281722" y="2213714"/>
            <a:ext cx="4765574" cy="457464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372713" y="1827514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NLCD 2011 Land </a:t>
            </a:r>
            <a:r>
              <a:rPr lang="fr-FR" b="1" dirty="0" err="1" smtClean="0"/>
              <a:t>cover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89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/>
          <a:lstStyle/>
          <a:p>
            <a:r>
              <a:rPr lang="fr-FR" dirty="0" smtClean="0"/>
              <a:t>Data collection</a:t>
            </a:r>
            <a:endParaRPr lang="fr-FR" dirty="0"/>
          </a:p>
        </p:txBody>
      </p:sp>
      <p:sp>
        <p:nvSpPr>
          <p:cNvPr id="4" name="Espace réservé du contenu 2"/>
          <p:cNvSpPr txBox="1">
            <a:spLocks noGrp="1"/>
          </p:cNvSpPr>
          <p:nvPr>
            <p:ph idx="1"/>
          </p:nvPr>
        </p:nvSpPr>
        <p:spPr>
          <a:xfrm>
            <a:off x="457200" y="1752600"/>
            <a:ext cx="3886200" cy="3858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chemeClr val="tx1"/>
                </a:solidFill>
              </a:rPr>
              <a:t>Population data</a:t>
            </a:r>
          </a:p>
          <a:p>
            <a:endParaRPr lang="fr-FR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Block groups in Texas </a:t>
            </a:r>
            <a:r>
              <a:rPr lang="fr-FR" sz="2000" dirty="0" err="1" smtClean="0">
                <a:solidFill>
                  <a:schemeClr val="tx1"/>
                </a:solidFill>
              </a:rPr>
              <a:t>from</a:t>
            </a:r>
            <a:r>
              <a:rPr lang="fr-FR" sz="2000" dirty="0" smtClean="0">
                <a:solidFill>
                  <a:schemeClr val="tx1"/>
                </a:solidFill>
              </a:rPr>
              <a:t> the </a:t>
            </a:r>
            <a:r>
              <a:rPr lang="fr-FR" sz="2000" b="1" dirty="0" smtClean="0">
                <a:solidFill>
                  <a:schemeClr val="tx1"/>
                </a:solidFill>
              </a:rPr>
              <a:t>American </a:t>
            </a:r>
            <a:r>
              <a:rPr lang="fr-FR" sz="2000" b="1" dirty="0" err="1" smtClean="0">
                <a:solidFill>
                  <a:schemeClr val="tx1"/>
                </a:solidFill>
              </a:rPr>
              <a:t>Census</a:t>
            </a:r>
            <a:r>
              <a:rPr lang="fr-FR" sz="2000" b="1" dirty="0" smtClean="0">
                <a:solidFill>
                  <a:schemeClr val="tx1"/>
                </a:solidFill>
              </a:rPr>
              <a:t> Bureau</a:t>
            </a:r>
          </a:p>
          <a:p>
            <a:pPr marL="0" indent="0"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Population data for </a:t>
            </a:r>
            <a:r>
              <a:rPr lang="fr-FR" sz="2000" dirty="0" err="1" smtClean="0">
                <a:solidFill>
                  <a:schemeClr val="tx1"/>
                </a:solidFill>
              </a:rPr>
              <a:t>each</a:t>
            </a:r>
            <a:r>
              <a:rPr lang="fr-FR" sz="2000" dirty="0" smtClean="0">
                <a:solidFill>
                  <a:schemeClr val="tx1"/>
                </a:solidFill>
              </a:rPr>
              <a:t> block in the Travis </a:t>
            </a:r>
            <a:r>
              <a:rPr lang="fr-FR" sz="2000" dirty="0" err="1" smtClean="0">
                <a:solidFill>
                  <a:schemeClr val="tx1"/>
                </a:solidFill>
              </a:rPr>
              <a:t>County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from</a:t>
            </a:r>
            <a:r>
              <a:rPr lang="fr-FR" sz="2000" dirty="0" smtClean="0">
                <a:solidFill>
                  <a:schemeClr val="tx1"/>
                </a:solidFill>
              </a:rPr>
              <a:t> the </a:t>
            </a:r>
            <a:r>
              <a:rPr lang="fr-FR" sz="2000" b="1" dirty="0" smtClean="0">
                <a:solidFill>
                  <a:schemeClr val="tx1"/>
                </a:solidFill>
              </a:rPr>
              <a:t>American </a:t>
            </a:r>
            <a:r>
              <a:rPr lang="fr-FR" sz="2000" b="1" dirty="0" err="1" smtClean="0">
                <a:solidFill>
                  <a:schemeClr val="tx1"/>
                </a:solidFill>
              </a:rPr>
              <a:t>Community</a:t>
            </a:r>
            <a:r>
              <a:rPr lang="fr-FR" sz="2000" b="1" dirty="0" smtClean="0">
                <a:solidFill>
                  <a:schemeClr val="tx1"/>
                </a:solidFill>
              </a:rPr>
              <a:t> Survey</a:t>
            </a:r>
          </a:p>
          <a:p>
            <a:pPr marL="0" indent="0">
              <a:buFont typeface="Arial" pitchFamily="34" charset="0"/>
              <a:buNone/>
            </a:pPr>
            <a:endParaRPr lang="fr-FR" dirty="0" smtClean="0"/>
          </a:p>
          <a:p>
            <a:pPr marL="0" indent="0">
              <a:buFont typeface="Arial" pitchFamily="34" charset="0"/>
              <a:buNone/>
            </a:pP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8" b="17914"/>
          <a:stretch/>
        </p:blipFill>
        <p:spPr bwMode="auto">
          <a:xfrm>
            <a:off x="1066800" y="5458690"/>
            <a:ext cx="2133600" cy="10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3434" r="10316" b="23435"/>
          <a:stretch/>
        </p:blipFill>
        <p:spPr>
          <a:xfrm>
            <a:off x="4267200" y="2272144"/>
            <a:ext cx="4745182" cy="442547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50327" y="1625813"/>
            <a:ext cx="444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Total population per block groups in the Travis </a:t>
            </a:r>
            <a:r>
              <a:rPr lang="fr-FR" b="1" dirty="0" err="1" smtClean="0"/>
              <a:t>county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925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5766" y="152400"/>
            <a:ext cx="8229600" cy="1295400"/>
          </a:xfrm>
        </p:spPr>
        <p:txBody>
          <a:bodyPr/>
          <a:lstStyle/>
          <a:p>
            <a:r>
              <a:rPr lang="fr-FR" dirty="0" smtClean="0"/>
              <a:t>Data </a:t>
            </a:r>
            <a:r>
              <a:rPr lang="fr-FR" dirty="0" err="1" smtClean="0"/>
              <a:t>pre-processing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524000"/>
            <a:ext cx="4284345" cy="1066800"/>
          </a:xfrm>
        </p:spPr>
        <p:txBody>
          <a:bodyPr numCol="1">
            <a:noAutofit/>
          </a:bodyPr>
          <a:lstStyle/>
          <a:p>
            <a:r>
              <a:rPr lang="fr-FR" sz="2000" dirty="0" err="1">
                <a:solidFill>
                  <a:schemeClr val="tx1"/>
                </a:solidFill>
              </a:rPr>
              <a:t>Joining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interesting</a:t>
            </a:r>
            <a:r>
              <a:rPr lang="fr-FR" sz="2000" dirty="0">
                <a:solidFill>
                  <a:schemeClr val="tx1"/>
                </a:solidFill>
              </a:rPr>
              <a:t> population data to Travis </a:t>
            </a:r>
            <a:r>
              <a:rPr lang="fr-FR" sz="2000" dirty="0" err="1">
                <a:solidFill>
                  <a:schemeClr val="tx1"/>
                </a:solidFill>
              </a:rPr>
              <a:t>County</a:t>
            </a:r>
            <a:r>
              <a:rPr lang="fr-FR" sz="2000" dirty="0">
                <a:solidFill>
                  <a:schemeClr val="tx1"/>
                </a:solidFill>
              </a:rPr>
              <a:t> Block groups</a:t>
            </a:r>
          </a:p>
          <a:p>
            <a:pPr marL="0" indent="0" algn="just">
              <a:buNone/>
            </a:pPr>
            <a:endParaRPr lang="fr-FR" sz="2000" dirty="0" smtClean="0"/>
          </a:p>
          <a:p>
            <a:pPr marL="0" indent="0" algn="just">
              <a:buNone/>
            </a:pPr>
            <a:endParaRPr lang="fr-FR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5254"/>
            <a:ext cx="9081135" cy="333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05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12945" y="1524000"/>
            <a:ext cx="440245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Using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the Spatial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Analysis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tool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Tabulate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area in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Arcmap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obtain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the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number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impervious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surface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cells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in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each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block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12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5766" y="152400"/>
            <a:ext cx="8229600" cy="1295400"/>
          </a:xfrm>
        </p:spPr>
        <p:txBody>
          <a:bodyPr/>
          <a:lstStyle/>
          <a:p>
            <a:r>
              <a:rPr lang="fr-FR" dirty="0" smtClean="0"/>
              <a:t>Data </a:t>
            </a:r>
            <a:r>
              <a:rPr lang="fr-FR" dirty="0" err="1" smtClean="0"/>
              <a:t>pre-processing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524000"/>
            <a:ext cx="4284345" cy="1066800"/>
          </a:xfrm>
        </p:spPr>
        <p:txBody>
          <a:bodyPr numCol="1">
            <a:noAutofit/>
          </a:bodyPr>
          <a:lstStyle/>
          <a:p>
            <a:r>
              <a:rPr lang="fr-FR" sz="2000" dirty="0" err="1">
                <a:solidFill>
                  <a:schemeClr val="tx1"/>
                </a:solidFill>
              </a:rPr>
              <a:t>Joining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interesting</a:t>
            </a:r>
            <a:r>
              <a:rPr lang="fr-FR" sz="2000" dirty="0">
                <a:solidFill>
                  <a:schemeClr val="tx1"/>
                </a:solidFill>
              </a:rPr>
              <a:t> population data to Travis </a:t>
            </a:r>
            <a:r>
              <a:rPr lang="fr-FR" sz="2000" dirty="0" err="1">
                <a:solidFill>
                  <a:schemeClr val="tx1"/>
                </a:solidFill>
              </a:rPr>
              <a:t>County</a:t>
            </a:r>
            <a:r>
              <a:rPr lang="fr-FR" sz="2000" dirty="0">
                <a:solidFill>
                  <a:schemeClr val="tx1"/>
                </a:solidFill>
              </a:rPr>
              <a:t> Block groups</a:t>
            </a:r>
          </a:p>
          <a:p>
            <a:pPr marL="0" indent="0" algn="just">
              <a:buNone/>
            </a:pPr>
            <a:endParaRPr lang="fr-FR" sz="2000" dirty="0" smtClean="0"/>
          </a:p>
          <a:p>
            <a:pPr marL="0" indent="0" algn="just">
              <a:buNone/>
            </a:pPr>
            <a:endParaRPr lang="fr-FR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5254"/>
            <a:ext cx="9081135" cy="333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05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12945" y="1524000"/>
            <a:ext cx="440245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Using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the Spatial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Analysis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tool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Tabulate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area in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Arcmap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obtain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the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number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impervious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surface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cells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in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each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block</a:t>
            </a:r>
          </a:p>
          <a:p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3"/>
          <a:srcRect r="1055" b="40526"/>
          <a:stretch/>
        </p:blipFill>
        <p:spPr bwMode="auto">
          <a:xfrm>
            <a:off x="87196" y="1524000"/>
            <a:ext cx="4467225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 flipH="1">
            <a:off x="4038601" y="3733800"/>
            <a:ext cx="3124199" cy="838201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553200" y="3165254"/>
            <a:ext cx="1447800" cy="568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5766" y="152400"/>
            <a:ext cx="8229600" cy="1295400"/>
          </a:xfrm>
        </p:spPr>
        <p:txBody>
          <a:bodyPr/>
          <a:lstStyle/>
          <a:p>
            <a:r>
              <a:rPr lang="fr-FR" dirty="0" smtClean="0"/>
              <a:t>Data </a:t>
            </a:r>
            <a:r>
              <a:rPr lang="fr-FR" dirty="0" err="1" smtClean="0"/>
              <a:t>pre-processing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524000"/>
            <a:ext cx="4284345" cy="1066800"/>
          </a:xfrm>
        </p:spPr>
        <p:txBody>
          <a:bodyPr numCol="1">
            <a:noAutofit/>
          </a:bodyPr>
          <a:lstStyle/>
          <a:p>
            <a:r>
              <a:rPr lang="fr-FR" sz="2000" dirty="0" err="1">
                <a:solidFill>
                  <a:schemeClr val="tx1"/>
                </a:solidFill>
              </a:rPr>
              <a:t>Joining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interesting</a:t>
            </a:r>
            <a:r>
              <a:rPr lang="fr-FR" sz="2000" dirty="0">
                <a:solidFill>
                  <a:schemeClr val="tx1"/>
                </a:solidFill>
              </a:rPr>
              <a:t> population data to Travis </a:t>
            </a:r>
            <a:r>
              <a:rPr lang="fr-FR" sz="2000" dirty="0" err="1">
                <a:solidFill>
                  <a:schemeClr val="tx1"/>
                </a:solidFill>
              </a:rPr>
              <a:t>County</a:t>
            </a:r>
            <a:r>
              <a:rPr lang="fr-FR" sz="2000" dirty="0">
                <a:solidFill>
                  <a:schemeClr val="tx1"/>
                </a:solidFill>
              </a:rPr>
              <a:t> Block groups</a:t>
            </a:r>
          </a:p>
          <a:p>
            <a:pPr marL="0" indent="0" algn="just">
              <a:buNone/>
            </a:pPr>
            <a:endParaRPr lang="fr-FR" sz="2000" dirty="0" smtClean="0"/>
          </a:p>
          <a:p>
            <a:pPr marL="0" indent="0" algn="just">
              <a:buNone/>
            </a:pPr>
            <a:endParaRPr lang="fr-FR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5254"/>
            <a:ext cx="9081135" cy="333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05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12945" y="1524000"/>
            <a:ext cx="440245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Using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the Spatial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Analysis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tool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Tabulate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area in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Arcmap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obtain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the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number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impervious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surface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cells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in </a:t>
            </a:r>
            <a:r>
              <a:rPr lang="fr-FR" sz="2000" dirty="0" err="1" smtClean="0">
                <a:solidFill>
                  <a:schemeClr val="tx1"/>
                </a:solidFill>
                <a:latin typeface="+mj-lt"/>
              </a:rPr>
              <a:t>each</a:t>
            </a:r>
            <a:r>
              <a:rPr lang="fr-FR" sz="2000" dirty="0" smtClean="0">
                <a:solidFill>
                  <a:schemeClr val="tx1"/>
                </a:solidFill>
                <a:latin typeface="+mj-lt"/>
              </a:rPr>
              <a:t> block</a:t>
            </a:r>
          </a:p>
          <a:p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3"/>
          <a:srcRect r="1055" b="40526"/>
          <a:stretch/>
        </p:blipFill>
        <p:spPr bwMode="auto">
          <a:xfrm>
            <a:off x="87196" y="1524000"/>
            <a:ext cx="4467225" cy="322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3435" r="10030" b="24647"/>
          <a:stretch/>
        </p:blipFill>
        <p:spPr>
          <a:xfrm>
            <a:off x="-20783" y="1312438"/>
            <a:ext cx="4800428" cy="4239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645" y="152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 smtClean="0"/>
              <a:t>Number</a:t>
            </a:r>
            <a:r>
              <a:rPr lang="fr-FR" b="1" dirty="0" smtClean="0"/>
              <a:t> of </a:t>
            </a:r>
            <a:r>
              <a:rPr lang="fr-FR" b="1" dirty="0" err="1" smtClean="0"/>
              <a:t>impervious</a:t>
            </a:r>
            <a:r>
              <a:rPr lang="fr-FR" b="1" dirty="0" smtClean="0"/>
              <a:t> surface </a:t>
            </a:r>
            <a:r>
              <a:rPr lang="fr-FR" b="1" dirty="0" err="1" smtClean="0"/>
              <a:t>cells</a:t>
            </a:r>
            <a:r>
              <a:rPr lang="fr-FR" b="1" dirty="0" smtClean="0"/>
              <a:t> per block groups in the Travis </a:t>
            </a:r>
            <a:r>
              <a:rPr lang="fr-FR" b="1" dirty="0" err="1" smtClean="0"/>
              <a:t>county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383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3346" y="228600"/>
            <a:ext cx="8229600" cy="1066800"/>
          </a:xfrm>
        </p:spPr>
        <p:txBody>
          <a:bodyPr/>
          <a:lstStyle/>
          <a:p>
            <a:r>
              <a:rPr lang="fr-FR" dirty="0" smtClean="0"/>
              <a:t>Data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676400"/>
            <a:ext cx="3962400" cy="1143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chemeClr val="tx1"/>
                </a:solidFill>
              </a:rPr>
              <a:t>The </a:t>
            </a:r>
            <a:r>
              <a:rPr lang="fr-FR" dirty="0" err="1" smtClean="0">
                <a:solidFill>
                  <a:schemeClr val="tx1"/>
                </a:solidFill>
              </a:rPr>
              <a:t>factors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that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seem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to have an </a:t>
            </a:r>
            <a:r>
              <a:rPr lang="fr-FR" dirty="0" err="1" smtClean="0">
                <a:solidFill>
                  <a:schemeClr val="tx1"/>
                </a:solidFill>
              </a:rPr>
              <a:t>effect</a:t>
            </a:r>
            <a:r>
              <a:rPr lang="fr-FR" dirty="0" smtClean="0">
                <a:solidFill>
                  <a:schemeClr val="tx1"/>
                </a:solidFill>
              </a:rPr>
              <a:t> on the  </a:t>
            </a:r>
            <a:r>
              <a:rPr lang="fr-FR" dirty="0" err="1" smtClean="0">
                <a:solidFill>
                  <a:schemeClr val="tx1"/>
                </a:solidFill>
              </a:rPr>
              <a:t>number</a:t>
            </a:r>
            <a:r>
              <a:rPr lang="fr-FR" dirty="0" smtClean="0">
                <a:solidFill>
                  <a:schemeClr val="tx1"/>
                </a:solidFill>
              </a:rPr>
              <a:t> of </a:t>
            </a:r>
            <a:r>
              <a:rPr lang="fr-FR" dirty="0" err="1" smtClean="0">
                <a:solidFill>
                  <a:schemeClr val="tx1"/>
                </a:solidFill>
              </a:rPr>
              <a:t>impervious</a:t>
            </a:r>
            <a:r>
              <a:rPr lang="fr-FR" dirty="0" smtClean="0">
                <a:solidFill>
                  <a:schemeClr val="tx1"/>
                </a:solidFill>
              </a:rPr>
              <a:t> surface </a:t>
            </a:r>
            <a:r>
              <a:rPr lang="fr-FR" dirty="0" err="1" smtClean="0">
                <a:solidFill>
                  <a:schemeClr val="tx1"/>
                </a:solidFill>
              </a:rPr>
              <a:t>cells</a:t>
            </a:r>
            <a:r>
              <a:rPr lang="fr-FR" dirty="0" smtClean="0">
                <a:solidFill>
                  <a:schemeClr val="tx1"/>
                </a:solidFill>
              </a:rPr>
              <a:t> are:</a:t>
            </a:r>
          </a:p>
          <a:p>
            <a:pPr marL="457200" lvl="1" indent="0">
              <a:buNone/>
            </a:pP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3435" r="10030" b="24647"/>
          <a:stretch/>
        </p:blipFill>
        <p:spPr>
          <a:xfrm>
            <a:off x="152400" y="2718954"/>
            <a:ext cx="3219848" cy="28436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23637" r="9460" b="24848"/>
          <a:stretch/>
        </p:blipFill>
        <p:spPr>
          <a:xfrm>
            <a:off x="5029200" y="1447800"/>
            <a:ext cx="2812473" cy="24730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43800" y="1676400"/>
            <a:ext cx="151014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fr-FR" dirty="0" smtClean="0"/>
              <a:t>The total population of the block group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24445" r="11601" b="24444"/>
          <a:stretch/>
        </p:blipFill>
        <p:spPr>
          <a:xfrm>
            <a:off x="3337612" y="4175413"/>
            <a:ext cx="2847109" cy="257716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57400" y="5829252"/>
            <a:ext cx="152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housing</a:t>
            </a:r>
            <a:r>
              <a:rPr lang="fr-FR" dirty="0" smtClean="0"/>
              <a:t> </a:t>
            </a:r>
            <a:r>
              <a:rPr lang="fr-FR" dirty="0" err="1" smtClean="0"/>
              <a:t>units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24444" r="9460" b="23636"/>
          <a:stretch/>
        </p:blipFill>
        <p:spPr>
          <a:xfrm>
            <a:off x="6128067" y="4158094"/>
            <a:ext cx="3008149" cy="261180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632141" y="4343400"/>
            <a:ext cx="14218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Income</a:t>
            </a:r>
            <a:r>
              <a:rPr lang="fr-FR" dirty="0" smtClean="0"/>
              <a:t> per </a:t>
            </a:r>
            <a:r>
              <a:rPr lang="fr-FR" dirty="0" err="1" smtClean="0"/>
              <a:t>housing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3372248" y="2415064"/>
            <a:ext cx="1656952" cy="8615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3337612" y="3810000"/>
            <a:ext cx="863112" cy="33077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3337612" y="3505200"/>
            <a:ext cx="3215588" cy="6702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542</TotalTime>
  <Words>359</Words>
  <Application>Microsoft Office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Courier New</vt:lpstr>
      <vt:lpstr>Palatino Linotype</vt:lpstr>
      <vt:lpstr>Exécutif</vt:lpstr>
      <vt:lpstr>Land cover change in the Travis county</vt:lpstr>
      <vt:lpstr>Introduction</vt:lpstr>
      <vt:lpstr>Project steps</vt:lpstr>
      <vt:lpstr>Data collection</vt:lpstr>
      <vt:lpstr>Data collection</vt:lpstr>
      <vt:lpstr>Data pre-processing</vt:lpstr>
      <vt:lpstr>Data pre-processing</vt:lpstr>
      <vt:lpstr>Data pre-processing</vt:lpstr>
      <vt:lpstr>Data Analysis</vt:lpstr>
      <vt:lpstr>Regression</vt:lpstr>
      <vt:lpstr>Further work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cover change in the Travis county</dc:title>
  <dc:creator>Julie</dc:creator>
  <cp:lastModifiedBy>Maidment, David R</cp:lastModifiedBy>
  <cp:revision>33</cp:revision>
  <dcterms:created xsi:type="dcterms:W3CDTF">2015-11-11T22:04:00Z</dcterms:created>
  <dcterms:modified xsi:type="dcterms:W3CDTF">2015-11-12T16:59:40Z</dcterms:modified>
</cp:coreProperties>
</file>