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02" r:id="rId2"/>
    <p:sldId id="427" r:id="rId3"/>
    <p:sldId id="436" r:id="rId4"/>
    <p:sldId id="437" r:id="rId5"/>
    <p:sldId id="426" r:id="rId6"/>
    <p:sldId id="433" r:id="rId7"/>
    <p:sldId id="429" r:id="rId8"/>
    <p:sldId id="430" r:id="rId9"/>
    <p:sldId id="431" r:id="rId10"/>
    <p:sldId id="325" r:id="rId11"/>
    <p:sldId id="432" r:id="rId12"/>
    <p:sldId id="329" r:id="rId13"/>
    <p:sldId id="421" r:id="rId14"/>
    <p:sldId id="438" r:id="rId15"/>
    <p:sldId id="374" r:id="rId16"/>
    <p:sldId id="350" r:id="rId17"/>
    <p:sldId id="387" r:id="rId18"/>
    <p:sldId id="375" r:id="rId19"/>
    <p:sldId id="379" r:id="rId20"/>
    <p:sldId id="380" r:id="rId21"/>
    <p:sldId id="381" r:id="rId22"/>
    <p:sldId id="422" r:id="rId23"/>
    <p:sldId id="384" r:id="rId24"/>
    <p:sldId id="383" r:id="rId25"/>
    <p:sldId id="386" r:id="rId26"/>
    <p:sldId id="388" r:id="rId27"/>
    <p:sldId id="389" r:id="rId28"/>
    <p:sldId id="392" r:id="rId29"/>
    <p:sldId id="393" r:id="rId30"/>
    <p:sldId id="398" r:id="rId31"/>
    <p:sldId id="400" r:id="rId32"/>
    <p:sldId id="424" r:id="rId33"/>
    <p:sldId id="402" r:id="rId34"/>
    <p:sldId id="404" r:id="rId35"/>
    <p:sldId id="405" r:id="rId36"/>
    <p:sldId id="406" r:id="rId37"/>
    <p:sldId id="407" r:id="rId38"/>
    <p:sldId id="415" r:id="rId39"/>
    <p:sldId id="410" r:id="rId40"/>
    <p:sldId id="434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News Gothic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9935D"/>
    <a:srgbClr val="D7AF87"/>
    <a:srgbClr val="8C5D2E"/>
    <a:srgbClr val="CC6600"/>
    <a:srgbClr val="C0C0C0"/>
    <a:srgbClr val="5F5F5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3373" autoAdjust="0"/>
  </p:normalViewPr>
  <p:slideViewPr>
    <p:cSldViewPr snapToGrid="0">
      <p:cViewPr>
        <p:scale>
          <a:sx n="75" d="100"/>
          <a:sy n="75" d="100"/>
        </p:scale>
        <p:origin x="-960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9E63EC5-4680-4193-A53F-47C83F868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E98791CE-BE65-4B88-83FE-FD658F936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45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A76D14F7-0FDA-41E2-85C6-D1843687A5CF}" type="slidenum">
              <a:rPr lang="en-US" sz="1200" smtClean="0">
                <a:latin typeface="Verdana" pitchFamily="34" charset="0"/>
              </a:rPr>
              <a:pPr eaLnBrk="1" hangingPunct="1"/>
              <a:t>1</a:t>
            </a:fld>
            <a:endParaRPr lang="en-US" sz="1200" smtClean="0">
              <a:latin typeface="Verdana" pitchFamily="34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AE63A35D-BC41-49A5-9D3F-EB5C4B8AF1D3}" type="slidenum">
              <a:rPr lang="en-US" sz="1200" smtClean="0">
                <a:latin typeface="Verdana" pitchFamily="34" charset="0"/>
              </a:rPr>
              <a:pPr eaLnBrk="1" hangingPunct="1"/>
              <a:t>17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71CEB6C0-2774-467E-A145-C28DB63C27EF}" type="slidenum">
              <a:rPr lang="en-US" sz="1200" smtClean="0">
                <a:latin typeface="Verdana" pitchFamily="34" charset="0"/>
              </a:rPr>
              <a:pPr eaLnBrk="1" hangingPunct="1"/>
              <a:t>28</a:t>
            </a:fld>
            <a:endParaRPr lang="en-US" sz="1200" smtClean="0">
              <a:latin typeface="Verdana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A867C7D1-B923-4CDE-BA8A-00B7AA7F8FEF}" type="slidenum">
              <a:rPr lang="en-US" sz="1200" smtClean="0">
                <a:latin typeface="Verdana" pitchFamily="34" charset="0"/>
              </a:rPr>
              <a:pPr eaLnBrk="1" hangingPunct="1"/>
              <a:t>29</a:t>
            </a:fld>
            <a:endParaRPr lang="en-US" sz="1200" smtClean="0">
              <a:latin typeface="Verdana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95820205-70ED-4056-96EA-359740C6F3A1}" type="slidenum">
              <a:rPr lang="en-US" sz="1200" smtClean="0">
                <a:latin typeface="Verdana" pitchFamily="34" charset="0"/>
              </a:rPr>
              <a:pPr eaLnBrk="1" hangingPunct="1"/>
              <a:t>6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3EF76155-98D0-41FA-BDAD-3F1009A5EF00}" type="slidenum">
              <a:rPr lang="en-US" sz="1200" smtClean="0">
                <a:latin typeface="Verdana" pitchFamily="34" charset="0"/>
              </a:rPr>
              <a:pPr eaLnBrk="1" hangingPunct="1"/>
              <a:t>7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38051C17-F8AD-44A9-A51D-0216F0BBE8CE}" type="slidenum">
              <a:rPr lang="en-US" sz="1200" smtClean="0">
                <a:latin typeface="Verdana" pitchFamily="34" charset="0"/>
              </a:rPr>
              <a:pPr eaLnBrk="1" hangingPunct="1"/>
              <a:t>8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63370B2D-03E8-4E4E-8980-705C44EE8C94}" type="slidenum">
              <a:rPr lang="en-US" sz="1200" smtClean="0">
                <a:latin typeface="Verdana" pitchFamily="34" charset="0"/>
              </a:rPr>
              <a:pPr eaLnBrk="1" hangingPunct="1"/>
              <a:t>9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77847A47-547D-4298-BAA4-529E3146C723}" type="slidenum">
              <a:rPr lang="en-US" sz="1200" smtClean="0">
                <a:latin typeface="Verdana" pitchFamily="34" charset="0"/>
              </a:rPr>
              <a:pPr eaLnBrk="1" hangingPunct="1"/>
              <a:t>10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BDCDCF97-8CBB-4B01-BBA8-165EE1B86AD5}" type="slidenum">
              <a:rPr lang="en-US" sz="1200" smtClean="0">
                <a:latin typeface="Verdana" pitchFamily="34" charset="0"/>
              </a:rPr>
              <a:pPr eaLnBrk="1" hangingPunct="1"/>
              <a:t>12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r" eaLnBrk="1" hangingPunct="1"/>
            <a:fld id="{84DF104E-AA35-4269-81DB-0B0369AD102F}" type="slidenum">
              <a:rPr lang="en-US" sz="1200">
                <a:latin typeface="Verdana" pitchFamily="34" charset="0"/>
              </a:rPr>
              <a:pPr algn="r" eaLnBrk="1" hangingPunct="1"/>
              <a:t>13</a:t>
            </a:fld>
            <a:endParaRPr lang="en-US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736FD3B3-0720-4670-9E53-096557C36169}" type="slidenum">
              <a:rPr lang="en-US" sz="1200" smtClean="0">
                <a:latin typeface="Verdana" pitchFamily="34" charset="0"/>
              </a:rPr>
              <a:pPr eaLnBrk="1" hangingPunct="1"/>
              <a:t>16</a:t>
            </a:fld>
            <a:endParaRPr 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141663" y="6223000"/>
            <a:ext cx="172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Picture 15" descr="NA master 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35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31953-6D2F-4152-BC19-8B1DDDFE7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3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EA42-4165-4A6E-91EF-6B7C5BA9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A3FE-770C-493A-86E0-AB6643F02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7008-C5BF-40DA-8C7B-A4E7B9C9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96CC-B4FD-4CA5-B34C-297FB620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6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E89A-A3F4-40EA-8F0D-AC466C70E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5B36-2B96-4A9F-9666-A5D4A045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8C57-48FD-48E2-A954-513E3596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C450-673D-40F2-A765-7018C7026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7BB16-050D-465F-A502-315ADCD3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1663" y="6223000"/>
            <a:ext cx="172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Confidential -- for internal and committee use only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13325" y="6237288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2AF9330-E755-4F8E-86B0-1DBC9A77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986088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152" name="Picture 19" descr="NA master s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p.edu/catalog.php?record_id=1257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ncfloodmaps.com/program_review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2336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FEMA Flood Map Accuracy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300" y="2503488"/>
            <a:ext cx="8153400" cy="1193800"/>
          </a:xfrm>
        </p:spPr>
        <p:txBody>
          <a:bodyPr/>
          <a:lstStyle/>
          <a:p>
            <a:pPr algn="l"/>
            <a:r>
              <a:rPr lang="en-US" dirty="0" smtClean="0">
                <a:latin typeface="Verdana" pitchFamily="34" charset="0"/>
              </a:rPr>
              <a:t>David Maidment</a:t>
            </a:r>
          </a:p>
          <a:p>
            <a:endParaRPr lang="en-US" dirty="0" smtClean="0">
              <a:latin typeface="Verdana" pitchFamily="34" charset="0"/>
            </a:endParaRPr>
          </a:p>
          <a:p>
            <a:pPr algn="l"/>
            <a:r>
              <a:rPr lang="en-US" sz="2400" dirty="0" smtClean="0">
                <a:latin typeface="Verdana" pitchFamily="34" charset="0"/>
              </a:rPr>
              <a:t>University </a:t>
            </a:r>
            <a:r>
              <a:rPr lang="en-US" sz="2400" dirty="0" smtClean="0">
                <a:latin typeface="Verdana" pitchFamily="34" charset="0"/>
              </a:rPr>
              <a:t>of Texas at Austin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14475" y="4391026"/>
            <a:ext cx="64008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kern="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050" y="2149475"/>
            <a:ext cx="2940050" cy="3810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2874" y="5184716"/>
            <a:ext cx="6092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hlinkClick r:id="rId4"/>
              </a:rPr>
              <a:t>http://www.nap.edu/catalog.php?record_id=12573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Committee Charge: Task 3a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379538"/>
            <a:ext cx="8294688" cy="46593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/>
              <a:t>3</a:t>
            </a:r>
            <a:r>
              <a:rPr lang="en-US" sz="2800" dirty="0" smtClean="0"/>
              <a:t>.  Investigate the impact that various </a:t>
            </a:r>
            <a:r>
              <a:rPr lang="en-US" sz="2800" dirty="0" smtClean="0">
                <a:solidFill>
                  <a:srgbClr val="FF0000"/>
                </a:solidFill>
              </a:rPr>
              <a:t>study components </a:t>
            </a:r>
            <a:r>
              <a:rPr lang="en-US" sz="2800" dirty="0" smtClean="0"/>
              <a:t>(i.e., variables) have on the mapping of flood inundation boundaries: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		a.  </a:t>
            </a:r>
            <a:r>
              <a:rPr lang="en-US" sz="2800" dirty="0" err="1" smtClean="0">
                <a:solidFill>
                  <a:srgbClr val="FF0000"/>
                </a:solidFill>
              </a:rPr>
              <a:t>Riverine</a:t>
            </a:r>
            <a:r>
              <a:rPr lang="en-US" sz="2800" dirty="0" smtClean="0"/>
              <a:t> flooding </a:t>
            </a:r>
          </a:p>
          <a:p>
            <a:pPr lvl="3">
              <a:defRPr/>
            </a:pPr>
            <a:r>
              <a:rPr lang="en-US" sz="2800" dirty="0" smtClean="0">
                <a:ea typeface="+mn-ea"/>
                <a:cs typeface="+mn-cs"/>
              </a:rPr>
              <a:t>The accuracy of </a:t>
            </a:r>
            <a:r>
              <a:rPr lang="en-US" sz="2800" dirty="0" smtClean="0">
                <a:solidFill>
                  <a:srgbClr val="FF0000"/>
                </a:solidFill>
                <a:ea typeface="+mn-ea"/>
                <a:cs typeface="+mn-cs"/>
              </a:rPr>
              <a:t>digital terrain </a:t>
            </a:r>
            <a:r>
              <a:rPr lang="en-US" sz="2800" dirty="0" smtClean="0">
                <a:ea typeface="+mn-ea"/>
                <a:cs typeface="+mn-cs"/>
              </a:rPr>
              <a:t>information</a:t>
            </a:r>
          </a:p>
          <a:p>
            <a:pPr lvl="3"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+mn-cs"/>
              </a:rPr>
              <a:t>Hydrologic</a:t>
            </a:r>
            <a:r>
              <a:rPr lang="en-US" sz="2800" dirty="0" smtClean="0">
                <a:ea typeface="+mn-ea"/>
                <a:cs typeface="+mn-cs"/>
              </a:rPr>
              <a:t> uncertainties in determining the flood discharge</a:t>
            </a:r>
          </a:p>
          <a:p>
            <a:pPr lvl="3"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+mn-cs"/>
              </a:rPr>
              <a:t>Hydraulic</a:t>
            </a:r>
            <a:r>
              <a:rPr lang="en-US" sz="2800" dirty="0" smtClean="0">
                <a:ea typeface="+mn-ea"/>
                <a:cs typeface="+mn-cs"/>
              </a:rPr>
              <a:t> uncertainties in converting the discharge into a flood water surface elevation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		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09700" y="2717800"/>
            <a:ext cx="3492500" cy="5842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 2.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54000"/>
            <a:ext cx="865822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17525" y="1209675"/>
            <a:ext cx="5241925" cy="2411413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Previous NRC Studies:</a:t>
            </a:r>
            <a:br>
              <a:rPr lang="en-US" smtClean="0"/>
            </a:br>
            <a:r>
              <a:rPr lang="en-US" sz="3600" smtClean="0">
                <a:solidFill>
                  <a:srgbClr val="FF0000"/>
                </a:solidFill>
              </a:rPr>
              <a:t>Flood Map Technologies (2007)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9725"/>
            <a:ext cx="4175125" cy="4473575"/>
          </a:xfrm>
        </p:spPr>
        <p:txBody>
          <a:bodyPr/>
          <a:lstStyle/>
          <a:p>
            <a:r>
              <a:rPr lang="en-US" smtClean="0"/>
              <a:t>An examination of the accuracy of flood </a:t>
            </a:r>
            <a:r>
              <a:rPr lang="en-US" smtClean="0">
                <a:solidFill>
                  <a:srgbClr val="FF0000"/>
                </a:solidFill>
              </a:rPr>
              <a:t>base map input data </a:t>
            </a:r>
          </a:p>
          <a:p>
            <a:pPr lvl="1"/>
            <a:r>
              <a:rPr lang="en-US" smtClean="0"/>
              <a:t>2D imagery and planimetrics</a:t>
            </a:r>
          </a:p>
          <a:p>
            <a:pPr lvl="1"/>
            <a:r>
              <a:rPr lang="en-US" smtClean="0"/>
              <a:t>3D elevation</a:t>
            </a:r>
          </a:p>
          <a:p>
            <a:r>
              <a:rPr lang="en-US" smtClean="0"/>
              <a:t>Prompted by issues raised by Senate Appropriations Committee staff</a:t>
            </a:r>
          </a:p>
        </p:txBody>
      </p:sp>
      <p:pic>
        <p:nvPicPr>
          <p:cNvPr id="17412" name="Picture 6" descr="Elevation Data for Floodplain Map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684338"/>
            <a:ext cx="2884488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50825"/>
            <a:ext cx="87010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73138"/>
            <a:ext cx="65436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144963"/>
            <a:ext cx="30448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752975" y="54229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20650" y="5022850"/>
            <a:ext cx="5319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21% of population has maps meeting the floodplain boundary standard and engineering study standard</a:t>
            </a:r>
          </a:p>
        </p:txBody>
      </p: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268913" y="4789488"/>
            <a:ext cx="812800" cy="730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6823075" y="889000"/>
            <a:ext cx="20812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Adjusted goal</a:t>
            </a:r>
            <a:r>
              <a:rPr lang="en-US" sz="2400"/>
              <a:t>: 92% of population and 65% of land area will have a modernized map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00" y="749300"/>
            <a:ext cx="5513388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Midcourse Adjustment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 Modernization in Texas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90650"/>
            <a:ext cx="8534400" cy="5467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90600" y="1092200"/>
            <a:ext cx="7937500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Source: FEMA Region VI RMC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070100"/>
            <a:ext cx="803450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Half of Texas Counties have updated digital flood maps (94% of population)</a:t>
            </a:r>
            <a:endParaRPr lang="en-US" sz="20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3CBAA-90BE-4B90-A69F-08BC16058E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Terrain Data for Case Studies</a:t>
            </a:r>
          </a:p>
        </p:txBody>
      </p:sp>
      <p:pic>
        <p:nvPicPr>
          <p:cNvPr id="19459" name="Picture 6" descr="Figure 3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98663"/>
            <a:ext cx="35702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15938" y="4902200"/>
            <a:ext cx="376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USGS DEMs (30m)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011363"/>
            <a:ext cx="33401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4770438" y="4902200"/>
            <a:ext cx="3622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NCFPM Lidar (3m)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Terrain data accuracy matters</a:t>
            </a:r>
          </a:p>
        </p:txBody>
      </p:sp>
      <p:pic>
        <p:nvPicPr>
          <p:cNvPr id="20483" name="Picture 2" descr="Figure 3.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22500"/>
            <a:ext cx="845343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06450" y="1566863"/>
            <a:ext cx="351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USGS NED (30m)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995863" y="1573213"/>
            <a:ext cx="3616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NCFMP Lidar (3m)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960438" y="5408613"/>
            <a:ext cx="7046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Inundation for a 1ft storm surge or sea level rise in the Tar-Pamlico estuary (Source: USGS)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812800" y="215900"/>
            <a:ext cx="7772400" cy="1143000"/>
          </a:xfrm>
        </p:spPr>
        <p:txBody>
          <a:bodyPr/>
          <a:lstStyle/>
          <a:p>
            <a:r>
              <a:rPr lang="en-US" smtClean="0"/>
              <a:t>North Carolina Case Studies</a:t>
            </a:r>
            <a:br>
              <a:rPr lang="en-US" smtClean="0"/>
            </a:br>
            <a:r>
              <a:rPr lang="en-US" sz="2400" smtClean="0"/>
              <a:t> </a:t>
            </a:r>
            <a:r>
              <a:rPr lang="en-US" sz="2400" smtClean="0">
                <a:hlinkClick r:id="rId4"/>
              </a:rPr>
              <a:t>http://www.ncfloodmaps.com/program_review.htm</a:t>
            </a:r>
            <a:r>
              <a:rPr lang="en-US" sz="2400" smtClean="0"/>
              <a:t> 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2395538" y="1330325"/>
          <a:ext cx="6224587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esentation" r:id="rId5" imgW="4572129" imgH="3428876" progId="PowerPoint.Show.8">
                  <p:embed/>
                </p:oleObj>
              </mc:Choice>
              <mc:Fallback>
                <p:oleObj name="Presentation" r:id="rId5" imgW="4572129" imgH="3428876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1330325"/>
                        <a:ext cx="6224587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2636838" y="4843463"/>
            <a:ext cx="3027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H&amp;H and Economics</a:t>
            </a:r>
          </a:p>
        </p:txBody>
      </p:sp>
      <p:cxnSp>
        <p:nvCxnSpPr>
          <p:cNvPr id="1029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79006" y="4282282"/>
            <a:ext cx="633413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4031456" y="4472782"/>
            <a:ext cx="506413" cy="361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5602288" y="2236788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H&amp;H</a:t>
            </a:r>
          </a:p>
        </p:txBody>
      </p:sp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6624638" y="1757363"/>
            <a:ext cx="169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Economics</a:t>
            </a:r>
          </a:p>
        </p:txBody>
      </p:sp>
      <p:sp>
        <p:nvSpPr>
          <p:cNvPr id="1033" name="TextBox 14"/>
          <p:cNvSpPr txBox="1">
            <a:spLocks noChangeArrowheads="1"/>
          </p:cNvSpPr>
          <p:nvPr/>
        </p:nvSpPr>
        <p:spPr bwMode="auto">
          <a:xfrm>
            <a:off x="3694113" y="5819775"/>
            <a:ext cx="411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000"/>
              <a:t>(H&amp;H = Hydrology and Hydraulics)</a:t>
            </a:r>
          </a:p>
        </p:txBody>
      </p:sp>
      <p:sp>
        <p:nvSpPr>
          <p:cNvPr id="1034" name="TextBox 11"/>
          <p:cNvSpPr txBox="1">
            <a:spLocks noChangeArrowheads="1"/>
          </p:cNvSpPr>
          <p:nvPr/>
        </p:nvSpPr>
        <p:spPr bwMode="auto">
          <a:xfrm>
            <a:off x="2573338" y="2598738"/>
            <a:ext cx="1965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Mountains of Western NC</a:t>
            </a:r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5043488" y="2832100"/>
            <a:ext cx="1965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Rolling hills of Piedmont</a:t>
            </a:r>
          </a:p>
        </p:txBody>
      </p:sp>
      <p:sp>
        <p:nvSpPr>
          <p:cNvPr id="1036" name="TextBox 18"/>
          <p:cNvSpPr txBox="1">
            <a:spLocks noChangeArrowheads="1"/>
          </p:cNvSpPr>
          <p:nvPr/>
        </p:nvSpPr>
        <p:spPr bwMode="auto">
          <a:xfrm>
            <a:off x="6772275" y="3835400"/>
            <a:ext cx="2130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Flat coastal plain</a:t>
            </a:r>
          </a:p>
        </p:txBody>
      </p:sp>
      <p:sp>
        <p:nvSpPr>
          <p:cNvPr id="1037" name="TextBox 19"/>
          <p:cNvSpPr txBox="1">
            <a:spLocks noChangeArrowheads="1"/>
          </p:cNvSpPr>
          <p:nvPr/>
        </p:nvSpPr>
        <p:spPr bwMode="auto">
          <a:xfrm>
            <a:off x="331788" y="2378075"/>
            <a:ext cx="2079625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000"/>
              <a:t>Studies done for the NRC Committee by the North Carolina Floodplain Mapping Program (NCFMP)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8096250" cy="1143000"/>
          </a:xfrm>
        </p:spPr>
        <p:txBody>
          <a:bodyPr/>
          <a:lstStyle/>
          <a:p>
            <a:r>
              <a:rPr lang="en-US" sz="3200" smtClean="0"/>
              <a:t>One River Reach studied in detail in each region</a:t>
            </a:r>
            <a:br>
              <a:rPr lang="en-US" sz="3200" smtClean="0"/>
            </a:br>
            <a:r>
              <a:rPr lang="en-US" sz="3200" smtClean="0"/>
              <a:t>(each reach 5-7 miles long)</a:t>
            </a:r>
          </a:p>
        </p:txBody>
      </p:sp>
      <p:pic>
        <p:nvPicPr>
          <p:cNvPr id="21507" name="Content Placeholder 3" descr="Figure 4.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7788" y="1430338"/>
            <a:ext cx="6859587" cy="458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Content Placeholder 4" descr="Figure 3.12 bottom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206375"/>
            <a:ext cx="8320088" cy="5940425"/>
          </a:xfr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11425" y="881063"/>
          <a:ext cx="34004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376"/>
                <a:gridCol w="10590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NED - </a:t>
                      </a:r>
                      <a:r>
                        <a:rPr lang="en-US" dirty="0" err="1" smtClean="0"/>
                        <a:t>Lidar</a:t>
                      </a:r>
                      <a:endParaRPr lang="en-US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Feet</a:t>
                      </a:r>
                      <a:endParaRPr lang="en-US" dirty="0"/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-2.0</a:t>
                      </a:r>
                      <a:endParaRPr lang="en-US" dirty="0"/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Standard deviation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89.7</a:t>
                      </a:r>
                      <a:endParaRPr lang="en-US" dirty="0"/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endParaRPr lang="en-US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-139.3</a:t>
                      </a:r>
                      <a:endParaRPr lang="en-US" dirty="0"/>
                    </a:p>
                  </a:txBody>
                  <a:tcPr marL="91422" marR="91422"/>
                </a:tc>
              </a:tr>
            </a:tbl>
          </a:graphicData>
        </a:graphic>
      </p:graphicFrame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083300" y="828675"/>
          <a:ext cx="25257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resentation" r:id="rId4" imgW="4572129" imgH="3428876" progId="PowerPoint.Show.8">
                  <p:embed/>
                </p:oleObj>
              </mc:Choice>
              <mc:Fallback>
                <p:oleObj name="Presentation" r:id="rId4" imgW="4572129" imgH="3428876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828675"/>
                        <a:ext cx="2525713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72" name="Straight Arrow Connector 14"/>
          <p:cNvCxnSpPr>
            <a:cxnSpLocks noChangeShapeType="1"/>
          </p:cNvCxnSpPr>
          <p:nvPr/>
        </p:nvCxnSpPr>
        <p:spPr bwMode="auto">
          <a:xfrm rot="5400000">
            <a:off x="6558756" y="900907"/>
            <a:ext cx="823913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3" name="TextBox 15"/>
          <p:cNvSpPr txBox="1">
            <a:spLocks noChangeArrowheads="1"/>
          </p:cNvSpPr>
          <p:nvPr/>
        </p:nvSpPr>
        <p:spPr bwMode="auto">
          <a:xfrm>
            <a:off x="5667375" y="4525963"/>
            <a:ext cx="212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Lidar is higher</a:t>
            </a:r>
          </a:p>
          <a:p>
            <a:pPr algn="ctr" eaLnBrk="1" hangingPunct="1"/>
            <a:r>
              <a:rPr lang="en-US" sz="2400"/>
              <a:t>(purple)</a:t>
            </a:r>
          </a:p>
        </p:txBody>
      </p:sp>
      <p:cxnSp>
        <p:nvCxnSpPr>
          <p:cNvPr id="2074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626894" y="3988594"/>
            <a:ext cx="931862" cy="234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5" name="TextBox 18"/>
          <p:cNvSpPr txBox="1">
            <a:spLocks noChangeArrowheads="1"/>
          </p:cNvSpPr>
          <p:nvPr/>
        </p:nvSpPr>
        <p:spPr bwMode="auto">
          <a:xfrm>
            <a:off x="704850" y="3103563"/>
            <a:ext cx="2085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NED is higher</a:t>
            </a:r>
          </a:p>
          <a:p>
            <a:pPr algn="ctr" eaLnBrk="1" hangingPunct="1"/>
            <a:r>
              <a:rPr lang="en-US" sz="2400"/>
              <a:t>(green)</a:t>
            </a:r>
          </a:p>
        </p:txBody>
      </p:sp>
      <p:cxnSp>
        <p:nvCxnSpPr>
          <p:cNvPr id="2076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996156" y="4399757"/>
            <a:ext cx="1068387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FEMA Map Modernization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60400" y="1511300"/>
            <a:ext cx="7950200" cy="4368800"/>
          </a:xfrm>
        </p:spPr>
        <p:txBody>
          <a:bodyPr/>
          <a:lstStyle/>
          <a:p>
            <a:r>
              <a:rPr lang="en-US" smtClean="0"/>
              <a:t>Five-year program </a:t>
            </a:r>
            <a:r>
              <a:rPr lang="en-US" smtClean="0">
                <a:solidFill>
                  <a:srgbClr val="FF0000"/>
                </a:solidFill>
              </a:rPr>
              <a:t>2003-2008</a:t>
            </a:r>
            <a:r>
              <a:rPr lang="en-US" smtClean="0"/>
              <a:t> to modernize the nation’s flood maps and convert them to digital form</a:t>
            </a:r>
          </a:p>
          <a:p>
            <a:r>
              <a:rPr lang="en-US" smtClean="0">
                <a:solidFill>
                  <a:srgbClr val="FF0000"/>
                </a:solidFill>
              </a:rPr>
              <a:t>$1billion budget </a:t>
            </a:r>
            <a:r>
              <a:rPr lang="en-US" smtClean="0"/>
              <a:t>for FEMA and ~ $200 million from state and local partners</a:t>
            </a:r>
          </a:p>
          <a:p>
            <a:r>
              <a:rPr lang="en-US" smtClean="0"/>
              <a:t>Produced </a:t>
            </a:r>
            <a:r>
              <a:rPr lang="en-US" smtClean="0">
                <a:solidFill>
                  <a:srgbClr val="FF0000"/>
                </a:solidFill>
              </a:rPr>
              <a:t>Digital Flood Insurance Rate Maps</a:t>
            </a:r>
          </a:p>
          <a:p>
            <a:r>
              <a:rPr lang="en-US" smtClean="0"/>
              <a:t>How </a:t>
            </a:r>
            <a:r>
              <a:rPr lang="en-US" smtClean="0">
                <a:solidFill>
                  <a:srgbClr val="FF0000"/>
                </a:solidFill>
              </a:rPr>
              <a:t>accurate</a:t>
            </a:r>
            <a:r>
              <a:rPr lang="en-US" smtClean="0"/>
              <a:t> are they?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Content Placeholder 10" descr="Figure 3.12 middl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" y="141288"/>
            <a:ext cx="8402638" cy="5999162"/>
          </a:xfr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218113" y="3487738"/>
          <a:ext cx="3400425" cy="194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376"/>
                <a:gridCol w="1059049"/>
              </a:tblGrid>
              <a:tr h="3707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NED - </a:t>
                      </a:r>
                      <a:r>
                        <a:rPr lang="en-US" sz="1800" dirty="0" err="1" smtClean="0"/>
                        <a:t>Lidar</a:t>
                      </a:r>
                      <a:endParaRPr lang="en-US" sz="1800" dirty="0"/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Feet</a:t>
                      </a:r>
                      <a:endParaRPr lang="en-US" sz="1800" dirty="0"/>
                    </a:p>
                  </a:txBody>
                  <a:tcPr marL="91422" marR="91422" marT="45705" marB="45705"/>
                </a:tc>
              </a:tr>
              <a:tr h="4570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Mean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14.7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05" marB="45705"/>
                </a:tc>
              </a:tr>
              <a:tr h="37071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Standard deviation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15.6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05" marB="45705"/>
                </a:tc>
              </a:tr>
              <a:tr h="3707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Maximum</a:t>
                      </a:r>
                      <a:endParaRPr lang="en-US" sz="1800" dirty="0"/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81.5</a:t>
                      </a:r>
                      <a:endParaRPr lang="en-US" sz="1800" dirty="0"/>
                    </a:p>
                  </a:txBody>
                  <a:tcPr marL="91422" marR="91422" marT="45705" marB="45705"/>
                </a:tc>
              </a:tr>
              <a:tr h="3707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Minimum</a:t>
                      </a:r>
                      <a:endParaRPr lang="en-US" sz="1800" dirty="0"/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- 46.0</a:t>
                      </a:r>
                      <a:endParaRPr lang="en-US" sz="1800" dirty="0"/>
                    </a:p>
                  </a:txBody>
                  <a:tcPr marL="91422" marR="91422" marT="45705" marB="45705"/>
                </a:tc>
              </a:tr>
            </a:tbl>
          </a:graphicData>
        </a:graphic>
      </p:graphicFrame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454275" y="865188"/>
          <a:ext cx="25241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resentation" r:id="rId4" imgW="4572129" imgH="3428876" progId="PowerPoint.Show.8">
                  <p:embed/>
                </p:oleObj>
              </mc:Choice>
              <mc:Fallback>
                <p:oleObj name="Presentation" r:id="rId4" imgW="4572129" imgH="3428876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865188"/>
                        <a:ext cx="2524125" cy="189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96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3476625" y="687388"/>
            <a:ext cx="1276350" cy="1104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7" name="TextBox 21"/>
          <p:cNvSpPr txBox="1">
            <a:spLocks noChangeArrowheads="1"/>
          </p:cNvSpPr>
          <p:nvPr/>
        </p:nvSpPr>
        <p:spPr bwMode="auto">
          <a:xfrm>
            <a:off x="2270125" y="2751138"/>
            <a:ext cx="2085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NED is higher</a:t>
            </a:r>
          </a:p>
          <a:p>
            <a:pPr algn="ctr" eaLnBrk="1" hangingPunct="1"/>
            <a:r>
              <a:rPr lang="en-US" sz="2400"/>
              <a:t>(green)</a:t>
            </a:r>
          </a:p>
        </p:txBody>
      </p:sp>
      <p:cxnSp>
        <p:nvCxnSpPr>
          <p:cNvPr id="3098" name="Straight Arrow Connector 22"/>
          <p:cNvCxnSpPr>
            <a:cxnSpLocks noChangeShapeType="1"/>
          </p:cNvCxnSpPr>
          <p:nvPr/>
        </p:nvCxnSpPr>
        <p:spPr bwMode="auto">
          <a:xfrm rot="5400000">
            <a:off x="2485231" y="3644107"/>
            <a:ext cx="542925" cy="134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9" name="TextBox 25"/>
          <p:cNvSpPr txBox="1">
            <a:spLocks noChangeArrowheads="1"/>
          </p:cNvSpPr>
          <p:nvPr/>
        </p:nvSpPr>
        <p:spPr bwMode="auto">
          <a:xfrm>
            <a:off x="1674813" y="5205413"/>
            <a:ext cx="4310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An elevation “bust”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Systematic and random errors</a:t>
            </a:r>
          </a:p>
        </p:txBody>
      </p:sp>
      <p:cxnSp>
        <p:nvCxnSpPr>
          <p:cNvPr id="3100" name="Straight Arrow Connector 28"/>
          <p:cNvCxnSpPr>
            <a:cxnSpLocks noChangeShapeType="1"/>
          </p:cNvCxnSpPr>
          <p:nvPr/>
        </p:nvCxnSpPr>
        <p:spPr bwMode="auto">
          <a:xfrm flipV="1">
            <a:off x="3503613" y="4137025"/>
            <a:ext cx="1638300" cy="11223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10" descr="Figure 3.12 top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195263"/>
            <a:ext cx="8324850" cy="5957887"/>
          </a:xfr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401888" y="3668713"/>
          <a:ext cx="34004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376"/>
                <a:gridCol w="10590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NED - </a:t>
                      </a:r>
                      <a:r>
                        <a:rPr lang="en-US" dirty="0" err="1" smtClean="0"/>
                        <a:t>Lidar</a:t>
                      </a:r>
                      <a:endParaRPr lang="en-US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Feet</a:t>
                      </a:r>
                      <a:endParaRPr lang="en-US" dirty="0"/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Mean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Standard deviation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34.8</a:t>
                      </a:r>
                      <a:endParaRPr lang="en-US" dirty="0"/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endParaRPr lang="en-US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-25.3</a:t>
                      </a:r>
                      <a:endParaRPr lang="en-US" dirty="0"/>
                    </a:p>
                  </a:txBody>
                  <a:tcPr marL="91422" marR="91422"/>
                </a:tc>
              </a:tr>
            </a:tbl>
          </a:graphicData>
        </a:graphic>
      </p:graphicFrame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083300" y="828675"/>
          <a:ext cx="25257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resentation" r:id="rId4" imgW="4572129" imgH="3428876" progId="PowerPoint.Show.8">
                  <p:embed/>
                </p:oleObj>
              </mc:Choice>
              <mc:Fallback>
                <p:oleObj name="Presentation" r:id="rId4" imgW="4572129" imgH="3428876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828675"/>
                        <a:ext cx="2525713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20" name="Straight Arrow Connector 14"/>
          <p:cNvCxnSpPr>
            <a:cxnSpLocks noChangeShapeType="1"/>
          </p:cNvCxnSpPr>
          <p:nvPr/>
        </p:nvCxnSpPr>
        <p:spPr bwMode="auto">
          <a:xfrm>
            <a:off x="7269163" y="787400"/>
            <a:ext cx="833437" cy="652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Terrain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Our study demonstrates that there are large differences between LIDAR and NED</a:t>
            </a:r>
          </a:p>
          <a:p>
            <a:pPr lvl="1"/>
            <a:r>
              <a:rPr lang="en-US" smtClean="0"/>
              <a:t>Random differences everywhere</a:t>
            </a:r>
          </a:p>
          <a:p>
            <a:pPr lvl="1"/>
            <a:r>
              <a:rPr lang="en-US" smtClean="0"/>
              <a:t>Systematic differences in some places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Defining Uncertainty in BFE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Long term records of extreme stages recorded at USGS gages</a:t>
            </a:r>
          </a:p>
        </p:txBody>
      </p:sp>
      <p:pic>
        <p:nvPicPr>
          <p:cNvPr id="23555" name="Content Placeholder 3" descr="Figure 3.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1608138"/>
            <a:ext cx="8643937" cy="3479800"/>
          </a:xfrm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42925" y="4924425"/>
            <a:ext cx="84296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At each gage the peak </a:t>
            </a:r>
            <a:r>
              <a:rPr lang="en-US" sz="2400">
                <a:solidFill>
                  <a:srgbClr val="FF0000"/>
                </a:solidFill>
              </a:rPr>
              <a:t>stage</a:t>
            </a:r>
            <a:r>
              <a:rPr lang="en-US" sz="2400"/>
              <a:t> is recorded for each year along with the peak </a:t>
            </a:r>
            <a:r>
              <a:rPr lang="en-US" sz="2400">
                <a:solidFill>
                  <a:srgbClr val="FF0000"/>
                </a:solidFill>
              </a:rPr>
              <a:t>flow</a:t>
            </a:r>
            <a:r>
              <a:rPr lang="en-US" sz="2400"/>
              <a:t> – do a frequency analysis of these.</a:t>
            </a:r>
          </a:p>
          <a:p>
            <a:pPr algn="ctr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sz="4000" smtClean="0"/>
              <a:t>Frequency Analysis of Stage Heights at 31 gages</a:t>
            </a:r>
          </a:p>
        </p:txBody>
      </p:sp>
      <p:pic>
        <p:nvPicPr>
          <p:cNvPr id="24579" name="Content Placeholder 3" descr="Figure 4.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0813" y="1468438"/>
            <a:ext cx="6600825" cy="4497387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17488" y="3168650"/>
            <a:ext cx="324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21 gages in NC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746500" y="5249863"/>
            <a:ext cx="2894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10 gages in FL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07963" y="4922838"/>
            <a:ext cx="3251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All gages have at least 20 years record</a:t>
            </a:r>
          </a:p>
          <a:p>
            <a:pPr algn="ctr" eaLnBrk="1" hangingPunct="1"/>
            <a:r>
              <a:rPr lang="en-US" sz="2400"/>
              <a:t>(average is 54 years)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2770188" y="1574800"/>
            <a:ext cx="41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345238" y="3032125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8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3709988" y="28956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7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7250113" y="3657600"/>
            <a:ext cx="1893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Is pitted FL landscape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Figure 4.2 (top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8" y="211138"/>
            <a:ext cx="7107237" cy="5918200"/>
          </a:xfrm>
        </p:spPr>
      </p:pic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1135063" y="5351463"/>
            <a:ext cx="7381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Produced using the Corps HEC-SSP Program (Bulletin 17-B standard procedure)</a:t>
            </a:r>
          </a:p>
        </p:txBody>
      </p:sp>
      <p:cxnSp>
        <p:nvCxnSpPr>
          <p:cNvPr id="25604" name="Straight Connector 10"/>
          <p:cNvCxnSpPr>
            <a:cxnSpLocks noChangeShapeType="1"/>
          </p:cNvCxnSpPr>
          <p:nvPr/>
        </p:nvCxnSpPr>
        <p:spPr bwMode="auto">
          <a:xfrm rot="16200000" flipV="1">
            <a:off x="4739481" y="2385219"/>
            <a:ext cx="3586163" cy="95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2290763" y="1420813"/>
            <a:ext cx="4237037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TextBox 13"/>
          <p:cNvSpPr txBox="1">
            <a:spLocks noChangeArrowheads="1"/>
          </p:cNvSpPr>
          <p:nvPr/>
        </p:nvSpPr>
        <p:spPr bwMode="auto">
          <a:xfrm>
            <a:off x="2489200" y="904875"/>
            <a:ext cx="306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Base flood discharge</a:t>
            </a:r>
          </a:p>
        </p:txBody>
      </p:sp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1738313" y="163513"/>
            <a:ext cx="6323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000"/>
              <a:t>Swannanoa River at Biltmore, NC (78 years of record)</a:t>
            </a: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 rot="-5400000">
            <a:off x="5792788" y="2560638"/>
            <a:ext cx="2068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T = 100 years</a:t>
            </a: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 rot="-5400000">
            <a:off x="525462" y="2252663"/>
            <a:ext cx="17367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/>
              <a:t>Discharge (cfs)</a:t>
            </a:r>
          </a:p>
        </p:txBody>
      </p:sp>
      <p:sp>
        <p:nvSpPr>
          <p:cNvPr id="25610" name="TextBox 17"/>
          <p:cNvSpPr txBox="1">
            <a:spLocks noChangeArrowheads="1"/>
          </p:cNvSpPr>
          <p:nvPr/>
        </p:nvSpPr>
        <p:spPr bwMode="auto">
          <a:xfrm>
            <a:off x="3159125" y="4468813"/>
            <a:ext cx="33766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/>
              <a:t>Annual Exceedence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19" descr="Figure 4.2 (bottom)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3" y="225425"/>
            <a:ext cx="6907212" cy="5753100"/>
          </a:xfrm>
        </p:spPr>
      </p:pic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488950" y="5540375"/>
            <a:ext cx="8134350" cy="461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Uncertainty in BFE = Uncertainty in 100-year stage height </a:t>
            </a:r>
          </a:p>
        </p:txBody>
      </p:sp>
      <p:cxnSp>
        <p:nvCxnSpPr>
          <p:cNvPr id="5125" name="Straight Connector 10"/>
          <p:cNvCxnSpPr>
            <a:cxnSpLocks noChangeShapeType="1"/>
          </p:cNvCxnSpPr>
          <p:nvPr/>
        </p:nvCxnSpPr>
        <p:spPr bwMode="auto">
          <a:xfrm rot="16200000" flipV="1">
            <a:off x="3842544" y="2385219"/>
            <a:ext cx="3586163" cy="95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Box 14"/>
          <p:cNvSpPr txBox="1">
            <a:spLocks noChangeArrowheads="1"/>
          </p:cNvSpPr>
          <p:nvPr/>
        </p:nvSpPr>
        <p:spPr bwMode="auto">
          <a:xfrm>
            <a:off x="1738313" y="163513"/>
            <a:ext cx="6323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000"/>
              <a:t>Swannanoa River at Biltmore, NC (78 years of record)</a:t>
            </a:r>
          </a:p>
        </p:txBody>
      </p:sp>
      <p:sp>
        <p:nvSpPr>
          <p:cNvPr id="5127" name="TextBox 15"/>
          <p:cNvSpPr txBox="1">
            <a:spLocks noChangeArrowheads="1"/>
          </p:cNvSpPr>
          <p:nvPr/>
        </p:nvSpPr>
        <p:spPr bwMode="auto">
          <a:xfrm rot="-5400000">
            <a:off x="4868863" y="2760662"/>
            <a:ext cx="207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T = 100 years</a:t>
            </a:r>
          </a:p>
        </p:txBody>
      </p:sp>
      <p:sp>
        <p:nvSpPr>
          <p:cNvPr id="5128" name="TextBox 16"/>
          <p:cNvSpPr txBox="1">
            <a:spLocks noChangeArrowheads="1"/>
          </p:cNvSpPr>
          <p:nvPr/>
        </p:nvSpPr>
        <p:spPr bwMode="auto">
          <a:xfrm rot="-5400000">
            <a:off x="102394" y="2251869"/>
            <a:ext cx="11334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/>
              <a:t>Stage (ft)</a:t>
            </a:r>
          </a:p>
        </p:txBody>
      </p:sp>
      <p:sp>
        <p:nvSpPr>
          <p:cNvPr id="5129" name="TextBox 17"/>
          <p:cNvSpPr txBox="1">
            <a:spLocks noChangeArrowheads="1"/>
          </p:cNvSpPr>
          <p:nvPr/>
        </p:nvSpPr>
        <p:spPr bwMode="auto">
          <a:xfrm>
            <a:off x="2262188" y="4368800"/>
            <a:ext cx="337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/>
              <a:t>Annual Exceedence Probability</a:t>
            </a:r>
          </a:p>
        </p:txBody>
      </p:sp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977900"/>
            <a:ext cx="1339850" cy="1285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Box 20"/>
          <p:cNvSpPr txBox="1">
            <a:spLocks noChangeArrowheads="1"/>
          </p:cNvSpPr>
          <p:nvPr/>
        </p:nvSpPr>
        <p:spPr bwMode="auto">
          <a:xfrm>
            <a:off x="8140700" y="13763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5% CL</a:t>
            </a:r>
          </a:p>
        </p:txBody>
      </p:sp>
      <p:sp>
        <p:nvSpPr>
          <p:cNvPr id="5132" name="TextBox 21"/>
          <p:cNvSpPr txBox="1">
            <a:spLocks noChangeArrowheads="1"/>
          </p:cNvSpPr>
          <p:nvPr/>
        </p:nvSpPr>
        <p:spPr bwMode="auto">
          <a:xfrm>
            <a:off x="8083550" y="822325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95% CL</a:t>
            </a:r>
          </a:p>
        </p:txBody>
      </p:sp>
      <p:sp>
        <p:nvSpPr>
          <p:cNvPr id="5133" name="Rectangle 22"/>
          <p:cNvSpPr>
            <a:spLocks noChangeArrowheads="1"/>
          </p:cNvSpPr>
          <p:nvPr/>
        </p:nvSpPr>
        <p:spPr bwMode="auto">
          <a:xfrm>
            <a:off x="5241925" y="1303338"/>
            <a:ext cx="806450" cy="7524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Right Brace 27"/>
          <p:cNvSpPr>
            <a:spLocks/>
          </p:cNvSpPr>
          <p:nvPr/>
        </p:nvSpPr>
        <p:spPr bwMode="auto">
          <a:xfrm>
            <a:off x="7505700" y="1466850"/>
            <a:ext cx="225425" cy="415925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896100" y="2887663"/>
          <a:ext cx="17700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1054080" imgH="393480" progId="Equation.3">
                  <p:embed/>
                </p:oleObj>
              </mc:Choice>
              <mc:Fallback>
                <p:oleObj name="Equation" r:id="rId5" imgW="10540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2887663"/>
                        <a:ext cx="1770063" cy="661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Box 31"/>
          <p:cNvSpPr txBox="1">
            <a:spLocks noChangeArrowheads="1"/>
          </p:cNvSpPr>
          <p:nvPr/>
        </p:nvSpPr>
        <p:spPr bwMode="auto">
          <a:xfrm>
            <a:off x="6564313" y="2444750"/>
            <a:ext cx="247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Sampling error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8938" y="260350"/>
            <a:ext cx="8069262" cy="1143000"/>
          </a:xfrm>
        </p:spPr>
        <p:txBody>
          <a:bodyPr/>
          <a:lstStyle/>
          <a:p>
            <a:r>
              <a:rPr lang="en-US" sz="3600" smtClean="0"/>
              <a:t>Sampling Error of 100-year Stage Heights</a:t>
            </a:r>
          </a:p>
        </p:txBody>
      </p:sp>
      <p:pic>
        <p:nvPicPr>
          <p:cNvPr id="26627" name="Content Placeholder 3" descr="Figure 4.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1112838"/>
            <a:ext cx="8348662" cy="5048250"/>
          </a:xfrm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6430963" y="4560888"/>
            <a:ext cx="2530475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Average = 1.06 ft</a:t>
            </a:r>
          </a:p>
        </p:txBody>
      </p:sp>
      <p:cxnSp>
        <p:nvCxnSpPr>
          <p:cNvPr id="26629" name="Straight Arrow Connector 7"/>
          <p:cNvCxnSpPr>
            <a:cxnSpLocks noChangeShapeType="1"/>
            <a:stCxn id="26628" idx="1"/>
          </p:cNvCxnSpPr>
          <p:nvPr/>
        </p:nvCxnSpPr>
        <p:spPr bwMode="auto">
          <a:xfrm rot="10800000">
            <a:off x="5988050" y="4433888"/>
            <a:ext cx="442913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836988" y="1411288"/>
            <a:ext cx="243681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200"/>
              <a:t>Outlier (skewed frequency curve)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1841500"/>
            <a:ext cx="619442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FF0000"/>
                </a:solidFill>
              </a:rPr>
              <a:t>No systematic variation in sampling error by </a:t>
            </a:r>
          </a:p>
          <a:p>
            <a:pPr algn="ctr" eaLnBrk="1" hangingPunct="1"/>
            <a:r>
              <a:rPr lang="en-US" sz="2400" i="1">
                <a:solidFill>
                  <a:srgbClr val="FF0000"/>
                </a:solidFill>
              </a:rPr>
              <a:t>drainage area or topographic region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2559050" y="5680075"/>
            <a:ext cx="27622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/>
              <a:t>Drainage Area (Sq miles)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04800" y="2932546"/>
            <a:ext cx="2069797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Sampling Error (ft)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smtClean="0"/>
              <a:t>Uncertainty in BFE</a:t>
            </a:r>
          </a:p>
        </p:txBody>
      </p:sp>
      <p:sp>
        <p:nvSpPr>
          <p:cNvPr id="27651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376238" y="1255713"/>
            <a:ext cx="4259262" cy="4773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BFE and Base Stage Height differ by a constant amount (gage datum – geodetic datum)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This doesn’t affect uncertainty of </a:t>
            </a:r>
            <a:r>
              <a:rPr lang="en-US" sz="2400" smtClean="0">
                <a:solidFill>
                  <a:schemeClr val="accent2"/>
                </a:solidFill>
              </a:rPr>
              <a:t>statistical variation </a:t>
            </a:r>
            <a:r>
              <a:rPr lang="en-US" sz="2400" smtClean="0"/>
              <a:t>of sample data around the 100-year estimate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Average value of sample error at 30 of 31 gage sites is 1.06 ft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CC0000"/>
                </a:solidFill>
              </a:rPr>
              <a:t>A </a:t>
            </a:r>
            <a:r>
              <a:rPr lang="en-US" sz="2400" b="1" i="1" smtClean="0">
                <a:solidFill>
                  <a:srgbClr val="CC0000"/>
                </a:solidFill>
              </a:rPr>
              <a:t>Lower Bound </a:t>
            </a:r>
            <a:r>
              <a:rPr lang="en-US" sz="2400" i="1" smtClean="0">
                <a:solidFill>
                  <a:srgbClr val="CC0000"/>
                </a:solidFill>
              </a:rPr>
              <a:t>on the uncertainty of the BFE is a standard error of estimate of approximately one foot</a:t>
            </a:r>
          </a:p>
        </p:txBody>
      </p:sp>
      <p:sp>
        <p:nvSpPr>
          <p:cNvPr id="27652" name="Freeform 5"/>
          <p:cNvSpPr>
            <a:spLocks/>
          </p:cNvSpPr>
          <p:nvPr/>
        </p:nvSpPr>
        <p:spPr bwMode="auto">
          <a:xfrm>
            <a:off x="5257800" y="2520950"/>
            <a:ext cx="2895600" cy="1079500"/>
          </a:xfrm>
          <a:custGeom>
            <a:avLst/>
            <a:gdLst>
              <a:gd name="T0" fmla="*/ 0 w 1824"/>
              <a:gd name="T1" fmla="*/ 2147483647 h 680"/>
              <a:gd name="T2" fmla="*/ 2147483647 w 1824"/>
              <a:gd name="T3" fmla="*/ 2147483647 h 680"/>
              <a:gd name="T4" fmla="*/ 2147483647 w 1824"/>
              <a:gd name="T5" fmla="*/ 2147483647 h 680"/>
              <a:gd name="T6" fmla="*/ 2147483647 w 1824"/>
              <a:gd name="T7" fmla="*/ 2147483647 h 680"/>
              <a:gd name="T8" fmla="*/ 2147483647 w 1824"/>
              <a:gd name="T9" fmla="*/ 2147483647 h 680"/>
              <a:gd name="T10" fmla="*/ 2147483647 w 1824"/>
              <a:gd name="T11" fmla="*/ 2147483647 h 680"/>
              <a:gd name="T12" fmla="*/ 2147483647 w 1824"/>
              <a:gd name="T13" fmla="*/ 2147483647 h 680"/>
              <a:gd name="T14" fmla="*/ 2147483647 w 1824"/>
              <a:gd name="T15" fmla="*/ 2147483647 h 680"/>
              <a:gd name="T16" fmla="*/ 2147483647 w 1824"/>
              <a:gd name="T17" fmla="*/ 0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4"/>
              <a:gd name="T28" fmla="*/ 0 h 680"/>
              <a:gd name="T29" fmla="*/ 1824 w 1824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4" h="680">
                <a:moveTo>
                  <a:pt x="0" y="48"/>
                </a:moveTo>
                <a:cubicBezTo>
                  <a:pt x="68" y="72"/>
                  <a:pt x="136" y="96"/>
                  <a:pt x="192" y="144"/>
                </a:cubicBezTo>
                <a:cubicBezTo>
                  <a:pt x="248" y="192"/>
                  <a:pt x="288" y="272"/>
                  <a:pt x="336" y="336"/>
                </a:cubicBezTo>
                <a:cubicBezTo>
                  <a:pt x="384" y="400"/>
                  <a:pt x="424" y="480"/>
                  <a:pt x="480" y="528"/>
                </a:cubicBezTo>
                <a:cubicBezTo>
                  <a:pt x="536" y="576"/>
                  <a:pt x="608" y="600"/>
                  <a:pt x="672" y="624"/>
                </a:cubicBezTo>
                <a:cubicBezTo>
                  <a:pt x="736" y="648"/>
                  <a:pt x="760" y="672"/>
                  <a:pt x="864" y="672"/>
                </a:cubicBezTo>
                <a:cubicBezTo>
                  <a:pt x="968" y="672"/>
                  <a:pt x="1184" y="680"/>
                  <a:pt x="1296" y="624"/>
                </a:cubicBezTo>
                <a:cubicBezTo>
                  <a:pt x="1408" y="568"/>
                  <a:pt x="1448" y="440"/>
                  <a:pt x="1536" y="336"/>
                </a:cubicBezTo>
                <a:cubicBezTo>
                  <a:pt x="1624" y="232"/>
                  <a:pt x="1776" y="56"/>
                  <a:pt x="1824" y="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5715000" y="2901950"/>
            <a:ext cx="21336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7375525" y="3624263"/>
            <a:ext cx="143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BFE, h</a:t>
            </a:r>
          </a:p>
        </p:txBody>
      </p:sp>
      <p:sp>
        <p:nvSpPr>
          <p:cNvPr id="27655" name="Line 23"/>
          <p:cNvSpPr>
            <a:spLocks noChangeShapeType="1"/>
          </p:cNvSpPr>
          <p:nvPr/>
        </p:nvSpPr>
        <p:spPr bwMode="auto">
          <a:xfrm>
            <a:off x="7126288" y="53006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AutoShape 32"/>
          <p:cNvSpPr>
            <a:spLocks noChangeArrowheads="1"/>
          </p:cNvSpPr>
          <p:nvPr/>
        </p:nvSpPr>
        <p:spPr bwMode="auto">
          <a:xfrm flipV="1">
            <a:off x="6477000" y="2717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7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5605463" y="3597275"/>
            <a:ext cx="138906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8" name="Line 23"/>
          <p:cNvSpPr>
            <a:spLocks noChangeShapeType="1"/>
          </p:cNvSpPr>
          <p:nvPr/>
        </p:nvSpPr>
        <p:spPr bwMode="auto">
          <a:xfrm>
            <a:off x="6002338" y="430371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Box 26"/>
          <p:cNvSpPr txBox="1">
            <a:spLocks noChangeArrowheads="1"/>
          </p:cNvSpPr>
          <p:nvPr/>
        </p:nvSpPr>
        <p:spPr bwMode="auto">
          <a:xfrm>
            <a:off x="6005513" y="5370513"/>
            <a:ext cx="235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Geodetic datum</a:t>
            </a:r>
          </a:p>
        </p:txBody>
      </p:sp>
      <p:sp>
        <p:nvSpPr>
          <p:cNvPr id="27660" name="TextBox 27"/>
          <p:cNvSpPr txBox="1">
            <a:spLocks noChangeArrowheads="1"/>
          </p:cNvSpPr>
          <p:nvPr/>
        </p:nvSpPr>
        <p:spPr bwMode="auto">
          <a:xfrm>
            <a:off x="5270500" y="43688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Gage datum</a:t>
            </a:r>
          </a:p>
        </p:txBody>
      </p:sp>
      <p:cxnSp>
        <p:nvCxnSpPr>
          <p:cNvPr id="27661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6117432" y="4098131"/>
            <a:ext cx="2413000" cy="206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TextBox 31"/>
          <p:cNvSpPr txBox="1">
            <a:spLocks noChangeArrowheads="1"/>
          </p:cNvSpPr>
          <p:nvPr/>
        </p:nvSpPr>
        <p:spPr bwMode="auto">
          <a:xfrm>
            <a:off x="4386263" y="3424238"/>
            <a:ext cx="215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/>
              <a:t>Base Stage Height </a:t>
            </a:r>
          </a:p>
        </p:txBody>
      </p:sp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1368425"/>
            <a:ext cx="1341438" cy="1284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4" name="Right Brace 33"/>
          <p:cNvSpPr>
            <a:spLocks/>
          </p:cNvSpPr>
          <p:nvPr/>
        </p:nvSpPr>
        <p:spPr bwMode="auto">
          <a:xfrm>
            <a:off x="7405688" y="1865313"/>
            <a:ext cx="227012" cy="415925"/>
          </a:xfrm>
          <a:prstGeom prst="rightBrace">
            <a:avLst>
              <a:gd name="adj1" fmla="val 8296"/>
              <a:gd name="adj2" fmla="val 50000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Box 34"/>
          <p:cNvSpPr txBox="1">
            <a:spLocks noChangeArrowheads="1"/>
          </p:cNvSpPr>
          <p:nvPr/>
        </p:nvSpPr>
        <p:spPr bwMode="auto">
          <a:xfrm>
            <a:off x="8050213" y="164782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5% CL</a:t>
            </a:r>
          </a:p>
        </p:txBody>
      </p:sp>
      <p:sp>
        <p:nvSpPr>
          <p:cNvPr id="27666" name="TextBox 35"/>
          <p:cNvSpPr txBox="1">
            <a:spLocks noChangeArrowheads="1"/>
          </p:cNvSpPr>
          <p:nvPr/>
        </p:nvSpPr>
        <p:spPr bwMode="auto">
          <a:xfrm>
            <a:off x="7985125" y="1112838"/>
            <a:ext cx="1004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95% CL</a:t>
            </a:r>
          </a:p>
        </p:txBody>
      </p:sp>
      <p:sp>
        <p:nvSpPr>
          <p:cNvPr id="27667" name="Rectangle 36"/>
          <p:cNvSpPr>
            <a:spLocks noChangeArrowheads="1"/>
          </p:cNvSpPr>
          <p:nvPr/>
        </p:nvSpPr>
        <p:spPr bwMode="auto">
          <a:xfrm>
            <a:off x="666750" y="4772025"/>
            <a:ext cx="3838575" cy="1362075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Uncertainty in Floodplain Boundary Location</a:t>
            </a:r>
          </a:p>
        </p:txBody>
      </p:sp>
      <p:sp>
        <p:nvSpPr>
          <p:cNvPr id="28675" name="Freeform 4"/>
          <p:cNvSpPr>
            <a:spLocks/>
          </p:cNvSpPr>
          <p:nvPr/>
        </p:nvSpPr>
        <p:spPr bwMode="auto">
          <a:xfrm>
            <a:off x="5781675" y="3095625"/>
            <a:ext cx="2600325" cy="1531938"/>
          </a:xfrm>
          <a:custGeom>
            <a:avLst/>
            <a:gdLst>
              <a:gd name="T0" fmla="*/ 2147483647 w 624"/>
              <a:gd name="T1" fmla="*/ 0 h 576"/>
              <a:gd name="T2" fmla="*/ 2147483647 w 624"/>
              <a:gd name="T3" fmla="*/ 2147483647 h 576"/>
              <a:gd name="T4" fmla="*/ 2147483647 w 624"/>
              <a:gd name="T5" fmla="*/ 2147483647 h 576"/>
              <a:gd name="T6" fmla="*/ 2147483647 w 624"/>
              <a:gd name="T7" fmla="*/ 2147483647 h 576"/>
              <a:gd name="T8" fmla="*/ 0 w 624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576"/>
              <a:gd name="T17" fmla="*/ 624 w 624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576">
                <a:moveTo>
                  <a:pt x="624" y="0"/>
                </a:moveTo>
                <a:cubicBezTo>
                  <a:pt x="552" y="44"/>
                  <a:pt x="480" y="88"/>
                  <a:pt x="432" y="144"/>
                </a:cubicBezTo>
                <a:cubicBezTo>
                  <a:pt x="384" y="200"/>
                  <a:pt x="392" y="272"/>
                  <a:pt x="336" y="336"/>
                </a:cubicBezTo>
                <a:cubicBezTo>
                  <a:pt x="280" y="400"/>
                  <a:pt x="152" y="488"/>
                  <a:pt x="96" y="528"/>
                </a:cubicBezTo>
                <a:cubicBezTo>
                  <a:pt x="40" y="568"/>
                  <a:pt x="20" y="572"/>
                  <a:pt x="0" y="576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5410200" y="3738563"/>
            <a:ext cx="1963738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5994400" y="3738563"/>
            <a:ext cx="0" cy="1185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6016625" y="3943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799263" y="32797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w</a:t>
            </a: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>
            <a:off x="7108825" y="3392488"/>
            <a:ext cx="477838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7586663" y="3392488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7108825" y="4183063"/>
            <a:ext cx="477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7256463" y="415766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dw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7586663" y="36893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dh</a:t>
            </a:r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2124075" y="1895475"/>
            <a:ext cx="262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dw/dh = Run/Rise</a:t>
            </a:r>
          </a:p>
        </p:txBody>
      </p:sp>
      <p:graphicFrame>
        <p:nvGraphicFramePr>
          <p:cNvPr id="16448" name="Group 64"/>
          <p:cNvGraphicFramePr>
            <a:graphicFrameLocks noGrp="1"/>
          </p:cNvGraphicFramePr>
          <p:nvPr/>
        </p:nvGraphicFramePr>
        <p:xfrm>
          <a:off x="609600" y="2390775"/>
          <a:ext cx="4191000" cy="2508420"/>
        </p:xfrm>
        <a:graphic>
          <a:graphicData uri="http://schemas.openxmlformats.org/drawingml/2006/table">
            <a:tbl>
              <a:tblPr/>
              <a:tblGrid>
                <a:gridCol w="1719263"/>
                <a:gridCol w="1204912"/>
                <a:gridCol w="1266825"/>
              </a:tblGrid>
              <a:tr h="640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County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Lateral slope (%)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Run/rise (ft)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Ahoskie Creek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Long Creek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Swannanoa River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8" name="Text Box 59"/>
          <p:cNvSpPr txBox="1">
            <a:spLocks noChangeArrowheads="1"/>
          </p:cNvSpPr>
          <p:nvPr/>
        </p:nvSpPr>
        <p:spPr bwMode="auto">
          <a:xfrm>
            <a:off x="8985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709" name="TextBox 18"/>
          <p:cNvSpPr txBox="1">
            <a:spLocks noChangeArrowheads="1"/>
          </p:cNvSpPr>
          <p:nvPr/>
        </p:nvSpPr>
        <p:spPr bwMode="auto">
          <a:xfrm>
            <a:off x="4943475" y="1774825"/>
            <a:ext cx="3552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400"/>
              <a:t>Lateral channel slope is calculated on HEC-RAS cross-sections at the point of intersection of water surface with land surface  (left and right banks) and averaged for all cross-sections in the reach</a:t>
            </a:r>
          </a:p>
        </p:txBody>
      </p:sp>
      <p:sp>
        <p:nvSpPr>
          <p:cNvPr id="28710" name="Rectangle 19"/>
          <p:cNvSpPr>
            <a:spLocks noChangeArrowheads="1"/>
          </p:cNvSpPr>
          <p:nvPr/>
        </p:nvSpPr>
        <p:spPr bwMode="auto">
          <a:xfrm>
            <a:off x="346075" y="5043488"/>
            <a:ext cx="8429625" cy="110331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>
                <a:solidFill>
                  <a:srgbClr val="CC0000"/>
                </a:solidFill>
              </a:rPr>
              <a:t>A </a:t>
            </a:r>
            <a:r>
              <a:rPr lang="en-US" sz="2400" b="1" i="1">
                <a:solidFill>
                  <a:srgbClr val="CC0000"/>
                </a:solidFill>
              </a:rPr>
              <a:t>Lower Bound </a:t>
            </a:r>
            <a:r>
              <a:rPr lang="en-US" sz="2400" i="1">
                <a:solidFill>
                  <a:srgbClr val="CC0000"/>
                </a:solidFill>
              </a:rPr>
              <a:t>on the uncertainty of the floodplain boundary location ranges from approximately 8ft in the mountains to approximately 40 ft in the coastal 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39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1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4350" y="1638300"/>
            <a:ext cx="2314575" cy="3114675"/>
          </a:xfrm>
        </p:spPr>
        <p:txBody>
          <a:bodyPr/>
          <a:lstStyle/>
          <a:p>
            <a:r>
              <a:rPr lang="en-US" sz="3200" smtClean="0"/>
              <a:t>USGS </a:t>
            </a:r>
            <a:br>
              <a:rPr lang="en-US" sz="3200" smtClean="0"/>
            </a:br>
            <a:r>
              <a:rPr lang="en-US" sz="3200" smtClean="0"/>
              <a:t>Peak-Flow</a:t>
            </a:r>
            <a:br>
              <a:rPr lang="en-US" sz="3200" smtClean="0"/>
            </a:br>
            <a:r>
              <a:rPr lang="en-US" sz="3200" smtClean="0"/>
              <a:t>Regression Equations</a:t>
            </a:r>
            <a:br>
              <a:rPr lang="en-US" sz="3200" smtClean="0"/>
            </a:br>
            <a:r>
              <a:rPr lang="en-US" sz="3200" smtClean="0"/>
              <a:t>for 100-year discharge</a:t>
            </a:r>
          </a:p>
        </p:txBody>
      </p:sp>
      <p:pic>
        <p:nvPicPr>
          <p:cNvPr id="29699" name="Content Placeholder 3" descr="Figure 4.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0238" y="215900"/>
            <a:ext cx="5630862" cy="5870575"/>
          </a:xfrm>
        </p:spPr>
      </p:pic>
      <p:cxnSp>
        <p:nvCxnSpPr>
          <p:cNvPr id="29700" name="Straight Connector 5"/>
          <p:cNvCxnSpPr>
            <a:cxnSpLocks noChangeShapeType="1"/>
          </p:cNvCxnSpPr>
          <p:nvPr/>
        </p:nvCxnSpPr>
        <p:spPr bwMode="auto">
          <a:xfrm rot="16200000" flipV="1">
            <a:off x="4562475" y="4848225"/>
            <a:ext cx="1219200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Straight Connector 7"/>
          <p:cNvCxnSpPr>
            <a:cxnSpLocks noChangeShapeType="1"/>
          </p:cNvCxnSpPr>
          <p:nvPr/>
        </p:nvCxnSpPr>
        <p:spPr bwMode="auto">
          <a:xfrm rot="10800000">
            <a:off x="4171950" y="4238625"/>
            <a:ext cx="10096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Connector 8"/>
          <p:cNvCxnSpPr>
            <a:cxnSpLocks noChangeShapeType="1"/>
          </p:cNvCxnSpPr>
          <p:nvPr/>
        </p:nvCxnSpPr>
        <p:spPr bwMode="auto">
          <a:xfrm rot="10800000">
            <a:off x="4162425" y="4838700"/>
            <a:ext cx="10096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Effect on BFE of Variation in Hydrologic Methods</a:t>
            </a:r>
            <a:br>
              <a:rPr lang="en-US" sz="2800" smtClean="0"/>
            </a:br>
            <a:r>
              <a:rPr lang="en-US" sz="2800" smtClean="0"/>
              <a:t>(Long Creek, Mecklenburg County)</a:t>
            </a:r>
          </a:p>
        </p:txBody>
      </p:sp>
      <p:pic>
        <p:nvPicPr>
          <p:cNvPr id="30723" name="Content Placeholder 3" descr="Figure 4.1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23975"/>
            <a:ext cx="8102600" cy="4686300"/>
          </a:xfrm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205163"/>
            <a:ext cx="3043238" cy="203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 of Hydrologic methods on BFE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Choice of </a:t>
            </a:r>
            <a:r>
              <a:rPr lang="en-US" smtClean="0">
                <a:solidFill>
                  <a:srgbClr val="FF0000"/>
                </a:solidFill>
              </a:rPr>
              <a:t>hydrologic method </a:t>
            </a:r>
            <a:r>
              <a:rPr lang="en-US" smtClean="0"/>
              <a:t>affects the BFE by usually less than 1 foot</a:t>
            </a:r>
          </a:p>
          <a:p>
            <a:r>
              <a:rPr lang="en-US" smtClean="0"/>
              <a:t>All methods in our study are </a:t>
            </a:r>
            <a:r>
              <a:rPr lang="en-US" smtClean="0">
                <a:solidFill>
                  <a:srgbClr val="FF0000"/>
                </a:solidFill>
              </a:rPr>
              <a:t>calibrated to the gage frequency curve</a:t>
            </a:r>
            <a:r>
              <a:rPr lang="en-US" smtClean="0"/>
              <a:t> and all our reaches have a gage, so gage calibration dominates variation in hydrologic methods</a:t>
            </a:r>
          </a:p>
          <a:p>
            <a:r>
              <a:rPr lang="en-US" smtClean="0">
                <a:solidFill>
                  <a:srgbClr val="FF0000"/>
                </a:solidFill>
              </a:rPr>
              <a:t>Stream gage data </a:t>
            </a:r>
            <a:r>
              <a:rPr lang="en-US" smtClean="0"/>
              <a:t>are important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00050" y="323850"/>
            <a:ext cx="8058150" cy="1143000"/>
          </a:xfrm>
        </p:spPr>
        <p:txBody>
          <a:bodyPr/>
          <a:lstStyle/>
          <a:p>
            <a:r>
              <a:rPr lang="en-US" sz="3200" smtClean="0"/>
              <a:t>Case Study: Hydraulic Model-Terrain Variants</a:t>
            </a:r>
          </a:p>
        </p:txBody>
      </p:sp>
      <p:pic>
        <p:nvPicPr>
          <p:cNvPr id="32771" name="Content Placeholder 3" descr="Figure 4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628775"/>
            <a:ext cx="7042150" cy="4467225"/>
          </a:xfrm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104900" y="1285875"/>
            <a:ext cx="131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Detailed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914775" y="1314450"/>
            <a:ext cx="239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Limited Detailed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552700" y="3752850"/>
            <a:ext cx="191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Approximate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1543050" y="4391025"/>
            <a:ext cx="83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000"/>
              <a:t>(lidar)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791200" y="3835400"/>
            <a:ext cx="2146300" cy="173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Effect on BFE of variation in hydraulic methods and terrain data (Swannanoa River)</a:t>
            </a:r>
          </a:p>
        </p:txBody>
      </p:sp>
      <p:pic>
        <p:nvPicPr>
          <p:cNvPr id="33795" name="Content Placeholder 3" descr="Figure 4.16 (bottom)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1333500"/>
            <a:ext cx="8605838" cy="488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Effect on BFE of variation in hydraulic methods and terrain data (Ahoskie Creek)</a:t>
            </a:r>
          </a:p>
        </p:txBody>
      </p:sp>
      <p:pic>
        <p:nvPicPr>
          <p:cNvPr id="34819" name="Content Placeholder 5" descr="Figure 4.16 (top)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" y="1390650"/>
            <a:ext cx="8575675" cy="4868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Effect on BFE of variation in hydraulic methods and terrain data (Long Creek)</a:t>
            </a:r>
          </a:p>
        </p:txBody>
      </p:sp>
      <p:pic>
        <p:nvPicPr>
          <p:cNvPr id="35843" name="Content Placeholder 6" descr="Figure 4.1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95425"/>
            <a:ext cx="8151813" cy="4627563"/>
          </a:xfrm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1733550" y="1666875"/>
            <a:ext cx="430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Approximate Study using NED</a:t>
            </a:r>
          </a:p>
        </p:txBody>
      </p:sp>
      <p:cxnSp>
        <p:nvCxnSpPr>
          <p:cNvPr id="35845" name="Straight Arrow Connector 9"/>
          <p:cNvCxnSpPr>
            <a:cxnSpLocks noChangeShapeType="1"/>
          </p:cNvCxnSpPr>
          <p:nvPr/>
        </p:nvCxnSpPr>
        <p:spPr bwMode="auto">
          <a:xfrm>
            <a:off x="5943600" y="1895475"/>
            <a:ext cx="571500" cy="29527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Arrow Connector 11"/>
          <p:cNvCxnSpPr>
            <a:cxnSpLocks noChangeShapeType="1"/>
          </p:cNvCxnSpPr>
          <p:nvPr/>
        </p:nvCxnSpPr>
        <p:spPr bwMode="auto">
          <a:xfrm rot="5400000">
            <a:off x="3344863" y="3343275"/>
            <a:ext cx="808037" cy="11113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TextBox 12"/>
          <p:cNvSpPr txBox="1">
            <a:spLocks noChangeArrowheads="1"/>
          </p:cNvSpPr>
          <p:nvPr/>
        </p:nvSpPr>
        <p:spPr bwMode="auto">
          <a:xfrm>
            <a:off x="3810000" y="2962275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21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Study BFE Profiles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6750" y="2066925"/>
            <a:ext cx="4475163" cy="3184525"/>
          </a:xfrm>
          <a:noFill/>
        </p:spPr>
      </p:pic>
      <p:pic>
        <p:nvPicPr>
          <p:cNvPr id="368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2041525"/>
            <a:ext cx="4019550" cy="3244850"/>
          </a:xfrm>
          <a:noFill/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504825" y="1352550"/>
            <a:ext cx="375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Approximate - Lidar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4772025" y="1362075"/>
            <a:ext cx="3716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Approximate - NED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203200" y="5381625"/>
            <a:ext cx="8369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CC0000"/>
                </a:solidFill>
              </a:rPr>
              <a:t>Misalignment (100 – 200 ft) of mapped 2D planimetric streamline with NED 3D elevation data</a:t>
            </a:r>
          </a:p>
        </p:txBody>
      </p:sp>
      <p:cxnSp>
        <p:nvCxnSpPr>
          <p:cNvPr id="36872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357812" y="4367213"/>
            <a:ext cx="1266825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 2.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54000"/>
            <a:ext cx="865822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17525" y="1209675"/>
            <a:ext cx="5241925" cy="2411413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28600" y="3576638"/>
            <a:ext cx="30130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Alignment of </a:t>
            </a:r>
            <a:r>
              <a:rPr lang="en-US">
                <a:solidFill>
                  <a:srgbClr val="FF0000"/>
                </a:solidFill>
              </a:rPr>
              <a:t>planimetrics</a:t>
            </a:r>
            <a:r>
              <a:rPr lang="en-US"/>
              <a:t> and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elevation</a:t>
            </a:r>
            <a:r>
              <a:rPr lang="en-US"/>
              <a:t> data really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Flood Hazard Zone Areas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400175"/>
            <a:ext cx="3810000" cy="4114800"/>
          </a:xfrm>
        </p:spPr>
        <p:txBody>
          <a:bodyPr/>
          <a:lstStyle/>
          <a:p>
            <a:r>
              <a:rPr lang="en-US" smtClean="0"/>
              <a:t>At Ahoskie Creek and Swannanoa River the number of acres enclosed in the SFHA by Detailed and Approximate studies differs by &lt; 1%</a:t>
            </a:r>
          </a:p>
          <a:p>
            <a:r>
              <a:rPr lang="en-US" smtClean="0"/>
              <a:t>Difference at Long Creek = 20%</a:t>
            </a:r>
          </a:p>
        </p:txBody>
      </p:sp>
      <p:pic>
        <p:nvPicPr>
          <p:cNvPr id="38916" name="Content Placeholder 4" descr="Figure 4.17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1517650"/>
            <a:ext cx="3476625" cy="4578350"/>
          </a:xfrm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6048375" y="241935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Detailed - lidar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6154738" y="5057775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Approximate-NED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288925" y="5387975"/>
            <a:ext cx="6199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FF0000"/>
                </a:solidFill>
              </a:rPr>
              <a:t>Approximate studies give the same area of flood zone but a different shape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6067425" y="3571875"/>
            <a:ext cx="223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Detailed - NED</a:t>
            </a:r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5686425" y="1200150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Swannanoa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2619375"/>
            <a:ext cx="2419350" cy="313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6" descr="Elevation Data for Floodplain Mapp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2544763"/>
            <a:ext cx="20812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1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1346200"/>
            <a:ext cx="8623300" cy="45974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Natural uncertainty </a:t>
            </a:r>
            <a:r>
              <a:rPr lang="en-US" smtClean="0"/>
              <a:t>in the Base Flood Elevation (BEF) is at least 1 foot, which translates to 8-40 ft horizontally depending on landscape</a:t>
            </a:r>
          </a:p>
          <a:p>
            <a:r>
              <a:rPr lang="en-US" smtClean="0">
                <a:solidFill>
                  <a:srgbClr val="FF0000"/>
                </a:solidFill>
              </a:rPr>
              <a:t>Terrain, terrain, terrain</a:t>
            </a:r>
          </a:p>
          <a:p>
            <a:pPr lvl="1"/>
            <a:r>
              <a:rPr lang="en-US" smtClean="0"/>
              <a:t>Largest impact on accuracy of the BFE is </a:t>
            </a:r>
            <a:r>
              <a:rPr lang="en-US" smtClean="0">
                <a:solidFill>
                  <a:srgbClr val="FF0000"/>
                </a:solidFill>
              </a:rPr>
              <a:t>land surface elevation </a:t>
            </a:r>
          </a:p>
          <a:p>
            <a:pPr lvl="1"/>
            <a:r>
              <a:rPr lang="en-US" smtClean="0"/>
              <a:t>Requires </a:t>
            </a:r>
            <a:r>
              <a:rPr lang="en-US" smtClean="0">
                <a:solidFill>
                  <a:srgbClr val="FF0000"/>
                </a:solidFill>
              </a:rPr>
              <a:t>Lidar</a:t>
            </a:r>
            <a:r>
              <a:rPr lang="en-US" smtClean="0"/>
              <a:t> or other detailed terrain data not NED</a:t>
            </a:r>
          </a:p>
          <a:p>
            <a:r>
              <a:rPr lang="en-US" smtClean="0"/>
              <a:t>Report is available from </a:t>
            </a:r>
            <a:r>
              <a:rPr lang="en-US" smtClean="0">
                <a:solidFill>
                  <a:srgbClr val="FF0000"/>
                </a:solidFill>
              </a:rPr>
              <a:t>National Academies Press: </a:t>
            </a:r>
            <a:r>
              <a:rPr lang="en-US" smtClean="0"/>
              <a:t> “Mapping the Zone….”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NRC Committee on FEMA Flood Map Accuracy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Study commissioned from the National Academies of Science and Engineering by </a:t>
            </a:r>
            <a:r>
              <a:rPr lang="en-US" smtClean="0">
                <a:solidFill>
                  <a:srgbClr val="FF0000"/>
                </a:solidFill>
              </a:rPr>
              <a:t>FEMA</a:t>
            </a:r>
          </a:p>
          <a:p>
            <a:r>
              <a:rPr lang="en-US" smtClean="0"/>
              <a:t>Tasked to examine the </a:t>
            </a:r>
            <a:r>
              <a:rPr lang="en-US" smtClean="0">
                <a:solidFill>
                  <a:srgbClr val="FF0000"/>
                </a:solidFill>
              </a:rPr>
              <a:t>technical factors </a:t>
            </a:r>
            <a:r>
              <a:rPr lang="en-US" smtClean="0"/>
              <a:t>that affect flood map accuracy and </a:t>
            </a:r>
            <a:r>
              <a:rPr lang="en-US" smtClean="0">
                <a:solidFill>
                  <a:srgbClr val="FF0000"/>
                </a:solidFill>
              </a:rPr>
              <a:t>cost-effectiveness</a:t>
            </a:r>
            <a:r>
              <a:rPr lang="en-US" smtClean="0"/>
              <a:t> of Detailed versus Approximate studies</a:t>
            </a:r>
          </a:p>
          <a:p>
            <a:r>
              <a:rPr lang="en-US" smtClean="0">
                <a:solidFill>
                  <a:srgbClr val="FF0000"/>
                </a:solidFill>
              </a:rPr>
              <a:t>Inland</a:t>
            </a:r>
            <a:r>
              <a:rPr lang="en-US" smtClean="0"/>
              <a:t> and coastal flooding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Committee Membership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FF0000"/>
                </a:solidFill>
              </a:rPr>
              <a:t>David Maidment, Chair, University of Texas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David Brookshire, University of New Mexico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J. William Brown, City of Greenville, South Carolina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John Dorman, State of North Carolina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Gerald Galloway, University of Maryland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Bisher Imam, University of California, Irvine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Wendy Lathrop, Cadastral Consulting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David Maune, Dewberry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Burrell Montz, Binghamton University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Spencer Rogers, North Carolina Sea Grant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Karen Schuckman, Pennsylvania State University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Y. Peter Sheng, University of Florida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Juan Valdes, University of Arizona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296025" y="1857375"/>
            <a:ext cx="243998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Practitioners</a:t>
            </a:r>
          </a:p>
          <a:p>
            <a:pPr eaLnBrk="1" hangingPunct="1"/>
            <a:r>
              <a:rPr lang="en-US"/>
              <a:t>Academics</a:t>
            </a:r>
          </a:p>
          <a:p>
            <a:pPr eaLnBrk="1" hangingPunct="1"/>
            <a:r>
              <a:rPr lang="en-US"/>
              <a:t>Geodesy</a:t>
            </a:r>
          </a:p>
          <a:p>
            <a:pPr eaLnBrk="1" hangingPunct="1"/>
            <a:r>
              <a:rPr lang="en-US"/>
              <a:t>Hydrology</a:t>
            </a:r>
          </a:p>
          <a:p>
            <a:pPr eaLnBrk="1" hangingPunct="1"/>
            <a:r>
              <a:rPr lang="en-US"/>
              <a:t>Coastal</a:t>
            </a:r>
          </a:p>
          <a:p>
            <a:pPr eaLnBrk="1" hangingPunct="1"/>
            <a:r>
              <a:rPr lang="en-US"/>
              <a:t>Economics</a:t>
            </a:r>
          </a:p>
          <a:p>
            <a:pPr eaLnBrk="1" hangingPunct="1"/>
            <a:r>
              <a:rPr lang="en-US"/>
              <a:t>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Flood Maps</a:t>
            </a:r>
          </a:p>
        </p:txBody>
      </p:sp>
      <p:pic>
        <p:nvPicPr>
          <p:cNvPr id="12291" name="Content Placeholder 4" descr="Figure 2.1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1844675"/>
            <a:ext cx="2703513" cy="3030538"/>
          </a:xfrm>
        </p:spPr>
      </p:pic>
      <p:pic>
        <p:nvPicPr>
          <p:cNvPr id="12292" name="Content Placeholder 5" descr="Figure 2.2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438" y="1901825"/>
            <a:ext cx="2689225" cy="3013075"/>
          </a:xfrm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539875" y="1258888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Riverine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5700713" y="1247775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/>
              <a:t>Coastal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233488" y="4979988"/>
            <a:ext cx="6664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/>
              <a:t>Two </a:t>
            </a:r>
            <a:r>
              <a:rPr lang="en-US">
                <a:solidFill>
                  <a:srgbClr val="CC0000"/>
                </a:solidFill>
              </a:rPr>
              <a:t>very different</a:t>
            </a:r>
            <a:r>
              <a:rPr lang="en-US"/>
              <a:t> flood modeling and mapping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Riverine Flood Mapping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5600"/>
            <a:ext cx="3810000" cy="4114800"/>
          </a:xfrm>
        </p:spPr>
        <p:txBody>
          <a:bodyPr/>
          <a:lstStyle/>
          <a:p>
            <a:r>
              <a:rPr lang="en-US" smtClean="0"/>
              <a:t>Modeling and mapping technology is </a:t>
            </a:r>
            <a:r>
              <a:rPr lang="en-US" smtClean="0">
                <a:solidFill>
                  <a:srgbClr val="FF0000"/>
                </a:solidFill>
              </a:rPr>
              <a:t>well established</a:t>
            </a:r>
          </a:p>
          <a:p>
            <a:r>
              <a:rPr lang="en-US" smtClean="0"/>
              <a:t>Supported by a large </a:t>
            </a:r>
            <a:r>
              <a:rPr lang="en-US" smtClean="0">
                <a:solidFill>
                  <a:srgbClr val="FF0000"/>
                </a:solidFill>
              </a:rPr>
              <a:t>observation database </a:t>
            </a:r>
            <a:r>
              <a:rPr lang="en-US" smtClean="0"/>
              <a:t>at stream gages</a:t>
            </a:r>
          </a:p>
          <a:p>
            <a:r>
              <a:rPr lang="en-US" smtClean="0"/>
              <a:t>Floods flow </a:t>
            </a:r>
            <a:r>
              <a:rPr lang="en-US" smtClean="0">
                <a:solidFill>
                  <a:srgbClr val="FF0000"/>
                </a:solidFill>
              </a:rPr>
              <a:t>along the line</a:t>
            </a:r>
            <a:r>
              <a:rPr lang="en-US" smtClean="0"/>
              <a:t> of the stream gages</a:t>
            </a:r>
          </a:p>
          <a:p>
            <a:endParaRPr lang="en-US" smtClean="0"/>
          </a:p>
        </p:txBody>
      </p:sp>
      <p:pic>
        <p:nvPicPr>
          <p:cNvPr id="13316" name="Content Placeholder 4" descr="Figure 2.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3" y="1625600"/>
            <a:ext cx="36734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Coastal Flood Mapping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650875" y="1609725"/>
            <a:ext cx="3810000" cy="4114800"/>
          </a:xfrm>
        </p:spPr>
        <p:txBody>
          <a:bodyPr/>
          <a:lstStyle/>
          <a:p>
            <a:r>
              <a:rPr lang="en-US" smtClean="0"/>
              <a:t>Modeling and mapping technology and guidance are </a:t>
            </a:r>
            <a:r>
              <a:rPr lang="en-US" smtClean="0">
                <a:solidFill>
                  <a:srgbClr val="FF0000"/>
                </a:solidFill>
              </a:rPr>
              <a:t>evolving</a:t>
            </a:r>
          </a:p>
          <a:p>
            <a:r>
              <a:rPr lang="en-US" smtClean="0"/>
              <a:t>Storm surges inland </a:t>
            </a:r>
            <a:r>
              <a:rPr lang="en-US" smtClean="0">
                <a:solidFill>
                  <a:srgbClr val="FF0000"/>
                </a:solidFill>
              </a:rPr>
              <a:t>transverse to the line </a:t>
            </a:r>
            <a:r>
              <a:rPr lang="en-US" smtClean="0"/>
              <a:t>of tide gages</a:t>
            </a:r>
          </a:p>
          <a:p>
            <a:r>
              <a:rPr lang="en-US" smtClean="0"/>
              <a:t>Large dependence on </a:t>
            </a:r>
            <a:r>
              <a:rPr lang="en-US" smtClean="0">
                <a:solidFill>
                  <a:srgbClr val="FF0000"/>
                </a:solidFill>
              </a:rPr>
              <a:t>models</a:t>
            </a:r>
            <a:r>
              <a:rPr lang="en-US" smtClean="0"/>
              <a:t>, less on historical flood data</a:t>
            </a:r>
          </a:p>
        </p:txBody>
      </p:sp>
      <p:pic>
        <p:nvPicPr>
          <p:cNvPr id="14340" name="Content Placeholder 5" descr="Figure 2.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803400"/>
            <a:ext cx="37179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News Gothic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News Gothic M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1233</Words>
  <Application>Microsoft Office PowerPoint</Application>
  <PresentationFormat>On-screen Show (4:3)</PresentationFormat>
  <Paragraphs>236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News Gothic MT</vt:lpstr>
      <vt:lpstr>Arial</vt:lpstr>
      <vt:lpstr>Times New Roman</vt:lpstr>
      <vt:lpstr>Verdana</vt:lpstr>
      <vt:lpstr>Default Design</vt:lpstr>
      <vt:lpstr>Microsoft PowerPoint Presentation</vt:lpstr>
      <vt:lpstr>Microsoft Equation 3.0</vt:lpstr>
      <vt:lpstr>FEMA Flood Map Accuracy</vt:lpstr>
      <vt:lpstr>FEMA Map Modernization</vt:lpstr>
      <vt:lpstr>PowerPoint Presentation</vt:lpstr>
      <vt:lpstr>PowerPoint Presentation</vt:lpstr>
      <vt:lpstr>NRC Committee on FEMA Flood Map Accuracy</vt:lpstr>
      <vt:lpstr>Committee Membership</vt:lpstr>
      <vt:lpstr>Flood Maps</vt:lpstr>
      <vt:lpstr>Riverine Flood Mapping</vt:lpstr>
      <vt:lpstr>Coastal Flood Mapping</vt:lpstr>
      <vt:lpstr>Committee Charge: Task 3a</vt:lpstr>
      <vt:lpstr>PowerPoint Presentation</vt:lpstr>
      <vt:lpstr>Previous NRC Studies: Flood Map Technologies (2007)</vt:lpstr>
      <vt:lpstr>PowerPoint Presentation</vt:lpstr>
      <vt:lpstr>Map Modernization in Texas</vt:lpstr>
      <vt:lpstr>Terrain Data for Case Studies</vt:lpstr>
      <vt:lpstr>Terrain data accuracy matters</vt:lpstr>
      <vt:lpstr>North Carolina Case Studies  http://www.ncfloodmaps.com/program_review.htm </vt:lpstr>
      <vt:lpstr>One River Reach studied in detail in each region (each reach 5-7 miles long)</vt:lpstr>
      <vt:lpstr>PowerPoint Presentation</vt:lpstr>
      <vt:lpstr>PowerPoint Presentation</vt:lpstr>
      <vt:lpstr>PowerPoint Presentation</vt:lpstr>
      <vt:lpstr>Terrain Data</vt:lpstr>
      <vt:lpstr>Defining Uncertainty in BFE Long term records of extreme stages recorded at USGS gages</vt:lpstr>
      <vt:lpstr>Frequency Analysis of Stage Heights at 31 gages</vt:lpstr>
      <vt:lpstr>PowerPoint Presentation</vt:lpstr>
      <vt:lpstr>PowerPoint Presentation</vt:lpstr>
      <vt:lpstr>Sampling Error of 100-year Stage Heights</vt:lpstr>
      <vt:lpstr>Uncertainty in BFE</vt:lpstr>
      <vt:lpstr>Uncertainty in Floodplain Boundary Location</vt:lpstr>
      <vt:lpstr>USGS  Peak-Flow Regression Equations for 100-year discharge</vt:lpstr>
      <vt:lpstr>Effect on BFE of Variation in Hydrologic Methods (Long Creek, Mecklenburg County)</vt:lpstr>
      <vt:lpstr>Effect of Hydrologic methods on BFE</vt:lpstr>
      <vt:lpstr>Case Study: Hydraulic Model-Terrain Variants</vt:lpstr>
      <vt:lpstr>Effect on BFE of variation in hydraulic methods and terrain data (Swannanoa River)</vt:lpstr>
      <vt:lpstr>Effect on BFE of variation in hydraulic methods and terrain data (Ahoskie Creek)</vt:lpstr>
      <vt:lpstr>Effect on BFE of variation in hydraulic methods and terrain data (Long Creek)</vt:lpstr>
      <vt:lpstr>Approximate Study BFE Profiles</vt:lpstr>
      <vt:lpstr>PowerPoint Presentation</vt:lpstr>
      <vt:lpstr>Flood Hazard Zone Areas</vt:lpstr>
      <vt:lpstr>Conclusions</vt:lpstr>
    </vt:vector>
  </TitlesOfParts>
  <Company>The National Academies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Identity Training Branding Concepts and Standards</dc:title>
  <dc:creator>Lcoffee</dc:creator>
  <cp:lastModifiedBy>maidment</cp:lastModifiedBy>
  <cp:revision>161</cp:revision>
  <cp:lastPrinted>2002-08-01T17:16:37Z</cp:lastPrinted>
  <dcterms:created xsi:type="dcterms:W3CDTF">2002-10-03T17:23:49Z</dcterms:created>
  <dcterms:modified xsi:type="dcterms:W3CDTF">2011-10-31T16:04:10Z</dcterms:modified>
</cp:coreProperties>
</file>