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8" r:id="rId2"/>
    <p:sldId id="441" r:id="rId3"/>
    <p:sldId id="447" r:id="rId4"/>
    <p:sldId id="498" r:id="rId5"/>
    <p:sldId id="465" r:id="rId6"/>
    <p:sldId id="464" r:id="rId7"/>
    <p:sldId id="466" r:id="rId8"/>
    <p:sldId id="467" r:id="rId9"/>
    <p:sldId id="468" r:id="rId10"/>
    <p:sldId id="470" r:id="rId11"/>
    <p:sldId id="499" r:id="rId12"/>
    <p:sldId id="500" r:id="rId13"/>
    <p:sldId id="501" r:id="rId14"/>
    <p:sldId id="471" r:id="rId15"/>
    <p:sldId id="472" r:id="rId16"/>
    <p:sldId id="473" r:id="rId17"/>
    <p:sldId id="502" r:id="rId18"/>
    <p:sldId id="475" r:id="rId19"/>
    <p:sldId id="476" r:id="rId20"/>
    <p:sldId id="477" r:id="rId21"/>
    <p:sldId id="478" r:id="rId22"/>
    <p:sldId id="480" r:id="rId23"/>
    <p:sldId id="481" r:id="rId24"/>
    <p:sldId id="484" r:id="rId25"/>
    <p:sldId id="482" r:id="rId26"/>
    <p:sldId id="483" r:id="rId27"/>
    <p:sldId id="485" r:id="rId28"/>
    <p:sldId id="495" r:id="rId29"/>
    <p:sldId id="496" r:id="rId30"/>
    <p:sldId id="443" r:id="rId31"/>
    <p:sldId id="486" r:id="rId32"/>
    <p:sldId id="497" r:id="rId33"/>
    <p:sldId id="487" r:id="rId34"/>
    <p:sldId id="488" r:id="rId35"/>
    <p:sldId id="489" r:id="rId36"/>
    <p:sldId id="490" r:id="rId37"/>
    <p:sldId id="491" r:id="rId38"/>
    <p:sldId id="492" r:id="rId39"/>
    <p:sldId id="493" r:id="rId40"/>
    <p:sldId id="494" r:id="rId4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C3"/>
    <a:srgbClr val="9BCDFF"/>
    <a:srgbClr val="051932"/>
    <a:srgbClr val="026ACB"/>
    <a:srgbClr val="FFFFC8"/>
    <a:srgbClr val="FFFFFF"/>
    <a:srgbClr val="FFE6C3"/>
    <a:srgbClr val="FFFFC3"/>
    <a:srgbClr val="F0FFA5"/>
    <a:srgbClr val="FF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1" autoAdjust="0"/>
    <p:restoredTop sz="71171" autoAdjust="0"/>
  </p:normalViewPr>
  <p:slideViewPr>
    <p:cSldViewPr snapToGrid="0">
      <p:cViewPr>
        <p:scale>
          <a:sx n="84" d="100"/>
          <a:sy n="84" d="100"/>
        </p:scale>
        <p:origin x="-1302" y="114"/>
      </p:cViewPr>
      <p:guideLst>
        <p:guide orient="horz" pos="432"/>
        <p:guide orient="horz" pos="3888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68A2397-229D-5E42-96C0-D1B4D14383A4}" type="datetime1">
              <a:rPr lang="en-US"/>
              <a:pPr>
                <a:defRPr/>
              </a:pPr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A661904-7755-0547-B24C-11F6D244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4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fld id="{74DEC73C-1164-CA43-9CA2-E40A5599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6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C10_agd_bnnr_txt_July10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491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1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Preconference Seminars</a:t>
            </a:r>
            <a:endParaRPr kumimoji="0" lang="en-US" sz="1900" b="0" i="0" u="none" strike="noStrike" kern="0" cap="none" spc="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1" r:id="rId3"/>
    <p:sldLayoutId id="2147483661" r:id="rId4"/>
    <p:sldLayoutId id="2147483690" r:id="rId5"/>
    <p:sldLayoutId id="2147483687" r:id="rId6"/>
    <p:sldLayoutId id="2147483691" r:id="rId7"/>
    <p:sldLayoutId id="2147483683" r:id="rId8"/>
    <p:sldLayoutId id="2147483684" r:id="rId9"/>
    <p:sldLayoutId id="2147483686" r:id="rId10"/>
    <p:sldLayoutId id="2147483685" r:id="rId11"/>
    <p:sldLayoutId id="2147483694" r:id="rId12"/>
    <p:sldLayoutId id="2147483678" r:id="rId13"/>
    <p:sldLayoutId id="2147483665" r:id="rId14"/>
    <p:sldLayoutId id="2147483692" r:id="rId15"/>
    <p:sldLayoutId id="2147483666" r:id="rId16"/>
    <p:sldLayoutId id="2147483688" r:id="rId17"/>
    <p:sldLayoutId id="2147483679" r:id="rId18"/>
    <p:sldLayoutId id="2147483732" r:id="rId19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Plan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3,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603743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on the Web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Five Layers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Model, Toolset, Book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Multiscale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, 3D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Hydrography</a:t>
            </a:r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Descriptive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Static information about hydro features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2502452" y="6114774"/>
            <a:ext cx="6350000" cy="508000"/>
          </a:xfrm>
        </p:spPr>
        <p:txBody>
          <a:bodyPr/>
          <a:lstStyle/>
          <a:p>
            <a:r>
              <a:rPr lang="en-US" sz="1600" dirty="0" smtClean="0"/>
              <a:t>……Linked to the Operational Layer by “Virtual Referencing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35552" y="116178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10" name="Picture 9" descr="hwm_texas_1.jpg"/>
          <p:cNvPicPr>
            <a:picLocks noChangeAspect="1"/>
          </p:cNvPicPr>
          <p:nvPr/>
        </p:nvPicPr>
        <p:blipFill>
          <a:blip r:embed="rId3" cstate="print"/>
          <a:srcRect l="15082" t="6807" r="20820" b="4015"/>
          <a:stretch>
            <a:fillRect/>
          </a:stretch>
        </p:blipFill>
        <p:spPr>
          <a:xfrm>
            <a:off x="1587700" y="3879730"/>
            <a:ext cx="3617288" cy="297827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6335514" y="5019867"/>
            <a:ext cx="18380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High Water Marks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315617" y="3172403"/>
            <a:ext cx="4161454" cy="2705878"/>
            <a:chOff x="45720" y="301752"/>
            <a:chExt cx="8878824" cy="6175248"/>
          </a:xfrm>
          <a:scene3d>
            <a:camera prst="isometricTopUp"/>
            <a:lightRig rig="threePt" dir="t"/>
          </a:scene3d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1060"/>
            <a:stretch>
              <a:fillRect/>
            </a:stretch>
          </p:blipFill>
          <p:spPr bwMode="auto">
            <a:xfrm>
              <a:off x="45720" y="301752"/>
              <a:ext cx="8878824" cy="6175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5" name="Picture 1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b="1060"/>
            <a:stretch>
              <a:fillRect/>
            </a:stretch>
          </p:blipFill>
          <p:spPr bwMode="auto">
            <a:xfrm>
              <a:off x="45720" y="301752"/>
              <a:ext cx="8878824" cy="6175248"/>
            </a:xfrm>
            <a:prstGeom prst="rect">
              <a:avLst/>
            </a:prstGeom>
            <a:noFill/>
            <a:ln w="127000" algn="ctr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6170917" y="4127234"/>
            <a:ext cx="21672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100 year flood depth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4916" y="2127376"/>
            <a:ext cx="3962856" cy="31752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18" name="TextBox 17"/>
          <p:cNvSpPr txBox="1"/>
          <p:nvPr/>
        </p:nvSpPr>
        <p:spPr>
          <a:xfrm>
            <a:off x="5965733" y="3346573"/>
            <a:ext cx="25776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Fish species distributions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1380936" y="1343609"/>
            <a:ext cx="4049486" cy="3284376"/>
            <a:chOff x="457200" y="1066800"/>
            <a:chExt cx="5486400" cy="4914900"/>
          </a:xfrm>
          <a:scene3d>
            <a:camera prst="isometricTopUp"/>
            <a:lightRig rig="threePt" dir="t"/>
          </a:scene3d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" y="1066800"/>
              <a:ext cx="5469031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114800" y="2820097"/>
              <a:ext cx="1521995" cy="636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Watershed divide</a:t>
              </a:r>
            </a:p>
          </p:txBody>
        </p:sp>
        <p:cxnSp>
          <p:nvCxnSpPr>
            <p:cNvPr id="27" name="Straight Arrow Connector 26"/>
            <p:cNvCxnSpPr>
              <a:stCxn id="22" idx="1"/>
            </p:cNvCxnSpPr>
            <p:nvPr/>
          </p:nvCxnSpPr>
          <p:spPr>
            <a:xfrm rot="10800000">
              <a:off x="3582403" y="3124127"/>
              <a:ext cx="532397" cy="18903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507205" y="4190598"/>
              <a:ext cx="2436395" cy="3638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Groundwater divide</a:t>
              </a:r>
            </a:p>
          </p:txBody>
        </p:sp>
        <p:cxnSp>
          <p:nvCxnSpPr>
            <p:cNvPr id="29" name="Straight Arrow Connector 28"/>
            <p:cNvCxnSpPr>
              <a:stCxn id="28" idx="1"/>
            </p:cNvCxnSpPr>
            <p:nvPr/>
          </p:nvCxnSpPr>
          <p:spPr>
            <a:xfrm rot="10800000" flipV="1">
              <a:off x="3125203" y="4374906"/>
              <a:ext cx="378995" cy="34971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6196565" y="2528589"/>
            <a:ext cx="21159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Groundwater divides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7561" b="22630"/>
          <a:stretch/>
        </p:blipFill>
        <p:spPr bwMode="auto">
          <a:xfrm>
            <a:off x="228600" y="239018"/>
            <a:ext cx="5486400" cy="22860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3" t="1" r="7" b="967"/>
          <a:stretch/>
        </p:blipFill>
        <p:spPr bwMode="auto">
          <a:xfrm>
            <a:off x="1828800" y="3124200"/>
            <a:ext cx="7132320" cy="292608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3048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/>
              <a:t>River Ecology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24406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5467" y="304800"/>
            <a:ext cx="362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/>
              <a:t>Geomorphology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" r="63240" b="42732"/>
          <a:stretch/>
        </p:blipFill>
        <p:spPr bwMode="auto">
          <a:xfrm>
            <a:off x="76200" y="76200"/>
            <a:ext cx="4080093" cy="2640338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1" r="319"/>
          <a:stretch/>
        </p:blipFill>
        <p:spPr bwMode="auto">
          <a:xfrm>
            <a:off x="2328332" y="2162757"/>
            <a:ext cx="6720780" cy="4610576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257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Use Existing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Designs for Descriptive Layers</a:t>
            </a:r>
            <a:endParaRPr lang="en-US" sz="2000" dirty="0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08" y="1411816"/>
            <a:ext cx="37242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71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Modeling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Models that connect maps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32608" y="6075017"/>
            <a:ext cx="6350000" cy="508000"/>
          </a:xfrm>
        </p:spPr>
        <p:txBody>
          <a:bodyPr/>
          <a:lstStyle/>
          <a:p>
            <a:r>
              <a:rPr lang="en-US" dirty="0" smtClean="0"/>
              <a:t>Source: USGS Water Census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35552" y="116178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7741" y="2065776"/>
            <a:ext cx="6652590" cy="422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simple water budget - no labels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322" y="1590260"/>
            <a:ext cx="3957803" cy="25046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 bwMode="auto">
          <a:xfrm>
            <a:off x="53010" y="53008"/>
            <a:ext cx="2266120" cy="1219200"/>
          </a:xfrm>
          <a:prstGeom prst="rect">
            <a:avLst/>
          </a:prstGeom>
          <a:solidFill>
            <a:srgbClr val="9BCDFF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0" y="1828800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National</a:t>
            </a:r>
          </a:p>
          <a:p>
            <a:r>
              <a:rPr lang="en-US"/>
              <a:t>view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0" y="4267200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100k view</a:t>
            </a:r>
          </a:p>
          <a:p>
            <a:r>
              <a:rPr lang="en-US"/>
              <a:t>(Med res)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45626" y="5867400"/>
            <a:ext cx="16962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24k or better view</a:t>
            </a:r>
          </a:p>
          <a:p>
            <a:r>
              <a:rPr lang="en-US" dirty="0">
                <a:solidFill>
                  <a:srgbClr val="FFFF00"/>
                </a:solidFill>
              </a:rPr>
              <a:t>(High res)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19200" y="1752600"/>
            <a:ext cx="914400" cy="990600"/>
            <a:chOff x="672" y="1008"/>
            <a:chExt cx="576" cy="624"/>
          </a:xfrm>
        </p:grpSpPr>
        <p:sp>
          <p:nvSpPr>
            <p:cNvPr id="156678" name="Line 6"/>
            <p:cNvSpPr>
              <a:spLocks noChangeShapeType="1"/>
            </p:cNvSpPr>
            <p:nvPr/>
          </p:nvSpPr>
          <p:spPr bwMode="auto">
            <a:xfrm flipV="1">
              <a:off x="672" y="1008"/>
              <a:ext cx="576" cy="624"/>
            </a:xfrm>
            <a:prstGeom prst="line">
              <a:avLst/>
            </a:prstGeom>
            <a:noFill/>
            <a:ln w="38100">
              <a:solidFill>
                <a:srgbClr val="9BCD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79" name="Line 7"/>
            <p:cNvSpPr>
              <a:spLocks noChangeShapeType="1"/>
            </p:cNvSpPr>
            <p:nvPr/>
          </p:nvSpPr>
          <p:spPr bwMode="auto">
            <a:xfrm flipH="1" flipV="1">
              <a:off x="672" y="1152"/>
              <a:ext cx="192" cy="240"/>
            </a:xfrm>
            <a:prstGeom prst="line">
              <a:avLst/>
            </a:prstGeom>
            <a:noFill/>
            <a:ln w="38100">
              <a:solidFill>
                <a:srgbClr val="9BCD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66800" y="4419600"/>
            <a:ext cx="1066800" cy="990600"/>
            <a:chOff x="576" y="2688"/>
            <a:chExt cx="672" cy="624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624" y="2688"/>
              <a:ext cx="576" cy="624"/>
              <a:chOff x="672" y="1008"/>
              <a:chExt cx="576" cy="624"/>
            </a:xfrm>
          </p:grpSpPr>
          <p:sp>
            <p:nvSpPr>
              <p:cNvPr id="156682" name="Line 10"/>
              <p:cNvSpPr>
                <a:spLocks noChangeShapeType="1"/>
              </p:cNvSpPr>
              <p:nvPr/>
            </p:nvSpPr>
            <p:spPr bwMode="auto">
              <a:xfrm flipV="1">
                <a:off x="672" y="1008"/>
                <a:ext cx="576" cy="624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3" name="Line 11"/>
              <p:cNvSpPr>
                <a:spLocks noChangeShapeType="1"/>
              </p:cNvSpPr>
              <p:nvPr/>
            </p:nvSpPr>
            <p:spPr bwMode="auto">
              <a:xfrm flipH="1" flipV="1">
                <a:off x="672" y="1152"/>
                <a:ext cx="192" cy="24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684" name="Line 12"/>
            <p:cNvSpPr>
              <a:spLocks noChangeShapeType="1"/>
            </p:cNvSpPr>
            <p:nvPr/>
          </p:nvSpPr>
          <p:spPr bwMode="auto">
            <a:xfrm flipV="1">
              <a:off x="720" y="2784"/>
              <a:ext cx="48" cy="144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85" name="Line 13"/>
            <p:cNvSpPr>
              <a:spLocks noChangeShapeType="1"/>
            </p:cNvSpPr>
            <p:nvPr/>
          </p:nvSpPr>
          <p:spPr bwMode="auto">
            <a:xfrm>
              <a:off x="720" y="3216"/>
              <a:ext cx="336" cy="0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86" name="Line 14"/>
            <p:cNvSpPr>
              <a:spLocks noChangeShapeType="1"/>
            </p:cNvSpPr>
            <p:nvPr/>
          </p:nvSpPr>
          <p:spPr bwMode="auto">
            <a:xfrm>
              <a:off x="1056" y="2832"/>
              <a:ext cx="192" cy="48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87" name="Line 15"/>
            <p:cNvSpPr>
              <a:spLocks noChangeShapeType="1"/>
            </p:cNvSpPr>
            <p:nvPr/>
          </p:nvSpPr>
          <p:spPr bwMode="auto">
            <a:xfrm flipH="1">
              <a:off x="576" y="3024"/>
              <a:ext cx="192" cy="0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88" name="Line 16"/>
            <p:cNvSpPr>
              <a:spLocks noChangeShapeType="1"/>
            </p:cNvSpPr>
            <p:nvPr/>
          </p:nvSpPr>
          <p:spPr bwMode="auto">
            <a:xfrm>
              <a:off x="816" y="3216"/>
              <a:ext cx="96" cy="96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689" name="Line 17"/>
            <p:cNvSpPr>
              <a:spLocks noChangeShapeType="1"/>
            </p:cNvSpPr>
            <p:nvPr/>
          </p:nvSpPr>
          <p:spPr bwMode="auto">
            <a:xfrm flipV="1">
              <a:off x="912" y="2976"/>
              <a:ext cx="192" cy="48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90" name="Line 18"/>
          <p:cNvSpPr>
            <a:spLocks noChangeShapeType="1"/>
          </p:cNvSpPr>
          <p:nvPr/>
        </p:nvSpPr>
        <p:spPr bwMode="auto">
          <a:xfrm flipV="1">
            <a:off x="1447800" y="2819400"/>
            <a:ext cx="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691" name="Text Box 19"/>
          <p:cNvSpPr txBox="1">
            <a:spLocks noChangeArrowheads="1"/>
          </p:cNvSpPr>
          <p:nvPr/>
        </p:nvSpPr>
        <p:spPr bwMode="auto">
          <a:xfrm>
            <a:off x="465092" y="3276600"/>
            <a:ext cx="194636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Esri</a:t>
            </a:r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hydro base map</a:t>
            </a:r>
          </a:p>
          <a:p>
            <a:pPr algn="ctr"/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(15+ layers)</a:t>
            </a:r>
          </a:p>
        </p:txBody>
      </p:sp>
      <p:sp>
        <p:nvSpPr>
          <p:cNvPr id="156692" name="Line 20"/>
          <p:cNvSpPr>
            <a:spLocks noChangeShapeType="1"/>
          </p:cNvSpPr>
          <p:nvPr/>
        </p:nvSpPr>
        <p:spPr bwMode="auto">
          <a:xfrm flipV="1">
            <a:off x="1401763" y="5800725"/>
            <a:ext cx="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693" name="Line 21"/>
          <p:cNvSpPr>
            <a:spLocks noChangeShapeType="1"/>
          </p:cNvSpPr>
          <p:nvPr/>
        </p:nvSpPr>
        <p:spPr bwMode="auto">
          <a:xfrm flipV="1">
            <a:off x="1447800" y="304800"/>
            <a:ext cx="0" cy="91440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694" name="Text Box 22"/>
          <p:cNvSpPr txBox="1">
            <a:spLocks noChangeArrowheads="1"/>
          </p:cNvSpPr>
          <p:nvPr/>
        </p:nvSpPr>
        <p:spPr bwMode="auto">
          <a:xfrm>
            <a:off x="92188" y="457200"/>
            <a:ext cx="1257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International</a:t>
            </a:r>
          </a:p>
          <a:p>
            <a:r>
              <a:rPr lang="en-US" dirty="0">
                <a:solidFill>
                  <a:srgbClr val="FFFF00"/>
                </a:solidFill>
              </a:rPr>
              <a:t>view</a:t>
            </a:r>
          </a:p>
        </p:txBody>
      </p:sp>
      <p:sp>
        <p:nvSpPr>
          <p:cNvPr id="156695" name="Rectangle 23"/>
          <p:cNvSpPr>
            <a:spLocks noChangeArrowheads="1"/>
          </p:cNvSpPr>
          <p:nvPr/>
        </p:nvSpPr>
        <p:spPr bwMode="auto">
          <a:xfrm>
            <a:off x="0" y="1524000"/>
            <a:ext cx="2590800" cy="4114800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696" name="Text Box 24"/>
          <p:cNvSpPr txBox="1">
            <a:spLocks noChangeArrowheads="1"/>
          </p:cNvSpPr>
          <p:nvPr/>
        </p:nvSpPr>
        <p:spPr bwMode="auto">
          <a:xfrm>
            <a:off x="2438400" y="0"/>
            <a:ext cx="4876800" cy="1216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/>
              <a:t>Delivering web-based </a:t>
            </a:r>
          </a:p>
          <a:p>
            <a:pPr algn="ctr"/>
            <a:r>
              <a:rPr lang="en-US" sz="2400" b="1"/>
              <a:t>hydro</a:t>
            </a:r>
            <a:r>
              <a:rPr lang="en-US" sz="2400"/>
              <a:t> </a:t>
            </a:r>
            <a:r>
              <a:rPr lang="en-US" sz="2400" i="1"/>
              <a:t>map display</a:t>
            </a:r>
            <a:r>
              <a:rPr lang="en-US" sz="2400"/>
              <a:t> </a:t>
            </a:r>
            <a:r>
              <a:rPr lang="en-US" sz="2400" b="1"/>
              <a:t>and</a:t>
            </a:r>
            <a:r>
              <a:rPr lang="en-US" sz="2400"/>
              <a:t> </a:t>
            </a:r>
            <a:r>
              <a:rPr lang="en-US" sz="2400" i="1"/>
              <a:t>network-based discovery and analysis</a:t>
            </a:r>
          </a:p>
        </p:txBody>
      </p:sp>
      <p:sp>
        <p:nvSpPr>
          <p:cNvPr id="156697" name="Text Box 25"/>
          <p:cNvSpPr txBox="1">
            <a:spLocks noChangeArrowheads="1"/>
          </p:cNvSpPr>
          <p:nvPr/>
        </p:nvSpPr>
        <p:spPr bwMode="auto">
          <a:xfrm>
            <a:off x="4953000" y="548640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Events</a:t>
            </a:r>
          </a:p>
        </p:txBody>
      </p:sp>
      <p:sp>
        <p:nvSpPr>
          <p:cNvPr id="156698" name="Text Box 26"/>
          <p:cNvSpPr txBox="1">
            <a:spLocks noChangeArrowheads="1"/>
          </p:cNvSpPr>
          <p:nvPr/>
        </p:nvSpPr>
        <p:spPr bwMode="auto">
          <a:xfrm>
            <a:off x="4800600" y="39624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Catchments</a:t>
            </a:r>
          </a:p>
        </p:txBody>
      </p:sp>
      <p:sp>
        <p:nvSpPr>
          <p:cNvPr id="156699" name="Text Box 27"/>
          <p:cNvSpPr txBox="1">
            <a:spLocks noChangeArrowheads="1"/>
          </p:cNvSpPr>
          <p:nvPr/>
        </p:nvSpPr>
        <p:spPr bwMode="auto">
          <a:xfrm>
            <a:off x="4876800" y="20574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HUCs</a:t>
            </a: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029200" y="5943600"/>
            <a:ext cx="762000" cy="685800"/>
            <a:chOff x="3024" y="3840"/>
            <a:chExt cx="480" cy="432"/>
          </a:xfrm>
        </p:grpSpPr>
        <p:sp>
          <p:nvSpPr>
            <p:cNvPr id="156701" name="AutoShape 29"/>
            <p:cNvSpPr>
              <a:spLocks noChangeArrowheads="1"/>
            </p:cNvSpPr>
            <p:nvPr/>
          </p:nvSpPr>
          <p:spPr bwMode="auto">
            <a:xfrm>
              <a:off x="3216" y="3840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02" name="Freeform 30"/>
            <p:cNvSpPr>
              <a:spLocks/>
            </p:cNvSpPr>
            <p:nvPr/>
          </p:nvSpPr>
          <p:spPr bwMode="auto">
            <a:xfrm>
              <a:off x="3024" y="3984"/>
              <a:ext cx="432" cy="4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44" y="0"/>
                </a:cxn>
                <a:cxn ang="0">
                  <a:pos x="336" y="48"/>
                </a:cxn>
                <a:cxn ang="0">
                  <a:pos x="432" y="0"/>
                </a:cxn>
              </a:cxnLst>
              <a:rect l="0" t="0" r="r" b="b"/>
              <a:pathLst>
                <a:path w="432" h="48">
                  <a:moveTo>
                    <a:pt x="0" y="48"/>
                  </a:moveTo>
                  <a:cubicBezTo>
                    <a:pt x="44" y="24"/>
                    <a:pt x="88" y="0"/>
                    <a:pt x="144" y="0"/>
                  </a:cubicBezTo>
                  <a:cubicBezTo>
                    <a:pt x="200" y="0"/>
                    <a:pt x="288" y="48"/>
                    <a:pt x="336" y="48"/>
                  </a:cubicBezTo>
                  <a:cubicBezTo>
                    <a:pt x="384" y="48"/>
                    <a:pt x="408" y="24"/>
                    <a:pt x="432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703" name="Freeform 31"/>
            <p:cNvSpPr>
              <a:spLocks/>
            </p:cNvSpPr>
            <p:nvPr/>
          </p:nvSpPr>
          <p:spPr bwMode="auto">
            <a:xfrm>
              <a:off x="3168" y="4080"/>
              <a:ext cx="336" cy="192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96" y="192"/>
                </a:cxn>
                <a:cxn ang="0">
                  <a:pos x="192" y="144"/>
                </a:cxn>
                <a:cxn ang="0">
                  <a:pos x="288" y="144"/>
                </a:cxn>
                <a:cxn ang="0">
                  <a:pos x="336" y="96"/>
                </a:cxn>
                <a:cxn ang="0">
                  <a:pos x="192" y="96"/>
                </a:cxn>
                <a:cxn ang="0">
                  <a:pos x="96" y="0"/>
                </a:cxn>
                <a:cxn ang="0">
                  <a:pos x="48" y="0"/>
                </a:cxn>
                <a:cxn ang="0">
                  <a:pos x="0" y="96"/>
                </a:cxn>
              </a:cxnLst>
              <a:rect l="0" t="0" r="r" b="b"/>
              <a:pathLst>
                <a:path w="336" h="192">
                  <a:moveTo>
                    <a:pt x="0" y="96"/>
                  </a:moveTo>
                  <a:lnTo>
                    <a:pt x="96" y="192"/>
                  </a:lnTo>
                  <a:lnTo>
                    <a:pt x="192" y="144"/>
                  </a:lnTo>
                  <a:lnTo>
                    <a:pt x="288" y="144"/>
                  </a:lnTo>
                  <a:lnTo>
                    <a:pt x="336" y="96"/>
                  </a:lnTo>
                  <a:lnTo>
                    <a:pt x="192" y="96"/>
                  </a:lnTo>
                  <a:lnTo>
                    <a:pt x="96" y="0"/>
                  </a:lnTo>
                  <a:lnTo>
                    <a:pt x="48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05" name="Freeform 33"/>
          <p:cNvSpPr>
            <a:spLocks/>
          </p:cNvSpPr>
          <p:nvPr/>
        </p:nvSpPr>
        <p:spPr bwMode="auto">
          <a:xfrm>
            <a:off x="5189538" y="4902200"/>
            <a:ext cx="685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44" y="0"/>
              </a:cxn>
              <a:cxn ang="0">
                <a:pos x="336" y="48"/>
              </a:cxn>
              <a:cxn ang="0">
                <a:pos x="432" y="0"/>
              </a:cxn>
            </a:cxnLst>
            <a:rect l="0" t="0" r="r" b="b"/>
            <a:pathLst>
              <a:path w="432" h="48">
                <a:moveTo>
                  <a:pt x="0" y="48"/>
                </a:moveTo>
                <a:cubicBezTo>
                  <a:pt x="44" y="24"/>
                  <a:pt x="88" y="0"/>
                  <a:pt x="144" y="0"/>
                </a:cubicBezTo>
                <a:cubicBezTo>
                  <a:pt x="200" y="0"/>
                  <a:pt x="288" y="48"/>
                  <a:pt x="336" y="48"/>
                </a:cubicBezTo>
                <a:cubicBezTo>
                  <a:pt x="384" y="48"/>
                  <a:pt x="408" y="24"/>
                  <a:pt x="432" y="0"/>
                </a:cubicBezTo>
              </a:path>
            </a:pathLst>
          </a:custGeom>
          <a:noFill/>
          <a:ln w="28575" cmpd="sng">
            <a:solidFill>
              <a:srgbClr val="33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06" name="Freeform 34"/>
          <p:cNvSpPr>
            <a:spLocks/>
          </p:cNvSpPr>
          <p:nvPr/>
        </p:nvSpPr>
        <p:spPr bwMode="auto">
          <a:xfrm>
            <a:off x="5181600" y="4724400"/>
            <a:ext cx="728663" cy="387350"/>
          </a:xfrm>
          <a:custGeom>
            <a:avLst/>
            <a:gdLst/>
            <a:ahLst/>
            <a:cxnLst>
              <a:cxn ang="0">
                <a:pos x="2" y="150"/>
              </a:cxn>
              <a:cxn ang="0">
                <a:pos x="7" y="73"/>
              </a:cxn>
              <a:cxn ang="0">
                <a:pos x="108" y="31"/>
              </a:cxn>
              <a:cxn ang="0">
                <a:pos x="162" y="2"/>
              </a:cxn>
              <a:cxn ang="0">
                <a:pos x="310" y="14"/>
              </a:cxn>
              <a:cxn ang="0">
                <a:pos x="322" y="31"/>
              </a:cxn>
              <a:cxn ang="0">
                <a:pos x="376" y="43"/>
              </a:cxn>
              <a:cxn ang="0">
                <a:pos x="423" y="73"/>
              </a:cxn>
              <a:cxn ang="0">
                <a:pos x="453" y="126"/>
              </a:cxn>
              <a:cxn ang="0">
                <a:pos x="459" y="144"/>
              </a:cxn>
              <a:cxn ang="0">
                <a:pos x="364" y="239"/>
              </a:cxn>
              <a:cxn ang="0">
                <a:pos x="287" y="227"/>
              </a:cxn>
              <a:cxn ang="0">
                <a:pos x="269" y="209"/>
              </a:cxn>
              <a:cxn ang="0">
                <a:pos x="186" y="192"/>
              </a:cxn>
              <a:cxn ang="0">
                <a:pos x="79" y="215"/>
              </a:cxn>
              <a:cxn ang="0">
                <a:pos x="13" y="180"/>
              </a:cxn>
              <a:cxn ang="0">
                <a:pos x="2" y="150"/>
              </a:cxn>
            </a:cxnLst>
            <a:rect l="0" t="0" r="r" b="b"/>
            <a:pathLst>
              <a:path w="459" h="244">
                <a:moveTo>
                  <a:pt x="2" y="150"/>
                </a:moveTo>
                <a:cubicBezTo>
                  <a:pt x="4" y="124"/>
                  <a:pt x="2" y="98"/>
                  <a:pt x="7" y="73"/>
                </a:cubicBezTo>
                <a:cubicBezTo>
                  <a:pt x="14" y="33"/>
                  <a:pt x="84" y="34"/>
                  <a:pt x="108" y="31"/>
                </a:cubicBezTo>
                <a:cubicBezTo>
                  <a:pt x="149" y="5"/>
                  <a:pt x="130" y="13"/>
                  <a:pt x="162" y="2"/>
                </a:cubicBezTo>
                <a:cubicBezTo>
                  <a:pt x="211" y="6"/>
                  <a:pt x="263" y="0"/>
                  <a:pt x="310" y="14"/>
                </a:cubicBezTo>
                <a:cubicBezTo>
                  <a:pt x="317" y="16"/>
                  <a:pt x="316" y="27"/>
                  <a:pt x="322" y="31"/>
                </a:cubicBezTo>
                <a:cubicBezTo>
                  <a:pt x="330" y="37"/>
                  <a:pt x="375" y="43"/>
                  <a:pt x="376" y="43"/>
                </a:cubicBezTo>
                <a:cubicBezTo>
                  <a:pt x="398" y="51"/>
                  <a:pt x="400" y="65"/>
                  <a:pt x="423" y="73"/>
                </a:cubicBezTo>
                <a:cubicBezTo>
                  <a:pt x="438" y="117"/>
                  <a:pt x="426" y="100"/>
                  <a:pt x="453" y="126"/>
                </a:cubicBezTo>
                <a:cubicBezTo>
                  <a:pt x="455" y="132"/>
                  <a:pt x="459" y="138"/>
                  <a:pt x="459" y="144"/>
                </a:cubicBezTo>
                <a:cubicBezTo>
                  <a:pt x="459" y="244"/>
                  <a:pt x="454" y="231"/>
                  <a:pt x="364" y="239"/>
                </a:cubicBezTo>
                <a:cubicBezTo>
                  <a:pt x="338" y="235"/>
                  <a:pt x="312" y="235"/>
                  <a:pt x="287" y="227"/>
                </a:cubicBezTo>
                <a:cubicBezTo>
                  <a:pt x="279" y="224"/>
                  <a:pt x="276" y="214"/>
                  <a:pt x="269" y="209"/>
                </a:cubicBezTo>
                <a:cubicBezTo>
                  <a:pt x="245" y="194"/>
                  <a:pt x="214" y="197"/>
                  <a:pt x="186" y="192"/>
                </a:cubicBezTo>
                <a:cubicBezTo>
                  <a:pt x="146" y="196"/>
                  <a:pt x="116" y="203"/>
                  <a:pt x="79" y="215"/>
                </a:cubicBezTo>
                <a:cubicBezTo>
                  <a:pt x="50" y="208"/>
                  <a:pt x="37" y="198"/>
                  <a:pt x="13" y="180"/>
                </a:cubicBezTo>
                <a:cubicBezTo>
                  <a:pt x="0" y="159"/>
                  <a:pt x="2" y="169"/>
                  <a:pt x="2" y="150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07" name="Text Box 35"/>
          <p:cNvSpPr txBox="1">
            <a:spLocks noChangeArrowheads="1"/>
          </p:cNvSpPr>
          <p:nvPr/>
        </p:nvSpPr>
        <p:spPr bwMode="auto">
          <a:xfrm>
            <a:off x="5257800" y="2438400"/>
            <a:ext cx="735013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200"/>
              <a:t>MRB</a:t>
            </a:r>
          </a:p>
          <a:p>
            <a:pPr>
              <a:buFontTx/>
              <a:buChar char="•"/>
            </a:pPr>
            <a:r>
              <a:rPr lang="en-US" sz="1200"/>
              <a:t>HUC2</a:t>
            </a:r>
          </a:p>
          <a:p>
            <a:pPr>
              <a:buFontTx/>
              <a:buChar char="•"/>
            </a:pPr>
            <a:r>
              <a:rPr lang="en-US" sz="1200"/>
              <a:t>HUC4</a:t>
            </a:r>
          </a:p>
          <a:p>
            <a:pPr>
              <a:buFontTx/>
              <a:buChar char="•"/>
            </a:pPr>
            <a:r>
              <a:rPr lang="en-US" sz="1200"/>
              <a:t>HUC6</a:t>
            </a:r>
          </a:p>
          <a:p>
            <a:pPr>
              <a:buFontTx/>
              <a:buChar char="•"/>
            </a:pPr>
            <a:r>
              <a:rPr lang="en-US" sz="1200"/>
              <a:t>HUC8</a:t>
            </a:r>
          </a:p>
          <a:p>
            <a:pPr>
              <a:buFontTx/>
              <a:buChar char="•"/>
            </a:pPr>
            <a:r>
              <a:rPr lang="en-US" sz="1200"/>
              <a:t>HUC10</a:t>
            </a:r>
          </a:p>
          <a:p>
            <a:pPr>
              <a:buFontTx/>
              <a:buChar char="•"/>
            </a:pPr>
            <a:r>
              <a:rPr lang="en-US" sz="1200"/>
              <a:t>HUC12</a:t>
            </a:r>
          </a:p>
        </p:txBody>
      </p:sp>
      <p:sp>
        <p:nvSpPr>
          <p:cNvPr id="156708" name="AutoShape 36"/>
          <p:cNvSpPr>
            <a:spLocks noChangeArrowheads="1"/>
          </p:cNvSpPr>
          <p:nvPr/>
        </p:nvSpPr>
        <p:spPr bwMode="auto">
          <a:xfrm>
            <a:off x="7772400" y="3302000"/>
            <a:ext cx="838200" cy="685800"/>
          </a:xfrm>
          <a:prstGeom prst="can">
            <a:avLst>
              <a:gd name="adj" fmla="val 25000"/>
            </a:avLst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709" name="AutoShape 37"/>
          <p:cNvSpPr>
            <a:spLocks noChangeArrowheads="1"/>
          </p:cNvSpPr>
          <p:nvPr/>
        </p:nvSpPr>
        <p:spPr bwMode="auto">
          <a:xfrm>
            <a:off x="7772400" y="5638800"/>
            <a:ext cx="838200" cy="685800"/>
          </a:xfrm>
          <a:prstGeom prst="can">
            <a:avLst>
              <a:gd name="adj" fmla="val 25000"/>
            </a:avLst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710" name="AutoShape 38"/>
          <p:cNvSpPr>
            <a:spLocks noChangeArrowheads="1"/>
          </p:cNvSpPr>
          <p:nvPr/>
        </p:nvSpPr>
        <p:spPr bwMode="auto">
          <a:xfrm>
            <a:off x="7772400" y="4495800"/>
            <a:ext cx="838200" cy="685800"/>
          </a:xfrm>
          <a:prstGeom prst="can">
            <a:avLst>
              <a:gd name="adj" fmla="val 25000"/>
            </a:avLst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711" name="Text Box 39"/>
          <p:cNvSpPr txBox="1">
            <a:spLocks noChangeArrowheads="1"/>
          </p:cNvSpPr>
          <p:nvPr/>
        </p:nvSpPr>
        <p:spPr bwMode="auto">
          <a:xfrm>
            <a:off x="7696200" y="4648200"/>
            <a:ext cx="1041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Catchment</a:t>
            </a:r>
          </a:p>
          <a:p>
            <a:pPr algn="ctr"/>
            <a:r>
              <a:rPr lang="en-US" sz="1400"/>
              <a:t>Attributes</a:t>
            </a:r>
          </a:p>
        </p:txBody>
      </p:sp>
      <p:sp>
        <p:nvSpPr>
          <p:cNvPr id="156712" name="Text Box 40"/>
          <p:cNvSpPr txBox="1">
            <a:spLocks noChangeArrowheads="1"/>
          </p:cNvSpPr>
          <p:nvPr/>
        </p:nvSpPr>
        <p:spPr bwMode="auto">
          <a:xfrm>
            <a:off x="7696200" y="5791200"/>
            <a:ext cx="933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Event</a:t>
            </a:r>
          </a:p>
          <a:p>
            <a:pPr algn="ctr"/>
            <a:r>
              <a:rPr lang="en-US" sz="1400"/>
              <a:t>Attributes</a:t>
            </a:r>
          </a:p>
        </p:txBody>
      </p:sp>
      <p:sp>
        <p:nvSpPr>
          <p:cNvPr id="156713" name="Text Box 41"/>
          <p:cNvSpPr txBox="1">
            <a:spLocks noChangeArrowheads="1"/>
          </p:cNvSpPr>
          <p:nvPr/>
        </p:nvSpPr>
        <p:spPr bwMode="auto">
          <a:xfrm>
            <a:off x="7696200" y="3429000"/>
            <a:ext cx="933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HUC</a:t>
            </a:r>
          </a:p>
          <a:p>
            <a:pPr algn="ctr"/>
            <a:r>
              <a:rPr lang="en-US" sz="1400" dirty="0"/>
              <a:t>Attributes</a:t>
            </a:r>
          </a:p>
        </p:txBody>
      </p:sp>
      <p:sp>
        <p:nvSpPr>
          <p:cNvPr id="156714" name="Text Box 42"/>
          <p:cNvSpPr txBox="1">
            <a:spLocks noChangeArrowheads="1"/>
          </p:cNvSpPr>
          <p:nvPr/>
        </p:nvSpPr>
        <p:spPr bwMode="auto">
          <a:xfrm>
            <a:off x="2667000" y="2743200"/>
            <a:ext cx="14033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Linked Data</a:t>
            </a:r>
          </a:p>
        </p:txBody>
      </p:sp>
      <p:sp>
        <p:nvSpPr>
          <p:cNvPr id="156715" name="Line 43"/>
          <p:cNvSpPr>
            <a:spLocks noChangeShapeType="1"/>
          </p:cNvSpPr>
          <p:nvPr/>
        </p:nvSpPr>
        <p:spPr bwMode="auto">
          <a:xfrm flipH="1">
            <a:off x="2438400" y="3124200"/>
            <a:ext cx="1905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16" name="Line 44"/>
          <p:cNvSpPr>
            <a:spLocks noChangeShapeType="1"/>
          </p:cNvSpPr>
          <p:nvPr/>
        </p:nvSpPr>
        <p:spPr bwMode="auto">
          <a:xfrm flipV="1">
            <a:off x="5029200" y="4495800"/>
            <a:ext cx="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17" name="Line 45"/>
          <p:cNvSpPr>
            <a:spLocks noChangeShapeType="1"/>
          </p:cNvSpPr>
          <p:nvPr/>
        </p:nvSpPr>
        <p:spPr bwMode="auto">
          <a:xfrm flipV="1">
            <a:off x="5105400" y="2743200"/>
            <a:ext cx="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18" name="Rectangle 46"/>
          <p:cNvSpPr>
            <a:spLocks noChangeArrowheads="1"/>
          </p:cNvSpPr>
          <p:nvPr/>
        </p:nvSpPr>
        <p:spPr bwMode="auto">
          <a:xfrm>
            <a:off x="4191000" y="1828800"/>
            <a:ext cx="2590800" cy="4876800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6719" name="Rectangle 47"/>
          <p:cNvSpPr>
            <a:spLocks noChangeArrowheads="1"/>
          </p:cNvSpPr>
          <p:nvPr/>
        </p:nvSpPr>
        <p:spPr bwMode="auto">
          <a:xfrm>
            <a:off x="7391400" y="2971800"/>
            <a:ext cx="1447800" cy="3581400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720" name="Line 48"/>
          <p:cNvSpPr>
            <a:spLocks noChangeShapeType="1"/>
          </p:cNvSpPr>
          <p:nvPr/>
        </p:nvSpPr>
        <p:spPr bwMode="auto">
          <a:xfrm flipH="1" flipV="1">
            <a:off x="6248400" y="3276600"/>
            <a:ext cx="12954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21" name="Line 49"/>
          <p:cNvSpPr>
            <a:spLocks noChangeShapeType="1"/>
          </p:cNvSpPr>
          <p:nvPr/>
        </p:nvSpPr>
        <p:spPr bwMode="auto">
          <a:xfrm flipH="1">
            <a:off x="6324600" y="4876800"/>
            <a:ext cx="1219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22" name="Line 50"/>
          <p:cNvSpPr>
            <a:spLocks noChangeShapeType="1"/>
          </p:cNvSpPr>
          <p:nvPr/>
        </p:nvSpPr>
        <p:spPr bwMode="auto">
          <a:xfrm flipH="1">
            <a:off x="6172200" y="6096000"/>
            <a:ext cx="1371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23" name="Line 51"/>
          <p:cNvSpPr>
            <a:spLocks noChangeShapeType="1"/>
          </p:cNvSpPr>
          <p:nvPr/>
        </p:nvSpPr>
        <p:spPr bwMode="auto">
          <a:xfrm flipH="1" flipV="1">
            <a:off x="3886200" y="5105400"/>
            <a:ext cx="9906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724" name="Text Box 52"/>
          <p:cNvSpPr txBox="1">
            <a:spLocks noChangeArrowheads="1"/>
          </p:cNvSpPr>
          <p:nvPr/>
        </p:nvSpPr>
        <p:spPr bwMode="auto">
          <a:xfrm>
            <a:off x="3048000" y="4419600"/>
            <a:ext cx="177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Drainage Areas</a:t>
            </a:r>
          </a:p>
          <a:p>
            <a:pPr algn="ctr"/>
            <a:r>
              <a:rPr lang="en-US" dirty="0"/>
              <a:t>(watersheds)</a:t>
            </a:r>
          </a:p>
        </p:txBody>
      </p:sp>
      <p:sp>
        <p:nvSpPr>
          <p:cNvPr id="156725" name="Text Box 53"/>
          <p:cNvSpPr txBox="1">
            <a:spLocks noChangeArrowheads="1"/>
          </p:cNvSpPr>
          <p:nvPr/>
        </p:nvSpPr>
        <p:spPr bwMode="auto">
          <a:xfrm>
            <a:off x="4876800" y="15240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Containers</a:t>
            </a:r>
          </a:p>
        </p:txBody>
      </p:sp>
      <p:sp>
        <p:nvSpPr>
          <p:cNvPr id="156726" name="Text Box 54"/>
          <p:cNvSpPr txBox="1">
            <a:spLocks noChangeArrowheads="1"/>
          </p:cNvSpPr>
          <p:nvPr/>
        </p:nvSpPr>
        <p:spPr bwMode="auto">
          <a:xfrm>
            <a:off x="7543800" y="26670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Attributes</a:t>
            </a:r>
            <a:endParaRPr lang="en-US" sz="900"/>
          </a:p>
        </p:txBody>
      </p:sp>
      <p:sp>
        <p:nvSpPr>
          <p:cNvPr id="156727" name="Text Box 55"/>
          <p:cNvSpPr txBox="1">
            <a:spLocks noChangeArrowheads="1"/>
          </p:cNvSpPr>
          <p:nvPr/>
        </p:nvSpPr>
        <p:spPr bwMode="auto">
          <a:xfrm>
            <a:off x="533400" y="1219200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Hydro Network</a:t>
            </a:r>
          </a:p>
        </p:txBody>
      </p:sp>
      <p:sp>
        <p:nvSpPr>
          <p:cNvPr id="156728" name="Text Box 56"/>
          <p:cNvSpPr txBox="1">
            <a:spLocks noChangeArrowheads="1"/>
          </p:cNvSpPr>
          <p:nvPr/>
        </p:nvSpPr>
        <p:spPr bwMode="auto">
          <a:xfrm>
            <a:off x="7696200" y="12192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Catalog</a:t>
            </a:r>
          </a:p>
        </p:txBody>
      </p:sp>
      <p:sp>
        <p:nvSpPr>
          <p:cNvPr id="156729" name="Rectangle 57"/>
          <p:cNvSpPr>
            <a:spLocks noChangeArrowheads="1"/>
          </p:cNvSpPr>
          <p:nvPr/>
        </p:nvSpPr>
        <p:spPr bwMode="auto">
          <a:xfrm>
            <a:off x="7467600" y="1524000"/>
            <a:ext cx="1447800" cy="914400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730" name="Text Box 58"/>
          <p:cNvSpPr txBox="1">
            <a:spLocks noChangeArrowheads="1"/>
          </p:cNvSpPr>
          <p:nvPr/>
        </p:nvSpPr>
        <p:spPr bwMode="auto">
          <a:xfrm>
            <a:off x="7620000" y="1600200"/>
            <a:ext cx="11303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HUCs</a:t>
            </a:r>
          </a:p>
          <a:p>
            <a:r>
              <a:rPr lang="en-US" sz="1400"/>
              <a:t>Catchments</a:t>
            </a:r>
          </a:p>
          <a:p>
            <a:r>
              <a:rPr lang="en-US" sz="1400"/>
              <a:t>Events</a:t>
            </a:r>
          </a:p>
        </p:txBody>
      </p:sp>
      <p:sp>
        <p:nvSpPr>
          <p:cNvPr id="156731" name="Rectangle 59"/>
          <p:cNvSpPr>
            <a:spLocks noChangeArrowheads="1"/>
          </p:cNvSpPr>
          <p:nvPr/>
        </p:nvSpPr>
        <p:spPr bwMode="auto">
          <a:xfrm>
            <a:off x="7637463" y="2952750"/>
            <a:ext cx="97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/>
              <a:t>(raw data and </a:t>
            </a:r>
          </a:p>
          <a:p>
            <a:pPr algn="ctr"/>
            <a:r>
              <a:rPr lang="en-US" sz="800"/>
              <a:t>analytical results)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43770" y="6487803"/>
            <a:ext cx="212359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Source: Tommy Dewald, EPA</a:t>
            </a:r>
            <a:endParaRPr lang="en-US" sz="12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9026" y="993912"/>
            <a:ext cx="20566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Its got to work in Botswana!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3009" y="205408"/>
            <a:ext cx="7325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Start Here</a:t>
            </a:r>
            <a:endParaRPr lang="en-US" sz="12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HydroBase</a:t>
            </a:r>
            <a:r>
              <a:rPr lang="en-US" dirty="0" smtClean="0"/>
              <a:t> Map and Operational Layer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Build from </a:t>
            </a:r>
            <a:r>
              <a:rPr lang="en-US" dirty="0" err="1" smtClean="0">
                <a:solidFill>
                  <a:srgbClr val="FFFF00"/>
                </a:solidFill>
              </a:rPr>
              <a:t>HydroSheds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Start Global and use this to define the template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for the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data is already presented in ArcGIS.com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738" y="1671225"/>
            <a:ext cx="7267689" cy="477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1620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4677" y="4664886"/>
            <a:ext cx="8421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http://www.caee.utexas.edu/prof/maidment/giswr2010/Dec2/Gutierrez.pptx</a:t>
            </a: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5704" y="1093791"/>
            <a:ext cx="6773725" cy="52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4966" y="701502"/>
            <a:ext cx="7315200" cy="482600"/>
          </a:xfrm>
        </p:spPr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from ArcGIS.com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Here is what I was thinking at the start of this meeting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VISIO" r:id="rId4" imgW="2612136" imgH="2359152" progId="">
                  <p:embed/>
                </p:oleObj>
              </mc:Choice>
              <mc:Fallback>
                <p:oleObj name="VISIO" r:id="rId4" imgW="2612136" imgH="2359152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1" name="VISIO" r:id="rId7" imgW="2983591" imgH="2388699" progId="">
                  <p:embed/>
                </p:oleObj>
              </mc:Choice>
              <mc:Fallback>
                <p:oleObj name="VISIO" r:id="rId7" imgW="2983591" imgH="2388699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8" name="Picture 17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06415" y="2112579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Geography</a:t>
            </a:r>
            <a:endParaRPr lang="en-US" sz="200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85394" y="5638800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Applications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ESRI Global Topographic Map used for reference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6523" y="1498825"/>
            <a:ext cx="6229143" cy="482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Map with a Flood Descriptive Layer</a:t>
            </a:r>
            <a:endParaRPr lang="en-US" dirty="0"/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7739" y="1222031"/>
            <a:ext cx="6229143" cy="536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810" y="1"/>
            <a:ext cx="91636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1" y="5539529"/>
            <a:ext cx="637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http://www.caee.utexas.edu/prof/maidment/giswr2010/Dec2/Comair.pptx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688"/>
            <a:ext cx="9144000" cy="691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73519" y="6109252"/>
            <a:ext cx="26161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</a:t>
            </a:r>
            <a:endParaRPr lang="en-US" sz="24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04719" y="5299788"/>
            <a:ext cx="933061" cy="1558212"/>
            <a:chOff x="7632441" y="391887"/>
            <a:chExt cx="933061" cy="155821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649406" y="1162873"/>
              <a:ext cx="916096" cy="567491"/>
            </a:xfrm>
            <a:prstGeom prst="rect">
              <a:avLst/>
            </a:prstGeom>
            <a:solidFill>
              <a:srgbClr val="9BCDFF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4904"/>
            <a:ext cx="9144000" cy="696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7619189" y="5083156"/>
            <a:ext cx="933061" cy="1558212"/>
            <a:chOff x="7632441" y="391887"/>
            <a:chExt cx="933061" cy="1558212"/>
          </a:xfrm>
        </p:grpSpPr>
        <p:sp>
          <p:nvSpPr>
            <p:cNvPr id="4" name="Rectangle 3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635552" y="1161783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04951" y="5804452"/>
            <a:ext cx="2702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 Layer</a:t>
            </a:r>
            <a:endParaRPr lang="en-US" sz="24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312"/>
            <a:ext cx="9089570" cy="689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on the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Conclusion:  Start at the international level and work downwards….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127443" y="5980289"/>
            <a:ext cx="6350000" cy="508000"/>
          </a:xfrm>
        </p:spPr>
        <p:txBody>
          <a:bodyPr/>
          <a:lstStyle/>
          <a:p>
            <a:r>
              <a:rPr lang="en-US" dirty="0" smtClean="0"/>
              <a:t>……one base data source, one operational function, one observation layer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1682044" y="1918600"/>
            <a:ext cx="2693845" cy="4142790"/>
            <a:chOff x="611171" y="1617303"/>
            <a:chExt cx="3079101" cy="5072744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171" y="4842585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67154" y="4127239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154" y="3383900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8492" y="2547257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154" y="1617303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72361" y="5374434"/>
            <a:ext cx="208711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Display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</a:t>
            </a:r>
            <a:r>
              <a:rPr lang="en-US" sz="2400" dirty="0" err="1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HydroSheds</a:t>
            </a:r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8359" y="4407160"/>
            <a:ext cx="347511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(Watershed delineation)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8823" y="3655020"/>
            <a:ext cx="28741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Observations Layer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(Precipitation)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6150" y="2992018"/>
            <a:ext cx="27395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Descriptive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443" y="2118050"/>
            <a:ext cx="242694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Modeling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/>
          <p:cNvSpPr/>
          <p:nvPr/>
        </p:nvSpPr>
        <p:spPr bwMode="auto">
          <a:xfrm>
            <a:off x="5605669" y="1643270"/>
            <a:ext cx="1669774" cy="4850295"/>
          </a:xfrm>
          <a:prstGeom prst="upArrow">
            <a:avLst/>
          </a:prstGeom>
          <a:solidFill>
            <a:srgbClr val="FFF1C3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on the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Within the US, lets explore a “Map Sandwich” as a stack of services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769655" y="1617303"/>
            <a:ext cx="3079101" cy="5072744"/>
            <a:chOff x="611171" y="1617303"/>
            <a:chExt cx="3079101" cy="5072744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171" y="4842585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67154" y="4127239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154" y="3383900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8492" y="2547257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154" y="1617303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95897" y="5374434"/>
            <a:ext cx="344004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Display Layer Services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(Base Map)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8919" y="4407160"/>
            <a:ext cx="405399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 Services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(Key Hydro Functions)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360" y="3847324"/>
            <a:ext cx="42271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Observations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5446" y="2992018"/>
            <a:ext cx="392094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Descriptive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1738" y="2118050"/>
            <a:ext cx="360836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Modeling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Plan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3,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603743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on the Web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Five Layers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Model, Toolset, Book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Multiscale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, 3D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Hydrography</a:t>
            </a:r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We’ve discussed this a lot over the past couple of days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11348" y="5833012"/>
            <a:ext cx="7666892" cy="50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There are lots of things that could be done ……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…….  we need a thoughtful plan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452" y="3153875"/>
            <a:ext cx="6357159" cy="3387602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723900"/>
            <a:ext cx="7315200" cy="482600"/>
          </a:xfrm>
        </p:spPr>
        <p:txBody>
          <a:bodyPr/>
          <a:lstStyle/>
          <a:p>
            <a:r>
              <a:rPr lang="en-US" dirty="0" smtClean="0"/>
              <a:t>Milestones for Arc Hydro River</a:t>
            </a:r>
            <a:br>
              <a:rPr lang="en-US" dirty="0" smtClean="0"/>
            </a:br>
            <a:r>
              <a:rPr lang="en-US" sz="1600" dirty="0" smtClean="0">
                <a:solidFill>
                  <a:srgbClr val="FFFF00"/>
                </a:solidFill>
              </a:rPr>
              <a:t>Build this in the Arc Hydro Resource Center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07963" y="1791779"/>
            <a:ext cx="8412479" cy="3201103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Year 1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data model </a:t>
            </a:r>
            <a:r>
              <a:rPr lang="en-US" sz="2400" dirty="0" smtClean="0"/>
              <a:t>defined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Year 2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toolsets </a:t>
            </a:r>
            <a:r>
              <a:rPr lang="en-US" sz="2400" dirty="0" smtClean="0"/>
              <a:t>developed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Year 3 </a:t>
            </a:r>
            <a:r>
              <a:rPr lang="en-US" sz="2400" dirty="0" smtClean="0"/>
              <a:t>– Arc Hydro River </a:t>
            </a:r>
            <a:r>
              <a:rPr lang="en-US" sz="2400" dirty="0" smtClean="0">
                <a:solidFill>
                  <a:srgbClr val="FFFF00"/>
                </a:solidFill>
              </a:rPr>
              <a:t>book</a:t>
            </a:r>
            <a:r>
              <a:rPr lang="en-US" sz="2400" dirty="0" smtClean="0"/>
              <a:t> published by ESRI Press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9591" y="3193774"/>
            <a:ext cx="7835783" cy="1391478"/>
            <a:chOff x="539591" y="3193774"/>
            <a:chExt cx="7835783" cy="1391478"/>
          </a:xfrm>
        </p:grpSpPr>
        <p:sp>
          <p:nvSpPr>
            <p:cNvPr id="7" name="Rectangle 6"/>
            <p:cNvSpPr/>
            <p:nvPr/>
          </p:nvSpPr>
          <p:spPr bwMode="auto">
            <a:xfrm>
              <a:off x="6665843" y="3193774"/>
              <a:ext cx="1709531" cy="1391478"/>
            </a:xfrm>
            <a:prstGeom prst="rect">
              <a:avLst/>
            </a:prstGeom>
            <a:noFill/>
            <a:ln w="635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91" y="3304736"/>
              <a:ext cx="5940722" cy="110799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Start with the design of a Channel Profile Model, Toolset, and Workflows for Implementation</a:t>
              </a:r>
              <a:endParaRPr lang="en-US" sz="24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4822109"/>
            <a:ext cx="8315739" cy="1625073"/>
            <a:chOff x="0" y="4822109"/>
            <a:chExt cx="8315739" cy="1625073"/>
          </a:xfrm>
        </p:grpSpPr>
        <p:sp>
          <p:nvSpPr>
            <p:cNvPr id="10" name="Rectangle 9"/>
            <p:cNvSpPr/>
            <p:nvPr/>
          </p:nvSpPr>
          <p:spPr bwMode="auto">
            <a:xfrm>
              <a:off x="6606208" y="5055704"/>
              <a:ext cx="1709531" cy="1391478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822109"/>
              <a:ext cx="642067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Develop templates for Descriptive Layers</a:t>
              </a:r>
              <a:endParaRPr lang="en-US" sz="24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491408" y="5340625"/>
              <a:ext cx="1775792" cy="940905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53218" y="1575582"/>
            <a:ext cx="8567225" cy="2729132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4" name="VISIO" r:id="rId4" imgW="2612136" imgH="2359152" progId="">
                  <p:embed/>
                </p:oleObj>
              </mc:Choice>
              <mc:Fallback>
                <p:oleObj name="VISIO" r:id="rId4" imgW="2612136" imgH="235915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5" name="VISIO" r:id="rId7" imgW="2983591" imgH="2388699" progId="">
                  <p:embed/>
                </p:oleObj>
              </mc:Choice>
              <mc:Fallback>
                <p:oleObj name="VISIO" r:id="rId7" imgW="2983591" imgH="238869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07434" y="1800666"/>
            <a:ext cx="2585059" cy="618977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n-US" sz="2400" dirty="0" err="1" smtClean="0"/>
              <a:t>Multiscale</a:t>
            </a:r>
            <a:r>
              <a:rPr lang="en-US" sz="2400" dirty="0" smtClean="0"/>
              <a:t> 3D </a:t>
            </a:r>
            <a:r>
              <a:rPr lang="en-US" sz="2400" dirty="0" err="1" smtClean="0"/>
              <a:t>Hydrography</a:t>
            </a:r>
            <a:endParaRPr lang="en-US" sz="240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 need some core GIS research….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1543879" y="5988698"/>
            <a:ext cx="7315200" cy="342900"/>
          </a:xfrm>
        </p:spPr>
        <p:txBody>
          <a:bodyPr/>
          <a:lstStyle/>
          <a:p>
            <a:pPr algn="r"/>
            <a:r>
              <a:rPr lang="en-US" dirty="0" smtClean="0"/>
              <a:t>…..Can we combine networks and terrains to get 3D </a:t>
            </a:r>
            <a:r>
              <a:rPr lang="en-US" dirty="0" err="1" smtClean="0"/>
              <a:t>Hydrography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1" y="992377"/>
            <a:ext cx="6599599" cy="509690"/>
          </a:xfrm>
        </p:spPr>
        <p:txBody>
          <a:bodyPr/>
          <a:lstStyle/>
          <a:p>
            <a:r>
              <a:rPr lang="en-US" sz="4000" dirty="0" smtClean="0"/>
              <a:t>Arc Hydro River Plan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84215" y="6196264"/>
            <a:ext cx="58916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 Workshop, Austin, Texas, December 3,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966" y="2868884"/>
            <a:ext cx="3603743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on the Web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Five Layers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       ----  Model, Toolset, Book</a:t>
            </a:r>
          </a:p>
          <a:p>
            <a:pPr algn="l"/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/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Multiscale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, 3D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Hydrography</a:t>
            </a:r>
            <a:endParaRPr lang="en-US" sz="2000" dirty="0" smtClean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14400" y="1224540"/>
            <a:ext cx="7315200" cy="3429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Hydro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6172200"/>
            <a:ext cx="7666892" cy="508000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Make geospatial understanding of water relevant by making it accessible and easy.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Think of the questions people might want of ask of the data.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14400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  <p:sp>
        <p:nvSpPr>
          <p:cNvPr id="22" name="Right Brace 21"/>
          <p:cNvSpPr/>
          <p:nvPr/>
        </p:nvSpPr>
        <p:spPr bwMode="auto">
          <a:xfrm>
            <a:off x="5334000" y="5029200"/>
            <a:ext cx="249382" cy="831273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6412" y="5306291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Today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24" name="Right Brace 23"/>
          <p:cNvSpPr/>
          <p:nvPr/>
        </p:nvSpPr>
        <p:spPr bwMode="auto">
          <a:xfrm>
            <a:off x="5846618" y="4308764"/>
            <a:ext cx="263237" cy="1634836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51569" y="5043056"/>
            <a:ext cx="14683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Key Expansion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>
            <a:off x="7370618" y="3505200"/>
            <a:ext cx="637309" cy="2327564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04572" y="4447309"/>
            <a:ext cx="637996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Dream</a:t>
            </a:r>
            <a:b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Big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199" y="2120348"/>
            <a:ext cx="3188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Next 7 slides from Steve Kopp, ESRI</a:t>
            </a:r>
            <a:endParaRPr lang="en-US" sz="24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Technologies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14400" y="1365782"/>
            <a:ext cx="7315200" cy="3200400"/>
          </a:xfrm>
        </p:spPr>
        <p:txBody>
          <a:bodyPr/>
          <a:lstStyle/>
          <a:p>
            <a:r>
              <a:rPr lang="en-US" sz="2000" dirty="0" smtClean="0"/>
              <a:t>Wealth of high resolution terrain and bathymetry.</a:t>
            </a:r>
          </a:p>
          <a:p>
            <a:endParaRPr lang="en-US" sz="2000" dirty="0" smtClean="0"/>
          </a:p>
          <a:p>
            <a:r>
              <a:rPr lang="en-US" sz="2000" dirty="0" smtClean="0"/>
              <a:t>IT Evolution will continue, GIS and modeling will be there</a:t>
            </a:r>
          </a:p>
          <a:p>
            <a:pPr lvl="1"/>
            <a:r>
              <a:rPr lang="en-US" sz="2000" dirty="0" smtClean="0"/>
              <a:t>More complex solutions in a shorter amount of time</a:t>
            </a:r>
          </a:p>
          <a:p>
            <a:pPr lvl="1"/>
            <a:r>
              <a:rPr lang="en-US" sz="2000" dirty="0" smtClean="0"/>
              <a:t>Think of interactive design elements 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Hosted data services and analytic services lower the bar to get started and make it easier for everyone to do better, more consistent work.</a:t>
            </a:r>
          </a:p>
          <a:p>
            <a:pPr lvl="1"/>
            <a:r>
              <a:rPr lang="en-US" sz="2000" dirty="0" smtClean="0"/>
              <a:t>Easy packaging and publishing via ArcGIS.com</a:t>
            </a:r>
          </a:p>
          <a:p>
            <a:endParaRPr lang="en-US" sz="1400" dirty="0" smtClean="0"/>
          </a:p>
          <a:p>
            <a:r>
              <a:rPr lang="en-US" sz="2000" dirty="0" smtClean="0"/>
              <a:t>Like Word docs and Google docs, geospatial data can be hosted, and edited collaboratively.</a:t>
            </a:r>
          </a:p>
          <a:p>
            <a:pPr lvl="1"/>
            <a:r>
              <a:rPr lang="en-US" sz="2000" dirty="0" smtClean="0"/>
              <a:t>National datasets</a:t>
            </a:r>
          </a:p>
          <a:p>
            <a:pPr lvl="1"/>
            <a:r>
              <a:rPr lang="en-US" sz="2000" dirty="0" smtClean="0"/>
              <a:t>Field data collection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a technology transformation</a:t>
            </a:r>
            <a:endParaRPr lang="en-US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2136" y="4874956"/>
            <a:ext cx="4266334" cy="18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96290"/>
            <a:ext cx="2815166" cy="27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533" y="1468582"/>
            <a:ext cx="4273260" cy="3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52872" y="4447310"/>
            <a:ext cx="346569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Someone get this guy an </a:t>
            </a:r>
            <a:r>
              <a:rPr lang="en-US" sz="1800" i="1" dirty="0" err="1" smtClean="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iPad</a:t>
            </a:r>
            <a:r>
              <a:rPr lang="en-US" sz="1800" i="1" dirty="0" smtClean="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</a:t>
            </a:r>
          </a:p>
          <a:p>
            <a:pPr algn="l"/>
            <a:endParaRPr lang="en-US" sz="1000" i="1" dirty="0" smtClean="0">
              <a:solidFill>
                <a:srgbClr val="FFFF66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Improve data accuracy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Timely access to information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Broader availability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Digital archive for comparison</a:t>
            </a:r>
            <a:endParaRPr lang="en-US" sz="18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</a:t>
            </a:r>
            <a:r>
              <a:rPr lang="en-US" dirty="0" err="1" smtClean="0"/>
              <a:t>Basemap</a:t>
            </a:r>
            <a:r>
              <a:rPr lang="en-US" dirty="0" smtClean="0"/>
              <a:t> Efforts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145310" y="1504326"/>
            <a:ext cx="7084290" cy="3200400"/>
          </a:xfrm>
        </p:spPr>
        <p:txBody>
          <a:bodyPr/>
          <a:lstStyle/>
          <a:p>
            <a:r>
              <a:rPr lang="en-US" sz="2000" dirty="0" smtClean="0"/>
              <a:t>Currently compiling Topographic, Streets, and Imagery</a:t>
            </a:r>
          </a:p>
          <a:p>
            <a:pPr lvl="1"/>
            <a:r>
              <a:rPr lang="en-US" sz="2000" dirty="0" smtClean="0"/>
              <a:t>Best available</a:t>
            </a:r>
          </a:p>
          <a:p>
            <a:pPr lvl="1"/>
            <a:r>
              <a:rPr lang="en-US" sz="2000" dirty="0" smtClean="0"/>
              <a:t>Authoritative</a:t>
            </a:r>
          </a:p>
          <a:p>
            <a:pPr lvl="1"/>
            <a:r>
              <a:rPr lang="en-US" sz="2000" dirty="0" err="1" smtClean="0"/>
              <a:t>Multiscale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000" dirty="0" smtClean="0"/>
              <a:t>Elevation will begin soon…</a:t>
            </a:r>
          </a:p>
        </p:txBody>
      </p:sp>
      <p:pic>
        <p:nvPicPr>
          <p:cNvPr id="4" name="Picture 4" descr="dem3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049486" y="2144939"/>
            <a:ext cx="5106389" cy="42873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6172200"/>
            <a:ext cx="56008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u="sng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http://resources.arcgis.com/content/community-basemap</a:t>
            </a:r>
            <a:endParaRPr lang="en-US" sz="1600" u="sng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LiDAR</a:t>
            </a:r>
            <a:r>
              <a:rPr lang="en-US" dirty="0" smtClean="0"/>
              <a:t> Workflow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87911" y="1468700"/>
            <a:ext cx="7571179" cy="3200400"/>
          </a:xfrm>
        </p:spPr>
        <p:txBody>
          <a:bodyPr/>
          <a:lstStyle/>
          <a:p>
            <a:r>
              <a:rPr lang="en-US" sz="2000" dirty="0" smtClean="0"/>
              <a:t>Direct use of LAS files	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On the fly </a:t>
            </a:r>
            <a:r>
              <a:rPr lang="en-US" sz="2000" dirty="0" err="1" smtClean="0"/>
              <a:t>mosaicking</a:t>
            </a:r>
            <a:r>
              <a:rPr lang="en-US" sz="2000" dirty="0" smtClean="0"/>
              <a:t> and rendering (</a:t>
            </a:r>
            <a:r>
              <a:rPr lang="en-US" sz="2000" dirty="0" err="1" smtClean="0"/>
              <a:t>hillshade</a:t>
            </a:r>
            <a:r>
              <a:rPr lang="en-US" sz="2000" dirty="0" smtClean="0"/>
              <a:t>, slope, etc)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Input to analytic tools as a raster or terrain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Editing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  <a:t>Research hydrologic derivatives from </a:t>
            </a:r>
            <a:b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  <a:t>high resolution triangulated elevation</a:t>
            </a:r>
            <a:endParaRPr lang="en-US" b="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comp_screen_blu_map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14" y="3709002"/>
            <a:ext cx="834065" cy="888827"/>
          </a:xfrm>
          <a:prstGeom prst="rect">
            <a:avLst/>
          </a:prstGeom>
        </p:spPr>
      </p:pic>
      <p:pic>
        <p:nvPicPr>
          <p:cNvPr id="19" name="Picture 18" descr="datamodel_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64" y="3634145"/>
            <a:ext cx="978264" cy="917752"/>
          </a:xfrm>
          <a:prstGeom prst="rect">
            <a:avLst/>
          </a:prstGeom>
        </p:spPr>
      </p:pic>
      <p:grpSp>
        <p:nvGrpSpPr>
          <p:cNvPr id="5" name="Group 20"/>
          <p:cNvGrpSpPr/>
          <p:nvPr/>
        </p:nvGrpSpPr>
        <p:grpSpPr>
          <a:xfrm>
            <a:off x="6331163" y="6080215"/>
            <a:ext cx="434207" cy="465048"/>
            <a:chOff x="3781926" y="4314680"/>
            <a:chExt cx="508000" cy="625475"/>
          </a:xfrm>
        </p:grpSpPr>
        <p:pic>
          <p:nvPicPr>
            <p:cNvPr id="15" name="Picture 14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6455854" y="6392952"/>
            <a:ext cx="434207" cy="465048"/>
            <a:chOff x="3781926" y="4314680"/>
            <a:chExt cx="508000" cy="625475"/>
          </a:xfrm>
        </p:grpSpPr>
        <p:pic>
          <p:nvPicPr>
            <p:cNvPr id="26" name="Picture 25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5804689" y="5873406"/>
            <a:ext cx="434207" cy="465048"/>
            <a:chOff x="3781926" y="4314680"/>
            <a:chExt cx="508000" cy="625475"/>
          </a:xfrm>
        </p:grpSpPr>
        <p:pic>
          <p:nvPicPr>
            <p:cNvPr id="29" name="Picture 28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5721562" y="6392952"/>
            <a:ext cx="434207" cy="465048"/>
            <a:chOff x="3781926" y="4314680"/>
            <a:chExt cx="508000" cy="625475"/>
          </a:xfrm>
        </p:grpSpPr>
        <p:pic>
          <p:nvPicPr>
            <p:cNvPr id="32" name="Picture 31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33"/>
          <p:cNvGrpSpPr/>
          <p:nvPr/>
        </p:nvGrpSpPr>
        <p:grpSpPr>
          <a:xfrm>
            <a:off x="5084253" y="6392952"/>
            <a:ext cx="434207" cy="465048"/>
            <a:chOff x="3781926" y="4314680"/>
            <a:chExt cx="508000" cy="625475"/>
          </a:xfrm>
        </p:grpSpPr>
        <p:pic>
          <p:nvPicPr>
            <p:cNvPr id="35" name="Picture 34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0" name="Group 39"/>
          <p:cNvGrpSpPr/>
          <p:nvPr/>
        </p:nvGrpSpPr>
        <p:grpSpPr>
          <a:xfrm>
            <a:off x="6400436" y="5762570"/>
            <a:ext cx="434207" cy="465048"/>
            <a:chOff x="3781926" y="4314680"/>
            <a:chExt cx="508000" cy="625475"/>
          </a:xfrm>
        </p:grpSpPr>
        <p:pic>
          <p:nvPicPr>
            <p:cNvPr id="41" name="Picture 40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1" name="Group 42"/>
          <p:cNvGrpSpPr/>
          <p:nvPr/>
        </p:nvGrpSpPr>
        <p:grpSpPr>
          <a:xfrm>
            <a:off x="6192617" y="6392952"/>
            <a:ext cx="434207" cy="465048"/>
            <a:chOff x="3781926" y="4314680"/>
            <a:chExt cx="508000" cy="625475"/>
          </a:xfrm>
        </p:grpSpPr>
        <p:pic>
          <p:nvPicPr>
            <p:cNvPr id="44" name="Picture 43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45"/>
          <p:cNvGrpSpPr/>
          <p:nvPr/>
        </p:nvGrpSpPr>
        <p:grpSpPr>
          <a:xfrm>
            <a:off x="6843780" y="6080215"/>
            <a:ext cx="434207" cy="465048"/>
            <a:chOff x="3781926" y="4314680"/>
            <a:chExt cx="508000" cy="625475"/>
          </a:xfrm>
        </p:grpSpPr>
        <p:pic>
          <p:nvPicPr>
            <p:cNvPr id="47" name="Picture 46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3" name="Group 48"/>
          <p:cNvGrpSpPr/>
          <p:nvPr/>
        </p:nvGrpSpPr>
        <p:grpSpPr>
          <a:xfrm>
            <a:off x="5361344" y="5859462"/>
            <a:ext cx="508000" cy="625475"/>
            <a:chOff x="3781926" y="4314680"/>
            <a:chExt cx="508000" cy="625475"/>
          </a:xfrm>
        </p:grpSpPr>
        <p:pic>
          <p:nvPicPr>
            <p:cNvPr id="50" name="Picture 49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7120872" y="5939676"/>
            <a:ext cx="434207" cy="465048"/>
            <a:chOff x="3781926" y="4314680"/>
            <a:chExt cx="508000" cy="625475"/>
          </a:xfrm>
        </p:grpSpPr>
        <p:pic>
          <p:nvPicPr>
            <p:cNvPr id="53" name="Picture 52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6" name="Group 54"/>
          <p:cNvGrpSpPr/>
          <p:nvPr/>
        </p:nvGrpSpPr>
        <p:grpSpPr>
          <a:xfrm>
            <a:off x="7217854" y="6392952"/>
            <a:ext cx="434207" cy="465048"/>
            <a:chOff x="3781926" y="4314680"/>
            <a:chExt cx="508000" cy="625475"/>
          </a:xfrm>
        </p:grpSpPr>
        <p:pic>
          <p:nvPicPr>
            <p:cNvPr id="56" name="Picture 55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58" name="Right Arrow 57"/>
          <p:cNvSpPr/>
          <p:nvPr/>
        </p:nvSpPr>
        <p:spPr bwMode="auto">
          <a:xfrm rot="14902603">
            <a:off x="5695211" y="5137952"/>
            <a:ext cx="607759" cy="22499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7722585">
            <a:off x="6748228" y="5106121"/>
            <a:ext cx="607759" cy="22499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grpSp>
        <p:nvGrpSpPr>
          <p:cNvPr id="17" name="Group 59"/>
          <p:cNvGrpSpPr/>
          <p:nvPr/>
        </p:nvGrpSpPr>
        <p:grpSpPr>
          <a:xfrm>
            <a:off x="6012509" y="5939676"/>
            <a:ext cx="434207" cy="465048"/>
            <a:chOff x="3781926" y="4314680"/>
            <a:chExt cx="508000" cy="625475"/>
          </a:xfrm>
        </p:grpSpPr>
        <p:pic>
          <p:nvPicPr>
            <p:cNvPr id="61" name="Picture 60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8" name="Group 62"/>
          <p:cNvGrpSpPr/>
          <p:nvPr/>
        </p:nvGrpSpPr>
        <p:grpSpPr>
          <a:xfrm>
            <a:off x="6940763" y="6172200"/>
            <a:ext cx="434207" cy="465048"/>
            <a:chOff x="3781926" y="4314680"/>
            <a:chExt cx="508000" cy="625475"/>
          </a:xfrm>
        </p:grpSpPr>
        <p:pic>
          <p:nvPicPr>
            <p:cNvPr id="64" name="Picture 63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21" name="Group 65"/>
          <p:cNvGrpSpPr/>
          <p:nvPr/>
        </p:nvGrpSpPr>
        <p:grpSpPr>
          <a:xfrm>
            <a:off x="5638436" y="6172200"/>
            <a:ext cx="434207" cy="465048"/>
            <a:chOff x="3781926" y="4314680"/>
            <a:chExt cx="508000" cy="625475"/>
          </a:xfrm>
        </p:grpSpPr>
        <p:pic>
          <p:nvPicPr>
            <p:cNvPr id="67" name="Picture 66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flow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56146" y="1504327"/>
            <a:ext cx="6973454" cy="3200400"/>
          </a:xfrm>
        </p:spPr>
        <p:txBody>
          <a:bodyPr/>
          <a:lstStyle/>
          <a:p>
            <a:r>
              <a:rPr lang="en-US" sz="1800" dirty="0" smtClean="0"/>
              <a:t>Divergent flow it not modeled well in the current D8  implementation.</a:t>
            </a:r>
          </a:p>
          <a:p>
            <a:pPr lvl="1"/>
            <a:r>
              <a:rPr lang="en-US" sz="1800" dirty="0" smtClean="0"/>
              <a:t>Encoded in flow direction raster, but not used in analysis</a:t>
            </a:r>
          </a:p>
          <a:p>
            <a:r>
              <a:rPr lang="en-US" sz="1800" dirty="0" smtClean="0"/>
              <a:t>Handling of other non-D8 approaches requires consideration of other tools relying upon the flow direction raster. </a:t>
            </a:r>
          </a:p>
          <a:p>
            <a:r>
              <a:rPr lang="en-US" sz="1800" dirty="0" smtClean="0"/>
              <a:t>What do we want to know besides direction? 	</a:t>
            </a:r>
          </a:p>
          <a:p>
            <a:pPr lvl="1"/>
            <a:r>
              <a:rPr lang="en-US" sz="1800" dirty="0" smtClean="0"/>
              <a:t>Proportion of flow per branch? </a:t>
            </a:r>
          </a:p>
          <a:p>
            <a:pPr lvl="1"/>
            <a:r>
              <a:rPr lang="en-US" sz="1800" dirty="0" smtClean="0"/>
              <a:t>A stage at which it becomes divergent?</a:t>
            </a:r>
          </a:p>
          <a:p>
            <a:r>
              <a:rPr lang="en-US" sz="1800" dirty="0" smtClean="0"/>
              <a:t>What should be derived from and stored with the raster, and what with the vector network?</a:t>
            </a:r>
          </a:p>
          <a:p>
            <a:endParaRPr lang="en-US" sz="1800" dirty="0" smtClean="0"/>
          </a:p>
          <a:p>
            <a:r>
              <a:rPr lang="en-US" sz="1800" b="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How much manual effort is involved in </a:t>
            </a:r>
            <a:br>
              <a:rPr lang="en-US" sz="1800" b="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1800" b="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data with proper divergent flow</a:t>
            </a:r>
            <a:br>
              <a:rPr lang="en-US" sz="1800" b="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1800" b="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 loops?</a:t>
            </a:r>
            <a:endParaRPr lang="en-US" sz="18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rot="5400000" flipH="1" flipV="1">
            <a:off x="6719454" y="6276109"/>
            <a:ext cx="748146" cy="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" name="Straight Arrow Connector 6"/>
          <p:cNvCxnSpPr/>
          <p:nvPr/>
        </p:nvCxnSpPr>
        <p:spPr bwMode="auto">
          <a:xfrm rot="16200000" flipV="1">
            <a:off x="6567055" y="5029200"/>
            <a:ext cx="429491" cy="346364"/>
          </a:xfrm>
          <a:prstGeom prst="straightConnector1">
            <a:avLst/>
          </a:prstGeom>
          <a:noFill/>
          <a:ln w="76200">
            <a:solidFill>
              <a:srgbClr val="FFFF66"/>
            </a:solidFill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8" name="Straight Arrow Connector 7"/>
          <p:cNvCxnSpPr/>
          <p:nvPr/>
        </p:nvCxnSpPr>
        <p:spPr bwMode="auto">
          <a:xfrm rot="5400000" flipH="1" flipV="1">
            <a:off x="7093527" y="5056911"/>
            <a:ext cx="443348" cy="332508"/>
          </a:xfrm>
          <a:prstGeom prst="straightConnector1">
            <a:avLst/>
          </a:prstGeom>
          <a:noFill/>
          <a:ln w="76200">
            <a:solidFill>
              <a:srgbClr val="FFFF66"/>
            </a:solidFill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2" name="TextBox 11"/>
          <p:cNvSpPr txBox="1"/>
          <p:nvPr/>
        </p:nvSpPr>
        <p:spPr>
          <a:xfrm>
            <a:off x="6924787" y="5417127"/>
            <a:ext cx="282129" cy="55399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rtlCol="0">
            <a:spAutoFit/>
          </a:bodyPr>
          <a:lstStyle/>
          <a:p>
            <a:r>
              <a:rPr lang="en-US" sz="36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?</a:t>
            </a:r>
            <a:endParaRPr lang="en-US" sz="3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past initial implementation…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Some blue sky ideas of possible future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270000" y="1947672"/>
            <a:ext cx="7319818" cy="4224528"/>
          </a:xfrm>
        </p:spPr>
        <p:txBody>
          <a:bodyPr/>
          <a:lstStyle/>
          <a:p>
            <a:r>
              <a:rPr lang="en-US" sz="1800" dirty="0" smtClean="0"/>
              <a:t>Seamless, worldwide, </a:t>
            </a:r>
            <a:r>
              <a:rPr lang="en-US" sz="1800" dirty="0" err="1" smtClean="0"/>
              <a:t>multiresolution</a:t>
            </a:r>
            <a:r>
              <a:rPr lang="en-US" sz="1800" dirty="0" smtClean="0"/>
              <a:t> elevation </a:t>
            </a:r>
          </a:p>
          <a:p>
            <a:r>
              <a:rPr lang="en-US" sz="1800" dirty="0" smtClean="0"/>
              <a:t>Accessible from any computing device, anywhere</a:t>
            </a:r>
          </a:p>
          <a:p>
            <a:r>
              <a:rPr lang="en-US" sz="1800" dirty="0" smtClean="0"/>
              <a:t>Dynamic interactive real time flood mapping and flood forecasting</a:t>
            </a:r>
          </a:p>
          <a:p>
            <a:pPr lvl="1"/>
            <a:r>
              <a:rPr lang="en-US" sz="1800" dirty="0" smtClean="0"/>
              <a:t>2 hrs from now the water depth at this location will be 6 feet and velocity 10 m/s</a:t>
            </a:r>
          </a:p>
          <a:p>
            <a:r>
              <a:rPr lang="en-US" sz="1800" dirty="0" smtClean="0"/>
              <a:t> Field surveys of biota and cross sections collected through simple mobile applications directly uploaded to accessible digital database.</a:t>
            </a:r>
          </a:p>
          <a:p>
            <a:r>
              <a:rPr lang="en-US" sz="1800" dirty="0" smtClean="0"/>
              <a:t>Hydrology/hydraulics impact models of future climate or </a:t>
            </a:r>
            <a:r>
              <a:rPr lang="en-US" sz="1800" dirty="0" err="1" smtClean="0"/>
              <a:t>landcover</a:t>
            </a:r>
            <a:r>
              <a:rPr lang="en-US" sz="1800" dirty="0" smtClean="0"/>
              <a:t>  scenarios accessible to other disciplines through simple web services (urban planning, forestry, etc).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2277" y="0"/>
            <a:ext cx="9316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311965"/>
            <a:ext cx="35662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Slide: Jeff Simley, USGS</a:t>
            </a:r>
            <a:endParaRPr lang="en-US" sz="24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This has been a very creative meeting …..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smtClean="0"/>
              <a:t>We need to form some study teams and work through the issues systematically</a:t>
            </a:r>
          </a:p>
          <a:p>
            <a:r>
              <a:rPr lang="en-US" sz="2400" dirty="0" smtClean="0"/>
              <a:t>Break the big problems down into smaller problems and solve them one by one</a:t>
            </a:r>
          </a:p>
          <a:p>
            <a:r>
              <a:rPr lang="en-US" sz="2400" dirty="0" smtClean="0"/>
              <a:t>Thanks to </a:t>
            </a:r>
            <a:r>
              <a:rPr lang="en-US" sz="2400" dirty="0" err="1" smtClean="0"/>
              <a:t>Kernell</a:t>
            </a:r>
            <a:r>
              <a:rPr lang="en-US" sz="2400" dirty="0" smtClean="0"/>
              <a:t> Reis for the suggesting this meeting and to Erika Boghici (ESRI) and Sharon Bernard (and CRWR Staff) for organizing it!</a:t>
            </a:r>
            <a:endParaRPr lang="en-US" sz="24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649896" y="6174228"/>
            <a:ext cx="7315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alpha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….. </a:t>
            </a:r>
            <a:r>
              <a:rPr lang="en-US" sz="1600" kern="0" dirty="0" smtClean="0">
                <a:solidFill>
                  <a:schemeClr val="accent5">
                    <a:alpha val="95000"/>
                  </a:schemeClr>
                </a:solidFill>
                <a:latin typeface="+mn-lt"/>
                <a:ea typeface="+mn-ea"/>
                <a:cs typeface="+mn-cs"/>
              </a:rPr>
              <a:t>perhaps the best Arc Hydro event that we’ve ever had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alpha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Topographic </a:t>
            </a:r>
            <a:r>
              <a:rPr lang="en-US" dirty="0" err="1" smtClean="0"/>
              <a:t>Basemap</a:t>
            </a:r>
            <a:r>
              <a:rPr lang="en-US" dirty="0" smtClean="0"/>
              <a:t> in ArcGIS.com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Tiled base map synthesizing information across map scales</a:t>
            </a:r>
            <a:endParaRPr lang="en-US" dirty="0"/>
          </a:p>
        </p:txBody>
      </p:sp>
      <p:grpSp>
        <p:nvGrpSpPr>
          <p:cNvPr id="4" name="Group 14"/>
          <p:cNvGrpSpPr/>
          <p:nvPr/>
        </p:nvGrpSpPr>
        <p:grpSpPr>
          <a:xfrm>
            <a:off x="981442" y="1772530"/>
            <a:ext cx="5365264" cy="2096085"/>
            <a:chOff x="981442" y="1772530"/>
            <a:chExt cx="5365264" cy="2096085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554630" y="1772530"/>
              <a:ext cx="7920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1792480" y="2222693"/>
            <a:ext cx="5826177" cy="2082020"/>
            <a:chOff x="1792480" y="2222693"/>
            <a:chExt cx="5826177" cy="2082020"/>
          </a:xfrm>
        </p:grpSpPr>
        <p:pic>
          <p:nvPicPr>
            <p:cNvPr id="8499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09856" y="2262555"/>
              <a:ext cx="170880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2729133" y="2710378"/>
            <a:ext cx="4647489" cy="2338604"/>
            <a:chOff x="2729133" y="2710378"/>
            <a:chExt cx="4647489" cy="2338604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97371" y="2710378"/>
              <a:ext cx="77925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3727938" y="3172267"/>
            <a:ext cx="4148233" cy="2365055"/>
            <a:chOff x="3727938" y="3172267"/>
            <a:chExt cx="4148233" cy="2365055"/>
          </a:xfrm>
        </p:grpSpPr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077875" y="3172267"/>
              <a:ext cx="79829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4571999" y="3591954"/>
            <a:ext cx="3681382" cy="2611898"/>
            <a:chOff x="4571999" y="3591954"/>
            <a:chExt cx="3681382" cy="2611898"/>
          </a:xfrm>
        </p:grpSpPr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540044" y="3591954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2948" y="5809956"/>
            <a:ext cx="36019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How do we do this for hydro?</a:t>
            </a:r>
            <a:endParaRPr lang="en-US" sz="2000" i="1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on the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vision has emerged at this meeting …..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32255" y="1617303"/>
            <a:ext cx="3079101" cy="5072744"/>
            <a:chOff x="611171" y="1617303"/>
            <a:chExt cx="3079101" cy="5072744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171" y="4842585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67154" y="4127239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154" y="3383900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8492" y="2547257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154" y="1617303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72361" y="5374434"/>
            <a:ext cx="208711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Display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(Base Map)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6426" y="4407160"/>
            <a:ext cx="329898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(Key Hydro Functions)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3063" y="3847324"/>
            <a:ext cx="3045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Observations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6150" y="2992018"/>
            <a:ext cx="27395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Descriptive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443" y="2118050"/>
            <a:ext cx="242694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Modeling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286797" cy="304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</a:t>
            </a:r>
            <a:r>
              <a:rPr lang="en-US" dirty="0" err="1" smtClean="0"/>
              <a:t>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9BCDFF"/>
                </a:solidFill>
              </a:rPr>
              <a:t>Display Layer</a:t>
            </a:r>
            <a:endParaRPr lang="en-US" dirty="0">
              <a:solidFill>
                <a:srgbClr val="9BCDFF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 err="1" smtClean="0">
                <a:solidFill>
                  <a:srgbClr val="FFFF00"/>
                </a:solidFill>
              </a:rPr>
              <a:t>Hydrography</a:t>
            </a:r>
            <a:r>
              <a:rPr lang="en-US" dirty="0" smtClean="0">
                <a:solidFill>
                  <a:srgbClr val="FFFF00"/>
                </a:solidFill>
              </a:rPr>
              <a:t> or “blue line” component of a topographic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048000"/>
            <a:ext cx="228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86200" y="2209800"/>
            <a:ext cx="1905000" cy="838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505200" y="3733800"/>
            <a:ext cx="2667000" cy="1905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2913380" cy="3800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174949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9BCDFF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49406" y="116287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95" y="1556090"/>
            <a:ext cx="4714572" cy="28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Operational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geometric network with a local catchment for each network edge</a:t>
            </a:r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85216"/>
            <a:ext cx="3597135" cy="42331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0" y="3814016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261816"/>
            <a:ext cx="3955596" cy="145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1143000" y="3814016"/>
            <a:ext cx="495300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5105400" y="4576016"/>
            <a:ext cx="30480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975816"/>
            <a:ext cx="1066800" cy="1350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7632441" y="391887"/>
            <a:ext cx="933061" cy="1558212"/>
            <a:chOff x="7632441" y="391887"/>
            <a:chExt cx="933061" cy="155821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649406" y="1162873"/>
              <a:ext cx="916096" cy="567491"/>
            </a:xfrm>
            <a:prstGeom prst="rect">
              <a:avLst/>
            </a:prstGeom>
            <a:solidFill>
              <a:srgbClr val="9BCDFF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Observation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Time-enabled feature layers of observations data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316651" cy="46681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7632441" y="391887"/>
            <a:ext cx="933061" cy="1558212"/>
            <a:chOff x="7632441" y="391887"/>
            <a:chExt cx="933061" cy="155821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635552" y="1161783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2010UC_4x3_Precon</Template>
  <TotalTime>860</TotalTime>
  <Words>1166</Words>
  <Application>Microsoft Office PowerPoint</Application>
  <PresentationFormat>On-screen Show (4:3)</PresentationFormat>
  <Paragraphs>295</Paragraphs>
  <Slides>40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2010UC_4x3_Precon</vt:lpstr>
      <vt:lpstr>VISIO</vt:lpstr>
      <vt:lpstr>Arc Hydro River Plan</vt:lpstr>
      <vt:lpstr>Arc Hydro River </vt:lpstr>
      <vt:lpstr>Is Global Geospatial Consciousness Possible?</vt:lpstr>
      <vt:lpstr>PowerPoint Presentation</vt:lpstr>
      <vt:lpstr>Global Topographic Basemap in ArcGIS.com</vt:lpstr>
      <vt:lpstr>Arc Hydro on the Web</vt:lpstr>
      <vt:lpstr>Hydro BaseMap Display Layer</vt:lpstr>
      <vt:lpstr>Hydro Operational Layer</vt:lpstr>
      <vt:lpstr>Hydro Observation Layers</vt:lpstr>
      <vt:lpstr>Hydro Descriptive Layers</vt:lpstr>
      <vt:lpstr>PowerPoint Presentation</vt:lpstr>
      <vt:lpstr>PowerPoint Presentation</vt:lpstr>
      <vt:lpstr>Use Existing Geodatabase Designs for Descriptive Layers</vt:lpstr>
      <vt:lpstr>Hydro Modeling Layers</vt:lpstr>
      <vt:lpstr>PowerPoint Presentation</vt:lpstr>
      <vt:lpstr>Global HydroBase Map and Operational Layer</vt:lpstr>
      <vt:lpstr>HydroSheds for the World</vt:lpstr>
      <vt:lpstr>PowerPoint Presentation</vt:lpstr>
      <vt:lpstr>HydroSheds from ArcGIS.com</vt:lpstr>
      <vt:lpstr>ESRI Global Topographic Map used for reference</vt:lpstr>
      <vt:lpstr>Base Map with a Flood Descriptive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 Hydro on the Web</vt:lpstr>
      <vt:lpstr>Arc Hydro on the Web</vt:lpstr>
      <vt:lpstr>Arc Hydro River Plan</vt:lpstr>
      <vt:lpstr>Milestones for Arc Hydro River Build this in the Arc Hydro Resource Center</vt:lpstr>
      <vt:lpstr>Arc Hydro River </vt:lpstr>
      <vt:lpstr>Arc Hydro River Plan</vt:lpstr>
      <vt:lpstr>Is Global Geospatial Consciousness Possible?</vt:lpstr>
      <vt:lpstr>Transforming Technologies</vt:lpstr>
      <vt:lpstr>Time for a technology transformation</vt:lpstr>
      <vt:lpstr>Community Basemap Efforts</vt:lpstr>
      <vt:lpstr>New LiDAR Workflow</vt:lpstr>
      <vt:lpstr>Divergent flow</vt:lpstr>
      <vt:lpstr>Looking past initial implementation…</vt:lpstr>
      <vt:lpstr>Conclusions</vt:lpstr>
    </vt:vector>
  </TitlesOfParts>
  <Company>University of Texas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Safe Area — Please Read</dc:title>
  <dc:creator>David Maidment</dc:creator>
  <cp:lastModifiedBy>Maidment, David R</cp:lastModifiedBy>
  <cp:revision>73</cp:revision>
  <cp:lastPrinted>2007-06-09T21:08:00Z</cp:lastPrinted>
  <dcterms:created xsi:type="dcterms:W3CDTF">2010-06-25T18:37:49Z</dcterms:created>
  <dcterms:modified xsi:type="dcterms:W3CDTF">2010-12-03T23:27:00Z</dcterms:modified>
</cp:coreProperties>
</file>