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2" r:id="rId2"/>
    <p:sldId id="273" r:id="rId3"/>
    <p:sldId id="272" r:id="rId4"/>
    <p:sldId id="279" r:id="rId5"/>
    <p:sldId id="277" r:id="rId6"/>
    <p:sldId id="275" r:id="rId7"/>
    <p:sldId id="263" r:id="rId8"/>
    <p:sldId id="276" r:id="rId9"/>
    <p:sldId id="278" r:id="rId10"/>
    <p:sldId id="280" r:id="rId11"/>
    <p:sldId id="281" r:id="rId12"/>
    <p:sldId id="268" r:id="rId13"/>
    <p:sldId id="267" r:id="rId14"/>
    <p:sldId id="265" r:id="rId15"/>
    <p:sldId id="266" r:id="rId16"/>
    <p:sldId id="271" r:id="rId17"/>
    <p:sldId id="270" r:id="rId18"/>
    <p:sldId id="27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21D929D-A2EA-44EE-88EA-D536C50E35EC}" type="datetimeFigureOut">
              <a:rPr lang="en-US"/>
              <a:pPr>
                <a:defRPr/>
              </a:pPr>
              <a:t>10/10/2010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69220C4-4643-4928-98D8-942DD9FABF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17B5D-B17D-4372-98A6-096D53F317FE}" type="slidenum">
              <a:rPr lang="en-US" smtClean="0"/>
              <a:pPr/>
              <a:t>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92D426-A405-4B8C-83B8-80C242E589A3}"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D6279E-69F3-4BFF-AE49-A8ADE33BAAD6}" type="slidenum">
              <a:rPr lang="en-US" smtClean="0"/>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8BF4EF0-7CFC-41C0-BB86-F5ED3AD0F4F1}" type="slidenum">
              <a:rPr lang="en-US" smtClean="0"/>
              <a:pPr/>
              <a:t>16</a:t>
            </a:fld>
            <a:endParaRPr lang="en-US" smtClean="0"/>
          </a:p>
        </p:txBody>
      </p:sp>
      <p:sp>
        <p:nvSpPr>
          <p:cNvPr id="26627" name="Rectangle 2"/>
          <p:cNvSpPr>
            <a:spLocks noRot="1" noChangeArrowheads="1" noTextEdit="1"/>
          </p:cNvSpPr>
          <p:nvPr>
            <p:ph type="sldImg"/>
          </p:nvPr>
        </p:nvSpPr>
        <p:spPr bwMode="auto">
          <a:noFill/>
          <a:ln>
            <a:solidFill>
              <a:srgbClr val="000000"/>
            </a:solidFill>
            <a:miter lim="800000"/>
            <a:headEnd/>
            <a:tailEnd/>
          </a:ln>
        </p:spPr>
      </p:sp>
      <p:sp>
        <p:nvSpPr>
          <p:cNvPr id="334851" name="Rectangle 3"/>
          <p:cNvSpPr>
            <a:spLocks noGrp="1" noChangeArrowheads="1"/>
          </p:cNvSpPr>
          <p:nvPr>
            <p:ph type="body" idx="1"/>
          </p:nvPr>
        </p:nvSpPr>
        <p:spPr/>
        <p:txBody>
          <a:bodyPr/>
          <a:lstStyle/>
          <a:p>
            <a:pPr eaLnBrk="1" fontAlgn="auto" hangingPunct="1">
              <a:spcBef>
                <a:spcPts val="0"/>
              </a:spcBef>
              <a:spcAft>
                <a:spcPts val="0"/>
              </a:spcAft>
              <a:defRPr/>
            </a:pPr>
            <a:r>
              <a:rPr lang="en-US" dirty="0" smtClean="0"/>
              <a:t>Changed text from “</a:t>
            </a:r>
            <a:r>
              <a:rPr lang="en-US" b="1" dirty="0" smtClean="0">
                <a:effectLst>
                  <a:outerShdw blurRad="38100" dist="38100" dir="2700000" algn="tl">
                    <a:srgbClr val="C0C0C0"/>
                  </a:outerShdw>
                </a:effectLst>
              </a:rPr>
              <a:t>Polygon Eliminates Area False Alarmed” to “Polygon Eliminates False Alarm for Area”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8224E1-7F8C-4819-9BC0-E71D67325D63}" type="datetimeFigureOut">
              <a:rPr lang="en-US"/>
              <a:pPr>
                <a:defRPr/>
              </a:pPr>
              <a:t>10/10/2010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59FA49-B186-475E-B32F-87F9E4067A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5E675A-CBE4-40B9-A91D-DDA7CE1EF21B}" type="datetimeFigureOut">
              <a:rPr lang="en-US"/>
              <a:pPr>
                <a:defRPr/>
              </a:pPr>
              <a:t>10/10/2010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6F1B6C-E0B0-481F-9A56-F31BBE97AF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BC83DC-F5D5-4513-930C-9380F096FD46}" type="datetimeFigureOut">
              <a:rPr lang="en-US"/>
              <a:pPr>
                <a:defRPr/>
              </a:pPr>
              <a:t>10/10/2010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6E451-AC73-4FED-A721-097AD46A5E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7889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2954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2954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6369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284878-F8FD-4A32-A4C0-5604554DE3AE}" type="datetimeFigureOut">
              <a:rPr lang="en-US"/>
              <a:pPr>
                <a:defRPr/>
              </a:pPr>
              <a:t>10/10/2010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D3195-26F1-472A-B74B-732468E900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FD03DE-7DDB-4ADE-8274-43DCBABB3D92}" type="datetimeFigureOut">
              <a:rPr lang="en-US"/>
              <a:pPr>
                <a:defRPr/>
              </a:pPr>
              <a:t>10/10/2010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8F5A50-A4BB-48E5-BBEB-7B5802CBF6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EA9B51-88BC-413E-94A1-6B15FE748182}" type="datetimeFigureOut">
              <a:rPr lang="en-US"/>
              <a:pPr>
                <a:defRPr/>
              </a:pPr>
              <a:t>10/10/2010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831EE4-999B-41A1-A97A-3CAD87C2D7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BBED30-8960-4EF2-A103-0A5D120E13BA}" type="datetimeFigureOut">
              <a:rPr lang="en-US"/>
              <a:pPr>
                <a:defRPr/>
              </a:pPr>
              <a:t>10/10/2010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AAB19B-F4C0-4051-8F91-C220F0C95C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A489D0-6D4F-4407-B9BA-A820ACAE4878}" type="datetimeFigureOut">
              <a:rPr lang="en-US"/>
              <a:pPr>
                <a:defRPr/>
              </a:pPr>
              <a:t>10/10/2010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C36786-BB57-45D8-BDF9-BBFC0BC58C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51BA63-B45F-4A40-9E8A-3D297E86A5C0}" type="datetimeFigureOut">
              <a:rPr lang="en-US"/>
              <a:pPr>
                <a:defRPr/>
              </a:pPr>
              <a:t>10/10/2010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9FD519-7076-4A15-9F2F-F42E568604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C9A562-4F08-4A17-ADFC-B52ACD5C50F9}" type="datetimeFigureOut">
              <a:rPr lang="en-US"/>
              <a:pPr>
                <a:defRPr/>
              </a:pPr>
              <a:t>10/10/2010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54B8A9-0D3D-480A-83AA-7DC28BD02D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815BD3-0743-4CEB-9D7E-9E4BF55C75A6}" type="datetimeFigureOut">
              <a:rPr lang="en-US"/>
              <a:pPr>
                <a:defRPr/>
              </a:pPr>
              <a:t>10/10/2010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AF2CBE-9D12-4BEE-9BA8-C3A6257440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7DAC66-72B7-4BD1-9479-451AD824201E}" type="datetimeFigureOut">
              <a:rPr lang="en-US"/>
              <a:pPr>
                <a:defRPr/>
              </a:pPr>
              <a:t>10/10/2010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3244D18-CB82-40CF-8CF4-EF8A073F8321}" type="slidenum">
              <a:rPr lang="en-US"/>
              <a:pPr>
                <a:defRPr/>
              </a:pPr>
              <a:t>‹#›</a:t>
            </a:fld>
            <a:endParaRPr lang="en-US"/>
          </a:p>
        </p:txBody>
      </p:sp>
      <p:pic>
        <p:nvPicPr>
          <p:cNvPr id="1031" name="Picture 7" descr="new_nws_logo_noaa.gif"/>
          <p:cNvPicPr>
            <a:picLocks noChangeAspect="1"/>
          </p:cNvPicPr>
          <p:nvPr userDrawn="1"/>
        </p:nvPicPr>
        <p:blipFill>
          <a:blip r:embed="rId15" cstate="print"/>
          <a:srcRect/>
          <a:stretch>
            <a:fillRect/>
          </a:stretch>
        </p:blipFill>
        <p:spPr bwMode="auto">
          <a:xfrm>
            <a:off x="7772400" y="5483225"/>
            <a:ext cx="1371600" cy="1374775"/>
          </a:xfrm>
          <a:prstGeom prst="rect">
            <a:avLst/>
          </a:prstGeom>
          <a:noFill/>
          <a:ln w="9525">
            <a:noFill/>
            <a:miter lim="800000"/>
            <a:headEnd/>
            <a:tailEnd/>
          </a:ln>
        </p:spPr>
      </p:pic>
      <p:pic>
        <p:nvPicPr>
          <p:cNvPr id="1032" name="Picture 5"/>
          <p:cNvPicPr>
            <a:picLocks noChangeAspect="1" noChangeArrowheads="1"/>
          </p:cNvPicPr>
          <p:nvPr userDrawn="1"/>
        </p:nvPicPr>
        <p:blipFill>
          <a:blip r:embed="rId16" cstate="print"/>
          <a:srcRect/>
          <a:stretch>
            <a:fillRect/>
          </a:stretch>
        </p:blipFill>
        <p:spPr bwMode="auto">
          <a:xfrm>
            <a:off x="0" y="5486400"/>
            <a:ext cx="1525588"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PICT0007.JPG"/>
          <p:cNvPicPr>
            <a:picLocks noChangeAspect="1"/>
          </p:cNvPicPr>
          <p:nvPr/>
        </p:nvPicPr>
        <p:blipFill>
          <a:blip r:embed="rId2" cstate="print">
            <a:lum bright="-34000"/>
          </a:blip>
          <a:srcRect/>
          <a:stretch>
            <a:fillRect/>
          </a:stretch>
        </p:blipFill>
        <p:spPr bwMode="auto">
          <a:xfrm>
            <a:off x="0" y="0"/>
            <a:ext cx="9144000" cy="6858000"/>
          </a:xfrm>
          <a:prstGeom prst="rect">
            <a:avLst/>
          </a:prstGeom>
          <a:noFill/>
          <a:ln w="9525">
            <a:noFill/>
            <a:miter lim="800000"/>
            <a:headEnd/>
            <a:tailEnd/>
          </a:ln>
        </p:spPr>
      </p:pic>
      <p:sp>
        <p:nvSpPr>
          <p:cNvPr id="4099" name="Title 1"/>
          <p:cNvSpPr>
            <a:spLocks noGrp="1"/>
          </p:cNvSpPr>
          <p:nvPr>
            <p:ph type="title" sz="quarter"/>
          </p:nvPr>
        </p:nvSpPr>
        <p:spPr>
          <a:xfrm>
            <a:off x="685800" y="609600"/>
            <a:ext cx="7772400" cy="1143000"/>
          </a:xfrm>
        </p:spPr>
        <p:txBody>
          <a:bodyPr/>
          <a:lstStyle/>
          <a:p>
            <a:pPr eaLnBrk="1" hangingPunct="1"/>
            <a:r>
              <a:rPr lang="en-US" smtClean="0">
                <a:solidFill>
                  <a:srgbClr val="FFFF00"/>
                </a:solidFill>
                <a:latin typeface="Verdana" pitchFamily="34" charset="0"/>
              </a:rPr>
              <a:t>National Weather Service Flash Flood Program </a:t>
            </a:r>
            <a:br>
              <a:rPr lang="en-US" smtClean="0">
                <a:solidFill>
                  <a:srgbClr val="FFFF00"/>
                </a:solidFill>
                <a:latin typeface="Verdana" pitchFamily="34" charset="0"/>
              </a:rPr>
            </a:br>
            <a:r>
              <a:rPr lang="en-US" smtClean="0">
                <a:solidFill>
                  <a:srgbClr val="FFFF00"/>
                </a:solidFill>
                <a:latin typeface="Verdana" pitchFamily="34" charset="0"/>
              </a:rPr>
              <a:t>Overview</a:t>
            </a:r>
          </a:p>
        </p:txBody>
      </p:sp>
      <p:sp>
        <p:nvSpPr>
          <p:cNvPr id="4100" name="Content Placeholder 4"/>
          <p:cNvSpPr>
            <a:spLocks noGrp="1"/>
          </p:cNvSpPr>
          <p:nvPr>
            <p:ph sz="quarter" idx="1"/>
          </p:nvPr>
        </p:nvSpPr>
        <p:spPr>
          <a:xfrm>
            <a:off x="762000" y="2590800"/>
            <a:ext cx="8077200" cy="2362200"/>
          </a:xfrm>
        </p:spPr>
        <p:txBody>
          <a:bodyPr/>
          <a:lstStyle/>
          <a:p>
            <a:pPr algn="ctr">
              <a:buFont typeface="Arial" charset="0"/>
              <a:buNone/>
            </a:pPr>
            <a:r>
              <a:rPr lang="en-US" smtClean="0">
                <a:solidFill>
                  <a:schemeClr val="bg1"/>
                </a:solidFill>
              </a:rPr>
              <a:t> By Hector Guerrero</a:t>
            </a:r>
          </a:p>
          <a:p>
            <a:pPr algn="ctr">
              <a:buFont typeface="Arial" charset="0"/>
              <a:buNone/>
            </a:pPr>
            <a:r>
              <a:rPr lang="en-US" smtClean="0">
                <a:solidFill>
                  <a:schemeClr val="bg1"/>
                </a:solidFill>
              </a:rPr>
              <a:t>Warning and Coordination Meteorologist, </a:t>
            </a:r>
          </a:p>
          <a:p>
            <a:pPr algn="ctr">
              <a:buFont typeface="Arial" charset="0"/>
              <a:buNone/>
            </a:pPr>
            <a:r>
              <a:rPr lang="en-US" smtClean="0">
                <a:solidFill>
                  <a:schemeClr val="bg1"/>
                </a:solidFill>
              </a:rPr>
              <a:t>NWS San Angelo, TX </a:t>
            </a:r>
          </a:p>
          <a:p>
            <a:pPr algn="ctr">
              <a:buFont typeface="Arial" charset="0"/>
              <a:buNone/>
            </a:pPr>
            <a:r>
              <a:rPr lang="en-US" smtClean="0">
                <a:solidFill>
                  <a:schemeClr val="bg1"/>
                </a:solidFill>
              </a:rPr>
              <a:t>and </a:t>
            </a:r>
          </a:p>
          <a:p>
            <a:pPr algn="ctr">
              <a:buFont typeface="Arial" charset="0"/>
              <a:buNone/>
            </a:pPr>
            <a:r>
              <a:rPr lang="en-US" smtClean="0">
                <a:solidFill>
                  <a:schemeClr val="bg1"/>
                </a:solidFill>
              </a:rPr>
              <a:t>Chair of The Texas Flash Flood Coalition</a:t>
            </a:r>
          </a:p>
          <a:p>
            <a:pPr>
              <a:buFont typeface="Arial" charset="0"/>
              <a:buNone/>
            </a:pPr>
            <a:endParaRPr lang="en-US" smtClean="0">
              <a:solidFill>
                <a:schemeClr val="bg1"/>
              </a:solidFill>
            </a:endParaRPr>
          </a:p>
          <a:p>
            <a:pPr>
              <a:buFont typeface="Arial" charset="0"/>
              <a:buNone/>
            </a:pPr>
            <a:r>
              <a:rPr lang="en-US" smtClean="0">
                <a:solidFill>
                  <a:schemeClr val="bg1"/>
                </a:solidFill>
              </a:rPr>
              <a:t>l</a:t>
            </a:r>
          </a:p>
        </p:txBody>
      </p:sp>
      <p:pic>
        <p:nvPicPr>
          <p:cNvPr id="4101" name="Picture 5"/>
          <p:cNvPicPr>
            <a:picLocks noChangeAspect="1" noChangeArrowheads="1"/>
          </p:cNvPicPr>
          <p:nvPr/>
        </p:nvPicPr>
        <p:blipFill>
          <a:blip r:embed="rId3" cstate="print"/>
          <a:srcRect/>
          <a:stretch>
            <a:fillRect/>
          </a:stretch>
        </p:blipFill>
        <p:spPr bwMode="auto">
          <a:xfrm>
            <a:off x="0" y="5419725"/>
            <a:ext cx="1600200" cy="1438275"/>
          </a:xfrm>
          <a:prstGeom prst="rect">
            <a:avLst/>
          </a:prstGeom>
          <a:noFill/>
          <a:ln w="9525">
            <a:noFill/>
            <a:miter lim="800000"/>
            <a:headEnd/>
            <a:tailEnd/>
          </a:ln>
        </p:spPr>
      </p:pic>
      <p:pic>
        <p:nvPicPr>
          <p:cNvPr id="4102" name="Picture 7" descr="new_nws_logo_noaa.gif"/>
          <p:cNvPicPr>
            <a:picLocks noChangeAspect="1"/>
          </p:cNvPicPr>
          <p:nvPr/>
        </p:nvPicPr>
        <p:blipFill>
          <a:blip r:embed="rId4" cstate="print"/>
          <a:srcRect/>
          <a:stretch>
            <a:fillRect/>
          </a:stretch>
        </p:blipFill>
        <p:spPr bwMode="auto">
          <a:xfrm>
            <a:off x="7696200" y="5407025"/>
            <a:ext cx="1447800" cy="1450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sz="quarter"/>
          </p:nvPr>
        </p:nvSpPr>
        <p:spPr/>
        <p:txBody>
          <a:bodyPr/>
          <a:lstStyle/>
          <a:p>
            <a:endParaRPr lang="en-US" smtClean="0"/>
          </a:p>
        </p:txBody>
      </p:sp>
      <p:sp>
        <p:nvSpPr>
          <p:cNvPr id="13315" name="Content Placeholder 2"/>
          <p:cNvSpPr>
            <a:spLocks noGrp="1"/>
          </p:cNvSpPr>
          <p:nvPr>
            <p:ph sz="quarter" idx="1"/>
          </p:nvPr>
        </p:nvSpPr>
        <p:spPr/>
        <p:txBody>
          <a:bodyPr/>
          <a:lstStyle/>
          <a:p>
            <a:endParaRPr lang="en-US" smtClean="0"/>
          </a:p>
        </p:txBody>
      </p:sp>
      <p:sp>
        <p:nvSpPr>
          <p:cNvPr id="13316" name="Content Placeholder 3"/>
          <p:cNvSpPr>
            <a:spLocks noGrp="1"/>
          </p:cNvSpPr>
          <p:nvPr>
            <p:ph sz="quarter" idx="2"/>
          </p:nvPr>
        </p:nvSpPr>
        <p:spPr/>
        <p:txBody>
          <a:bodyPr/>
          <a:lstStyle/>
          <a:p>
            <a:endParaRPr lang="en-US" smtClean="0"/>
          </a:p>
        </p:txBody>
      </p:sp>
      <p:sp>
        <p:nvSpPr>
          <p:cNvPr id="13317" name="Content Placeholder 4"/>
          <p:cNvSpPr>
            <a:spLocks noGrp="1"/>
          </p:cNvSpPr>
          <p:nvPr>
            <p:ph sz="quarter" idx="3"/>
          </p:nvPr>
        </p:nvSpPr>
        <p:spPr/>
        <p:txBody>
          <a:bodyPr/>
          <a:lstStyle/>
          <a:p>
            <a:endParaRPr lang="en-US" smtClean="0"/>
          </a:p>
        </p:txBody>
      </p:sp>
      <p:sp>
        <p:nvSpPr>
          <p:cNvPr id="13318" name="Content Placeholder 5"/>
          <p:cNvSpPr>
            <a:spLocks noGrp="1"/>
          </p:cNvSpPr>
          <p:nvPr>
            <p:ph sz="quarter" idx="4"/>
          </p:nvPr>
        </p:nvSpPr>
        <p:spPr/>
        <p:txBody>
          <a:bodyPr/>
          <a:lstStyle/>
          <a:p>
            <a:endParaRPr lang="en-US" smtClean="0"/>
          </a:p>
        </p:txBody>
      </p:sp>
      <p:pic>
        <p:nvPicPr>
          <p:cNvPr id="13319" name="Picture 2"/>
          <p:cNvPicPr>
            <a:picLocks noChangeAspect="1" noChangeArrowheads="1"/>
          </p:cNvPicPr>
          <p:nvPr/>
        </p:nvPicPr>
        <p:blipFill>
          <a:blip r:embed="rId2" cstate="print"/>
          <a:srcRect l="1389" t="14563" r="18750" b="5824"/>
          <a:stretch>
            <a:fillRect/>
          </a:stretch>
        </p:blipFill>
        <p:spPr bwMode="auto">
          <a:xfrm>
            <a:off x="-152400" y="0"/>
            <a:ext cx="92964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sz="quarter"/>
          </p:nvPr>
        </p:nvSpPr>
        <p:spPr/>
        <p:txBody>
          <a:bodyPr/>
          <a:lstStyle/>
          <a:p>
            <a:endParaRPr lang="en-US" smtClean="0"/>
          </a:p>
        </p:txBody>
      </p:sp>
      <p:sp>
        <p:nvSpPr>
          <p:cNvPr id="14339" name="Content Placeholder 2"/>
          <p:cNvSpPr>
            <a:spLocks noGrp="1"/>
          </p:cNvSpPr>
          <p:nvPr>
            <p:ph sz="quarter" idx="1"/>
          </p:nvPr>
        </p:nvSpPr>
        <p:spPr/>
        <p:txBody>
          <a:bodyPr/>
          <a:lstStyle/>
          <a:p>
            <a:endParaRPr lang="en-US" smtClean="0"/>
          </a:p>
        </p:txBody>
      </p:sp>
      <p:sp>
        <p:nvSpPr>
          <p:cNvPr id="14340" name="Content Placeholder 3"/>
          <p:cNvSpPr>
            <a:spLocks noGrp="1"/>
          </p:cNvSpPr>
          <p:nvPr>
            <p:ph sz="quarter" idx="2"/>
          </p:nvPr>
        </p:nvSpPr>
        <p:spPr/>
        <p:txBody>
          <a:bodyPr/>
          <a:lstStyle/>
          <a:p>
            <a:endParaRPr lang="en-US" smtClean="0"/>
          </a:p>
        </p:txBody>
      </p:sp>
      <p:sp>
        <p:nvSpPr>
          <p:cNvPr id="14341" name="Content Placeholder 4"/>
          <p:cNvSpPr>
            <a:spLocks noGrp="1"/>
          </p:cNvSpPr>
          <p:nvPr>
            <p:ph sz="quarter" idx="3"/>
          </p:nvPr>
        </p:nvSpPr>
        <p:spPr/>
        <p:txBody>
          <a:bodyPr/>
          <a:lstStyle/>
          <a:p>
            <a:endParaRPr lang="en-US" smtClean="0"/>
          </a:p>
        </p:txBody>
      </p:sp>
      <p:sp>
        <p:nvSpPr>
          <p:cNvPr id="14342" name="Content Placeholder 5"/>
          <p:cNvSpPr>
            <a:spLocks noGrp="1"/>
          </p:cNvSpPr>
          <p:nvPr>
            <p:ph sz="quarter" idx="4"/>
          </p:nvPr>
        </p:nvSpPr>
        <p:spPr/>
        <p:txBody>
          <a:bodyPr/>
          <a:lstStyle/>
          <a:p>
            <a:endParaRPr lang="en-US" smtClean="0"/>
          </a:p>
        </p:txBody>
      </p:sp>
      <p:pic>
        <p:nvPicPr>
          <p:cNvPr id="14343" name="Picture 2"/>
          <p:cNvPicPr>
            <a:picLocks noChangeAspect="1" noChangeArrowheads="1"/>
          </p:cNvPicPr>
          <p:nvPr/>
        </p:nvPicPr>
        <p:blipFill>
          <a:blip r:embed="rId2" cstate="print"/>
          <a:srcRect t="14563" r="21529" b="3883"/>
          <a:stretch>
            <a:fillRect/>
          </a:stretch>
        </p:blipFill>
        <p:spPr bwMode="auto">
          <a:xfrm>
            <a:off x="0" y="0"/>
            <a:ext cx="9144000" cy="679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PICT0007.JPG"/>
          <p:cNvPicPr>
            <a:picLocks noChangeAspect="1"/>
          </p:cNvPicPr>
          <p:nvPr/>
        </p:nvPicPr>
        <p:blipFill>
          <a:blip r:embed="rId3" cstate="print">
            <a:lum bright="-34000"/>
          </a:blip>
          <a:srcRect/>
          <a:stretch>
            <a:fillRect/>
          </a:stretch>
        </p:blipFill>
        <p:spPr bwMode="auto">
          <a:xfrm>
            <a:off x="0" y="0"/>
            <a:ext cx="9144000" cy="6858000"/>
          </a:xfrm>
          <a:prstGeom prst="rect">
            <a:avLst/>
          </a:prstGeom>
          <a:noFill/>
          <a:ln w="9525">
            <a:noFill/>
            <a:miter lim="800000"/>
            <a:headEnd/>
            <a:tailEnd/>
          </a:ln>
        </p:spPr>
      </p:pic>
      <p:sp>
        <p:nvSpPr>
          <p:cNvPr id="15363" name="Title 1"/>
          <p:cNvSpPr>
            <a:spLocks noGrp="1"/>
          </p:cNvSpPr>
          <p:nvPr>
            <p:ph type="title" sz="quarter"/>
          </p:nvPr>
        </p:nvSpPr>
        <p:spPr>
          <a:xfrm>
            <a:off x="685800" y="381000"/>
            <a:ext cx="7772400" cy="1143000"/>
          </a:xfrm>
        </p:spPr>
        <p:txBody>
          <a:bodyPr/>
          <a:lstStyle/>
          <a:p>
            <a:pPr eaLnBrk="1" hangingPunct="1"/>
            <a:r>
              <a:rPr lang="en-US" smtClean="0">
                <a:solidFill>
                  <a:srgbClr val="FFFF00"/>
                </a:solidFill>
                <a:latin typeface="Verdana" pitchFamily="34" charset="0"/>
              </a:rPr>
              <a:t>Creating Flash Flood Watches and Warnings</a:t>
            </a:r>
          </a:p>
        </p:txBody>
      </p:sp>
      <p:sp>
        <p:nvSpPr>
          <p:cNvPr id="15364" name="Content Placeholder 2"/>
          <p:cNvSpPr>
            <a:spLocks noGrp="1"/>
          </p:cNvSpPr>
          <p:nvPr>
            <p:ph sz="quarter" idx="1"/>
          </p:nvPr>
        </p:nvSpPr>
        <p:spPr>
          <a:xfrm>
            <a:off x="0" y="1295400"/>
            <a:ext cx="9144000" cy="5791200"/>
          </a:xfrm>
        </p:spPr>
        <p:txBody>
          <a:bodyPr/>
          <a:lstStyle/>
          <a:p>
            <a:pPr eaLnBrk="1" hangingPunct="1"/>
            <a:endParaRPr lang="en-US" sz="4800" smtClean="0">
              <a:solidFill>
                <a:srgbClr val="FFFF00"/>
              </a:solidFill>
            </a:endParaRPr>
          </a:p>
          <a:p>
            <a:r>
              <a:rPr lang="en-US" smtClean="0">
                <a:solidFill>
                  <a:srgbClr val="FFFF00"/>
                </a:solidFill>
              </a:rPr>
              <a:t>Definition:</a:t>
            </a:r>
            <a:r>
              <a:rPr lang="en-US" sz="4800" smtClean="0">
                <a:solidFill>
                  <a:srgbClr val="FFFF00"/>
                </a:solidFill>
              </a:rPr>
              <a:t> </a:t>
            </a:r>
            <a:r>
              <a:rPr lang="en-US" sz="3500" smtClean="0">
                <a:solidFill>
                  <a:srgbClr val="FFFF00"/>
                </a:solidFill>
              </a:rPr>
              <a:t>Flash flood warnings are issued when flooding is imminent or likely. This product will be reserved for those short-term events which require immediate action to protect life and property, such as dangerous small stream or urban flooding and dam or levee failures. </a:t>
            </a:r>
          </a:p>
          <a:p>
            <a:pPr eaLnBrk="1" hangingPunct="1"/>
            <a:endParaRPr lang="en-US" smtClean="0"/>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114300"/>
            <a:ext cx="4343400" cy="5448300"/>
          </a:xfrm>
          <a:prstGeom prst="rect">
            <a:avLst/>
          </a:prstGeom>
          <a:noFill/>
          <a:ln w="9525">
            <a:noFill/>
            <a:miter lim="800000"/>
            <a:headEnd/>
            <a:tailEnd/>
          </a:ln>
        </p:spPr>
        <p:txBody>
          <a:bodyPr>
            <a:spAutoFit/>
          </a:bodyPr>
          <a:lstStyle/>
          <a:p>
            <a:r>
              <a:rPr lang="en-US" sz="1000">
                <a:solidFill>
                  <a:schemeClr val="bg1"/>
                </a:solidFill>
                <a:latin typeface="Arial Black" pitchFamily="34" charset="0"/>
              </a:rPr>
              <a:t>ZCZC LBBFFASJT</a:t>
            </a:r>
          </a:p>
          <a:p>
            <a:r>
              <a:rPr lang="en-US" sz="1000">
                <a:solidFill>
                  <a:schemeClr val="bg1"/>
                </a:solidFill>
                <a:latin typeface="Arial Black" pitchFamily="34" charset="0"/>
              </a:rPr>
              <a:t>WGUS64 KSJT 081013</a:t>
            </a:r>
          </a:p>
          <a:p>
            <a:r>
              <a:rPr lang="en-US" sz="1000">
                <a:solidFill>
                  <a:schemeClr val="bg1"/>
                </a:solidFill>
                <a:latin typeface="Arial Black" pitchFamily="34" charset="0"/>
              </a:rPr>
              <a:t>FLOOD WATCH</a:t>
            </a:r>
          </a:p>
          <a:p>
            <a:r>
              <a:rPr lang="en-US" sz="1000">
                <a:solidFill>
                  <a:schemeClr val="bg1"/>
                </a:solidFill>
                <a:latin typeface="Arial Black" pitchFamily="34" charset="0"/>
              </a:rPr>
              <a:t>NATIONAL WEATHER SERVICE SAN ANGELO TX</a:t>
            </a:r>
          </a:p>
          <a:p>
            <a:r>
              <a:rPr lang="en-US" sz="1000">
                <a:solidFill>
                  <a:schemeClr val="bg1"/>
                </a:solidFill>
                <a:latin typeface="Arial Black" pitchFamily="34" charset="0"/>
              </a:rPr>
              <a:t>513 AM CDT WED SEP 8 2010</a:t>
            </a:r>
          </a:p>
          <a:p>
            <a:endParaRPr lang="en-US" sz="1000">
              <a:solidFill>
                <a:schemeClr val="bg1"/>
              </a:solidFill>
              <a:latin typeface="Arial Black" pitchFamily="34" charset="0"/>
            </a:endParaRPr>
          </a:p>
          <a:p>
            <a:r>
              <a:rPr lang="en-US" sz="1000">
                <a:solidFill>
                  <a:schemeClr val="bg1"/>
                </a:solidFill>
                <a:latin typeface="Arial Black" pitchFamily="34" charset="0"/>
              </a:rPr>
              <a:t>...HEAVY RAINFALL AND FLOODING POSSIBLE TODAY...</a:t>
            </a:r>
          </a:p>
          <a:p>
            <a:endParaRPr lang="en-US" sz="1000">
              <a:solidFill>
                <a:schemeClr val="bg1"/>
              </a:solidFill>
              <a:latin typeface="Arial Black" pitchFamily="34" charset="0"/>
            </a:endParaRPr>
          </a:p>
          <a:p>
            <a:r>
              <a:rPr lang="en-US" sz="1000">
                <a:solidFill>
                  <a:srgbClr val="FFFF00"/>
                </a:solidFill>
                <a:latin typeface="Arial Black" pitchFamily="34" charset="0"/>
              </a:rPr>
              <a:t>.</a:t>
            </a:r>
            <a:r>
              <a:rPr lang="en-US" sz="1000">
                <a:solidFill>
                  <a:schemeClr val="bg1"/>
                </a:solidFill>
                <a:latin typeface="Arial Black" pitchFamily="34" charset="0"/>
              </a:rPr>
              <a:t>THE REMNANTS OF HERMINE WILL CONTINUE TO TRACK NORTH ACROSS THE BIG COUNTRY TODAY. UNTIL IT EXITS THE AREA THIS AFTERNOON …MODERATE TO HEAVY RAINFALL WILL BE POSSIBLE...MAINLY ALONG AND EAST OF A HASKELL TO ABILENE TO EDEN TO JUNCTION LINE. SOME AREAS OF THE HEARTLAND HAVE ALREADY SEEN 3 TO 5 INCHES OF RAIN SINCE</a:t>
            </a:r>
          </a:p>
          <a:p>
            <a:r>
              <a:rPr lang="en-US" sz="1000">
                <a:solidFill>
                  <a:schemeClr val="bg1"/>
                </a:solidFill>
                <a:latin typeface="Arial Black" pitchFamily="34" charset="0"/>
              </a:rPr>
              <a:t>TUESDAY MORNING...WITH 1 TO 3 INCHES ACROSS THE EASTERN BIG</a:t>
            </a:r>
          </a:p>
          <a:p>
            <a:r>
              <a:rPr lang="en-US" sz="1000">
                <a:solidFill>
                  <a:schemeClr val="bg1"/>
                </a:solidFill>
                <a:latin typeface="Arial Black" pitchFamily="34" charset="0"/>
              </a:rPr>
              <a:t>COUNTRY.</a:t>
            </a:r>
          </a:p>
          <a:p>
            <a:endParaRPr lang="en-US" sz="1000">
              <a:solidFill>
                <a:schemeClr val="bg1"/>
              </a:solidFill>
              <a:latin typeface="Arial Black" pitchFamily="34" charset="0"/>
            </a:endParaRPr>
          </a:p>
          <a:p>
            <a:r>
              <a:rPr lang="en-US" sz="1000">
                <a:solidFill>
                  <a:srgbClr val="FFC000"/>
                </a:solidFill>
                <a:latin typeface="Arial Black" pitchFamily="34" charset="0"/>
              </a:rPr>
              <a:t>TXZ066-073-098-099-113-114-127-128-139-140-154-155-168&gt;170-081800-</a:t>
            </a:r>
          </a:p>
          <a:p>
            <a:r>
              <a:rPr lang="en-US" sz="1200">
                <a:solidFill>
                  <a:srgbClr val="FFFF00"/>
                </a:solidFill>
                <a:latin typeface="Arial Black" pitchFamily="34" charset="0"/>
              </a:rPr>
              <a:t>/O.CON.KSJT.FF.A.0008.000000T0000Z-100909T0000Z/</a:t>
            </a:r>
          </a:p>
          <a:p>
            <a:r>
              <a:rPr lang="en-US" sz="1200">
                <a:solidFill>
                  <a:srgbClr val="FFFF00"/>
                </a:solidFill>
                <a:latin typeface="Arial Black" pitchFamily="34" charset="0"/>
              </a:rPr>
              <a:t>/00000.0.ER.000000T0000Z.000000T0000Z.000000T0000Z.OO</a:t>
            </a:r>
            <a:r>
              <a:rPr lang="en-US" sz="1200">
                <a:solidFill>
                  <a:schemeClr val="bg1"/>
                </a:solidFill>
                <a:latin typeface="Arial Black" pitchFamily="34" charset="0"/>
              </a:rPr>
              <a:t>/</a:t>
            </a:r>
          </a:p>
          <a:p>
            <a:r>
              <a:rPr lang="en-US" sz="1000">
                <a:solidFill>
                  <a:schemeClr val="bg1"/>
                </a:solidFill>
                <a:latin typeface="Arial Black" pitchFamily="34" charset="0"/>
              </a:rPr>
              <a:t>RUNNELS-CONCHO-HASKELL-THROCKMORTON-JONES-SHACKELFORD-TAYLOR-</a:t>
            </a:r>
          </a:p>
          <a:p>
            <a:r>
              <a:rPr lang="en-US" sz="1000">
                <a:solidFill>
                  <a:schemeClr val="bg1"/>
                </a:solidFill>
                <a:latin typeface="Arial Black" pitchFamily="34" charset="0"/>
              </a:rPr>
              <a:t>CALLAHAN-COLEMAN-BROWN-MCCULLOCH-SAN SABA-MENARD-KIMBLE-MASON-</a:t>
            </a:r>
          </a:p>
          <a:p>
            <a:r>
              <a:rPr lang="en-US" sz="1000">
                <a:solidFill>
                  <a:schemeClr val="bg1"/>
                </a:solidFill>
                <a:latin typeface="Arial Black" pitchFamily="34" charset="0"/>
              </a:rPr>
              <a:t>INCLUDING THE CITIES  OF... BALLINGER... WINTERS... EDEN...HASKELL…THROCKMORTON... WOODSON... STAMFORD...ANSON...HAMLIN...ALBANY...</a:t>
            </a:r>
          </a:p>
          <a:p>
            <a:r>
              <a:rPr lang="en-US" sz="1000">
                <a:solidFill>
                  <a:schemeClr val="bg1"/>
                </a:solidFill>
                <a:latin typeface="Arial Black" pitchFamily="34" charset="0"/>
              </a:rPr>
              <a:t>ABILENE...CLYDE...BAIRD...CROSS</a:t>
            </a:r>
            <a:endParaRPr lang="en-US" sz="1000">
              <a:latin typeface="Calibri" pitchFamily="34" charset="0"/>
            </a:endParaRPr>
          </a:p>
          <a:p>
            <a:endParaRPr lang="en-US" sz="1000">
              <a:latin typeface="Calibri" pitchFamily="34" charset="0"/>
            </a:endParaRPr>
          </a:p>
        </p:txBody>
      </p:sp>
      <p:sp>
        <p:nvSpPr>
          <p:cNvPr id="4099" name="TextBox 4"/>
          <p:cNvSpPr txBox="1">
            <a:spLocks noChangeArrowheads="1"/>
          </p:cNvSpPr>
          <p:nvPr/>
        </p:nvSpPr>
        <p:spPr bwMode="auto">
          <a:xfrm>
            <a:off x="4572000" y="76200"/>
            <a:ext cx="4343400" cy="6716713"/>
          </a:xfrm>
          <a:prstGeom prst="rect">
            <a:avLst/>
          </a:prstGeom>
          <a:noFill/>
          <a:ln w="9525">
            <a:noFill/>
            <a:miter lim="800000"/>
            <a:headEnd/>
            <a:tailEnd/>
          </a:ln>
        </p:spPr>
        <p:txBody>
          <a:bodyPr>
            <a:spAutoFit/>
          </a:bodyPr>
          <a:lstStyle/>
          <a:p>
            <a:pPr>
              <a:defRPr/>
            </a:pPr>
            <a:r>
              <a:rPr lang="en-US" sz="1050" dirty="0">
                <a:solidFill>
                  <a:schemeClr val="bg1"/>
                </a:solidFill>
                <a:latin typeface="Calibri" pitchFamily="34" charset="0"/>
              </a:rPr>
              <a:t>513 AM CDT WED SEP 8 2010</a:t>
            </a:r>
          </a:p>
          <a:p>
            <a:pPr>
              <a:defRPr/>
            </a:pPr>
            <a:endParaRPr lang="en-US" sz="1050" dirty="0">
              <a:solidFill>
                <a:schemeClr val="bg1"/>
              </a:solidFill>
              <a:latin typeface="Calibri" pitchFamily="34" charset="0"/>
            </a:endParaRPr>
          </a:p>
          <a:p>
            <a:pPr>
              <a:defRPr/>
            </a:pPr>
            <a:r>
              <a:rPr lang="en-US" sz="1050" dirty="0">
                <a:solidFill>
                  <a:schemeClr val="bg1"/>
                </a:solidFill>
                <a:latin typeface="Calibri" pitchFamily="34" charset="0"/>
              </a:rPr>
              <a:t>...FLASH FLOOD WATCH REMAINS IN EFFECT THROUGH THIS EVENING...</a:t>
            </a:r>
          </a:p>
          <a:p>
            <a:pPr>
              <a:defRPr/>
            </a:pPr>
            <a:endParaRPr lang="en-US" sz="1050" dirty="0">
              <a:solidFill>
                <a:schemeClr val="bg1"/>
              </a:solidFill>
              <a:latin typeface="Calibri" pitchFamily="34" charset="0"/>
            </a:endParaRPr>
          </a:p>
          <a:p>
            <a:pPr>
              <a:defRPr/>
            </a:pPr>
            <a:r>
              <a:rPr lang="en-US" sz="1050" dirty="0">
                <a:solidFill>
                  <a:schemeClr val="bg1"/>
                </a:solidFill>
                <a:latin typeface="Calibri" pitchFamily="34" charset="0"/>
              </a:rPr>
              <a:t>THE FLASH FLOOD WATCH CONTINUES FOR</a:t>
            </a:r>
          </a:p>
          <a:p>
            <a:pPr>
              <a:defRPr/>
            </a:pPr>
            <a:endParaRPr lang="en-US" sz="1050" dirty="0">
              <a:solidFill>
                <a:schemeClr val="bg1"/>
              </a:solidFill>
              <a:latin typeface="Calibri" pitchFamily="34" charset="0"/>
            </a:endParaRPr>
          </a:p>
          <a:p>
            <a:pPr>
              <a:defRPr/>
            </a:pPr>
            <a:r>
              <a:rPr lang="en-US" sz="1050" dirty="0">
                <a:solidFill>
                  <a:schemeClr val="bg1"/>
                </a:solidFill>
                <a:latin typeface="Calibri" pitchFamily="34" charset="0"/>
              </a:rPr>
              <a:t>* A PORTION OF WEST CENTRAL TEXAS...INCLUDING THE FOLLOWING </a:t>
            </a:r>
          </a:p>
          <a:p>
            <a:pPr>
              <a:defRPr/>
            </a:pPr>
            <a:r>
              <a:rPr lang="en-US" sz="1050" dirty="0">
                <a:solidFill>
                  <a:schemeClr val="bg1"/>
                </a:solidFill>
                <a:latin typeface="Calibri" pitchFamily="34" charset="0"/>
              </a:rPr>
              <a:t> AREAS...BROWN...CALLAHAN...COLEMAN...CONCHO...HASKELL...</a:t>
            </a:r>
          </a:p>
          <a:p>
            <a:pPr>
              <a:defRPr/>
            </a:pPr>
            <a:r>
              <a:rPr lang="en-US" sz="1050" dirty="0">
                <a:solidFill>
                  <a:schemeClr val="bg1"/>
                </a:solidFill>
                <a:latin typeface="Calibri" pitchFamily="34" charset="0"/>
              </a:rPr>
              <a:t> JONES...KIMBLE...MASON...MCCULLOCH...MENARD...RUNNELS...SAN </a:t>
            </a:r>
          </a:p>
          <a:p>
            <a:pPr>
              <a:defRPr/>
            </a:pPr>
            <a:r>
              <a:rPr lang="en-US" sz="1050" dirty="0">
                <a:solidFill>
                  <a:schemeClr val="bg1"/>
                </a:solidFill>
                <a:latin typeface="Calibri" pitchFamily="34" charset="0"/>
              </a:rPr>
              <a:t> SABA...SHACKELFORD...TAYLOR AND THROCKMORTON.</a:t>
            </a:r>
          </a:p>
          <a:p>
            <a:pPr>
              <a:defRPr/>
            </a:pPr>
            <a:endParaRPr lang="en-US" sz="1050" dirty="0">
              <a:solidFill>
                <a:schemeClr val="bg1"/>
              </a:solidFill>
              <a:latin typeface="Calibri" pitchFamily="34" charset="0"/>
            </a:endParaRPr>
          </a:p>
          <a:p>
            <a:pPr>
              <a:defRPr/>
            </a:pPr>
            <a:r>
              <a:rPr lang="en-US" sz="1050" dirty="0">
                <a:solidFill>
                  <a:schemeClr val="bg1"/>
                </a:solidFill>
                <a:latin typeface="Calibri" pitchFamily="34" charset="0"/>
              </a:rPr>
              <a:t>* THROUGH THIS EVENING</a:t>
            </a:r>
          </a:p>
          <a:p>
            <a:pPr>
              <a:defRPr/>
            </a:pPr>
            <a:endParaRPr lang="en-US" sz="1050" dirty="0">
              <a:solidFill>
                <a:schemeClr val="bg1"/>
              </a:solidFill>
              <a:latin typeface="Calibri" pitchFamily="34" charset="0"/>
            </a:endParaRPr>
          </a:p>
          <a:p>
            <a:pPr>
              <a:defRPr/>
            </a:pPr>
            <a:r>
              <a:rPr lang="en-US" sz="1050" dirty="0">
                <a:solidFill>
                  <a:schemeClr val="bg1"/>
                </a:solidFill>
                <a:latin typeface="Calibri" pitchFamily="34" charset="0"/>
              </a:rPr>
              <a:t>* THE REMNANTS OF HERMINE WILL CONTINUE MOVING ACROSS PORTIONS OF  WEST CENTRAL TEXAS TODAY. THE THREAT OF MODERATE TO HEAVY RAINFALL WILL CONTINUE NEAR THE CENTER OF THE SYSTEM ACROSS THE BIG COUNTRY...AND ALONG A BAND OF SHOWERS AND STORMS THAT MAY DRIFT NORTH BACK INTO THE NORTHWEST HILL COUNTRY AND THE HEARTLAND. IN BOTH OF THESE AREAS...ADDITIONAL RAINFALL TOTALS TODAY OF 1 TO 2 INCHES WILL BE POSSIBLE...AT LEAST OVER ISOLATED AREAS. SINCE THESE AREAS HAVE SEEN SIGNIFICANT RAINFALL...AND SOILS ARE ALREADY SATURATED...ANY ADDITIONAL RAINFALL MAY QUICKLY PRODUCE FLASH FLOODING.</a:t>
            </a:r>
          </a:p>
          <a:p>
            <a:pPr>
              <a:defRPr/>
            </a:pPr>
            <a:endParaRPr lang="en-US" sz="1050" dirty="0">
              <a:solidFill>
                <a:schemeClr val="bg1"/>
              </a:solidFill>
              <a:latin typeface="Calibri" pitchFamily="34" charset="0"/>
            </a:endParaRPr>
          </a:p>
          <a:p>
            <a:pPr>
              <a:defRPr/>
            </a:pPr>
            <a:r>
              <a:rPr lang="en-US" sz="1050" dirty="0">
                <a:solidFill>
                  <a:schemeClr val="bg1"/>
                </a:solidFill>
                <a:latin typeface="Calibri" pitchFamily="34" charset="0"/>
              </a:rPr>
              <a:t>* FLOODING OF LOW LYING AREAS AND LOW WATER CROSSINGS IS </a:t>
            </a:r>
          </a:p>
          <a:p>
            <a:pPr>
              <a:defRPr/>
            </a:pPr>
            <a:r>
              <a:rPr lang="en-US" sz="1050" dirty="0">
                <a:solidFill>
                  <a:schemeClr val="bg1"/>
                </a:solidFill>
                <a:latin typeface="Calibri" pitchFamily="34" charset="0"/>
              </a:rPr>
              <a:t> POSSIBLE. THERE IS THE POTENTIAL FOR FLOODING OF SMALL STREAMS </a:t>
            </a:r>
          </a:p>
          <a:p>
            <a:pPr>
              <a:defRPr/>
            </a:pPr>
            <a:r>
              <a:rPr lang="en-US" sz="1050" dirty="0">
                <a:solidFill>
                  <a:schemeClr val="bg1"/>
                </a:solidFill>
                <a:latin typeface="Calibri" pitchFamily="34" charset="0"/>
              </a:rPr>
              <a:t> AND ARROYOS...AND RISES ON RIVERS. </a:t>
            </a:r>
          </a:p>
          <a:p>
            <a:pPr>
              <a:defRPr/>
            </a:pPr>
            <a:endParaRPr lang="en-US" sz="1050" dirty="0">
              <a:solidFill>
                <a:schemeClr val="bg1"/>
              </a:solidFill>
              <a:latin typeface="Calibri" pitchFamily="34" charset="0"/>
            </a:endParaRPr>
          </a:p>
          <a:p>
            <a:pPr>
              <a:defRPr/>
            </a:pPr>
            <a:r>
              <a:rPr lang="en-US" sz="1050" dirty="0">
                <a:solidFill>
                  <a:schemeClr val="bg1"/>
                </a:solidFill>
                <a:latin typeface="Calibri" pitchFamily="34" charset="0"/>
              </a:rPr>
              <a:t>PRECAUTIONARY/PREPAREDNESS ACTIONS...</a:t>
            </a:r>
          </a:p>
          <a:p>
            <a:pPr>
              <a:defRPr/>
            </a:pPr>
            <a:endParaRPr lang="en-US" sz="1050" dirty="0">
              <a:solidFill>
                <a:schemeClr val="bg1"/>
              </a:solidFill>
              <a:latin typeface="Calibri" pitchFamily="34" charset="0"/>
            </a:endParaRPr>
          </a:p>
          <a:p>
            <a:pPr>
              <a:defRPr/>
            </a:pPr>
            <a:r>
              <a:rPr lang="en-US" sz="1050" dirty="0">
                <a:solidFill>
                  <a:schemeClr val="bg1"/>
                </a:solidFill>
                <a:latin typeface="Calibri" pitchFamily="34" charset="0"/>
              </a:rPr>
              <a:t>A FLASH FLOOD WATCH MEANS THAT CONDITIONS MAY DEVELOP THAT LEAD TO FLASH FLOODING. FLASH FLOODING IS A VERY DANGEROUS SITUATION.</a:t>
            </a:r>
          </a:p>
          <a:p>
            <a:pPr>
              <a:defRPr/>
            </a:pPr>
            <a:endParaRPr lang="en-US" sz="1050" dirty="0">
              <a:solidFill>
                <a:schemeClr val="bg1"/>
              </a:solidFill>
              <a:latin typeface="Calibri" pitchFamily="34" charset="0"/>
            </a:endParaRPr>
          </a:p>
          <a:p>
            <a:pPr>
              <a:defRPr/>
            </a:pPr>
            <a:r>
              <a:rPr lang="en-US" sz="1050" dirty="0">
                <a:solidFill>
                  <a:schemeClr val="bg1"/>
                </a:solidFill>
                <a:latin typeface="Calibri" pitchFamily="34" charset="0"/>
              </a:rPr>
              <a:t>YOU SHOULD MONITOR LATER FORECASTS AND BE PREPARED </a:t>
            </a:r>
          </a:p>
          <a:p>
            <a:pPr>
              <a:defRPr/>
            </a:pPr>
            <a:r>
              <a:rPr lang="en-US" sz="1050" dirty="0">
                <a:solidFill>
                  <a:schemeClr val="bg1"/>
                </a:solidFill>
                <a:latin typeface="Calibri" pitchFamily="34" charset="0"/>
              </a:rPr>
              <a:t>TO TAKE ACTION SHOULD FLASH FLOOD WARNINGS BE ISSUED.</a:t>
            </a:r>
          </a:p>
          <a:p>
            <a:pPr>
              <a:defRPr/>
            </a:pPr>
            <a:endParaRPr lang="en-US" sz="1050" dirty="0">
              <a:solidFill>
                <a:schemeClr val="bg1"/>
              </a:solidFill>
              <a:latin typeface="Calibri" pitchFamily="34" charset="0"/>
            </a:endParaRPr>
          </a:p>
          <a:p>
            <a:pPr>
              <a:defRPr/>
            </a:pPr>
            <a:r>
              <a:rPr lang="en-US" sz="1050" dirty="0">
                <a:solidFill>
                  <a:srgbClr val="FFFF00"/>
                </a:solidFill>
                <a:latin typeface="Calibri" pitchFamily="34" charset="0"/>
              </a:rPr>
              <a:t>&amp;&amp;</a:t>
            </a:r>
          </a:p>
          <a:p>
            <a:pPr>
              <a:defRPr/>
            </a:pPr>
            <a:endParaRPr lang="en-US" sz="1050" dirty="0">
              <a:solidFill>
                <a:srgbClr val="FFFF00"/>
              </a:solidFill>
              <a:latin typeface="Calibri" pitchFamily="34" charset="0"/>
            </a:endParaRPr>
          </a:p>
          <a:p>
            <a:pPr>
              <a:defRPr/>
            </a:pPr>
            <a:r>
              <a:rPr lang="en-US" sz="1050" dirty="0">
                <a:solidFill>
                  <a:srgbClr val="FFFF00"/>
                </a:solidFill>
                <a:latin typeface="Calibri"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smtClean="0"/>
          </a:p>
        </p:txBody>
      </p:sp>
      <p:pic>
        <p:nvPicPr>
          <p:cNvPr id="17412" name="Picture 2"/>
          <p:cNvPicPr>
            <a:picLocks noChangeAspect="1" noChangeArrowheads="1"/>
          </p:cNvPicPr>
          <p:nvPr/>
        </p:nvPicPr>
        <p:blipFill>
          <a:blip r:embed="rId2" cstate="print"/>
          <a:srcRect l="10228" t="16486" r="7945" b="399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7924800" cy="276225"/>
          </a:xfrm>
          <a:prstGeom prst="rect">
            <a:avLst/>
          </a:prstGeom>
          <a:noFill/>
          <a:ln w="9525">
            <a:noFill/>
            <a:miter lim="800000"/>
            <a:headEnd/>
            <a:tailEnd/>
          </a:ln>
        </p:spPr>
        <p:txBody>
          <a:bodyPr>
            <a:spAutoFit/>
          </a:bodyPr>
          <a:lstStyle/>
          <a:p>
            <a:endParaRPr lang="en-US" sz="1200"/>
          </a:p>
        </p:txBody>
      </p:sp>
      <p:sp>
        <p:nvSpPr>
          <p:cNvPr id="18435" name="Rectangle 3"/>
          <p:cNvSpPr>
            <a:spLocks noChangeArrowheads="1"/>
          </p:cNvSpPr>
          <p:nvPr/>
        </p:nvSpPr>
        <p:spPr bwMode="auto">
          <a:xfrm>
            <a:off x="1676400" y="0"/>
            <a:ext cx="9144000" cy="7078663"/>
          </a:xfrm>
          <a:prstGeom prst="rect">
            <a:avLst/>
          </a:prstGeom>
          <a:noFill/>
          <a:ln w="9525">
            <a:noFill/>
            <a:miter lim="800000"/>
            <a:headEnd/>
            <a:tailEnd/>
          </a:ln>
        </p:spPr>
        <p:txBody>
          <a:bodyPr>
            <a:spAutoFit/>
          </a:bodyPr>
          <a:lstStyle/>
          <a:p>
            <a:r>
              <a:rPr lang="en-US" sz="1000">
                <a:solidFill>
                  <a:schemeClr val="bg1"/>
                </a:solidFill>
              </a:rPr>
              <a:t>WGUS54 KEWX 080155</a:t>
            </a:r>
          </a:p>
          <a:p>
            <a:r>
              <a:rPr lang="en-US" sz="1000">
                <a:solidFill>
                  <a:schemeClr val="bg1"/>
                </a:solidFill>
              </a:rPr>
              <a:t>FFWEWX</a:t>
            </a:r>
          </a:p>
          <a:p>
            <a:r>
              <a:rPr lang="en-US" sz="1000">
                <a:solidFill>
                  <a:schemeClr val="bg1"/>
                </a:solidFill>
              </a:rPr>
              <a:t>TXC053-055-091-187-209-453-491-080445-</a:t>
            </a:r>
          </a:p>
          <a:p>
            <a:r>
              <a:rPr lang="en-US" sz="1400">
                <a:solidFill>
                  <a:schemeClr val="bg1"/>
                </a:solidFill>
                <a:latin typeface="Arial Black" pitchFamily="34" charset="0"/>
              </a:rPr>
              <a:t>/O.NEW.KEWX.FF.W.0063.100908T0155Z-100908T0445Z/</a:t>
            </a:r>
          </a:p>
          <a:p>
            <a:r>
              <a:rPr lang="en-US" sz="1400">
                <a:solidFill>
                  <a:schemeClr val="bg1"/>
                </a:solidFill>
                <a:latin typeface="Arial Black" pitchFamily="34" charset="0"/>
              </a:rPr>
              <a:t>/00000.0.ER.000000T0000Z.000000T0000Z.000000T0000Z.OO/</a:t>
            </a:r>
          </a:p>
          <a:p>
            <a:endParaRPr lang="en-US" sz="1000">
              <a:solidFill>
                <a:schemeClr val="bg1"/>
              </a:solidFill>
            </a:endParaRPr>
          </a:p>
          <a:p>
            <a:r>
              <a:rPr lang="en-US" sz="1000">
                <a:solidFill>
                  <a:schemeClr val="bg1"/>
                </a:solidFill>
              </a:rPr>
              <a:t>BULLETIN - EAS ACTIVATION REQUESTED</a:t>
            </a:r>
          </a:p>
          <a:p>
            <a:r>
              <a:rPr lang="en-US" sz="1000">
                <a:solidFill>
                  <a:schemeClr val="bg1"/>
                </a:solidFill>
              </a:rPr>
              <a:t>FLASH FLOOD WARNING</a:t>
            </a:r>
          </a:p>
          <a:p>
            <a:r>
              <a:rPr lang="en-US" sz="1000">
                <a:solidFill>
                  <a:schemeClr val="bg1"/>
                </a:solidFill>
              </a:rPr>
              <a:t>NATIONAL WEATHER SERVICE AUSTIN/SAN ANTONIO TX</a:t>
            </a:r>
          </a:p>
          <a:p>
            <a:r>
              <a:rPr lang="en-US" sz="1000">
                <a:solidFill>
                  <a:schemeClr val="bg1"/>
                </a:solidFill>
              </a:rPr>
              <a:t>855 PM CDT TUE SEP 7 2010</a:t>
            </a:r>
          </a:p>
          <a:p>
            <a:endParaRPr lang="en-US" sz="1000">
              <a:solidFill>
                <a:schemeClr val="bg1"/>
              </a:solidFill>
            </a:endParaRPr>
          </a:p>
          <a:p>
            <a:r>
              <a:rPr lang="en-US" sz="1000">
                <a:solidFill>
                  <a:schemeClr val="bg1"/>
                </a:solidFill>
              </a:rPr>
              <a:t>THE NATIONAL WEATHER SERVICE IN AUSTIN SAN ANTONIO HAS ISSUED A</a:t>
            </a:r>
          </a:p>
          <a:p>
            <a:endParaRPr lang="en-US" sz="1000">
              <a:solidFill>
                <a:schemeClr val="bg1"/>
              </a:solidFill>
            </a:endParaRPr>
          </a:p>
          <a:p>
            <a:r>
              <a:rPr lang="en-US" sz="1000">
                <a:solidFill>
                  <a:schemeClr val="bg1"/>
                </a:solidFill>
              </a:rPr>
              <a:t>* FLASH FLOOD WARNING FOR...</a:t>
            </a:r>
          </a:p>
          <a:p>
            <a:r>
              <a:rPr lang="en-US" sz="1000">
                <a:solidFill>
                  <a:schemeClr val="bg1"/>
                </a:solidFill>
              </a:rPr>
              <a:t>  EASTERN BURNET COUNTY...</a:t>
            </a:r>
          </a:p>
          <a:p>
            <a:r>
              <a:rPr lang="en-US" sz="1000">
                <a:solidFill>
                  <a:schemeClr val="bg1"/>
                </a:solidFill>
              </a:rPr>
              <a:t>  NORTHWESTERN CALDWELL COUNTY...</a:t>
            </a:r>
          </a:p>
          <a:p>
            <a:r>
              <a:rPr lang="en-US" sz="1000">
                <a:solidFill>
                  <a:schemeClr val="bg1"/>
                </a:solidFill>
              </a:rPr>
              <a:t>  EASTERN HAYS COUNTY...</a:t>
            </a:r>
          </a:p>
          <a:p>
            <a:r>
              <a:rPr lang="en-US" sz="1000">
                <a:solidFill>
                  <a:schemeClr val="bg1"/>
                </a:solidFill>
              </a:rPr>
              <a:t>  TRAVIS COUNTY...</a:t>
            </a:r>
          </a:p>
          <a:p>
            <a:r>
              <a:rPr lang="en-US" sz="1000">
                <a:solidFill>
                  <a:schemeClr val="bg1"/>
                </a:solidFill>
              </a:rPr>
              <a:t>  WESTERN WILLIAMSON COUNTY...</a:t>
            </a:r>
          </a:p>
          <a:p>
            <a:endParaRPr lang="en-US" sz="1000">
              <a:solidFill>
                <a:schemeClr val="bg1"/>
              </a:solidFill>
            </a:endParaRPr>
          </a:p>
          <a:p>
            <a:r>
              <a:rPr lang="en-US" sz="1000">
                <a:solidFill>
                  <a:schemeClr val="bg1"/>
                </a:solidFill>
              </a:rPr>
              <a:t>* UNTIL 1145 PM CDT.</a:t>
            </a:r>
          </a:p>
          <a:p>
            <a:endParaRPr lang="en-US" sz="1000">
              <a:solidFill>
                <a:schemeClr val="bg1"/>
              </a:solidFill>
            </a:endParaRPr>
          </a:p>
          <a:p>
            <a:r>
              <a:rPr lang="en-US" sz="1000">
                <a:solidFill>
                  <a:schemeClr val="bg1"/>
                </a:solidFill>
              </a:rPr>
              <a:t>* AT 848 PM CDT...NATIONAL WEATHER SERVICE METEOROLOGISTS       </a:t>
            </a:r>
          </a:p>
          <a:p>
            <a:r>
              <a:rPr lang="en-US" sz="1000">
                <a:solidFill>
                  <a:schemeClr val="bg1"/>
                </a:solidFill>
              </a:rPr>
              <a:t>  HAVE DETERMINED THAT VERY HEAVY DOWNPOURS FROM SHOWERS MOVING      </a:t>
            </a:r>
          </a:p>
          <a:p>
            <a:r>
              <a:rPr lang="en-US" sz="1000">
                <a:solidFill>
                  <a:schemeClr val="bg1"/>
                </a:solidFill>
              </a:rPr>
              <a:t>  NORTH BETWEEN NEW BRAUNFELS...AUSTIN AND BERTRAM WILL RESULT IN    </a:t>
            </a:r>
          </a:p>
          <a:p>
            <a:r>
              <a:rPr lang="en-US" sz="1000">
                <a:solidFill>
                  <a:schemeClr val="bg1"/>
                </a:solidFill>
              </a:rPr>
              <a:t>  LIFE THREATENING FLASH FLOODING. ADDITIONAL RAINFALL AMOUNTS WILL  </a:t>
            </a:r>
          </a:p>
          <a:p>
            <a:r>
              <a:rPr lang="en-US" sz="1000">
                <a:solidFill>
                  <a:schemeClr val="bg1"/>
                </a:solidFill>
              </a:rPr>
              <a:t>  RANGE FROM ONE TO THREE INCHES AND WILL FALL OVER ALREADY          </a:t>
            </a:r>
          </a:p>
          <a:p>
            <a:r>
              <a:rPr lang="en-US" sz="1000">
                <a:solidFill>
                  <a:schemeClr val="bg1"/>
                </a:solidFill>
              </a:rPr>
              <a:t>  SATURATED GROUND.</a:t>
            </a:r>
          </a:p>
          <a:p>
            <a:endParaRPr lang="en-US" sz="1000">
              <a:solidFill>
                <a:schemeClr val="bg1"/>
              </a:solidFill>
            </a:endParaRPr>
          </a:p>
          <a:p>
            <a:pPr>
              <a:buFont typeface="Arial" charset="0"/>
              <a:buChar char="•"/>
            </a:pPr>
            <a:r>
              <a:rPr lang="en-US" sz="1000">
                <a:solidFill>
                  <a:schemeClr val="bg1"/>
                </a:solidFill>
              </a:rPr>
              <a:t>LOCATIONS IN THE WARNING INCLUDE BUT ARE NOT LIMITED TO MAHOMET...</a:t>
            </a:r>
          </a:p>
          <a:p>
            <a:pPr>
              <a:buFont typeface="Arial" charset="0"/>
              <a:buChar char="•"/>
            </a:pPr>
            <a:r>
              <a:rPr lang="en-US" sz="1000">
                <a:solidFill>
                  <a:schemeClr val="bg1"/>
                </a:solidFill>
              </a:rPr>
              <a:t>HILL...LEANDER...LAGO VISTA...FLORENCE...CEDAR PARK...BRIGGS...</a:t>
            </a:r>
          </a:p>
          <a:p>
            <a:r>
              <a:rPr lang="en-US" sz="1000">
                <a:solidFill>
                  <a:schemeClr val="bg1"/>
                </a:solidFill>
              </a:rPr>
              <a:t> </a:t>
            </a:r>
          </a:p>
          <a:p>
            <a:r>
              <a:rPr lang="en-US" sz="1000">
                <a:solidFill>
                  <a:schemeClr val="bg1"/>
                </a:solidFill>
              </a:rPr>
              <a:t> PRECAUTIONARY/PREPAREDNESS ACTIONS...</a:t>
            </a:r>
          </a:p>
          <a:p>
            <a:endParaRPr lang="en-US" sz="1000">
              <a:solidFill>
                <a:schemeClr val="bg1"/>
              </a:solidFill>
            </a:endParaRPr>
          </a:p>
          <a:p>
            <a:r>
              <a:rPr lang="en-US" sz="1000">
                <a:solidFill>
                  <a:schemeClr val="bg1"/>
                </a:solidFill>
              </a:rPr>
              <a:t>IT IS HARD TO RECOGNIZE THE DANGERS OF FLOODING AT NIGHT. IF FLOOD</a:t>
            </a:r>
          </a:p>
          <a:p>
            <a:r>
              <a:rPr lang="en-US" sz="1000">
                <a:solidFill>
                  <a:schemeClr val="bg1"/>
                </a:solidFill>
              </a:rPr>
              <a:t>WATERS RISE ACT QUICKLY. DO NOT STAY IN FLOOD PRONE AREAS.</a:t>
            </a:r>
          </a:p>
          <a:p>
            <a:endParaRPr lang="en-US" sz="1000">
              <a:solidFill>
                <a:schemeClr val="bg1"/>
              </a:solidFill>
            </a:endParaRPr>
          </a:p>
          <a:p>
            <a:r>
              <a:rPr lang="en-US" sz="1000">
                <a:solidFill>
                  <a:srgbClr val="FFFF00"/>
                </a:solidFill>
              </a:rPr>
              <a:t>&amp;&amp;</a:t>
            </a:r>
          </a:p>
          <a:p>
            <a:r>
              <a:rPr lang="en-US" sz="1200">
                <a:solidFill>
                  <a:schemeClr val="bg1"/>
                </a:solidFill>
                <a:latin typeface="Arial Black" pitchFamily="34" charset="0"/>
              </a:rPr>
              <a:t>LAT...LON 3092 9783 3091 9778 3011 9762 3007 9765</a:t>
            </a:r>
          </a:p>
          <a:p>
            <a:r>
              <a:rPr lang="en-US" sz="1200">
                <a:solidFill>
                  <a:schemeClr val="bg1"/>
                </a:solidFill>
                <a:latin typeface="Arial Black" pitchFamily="34" charset="0"/>
              </a:rPr>
              <a:t>      3003 9760 2992 9758 2975 9806 3104 9816</a:t>
            </a:r>
          </a:p>
          <a:p>
            <a:r>
              <a:rPr lang="en-US" sz="1200">
                <a:solidFill>
                  <a:schemeClr val="bg1"/>
                </a:solidFill>
                <a:latin typeface="Arial Black" pitchFamily="34" charset="0"/>
              </a:rPr>
              <a:t>      3105 9791</a:t>
            </a:r>
          </a:p>
          <a:p>
            <a:endParaRPr lang="en-US" sz="1000">
              <a:solidFill>
                <a:srgbClr val="FFFF00"/>
              </a:solidFill>
            </a:endParaRPr>
          </a:p>
          <a:p>
            <a:r>
              <a:rPr lang="en-US" sz="1000">
                <a:solidFill>
                  <a:srgbClr val="FFFF00"/>
                </a:solidFill>
                <a:latin typeface="Arial Black" pitchFamily="34" charset="0"/>
              </a:rPr>
              <a:t>$$</a:t>
            </a:r>
          </a:p>
        </p:txBody>
      </p:sp>
      <p:sp>
        <p:nvSpPr>
          <p:cNvPr id="18436" name="TextBox 4"/>
          <p:cNvSpPr txBox="1">
            <a:spLocks noChangeArrowheads="1"/>
          </p:cNvSpPr>
          <p:nvPr/>
        </p:nvSpPr>
        <p:spPr bwMode="auto">
          <a:xfrm>
            <a:off x="6858000" y="4191000"/>
            <a:ext cx="2667000" cy="1077913"/>
          </a:xfrm>
          <a:prstGeom prst="rect">
            <a:avLst/>
          </a:prstGeom>
          <a:noFill/>
          <a:ln w="9525">
            <a:noFill/>
            <a:miter lim="800000"/>
            <a:headEnd/>
            <a:tailEnd/>
          </a:ln>
        </p:spPr>
        <p:txBody>
          <a:bodyPr>
            <a:spAutoFit/>
          </a:bodyPr>
          <a:lstStyle/>
          <a:p>
            <a:r>
              <a:rPr lang="en-US" sz="3200">
                <a:solidFill>
                  <a:srgbClr val="FFFF00"/>
                </a:solidFill>
              </a:rPr>
              <a:t>Plots lat/lon using KML </a:t>
            </a:r>
          </a:p>
        </p:txBody>
      </p:sp>
      <p:cxnSp>
        <p:nvCxnSpPr>
          <p:cNvPr id="7" name="Straight Arrow Connector 6"/>
          <p:cNvCxnSpPr/>
          <p:nvPr/>
        </p:nvCxnSpPr>
        <p:spPr>
          <a:xfrm rot="10800000" flipV="1">
            <a:off x="6400800" y="5410200"/>
            <a:ext cx="914400" cy="533400"/>
          </a:xfrm>
          <a:prstGeom prst="straightConnector1">
            <a:avLst/>
          </a:prstGeom>
          <a:ln w="539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7"/>
          <p:cNvSpPr>
            <a:spLocks noGrp="1"/>
          </p:cNvSpPr>
          <p:nvPr>
            <p:ph sz="quarter" idx="3"/>
          </p:nvPr>
        </p:nvSpPr>
        <p:spPr/>
        <p:txBody>
          <a:bodyPr/>
          <a:lstStyle/>
          <a:p>
            <a:endParaRPr lang="en-US" smtClean="0"/>
          </a:p>
        </p:txBody>
      </p:sp>
      <p:pic>
        <p:nvPicPr>
          <p:cNvPr id="19459" name="Picture 2"/>
          <p:cNvPicPr>
            <a:picLocks noChangeAspect="1" noChangeArrowheads="1"/>
          </p:cNvPicPr>
          <p:nvPr/>
        </p:nvPicPr>
        <p:blipFill>
          <a:blip r:embed="rId3" cstate="print"/>
          <a:srcRect l="33980" t="32039" r="9142" b="3883"/>
          <a:stretch>
            <a:fillRect/>
          </a:stretch>
        </p:blipFill>
        <p:spPr bwMode="auto">
          <a:xfrm>
            <a:off x="0" y="0"/>
            <a:ext cx="7924800" cy="67929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sz="quarter"/>
          </p:nvPr>
        </p:nvSpPr>
        <p:spPr/>
        <p:txBody>
          <a:bodyPr/>
          <a:lstStyle/>
          <a:p>
            <a:endParaRPr lang="en-US" smtClean="0"/>
          </a:p>
        </p:txBody>
      </p:sp>
      <p:sp>
        <p:nvSpPr>
          <p:cNvPr id="20483" name="Content Placeholder 7"/>
          <p:cNvSpPr>
            <a:spLocks noGrp="1"/>
          </p:cNvSpPr>
          <p:nvPr>
            <p:ph sz="quarter" idx="1"/>
          </p:nvPr>
        </p:nvSpPr>
        <p:spPr/>
        <p:txBody>
          <a:bodyPr/>
          <a:lstStyle/>
          <a:p>
            <a:endParaRPr lang="en-US" smtClean="0"/>
          </a:p>
        </p:txBody>
      </p:sp>
      <p:pic>
        <p:nvPicPr>
          <p:cNvPr id="20484" name="Picture 2"/>
          <p:cNvPicPr>
            <a:picLocks noChangeAspect="1" noChangeArrowheads="1"/>
          </p:cNvPicPr>
          <p:nvPr/>
        </p:nvPicPr>
        <p:blipFill>
          <a:blip r:embed="rId2" cstate="print"/>
          <a:srcRect t="14563" r="11359" b="3883"/>
          <a:stretch>
            <a:fillRect/>
          </a:stretch>
        </p:blipFill>
        <p:spPr bwMode="auto">
          <a:xfrm>
            <a:off x="-228600" y="0"/>
            <a:ext cx="93726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sz="quarter"/>
          </p:nvPr>
        </p:nvSpPr>
        <p:spPr/>
        <p:txBody>
          <a:bodyPr/>
          <a:lstStyle/>
          <a:p>
            <a:endParaRPr lang="en-US" smtClean="0"/>
          </a:p>
        </p:txBody>
      </p:sp>
      <p:sp>
        <p:nvSpPr>
          <p:cNvPr id="21507" name="Content Placeholder 2"/>
          <p:cNvSpPr>
            <a:spLocks noGrp="1"/>
          </p:cNvSpPr>
          <p:nvPr>
            <p:ph sz="quarter" idx="1"/>
          </p:nvPr>
        </p:nvSpPr>
        <p:spPr/>
        <p:txBody>
          <a:bodyPr/>
          <a:lstStyle/>
          <a:p>
            <a:endParaRPr lang="en-US" smtClean="0"/>
          </a:p>
        </p:txBody>
      </p:sp>
      <p:sp>
        <p:nvSpPr>
          <p:cNvPr id="21508" name="Content Placeholder 3"/>
          <p:cNvSpPr>
            <a:spLocks noGrp="1"/>
          </p:cNvSpPr>
          <p:nvPr>
            <p:ph sz="quarter" idx="2"/>
          </p:nvPr>
        </p:nvSpPr>
        <p:spPr/>
        <p:txBody>
          <a:bodyPr/>
          <a:lstStyle/>
          <a:p>
            <a:endParaRPr lang="en-US" smtClean="0"/>
          </a:p>
        </p:txBody>
      </p:sp>
      <p:sp>
        <p:nvSpPr>
          <p:cNvPr id="21509" name="Content Placeholder 4"/>
          <p:cNvSpPr>
            <a:spLocks noGrp="1"/>
          </p:cNvSpPr>
          <p:nvPr>
            <p:ph sz="quarter" idx="3"/>
          </p:nvPr>
        </p:nvSpPr>
        <p:spPr/>
        <p:txBody>
          <a:bodyPr/>
          <a:lstStyle/>
          <a:p>
            <a:endParaRPr lang="en-US" smtClean="0"/>
          </a:p>
        </p:txBody>
      </p:sp>
      <p:sp>
        <p:nvSpPr>
          <p:cNvPr id="21510" name="Content Placeholder 5"/>
          <p:cNvSpPr>
            <a:spLocks noGrp="1"/>
          </p:cNvSpPr>
          <p:nvPr>
            <p:ph sz="quarter" idx="4"/>
          </p:nvPr>
        </p:nvSpPr>
        <p:spPr/>
        <p:txBody>
          <a:bodyPr/>
          <a:lstStyle/>
          <a:p>
            <a:endParaRPr lang="en-US" smtClean="0"/>
          </a:p>
        </p:txBody>
      </p:sp>
      <p:pic>
        <p:nvPicPr>
          <p:cNvPr id="2151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ICT0007.JPG"/>
          <p:cNvPicPr>
            <a:picLocks noChangeAspect="1"/>
          </p:cNvPicPr>
          <p:nvPr/>
        </p:nvPicPr>
        <p:blipFill>
          <a:blip r:embed="rId2" cstate="print">
            <a:lum bright="-34000"/>
          </a:blip>
          <a:srcRect/>
          <a:stretch>
            <a:fillRect/>
          </a:stretch>
        </p:blipFill>
        <p:spPr bwMode="auto">
          <a:xfrm>
            <a:off x="0" y="0"/>
            <a:ext cx="9144000" cy="6858000"/>
          </a:xfrm>
          <a:prstGeom prst="rect">
            <a:avLst/>
          </a:prstGeom>
          <a:noFill/>
          <a:ln w="9525">
            <a:noFill/>
            <a:miter lim="800000"/>
            <a:headEnd/>
            <a:tailEnd/>
          </a:ln>
        </p:spPr>
      </p:pic>
      <p:sp>
        <p:nvSpPr>
          <p:cNvPr id="5123" name="Title 1"/>
          <p:cNvSpPr>
            <a:spLocks noGrp="1"/>
          </p:cNvSpPr>
          <p:nvPr>
            <p:ph type="title" sz="quarter"/>
          </p:nvPr>
        </p:nvSpPr>
        <p:spPr>
          <a:xfrm>
            <a:off x="685800" y="609600"/>
            <a:ext cx="7772400" cy="1143000"/>
          </a:xfrm>
        </p:spPr>
        <p:txBody>
          <a:bodyPr/>
          <a:lstStyle/>
          <a:p>
            <a:pPr eaLnBrk="1" hangingPunct="1"/>
            <a:r>
              <a:rPr lang="en-US" smtClean="0">
                <a:solidFill>
                  <a:srgbClr val="FFFF00"/>
                </a:solidFill>
                <a:latin typeface="Verdana" pitchFamily="34" charset="0"/>
              </a:rPr>
              <a:t>National Weather Service Flash Flood Program </a:t>
            </a:r>
            <a:br>
              <a:rPr lang="en-US" smtClean="0">
                <a:solidFill>
                  <a:srgbClr val="FFFF00"/>
                </a:solidFill>
                <a:latin typeface="Verdana" pitchFamily="34" charset="0"/>
              </a:rPr>
            </a:br>
            <a:r>
              <a:rPr lang="en-US" smtClean="0">
                <a:solidFill>
                  <a:srgbClr val="FFFF00"/>
                </a:solidFill>
                <a:latin typeface="Verdana" pitchFamily="34" charset="0"/>
              </a:rPr>
              <a:t>Overview</a:t>
            </a:r>
          </a:p>
        </p:txBody>
      </p:sp>
      <p:sp>
        <p:nvSpPr>
          <p:cNvPr id="6" name="Content Placeholder 5"/>
          <p:cNvSpPr>
            <a:spLocks noGrp="1"/>
          </p:cNvSpPr>
          <p:nvPr>
            <p:ph sz="quarter" idx="1"/>
          </p:nvPr>
        </p:nvSpPr>
        <p:spPr>
          <a:xfrm>
            <a:off x="457200" y="3429000"/>
            <a:ext cx="7086600" cy="2895600"/>
          </a:xfrm>
        </p:spPr>
        <p:txBody>
          <a:bodyPr/>
          <a:lstStyle/>
          <a:p>
            <a:r>
              <a:rPr lang="en-US" smtClean="0">
                <a:solidFill>
                  <a:srgbClr val="FFFF00"/>
                </a:solidFill>
              </a:rPr>
              <a:t>Current NWS Flash Flood Situational Awareness /Decision Support Tools</a:t>
            </a:r>
          </a:p>
          <a:p>
            <a:r>
              <a:rPr lang="en-US" smtClean="0">
                <a:solidFill>
                  <a:srgbClr val="FFFF00"/>
                </a:solidFill>
              </a:rPr>
              <a:t>NWS Rainfall Data Sources </a:t>
            </a:r>
          </a:p>
          <a:p>
            <a:r>
              <a:rPr lang="en-US" smtClean="0">
                <a:solidFill>
                  <a:srgbClr val="FFFF00"/>
                </a:solidFill>
              </a:rPr>
              <a:t>How NWS Creates Flash Flood Watches and Warnings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PICT0007.JPG"/>
          <p:cNvPicPr>
            <a:picLocks noChangeAspect="1"/>
          </p:cNvPicPr>
          <p:nvPr/>
        </p:nvPicPr>
        <p:blipFill>
          <a:blip r:embed="rId2" cstate="print">
            <a:lum bright="-34000"/>
          </a:blip>
          <a:srcRect/>
          <a:stretch>
            <a:fillRect/>
          </a:stretch>
        </p:blipFill>
        <p:spPr bwMode="auto">
          <a:xfrm>
            <a:off x="0" y="0"/>
            <a:ext cx="9144000" cy="6858000"/>
          </a:xfrm>
          <a:prstGeom prst="rect">
            <a:avLst/>
          </a:prstGeom>
          <a:noFill/>
          <a:ln w="9525">
            <a:noFill/>
            <a:miter lim="800000"/>
            <a:headEnd/>
            <a:tailEnd/>
          </a:ln>
        </p:spPr>
      </p:pic>
      <p:sp>
        <p:nvSpPr>
          <p:cNvPr id="6147" name="Title 1"/>
          <p:cNvSpPr>
            <a:spLocks noGrp="1"/>
          </p:cNvSpPr>
          <p:nvPr>
            <p:ph type="title" sz="quarter"/>
          </p:nvPr>
        </p:nvSpPr>
        <p:spPr>
          <a:xfrm>
            <a:off x="762000" y="228600"/>
            <a:ext cx="7772400" cy="1143000"/>
          </a:xfrm>
        </p:spPr>
        <p:txBody>
          <a:bodyPr/>
          <a:lstStyle/>
          <a:p>
            <a:pPr eaLnBrk="1" hangingPunct="1"/>
            <a:r>
              <a:rPr lang="en-US" smtClean="0">
                <a:solidFill>
                  <a:srgbClr val="FFFF00"/>
                </a:solidFill>
                <a:latin typeface="Verdana" pitchFamily="34" charset="0"/>
              </a:rPr>
              <a:t>Flash Flood Situational Awareness Tools</a:t>
            </a:r>
          </a:p>
        </p:txBody>
      </p:sp>
      <p:sp>
        <p:nvSpPr>
          <p:cNvPr id="6148" name="Content Placeholder 2"/>
          <p:cNvSpPr>
            <a:spLocks noGrp="1"/>
          </p:cNvSpPr>
          <p:nvPr>
            <p:ph sz="quarter" idx="1"/>
          </p:nvPr>
        </p:nvSpPr>
        <p:spPr>
          <a:xfrm>
            <a:off x="0" y="2590800"/>
            <a:ext cx="9144000" cy="3124200"/>
          </a:xfrm>
        </p:spPr>
        <p:txBody>
          <a:bodyPr/>
          <a:lstStyle/>
          <a:p>
            <a:pPr eaLnBrk="1" hangingPunct="1"/>
            <a:r>
              <a:rPr lang="en-US" sz="3500" smtClean="0">
                <a:solidFill>
                  <a:srgbClr val="FFFF00"/>
                </a:solidFill>
                <a:latin typeface="Arial" charset="0"/>
                <a:cs typeface="Arial" charset="0"/>
              </a:rPr>
              <a:t>Collaborate with decision makers using hotline, telephone, text messaging, NAWAS, NWS Chat (Austin Flood Warning Alert and media), Conference Calls, iNWS, email alerts, multimedia brief, graphicast, private sector systems, and amateur radios.</a:t>
            </a:r>
          </a:p>
          <a:p>
            <a:pPr eaLnBrk="1" hangingPunct="1">
              <a:buFont typeface="Arial" charset="0"/>
              <a:buNone/>
            </a:pPr>
            <a:endParaRPr lang="en-US" sz="9600" smtClean="0">
              <a:solidFill>
                <a:schemeClr val="bg1"/>
              </a:solidFill>
            </a:endParaRPr>
          </a:p>
          <a:p>
            <a:pPr eaLnBrk="1" hangingPunct="1">
              <a:buFont typeface="Arial" charset="0"/>
              <a:buNone/>
            </a:pPr>
            <a:endParaRPr lang="en-US" sz="9600" smtClean="0">
              <a:solidFill>
                <a:schemeClr val="bg1"/>
              </a:solidFill>
            </a:endParaRPr>
          </a:p>
          <a:p>
            <a:pPr eaLnBrk="1" hangingPunct="1"/>
            <a:endParaRPr lang="en-US" smtClean="0">
              <a:solidFill>
                <a:schemeClr val="bg1"/>
              </a:solidFill>
            </a:endParaRP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sz="quarter"/>
          </p:nvPr>
        </p:nvSpPr>
        <p:spPr/>
        <p:txBody>
          <a:bodyPr/>
          <a:lstStyle/>
          <a:p>
            <a:endParaRPr lang="en-US" smtClean="0"/>
          </a:p>
        </p:txBody>
      </p:sp>
      <p:sp>
        <p:nvSpPr>
          <p:cNvPr id="7171" name="Content Placeholder 2"/>
          <p:cNvSpPr>
            <a:spLocks noGrp="1"/>
          </p:cNvSpPr>
          <p:nvPr>
            <p:ph sz="quarter" idx="1"/>
          </p:nvPr>
        </p:nvSpPr>
        <p:spPr/>
        <p:txBody>
          <a:bodyPr/>
          <a:lstStyle/>
          <a:p>
            <a:endParaRPr lang="en-US" smtClean="0"/>
          </a:p>
        </p:txBody>
      </p:sp>
      <p:sp>
        <p:nvSpPr>
          <p:cNvPr id="7172" name="Content Placeholder 3"/>
          <p:cNvSpPr>
            <a:spLocks noGrp="1"/>
          </p:cNvSpPr>
          <p:nvPr>
            <p:ph sz="quarter" idx="2"/>
          </p:nvPr>
        </p:nvSpPr>
        <p:spPr/>
        <p:txBody>
          <a:bodyPr/>
          <a:lstStyle/>
          <a:p>
            <a:endParaRPr lang="en-US" smtClean="0"/>
          </a:p>
        </p:txBody>
      </p:sp>
      <p:sp>
        <p:nvSpPr>
          <p:cNvPr id="7173" name="Content Placeholder 4"/>
          <p:cNvSpPr>
            <a:spLocks noGrp="1"/>
          </p:cNvSpPr>
          <p:nvPr>
            <p:ph sz="quarter" idx="3"/>
          </p:nvPr>
        </p:nvSpPr>
        <p:spPr/>
        <p:txBody>
          <a:bodyPr/>
          <a:lstStyle/>
          <a:p>
            <a:endParaRPr lang="en-US" smtClean="0"/>
          </a:p>
        </p:txBody>
      </p:sp>
      <p:sp>
        <p:nvSpPr>
          <p:cNvPr id="7174" name="Content Placeholder 5"/>
          <p:cNvSpPr>
            <a:spLocks noGrp="1"/>
          </p:cNvSpPr>
          <p:nvPr>
            <p:ph sz="quarter" idx="4"/>
          </p:nvPr>
        </p:nvSpPr>
        <p:spPr/>
        <p:txBody>
          <a:bodyPr/>
          <a:lstStyle/>
          <a:p>
            <a:endParaRPr lang="en-US" smtClean="0"/>
          </a:p>
        </p:txBody>
      </p:sp>
      <p:pic>
        <p:nvPicPr>
          <p:cNvPr id="7175" name="Picture 2"/>
          <p:cNvPicPr>
            <a:picLocks noChangeAspect="1" noChangeArrowheads="1"/>
          </p:cNvPicPr>
          <p:nvPr/>
        </p:nvPicPr>
        <p:blipFill>
          <a:blip r:embed="rId2" cstate="print"/>
          <a:srcRect l="14583" t="14563" r="15971" b="3883"/>
          <a:stretch>
            <a:fillRect/>
          </a:stretch>
        </p:blipFill>
        <p:spPr bwMode="auto">
          <a:xfrm>
            <a:off x="1600200" y="0"/>
            <a:ext cx="6530975" cy="548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sz="quarter"/>
          </p:nvPr>
        </p:nvSpPr>
        <p:spPr/>
        <p:txBody>
          <a:bodyPr/>
          <a:lstStyle/>
          <a:p>
            <a:endParaRPr lang="en-US" smtClean="0"/>
          </a:p>
        </p:txBody>
      </p:sp>
      <p:sp>
        <p:nvSpPr>
          <p:cNvPr id="8195" name="Content Placeholder 2"/>
          <p:cNvSpPr>
            <a:spLocks noGrp="1"/>
          </p:cNvSpPr>
          <p:nvPr>
            <p:ph sz="quarter" idx="1"/>
          </p:nvPr>
        </p:nvSpPr>
        <p:spPr/>
        <p:txBody>
          <a:bodyPr/>
          <a:lstStyle/>
          <a:p>
            <a:endParaRPr lang="en-US" smtClean="0"/>
          </a:p>
        </p:txBody>
      </p:sp>
      <p:sp>
        <p:nvSpPr>
          <p:cNvPr id="8196" name="Content Placeholder 3"/>
          <p:cNvSpPr>
            <a:spLocks noGrp="1"/>
          </p:cNvSpPr>
          <p:nvPr>
            <p:ph sz="quarter" idx="2"/>
          </p:nvPr>
        </p:nvSpPr>
        <p:spPr/>
        <p:txBody>
          <a:bodyPr/>
          <a:lstStyle/>
          <a:p>
            <a:endParaRPr lang="en-US" smtClean="0"/>
          </a:p>
        </p:txBody>
      </p:sp>
      <p:sp>
        <p:nvSpPr>
          <p:cNvPr id="8197" name="Content Placeholder 4"/>
          <p:cNvSpPr>
            <a:spLocks noGrp="1"/>
          </p:cNvSpPr>
          <p:nvPr>
            <p:ph sz="quarter" idx="3"/>
          </p:nvPr>
        </p:nvSpPr>
        <p:spPr/>
        <p:txBody>
          <a:bodyPr/>
          <a:lstStyle/>
          <a:p>
            <a:endParaRPr lang="en-US" smtClean="0"/>
          </a:p>
        </p:txBody>
      </p:sp>
      <p:sp>
        <p:nvSpPr>
          <p:cNvPr id="8198" name="Content Placeholder 5"/>
          <p:cNvSpPr>
            <a:spLocks noGrp="1"/>
          </p:cNvSpPr>
          <p:nvPr>
            <p:ph sz="quarter" idx="4"/>
          </p:nvPr>
        </p:nvSpPr>
        <p:spPr/>
        <p:txBody>
          <a:bodyPr/>
          <a:lstStyle/>
          <a:p>
            <a:endParaRPr lang="en-US" smtClean="0"/>
          </a:p>
        </p:txBody>
      </p:sp>
      <p:pic>
        <p:nvPicPr>
          <p:cNvPr id="8199" name="Picture 2"/>
          <p:cNvPicPr>
            <a:picLocks noChangeAspect="1" noChangeArrowheads="1"/>
          </p:cNvPicPr>
          <p:nvPr/>
        </p:nvPicPr>
        <p:blipFill>
          <a:blip r:embed="rId2" cstate="print"/>
          <a:srcRect t="17476" b="3883"/>
          <a:stretch>
            <a:fillRect/>
          </a:stretch>
        </p:blipFill>
        <p:spPr bwMode="auto">
          <a:xfrm>
            <a:off x="0" y="0"/>
            <a:ext cx="9144000" cy="541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sz="quarter"/>
          </p:nvPr>
        </p:nvSpPr>
        <p:spPr/>
        <p:txBody>
          <a:bodyPr/>
          <a:lstStyle/>
          <a:p>
            <a:endParaRPr lang="en-US" smtClean="0"/>
          </a:p>
        </p:txBody>
      </p:sp>
      <p:sp>
        <p:nvSpPr>
          <p:cNvPr id="9219" name="Content Placeholder 2"/>
          <p:cNvSpPr>
            <a:spLocks noGrp="1"/>
          </p:cNvSpPr>
          <p:nvPr>
            <p:ph sz="quarter" idx="1"/>
          </p:nvPr>
        </p:nvSpPr>
        <p:spPr/>
        <p:txBody>
          <a:bodyPr/>
          <a:lstStyle/>
          <a:p>
            <a:endParaRPr lang="en-US" smtClean="0"/>
          </a:p>
        </p:txBody>
      </p:sp>
      <p:sp>
        <p:nvSpPr>
          <p:cNvPr id="9220" name="Content Placeholder 3"/>
          <p:cNvSpPr>
            <a:spLocks noGrp="1"/>
          </p:cNvSpPr>
          <p:nvPr>
            <p:ph sz="quarter" idx="2"/>
          </p:nvPr>
        </p:nvSpPr>
        <p:spPr/>
        <p:txBody>
          <a:bodyPr/>
          <a:lstStyle/>
          <a:p>
            <a:endParaRPr lang="en-US" smtClean="0"/>
          </a:p>
        </p:txBody>
      </p:sp>
      <p:sp>
        <p:nvSpPr>
          <p:cNvPr id="9221" name="Content Placeholder 4"/>
          <p:cNvSpPr>
            <a:spLocks noGrp="1"/>
          </p:cNvSpPr>
          <p:nvPr>
            <p:ph sz="quarter" idx="3"/>
          </p:nvPr>
        </p:nvSpPr>
        <p:spPr/>
        <p:txBody>
          <a:bodyPr/>
          <a:lstStyle/>
          <a:p>
            <a:endParaRPr lang="en-US" smtClean="0"/>
          </a:p>
        </p:txBody>
      </p:sp>
      <p:sp>
        <p:nvSpPr>
          <p:cNvPr id="9222" name="Content Placeholder 5"/>
          <p:cNvSpPr>
            <a:spLocks noGrp="1"/>
          </p:cNvSpPr>
          <p:nvPr>
            <p:ph sz="quarter" idx="4"/>
          </p:nvPr>
        </p:nvSpPr>
        <p:spPr/>
        <p:txBody>
          <a:bodyPr/>
          <a:lstStyle/>
          <a:p>
            <a:endParaRPr lang="en-US" smtClean="0"/>
          </a:p>
        </p:txBody>
      </p:sp>
      <p:pic>
        <p:nvPicPr>
          <p:cNvPr id="9223" name="Picture 3"/>
          <p:cNvPicPr>
            <a:picLocks noChangeAspect="1" noChangeArrowheads="1"/>
          </p:cNvPicPr>
          <p:nvPr/>
        </p:nvPicPr>
        <p:blipFill>
          <a:blip r:embed="rId2" cstate="print"/>
          <a:srcRect t="9254"/>
          <a:stretch>
            <a:fillRect/>
          </a:stretch>
        </p:blipFill>
        <p:spPr bwMode="auto">
          <a:xfrm>
            <a:off x="1676400" y="0"/>
            <a:ext cx="59055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ICT0007.JPG"/>
          <p:cNvPicPr>
            <a:picLocks noChangeAspect="1"/>
          </p:cNvPicPr>
          <p:nvPr/>
        </p:nvPicPr>
        <p:blipFill>
          <a:blip r:embed="rId3" cstate="print">
            <a:lum bright="-34000"/>
          </a:blip>
          <a:srcRect/>
          <a:stretch>
            <a:fillRect/>
          </a:stretch>
        </p:blipFill>
        <p:spPr bwMode="auto">
          <a:xfrm>
            <a:off x="0" y="0"/>
            <a:ext cx="9144000" cy="6858000"/>
          </a:xfrm>
          <a:prstGeom prst="rect">
            <a:avLst/>
          </a:prstGeom>
          <a:noFill/>
          <a:ln w="9525">
            <a:noFill/>
            <a:miter lim="800000"/>
            <a:headEnd/>
            <a:tailEnd/>
          </a:ln>
        </p:spPr>
      </p:pic>
      <p:sp>
        <p:nvSpPr>
          <p:cNvPr id="10243" name="Title 1"/>
          <p:cNvSpPr>
            <a:spLocks noGrp="1"/>
          </p:cNvSpPr>
          <p:nvPr>
            <p:ph type="title" sz="quarter"/>
          </p:nvPr>
        </p:nvSpPr>
        <p:spPr>
          <a:xfrm>
            <a:off x="685800" y="381000"/>
            <a:ext cx="7772400" cy="1143000"/>
          </a:xfrm>
        </p:spPr>
        <p:txBody>
          <a:bodyPr/>
          <a:lstStyle/>
          <a:p>
            <a:pPr eaLnBrk="1" hangingPunct="1"/>
            <a:r>
              <a:rPr lang="en-US" smtClean="0">
                <a:solidFill>
                  <a:srgbClr val="FFFF00"/>
                </a:solidFill>
                <a:latin typeface="Verdana" pitchFamily="34" charset="0"/>
              </a:rPr>
              <a:t>Rainfall Data Sources</a:t>
            </a:r>
          </a:p>
        </p:txBody>
      </p:sp>
      <p:sp>
        <p:nvSpPr>
          <p:cNvPr id="10244" name="Content Placeholder 2"/>
          <p:cNvSpPr>
            <a:spLocks noGrp="1"/>
          </p:cNvSpPr>
          <p:nvPr>
            <p:ph sz="quarter" idx="1"/>
          </p:nvPr>
        </p:nvSpPr>
        <p:spPr>
          <a:xfrm>
            <a:off x="0" y="1905000"/>
            <a:ext cx="9144000" cy="4419600"/>
          </a:xfrm>
        </p:spPr>
        <p:txBody>
          <a:bodyPr/>
          <a:lstStyle/>
          <a:p>
            <a:pPr eaLnBrk="1" hangingPunct="1"/>
            <a:r>
              <a:rPr lang="en-US" sz="3600" smtClean="0">
                <a:solidFill>
                  <a:srgbClr val="FFFF00"/>
                </a:solidFill>
              </a:rPr>
              <a:t>LCRA Hydromet Data every 15 min.</a:t>
            </a:r>
          </a:p>
          <a:p>
            <a:pPr eaLnBrk="1" hangingPunct="1"/>
            <a:r>
              <a:rPr lang="en-US" sz="3600" smtClean="0">
                <a:solidFill>
                  <a:srgbClr val="FFFF00"/>
                </a:solidFill>
              </a:rPr>
              <a:t>City of Austin Rainfall Gauges every 15 min.</a:t>
            </a:r>
          </a:p>
          <a:p>
            <a:pPr eaLnBrk="1" hangingPunct="1"/>
            <a:r>
              <a:rPr lang="en-US" sz="3600" smtClean="0">
                <a:solidFill>
                  <a:srgbClr val="FFFF00"/>
                </a:solidFill>
              </a:rPr>
              <a:t>Federal (U.S.G.S.) Data Via Satellite </a:t>
            </a:r>
          </a:p>
          <a:p>
            <a:pPr eaLnBrk="1" hangingPunct="1"/>
            <a:r>
              <a:rPr lang="en-US" sz="3600" smtClean="0">
                <a:solidFill>
                  <a:srgbClr val="FFFF00"/>
                </a:solidFill>
              </a:rPr>
              <a:t>Spotter Reports</a:t>
            </a:r>
          </a:p>
          <a:p>
            <a:pPr eaLnBrk="1" hangingPunct="1"/>
            <a:r>
              <a:rPr lang="en-US" sz="3600" smtClean="0">
                <a:solidFill>
                  <a:srgbClr val="FFFF00"/>
                </a:solidFill>
              </a:rPr>
              <a:t>CoCoRahs-</a:t>
            </a:r>
            <a:r>
              <a:rPr lang="en-US" sz="3600" smtClean="0"/>
              <a:t> </a:t>
            </a:r>
            <a:r>
              <a:rPr lang="en-US" smtClean="0">
                <a:solidFill>
                  <a:srgbClr val="FFFF00"/>
                </a:solidFill>
              </a:rPr>
              <a:t>Collaborative Rain, Hail and Snow          			Network</a:t>
            </a:r>
            <a:r>
              <a:rPr lang="en-US" sz="4800" smtClean="0"/>
              <a:t>.</a:t>
            </a:r>
            <a:endParaRPr lang="en-US" sz="4400" smtClean="0">
              <a:solidFill>
                <a:srgbClr val="FFFF00"/>
              </a:solidFill>
            </a:endParaRPr>
          </a:p>
          <a:p>
            <a:pPr eaLnBrk="1" hangingPunct="1"/>
            <a:endParaRPr lang="en-US" sz="9600" smtClean="0">
              <a:solidFill>
                <a:schemeClr val="bg1"/>
              </a:solidFill>
            </a:endParaRPr>
          </a:p>
          <a:p>
            <a:pPr eaLnBrk="1" hangingPunct="1">
              <a:buFont typeface="Arial" charset="0"/>
              <a:buNone/>
            </a:pPr>
            <a:endParaRPr lang="en-US" sz="9600" smtClean="0">
              <a:solidFill>
                <a:schemeClr val="bg1"/>
              </a:solidFill>
            </a:endParaRPr>
          </a:p>
          <a:p>
            <a:pPr eaLnBrk="1" hangingPunct="1"/>
            <a:endParaRPr lang="en-US" smtClean="0">
              <a:solidFill>
                <a:schemeClr val="bg1"/>
              </a:solidFill>
            </a:endParaRP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sz="quarter"/>
          </p:nvPr>
        </p:nvSpPr>
        <p:spPr/>
        <p:txBody>
          <a:bodyPr/>
          <a:lstStyle/>
          <a:p>
            <a:endParaRPr lang="en-US" smtClean="0"/>
          </a:p>
        </p:txBody>
      </p:sp>
      <p:sp>
        <p:nvSpPr>
          <p:cNvPr id="11267" name="Content Placeholder 2"/>
          <p:cNvSpPr>
            <a:spLocks noGrp="1"/>
          </p:cNvSpPr>
          <p:nvPr>
            <p:ph sz="quarter" idx="1"/>
          </p:nvPr>
        </p:nvSpPr>
        <p:spPr/>
        <p:txBody>
          <a:bodyPr/>
          <a:lstStyle/>
          <a:p>
            <a:endParaRPr lang="en-US" smtClean="0"/>
          </a:p>
        </p:txBody>
      </p:sp>
      <p:sp>
        <p:nvSpPr>
          <p:cNvPr id="11268" name="Content Placeholder 3"/>
          <p:cNvSpPr>
            <a:spLocks noGrp="1"/>
          </p:cNvSpPr>
          <p:nvPr>
            <p:ph sz="quarter" idx="2"/>
          </p:nvPr>
        </p:nvSpPr>
        <p:spPr/>
        <p:txBody>
          <a:bodyPr/>
          <a:lstStyle/>
          <a:p>
            <a:endParaRPr lang="en-US" smtClean="0"/>
          </a:p>
        </p:txBody>
      </p:sp>
      <p:sp>
        <p:nvSpPr>
          <p:cNvPr id="11269" name="Content Placeholder 4"/>
          <p:cNvSpPr>
            <a:spLocks noGrp="1"/>
          </p:cNvSpPr>
          <p:nvPr>
            <p:ph sz="quarter" idx="3"/>
          </p:nvPr>
        </p:nvSpPr>
        <p:spPr/>
        <p:txBody>
          <a:bodyPr/>
          <a:lstStyle/>
          <a:p>
            <a:endParaRPr lang="en-US" smtClean="0"/>
          </a:p>
        </p:txBody>
      </p:sp>
      <p:sp>
        <p:nvSpPr>
          <p:cNvPr id="11270" name="Content Placeholder 5"/>
          <p:cNvSpPr>
            <a:spLocks noGrp="1"/>
          </p:cNvSpPr>
          <p:nvPr>
            <p:ph sz="quarter" idx="4"/>
          </p:nvPr>
        </p:nvSpPr>
        <p:spPr/>
        <p:txBody>
          <a:bodyPr/>
          <a:lstStyle/>
          <a:p>
            <a:endParaRPr lang="en-US" smtClean="0"/>
          </a:p>
        </p:txBody>
      </p:sp>
      <p:pic>
        <p:nvPicPr>
          <p:cNvPr id="11271" name="Picture 2"/>
          <p:cNvPicPr>
            <a:picLocks noChangeAspect="1" noChangeArrowheads="1"/>
          </p:cNvPicPr>
          <p:nvPr/>
        </p:nvPicPr>
        <p:blipFill>
          <a:blip r:embed="rId2" cstate="print"/>
          <a:srcRect t="14563" r="2779" b="3883"/>
          <a:stretch>
            <a:fillRect/>
          </a:stretch>
        </p:blipFill>
        <p:spPr bwMode="auto">
          <a:xfrm>
            <a:off x="0" y="0"/>
            <a:ext cx="9144000" cy="541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sz="quarter"/>
          </p:nvPr>
        </p:nvSpPr>
        <p:spPr/>
        <p:txBody>
          <a:bodyPr/>
          <a:lstStyle/>
          <a:p>
            <a:endParaRPr lang="en-US" smtClean="0"/>
          </a:p>
        </p:txBody>
      </p:sp>
      <p:sp>
        <p:nvSpPr>
          <p:cNvPr id="12291" name="Content Placeholder 2"/>
          <p:cNvSpPr>
            <a:spLocks noGrp="1"/>
          </p:cNvSpPr>
          <p:nvPr>
            <p:ph sz="quarter" idx="1"/>
          </p:nvPr>
        </p:nvSpPr>
        <p:spPr/>
        <p:txBody>
          <a:bodyPr/>
          <a:lstStyle/>
          <a:p>
            <a:endParaRPr lang="en-US" smtClean="0"/>
          </a:p>
        </p:txBody>
      </p:sp>
      <p:sp>
        <p:nvSpPr>
          <p:cNvPr id="12292" name="Content Placeholder 3"/>
          <p:cNvSpPr>
            <a:spLocks noGrp="1"/>
          </p:cNvSpPr>
          <p:nvPr>
            <p:ph sz="quarter" idx="2"/>
          </p:nvPr>
        </p:nvSpPr>
        <p:spPr/>
        <p:txBody>
          <a:bodyPr/>
          <a:lstStyle/>
          <a:p>
            <a:endParaRPr lang="en-US" smtClean="0"/>
          </a:p>
        </p:txBody>
      </p:sp>
      <p:sp>
        <p:nvSpPr>
          <p:cNvPr id="12293" name="Content Placeholder 4"/>
          <p:cNvSpPr>
            <a:spLocks noGrp="1"/>
          </p:cNvSpPr>
          <p:nvPr>
            <p:ph sz="quarter" idx="3"/>
          </p:nvPr>
        </p:nvSpPr>
        <p:spPr/>
        <p:txBody>
          <a:bodyPr/>
          <a:lstStyle/>
          <a:p>
            <a:endParaRPr lang="en-US" smtClean="0"/>
          </a:p>
        </p:txBody>
      </p:sp>
      <p:sp>
        <p:nvSpPr>
          <p:cNvPr id="12294" name="Content Placeholder 5"/>
          <p:cNvSpPr>
            <a:spLocks noGrp="1"/>
          </p:cNvSpPr>
          <p:nvPr>
            <p:ph sz="quarter" idx="4"/>
          </p:nvPr>
        </p:nvSpPr>
        <p:spPr/>
        <p:txBody>
          <a:bodyPr/>
          <a:lstStyle/>
          <a:p>
            <a:endParaRPr lang="en-US" smtClean="0"/>
          </a:p>
        </p:txBody>
      </p:sp>
      <p:pic>
        <p:nvPicPr>
          <p:cNvPr id="12295" name="Picture 2"/>
          <p:cNvPicPr>
            <a:picLocks noChangeAspect="1" noChangeArrowheads="1"/>
          </p:cNvPicPr>
          <p:nvPr/>
        </p:nvPicPr>
        <p:blipFill>
          <a:blip r:embed="rId2" cstate="print"/>
          <a:srcRect l="6250" t="15533" r="2779" b="3883"/>
          <a:stretch>
            <a:fillRect/>
          </a:stretch>
        </p:blipFill>
        <p:spPr bwMode="auto">
          <a:xfrm>
            <a:off x="0" y="0"/>
            <a:ext cx="9144000"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845</Words>
  <Application>Microsoft Office PowerPoint</Application>
  <PresentationFormat>On-screen Show (4:3)</PresentationFormat>
  <Paragraphs>133</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Verdana</vt:lpstr>
      <vt:lpstr>Arial Black</vt:lpstr>
      <vt:lpstr>Office Theme</vt:lpstr>
      <vt:lpstr>National Weather Service Flash Flood Program  Overview</vt:lpstr>
      <vt:lpstr>National Weather Service Flash Flood Program  Overview</vt:lpstr>
      <vt:lpstr>Flash Flood Situational Awareness Tools</vt:lpstr>
      <vt:lpstr>Slide 4</vt:lpstr>
      <vt:lpstr>Slide 5</vt:lpstr>
      <vt:lpstr>Slide 6</vt:lpstr>
      <vt:lpstr>Rainfall Data Sources</vt:lpstr>
      <vt:lpstr>Slide 8</vt:lpstr>
      <vt:lpstr>Slide 9</vt:lpstr>
      <vt:lpstr>Slide 10</vt:lpstr>
      <vt:lpstr>Slide 11</vt:lpstr>
      <vt:lpstr>Creating Flash Flood Watches and Warnings</vt:lpstr>
      <vt:lpstr>Slide 13</vt:lpstr>
      <vt:lpstr>Slide 14</vt:lpstr>
      <vt:lpstr>Slide 15</vt:lpstr>
      <vt:lpstr>Slide 16</vt:lpstr>
      <vt:lpstr>Slide 17</vt:lpstr>
      <vt:lpstr>Slide 18</vt:lpstr>
    </vt:vector>
  </TitlesOfParts>
  <Company>National Weather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hector.guerrero</dc:creator>
  <cp:lastModifiedBy>maidment</cp:lastModifiedBy>
  <cp:revision>117</cp:revision>
  <dcterms:created xsi:type="dcterms:W3CDTF">2007-08-12T13:47:44Z</dcterms:created>
  <dcterms:modified xsi:type="dcterms:W3CDTF">2010-10-10T17:59:24Z</dcterms:modified>
</cp:coreProperties>
</file>