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6A02"/>
    <a:srgbClr val="FF0000"/>
    <a:srgbClr val="00B0F0"/>
    <a:srgbClr val="D06102"/>
    <a:srgbClr val="BF5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33"/>
    <p:restoredTop sz="96327"/>
  </p:normalViewPr>
  <p:slideViewPr>
    <p:cSldViewPr snapToGrid="0">
      <p:cViewPr varScale="1">
        <p:scale>
          <a:sx n="30" d="100"/>
          <a:sy n="30" d="100"/>
        </p:scale>
        <p:origin x="40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A9BEF9-FAE2-FF45-824F-760E93BAAA95}"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206432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9BEF9-FAE2-FF45-824F-760E93BAAA95}"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1982810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9BEF9-FAE2-FF45-824F-760E93BAAA95}"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4141529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9BEF9-FAE2-FF45-824F-760E93BAAA95}"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410502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A9BEF9-FAE2-FF45-824F-760E93BAAA95}"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124648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A9BEF9-FAE2-FF45-824F-760E93BAAA95}" type="datetimeFigureOut">
              <a:rPr lang="en-US" smtClean="0"/>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131265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A9BEF9-FAE2-FF45-824F-760E93BAAA95}" type="datetimeFigureOut">
              <a:rPr lang="en-US" smtClean="0"/>
              <a:t>12/6/23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192203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A9BEF9-FAE2-FF45-824F-760E93BAAA95}" type="datetimeFigureOut">
              <a:rPr lang="en-US" smtClean="0"/>
              <a:t>12/6/23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2881790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A9BEF9-FAE2-FF45-824F-760E93BAAA95}" type="datetimeFigureOut">
              <a:rPr lang="en-US" smtClean="0"/>
              <a:t>12/6/23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163535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4CA9BEF9-FAE2-FF45-824F-760E93BAAA95}" type="datetimeFigureOut">
              <a:rPr lang="en-US" smtClean="0"/>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3261012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4CA9BEF9-FAE2-FF45-824F-760E93BAAA95}" type="datetimeFigureOut">
              <a:rPr lang="en-US" smtClean="0"/>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D35FB4-7B39-0545-B853-AB20B1AEA24F}" type="slidenum">
              <a:rPr lang="en-US" smtClean="0"/>
              <a:t>‹#›</a:t>
            </a:fld>
            <a:endParaRPr lang="en-US"/>
          </a:p>
        </p:txBody>
      </p:sp>
    </p:spTree>
    <p:extLst>
      <p:ext uri="{BB962C8B-B14F-4D97-AF65-F5344CB8AC3E}">
        <p14:creationId xmlns:p14="http://schemas.microsoft.com/office/powerpoint/2010/main" val="2967639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4CA9BEF9-FAE2-FF45-824F-760E93BAAA95}" type="datetimeFigureOut">
              <a:rPr lang="en-US" smtClean="0"/>
              <a:t>12/6/23</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07D35FB4-7B39-0545-B853-AB20B1AEA24F}" type="slidenum">
              <a:rPr lang="en-US" smtClean="0"/>
              <a:t>‹#›</a:t>
            </a:fld>
            <a:endParaRPr lang="en-US"/>
          </a:p>
        </p:txBody>
      </p:sp>
    </p:spTree>
    <p:extLst>
      <p:ext uri="{BB962C8B-B14F-4D97-AF65-F5344CB8AC3E}">
        <p14:creationId xmlns:p14="http://schemas.microsoft.com/office/powerpoint/2010/main" val="3675758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emf"/></Relationships>
</file>

<file path=ppt/slides/_rels/slide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N-CONTACT DISCHARGE RADAR (RQ-30 / RQ-30A)">
            <a:extLst>
              <a:ext uri="{FF2B5EF4-FFF2-40B4-BE49-F238E27FC236}">
                <a16:creationId xmlns:a16="http://schemas.microsoft.com/office/drawing/2014/main" id="{A73245EA-858A-63DA-72C9-7FF2FECEEC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04" b="16588"/>
          <a:stretch/>
        </p:blipFill>
        <p:spPr bwMode="auto">
          <a:xfrm>
            <a:off x="7382687" y="12769599"/>
            <a:ext cx="5760341" cy="3698588"/>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A109C09A-265C-3C6A-0087-B5F0CCCBA07F}"/>
              </a:ext>
            </a:extLst>
          </p:cNvPr>
          <p:cNvSpPr/>
          <p:nvPr/>
        </p:nvSpPr>
        <p:spPr>
          <a:xfrm>
            <a:off x="0" y="0"/>
            <a:ext cx="43891200" cy="1089375"/>
          </a:xfrm>
          <a:prstGeom prst="rect">
            <a:avLst/>
          </a:prstGeom>
          <a:solidFill>
            <a:srgbClr val="BF5700"/>
          </a:solidFill>
          <a:ln>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F5700"/>
              </a:solidFill>
            </a:endParaRPr>
          </a:p>
        </p:txBody>
      </p:sp>
      <p:sp>
        <p:nvSpPr>
          <p:cNvPr id="64" name="Rectangle 63">
            <a:extLst>
              <a:ext uri="{FF2B5EF4-FFF2-40B4-BE49-F238E27FC236}">
                <a16:creationId xmlns:a16="http://schemas.microsoft.com/office/drawing/2014/main" id="{2064CADA-20EE-7DB9-6801-1C6C268D8D96}"/>
              </a:ext>
            </a:extLst>
          </p:cNvPr>
          <p:cNvSpPr/>
          <p:nvPr/>
        </p:nvSpPr>
        <p:spPr>
          <a:xfrm>
            <a:off x="0" y="31829025"/>
            <a:ext cx="43891200" cy="1089375"/>
          </a:xfrm>
          <a:prstGeom prst="rect">
            <a:avLst/>
          </a:prstGeom>
          <a:solidFill>
            <a:srgbClr val="BF5700"/>
          </a:solidFill>
          <a:ln>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F5700"/>
              </a:solidFill>
            </a:endParaRPr>
          </a:p>
        </p:txBody>
      </p:sp>
      <p:sp>
        <p:nvSpPr>
          <p:cNvPr id="65" name="TextBox 64">
            <a:extLst>
              <a:ext uri="{FF2B5EF4-FFF2-40B4-BE49-F238E27FC236}">
                <a16:creationId xmlns:a16="http://schemas.microsoft.com/office/drawing/2014/main" id="{42A3FE96-4D5B-BBB0-0759-FB03B5E4A559}"/>
              </a:ext>
            </a:extLst>
          </p:cNvPr>
          <p:cNvSpPr txBox="1"/>
          <p:nvPr/>
        </p:nvSpPr>
        <p:spPr>
          <a:xfrm>
            <a:off x="957941" y="1459161"/>
            <a:ext cx="32442114" cy="2862322"/>
          </a:xfrm>
          <a:prstGeom prst="rect">
            <a:avLst/>
          </a:prstGeom>
          <a:noFill/>
        </p:spPr>
        <p:txBody>
          <a:bodyPr wrap="square" rtlCol="0">
            <a:spAutoFit/>
          </a:bodyPr>
          <a:lstStyle/>
          <a:p>
            <a:r>
              <a:rPr lang="en-US" sz="9000" b="1" dirty="0">
                <a:solidFill>
                  <a:srgbClr val="BF5700"/>
                </a:solidFill>
                <a:latin typeface="Arial" panose="020B0604020202020204" pitchFamily="34" charset="0"/>
                <a:cs typeface="Arial" panose="020B0604020202020204" pitchFamily="34" charset="0"/>
              </a:rPr>
              <a:t>Harnessing hysteresis: pre-emptive velocity spikes in surface velocimetry data predict incoming flood waves</a:t>
            </a:r>
          </a:p>
        </p:txBody>
      </p:sp>
      <p:sp>
        <p:nvSpPr>
          <p:cNvPr id="67" name="TextBox 66">
            <a:extLst>
              <a:ext uri="{FF2B5EF4-FFF2-40B4-BE49-F238E27FC236}">
                <a16:creationId xmlns:a16="http://schemas.microsoft.com/office/drawing/2014/main" id="{9ABF6C23-7323-B70B-FCA9-F8316EB81BAA}"/>
              </a:ext>
            </a:extLst>
          </p:cNvPr>
          <p:cNvSpPr txBox="1"/>
          <p:nvPr/>
        </p:nvSpPr>
        <p:spPr>
          <a:xfrm>
            <a:off x="957943" y="36855"/>
            <a:ext cx="4746171"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H33J-1922 </a:t>
            </a:r>
          </a:p>
        </p:txBody>
      </p:sp>
      <p:sp>
        <p:nvSpPr>
          <p:cNvPr id="68" name="TextBox 67">
            <a:extLst>
              <a:ext uri="{FF2B5EF4-FFF2-40B4-BE49-F238E27FC236}">
                <a16:creationId xmlns:a16="http://schemas.microsoft.com/office/drawing/2014/main" id="{81440090-164F-E5EF-89B9-A0B552AA3D8B}"/>
              </a:ext>
            </a:extLst>
          </p:cNvPr>
          <p:cNvSpPr txBox="1"/>
          <p:nvPr/>
        </p:nvSpPr>
        <p:spPr>
          <a:xfrm>
            <a:off x="957942" y="4548259"/>
            <a:ext cx="34357130" cy="1569660"/>
          </a:xfrm>
          <a:prstGeom prst="rect">
            <a:avLst/>
          </a:prstGeom>
          <a:noFill/>
        </p:spPr>
        <p:txBody>
          <a:bodyPr wrap="square" rtlCol="0">
            <a:spAutoFit/>
          </a:bodyPr>
          <a:lstStyle/>
          <a:p>
            <a:r>
              <a:rPr lang="en-US" sz="4800" b="1" dirty="0" err="1">
                <a:solidFill>
                  <a:srgbClr val="BF5700"/>
                </a:solidFill>
                <a:latin typeface="Arial" panose="020B0604020202020204" pitchFamily="34" charset="0"/>
                <a:cs typeface="Arial" panose="020B0604020202020204" pitchFamily="34" charset="0"/>
              </a:rPr>
              <a:t>Jeil</a:t>
            </a:r>
            <a:r>
              <a:rPr lang="en-US" sz="4800" b="1" dirty="0">
                <a:solidFill>
                  <a:srgbClr val="BF5700"/>
                </a:solidFill>
                <a:latin typeface="Arial" panose="020B0604020202020204" pitchFamily="34" charset="0"/>
                <a:cs typeface="Arial" panose="020B0604020202020204" pitchFamily="34" charset="0"/>
              </a:rPr>
              <a:t> Oh </a:t>
            </a:r>
            <a:r>
              <a:rPr lang="en-US" sz="4800" dirty="0">
                <a:solidFill>
                  <a:srgbClr val="BF5700"/>
                </a:solidFill>
                <a:latin typeface="Arial" panose="020B0604020202020204" pitchFamily="34" charset="0"/>
                <a:cs typeface="Arial" panose="020B0604020202020204" pitchFamily="34" charset="0"/>
              </a:rPr>
              <a:t>and </a:t>
            </a:r>
            <a:r>
              <a:rPr lang="en-US" sz="4800" b="1" dirty="0">
                <a:solidFill>
                  <a:srgbClr val="BF5700"/>
                </a:solidFill>
                <a:latin typeface="Arial" panose="020B0604020202020204" pitchFamily="34" charset="0"/>
                <a:cs typeface="Arial" panose="020B0604020202020204" pitchFamily="34" charset="0"/>
              </a:rPr>
              <a:t>Matt </a:t>
            </a:r>
            <a:r>
              <a:rPr lang="en-US" sz="4800" b="1" dirty="0" err="1">
                <a:solidFill>
                  <a:srgbClr val="BF5700"/>
                </a:solidFill>
                <a:latin typeface="Arial" panose="020B0604020202020204" pitchFamily="34" charset="0"/>
                <a:cs typeface="Arial" panose="020B0604020202020204" pitchFamily="34" charset="0"/>
              </a:rPr>
              <a:t>Bartos</a:t>
            </a:r>
            <a:r>
              <a:rPr lang="en-US" sz="4800" b="1" dirty="0">
                <a:solidFill>
                  <a:srgbClr val="BF5700"/>
                </a:solidFill>
                <a:latin typeface="Arial" panose="020B0604020202020204" pitchFamily="34" charset="0"/>
                <a:cs typeface="Arial" panose="020B0604020202020204" pitchFamily="34" charset="0"/>
              </a:rPr>
              <a:t>																																																	</a:t>
            </a:r>
          </a:p>
          <a:p>
            <a:r>
              <a:rPr lang="en-US" sz="4800" dirty="0" err="1">
                <a:solidFill>
                  <a:srgbClr val="BF5700"/>
                </a:solidFill>
                <a:latin typeface="Arial" panose="020B0604020202020204" pitchFamily="34" charset="0"/>
                <a:cs typeface="Arial" panose="020B0604020202020204" pitchFamily="34" charset="0"/>
              </a:rPr>
              <a:t>jeoh@utexas.edu</a:t>
            </a:r>
            <a:endParaRPr lang="en-US" sz="4800" dirty="0">
              <a:solidFill>
                <a:srgbClr val="BF5700"/>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06E51B3D-EE6A-1E20-4235-796DE379AC1C}"/>
              </a:ext>
            </a:extLst>
          </p:cNvPr>
          <p:cNvSpPr txBox="1"/>
          <p:nvPr/>
        </p:nvSpPr>
        <p:spPr>
          <a:xfrm>
            <a:off x="957943" y="8038122"/>
            <a:ext cx="12108527" cy="5509200"/>
          </a:xfrm>
          <a:prstGeom prst="rect">
            <a:avLst/>
          </a:prstGeom>
          <a:noFill/>
        </p:spPr>
        <p:txBody>
          <a:bodyPr vert="horz" wrap="square" rtlCol="0">
            <a:spAutoFit/>
          </a:bodyPr>
          <a:lstStyle/>
          <a:p>
            <a:pPr algn="just"/>
            <a:r>
              <a:rPr lang="en-US" sz="3200" dirty="0">
                <a:latin typeface="Arial" panose="020B0604020202020204" pitchFamily="34" charset="0"/>
                <a:cs typeface="Arial" panose="020B0604020202020204" pitchFamily="34" charset="0"/>
              </a:rPr>
              <a:t>Radar-based surface velocimetry sensors are increasingly being used for discharge measurements in river networks. Unlike traditional gages, these sensors provide both water depth and water surface velocity measurements in real-time. These joint stage-velocity measurements often reveal previously unobserved hysteresis behavior in which the water velocity rises several hours before the flood stage peak. </a:t>
            </a:r>
          </a:p>
          <a:p>
            <a:pPr algn="just"/>
            <a:r>
              <a:rPr lang="en-US" sz="3200" dirty="0">
                <a:latin typeface="Arial" panose="020B0604020202020204" pitchFamily="34" charset="0"/>
                <a:cs typeface="Arial" panose="020B0604020202020204" pitchFamily="34" charset="0"/>
              </a:rPr>
              <a:t>This study shows that this pre-emptive velocity rise can be used to accurately </a:t>
            </a:r>
            <a:r>
              <a:rPr lang="en-US" sz="3200" b="1" dirty="0">
                <a:solidFill>
                  <a:srgbClr val="E36A02"/>
                </a:solidFill>
                <a:latin typeface="Arial" panose="020B0604020202020204" pitchFamily="34" charset="0"/>
                <a:cs typeface="Arial" panose="020B0604020202020204" pitchFamily="34" charset="0"/>
              </a:rPr>
              <a:t>predict the timing and magnitude of flood waves</a:t>
            </a:r>
            <a:r>
              <a:rPr lang="en-US" sz="3200" dirty="0">
                <a:solidFill>
                  <a:srgbClr val="E36A02"/>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several hours before their onset using a physically-based data assimilation approach.</a:t>
            </a:r>
          </a:p>
        </p:txBody>
      </p:sp>
      <p:sp>
        <p:nvSpPr>
          <p:cNvPr id="72" name="Rounded Rectangle 71">
            <a:extLst>
              <a:ext uri="{FF2B5EF4-FFF2-40B4-BE49-F238E27FC236}">
                <a16:creationId xmlns:a16="http://schemas.microsoft.com/office/drawing/2014/main" id="{3BA73F81-F1EC-38E4-C1C5-CA5EC9F80EF3}"/>
              </a:ext>
            </a:extLst>
          </p:cNvPr>
          <p:cNvSpPr/>
          <p:nvPr/>
        </p:nvSpPr>
        <p:spPr>
          <a:xfrm>
            <a:off x="957943" y="6468307"/>
            <a:ext cx="12392691" cy="1170214"/>
          </a:xfrm>
          <a:prstGeom prst="round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chorCtr="0"/>
          <a:lstStyle/>
          <a:p>
            <a:r>
              <a:rPr lang="en-US" sz="5400" b="1" dirty="0">
                <a:solidFill>
                  <a:srgbClr val="E36A02"/>
                </a:solidFill>
                <a:latin typeface="Arial" charset="0"/>
                <a:ea typeface="Arial" charset="0"/>
                <a:cs typeface="Arial" charset="0"/>
              </a:rPr>
              <a:t>Introduction</a:t>
            </a:r>
          </a:p>
        </p:txBody>
      </p:sp>
      <p:cxnSp>
        <p:nvCxnSpPr>
          <p:cNvPr id="73" name="Straight Connector 72">
            <a:extLst>
              <a:ext uri="{FF2B5EF4-FFF2-40B4-BE49-F238E27FC236}">
                <a16:creationId xmlns:a16="http://schemas.microsoft.com/office/drawing/2014/main" id="{9EFA3A2F-BEAD-A068-DD6A-300644F8588C}"/>
              </a:ext>
            </a:extLst>
          </p:cNvPr>
          <p:cNvCxnSpPr>
            <a:cxnSpLocks/>
          </p:cNvCxnSpPr>
          <p:nvPr/>
        </p:nvCxnSpPr>
        <p:spPr>
          <a:xfrm>
            <a:off x="957943" y="7729443"/>
            <a:ext cx="12108527"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0" name="Rounded Rectangle 79">
            <a:extLst>
              <a:ext uri="{FF2B5EF4-FFF2-40B4-BE49-F238E27FC236}">
                <a16:creationId xmlns:a16="http://schemas.microsoft.com/office/drawing/2014/main" id="{BF85108F-D1AA-B536-2C99-A31FBA428D5E}"/>
              </a:ext>
            </a:extLst>
          </p:cNvPr>
          <p:cNvSpPr/>
          <p:nvPr/>
        </p:nvSpPr>
        <p:spPr>
          <a:xfrm>
            <a:off x="13907716" y="6479179"/>
            <a:ext cx="12392691" cy="1170214"/>
          </a:xfrm>
          <a:prstGeom prst="round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chorCtr="0"/>
          <a:lstStyle/>
          <a:p>
            <a:r>
              <a:rPr lang="en-US" sz="5400" b="1" dirty="0">
                <a:solidFill>
                  <a:srgbClr val="E36A02"/>
                </a:solidFill>
                <a:latin typeface="Arial" charset="0"/>
                <a:ea typeface="Arial" charset="0"/>
                <a:cs typeface="Arial" charset="0"/>
              </a:rPr>
              <a:t>Results</a:t>
            </a:r>
          </a:p>
        </p:txBody>
      </p:sp>
      <p:cxnSp>
        <p:nvCxnSpPr>
          <p:cNvPr id="81" name="Straight Connector 80">
            <a:extLst>
              <a:ext uri="{FF2B5EF4-FFF2-40B4-BE49-F238E27FC236}">
                <a16:creationId xmlns:a16="http://schemas.microsoft.com/office/drawing/2014/main" id="{D19906D0-BC4D-3FE3-A4F0-BD2899FFB743}"/>
              </a:ext>
            </a:extLst>
          </p:cNvPr>
          <p:cNvCxnSpPr>
            <a:cxnSpLocks/>
          </p:cNvCxnSpPr>
          <p:nvPr/>
        </p:nvCxnSpPr>
        <p:spPr>
          <a:xfrm>
            <a:off x="13907716" y="7729443"/>
            <a:ext cx="29025542"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ounded Rectangle 81">
            <a:extLst>
              <a:ext uri="{FF2B5EF4-FFF2-40B4-BE49-F238E27FC236}">
                <a16:creationId xmlns:a16="http://schemas.microsoft.com/office/drawing/2014/main" id="{CB7A4C39-FAB4-D2E3-9CCA-20235B549440}"/>
              </a:ext>
            </a:extLst>
          </p:cNvPr>
          <p:cNvSpPr/>
          <p:nvPr/>
        </p:nvSpPr>
        <p:spPr>
          <a:xfrm>
            <a:off x="957943" y="15173820"/>
            <a:ext cx="12392691" cy="1170214"/>
          </a:xfrm>
          <a:prstGeom prst="round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chorCtr="0"/>
          <a:lstStyle/>
          <a:p>
            <a:r>
              <a:rPr lang="en-US" sz="5400" b="1" dirty="0">
                <a:solidFill>
                  <a:srgbClr val="E36A02"/>
                </a:solidFill>
                <a:latin typeface="Arial" charset="0"/>
                <a:ea typeface="Arial" charset="0"/>
                <a:cs typeface="Arial" charset="0"/>
              </a:rPr>
              <a:t>Methods</a:t>
            </a:r>
          </a:p>
        </p:txBody>
      </p:sp>
      <p:cxnSp>
        <p:nvCxnSpPr>
          <p:cNvPr id="83" name="Straight Connector 82">
            <a:extLst>
              <a:ext uri="{FF2B5EF4-FFF2-40B4-BE49-F238E27FC236}">
                <a16:creationId xmlns:a16="http://schemas.microsoft.com/office/drawing/2014/main" id="{FAED93D6-C0A4-692C-75E4-3325CB72E632}"/>
              </a:ext>
            </a:extLst>
          </p:cNvPr>
          <p:cNvCxnSpPr>
            <a:cxnSpLocks/>
          </p:cNvCxnSpPr>
          <p:nvPr/>
        </p:nvCxnSpPr>
        <p:spPr>
          <a:xfrm>
            <a:off x="957943" y="16434956"/>
            <a:ext cx="12108527"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FE2D96F6-4712-1D4D-1982-2B76C13BEE37}"/>
              </a:ext>
            </a:extLst>
          </p:cNvPr>
          <p:cNvPicPr>
            <a:picLocks noChangeAspect="1"/>
          </p:cNvPicPr>
          <p:nvPr/>
        </p:nvPicPr>
        <p:blipFill>
          <a:blip r:embed="rId3"/>
          <a:stretch>
            <a:fillRect/>
          </a:stretch>
        </p:blipFill>
        <p:spPr>
          <a:xfrm>
            <a:off x="32099151" y="1760232"/>
            <a:ext cx="10831621" cy="3760449"/>
          </a:xfrm>
          <a:prstGeom prst="rect">
            <a:avLst/>
          </a:prstGeom>
        </p:spPr>
      </p:pic>
      <p:sp>
        <p:nvSpPr>
          <p:cNvPr id="93" name="TextBox 92">
            <a:extLst>
              <a:ext uri="{FF2B5EF4-FFF2-40B4-BE49-F238E27FC236}">
                <a16:creationId xmlns:a16="http://schemas.microsoft.com/office/drawing/2014/main" id="{22E64230-9517-A166-768E-87BA607BC448}"/>
              </a:ext>
            </a:extLst>
          </p:cNvPr>
          <p:cNvSpPr txBox="1"/>
          <p:nvPr/>
        </p:nvSpPr>
        <p:spPr>
          <a:xfrm>
            <a:off x="39145030" y="73712"/>
            <a:ext cx="3788228"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AGU 2023</a:t>
            </a:r>
          </a:p>
        </p:txBody>
      </p:sp>
      <p:sp>
        <p:nvSpPr>
          <p:cNvPr id="94" name="Rounded Rectangle 93">
            <a:extLst>
              <a:ext uri="{FF2B5EF4-FFF2-40B4-BE49-F238E27FC236}">
                <a16:creationId xmlns:a16="http://schemas.microsoft.com/office/drawing/2014/main" id="{DE7E5C65-6389-9ABF-C291-37522BA69E65}"/>
              </a:ext>
            </a:extLst>
          </p:cNvPr>
          <p:cNvSpPr/>
          <p:nvPr/>
        </p:nvSpPr>
        <p:spPr>
          <a:xfrm>
            <a:off x="13907716" y="20698781"/>
            <a:ext cx="16528741" cy="1170214"/>
          </a:xfrm>
          <a:prstGeom prst="round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chorCtr="0"/>
          <a:lstStyle/>
          <a:p>
            <a:r>
              <a:rPr lang="en-US" sz="5400" b="1" dirty="0">
                <a:solidFill>
                  <a:srgbClr val="E36A02"/>
                </a:solidFill>
                <a:latin typeface="Arial" charset="0"/>
                <a:ea typeface="Arial" charset="0"/>
                <a:cs typeface="Arial" charset="0"/>
              </a:rPr>
              <a:t>Ongoing work</a:t>
            </a:r>
          </a:p>
        </p:txBody>
      </p:sp>
      <p:cxnSp>
        <p:nvCxnSpPr>
          <p:cNvPr id="95" name="Straight Connector 94">
            <a:extLst>
              <a:ext uri="{FF2B5EF4-FFF2-40B4-BE49-F238E27FC236}">
                <a16:creationId xmlns:a16="http://schemas.microsoft.com/office/drawing/2014/main" id="{E702E403-199B-9417-A66D-14512B8C7B11}"/>
              </a:ext>
            </a:extLst>
          </p:cNvPr>
          <p:cNvCxnSpPr>
            <a:cxnSpLocks/>
          </p:cNvCxnSpPr>
          <p:nvPr/>
        </p:nvCxnSpPr>
        <p:spPr>
          <a:xfrm>
            <a:off x="13907716" y="21959917"/>
            <a:ext cx="29023056"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9486270-A47C-F356-17BC-FD99819AA58D}"/>
              </a:ext>
            </a:extLst>
          </p:cNvPr>
          <p:cNvPicPr>
            <a:picLocks noChangeAspect="1"/>
          </p:cNvPicPr>
          <p:nvPr/>
        </p:nvPicPr>
        <p:blipFill>
          <a:blip r:embed="rId4"/>
          <a:stretch>
            <a:fillRect/>
          </a:stretch>
        </p:blipFill>
        <p:spPr>
          <a:xfrm>
            <a:off x="1086898" y="16557445"/>
            <a:ext cx="11850615" cy="5078835"/>
          </a:xfrm>
          <a:prstGeom prst="rect">
            <a:avLst/>
          </a:prstGeom>
        </p:spPr>
      </p:pic>
      <p:pic>
        <p:nvPicPr>
          <p:cNvPr id="6" name="Picture 2">
            <a:extLst>
              <a:ext uri="{FF2B5EF4-FFF2-40B4-BE49-F238E27FC236}">
                <a16:creationId xmlns:a16="http://schemas.microsoft.com/office/drawing/2014/main" id="{A19DC280-E916-68E8-F4DB-23E867AD2C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695" y="26336505"/>
            <a:ext cx="10969015" cy="44339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A83A3A-F6CD-E69A-071D-DE1CE4053B09}"/>
              </a:ext>
            </a:extLst>
          </p:cNvPr>
          <p:cNvSpPr txBox="1"/>
          <p:nvPr/>
        </p:nvSpPr>
        <p:spPr>
          <a:xfrm>
            <a:off x="957940" y="30861374"/>
            <a:ext cx="12108527" cy="830997"/>
          </a:xfrm>
          <a:prstGeom prst="rect">
            <a:avLst/>
          </a:prstGeom>
          <a:noFill/>
        </p:spPr>
        <p:txBody>
          <a:bodyPr wrap="square">
            <a:spAutoFit/>
          </a:bodyPr>
          <a:lstStyle/>
          <a:p>
            <a:r>
              <a:rPr lang="en-US" sz="2400" b="0" i="0" dirty="0" err="1">
                <a:solidFill>
                  <a:srgbClr val="222222"/>
                </a:solidFill>
                <a:effectLst/>
                <a:latin typeface="Arial" panose="020B0604020202020204" pitchFamily="34" charset="0"/>
                <a:cs typeface="Arial" panose="020B0604020202020204" pitchFamily="34" charset="0"/>
              </a:rPr>
              <a:t>Bartos</a:t>
            </a:r>
            <a:r>
              <a:rPr lang="en-US" sz="2400" b="0" i="0" dirty="0">
                <a:solidFill>
                  <a:srgbClr val="222222"/>
                </a:solidFill>
                <a:effectLst/>
                <a:latin typeface="Arial" panose="020B0604020202020204" pitchFamily="34" charset="0"/>
                <a:cs typeface="Arial" panose="020B0604020202020204" pitchFamily="34" charset="0"/>
              </a:rPr>
              <a:t>, M., &amp; </a:t>
            </a:r>
            <a:r>
              <a:rPr lang="en-US" sz="2400" b="0" i="0" dirty="0" err="1">
                <a:solidFill>
                  <a:srgbClr val="222222"/>
                </a:solidFill>
                <a:effectLst/>
                <a:latin typeface="Arial" panose="020B0604020202020204" pitchFamily="34" charset="0"/>
                <a:cs typeface="Arial" panose="020B0604020202020204" pitchFamily="34" charset="0"/>
              </a:rPr>
              <a:t>Kerkez</a:t>
            </a:r>
            <a:r>
              <a:rPr lang="en-US" sz="2400" b="0" i="0" dirty="0">
                <a:solidFill>
                  <a:srgbClr val="222222"/>
                </a:solidFill>
                <a:effectLst/>
                <a:latin typeface="Arial" panose="020B0604020202020204" pitchFamily="34" charset="0"/>
                <a:cs typeface="Arial" panose="020B0604020202020204" pitchFamily="34" charset="0"/>
              </a:rPr>
              <a:t>, B. (2021). Pipedream: An interactive digital twin model for natural and urban drainage systems. </a:t>
            </a:r>
            <a:r>
              <a:rPr lang="en-US" sz="2400" b="0" i="1" dirty="0">
                <a:solidFill>
                  <a:srgbClr val="222222"/>
                </a:solidFill>
                <a:effectLst/>
                <a:latin typeface="Arial" panose="020B0604020202020204" pitchFamily="34" charset="0"/>
                <a:cs typeface="Arial" panose="020B0604020202020204" pitchFamily="34" charset="0"/>
              </a:rPr>
              <a:t>Environmental Modelling &amp; Software</a:t>
            </a:r>
            <a:r>
              <a:rPr lang="en-US" sz="2400" b="0" i="0" dirty="0">
                <a:solidFill>
                  <a:srgbClr val="222222"/>
                </a:solidFill>
                <a:effectLst/>
                <a:latin typeface="Arial" panose="020B0604020202020204" pitchFamily="34" charset="0"/>
                <a:cs typeface="Arial" panose="020B0604020202020204" pitchFamily="34" charset="0"/>
              </a:rPr>
              <a:t>, </a:t>
            </a:r>
            <a:r>
              <a:rPr lang="en-US" sz="2400" b="0" i="1" dirty="0">
                <a:solidFill>
                  <a:srgbClr val="222222"/>
                </a:solidFill>
                <a:effectLst/>
                <a:latin typeface="Arial" panose="020B0604020202020204" pitchFamily="34" charset="0"/>
                <a:cs typeface="Arial" panose="020B0604020202020204" pitchFamily="34" charset="0"/>
              </a:rPr>
              <a:t>144</a:t>
            </a:r>
            <a:r>
              <a:rPr lang="en-US" sz="2400" b="0" i="0" dirty="0">
                <a:solidFill>
                  <a:srgbClr val="222222"/>
                </a:solidFill>
                <a:effectLst/>
                <a:latin typeface="Arial" panose="020B0604020202020204" pitchFamily="34" charset="0"/>
                <a:cs typeface="Arial" panose="020B0604020202020204" pitchFamily="34" charset="0"/>
              </a:rPr>
              <a:t>, 105120.</a:t>
            </a:r>
            <a:endParaRPr lang="en-US" sz="2400" dirty="0">
              <a:latin typeface="Arial" panose="020B0604020202020204" pitchFamily="34" charset="0"/>
              <a:cs typeface="Arial" panose="020B0604020202020204" pitchFamily="34" charset="0"/>
            </a:endParaRPr>
          </a:p>
        </p:txBody>
      </p:sp>
      <p:sp>
        <p:nvSpPr>
          <p:cNvPr id="2" name="Text Box 40">
            <a:extLst>
              <a:ext uri="{FF2B5EF4-FFF2-40B4-BE49-F238E27FC236}">
                <a16:creationId xmlns:a16="http://schemas.microsoft.com/office/drawing/2014/main" id="{F75D54AB-6A8B-9AE2-6517-0FA13B3E238F}"/>
              </a:ext>
            </a:extLst>
          </p:cNvPr>
          <p:cNvSpPr txBox="1">
            <a:spLocks noChangeArrowheads="1"/>
          </p:cNvSpPr>
          <p:nvPr/>
        </p:nvSpPr>
        <p:spPr bwMode="auto">
          <a:xfrm>
            <a:off x="957938" y="21910346"/>
            <a:ext cx="12108527" cy="3974831"/>
          </a:xfrm>
          <a:prstGeom prst="rect">
            <a:avLst/>
          </a:prstGeom>
          <a:noFill/>
          <a:ln w="57150" cmpd="thinThick">
            <a:noFill/>
            <a:miter lim="800000"/>
            <a:headEnd/>
            <a:tailEnd/>
          </a:ln>
          <a:effectLst/>
        </p:spPr>
        <p:txBody>
          <a:bodyPr wrap="square" lIns="34951" tIns="17475" rIns="34951" bIns="17475">
            <a:spAutoFit/>
          </a:bodyPr>
          <a:lstStyle/>
          <a:p>
            <a:pPr algn="just">
              <a:spcAft>
                <a:spcPts val="600"/>
              </a:spcAft>
              <a:buClr>
                <a:srgbClr val="C85B11"/>
              </a:buClr>
              <a:buSzPct val="70000"/>
              <a:defRPr/>
            </a:pPr>
            <a:r>
              <a:rPr lang="en-US" sz="3200" b="0" i="0" dirty="0">
                <a:solidFill>
                  <a:srgbClr val="000000"/>
                </a:solidFill>
                <a:effectLst/>
                <a:latin typeface="Arial" panose="020B0604020202020204" pitchFamily="34" charset="0"/>
                <a:cs typeface="Arial" panose="020B0604020202020204" pitchFamily="34" charset="0"/>
              </a:rPr>
              <a:t>In the hydraulic simulation, one-dimensional Saint-</a:t>
            </a:r>
            <a:r>
              <a:rPr lang="en-US" sz="3200" b="0" i="0" dirty="0" err="1">
                <a:solidFill>
                  <a:srgbClr val="000000"/>
                </a:solidFill>
                <a:effectLst/>
                <a:latin typeface="Arial" panose="020B0604020202020204" pitchFamily="34" charset="0"/>
                <a:cs typeface="Arial" panose="020B0604020202020204" pitchFamily="34" charset="0"/>
              </a:rPr>
              <a:t>Venant</a:t>
            </a:r>
            <a:r>
              <a:rPr lang="en-US" sz="3200" b="0" i="0" dirty="0">
                <a:solidFill>
                  <a:srgbClr val="000000"/>
                </a:solidFill>
                <a:effectLst/>
                <a:latin typeface="Arial" panose="020B0604020202020204" pitchFamily="34" charset="0"/>
                <a:cs typeface="Arial" panose="020B0604020202020204" pitchFamily="34" charset="0"/>
              </a:rPr>
              <a:t> Equations are used to model unsteady flow in open channels. Real-time data from RQ-30 sensors, including water levels, discharge rates, and velocities, is integrated into the model. </a:t>
            </a:r>
            <a:r>
              <a:rPr kumimoji="0" lang="en-US" sz="3200" b="0"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Kalman Filtering assimilates this data into the model (</a:t>
            </a:r>
            <a:r>
              <a:rPr kumimoji="0" lang="en-US" sz="3200" i="1"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pipedream</a:t>
            </a:r>
            <a:r>
              <a:rPr kumimoji="0" lang="en-US" sz="3200" b="0"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a:t>
            </a:r>
            <a:r>
              <a:rPr lang="en-US" sz="3200" b="0" i="0" dirty="0">
                <a:solidFill>
                  <a:srgbClr val="000000"/>
                </a:solidFill>
                <a:effectLst/>
                <a:latin typeface="Arial" panose="020B0604020202020204" pitchFamily="34" charset="0"/>
                <a:cs typeface="Arial" panose="020B0604020202020204" pitchFamily="34" charset="0"/>
              </a:rPr>
              <a:t> The L-BFGS-B optimization technique, with gradient backtracking, reconstructs upstream </a:t>
            </a:r>
            <a:r>
              <a:rPr kumimoji="0" lang="en-US" sz="3200" b="0"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inputs using data observed up to the pre-emptive peak in velocity</a:t>
            </a:r>
            <a:r>
              <a:rPr lang="en-US" sz="3200" dirty="0">
                <a:latin typeface="Arial" panose="020B0604020202020204" pitchFamily="34" charset="0"/>
                <a:ea typeface="Tahoma" panose="020B0604030504040204" pitchFamily="34" charset="0"/>
                <a:cs typeface="Arial" panose="020B0604020202020204" pitchFamily="34" charset="0"/>
              </a:rPr>
              <a:t>, and</a:t>
            </a:r>
            <a:r>
              <a:rPr lang="en-US" sz="3200" b="1" dirty="0">
                <a:solidFill>
                  <a:srgbClr val="E36A02"/>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predict flood waves. </a:t>
            </a:r>
            <a:endParaRPr kumimoji="0" lang="en-US" sz="3200"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1" name="Text Box 40">
            <a:extLst>
              <a:ext uri="{FF2B5EF4-FFF2-40B4-BE49-F238E27FC236}">
                <a16:creationId xmlns:a16="http://schemas.microsoft.com/office/drawing/2014/main" id="{06021B66-CAF0-7A23-29AC-39A6C8A4C811}"/>
              </a:ext>
            </a:extLst>
          </p:cNvPr>
          <p:cNvSpPr txBox="1">
            <a:spLocks noChangeArrowheads="1"/>
          </p:cNvSpPr>
          <p:nvPr/>
        </p:nvSpPr>
        <p:spPr bwMode="auto">
          <a:xfrm>
            <a:off x="13907716" y="22129475"/>
            <a:ext cx="29023056" cy="2497504"/>
          </a:xfrm>
          <a:prstGeom prst="rect">
            <a:avLst/>
          </a:prstGeom>
          <a:noFill/>
          <a:ln w="57150" cmpd="thinThick">
            <a:noFill/>
            <a:miter lim="800000"/>
            <a:headEnd/>
            <a:tailEnd/>
          </a:ln>
          <a:effectLst/>
        </p:spPr>
        <p:txBody>
          <a:bodyPr wrap="square" lIns="34951" tIns="17475" rIns="34951" bIns="17475">
            <a:spAutoFit/>
          </a:bodyPr>
          <a:lstStyle/>
          <a:p>
            <a:pPr algn="just"/>
            <a:r>
              <a:rPr lang="en-US" sz="3200" b="0" i="0" dirty="0">
                <a:effectLst/>
                <a:latin typeface="Arial" panose="020B0604020202020204" pitchFamily="34" charset="0"/>
                <a:cs typeface="Arial" panose="020B0604020202020204" pitchFamily="34" charset="0"/>
              </a:rPr>
              <a:t>The hysteresis effect can be observed at the USGS velocity gaging station #08111051, located at Carters Creek in Texas. The data shows that the peaks for the flow variables during unsteady flow are time-phased in the following sequence: </a:t>
            </a:r>
            <a:r>
              <a:rPr lang="en-US" sz="3200" b="1" i="0" dirty="0">
                <a:solidFill>
                  <a:srgbClr val="E36A02"/>
                </a:solidFill>
                <a:effectLst/>
                <a:latin typeface="Arial" panose="020B0604020202020204" pitchFamily="34" charset="0"/>
                <a:cs typeface="Arial" panose="020B0604020202020204" pitchFamily="34" charset="0"/>
              </a:rPr>
              <a:t>velocity, discharge, and height</a:t>
            </a:r>
            <a:r>
              <a:rPr lang="en-US" sz="3200" b="0" i="0" dirty="0">
                <a:effectLst/>
                <a:latin typeface="Arial" panose="020B0604020202020204" pitchFamily="34" charset="0"/>
                <a:cs typeface="Arial" panose="020B0604020202020204" pitchFamily="34" charset="0"/>
              </a:rPr>
              <a:t>. The RQ-30 gage demonstrates that the adoption of modern gauging methods, such as radar-based velocimetry, offers a way to detect the hysteresis effect. This is crucial because neglecting hysteresis can significantly skew flood forecasting, potentially leading to the </a:t>
            </a:r>
            <a:r>
              <a:rPr lang="en-US" sz="3200" b="1" i="0" dirty="0">
                <a:solidFill>
                  <a:srgbClr val="E36A02"/>
                </a:solidFill>
                <a:effectLst/>
                <a:latin typeface="Arial" panose="020B0604020202020204" pitchFamily="34" charset="0"/>
                <a:cs typeface="Arial" panose="020B0604020202020204" pitchFamily="34" charset="0"/>
              </a:rPr>
              <a:t>underestimation</a:t>
            </a:r>
            <a:r>
              <a:rPr lang="en-US" sz="3200" b="0" i="0" dirty="0">
                <a:effectLst/>
                <a:latin typeface="Arial" panose="020B0604020202020204" pitchFamily="34" charset="0"/>
                <a:cs typeface="Arial" panose="020B0604020202020204" pitchFamily="34" charset="0"/>
              </a:rPr>
              <a:t> of the rate at which floodwaters rise, the peak discharge values, and the resultant timing of the flood hydrographs. </a:t>
            </a:r>
            <a:endParaRPr lang="en-US" sz="3200"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BD26FE78-011C-8C2C-038C-EF27585CEF22}"/>
              </a:ext>
            </a:extLst>
          </p:cNvPr>
          <p:cNvGraphicFramePr>
            <a:graphicFrameLocks noGrp="1"/>
          </p:cNvGraphicFramePr>
          <p:nvPr>
            <p:extLst>
              <p:ext uri="{D42A27DB-BD31-4B8C-83A1-F6EECF244321}">
                <p14:modId xmlns:p14="http://schemas.microsoft.com/office/powerpoint/2010/main" val="3854954600"/>
              </p:ext>
            </p:extLst>
          </p:nvPr>
        </p:nvGraphicFramePr>
        <p:xfrm>
          <a:off x="34469012" y="9026695"/>
          <a:ext cx="8464241" cy="2599924"/>
        </p:xfrm>
        <a:graphic>
          <a:graphicData uri="http://schemas.openxmlformats.org/drawingml/2006/table">
            <a:tbl>
              <a:tblPr firstRow="1" bandRow="1">
                <a:tableStyleId>{8799B23B-EC83-4686-B30A-512413B5E67A}</a:tableStyleId>
              </a:tblPr>
              <a:tblGrid>
                <a:gridCol w="1390977">
                  <a:extLst>
                    <a:ext uri="{9D8B030D-6E8A-4147-A177-3AD203B41FA5}">
                      <a16:colId xmlns:a16="http://schemas.microsoft.com/office/drawing/2014/main" val="3072927795"/>
                    </a:ext>
                  </a:extLst>
                </a:gridCol>
                <a:gridCol w="1768316">
                  <a:extLst>
                    <a:ext uri="{9D8B030D-6E8A-4147-A177-3AD203B41FA5}">
                      <a16:colId xmlns:a16="http://schemas.microsoft.com/office/drawing/2014/main" val="1664902969"/>
                    </a:ext>
                  </a:extLst>
                </a:gridCol>
                <a:gridCol w="1768316">
                  <a:extLst>
                    <a:ext uri="{9D8B030D-6E8A-4147-A177-3AD203B41FA5}">
                      <a16:colId xmlns:a16="http://schemas.microsoft.com/office/drawing/2014/main" val="1276884846"/>
                    </a:ext>
                  </a:extLst>
                </a:gridCol>
                <a:gridCol w="1768316">
                  <a:extLst>
                    <a:ext uri="{9D8B030D-6E8A-4147-A177-3AD203B41FA5}">
                      <a16:colId xmlns:a16="http://schemas.microsoft.com/office/drawing/2014/main" val="3871888502"/>
                    </a:ext>
                  </a:extLst>
                </a:gridCol>
                <a:gridCol w="1768316">
                  <a:extLst>
                    <a:ext uri="{9D8B030D-6E8A-4147-A177-3AD203B41FA5}">
                      <a16:colId xmlns:a16="http://schemas.microsoft.com/office/drawing/2014/main" val="370432518"/>
                    </a:ext>
                  </a:extLst>
                </a:gridCol>
              </a:tblGrid>
              <a:tr h="440944">
                <a:tc>
                  <a:txBody>
                    <a:bodyPr/>
                    <a:lstStyle/>
                    <a:p>
                      <a:pPr algn="ctr"/>
                      <a:endParaRPr lang="en-US" sz="1800"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gridSpan="2">
                  <a:txBody>
                    <a:bodyPr/>
                    <a:lstStyle/>
                    <a:p>
                      <a:pPr algn="ctr"/>
                      <a:r>
                        <a:rPr lang="en-US" sz="1800" dirty="0"/>
                        <a:t>Depth</a:t>
                      </a:r>
                      <a:endParaRPr lang="en-US" sz="1800"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hMerge="1">
                  <a:txBody>
                    <a:bodyPr/>
                    <a:lstStyle/>
                    <a:p>
                      <a:endParaRPr lang="en-US" sz="2800" dirty="0">
                        <a:latin typeface="Arial" panose="020B0604020202020204" pitchFamily="34" charset="0"/>
                        <a:cs typeface="Arial" panose="020B0604020202020204" pitchFamily="34" charset="0"/>
                      </a:endParaRPr>
                    </a:p>
                  </a:txBody>
                  <a:tcPr marL="44674" marR="44674" marT="22337" marB="22337"/>
                </a:tc>
                <a:tc gridSpan="2">
                  <a:txBody>
                    <a:bodyPr/>
                    <a:lstStyle/>
                    <a:p>
                      <a:pPr algn="ctr"/>
                      <a:r>
                        <a:rPr lang="en-US" sz="1800" dirty="0"/>
                        <a:t>Discharge</a:t>
                      </a:r>
                      <a:endParaRPr lang="en-US" sz="1800"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hMerge="1">
                  <a:txBody>
                    <a:bodyPr/>
                    <a:lstStyle/>
                    <a:p>
                      <a:endParaRPr lang="en-US" sz="2800" dirty="0">
                        <a:latin typeface="Arial" panose="020B0604020202020204" pitchFamily="34" charset="0"/>
                        <a:cs typeface="Arial" panose="020B0604020202020204" pitchFamily="34" charset="0"/>
                      </a:endParaRPr>
                    </a:p>
                  </a:txBody>
                  <a:tcPr marL="44674" marR="44674" marT="22337" marB="22337"/>
                </a:tc>
                <a:extLst>
                  <a:ext uri="{0D108BD9-81ED-4DB2-BD59-A6C34878D82A}">
                    <a16:rowId xmlns:a16="http://schemas.microsoft.com/office/drawing/2014/main" val="798652775"/>
                  </a:ext>
                </a:extLst>
              </a:tr>
              <a:tr h="0">
                <a:tc>
                  <a:txBody>
                    <a:bodyPr/>
                    <a:lstStyle/>
                    <a:p>
                      <a:pPr algn="ctr"/>
                      <a:endParaRPr lang="en-US" sz="1800"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algn="ctr"/>
                      <a:r>
                        <a:rPr lang="en-US" sz="1800" dirty="0"/>
                        <a:t>Relative Peak Magnitude error (%)</a:t>
                      </a:r>
                      <a:endParaRPr lang="en-US" sz="1800"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algn="ctr"/>
                      <a:r>
                        <a:rPr lang="en-US" sz="1800" dirty="0"/>
                        <a:t>Relative Peak timing error </a:t>
                      </a:r>
                    </a:p>
                    <a:p>
                      <a:pPr algn="ctr"/>
                      <a:r>
                        <a:rPr lang="en-US" sz="1800" dirty="0"/>
                        <a:t>(%)</a:t>
                      </a:r>
                      <a:endParaRPr lang="en-US" sz="1800"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lang="en-US" sz="1800" dirty="0"/>
                        <a:t>Relative Peak Magnitude error (%)</a:t>
                      </a:r>
                      <a:endParaRPr lang="en-US" sz="1800"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r>
                        <a:rPr lang="en-US" sz="1800" dirty="0"/>
                        <a:t>Relative Peak timing error </a:t>
                      </a:r>
                    </a:p>
                    <a:p>
                      <a:pPr marL="0" marR="0" lvl="0" indent="0" algn="ctr" defTabSz="4389120" rtl="0" eaLnBrk="1" fontAlgn="auto" latinLnBrk="0" hangingPunct="1">
                        <a:lnSpc>
                          <a:spcPct val="100000"/>
                        </a:lnSpc>
                        <a:spcBef>
                          <a:spcPts val="0"/>
                        </a:spcBef>
                        <a:spcAft>
                          <a:spcPts val="0"/>
                        </a:spcAft>
                        <a:buClrTx/>
                        <a:buSzTx/>
                        <a:buFontTx/>
                        <a:buNone/>
                        <a:tabLst/>
                        <a:defRPr/>
                      </a:pPr>
                      <a:r>
                        <a:rPr lang="en-US" sz="1800" dirty="0"/>
                        <a:t>(%)</a:t>
                      </a:r>
                      <a:endParaRPr lang="en-US" sz="1800"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extLst>
                  <a:ext uri="{0D108BD9-81ED-4DB2-BD59-A6C34878D82A}">
                    <a16:rowId xmlns:a16="http://schemas.microsoft.com/office/drawing/2014/main" val="1967177037"/>
                  </a:ext>
                </a:extLst>
              </a:tr>
              <a:tr h="645673">
                <a:tc>
                  <a:txBody>
                    <a:bodyPr/>
                    <a:lstStyle/>
                    <a:p>
                      <a:pPr algn="ctr"/>
                      <a:r>
                        <a:rPr lang="en-US" sz="1800" dirty="0"/>
                        <a:t>At sensor</a:t>
                      </a:r>
                      <a:endParaRPr lang="en-US" sz="1800"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algn="ctr"/>
                      <a:r>
                        <a:rPr lang="en-US" sz="2000" b="1" dirty="0"/>
                        <a:t>3.48</a:t>
                      </a:r>
                      <a:endParaRPr lang="en-US" sz="2000" b="1"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algn="ctr"/>
                      <a:r>
                        <a:rPr lang="en-US" sz="2000" b="1" dirty="0"/>
                        <a:t>0.97</a:t>
                      </a:r>
                      <a:endParaRPr lang="en-US" sz="2000" b="1"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algn="ctr"/>
                      <a:r>
                        <a:rPr lang="en-US" sz="2000" b="1" dirty="0"/>
                        <a:t>5.30</a:t>
                      </a:r>
                      <a:endParaRPr lang="en-US" sz="2000" b="1"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algn="ctr"/>
                      <a:r>
                        <a:rPr lang="en-US" sz="2000" b="1" dirty="0"/>
                        <a:t>0.7</a:t>
                      </a:r>
                      <a:endParaRPr lang="en-US" sz="2000" b="1"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extLst>
                  <a:ext uri="{0D108BD9-81ED-4DB2-BD59-A6C34878D82A}">
                    <a16:rowId xmlns:a16="http://schemas.microsoft.com/office/drawing/2014/main" val="2117090532"/>
                  </a:ext>
                </a:extLst>
              </a:tr>
              <a:tr h="645673">
                <a:tc>
                  <a:txBody>
                    <a:bodyPr/>
                    <a:lstStyle/>
                    <a:p>
                      <a:pPr algn="ctr"/>
                      <a:r>
                        <a:rPr lang="en-US" sz="1800" dirty="0"/>
                        <a:t>Downstream</a:t>
                      </a:r>
                      <a:endParaRPr lang="en-US" sz="1800"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algn="ctr"/>
                      <a:r>
                        <a:rPr lang="en-US" sz="2000" b="1" dirty="0"/>
                        <a:t>3.61</a:t>
                      </a:r>
                      <a:endParaRPr lang="en-US" sz="2000" b="1"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algn="ctr"/>
                      <a:r>
                        <a:rPr lang="en-US" sz="2000" b="1" dirty="0"/>
                        <a:t>0.26</a:t>
                      </a:r>
                      <a:endParaRPr lang="en-US" sz="2000" b="1"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algn="ctr"/>
                      <a:r>
                        <a:rPr lang="en-US" sz="2000" b="1" dirty="0"/>
                        <a:t>5.87</a:t>
                      </a:r>
                      <a:endParaRPr lang="en-US" sz="2000" b="1"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tc>
                  <a:txBody>
                    <a:bodyPr/>
                    <a:lstStyle/>
                    <a:p>
                      <a:pPr algn="ctr"/>
                      <a:r>
                        <a:rPr lang="en-US" sz="2000" b="1" dirty="0"/>
                        <a:t>0.86</a:t>
                      </a:r>
                      <a:endParaRPr lang="en-US" sz="2000" b="1" dirty="0">
                        <a:latin typeface="Helvetica" pitchFamily="2" charset="0"/>
                        <a:ea typeface="Cambria Math" panose="02040503050406030204" pitchFamily="18" charset="0"/>
                        <a:cs typeface="Arial" panose="020B0604020202020204" pitchFamily="34" charset="0"/>
                      </a:endParaRPr>
                    </a:p>
                  </a:txBody>
                  <a:tcPr marL="44674" marR="44674" marT="22337" marB="22337" anchor="ctr"/>
                </a:tc>
                <a:extLst>
                  <a:ext uri="{0D108BD9-81ED-4DB2-BD59-A6C34878D82A}">
                    <a16:rowId xmlns:a16="http://schemas.microsoft.com/office/drawing/2014/main" val="2575525778"/>
                  </a:ext>
                </a:extLst>
              </a:tr>
            </a:tbl>
          </a:graphicData>
        </a:graphic>
      </p:graphicFrame>
      <p:sp>
        <p:nvSpPr>
          <p:cNvPr id="5" name="Text Box 40">
            <a:extLst>
              <a:ext uri="{FF2B5EF4-FFF2-40B4-BE49-F238E27FC236}">
                <a16:creationId xmlns:a16="http://schemas.microsoft.com/office/drawing/2014/main" id="{CBA862B8-A905-371E-1147-98E9E7E3D683}"/>
              </a:ext>
            </a:extLst>
          </p:cNvPr>
          <p:cNvSpPr txBox="1">
            <a:spLocks noChangeArrowheads="1"/>
          </p:cNvSpPr>
          <p:nvPr/>
        </p:nvSpPr>
        <p:spPr bwMode="auto">
          <a:xfrm>
            <a:off x="36467563" y="8426207"/>
            <a:ext cx="5354934" cy="466178"/>
          </a:xfrm>
          <a:prstGeom prst="rect">
            <a:avLst/>
          </a:prstGeom>
          <a:noFill/>
          <a:ln w="57150" cmpd="thinThick">
            <a:noFill/>
            <a:miter lim="800000"/>
            <a:headEnd/>
            <a:tailEnd/>
          </a:ln>
          <a:effectLst/>
        </p:spPr>
        <p:txBody>
          <a:bodyPr wrap="square" lIns="34951" tIns="17475" rIns="34951" bIns="17475">
            <a:spAutoFit/>
          </a:bodyPr>
          <a:lstStyle/>
          <a:p>
            <a:pPr algn="just"/>
            <a:r>
              <a:rPr lang="en-US" sz="2800" b="1" i="0" dirty="0">
                <a:solidFill>
                  <a:srgbClr val="E36A02"/>
                </a:solidFill>
                <a:effectLst/>
                <a:latin typeface="Arial" panose="020B0604020202020204" pitchFamily="34" charset="0"/>
                <a:cs typeface="Arial" panose="020B0604020202020204" pitchFamily="34" charset="0"/>
              </a:rPr>
              <a:t>Reconstruction Performance</a:t>
            </a:r>
            <a:endParaRPr lang="en-US" sz="2800" b="1" dirty="0">
              <a:solidFill>
                <a:srgbClr val="E36A02"/>
              </a:solidFill>
              <a:latin typeface="Arial" panose="020B0604020202020204" pitchFamily="34" charset="0"/>
              <a:cs typeface="Arial" panose="020B0604020202020204" pitchFamily="34" charset="0"/>
            </a:endParaRPr>
          </a:p>
        </p:txBody>
      </p:sp>
      <p:sp>
        <p:nvSpPr>
          <p:cNvPr id="14" name="Text Box 40">
            <a:extLst>
              <a:ext uri="{FF2B5EF4-FFF2-40B4-BE49-F238E27FC236}">
                <a16:creationId xmlns:a16="http://schemas.microsoft.com/office/drawing/2014/main" id="{6DAB51B8-422F-54AB-DF1D-034D06AF24FB}"/>
              </a:ext>
            </a:extLst>
          </p:cNvPr>
          <p:cNvSpPr txBox="1">
            <a:spLocks noChangeArrowheads="1"/>
          </p:cNvSpPr>
          <p:nvPr/>
        </p:nvSpPr>
        <p:spPr bwMode="auto">
          <a:xfrm>
            <a:off x="34469016" y="12160750"/>
            <a:ext cx="8464241" cy="8406814"/>
          </a:xfrm>
          <a:prstGeom prst="rect">
            <a:avLst/>
          </a:prstGeom>
          <a:noFill/>
          <a:ln w="57150" cmpd="thinThick">
            <a:noFill/>
            <a:miter lim="800000"/>
            <a:headEnd/>
            <a:tailEnd/>
          </a:ln>
          <a:effectLst/>
        </p:spPr>
        <p:txBody>
          <a:bodyPr wrap="square" lIns="34951" tIns="17475" rIns="34951" bIns="17475">
            <a:spAutoFit/>
          </a:bodyPr>
          <a:lstStyle/>
          <a:p>
            <a:pPr algn="just"/>
            <a:r>
              <a:rPr lang="en-US" sz="3200" b="0" i="0" dirty="0">
                <a:effectLst/>
                <a:latin typeface="Arial" panose="020B0604020202020204" pitchFamily="34" charset="0"/>
                <a:cs typeface="Arial" panose="020B0604020202020204" pitchFamily="34" charset="0"/>
              </a:rPr>
              <a:t>The evaluation of forecast accuracy for synthetic flood events compares predicted to actual magnitudes and timings at sensor and downstream locations. The estimated peak magnitudes show a tight error margin, with depth at approximately 3% and discharge around 5%. The timing of peak predictions demonstrates exceptional accuracy, staying within 1% for both parameters. Additionally, the sequence of peak occurrences is consistent: velocity, discharge, then depth. More i</a:t>
            </a:r>
            <a:r>
              <a:rPr lang="en-US" sz="3200" dirty="0">
                <a:latin typeface="Arial" panose="020B0604020202020204" pitchFamily="34" charset="0"/>
                <a:cs typeface="Arial" panose="020B0604020202020204" pitchFamily="34" charset="0"/>
              </a:rPr>
              <a:t>mportantly, this holds true not just at sensor locations but also downstream, where early indications of velocity increases enable the prediction of flood waves, thereby granting sufficient preparation time for emergency actions.</a:t>
            </a:r>
            <a:endParaRPr lang="en-US" sz="3200" b="0" i="0" dirty="0">
              <a:effectLst/>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330C63BF-9D78-E110-3F07-7F1C5B9EC9BB}"/>
              </a:ext>
            </a:extLst>
          </p:cNvPr>
          <p:cNvSpPr txBox="1"/>
          <p:nvPr/>
        </p:nvSpPr>
        <p:spPr>
          <a:xfrm>
            <a:off x="31940314" y="29308239"/>
            <a:ext cx="10990458" cy="2062103"/>
          </a:xfrm>
          <a:prstGeom prst="rect">
            <a:avLst/>
          </a:prstGeom>
          <a:noFill/>
        </p:spPr>
        <p:txBody>
          <a:bodyPr wrap="square">
            <a:spAutoFit/>
          </a:bodyPr>
          <a:lstStyle/>
          <a:p>
            <a:pPr algn="just"/>
            <a:r>
              <a:rPr lang="en-US" sz="3200" b="0" i="0" dirty="0">
                <a:effectLst/>
                <a:latin typeface="Arial" panose="020B0604020202020204" pitchFamily="34" charset="0"/>
                <a:cs typeface="Arial" panose="020B0604020202020204" pitchFamily="34" charset="0"/>
              </a:rPr>
              <a:t>Considering the lag between the peaks of depth and discharge, utilizing velocity data to predict upstream input reconstruction can offer valuable lead time for </a:t>
            </a:r>
            <a:r>
              <a:rPr lang="en-US" sz="3200" b="1" i="0" dirty="0">
                <a:solidFill>
                  <a:srgbClr val="E36A02"/>
                </a:solidFill>
                <a:effectLst/>
                <a:latin typeface="Arial" panose="020B0604020202020204" pitchFamily="34" charset="0"/>
                <a:cs typeface="Arial" panose="020B0604020202020204" pitchFamily="34" charset="0"/>
              </a:rPr>
              <a:t>emergency preparations and flood response strategies</a:t>
            </a:r>
            <a:r>
              <a:rPr lang="en-US" sz="3200" b="0" i="0" dirty="0">
                <a:effectLst/>
                <a:latin typeface="Arial" panose="020B0604020202020204" pitchFamily="34" charset="0"/>
                <a:cs typeface="Arial" panose="020B0604020202020204" pitchFamily="34" charset="0"/>
              </a:rPr>
              <a:t>.</a:t>
            </a:r>
          </a:p>
        </p:txBody>
      </p:sp>
      <p:pic>
        <p:nvPicPr>
          <p:cNvPr id="45" name="Picture 44">
            <a:extLst>
              <a:ext uri="{FF2B5EF4-FFF2-40B4-BE49-F238E27FC236}">
                <a16:creationId xmlns:a16="http://schemas.microsoft.com/office/drawing/2014/main" id="{4445A384-F9C6-2009-C31E-9BB46383D64D}"/>
              </a:ext>
            </a:extLst>
          </p:cNvPr>
          <p:cNvPicPr>
            <a:picLocks noChangeAspect="1"/>
          </p:cNvPicPr>
          <p:nvPr/>
        </p:nvPicPr>
        <p:blipFill>
          <a:blip r:embed="rId6"/>
          <a:stretch>
            <a:fillRect/>
          </a:stretch>
        </p:blipFill>
        <p:spPr>
          <a:xfrm>
            <a:off x="37726700" y="24624555"/>
            <a:ext cx="4398575" cy="4320339"/>
          </a:xfrm>
          <a:prstGeom prst="rect">
            <a:avLst/>
          </a:prstGeom>
        </p:spPr>
      </p:pic>
      <p:pic>
        <p:nvPicPr>
          <p:cNvPr id="46" name="Picture 45">
            <a:extLst>
              <a:ext uri="{FF2B5EF4-FFF2-40B4-BE49-F238E27FC236}">
                <a16:creationId xmlns:a16="http://schemas.microsoft.com/office/drawing/2014/main" id="{AA16825F-0B93-3C0F-D523-F97AD77CA1EE}"/>
              </a:ext>
            </a:extLst>
          </p:cNvPr>
          <p:cNvPicPr>
            <a:picLocks noChangeAspect="1"/>
          </p:cNvPicPr>
          <p:nvPr/>
        </p:nvPicPr>
        <p:blipFill>
          <a:blip r:embed="rId7"/>
          <a:stretch>
            <a:fillRect/>
          </a:stretch>
        </p:blipFill>
        <p:spPr>
          <a:xfrm>
            <a:off x="32569023" y="24624554"/>
            <a:ext cx="4528967" cy="4320339"/>
          </a:xfrm>
          <a:prstGeom prst="rect">
            <a:avLst/>
          </a:prstGeom>
        </p:spPr>
      </p:pic>
      <p:pic>
        <p:nvPicPr>
          <p:cNvPr id="47" name="Picture 46">
            <a:extLst>
              <a:ext uri="{FF2B5EF4-FFF2-40B4-BE49-F238E27FC236}">
                <a16:creationId xmlns:a16="http://schemas.microsoft.com/office/drawing/2014/main" id="{9C042278-4D96-08C2-CA36-A22884FB1DDF}"/>
              </a:ext>
            </a:extLst>
          </p:cNvPr>
          <p:cNvPicPr>
            <a:picLocks noChangeAspect="1"/>
          </p:cNvPicPr>
          <p:nvPr/>
        </p:nvPicPr>
        <p:blipFill>
          <a:blip r:embed="rId8"/>
          <a:stretch>
            <a:fillRect/>
          </a:stretch>
        </p:blipFill>
        <p:spPr>
          <a:xfrm>
            <a:off x="13907716" y="24624554"/>
            <a:ext cx="17894300" cy="7048500"/>
          </a:xfrm>
          <a:prstGeom prst="rect">
            <a:avLst/>
          </a:prstGeom>
        </p:spPr>
      </p:pic>
      <p:pic>
        <p:nvPicPr>
          <p:cNvPr id="20" name="Picture 19">
            <a:extLst>
              <a:ext uri="{FF2B5EF4-FFF2-40B4-BE49-F238E27FC236}">
                <a16:creationId xmlns:a16="http://schemas.microsoft.com/office/drawing/2014/main" id="{60EFABDA-5649-5393-3763-82BB122BE35C}"/>
              </a:ext>
            </a:extLst>
          </p:cNvPr>
          <p:cNvPicPr>
            <a:picLocks noChangeAspect="1"/>
          </p:cNvPicPr>
          <p:nvPr/>
        </p:nvPicPr>
        <p:blipFill>
          <a:blip r:embed="rId9"/>
          <a:stretch>
            <a:fillRect/>
          </a:stretch>
        </p:blipFill>
        <p:spPr>
          <a:xfrm>
            <a:off x="10397513" y="19036254"/>
            <a:ext cx="2540000" cy="2374900"/>
          </a:xfrm>
          <a:prstGeom prst="rect">
            <a:avLst/>
          </a:prstGeom>
        </p:spPr>
      </p:pic>
      <p:pic>
        <p:nvPicPr>
          <p:cNvPr id="15" name="Picture 14">
            <a:extLst>
              <a:ext uri="{FF2B5EF4-FFF2-40B4-BE49-F238E27FC236}">
                <a16:creationId xmlns:a16="http://schemas.microsoft.com/office/drawing/2014/main" id="{B6BC3DDA-F60C-C111-FB46-EE1489FA4ABA}"/>
              </a:ext>
            </a:extLst>
          </p:cNvPr>
          <p:cNvPicPr>
            <a:picLocks noChangeAspect="1"/>
          </p:cNvPicPr>
          <p:nvPr/>
        </p:nvPicPr>
        <p:blipFill>
          <a:blip r:embed="rId10"/>
          <a:stretch>
            <a:fillRect/>
          </a:stretch>
        </p:blipFill>
        <p:spPr>
          <a:xfrm>
            <a:off x="20471297" y="8188127"/>
            <a:ext cx="6896100" cy="12204700"/>
          </a:xfrm>
          <a:prstGeom prst="rect">
            <a:avLst/>
          </a:prstGeom>
        </p:spPr>
      </p:pic>
      <p:pic>
        <p:nvPicPr>
          <p:cNvPr id="16" name="Picture 15">
            <a:extLst>
              <a:ext uri="{FF2B5EF4-FFF2-40B4-BE49-F238E27FC236}">
                <a16:creationId xmlns:a16="http://schemas.microsoft.com/office/drawing/2014/main" id="{7EC02A48-B21B-80F4-D9D4-B8C14E720310}"/>
              </a:ext>
            </a:extLst>
          </p:cNvPr>
          <p:cNvPicPr>
            <a:picLocks noChangeAspect="1"/>
          </p:cNvPicPr>
          <p:nvPr/>
        </p:nvPicPr>
        <p:blipFill>
          <a:blip r:embed="rId11"/>
          <a:stretch>
            <a:fillRect/>
          </a:stretch>
        </p:blipFill>
        <p:spPr>
          <a:xfrm>
            <a:off x="27569137" y="8188127"/>
            <a:ext cx="6769100" cy="12204700"/>
          </a:xfrm>
          <a:prstGeom prst="rect">
            <a:avLst/>
          </a:prstGeom>
        </p:spPr>
      </p:pic>
      <p:pic>
        <p:nvPicPr>
          <p:cNvPr id="17" name="Picture 16">
            <a:extLst>
              <a:ext uri="{FF2B5EF4-FFF2-40B4-BE49-F238E27FC236}">
                <a16:creationId xmlns:a16="http://schemas.microsoft.com/office/drawing/2014/main" id="{97578625-154D-9958-E213-9E03401DCF1E}"/>
              </a:ext>
            </a:extLst>
          </p:cNvPr>
          <p:cNvPicPr>
            <a:picLocks noChangeAspect="1"/>
          </p:cNvPicPr>
          <p:nvPr/>
        </p:nvPicPr>
        <p:blipFill>
          <a:blip r:embed="rId12"/>
          <a:stretch>
            <a:fillRect/>
          </a:stretch>
        </p:blipFill>
        <p:spPr>
          <a:xfrm>
            <a:off x="13494591" y="8194176"/>
            <a:ext cx="6769100" cy="12204700"/>
          </a:xfrm>
          <a:prstGeom prst="rect">
            <a:avLst/>
          </a:prstGeom>
        </p:spPr>
      </p:pic>
    </p:spTree>
    <p:extLst>
      <p:ext uri="{BB962C8B-B14F-4D97-AF65-F5344CB8AC3E}">
        <p14:creationId xmlns:p14="http://schemas.microsoft.com/office/powerpoint/2010/main" val="197618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31EDB7-945D-E117-FCB3-4855ED3EA7AE}"/>
              </a:ext>
            </a:extLst>
          </p:cNvPr>
          <p:cNvPicPr>
            <a:picLocks noChangeAspect="1"/>
          </p:cNvPicPr>
          <p:nvPr/>
        </p:nvPicPr>
        <p:blipFill>
          <a:blip r:embed="rId2"/>
          <a:stretch>
            <a:fillRect/>
          </a:stretch>
        </p:blipFill>
        <p:spPr>
          <a:xfrm>
            <a:off x="4173219" y="9658350"/>
            <a:ext cx="38577921" cy="13601700"/>
          </a:xfrm>
          <a:prstGeom prst="rect">
            <a:avLst/>
          </a:prstGeom>
        </p:spPr>
      </p:pic>
      <p:sp>
        <p:nvSpPr>
          <p:cNvPr id="2" name="TextBox 1">
            <a:extLst>
              <a:ext uri="{FF2B5EF4-FFF2-40B4-BE49-F238E27FC236}">
                <a16:creationId xmlns:a16="http://schemas.microsoft.com/office/drawing/2014/main" id="{D8273BFB-ECF7-FAFE-745B-32598607A525}"/>
              </a:ext>
            </a:extLst>
          </p:cNvPr>
          <p:cNvSpPr txBox="1"/>
          <p:nvPr/>
        </p:nvSpPr>
        <p:spPr>
          <a:xfrm>
            <a:off x="11917681" y="8642687"/>
            <a:ext cx="9281160" cy="1015663"/>
          </a:xfrm>
          <a:prstGeom prst="rect">
            <a:avLst/>
          </a:prstGeom>
          <a:noFill/>
        </p:spPr>
        <p:txBody>
          <a:bodyPr wrap="square" rtlCol="0">
            <a:spAutoFit/>
          </a:bodyPr>
          <a:lstStyle/>
          <a:p>
            <a:r>
              <a:rPr lang="en-US" sz="6000" dirty="0"/>
              <a:t>Ground truth</a:t>
            </a:r>
          </a:p>
        </p:txBody>
      </p:sp>
      <p:sp>
        <p:nvSpPr>
          <p:cNvPr id="4" name="TextBox 3">
            <a:extLst>
              <a:ext uri="{FF2B5EF4-FFF2-40B4-BE49-F238E27FC236}">
                <a16:creationId xmlns:a16="http://schemas.microsoft.com/office/drawing/2014/main" id="{2D1CD394-4ACE-C283-3670-6A004E92F944}"/>
              </a:ext>
            </a:extLst>
          </p:cNvPr>
          <p:cNvSpPr txBox="1"/>
          <p:nvPr/>
        </p:nvSpPr>
        <p:spPr>
          <a:xfrm>
            <a:off x="31973520" y="8642687"/>
            <a:ext cx="9281160" cy="1015663"/>
          </a:xfrm>
          <a:prstGeom prst="rect">
            <a:avLst/>
          </a:prstGeom>
          <a:noFill/>
        </p:spPr>
        <p:txBody>
          <a:bodyPr wrap="square" rtlCol="0">
            <a:spAutoFit/>
          </a:bodyPr>
          <a:lstStyle/>
          <a:p>
            <a:r>
              <a:rPr lang="en-US" sz="6000" dirty="0"/>
              <a:t>Reconstructed</a:t>
            </a:r>
          </a:p>
        </p:txBody>
      </p:sp>
    </p:spTree>
    <p:extLst>
      <p:ext uri="{BB962C8B-B14F-4D97-AF65-F5344CB8AC3E}">
        <p14:creationId xmlns:p14="http://schemas.microsoft.com/office/powerpoint/2010/main" val="10509991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TotalTime>
  <Words>583</Words>
  <Application>Microsoft Macintosh PowerPoint</Application>
  <PresentationFormat>Custom</PresentationFormat>
  <Paragraphs>37</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Helvetica</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 Jeil</dc:creator>
  <cp:lastModifiedBy>Oh, Jeil</cp:lastModifiedBy>
  <cp:revision>35</cp:revision>
  <dcterms:created xsi:type="dcterms:W3CDTF">2023-11-27T02:17:09Z</dcterms:created>
  <dcterms:modified xsi:type="dcterms:W3CDTF">2023-12-06T16:34:28Z</dcterms:modified>
</cp:coreProperties>
</file>