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  <p:sldMasterId id="2147483744" r:id="rId3"/>
    <p:sldMasterId id="2147483708" r:id="rId4"/>
  </p:sldMasterIdLst>
  <p:notesMasterIdLst>
    <p:notesMasterId r:id="rId24"/>
  </p:notesMasterIdLst>
  <p:handoutMasterIdLst>
    <p:handoutMasterId r:id="rId25"/>
  </p:handoutMasterIdLst>
  <p:sldIdLst>
    <p:sldId id="386" r:id="rId5"/>
    <p:sldId id="416" r:id="rId6"/>
    <p:sldId id="426" r:id="rId7"/>
    <p:sldId id="437" r:id="rId8"/>
    <p:sldId id="431" r:id="rId9"/>
    <p:sldId id="438" r:id="rId10"/>
    <p:sldId id="440" r:id="rId11"/>
    <p:sldId id="439" r:id="rId12"/>
    <p:sldId id="441" r:id="rId13"/>
    <p:sldId id="442" r:id="rId14"/>
    <p:sldId id="443" r:id="rId15"/>
    <p:sldId id="433" r:id="rId16"/>
    <p:sldId id="434" r:id="rId17"/>
    <p:sldId id="435" r:id="rId18"/>
    <p:sldId id="436" r:id="rId19"/>
    <p:sldId id="409" r:id="rId20"/>
    <p:sldId id="414" r:id="rId21"/>
    <p:sldId id="410" r:id="rId22"/>
    <p:sldId id="425" r:id="rId23"/>
  </p:sldIdLst>
  <p:sldSz cx="9144000" cy="6858000" type="screen4x3"/>
  <p:notesSz cx="6811963" cy="9942513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1A9"/>
    <a:srgbClr val="FFFFFF"/>
    <a:srgbClr val="1069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94660"/>
  </p:normalViewPr>
  <p:slideViewPr>
    <p:cSldViewPr snapToGrid="0">
      <p:cViewPr varScale="1">
        <p:scale>
          <a:sx n="74" d="100"/>
          <a:sy n="74" d="100"/>
        </p:scale>
        <p:origin x="2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096"/>
    </p:cViewPr>
  </p:sorterViewPr>
  <p:notesViewPr>
    <p:cSldViewPr snapToGrid="0">
      <p:cViewPr varScale="1">
        <p:scale>
          <a:sx n="81" d="100"/>
          <a:sy n="81" d="100"/>
        </p:scale>
        <p:origin x="399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B9261-B9DB-4CF2-B1A4-DA082CBCBB28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C0FEEB-DF56-4288-A578-B4920F65DB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47203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9213" y="0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D272F-0395-426C-A044-5F6FA07B4E8D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516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4725"/>
            <a:ext cx="544988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9213" y="9444038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BB7E4-0290-4322-BA70-D64B945C285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60823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425 million km of river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BB7E4-0290-4322-BA70-D64B945C285E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80623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Published in many papers and reports but no</a:t>
            </a:r>
            <a:r>
              <a:rPr lang="en-NZ" baseline="0" dirty="0"/>
              <a:t> method for making these data available for people to visualise or interrogate (other than </a:t>
            </a:r>
            <a:r>
              <a:rPr lang="en-NZ" baseline="0"/>
              <a:t>terrible figures).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BB7E4-0290-4322-BA70-D64B945C285E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67607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Catchment </a:t>
            </a:r>
            <a:r>
              <a:rPr lang="en-NZ" dirty="0" err="1"/>
              <a:t>landuse</a:t>
            </a:r>
            <a:r>
              <a:rPr lang="en-NZ" dirty="0"/>
              <a:t> for environmental sustainability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BB7E4-0290-4322-BA70-D64B945C285E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26270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BB7E4-0290-4322-BA70-D64B945C285E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14699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REC hierarchy consists of six </a:t>
            </a:r>
            <a:r>
              <a:rPr lang="en-NZ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controlling factors </a:t>
            </a:r>
            <a:r>
              <a:rPr lang="en-NZ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(hereafter referred to as </a:t>
            </a:r>
            <a:r>
              <a:rPr lang="en-NZ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factors</a:t>
            </a:r>
            <a:r>
              <a:rPr lang="en-NZ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which define the six hierarchical </a:t>
            </a:r>
            <a:r>
              <a:rPr lang="en-NZ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levels </a:t>
            </a:r>
            <a:r>
              <a:rPr lang="en-NZ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classification. The first four levels group parts of rivers according to similarities in the Climate,</a:t>
            </a:r>
            <a:br>
              <a:rPr lang="en-NZ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NZ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Topography, Geology and Land-Cover of their catchments. The fifth and sixth levels group parts of rivers according to similarities in attributes of the local section of the river network: Network-Position and Valley-Landform.</a:t>
            </a:r>
            <a:br>
              <a:rPr lang="en-NZ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NZ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NZ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BB7E4-0290-4322-BA70-D64B945C285E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53897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BB7E4-0290-4322-BA70-D64B945C285E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39562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Predictive</a:t>
            </a:r>
            <a:r>
              <a:rPr lang="en-NZ" baseline="0" dirty="0"/>
              <a:t> models showing the existing state </a:t>
            </a:r>
            <a:r>
              <a:rPr lang="en-NZ" dirty="0"/>
              <a:t>Predictions</a:t>
            </a:r>
            <a:r>
              <a:rPr lang="en-NZ" baseline="0" dirty="0"/>
              <a:t> show regional patterns and shouldn’t be used to assess conditions at specific sites. 108 predictive layers identified so far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BB7E4-0290-4322-BA70-D64B945C285E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16586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Predictive</a:t>
            </a:r>
            <a:r>
              <a:rPr lang="en-NZ" baseline="0" dirty="0"/>
              <a:t> models showing the existing state </a:t>
            </a:r>
            <a:r>
              <a:rPr lang="en-NZ" dirty="0"/>
              <a:t>Predictions</a:t>
            </a:r>
            <a:r>
              <a:rPr lang="en-NZ" baseline="0" dirty="0"/>
              <a:t> show regional patterns and shouldn’t be used to assess conditions at specific sites. 108 predictive layers identified so far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BB7E4-0290-4322-BA70-D64B945C285E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43757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Predictive</a:t>
            </a:r>
            <a:r>
              <a:rPr lang="en-NZ" baseline="0" dirty="0"/>
              <a:t> models showing the existing state </a:t>
            </a:r>
            <a:r>
              <a:rPr lang="en-NZ" dirty="0"/>
              <a:t>Predictions</a:t>
            </a:r>
            <a:r>
              <a:rPr lang="en-NZ" baseline="0" dirty="0"/>
              <a:t> show regional patterns and shouldn’t be used to assess conditions at specific sites. 108 predictive layers identified so far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BB7E4-0290-4322-BA70-D64B945C285E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51469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Predictive</a:t>
            </a:r>
            <a:r>
              <a:rPr lang="en-NZ" baseline="0" dirty="0"/>
              <a:t> models showing the existing state </a:t>
            </a:r>
            <a:r>
              <a:rPr lang="en-NZ" dirty="0"/>
              <a:t>Predictions</a:t>
            </a:r>
            <a:r>
              <a:rPr lang="en-NZ" baseline="0" dirty="0"/>
              <a:t> show regional patterns and shouldn’t be used to assess conditions at specific sites. 108 predictive layers identified so far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BB7E4-0290-4322-BA70-D64B945C285E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98399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70125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19912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15509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18181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17812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96205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0814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60628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58613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39865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46952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023904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75092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94503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88082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54037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302412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45414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53738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05170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57501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35727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135351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1615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329974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558186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61668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-8626"/>
            <a:ext cx="9144001" cy="6866626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7" b="24917"/>
          <a:stretch/>
        </p:blipFill>
        <p:spPr>
          <a:xfrm>
            <a:off x="-1" y="-8626"/>
            <a:ext cx="9144002" cy="6873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90D0-2412-454A-B835-56E6672DCC2D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B3E1-9DB4-4B24-9FAF-212CF6D24C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495939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3" r="31586"/>
          <a:stretch/>
        </p:blipFill>
        <p:spPr>
          <a:xfrm>
            <a:off x="2" y="-1"/>
            <a:ext cx="1128839" cy="6059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525" y="66502"/>
            <a:ext cx="7252993" cy="792770"/>
          </a:xfrm>
        </p:spPr>
        <p:txBody>
          <a:bodyPr/>
          <a:lstStyle>
            <a:lvl1pPr algn="r">
              <a:defRPr>
                <a:solidFill>
                  <a:srgbClr val="0061A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2356" y="1825625"/>
            <a:ext cx="725299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90D0-2412-454A-B835-56E6672DCC2D}" type="datetimeFigureOut">
              <a:rPr lang="en-NZ" smtClean="0"/>
              <a:t>14/03/2018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B3E1-9DB4-4B24-9FAF-212CF6D24C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037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90D0-2412-454A-B835-56E6672DCC2D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B3E1-9DB4-4B24-9FAF-212CF6D24C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325502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90D0-2412-454A-B835-56E6672DCC2D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B3E1-9DB4-4B24-9FAF-212CF6D24C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617620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90D0-2412-454A-B835-56E6672DCC2D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B3E1-9DB4-4B24-9FAF-212CF6D24C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041810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90D0-2412-454A-B835-56E6672DCC2D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B3E1-9DB4-4B24-9FAF-212CF6D24C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64801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934828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90D0-2412-454A-B835-56E6672DCC2D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B3E1-9DB4-4B24-9FAF-212CF6D24C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479289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90D0-2412-454A-B835-56E6672DCC2D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B3E1-9DB4-4B24-9FAF-212CF6D24C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828241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90D0-2412-454A-B835-56E6672DCC2D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B3E1-9DB4-4B24-9FAF-212CF6D24C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035905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90D0-2412-454A-B835-56E6672DCC2D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B3E1-9DB4-4B24-9FAF-212CF6D24C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376554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90D0-2412-454A-B835-56E6672DCC2D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B3E1-9DB4-4B24-9FAF-212CF6D24C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923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93914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18128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90808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2271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4E748B1-7603-4094-9D32-8C19A29670B6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F93C2B8-8821-46BF-9F42-D87E524C7FD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70068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8"/>
            <a:ext cx="7886700" cy="3498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58"/>
            <a:ext cx="9143999" cy="6858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851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8"/>
            <a:ext cx="7886700" cy="3498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357"/>
            <a:ext cx="9143995" cy="6858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Group 4"/>
          <p:cNvGrpSpPr/>
          <p:nvPr userDrawn="1"/>
        </p:nvGrpSpPr>
        <p:grpSpPr>
          <a:xfrm>
            <a:off x="1536096" y="6190273"/>
            <a:ext cx="2041285" cy="477054"/>
            <a:chOff x="3690811" y="3422797"/>
            <a:chExt cx="2721714" cy="477054"/>
          </a:xfrm>
        </p:grpSpPr>
        <p:grpSp>
          <p:nvGrpSpPr>
            <p:cNvPr id="6" name="Group 5"/>
            <p:cNvGrpSpPr/>
            <p:nvPr/>
          </p:nvGrpSpPr>
          <p:grpSpPr>
            <a:xfrm>
              <a:off x="3726787" y="3422797"/>
              <a:ext cx="2685738" cy="477054"/>
              <a:chOff x="5508040" y="550009"/>
              <a:chExt cx="2685738" cy="477054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5652056" y="550009"/>
                <a:ext cx="2541722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100" dirty="0">
                    <a:solidFill>
                      <a:srgbClr val="1069AE"/>
                    </a:solidFill>
                    <a:latin typeface="Gisha" panose="020B0502040204020203" pitchFamily="34" charset="-79"/>
                    <a:cs typeface="Gisha" panose="020B0502040204020203" pitchFamily="34" charset="-79"/>
                  </a:rPr>
                  <a:t>amy.whitehead@niwa.co.nz</a:t>
                </a:r>
              </a:p>
              <a:p>
                <a:endParaRPr lang="en-AU" sz="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isha" panose="020B0502040204020203" pitchFamily="34" charset="-79"/>
                  <a:cs typeface="Gisha" panose="020B0502040204020203" pitchFamily="34" charset="-79"/>
                </a:endParaRPr>
              </a:p>
              <a:p>
                <a:r>
                  <a:rPr lang="en-AU" sz="1100" dirty="0">
                    <a:solidFill>
                      <a:srgbClr val="1069AE"/>
                    </a:solidFill>
                    <a:latin typeface="Gisha" panose="020B0502040204020203" pitchFamily="34" charset="-79"/>
                    <a:cs typeface="Gisha" panose="020B0502040204020203" pitchFamily="34" charset="-79"/>
                  </a:rPr>
                  <a:t>@</a:t>
                </a:r>
                <a:r>
                  <a:rPr lang="en-AU" sz="1100" dirty="0" err="1">
                    <a:solidFill>
                      <a:srgbClr val="1069AE"/>
                    </a:solidFill>
                    <a:latin typeface="Gisha" panose="020B0502040204020203" pitchFamily="34" charset="-79"/>
                    <a:cs typeface="Gisha" panose="020B0502040204020203" pitchFamily="34" charset="-79"/>
                  </a:rPr>
                  <a:t>nzwormgirl</a:t>
                </a:r>
                <a:endParaRPr lang="en-AU" sz="1100" dirty="0">
                  <a:solidFill>
                    <a:srgbClr val="1069AE"/>
                  </a:solidFill>
                  <a:latin typeface="Gisha" panose="020B0502040204020203" pitchFamily="34" charset="-79"/>
                  <a:cs typeface="Gisha" panose="020B0502040204020203" pitchFamily="34" charset="-79"/>
                </a:endParaRPr>
              </a:p>
            </p:txBody>
          </p:sp>
          <p:pic>
            <p:nvPicPr>
              <p:cNvPr id="10" name="Picture 9" descr="Twitter_logo_blue.png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5508040" y="811039"/>
                <a:ext cx="216024" cy="175626"/>
              </a:xfrm>
              <a:prstGeom prst="rect">
                <a:avLst/>
              </a:prstGeom>
            </p:spPr>
          </p:pic>
        </p:grpSp>
        <p:pic>
          <p:nvPicPr>
            <p:cNvPr id="7" name="Picture 6" descr="Envelope_blue.pn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690811" y="3470582"/>
              <a:ext cx="252000" cy="172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316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8"/>
            <a:ext cx="7886700" cy="3498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58"/>
            <a:ext cx="9143996" cy="6858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58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490D0-2412-454A-B835-56E6672DCC2D}" type="datetimeFigureOut">
              <a:rPr lang="en-NZ" smtClean="0"/>
              <a:t>14/03/2018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3B3E1-9DB4-4B24-9FAF-212CF6D24CD1}" type="slidenum">
              <a:rPr lang="en-NZ" smtClean="0"/>
              <a:t>‹#›</a:t>
            </a:fld>
            <a:endParaRPr lang="en-NZ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9" r="2701"/>
          <a:stretch/>
        </p:blipFill>
        <p:spPr>
          <a:xfrm>
            <a:off x="-16933" y="0"/>
            <a:ext cx="9160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8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microsoft.com/office/2007/relationships/hdphoto" Target="../media/hdphoto3.wdp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hiny.niwa.co.nz/nzrivermaps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35.png"/><Relationship Id="rId2" Type="http://schemas.openxmlformats.org/officeDocument/2006/relationships/hyperlink" Target="https://shiny.niwa.co.nz/nzrivermaps/" TargetMode="Externa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4.png"/><Relationship Id="rId5" Type="http://schemas.openxmlformats.org/officeDocument/2006/relationships/image" Target="../media/image36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tif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jpeg"/><Relationship Id="rId11" Type="http://schemas.microsoft.com/office/2007/relationships/hdphoto" Target="../media/hdphoto1.wdp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9.png"/><Relationship Id="rId11" Type="http://schemas.openxmlformats.org/officeDocument/2006/relationships/image" Target="../media/image1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4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807099" y="883891"/>
            <a:ext cx="5985209" cy="1057049"/>
          </a:xfrm>
        </p:spPr>
        <p:txBody>
          <a:bodyPr>
            <a:normAutofit fontScale="90000"/>
          </a:bodyPr>
          <a:lstStyle/>
          <a:p>
            <a:pPr algn="r"/>
            <a:r>
              <a:rPr lang="en-NZ" dirty="0">
                <a:solidFill>
                  <a:schemeClr val="bg1"/>
                </a:solidFill>
              </a:rPr>
              <a:t>NZ’s Digital </a:t>
            </a:r>
            <a:br>
              <a:rPr lang="en-NZ" dirty="0">
                <a:solidFill>
                  <a:schemeClr val="bg1"/>
                </a:solidFill>
              </a:rPr>
            </a:br>
            <a:r>
              <a:rPr lang="en-NZ" dirty="0">
                <a:solidFill>
                  <a:schemeClr val="bg1"/>
                </a:solidFill>
              </a:rPr>
              <a:t>River Network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5" y="6052021"/>
            <a:ext cx="2249714" cy="5444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5472" y="4034890"/>
            <a:ext cx="34279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3200" b="1" dirty="0"/>
              <a:t>Dr Amy Whitehead</a:t>
            </a:r>
          </a:p>
          <a:p>
            <a:pPr algn="ctr"/>
            <a:r>
              <a:rPr lang="en-NZ" sz="2400" dirty="0"/>
              <a:t>NIWA Christchurch</a:t>
            </a:r>
            <a:endParaRPr lang="en-NZ" sz="2000" dirty="0"/>
          </a:p>
        </p:txBody>
      </p:sp>
    </p:spTree>
    <p:extLst>
      <p:ext uri="{BB962C8B-B14F-4D97-AF65-F5344CB8AC3E}">
        <p14:creationId xmlns:p14="http://schemas.microsoft.com/office/powerpoint/2010/main" val="128528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34C4BD-6E61-4A34-83A4-9811EA5C6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247" y="66502"/>
            <a:ext cx="7967272" cy="792770"/>
          </a:xfrm>
        </p:spPr>
        <p:txBody>
          <a:bodyPr>
            <a:normAutofit fontScale="90000"/>
          </a:bodyPr>
          <a:lstStyle/>
          <a:p>
            <a:r>
              <a:rPr lang="en-NZ" dirty="0"/>
              <a:t>River Environment Classification (REC)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9A06606-1B0A-4D42-B42A-ED646A3AA9E8}"/>
              </a:ext>
            </a:extLst>
          </p:cNvPr>
          <p:cNvSpPr/>
          <p:nvPr/>
        </p:nvSpPr>
        <p:spPr>
          <a:xfrm>
            <a:off x="3289044" y="2013438"/>
            <a:ext cx="3569677" cy="4009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2881C40-D5E9-4CDB-AC2C-EDD902138941}"/>
              </a:ext>
            </a:extLst>
          </p:cNvPr>
          <p:cNvSpPr/>
          <p:nvPr/>
        </p:nvSpPr>
        <p:spPr>
          <a:xfrm>
            <a:off x="1090247" y="3476625"/>
            <a:ext cx="3569677" cy="2486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B921A5B-A44E-4B4D-B8AC-531F15000C5A}"/>
              </a:ext>
            </a:extLst>
          </p:cNvPr>
          <p:cNvSpPr txBox="1"/>
          <p:nvPr/>
        </p:nvSpPr>
        <p:spPr>
          <a:xfrm>
            <a:off x="7119351" y="641913"/>
            <a:ext cx="1937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Z" sz="3200" dirty="0">
                <a:solidFill>
                  <a:srgbClr val="0061A9"/>
                </a:solidFill>
                <a:latin typeface="+mj-lt"/>
                <a:ea typeface="+mj-ea"/>
                <a:cs typeface="+mj-cs"/>
              </a:rPr>
              <a:t>What is it?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4711D72-84FE-4D00-A43E-0CE3AD0A6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685" y="1103187"/>
            <a:ext cx="5090878" cy="49196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6302DF7-DAF1-4686-8B24-F9CEB7621F98}"/>
              </a:ext>
            </a:extLst>
          </p:cNvPr>
          <p:cNvSpPr/>
          <p:nvPr/>
        </p:nvSpPr>
        <p:spPr>
          <a:xfrm>
            <a:off x="80517" y="6184467"/>
            <a:ext cx="238836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NZ" sz="1100" dirty="0"/>
              <a:t>Snelder, T.H., Biggs, B.J.F., Weatherhead, M., 2004. REC User Guide.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C91170E-3AAE-4EA4-B63A-B7C3D34CF2DD}"/>
              </a:ext>
            </a:extLst>
          </p:cNvPr>
          <p:cNvSpPr txBox="1"/>
          <p:nvPr/>
        </p:nvSpPr>
        <p:spPr>
          <a:xfrm>
            <a:off x="7666844" y="4455744"/>
            <a:ext cx="15210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400" dirty="0"/>
              <a:t>High Gradient</a:t>
            </a:r>
          </a:p>
          <a:p>
            <a:r>
              <a:rPr lang="en-NZ" sz="1400" dirty="0"/>
              <a:t>Medium Gradient </a:t>
            </a:r>
          </a:p>
          <a:p>
            <a:r>
              <a:rPr lang="en-NZ" sz="1400" dirty="0"/>
              <a:t>Low Gradient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A19C0AE-F874-4403-8012-534371C58F70}"/>
              </a:ext>
            </a:extLst>
          </p:cNvPr>
          <p:cNvSpPr txBox="1"/>
          <p:nvPr/>
        </p:nvSpPr>
        <p:spPr>
          <a:xfrm>
            <a:off x="7669779" y="1768919"/>
            <a:ext cx="90217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400" dirty="0"/>
              <a:t>Glacial</a:t>
            </a:r>
          </a:p>
          <a:p>
            <a:r>
              <a:rPr lang="en-NZ" sz="1400" dirty="0"/>
              <a:t>Mountain</a:t>
            </a:r>
          </a:p>
          <a:p>
            <a:r>
              <a:rPr lang="en-NZ" sz="1400" dirty="0"/>
              <a:t>Hill</a:t>
            </a:r>
          </a:p>
          <a:p>
            <a:r>
              <a:rPr lang="en-NZ" sz="1400" dirty="0"/>
              <a:t>Lowland</a:t>
            </a:r>
          </a:p>
          <a:p>
            <a:r>
              <a:rPr lang="en-NZ" sz="1400" dirty="0"/>
              <a:t>Lake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5314F3F-1E79-4937-AB32-DCBE29FA54FF}"/>
              </a:ext>
            </a:extLst>
          </p:cNvPr>
          <p:cNvSpPr txBox="1"/>
          <p:nvPr/>
        </p:nvSpPr>
        <p:spPr>
          <a:xfrm>
            <a:off x="1290649" y="1537629"/>
            <a:ext cx="14725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Z" sz="1400" dirty="0"/>
              <a:t>Cool – Dry</a:t>
            </a:r>
          </a:p>
          <a:p>
            <a:pPr algn="r"/>
            <a:r>
              <a:rPr lang="en-NZ" sz="1400" dirty="0"/>
              <a:t>Cool – Wet</a:t>
            </a:r>
          </a:p>
          <a:p>
            <a:pPr algn="r"/>
            <a:r>
              <a:rPr lang="en-NZ" sz="1400" dirty="0"/>
              <a:t>Cool – Very Wet</a:t>
            </a:r>
          </a:p>
          <a:p>
            <a:pPr algn="r"/>
            <a:r>
              <a:rPr lang="en-NZ" sz="1400" dirty="0"/>
              <a:t>Warm – Dry</a:t>
            </a:r>
          </a:p>
          <a:p>
            <a:pPr algn="r"/>
            <a:r>
              <a:rPr lang="en-NZ" sz="1400" dirty="0"/>
              <a:t>Warm – Wet</a:t>
            </a:r>
          </a:p>
          <a:p>
            <a:pPr algn="r"/>
            <a:r>
              <a:rPr lang="en-NZ" sz="1400" dirty="0"/>
              <a:t>Warm – Very Wet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5704262-10E5-4D1E-9A3E-A401DC0473F4}"/>
              </a:ext>
            </a:extLst>
          </p:cNvPr>
          <p:cNvSpPr txBox="1"/>
          <p:nvPr/>
        </p:nvSpPr>
        <p:spPr>
          <a:xfrm>
            <a:off x="1268833" y="3934807"/>
            <a:ext cx="15017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Z" sz="1400" dirty="0"/>
              <a:t>Alluvium</a:t>
            </a:r>
          </a:p>
          <a:p>
            <a:pPr algn="r"/>
            <a:r>
              <a:rPr lang="en-NZ" sz="1400" dirty="0"/>
              <a:t>Hard Sedimentary</a:t>
            </a:r>
          </a:p>
          <a:p>
            <a:pPr algn="r"/>
            <a:r>
              <a:rPr lang="en-NZ" sz="1400" dirty="0"/>
              <a:t>Soft Sedimentary</a:t>
            </a:r>
          </a:p>
          <a:p>
            <a:pPr algn="r"/>
            <a:r>
              <a:rPr lang="en-NZ" sz="1400" dirty="0"/>
              <a:t> Volcanic Basic</a:t>
            </a:r>
          </a:p>
          <a:p>
            <a:pPr algn="r"/>
            <a:r>
              <a:rPr lang="en-NZ" sz="1400" dirty="0"/>
              <a:t>Volcanic Acidic</a:t>
            </a:r>
          </a:p>
          <a:p>
            <a:pPr algn="r"/>
            <a:r>
              <a:rPr lang="en-NZ" sz="1400" dirty="0"/>
              <a:t>Plutonic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DD51FA4-AE09-468E-9C45-122B6D8B2C6D}"/>
              </a:ext>
            </a:extLst>
          </p:cNvPr>
          <p:cNvSpPr/>
          <p:nvPr/>
        </p:nvSpPr>
        <p:spPr>
          <a:xfrm>
            <a:off x="5275716" y="1103188"/>
            <a:ext cx="3668260" cy="2449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CFB46A6-66E8-4FF8-AA1B-8E51A1E8A3C9}"/>
              </a:ext>
            </a:extLst>
          </p:cNvPr>
          <p:cNvSpPr/>
          <p:nvPr/>
        </p:nvSpPr>
        <p:spPr>
          <a:xfrm>
            <a:off x="1222347" y="3573156"/>
            <a:ext cx="4011732" cy="2449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1763852-1129-4736-99E9-82387FBF3C43}"/>
              </a:ext>
            </a:extLst>
          </p:cNvPr>
          <p:cNvSpPr/>
          <p:nvPr/>
        </p:nvSpPr>
        <p:spPr>
          <a:xfrm>
            <a:off x="5205123" y="3583321"/>
            <a:ext cx="3851745" cy="2449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4406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34C4BD-6E61-4A34-83A4-9811EA5C6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247" y="66502"/>
            <a:ext cx="7967272" cy="792770"/>
          </a:xfrm>
        </p:spPr>
        <p:txBody>
          <a:bodyPr>
            <a:normAutofit fontScale="90000"/>
          </a:bodyPr>
          <a:lstStyle/>
          <a:p>
            <a:r>
              <a:rPr lang="en-NZ" dirty="0"/>
              <a:t>River Environment Classification (REC)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2881C40-D5E9-4CDB-AC2C-EDD902138941}"/>
              </a:ext>
            </a:extLst>
          </p:cNvPr>
          <p:cNvSpPr/>
          <p:nvPr/>
        </p:nvSpPr>
        <p:spPr>
          <a:xfrm>
            <a:off x="1090247" y="3476625"/>
            <a:ext cx="3569677" cy="2486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B921A5B-A44E-4B4D-B8AC-531F15000C5A}"/>
              </a:ext>
            </a:extLst>
          </p:cNvPr>
          <p:cNvSpPr txBox="1"/>
          <p:nvPr/>
        </p:nvSpPr>
        <p:spPr>
          <a:xfrm>
            <a:off x="5675429" y="641913"/>
            <a:ext cx="3381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Z" sz="3200" dirty="0">
                <a:solidFill>
                  <a:srgbClr val="0061A9"/>
                </a:solidFill>
                <a:latin typeface="+mj-lt"/>
                <a:ea typeface="+mj-ea"/>
                <a:cs typeface="+mj-cs"/>
              </a:rPr>
              <a:t>What is it used for?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542B21A-7972-45CF-A14A-019435E69BA8}"/>
              </a:ext>
            </a:extLst>
          </p:cNvPr>
          <p:cNvGrpSpPr/>
          <p:nvPr/>
        </p:nvGrpSpPr>
        <p:grpSpPr>
          <a:xfrm>
            <a:off x="1383775" y="1566075"/>
            <a:ext cx="2736914" cy="4234650"/>
            <a:chOff x="1383775" y="1566075"/>
            <a:chExt cx="2736914" cy="42346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B27F2C7-C388-4FC6-98F3-D49B7D66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3775" y="1857375"/>
              <a:ext cx="2736914" cy="394335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225594FB-E757-4628-9F82-0F696FF79E83}"/>
                </a:ext>
              </a:extLst>
            </p:cNvPr>
            <p:cNvSpPr txBox="1"/>
            <p:nvPr/>
          </p:nvSpPr>
          <p:spPr>
            <a:xfrm>
              <a:off x="1509264" y="1566075"/>
              <a:ext cx="24859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Z" sz="1600" dirty="0"/>
                <a:t>Defining management units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669A974-200A-4EAD-8CBD-F5EBD8484789}"/>
              </a:ext>
            </a:extLst>
          </p:cNvPr>
          <p:cNvGrpSpPr/>
          <p:nvPr/>
        </p:nvGrpSpPr>
        <p:grpSpPr>
          <a:xfrm>
            <a:off x="5171710" y="1566075"/>
            <a:ext cx="3457486" cy="4179405"/>
            <a:chOff x="5171710" y="1566075"/>
            <a:chExt cx="3457486" cy="41794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55A8C6C5-BF92-490C-9217-E560929523A7}"/>
                </a:ext>
              </a:extLst>
            </p:cNvPr>
            <p:cNvGrpSpPr/>
            <p:nvPr/>
          </p:nvGrpSpPr>
          <p:grpSpPr>
            <a:xfrm>
              <a:off x="5171710" y="1566075"/>
              <a:ext cx="3457486" cy="4179405"/>
              <a:chOff x="4318270" y="1566075"/>
              <a:chExt cx="3457486" cy="417940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xmlns="" id="{69A66C5D-465F-41AC-98F2-3378346851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099" t="2716" b="859"/>
              <a:stretch/>
            </p:blipFill>
            <p:spPr>
              <a:xfrm>
                <a:off x="4318270" y="1939143"/>
                <a:ext cx="3457486" cy="380633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CCFE97F8-7F73-493E-A274-10E5780073AB}"/>
                  </a:ext>
                </a:extLst>
              </p:cNvPr>
              <p:cNvSpPr txBox="1"/>
              <p:nvPr/>
            </p:nvSpPr>
            <p:spPr>
              <a:xfrm>
                <a:off x="4868473" y="1566075"/>
                <a:ext cx="24072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NZ" sz="1600" dirty="0"/>
                  <a:t>Setting water quality limits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255EF20A-67E9-4EBA-A10F-F7D22411F150}"/>
                </a:ext>
              </a:extLst>
            </p:cNvPr>
            <p:cNvSpPr/>
            <p:nvPr/>
          </p:nvSpPr>
          <p:spPr>
            <a:xfrm>
              <a:off x="5189220" y="1951777"/>
              <a:ext cx="1516380" cy="6390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4D1E211-15E2-4C2D-80FB-27F9BF6E7360}"/>
              </a:ext>
            </a:extLst>
          </p:cNvPr>
          <p:cNvSpPr txBox="1"/>
          <p:nvPr/>
        </p:nvSpPr>
        <p:spPr>
          <a:xfrm>
            <a:off x="7544027" y="1967017"/>
            <a:ext cx="10134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100" i="1" dirty="0"/>
              <a:t>No periphyton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D8910EB1-282C-4479-8EA4-7D4EFA3E9529}"/>
              </a:ext>
            </a:extLst>
          </p:cNvPr>
          <p:cNvCxnSpPr/>
          <p:nvPr/>
        </p:nvCxnSpPr>
        <p:spPr>
          <a:xfrm flipH="1">
            <a:off x="7444740" y="2244016"/>
            <a:ext cx="684435" cy="2401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F05BFEB-BB10-4CC7-9D0F-FF5B75A91D94}"/>
              </a:ext>
            </a:extLst>
          </p:cNvPr>
          <p:cNvSpPr txBox="1"/>
          <p:nvPr/>
        </p:nvSpPr>
        <p:spPr>
          <a:xfrm>
            <a:off x="5562861" y="2522835"/>
            <a:ext cx="1274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1100" i="1" dirty="0"/>
              <a:t>Normal periphyton</a:t>
            </a:r>
          </a:p>
          <a:p>
            <a:pPr algn="ctr"/>
            <a:r>
              <a:rPr lang="en-NZ" sz="1100" i="1" dirty="0"/>
              <a:t>growth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C99BF29A-FBDF-4326-BA42-565BEDC09818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6200215" y="2953722"/>
            <a:ext cx="1163945" cy="2893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109C436-D7DC-475E-8EF1-912B25B59671}"/>
              </a:ext>
            </a:extLst>
          </p:cNvPr>
          <p:cNvSpPr txBox="1"/>
          <p:nvPr/>
        </p:nvSpPr>
        <p:spPr>
          <a:xfrm>
            <a:off x="7175049" y="4938375"/>
            <a:ext cx="11592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1100" i="1" dirty="0"/>
              <a:t>Rapid periphyton</a:t>
            </a:r>
          </a:p>
          <a:p>
            <a:pPr algn="ctr"/>
            <a:r>
              <a:rPr lang="en-NZ" sz="1100" i="1" dirty="0"/>
              <a:t>growth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6DA7FF7C-2081-4848-BC77-EDBAF9A432AD}"/>
              </a:ext>
            </a:extLst>
          </p:cNvPr>
          <p:cNvCxnSpPr>
            <a:cxnSpLocks/>
            <a:stCxn id="26" idx="0"/>
          </p:cNvCxnSpPr>
          <p:nvPr/>
        </p:nvCxnSpPr>
        <p:spPr>
          <a:xfrm flipH="1" flipV="1">
            <a:off x="7284720" y="4179435"/>
            <a:ext cx="469975" cy="7589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EA2E357-8916-4864-A136-FB47A0B468C8}"/>
              </a:ext>
            </a:extLst>
          </p:cNvPr>
          <p:cNvSpPr txBox="1"/>
          <p:nvPr/>
        </p:nvSpPr>
        <p:spPr>
          <a:xfrm>
            <a:off x="1455828" y="1945576"/>
            <a:ext cx="1106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 dirty="0"/>
              <a:t>Climate</a:t>
            </a:r>
          </a:p>
          <a:p>
            <a:r>
              <a:rPr lang="en-NZ" sz="1200" dirty="0"/>
              <a:t>Source of Flow</a:t>
            </a:r>
          </a:p>
          <a:p>
            <a:r>
              <a:rPr lang="en-NZ" sz="1200" dirty="0"/>
              <a:t>(Geology)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74D5CED-0BC6-4345-AFA6-3570FE38ABFB}"/>
              </a:ext>
            </a:extLst>
          </p:cNvPr>
          <p:cNvSpPr txBox="1"/>
          <p:nvPr/>
        </p:nvSpPr>
        <p:spPr>
          <a:xfrm>
            <a:off x="5171710" y="1929241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 dirty="0"/>
              <a:t>Climate</a:t>
            </a:r>
          </a:p>
          <a:p>
            <a:r>
              <a:rPr lang="en-NZ" sz="1200" dirty="0"/>
              <a:t>Geology</a:t>
            </a:r>
          </a:p>
        </p:txBody>
      </p:sp>
    </p:spTree>
    <p:extLst>
      <p:ext uri="{BB962C8B-B14F-4D97-AF65-F5344CB8AC3E}">
        <p14:creationId xmlns:p14="http://schemas.microsoft.com/office/powerpoint/2010/main" val="4136912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NZ" dirty="0"/>
              <a:t>Predicting national river values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4336D4-6745-4923-A57F-FDB5D434E1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31" y="1230922"/>
            <a:ext cx="7921587" cy="236966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3D5CECD4-4B02-429F-8A92-30F4172458FE}"/>
              </a:ext>
            </a:extLst>
          </p:cNvPr>
          <p:cNvGrpSpPr/>
          <p:nvPr/>
        </p:nvGrpSpPr>
        <p:grpSpPr>
          <a:xfrm>
            <a:off x="2519443" y="1026465"/>
            <a:ext cx="2723116" cy="461665"/>
            <a:chOff x="2519443" y="1026465"/>
            <a:chExt cx="2723116" cy="4616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9105F9D-AEFF-44A6-ACCE-C09452109583}"/>
                </a:ext>
              </a:extLst>
            </p:cNvPr>
            <p:cNvSpPr txBox="1"/>
            <p:nvPr/>
          </p:nvSpPr>
          <p:spPr>
            <a:xfrm>
              <a:off x="2519443" y="1026465"/>
              <a:ext cx="6440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dirty="0"/>
                <a:t>Rainfall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1918B769-4ED5-4C6E-8E78-EC1559DD2C1F}"/>
                </a:ext>
              </a:extLst>
            </p:cNvPr>
            <p:cNvSpPr txBox="1"/>
            <p:nvPr/>
          </p:nvSpPr>
          <p:spPr>
            <a:xfrm>
              <a:off x="3110074" y="1026465"/>
              <a:ext cx="6848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dirty="0"/>
                <a:t>Altitude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4781CEF3-CAE8-4442-AFEE-BC71275D62B8}"/>
                </a:ext>
              </a:extLst>
            </p:cNvPr>
            <p:cNvSpPr txBox="1"/>
            <p:nvPr/>
          </p:nvSpPr>
          <p:spPr>
            <a:xfrm>
              <a:off x="4443045" y="1026465"/>
              <a:ext cx="799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dirty="0"/>
                <a:t>% Pasture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62013CDB-AE27-46A4-8247-6A6CAEBB6D9A}"/>
                </a:ext>
              </a:extLst>
            </p:cNvPr>
            <p:cNvSpPr txBox="1"/>
            <p:nvPr/>
          </p:nvSpPr>
          <p:spPr>
            <a:xfrm>
              <a:off x="3741486" y="1026465"/>
              <a:ext cx="7549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Z" sz="1200" dirty="0"/>
                <a:t>Distance </a:t>
              </a:r>
            </a:p>
            <a:p>
              <a:pPr algn="ctr"/>
              <a:r>
                <a:rPr lang="en-NZ" sz="1200" dirty="0"/>
                <a:t>to sea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1BF09362-2FB8-4122-BE6B-C1DB75D2F34C}"/>
              </a:ext>
            </a:extLst>
          </p:cNvPr>
          <p:cNvGrpSpPr/>
          <p:nvPr/>
        </p:nvGrpSpPr>
        <p:grpSpPr>
          <a:xfrm>
            <a:off x="5144604" y="1090246"/>
            <a:ext cx="4131281" cy="2672862"/>
            <a:chOff x="5144604" y="1090246"/>
            <a:chExt cx="4131281" cy="2672862"/>
          </a:xfrm>
          <a:solidFill>
            <a:schemeClr val="bg1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CC1DE15E-F681-49AE-A1C7-CD48A6DB7C4E}"/>
                </a:ext>
              </a:extLst>
            </p:cNvPr>
            <p:cNvSpPr/>
            <p:nvPr/>
          </p:nvSpPr>
          <p:spPr>
            <a:xfrm>
              <a:off x="5431021" y="1090246"/>
              <a:ext cx="3844864" cy="267286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38E3EDBA-CD05-40BC-A031-403CE9CAA161}"/>
                </a:ext>
              </a:extLst>
            </p:cNvPr>
            <p:cNvSpPr/>
            <p:nvPr/>
          </p:nvSpPr>
          <p:spPr>
            <a:xfrm>
              <a:off x="5144604" y="2250831"/>
              <a:ext cx="746123" cy="74734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4BCDFE3C-C53F-4791-8325-1348CE607FBB}"/>
              </a:ext>
            </a:extLst>
          </p:cNvPr>
          <p:cNvSpPr txBox="1"/>
          <p:nvPr/>
        </p:nvSpPr>
        <p:spPr>
          <a:xfrm>
            <a:off x="1630650" y="1026465"/>
            <a:ext cx="476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 dirty="0"/>
              <a:t>Mud</a:t>
            </a:r>
          </a:p>
        </p:txBody>
      </p:sp>
    </p:spTree>
    <p:extLst>
      <p:ext uri="{BB962C8B-B14F-4D97-AF65-F5344CB8AC3E}">
        <p14:creationId xmlns:p14="http://schemas.microsoft.com/office/powerpoint/2010/main" val="4025484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NZ" dirty="0"/>
              <a:t>Predicting national river values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4336D4-6745-4923-A57F-FDB5D434E1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31" y="1230922"/>
            <a:ext cx="7921587" cy="236966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3D5CECD4-4B02-429F-8A92-30F4172458FE}"/>
              </a:ext>
            </a:extLst>
          </p:cNvPr>
          <p:cNvGrpSpPr/>
          <p:nvPr/>
        </p:nvGrpSpPr>
        <p:grpSpPr>
          <a:xfrm>
            <a:off x="2519443" y="1026465"/>
            <a:ext cx="2723116" cy="461665"/>
            <a:chOff x="2519443" y="1026465"/>
            <a:chExt cx="2723116" cy="4616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9105F9D-AEFF-44A6-ACCE-C09452109583}"/>
                </a:ext>
              </a:extLst>
            </p:cNvPr>
            <p:cNvSpPr txBox="1"/>
            <p:nvPr/>
          </p:nvSpPr>
          <p:spPr>
            <a:xfrm>
              <a:off x="2519443" y="1026465"/>
              <a:ext cx="6440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dirty="0"/>
                <a:t>Rainfall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1918B769-4ED5-4C6E-8E78-EC1559DD2C1F}"/>
                </a:ext>
              </a:extLst>
            </p:cNvPr>
            <p:cNvSpPr txBox="1"/>
            <p:nvPr/>
          </p:nvSpPr>
          <p:spPr>
            <a:xfrm>
              <a:off x="3110074" y="1026465"/>
              <a:ext cx="6848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dirty="0"/>
                <a:t>Altitude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4781CEF3-CAE8-4442-AFEE-BC71275D62B8}"/>
                </a:ext>
              </a:extLst>
            </p:cNvPr>
            <p:cNvSpPr txBox="1"/>
            <p:nvPr/>
          </p:nvSpPr>
          <p:spPr>
            <a:xfrm>
              <a:off x="4443045" y="1026465"/>
              <a:ext cx="799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dirty="0"/>
                <a:t>% Pasture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62013CDB-AE27-46A4-8247-6A6CAEBB6D9A}"/>
                </a:ext>
              </a:extLst>
            </p:cNvPr>
            <p:cNvSpPr txBox="1"/>
            <p:nvPr/>
          </p:nvSpPr>
          <p:spPr>
            <a:xfrm>
              <a:off x="3741486" y="1026465"/>
              <a:ext cx="7549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Z" sz="1200" dirty="0"/>
                <a:t>Distance </a:t>
              </a:r>
            </a:p>
            <a:p>
              <a:pPr algn="ctr"/>
              <a:r>
                <a:rPr lang="en-NZ" sz="1200" dirty="0"/>
                <a:t>to sea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4BCDFE3C-C53F-4791-8325-1348CE607FBB}"/>
              </a:ext>
            </a:extLst>
          </p:cNvPr>
          <p:cNvSpPr txBox="1"/>
          <p:nvPr/>
        </p:nvSpPr>
        <p:spPr>
          <a:xfrm>
            <a:off x="1630650" y="1026465"/>
            <a:ext cx="476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 dirty="0"/>
              <a:t>Mud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F86EC00-2222-4A50-AF58-2D55709B3D62}"/>
              </a:ext>
            </a:extLst>
          </p:cNvPr>
          <p:cNvSpPr/>
          <p:nvPr/>
        </p:nvSpPr>
        <p:spPr>
          <a:xfrm>
            <a:off x="7587760" y="1230922"/>
            <a:ext cx="1556240" cy="2497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13937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NZ" dirty="0"/>
              <a:t>Predicting national river values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4336D4-6745-4923-A57F-FDB5D434E1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31" y="1230922"/>
            <a:ext cx="7921587" cy="236966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3D5CECD4-4B02-429F-8A92-30F4172458FE}"/>
              </a:ext>
            </a:extLst>
          </p:cNvPr>
          <p:cNvGrpSpPr/>
          <p:nvPr/>
        </p:nvGrpSpPr>
        <p:grpSpPr>
          <a:xfrm>
            <a:off x="2519443" y="1026465"/>
            <a:ext cx="2723116" cy="461665"/>
            <a:chOff x="2519443" y="1026465"/>
            <a:chExt cx="2723116" cy="4616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9105F9D-AEFF-44A6-ACCE-C09452109583}"/>
                </a:ext>
              </a:extLst>
            </p:cNvPr>
            <p:cNvSpPr txBox="1"/>
            <p:nvPr/>
          </p:nvSpPr>
          <p:spPr>
            <a:xfrm>
              <a:off x="2519443" y="1026465"/>
              <a:ext cx="6440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dirty="0"/>
                <a:t>Rainfall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1918B769-4ED5-4C6E-8E78-EC1559DD2C1F}"/>
                </a:ext>
              </a:extLst>
            </p:cNvPr>
            <p:cNvSpPr txBox="1"/>
            <p:nvPr/>
          </p:nvSpPr>
          <p:spPr>
            <a:xfrm>
              <a:off x="3110074" y="1026465"/>
              <a:ext cx="6848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dirty="0"/>
                <a:t>Altitude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4781CEF3-CAE8-4442-AFEE-BC71275D62B8}"/>
                </a:ext>
              </a:extLst>
            </p:cNvPr>
            <p:cNvSpPr txBox="1"/>
            <p:nvPr/>
          </p:nvSpPr>
          <p:spPr>
            <a:xfrm>
              <a:off x="4443045" y="1026465"/>
              <a:ext cx="799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dirty="0"/>
                <a:t>% Pasture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62013CDB-AE27-46A4-8247-6A6CAEBB6D9A}"/>
                </a:ext>
              </a:extLst>
            </p:cNvPr>
            <p:cNvSpPr txBox="1"/>
            <p:nvPr/>
          </p:nvSpPr>
          <p:spPr>
            <a:xfrm>
              <a:off x="3741486" y="1026465"/>
              <a:ext cx="7549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Z" sz="1200" dirty="0"/>
                <a:t>Distance </a:t>
              </a:r>
            </a:p>
            <a:p>
              <a:pPr algn="ctr"/>
              <a:r>
                <a:rPr lang="en-NZ" sz="1200" dirty="0"/>
                <a:t>to sea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4BCDFE3C-C53F-4791-8325-1348CE607FBB}"/>
              </a:ext>
            </a:extLst>
          </p:cNvPr>
          <p:cNvSpPr txBox="1"/>
          <p:nvPr/>
        </p:nvSpPr>
        <p:spPr>
          <a:xfrm>
            <a:off x="1630650" y="1026465"/>
            <a:ext cx="476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 dirty="0"/>
              <a:t>Mud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B1DF72C-527B-431F-9F2C-35B28B7FDBA5}"/>
              </a:ext>
            </a:extLst>
          </p:cNvPr>
          <p:cNvSpPr txBox="1"/>
          <p:nvPr/>
        </p:nvSpPr>
        <p:spPr>
          <a:xfrm>
            <a:off x="8060757" y="1026465"/>
            <a:ext cx="476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 dirty="0"/>
              <a:t>Mud</a:t>
            </a:r>
          </a:p>
        </p:txBody>
      </p:sp>
    </p:spTree>
    <p:extLst>
      <p:ext uri="{BB962C8B-B14F-4D97-AF65-F5344CB8AC3E}">
        <p14:creationId xmlns:p14="http://schemas.microsoft.com/office/powerpoint/2010/main" val="477735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NZ" dirty="0"/>
              <a:t>Predicting national river values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4336D4-6745-4923-A57F-FDB5D434E1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31" y="1230922"/>
            <a:ext cx="7921587" cy="236966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3D5CECD4-4B02-429F-8A92-30F4172458FE}"/>
              </a:ext>
            </a:extLst>
          </p:cNvPr>
          <p:cNvGrpSpPr/>
          <p:nvPr/>
        </p:nvGrpSpPr>
        <p:grpSpPr>
          <a:xfrm>
            <a:off x="2519443" y="1026465"/>
            <a:ext cx="2723116" cy="461665"/>
            <a:chOff x="2519443" y="1026465"/>
            <a:chExt cx="2723116" cy="4616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9105F9D-AEFF-44A6-ACCE-C09452109583}"/>
                </a:ext>
              </a:extLst>
            </p:cNvPr>
            <p:cNvSpPr txBox="1"/>
            <p:nvPr/>
          </p:nvSpPr>
          <p:spPr>
            <a:xfrm>
              <a:off x="2519443" y="1026465"/>
              <a:ext cx="6440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dirty="0"/>
                <a:t>Rainfall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1918B769-4ED5-4C6E-8E78-EC1559DD2C1F}"/>
                </a:ext>
              </a:extLst>
            </p:cNvPr>
            <p:cNvSpPr txBox="1"/>
            <p:nvPr/>
          </p:nvSpPr>
          <p:spPr>
            <a:xfrm>
              <a:off x="3110074" y="1026465"/>
              <a:ext cx="6848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dirty="0"/>
                <a:t>Altitude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4781CEF3-CAE8-4442-AFEE-BC71275D62B8}"/>
                </a:ext>
              </a:extLst>
            </p:cNvPr>
            <p:cNvSpPr txBox="1"/>
            <p:nvPr/>
          </p:nvSpPr>
          <p:spPr>
            <a:xfrm>
              <a:off x="4443045" y="1026465"/>
              <a:ext cx="799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dirty="0"/>
                <a:t>% Pasture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62013CDB-AE27-46A4-8247-6A6CAEBB6D9A}"/>
                </a:ext>
              </a:extLst>
            </p:cNvPr>
            <p:cNvSpPr txBox="1"/>
            <p:nvPr/>
          </p:nvSpPr>
          <p:spPr>
            <a:xfrm>
              <a:off x="3741486" y="1026465"/>
              <a:ext cx="7549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Z" sz="1200" dirty="0"/>
                <a:t>Distance </a:t>
              </a:r>
            </a:p>
            <a:p>
              <a:pPr algn="ctr"/>
              <a:r>
                <a:rPr lang="en-NZ" sz="1200" dirty="0"/>
                <a:t>to sea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4BCDFE3C-C53F-4791-8325-1348CE607FBB}"/>
              </a:ext>
            </a:extLst>
          </p:cNvPr>
          <p:cNvSpPr txBox="1"/>
          <p:nvPr/>
        </p:nvSpPr>
        <p:spPr>
          <a:xfrm>
            <a:off x="1630650" y="1026465"/>
            <a:ext cx="476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 dirty="0"/>
              <a:t>Mud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B1DF72C-527B-431F-9F2C-35B28B7FDBA5}"/>
              </a:ext>
            </a:extLst>
          </p:cNvPr>
          <p:cNvSpPr txBox="1"/>
          <p:nvPr/>
        </p:nvSpPr>
        <p:spPr>
          <a:xfrm>
            <a:off x="8060757" y="1026465"/>
            <a:ext cx="476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200" dirty="0"/>
              <a:t>Mud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666D23ED-F61B-41B2-9953-13785FCFA9D0}"/>
              </a:ext>
            </a:extLst>
          </p:cNvPr>
          <p:cNvGrpSpPr/>
          <p:nvPr/>
        </p:nvGrpSpPr>
        <p:grpSpPr>
          <a:xfrm>
            <a:off x="1062925" y="3846765"/>
            <a:ext cx="7978380" cy="2285333"/>
            <a:chOff x="1062925" y="3846765"/>
            <a:chExt cx="7978380" cy="228533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632F9119-DB93-4313-88FB-BC26B8160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762" y="4048558"/>
              <a:ext cx="1483743" cy="19800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B715183-7178-4381-8875-435CC133CD48}"/>
                </a:ext>
              </a:extLst>
            </p:cNvPr>
            <p:cNvSpPr txBox="1"/>
            <p:nvPr/>
          </p:nvSpPr>
          <p:spPr>
            <a:xfrm>
              <a:off x="3576462" y="3846765"/>
              <a:ext cx="12516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Z" dirty="0"/>
                <a:t>River width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569BF1E6-78E5-4BC4-A1CF-733C8346216C}"/>
                </a:ext>
              </a:extLst>
            </p:cNvPr>
            <p:cNvSpPr txBox="1"/>
            <p:nvPr/>
          </p:nvSpPr>
          <p:spPr>
            <a:xfrm>
              <a:off x="2494573" y="3846765"/>
              <a:ext cx="1077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Z" dirty="0"/>
                <a:t>Sediment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48242B9D-F956-452A-82D0-E60C48E77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21" b="96429" l="5042" r="96078">
                          <a14:foregroundMark x1="18487" y1="91807" x2="18487" y2="91807"/>
                          <a14:foregroundMark x1="74510" y1="31513" x2="74510" y2="31513"/>
                          <a14:foregroundMark x1="63305" y1="18697" x2="63305" y2="18697"/>
                          <a14:foregroundMark x1="65826" y1="13025" x2="77031" y2="12395"/>
                          <a14:foregroundMark x1="65826" y1="15546" x2="73950" y2="19958"/>
                          <a14:foregroundMark x1="45938" y1="69328" x2="56303" y2="682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344" y="4049283"/>
              <a:ext cx="1483199" cy="197927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7932FD8A-972A-48B4-A702-7B76C17D3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7562" y="4048558"/>
              <a:ext cx="1483743" cy="1980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E9C082EE-1E45-4D17-8032-558F8129D44B}"/>
                </a:ext>
              </a:extLst>
            </p:cNvPr>
            <p:cNvSpPr txBox="1"/>
            <p:nvPr/>
          </p:nvSpPr>
          <p:spPr>
            <a:xfrm>
              <a:off x="7730204" y="3846765"/>
              <a:ext cx="12745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Z" dirty="0"/>
                <a:t>Fish habitat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106915EB-7C7D-4BEC-8E17-46336A129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0417" y="4048558"/>
              <a:ext cx="1483743" cy="19800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C20BF0E-3FFE-4279-8F72-4A6B00940AEC}"/>
                </a:ext>
              </a:extLst>
            </p:cNvPr>
            <p:cNvSpPr txBox="1"/>
            <p:nvPr/>
          </p:nvSpPr>
          <p:spPr>
            <a:xfrm>
              <a:off x="6270901" y="3846765"/>
              <a:ext cx="1454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Z" dirty="0"/>
                <a:t>Water quality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18BA284-57E8-4E3B-8DF7-BDEDE3CF5237}"/>
                </a:ext>
              </a:extLst>
            </p:cNvPr>
            <p:cNvSpPr txBox="1"/>
            <p:nvPr/>
          </p:nvSpPr>
          <p:spPr>
            <a:xfrm>
              <a:off x="6523794" y="5670433"/>
              <a:ext cx="5504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i="1" dirty="0"/>
                <a:t>E. coli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CAD900C9-C339-454A-B8A5-307322535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747" b="96154" l="4884" r="95373">
                          <a14:foregroundMark x1="17481" y1="92674" x2="17481" y2="92674"/>
                          <a14:foregroundMark x1="70437" y1="34982" x2="70437" y2="34982"/>
                          <a14:foregroundMark x1="67352" y1="13736" x2="72494" y2="17582"/>
                          <a14:foregroundMark x1="72237" y1="26557" x2="72237" y2="26557"/>
                          <a14:foregroundMark x1="70951" y1="21245" x2="70951" y2="212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8724" y="4048558"/>
              <a:ext cx="1483743" cy="198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C773768-2040-4939-BD88-8B22BBA8CCB1}"/>
                </a:ext>
              </a:extLst>
            </p:cNvPr>
            <p:cNvSpPr txBox="1"/>
            <p:nvPr/>
          </p:nvSpPr>
          <p:spPr>
            <a:xfrm>
              <a:off x="4832952" y="3846765"/>
              <a:ext cx="1433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Z" dirty="0"/>
                <a:t>Invertebrates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FCAABE5-6E3B-453E-B7A7-D55D4C9B60A7}"/>
                </a:ext>
              </a:extLst>
            </p:cNvPr>
            <p:cNvSpPr txBox="1"/>
            <p:nvPr/>
          </p:nvSpPr>
          <p:spPr>
            <a:xfrm>
              <a:off x="5251602" y="5670433"/>
              <a:ext cx="4363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dirty="0"/>
                <a:t>MCI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63B3E98-F131-43A6-8EF9-DA269829C88D}"/>
                </a:ext>
              </a:extLst>
            </p:cNvPr>
            <p:cNvSpPr txBox="1"/>
            <p:nvPr/>
          </p:nvSpPr>
          <p:spPr>
            <a:xfrm>
              <a:off x="7928106" y="5670433"/>
              <a:ext cx="8616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dirty="0" err="1"/>
                <a:t>Torrentfish</a:t>
              </a:r>
              <a:endParaRPr lang="en-NZ" sz="1200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42E283B-3544-4FDE-897B-8245AA4B9870}"/>
                </a:ext>
              </a:extLst>
            </p:cNvPr>
            <p:cNvPicPr>
              <a:picLocks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98" b="96154" l="4884" r="96144">
                          <a14:foregroundMark x1="69666" y1="36447" x2="69666" y2="36447"/>
                          <a14:foregroundMark x1="71465" y1="15568" x2="71465" y2="15568"/>
                          <a14:foregroundMark x1="17481" y1="91941" x2="17481" y2="91941"/>
                          <a14:foregroundMark x1="68380" y1="15568" x2="68380" y2="15568"/>
                          <a14:foregroundMark x1="83290" y1="24725" x2="83290" y2="24725"/>
                          <a14:foregroundMark x1="78149" y1="25092" x2="78149" y2="25092"/>
                          <a14:foregroundMark x1="66067" y1="14103" x2="66067" y2="141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925" y="4048558"/>
              <a:ext cx="1483200" cy="19800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7468FC4B-1F2E-4DE0-A342-7716B6091447}"/>
                </a:ext>
              </a:extLst>
            </p:cNvPr>
            <p:cNvSpPr txBox="1"/>
            <p:nvPr/>
          </p:nvSpPr>
          <p:spPr>
            <a:xfrm>
              <a:off x="1351256" y="3846765"/>
              <a:ext cx="1138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Z" dirty="0"/>
                <a:t>Hydrology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4A200D9-FA5B-4626-8FC3-00369C8E4AB3}"/>
                </a:ext>
              </a:extLst>
            </p:cNvPr>
            <p:cNvSpPr txBox="1"/>
            <p:nvPr/>
          </p:nvSpPr>
          <p:spPr>
            <a:xfrm>
              <a:off x="1411143" y="5670433"/>
              <a:ext cx="4615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dirty="0"/>
                <a:t>Fre3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213591B0-CC72-4A2D-9EE0-9562617FB4BD}"/>
                </a:ext>
              </a:extLst>
            </p:cNvPr>
            <p:cNvSpPr txBox="1"/>
            <p:nvPr/>
          </p:nvSpPr>
          <p:spPr>
            <a:xfrm>
              <a:off x="2688260" y="5670433"/>
              <a:ext cx="6206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dirty="0"/>
                <a:t>Cobble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33A638E7-C720-4F0C-8BDB-D751A2A3F895}"/>
                </a:ext>
              </a:extLst>
            </p:cNvPr>
            <p:cNvSpPr txBox="1"/>
            <p:nvPr/>
          </p:nvSpPr>
          <p:spPr>
            <a:xfrm>
              <a:off x="4014644" y="5670433"/>
              <a:ext cx="7619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dirty="0"/>
                <a:t>Width at </a:t>
              </a:r>
            </a:p>
            <a:p>
              <a:pPr algn="ctr"/>
              <a:r>
                <a:rPr lang="en-NZ" sz="1200" dirty="0"/>
                <a:t>MALF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8179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530" y="3828105"/>
            <a:ext cx="3387224" cy="13518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059" y="2337855"/>
            <a:ext cx="3882167" cy="1363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31237" b="54953"/>
          <a:stretch/>
        </p:blipFill>
        <p:spPr>
          <a:xfrm>
            <a:off x="3083993" y="5306390"/>
            <a:ext cx="3133726" cy="615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/>
              <a:t>Predicting national river values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3675" y="886993"/>
            <a:ext cx="3982441" cy="1139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8417" y="2119415"/>
            <a:ext cx="3472956" cy="1424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8050" y="886993"/>
            <a:ext cx="2688184" cy="1324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811" y="3636584"/>
            <a:ext cx="3982168" cy="1576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417" y="1762181"/>
            <a:ext cx="5550070" cy="312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0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089401" y="180507"/>
            <a:ext cx="4937946" cy="1057049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NZ River Maps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18487" y="1136624"/>
            <a:ext cx="4745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>
                <a:solidFill>
                  <a:schemeClr val="bg1"/>
                </a:solidFill>
              </a:rPr>
              <a:t>A web-based tool to visualise and quantify spatial data for fresh waters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5" y="6052021"/>
            <a:ext cx="2249714" cy="5444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8777" y="4168928"/>
            <a:ext cx="2333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400" dirty="0"/>
              <a:t>Amy Whitehead </a:t>
            </a:r>
          </a:p>
          <a:p>
            <a:pPr algn="ctr"/>
            <a:r>
              <a:rPr lang="en-NZ" sz="2400" dirty="0"/>
              <a:t>Doug Booker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05C1846-C2BA-472D-A559-2754B8D98B11}"/>
              </a:ext>
            </a:extLst>
          </p:cNvPr>
          <p:cNvSpPr/>
          <p:nvPr/>
        </p:nvSpPr>
        <p:spPr>
          <a:xfrm>
            <a:off x="3457575" y="4122761"/>
            <a:ext cx="4936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2400" dirty="0">
                <a:solidFill>
                  <a:schemeClr val="bg1"/>
                </a:solidFill>
                <a:hlinkClick r:id="rId3"/>
              </a:rPr>
              <a:t>https://shiny.niwa.co.nz/nzrivermaps/</a:t>
            </a:r>
            <a:endParaRPr lang="en-N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01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zrivermaps - screencas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066" end="4824.47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3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4BF80A-E137-4F98-8E2A-CCF88D432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NZ’s Digital River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65AB48-4956-40D7-9F45-84374BA34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2356" y="1304925"/>
            <a:ext cx="7252994" cy="4814888"/>
          </a:xfrm>
        </p:spPr>
        <p:txBody>
          <a:bodyPr>
            <a:normAutofit/>
          </a:bodyPr>
          <a:lstStyle/>
          <a:p>
            <a:r>
              <a:rPr lang="en-NZ" dirty="0"/>
              <a:t>NZ’s digital river network is a dendritic stream network calculated from a DEM</a:t>
            </a:r>
          </a:p>
          <a:p>
            <a:r>
              <a:rPr lang="en-NZ" dirty="0"/>
              <a:t>GIS files available from NIWA’s website</a:t>
            </a:r>
          </a:p>
          <a:p>
            <a:r>
              <a:rPr lang="en-NZ" dirty="0"/>
              <a:t>The digital river network has been used for</a:t>
            </a:r>
          </a:p>
          <a:p>
            <a:pPr lvl="1"/>
            <a:r>
              <a:rPr lang="en-NZ" dirty="0"/>
              <a:t>Hydrological modelling</a:t>
            </a:r>
          </a:p>
          <a:p>
            <a:pPr lvl="1"/>
            <a:r>
              <a:rPr lang="en-NZ" dirty="0"/>
              <a:t>Water quality modelling</a:t>
            </a:r>
          </a:p>
          <a:p>
            <a:pPr lvl="1"/>
            <a:r>
              <a:rPr lang="en-NZ" dirty="0"/>
              <a:t>Classifying river environments</a:t>
            </a:r>
          </a:p>
          <a:p>
            <a:pPr lvl="1"/>
            <a:r>
              <a:rPr lang="en-NZ" dirty="0"/>
              <a:t>Predicting national river values</a:t>
            </a:r>
          </a:p>
          <a:p>
            <a:r>
              <a:rPr lang="en-NZ" dirty="0"/>
              <a:t>View national predictions on the digital river network using NZ River Maps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3D649E4-97D2-4952-B41D-6B295EB9D305}"/>
              </a:ext>
            </a:extLst>
          </p:cNvPr>
          <p:cNvSpPr txBox="1"/>
          <p:nvPr/>
        </p:nvSpPr>
        <p:spPr>
          <a:xfrm>
            <a:off x="5405933" y="641913"/>
            <a:ext cx="3650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Z" sz="3200" dirty="0">
                <a:solidFill>
                  <a:srgbClr val="0061A9"/>
                </a:solidFill>
                <a:latin typeface="+mj-lt"/>
                <a:ea typeface="+mj-ea"/>
                <a:cs typeface="+mj-cs"/>
              </a:rPr>
              <a:t>Take home messages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3864390-0829-4B51-9CF2-654F324754C9}"/>
              </a:ext>
            </a:extLst>
          </p:cNvPr>
          <p:cNvSpPr/>
          <p:nvPr/>
        </p:nvSpPr>
        <p:spPr>
          <a:xfrm>
            <a:off x="4992864" y="5608661"/>
            <a:ext cx="41511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NZ" sz="2000" dirty="0">
                <a:solidFill>
                  <a:schemeClr val="bg1"/>
                </a:solidFill>
                <a:hlinkClick r:id="rId2"/>
              </a:rPr>
              <a:t>https://shiny.niwa.co.nz/nzrivermaps/</a:t>
            </a:r>
            <a:endParaRPr lang="en-NZ" sz="2000" dirty="0">
              <a:solidFill>
                <a:schemeClr val="bg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21ED7E6-BB53-4752-8DF6-72AF0CB434BF}"/>
              </a:ext>
            </a:extLst>
          </p:cNvPr>
          <p:cNvGrpSpPr/>
          <p:nvPr/>
        </p:nvGrpSpPr>
        <p:grpSpPr>
          <a:xfrm>
            <a:off x="4933824" y="3151376"/>
            <a:ext cx="1613593" cy="1555343"/>
            <a:chOff x="4933824" y="3151376"/>
            <a:chExt cx="1613593" cy="1555343"/>
          </a:xfrm>
        </p:grpSpPr>
        <p:pic>
          <p:nvPicPr>
            <p:cNvPr id="7" name="Picture 8" descr="Image result for water droplet">
              <a:extLst>
                <a:ext uri="{FF2B5EF4-FFF2-40B4-BE49-F238E27FC236}">
                  <a16:creationId xmlns:a16="http://schemas.microsoft.com/office/drawing/2014/main" xmlns="" id="{EE6C7790-59DD-4024-AA52-4DEDDDC06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3824" y="3151376"/>
              <a:ext cx="412809" cy="412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Image result for microbe">
              <a:extLst>
                <a:ext uri="{FF2B5EF4-FFF2-40B4-BE49-F238E27FC236}">
                  <a16:creationId xmlns:a16="http://schemas.microsoft.com/office/drawing/2014/main" xmlns="" id="{E726848C-1DB5-4E92-91EB-FC6ACC67E8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6642" y="3642422"/>
              <a:ext cx="559982" cy="354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2" descr="Image result for trout">
              <a:extLst>
                <a:ext uri="{FF2B5EF4-FFF2-40B4-BE49-F238E27FC236}">
                  <a16:creationId xmlns:a16="http://schemas.microsoft.com/office/drawing/2014/main" xmlns="" id="{91171994-88FA-44BB-8A93-7B810AFEEA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7820" y="4416920"/>
              <a:ext cx="579597" cy="289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8628A733-37C4-445E-A51B-D335823F9770}"/>
                </a:ext>
              </a:extLst>
            </p:cNvPr>
            <p:cNvGrpSpPr/>
            <p:nvPr/>
          </p:nvGrpSpPr>
          <p:grpSpPr>
            <a:xfrm>
              <a:off x="5775620" y="3954282"/>
              <a:ext cx="664572" cy="390479"/>
              <a:chOff x="6229953" y="2885400"/>
              <a:chExt cx="664572" cy="390479"/>
            </a:xfrm>
          </p:grpSpPr>
          <p:pic>
            <p:nvPicPr>
              <p:cNvPr id="22" name="Picture 14" descr="Image result for climate">
                <a:extLst>
                  <a:ext uri="{FF2B5EF4-FFF2-40B4-BE49-F238E27FC236}">
                    <a16:creationId xmlns:a16="http://schemas.microsoft.com/office/drawing/2014/main" xmlns="" id="{D45B5138-CDC1-4D0C-A58D-D9FB75C47C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229953" y="2885400"/>
                <a:ext cx="384401" cy="3844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16" descr="Image result for rock">
                <a:extLst>
                  <a:ext uri="{FF2B5EF4-FFF2-40B4-BE49-F238E27FC236}">
                    <a16:creationId xmlns:a16="http://schemas.microsoft.com/office/drawing/2014/main" xmlns="" id="{BD52E55E-751D-4B3F-9AC6-9F8E3CCB4F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635385" y="2937747"/>
                <a:ext cx="259140" cy="3381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80F15DB-EC01-422C-B1CF-19BA1797E73D}"/>
              </a:ext>
            </a:extLst>
          </p:cNvPr>
          <p:cNvSpPr txBox="1"/>
          <p:nvPr/>
        </p:nvSpPr>
        <p:spPr>
          <a:xfrm>
            <a:off x="7231401" y="2236770"/>
            <a:ext cx="1760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>
                <a:solidFill>
                  <a:schemeClr val="accent1">
                    <a:lumMod val="75000"/>
                  </a:schemeClr>
                </a:solidFill>
              </a:rPr>
              <a:t>(Search for REC!)</a:t>
            </a:r>
          </a:p>
        </p:txBody>
      </p:sp>
    </p:spTree>
    <p:extLst>
      <p:ext uri="{BB962C8B-B14F-4D97-AF65-F5344CB8AC3E}">
        <p14:creationId xmlns:p14="http://schemas.microsoft.com/office/powerpoint/2010/main" val="239414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4A9115D-CBA3-4504-AA5D-BC04DA3C9407}"/>
              </a:ext>
            </a:extLst>
          </p:cNvPr>
          <p:cNvGrpSpPr/>
          <p:nvPr/>
        </p:nvGrpSpPr>
        <p:grpSpPr>
          <a:xfrm>
            <a:off x="5006501" y="1253331"/>
            <a:ext cx="3608541" cy="4656841"/>
            <a:chOff x="6277707" y="2308801"/>
            <a:chExt cx="2866293" cy="36989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CAFFBAB-C8A6-4B2B-8F0E-9224C446B0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3" t="7863" r="5404" b="7602"/>
            <a:stretch/>
          </p:blipFill>
          <p:spPr>
            <a:xfrm>
              <a:off x="6277707" y="2308801"/>
              <a:ext cx="2866293" cy="369896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0F525D60-496D-49A5-B186-9F36048A91FA}"/>
                </a:ext>
              </a:extLst>
            </p:cNvPr>
            <p:cNvSpPr/>
            <p:nvPr/>
          </p:nvSpPr>
          <p:spPr>
            <a:xfrm>
              <a:off x="6277707" y="2461846"/>
              <a:ext cx="1248508" cy="9671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D44F33-CF36-44A4-B667-74AC55437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NZ’s Digital River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8792FE-1632-46EB-9DF7-035E8B845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6960" y="1253331"/>
            <a:ext cx="7252994" cy="4351338"/>
          </a:xfrm>
        </p:spPr>
        <p:txBody>
          <a:bodyPr/>
          <a:lstStyle/>
          <a:p>
            <a:r>
              <a:rPr lang="en-NZ" dirty="0"/>
              <a:t>Dendritic stream network</a:t>
            </a:r>
          </a:p>
          <a:p>
            <a:pPr lvl="1"/>
            <a:r>
              <a:rPr lang="en-NZ" dirty="0"/>
              <a:t>&gt; 576,000 individual reaches</a:t>
            </a:r>
          </a:p>
          <a:p>
            <a:pPr lvl="1"/>
            <a:r>
              <a:rPr lang="en-NZ" dirty="0"/>
              <a:t>425,000 km of river</a:t>
            </a:r>
          </a:p>
          <a:p>
            <a:pPr lvl="1"/>
            <a:endParaRPr lang="en-N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C6A6D99-A489-406B-B1D8-B061859F09C4}"/>
              </a:ext>
            </a:extLst>
          </p:cNvPr>
          <p:cNvSpPr txBox="1"/>
          <p:nvPr/>
        </p:nvSpPr>
        <p:spPr>
          <a:xfrm>
            <a:off x="7120000" y="757673"/>
            <a:ext cx="1937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200" dirty="0">
                <a:solidFill>
                  <a:srgbClr val="0061A9"/>
                </a:solidFill>
                <a:latin typeface="+mj-lt"/>
                <a:ea typeface="+mj-ea"/>
                <a:cs typeface="+mj-cs"/>
              </a:rPr>
              <a:t>What is it?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4F0815B1-CFCB-4C79-979A-8CEA941D68D8}"/>
              </a:ext>
            </a:extLst>
          </p:cNvPr>
          <p:cNvGrpSpPr/>
          <p:nvPr/>
        </p:nvGrpSpPr>
        <p:grpSpPr>
          <a:xfrm>
            <a:off x="1609444" y="2906911"/>
            <a:ext cx="2883133" cy="2697758"/>
            <a:chOff x="1270608" y="2770307"/>
            <a:chExt cx="2883133" cy="269775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30DC340F-1BE1-428B-8A62-494C56AEEE6D}"/>
                </a:ext>
              </a:extLst>
            </p:cNvPr>
            <p:cNvGrpSpPr/>
            <p:nvPr/>
          </p:nvGrpSpPr>
          <p:grpSpPr>
            <a:xfrm>
              <a:off x="1270608" y="2770307"/>
              <a:ext cx="1440000" cy="2697758"/>
              <a:chOff x="1270608" y="2770307"/>
              <a:chExt cx="1440000" cy="2697758"/>
            </a:xfrm>
          </p:grpSpPr>
          <p:pic>
            <p:nvPicPr>
              <p:cNvPr id="1026" name="Picture 2" descr="Image result for nz river">
                <a:extLst>
                  <a:ext uri="{FF2B5EF4-FFF2-40B4-BE49-F238E27FC236}">
                    <a16:creationId xmlns:a16="http://schemas.microsoft.com/office/drawing/2014/main" xmlns="" id="{C1CFD45B-B00C-4B85-8C41-A6D902D15650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0608" y="2770307"/>
                <a:ext cx="1440000" cy="900000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xmlns="" id="{360FF913-842B-4871-B046-FE9A6702AB71}"/>
                  </a:ext>
                </a:extLst>
              </p:cNvPr>
              <p:cNvGrpSpPr/>
              <p:nvPr/>
            </p:nvGrpSpPr>
            <p:grpSpPr>
              <a:xfrm>
                <a:off x="1270608" y="3670307"/>
                <a:ext cx="1440000" cy="1797758"/>
                <a:chOff x="1270608" y="3670307"/>
                <a:chExt cx="1440000" cy="1797758"/>
              </a:xfrm>
            </p:grpSpPr>
            <p:pic>
              <p:nvPicPr>
                <p:cNvPr id="1030" name="Picture 6" descr="Image result for nz selwyn river">
                  <a:extLst>
                    <a:ext uri="{FF2B5EF4-FFF2-40B4-BE49-F238E27FC236}">
                      <a16:creationId xmlns:a16="http://schemas.microsoft.com/office/drawing/2014/main" xmlns="" id="{240FDBF2-1FA7-47DC-A8E4-DEE54AF7A020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0608" y="3670307"/>
                  <a:ext cx="1440000" cy="900000"/>
                </a:xfrm>
                <a:prstGeom prst="rect">
                  <a:avLst/>
                </a:prstGeom>
                <a:noFill/>
                <a:ln w="28575"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6" name="Picture 12" descr="Image result for coastal stream nz">
                  <a:extLst>
                    <a:ext uri="{FF2B5EF4-FFF2-40B4-BE49-F238E27FC236}">
                      <a16:creationId xmlns:a16="http://schemas.microsoft.com/office/drawing/2014/main" xmlns="" id="{EE014621-6E5A-48AD-8F37-DF9C2EF1A764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0608" y="4568065"/>
                  <a:ext cx="1440000" cy="900000"/>
                </a:xfrm>
                <a:prstGeom prst="rect">
                  <a:avLst/>
                </a:prstGeom>
                <a:noFill/>
                <a:ln w="28575"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AC186E7D-D428-4FCB-A5A7-0673575B9D52}"/>
                </a:ext>
              </a:extLst>
            </p:cNvPr>
            <p:cNvGrpSpPr/>
            <p:nvPr/>
          </p:nvGrpSpPr>
          <p:grpSpPr>
            <a:xfrm>
              <a:off x="2713741" y="2770307"/>
              <a:ext cx="1440000" cy="2697758"/>
              <a:chOff x="2713741" y="2770307"/>
              <a:chExt cx="1440000" cy="2697758"/>
            </a:xfrm>
          </p:grpSpPr>
          <p:pic>
            <p:nvPicPr>
              <p:cNvPr id="1032" name="Picture 8" descr="Image result for whanganui river">
                <a:extLst>
                  <a:ext uri="{FF2B5EF4-FFF2-40B4-BE49-F238E27FC236}">
                    <a16:creationId xmlns:a16="http://schemas.microsoft.com/office/drawing/2014/main" xmlns="" id="{B1BD6A9F-14F5-4AEF-B6FB-FB6C0E18999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3741" y="2770307"/>
                <a:ext cx="1440000" cy="900000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Image result for rangitaiki river">
                <a:extLst>
                  <a:ext uri="{FF2B5EF4-FFF2-40B4-BE49-F238E27FC236}">
                    <a16:creationId xmlns:a16="http://schemas.microsoft.com/office/drawing/2014/main" xmlns="" id="{855C3295-4141-45CE-8055-35F314AB816D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3741" y="3670307"/>
                <a:ext cx="1440000" cy="900000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8" name="Picture 14" descr="Image result for coastal stream nz">
                <a:extLst>
                  <a:ext uri="{FF2B5EF4-FFF2-40B4-BE49-F238E27FC236}">
                    <a16:creationId xmlns:a16="http://schemas.microsoft.com/office/drawing/2014/main" xmlns="" id="{CB989234-5594-47BF-94A6-00F75CDD9867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3741" y="4568065"/>
                <a:ext cx="1440000" cy="900000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3C58A5D6-67A6-4788-82A0-612B221B1D2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7917" b="70777" l="56780" r="729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53" t="56310" r="24976" b="27615"/>
          <a:stretch/>
        </p:blipFill>
        <p:spPr>
          <a:xfrm rot="19266484">
            <a:off x="4659024" y="2120531"/>
            <a:ext cx="2219325" cy="10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77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Table 112">
            <a:extLst>
              <a:ext uri="{FF2B5EF4-FFF2-40B4-BE49-F238E27FC236}">
                <a16:creationId xmlns:a16="http://schemas.microsoft.com/office/drawing/2014/main" xmlns="" id="{018ADB8F-C47E-4A5A-893D-C4ACD9157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855050"/>
              </p:ext>
            </p:extLst>
          </p:nvPr>
        </p:nvGraphicFramePr>
        <p:xfrm>
          <a:off x="4639408" y="1403220"/>
          <a:ext cx="214239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478">
                  <a:extLst>
                    <a:ext uri="{9D8B030D-6E8A-4147-A177-3AD203B41FA5}">
                      <a16:colId xmlns:a16="http://schemas.microsoft.com/office/drawing/2014/main" xmlns="" val="486465292"/>
                    </a:ext>
                  </a:extLst>
                </a:gridCol>
                <a:gridCol w="428478">
                  <a:extLst>
                    <a:ext uri="{9D8B030D-6E8A-4147-A177-3AD203B41FA5}">
                      <a16:colId xmlns:a16="http://schemas.microsoft.com/office/drawing/2014/main" xmlns="" val="1035383494"/>
                    </a:ext>
                  </a:extLst>
                </a:gridCol>
                <a:gridCol w="428478">
                  <a:extLst>
                    <a:ext uri="{9D8B030D-6E8A-4147-A177-3AD203B41FA5}">
                      <a16:colId xmlns:a16="http://schemas.microsoft.com/office/drawing/2014/main" xmlns="" val="4211706636"/>
                    </a:ext>
                  </a:extLst>
                </a:gridCol>
                <a:gridCol w="428478">
                  <a:extLst>
                    <a:ext uri="{9D8B030D-6E8A-4147-A177-3AD203B41FA5}">
                      <a16:colId xmlns:a16="http://schemas.microsoft.com/office/drawing/2014/main" xmlns="" val="124740125"/>
                    </a:ext>
                  </a:extLst>
                </a:gridCol>
                <a:gridCol w="428478">
                  <a:extLst>
                    <a:ext uri="{9D8B030D-6E8A-4147-A177-3AD203B41FA5}">
                      <a16:colId xmlns:a16="http://schemas.microsoft.com/office/drawing/2014/main" xmlns="" val="40208035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NZ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0688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NZ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697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NZ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1618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NZ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1395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NZ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190158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C8F8FA-B054-4538-A1AD-5148A2C2E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/>
              <a:t>NZ’s Digital River Network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B75A63A0-9614-46F6-BDDF-C189CC1722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493546"/>
              </p:ext>
            </p:extLst>
          </p:nvPr>
        </p:nvGraphicFramePr>
        <p:xfrm>
          <a:off x="1495268" y="1117289"/>
          <a:ext cx="214239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478">
                  <a:extLst>
                    <a:ext uri="{9D8B030D-6E8A-4147-A177-3AD203B41FA5}">
                      <a16:colId xmlns:a16="http://schemas.microsoft.com/office/drawing/2014/main" xmlns="" val="486465292"/>
                    </a:ext>
                  </a:extLst>
                </a:gridCol>
                <a:gridCol w="428478">
                  <a:extLst>
                    <a:ext uri="{9D8B030D-6E8A-4147-A177-3AD203B41FA5}">
                      <a16:colId xmlns:a16="http://schemas.microsoft.com/office/drawing/2014/main" xmlns="" val="1035383494"/>
                    </a:ext>
                  </a:extLst>
                </a:gridCol>
                <a:gridCol w="428478">
                  <a:extLst>
                    <a:ext uri="{9D8B030D-6E8A-4147-A177-3AD203B41FA5}">
                      <a16:colId xmlns:a16="http://schemas.microsoft.com/office/drawing/2014/main" xmlns="" val="4211706636"/>
                    </a:ext>
                  </a:extLst>
                </a:gridCol>
                <a:gridCol w="428478">
                  <a:extLst>
                    <a:ext uri="{9D8B030D-6E8A-4147-A177-3AD203B41FA5}">
                      <a16:colId xmlns:a16="http://schemas.microsoft.com/office/drawing/2014/main" xmlns="" val="124740125"/>
                    </a:ext>
                  </a:extLst>
                </a:gridCol>
                <a:gridCol w="428478">
                  <a:extLst>
                    <a:ext uri="{9D8B030D-6E8A-4147-A177-3AD203B41FA5}">
                      <a16:colId xmlns:a16="http://schemas.microsoft.com/office/drawing/2014/main" xmlns="" val="40208035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b="0" dirty="0">
                          <a:solidFill>
                            <a:schemeClr val="tx1"/>
                          </a:solidFill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0688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 dirty="0">
                          <a:solidFill>
                            <a:schemeClr val="tx1"/>
                          </a:solidFill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dirty="0">
                          <a:solidFill>
                            <a:schemeClr val="tx1"/>
                          </a:solidFill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dirty="0">
                          <a:solidFill>
                            <a:schemeClr val="tx1"/>
                          </a:solidFill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dirty="0">
                          <a:solidFill>
                            <a:schemeClr val="tx1"/>
                          </a:solidFill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dirty="0">
                          <a:solidFill>
                            <a:schemeClr val="tx1"/>
                          </a:solidFill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697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 dirty="0">
                          <a:solidFill>
                            <a:schemeClr val="tx1"/>
                          </a:solidFill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dirty="0">
                          <a:solidFill>
                            <a:schemeClr val="tx1"/>
                          </a:solidFill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dirty="0">
                          <a:solidFill>
                            <a:schemeClr val="tx1"/>
                          </a:solidFill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dirty="0"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1618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 dirty="0">
                          <a:solidFill>
                            <a:schemeClr val="tx1"/>
                          </a:solidFill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dirty="0">
                          <a:solidFill>
                            <a:schemeClr val="tx1"/>
                          </a:solidFill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dirty="0">
                          <a:solidFill>
                            <a:schemeClr val="tx1"/>
                          </a:solidFill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1395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 dirty="0">
                          <a:solidFill>
                            <a:schemeClr val="tx1"/>
                          </a:solidFill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dirty="0">
                          <a:solidFill>
                            <a:schemeClr val="tx1"/>
                          </a:solidFill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dirty="0">
                          <a:solidFill>
                            <a:schemeClr val="tx1"/>
                          </a:solidFill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1901580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xmlns="" id="{A6A3D2EA-A2AD-4B03-B08F-AEE1F283D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490104"/>
              </p:ext>
            </p:extLst>
          </p:nvPr>
        </p:nvGraphicFramePr>
        <p:xfrm>
          <a:off x="1495268" y="3795526"/>
          <a:ext cx="214239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478">
                  <a:extLst>
                    <a:ext uri="{9D8B030D-6E8A-4147-A177-3AD203B41FA5}">
                      <a16:colId xmlns:a16="http://schemas.microsoft.com/office/drawing/2014/main" xmlns="" val="486465292"/>
                    </a:ext>
                  </a:extLst>
                </a:gridCol>
                <a:gridCol w="428478">
                  <a:extLst>
                    <a:ext uri="{9D8B030D-6E8A-4147-A177-3AD203B41FA5}">
                      <a16:colId xmlns:a16="http://schemas.microsoft.com/office/drawing/2014/main" xmlns="" val="1035383494"/>
                    </a:ext>
                  </a:extLst>
                </a:gridCol>
                <a:gridCol w="428478">
                  <a:extLst>
                    <a:ext uri="{9D8B030D-6E8A-4147-A177-3AD203B41FA5}">
                      <a16:colId xmlns:a16="http://schemas.microsoft.com/office/drawing/2014/main" xmlns="" val="4211706636"/>
                    </a:ext>
                  </a:extLst>
                </a:gridCol>
                <a:gridCol w="428478">
                  <a:extLst>
                    <a:ext uri="{9D8B030D-6E8A-4147-A177-3AD203B41FA5}">
                      <a16:colId xmlns:a16="http://schemas.microsoft.com/office/drawing/2014/main" xmlns="" val="124740125"/>
                    </a:ext>
                  </a:extLst>
                </a:gridCol>
                <a:gridCol w="428478">
                  <a:extLst>
                    <a:ext uri="{9D8B030D-6E8A-4147-A177-3AD203B41FA5}">
                      <a16:colId xmlns:a16="http://schemas.microsoft.com/office/drawing/2014/main" xmlns="" val="40208035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NZ" sz="105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05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05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05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05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0688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NZ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697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NZ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1618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NZ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1395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NZ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NZ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1901580"/>
                  </a:ext>
                </a:extLst>
              </a:tr>
            </a:tbl>
          </a:graphicData>
        </a:graphic>
      </p:graphicFrame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990764DF-5527-4D1A-9A05-B1C82883032F}"/>
              </a:ext>
            </a:extLst>
          </p:cNvPr>
          <p:cNvSpPr txBox="1"/>
          <p:nvPr/>
        </p:nvSpPr>
        <p:spPr>
          <a:xfrm>
            <a:off x="1370528" y="2968034"/>
            <a:ext cx="2391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Digital elevation model</a:t>
            </a: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xmlns="" id="{88972605-433E-4B46-AC36-9E4A0864B5DD}"/>
              </a:ext>
            </a:extLst>
          </p:cNvPr>
          <p:cNvGrpSpPr/>
          <p:nvPr/>
        </p:nvGrpSpPr>
        <p:grpSpPr>
          <a:xfrm>
            <a:off x="4830920" y="1585651"/>
            <a:ext cx="1724658" cy="2104208"/>
            <a:chOff x="5855225" y="3898106"/>
            <a:chExt cx="1724658" cy="2104208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xmlns="" id="{12187C17-75E7-4B3B-AB51-097172C5919B}"/>
                </a:ext>
              </a:extLst>
            </p:cNvPr>
            <p:cNvGrpSpPr/>
            <p:nvPr/>
          </p:nvGrpSpPr>
          <p:grpSpPr>
            <a:xfrm>
              <a:off x="5855225" y="3898106"/>
              <a:ext cx="1724658" cy="2104208"/>
              <a:chOff x="5855225" y="3898106"/>
              <a:chExt cx="1724658" cy="2104208"/>
            </a:xfrm>
          </p:grpSpPr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xmlns="" id="{E4B32FE2-3FB5-44BF-ACAA-0D25386D5C1B}"/>
                  </a:ext>
                </a:extLst>
              </p:cNvPr>
              <p:cNvGrpSpPr/>
              <p:nvPr/>
            </p:nvGrpSpPr>
            <p:grpSpPr>
              <a:xfrm>
                <a:off x="5855225" y="3898106"/>
                <a:ext cx="1720325" cy="1835944"/>
                <a:chOff x="5855225" y="3898106"/>
                <a:chExt cx="1720325" cy="1835944"/>
              </a:xfrm>
            </p:grpSpPr>
            <p:cxnSp>
              <p:nvCxnSpPr>
                <p:cNvPr id="60" name="Straight Arrow Connector 59">
                  <a:extLst>
                    <a:ext uri="{FF2B5EF4-FFF2-40B4-BE49-F238E27FC236}">
                      <a16:creationId xmlns:a16="http://schemas.microsoft.com/office/drawing/2014/main" xmlns="" id="{27485C29-C71E-4C62-AFDB-CF77EE4015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55225" y="3920018"/>
                  <a:ext cx="1716087" cy="1357764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Arrow Connector 60">
                  <a:extLst>
                    <a:ext uri="{FF2B5EF4-FFF2-40B4-BE49-F238E27FC236}">
                      <a16:creationId xmlns:a16="http://schemas.microsoft.com/office/drawing/2014/main" xmlns="" id="{7257142F-1EB7-4EF9-95E0-CBB6443791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17456" y="3920015"/>
                  <a:ext cx="918894" cy="76946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xmlns="" id="{D7890CE9-8F73-4025-92FC-4BC4524E2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77025" y="3898106"/>
                  <a:ext cx="559325" cy="377676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xmlns="" id="{4FBD5B9A-ABE5-4D40-A825-45954E9E69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37937" y="3920015"/>
                  <a:ext cx="0" cy="1037028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>
                  <a:extLst>
                    <a:ext uri="{FF2B5EF4-FFF2-40B4-BE49-F238E27FC236}">
                      <a16:creationId xmlns:a16="http://schemas.microsoft.com/office/drawing/2014/main" xmlns="" id="{224D2539-9D52-4545-B0B1-AFED9C68C1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72899" y="3920015"/>
                  <a:ext cx="0" cy="780084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Arrow Connector 64">
                  <a:extLst>
                    <a:ext uri="{FF2B5EF4-FFF2-40B4-BE49-F238E27FC236}">
                      <a16:creationId xmlns:a16="http://schemas.microsoft.com/office/drawing/2014/main" xmlns="" id="{E6F50FFD-54D3-4D37-BF9E-C2148BB34D9E}"/>
                    </a:ext>
                  </a:extLst>
                </p:cNvPr>
                <p:cNvCxnSpPr/>
                <p:nvPr/>
              </p:nvCxnSpPr>
              <p:spPr>
                <a:xfrm>
                  <a:off x="5862226" y="4255930"/>
                  <a:ext cx="495300" cy="39726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xmlns="" id="{932EE909-1F05-4EE7-8777-550C0BA8AC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62225" y="4659162"/>
                  <a:ext cx="911960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xmlns="" id="{EDBF4C60-A906-449B-82ED-B26D75E024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93573" y="4689475"/>
                  <a:ext cx="381977" cy="29730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>
                  <a:extLst>
                    <a:ext uri="{FF2B5EF4-FFF2-40B4-BE49-F238E27FC236}">
                      <a16:creationId xmlns:a16="http://schemas.microsoft.com/office/drawing/2014/main" xmlns="" id="{9B6EC875-4BFC-4DB7-A74F-F407648E30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71312" y="5009768"/>
                  <a:ext cx="0" cy="72428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xmlns="" id="{D3752C7D-FBE7-4DEE-96B7-C7E65754FD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92476" y="5376886"/>
                  <a:ext cx="1178836" cy="10417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>
                  <a:extLst>
                    <a:ext uri="{FF2B5EF4-FFF2-40B4-BE49-F238E27FC236}">
                      <a16:creationId xmlns:a16="http://schemas.microsoft.com/office/drawing/2014/main" xmlns="" id="{E0ADC941-F945-4441-B2CE-5E8AF8FBA8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06070" y="4653191"/>
                  <a:ext cx="828838" cy="68582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xmlns="" id="{6A0A91BB-AB99-480F-8F9A-8316D4943D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883275" y="4659852"/>
                  <a:ext cx="453145" cy="335223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xmlns="" id="{0BB819F6-4925-436D-B6F5-E6FDCF80422C}"/>
                  </a:ext>
                </a:extLst>
              </p:cNvPr>
              <p:cNvSpPr txBox="1"/>
              <p:nvPr/>
            </p:nvSpPr>
            <p:spPr>
              <a:xfrm>
                <a:off x="5889933" y="5632982"/>
                <a:ext cx="1689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NZ" dirty="0"/>
                  <a:t>Stream network</a:t>
                </a:r>
              </a:p>
            </p:txBody>
          </p:sp>
        </p:grp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xmlns="" id="{695B4BC0-FD42-4A48-8B77-3337F6FE97A1}"/>
                </a:ext>
              </a:extLst>
            </p:cNvPr>
            <p:cNvCxnSpPr>
              <a:cxnSpLocks/>
            </p:cNvCxnSpPr>
            <p:nvPr/>
          </p:nvCxnSpPr>
          <p:spPr>
            <a:xfrm>
              <a:off x="6707524" y="5015958"/>
              <a:ext cx="486049" cy="371345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xmlns="" id="{7F8DF7F4-DEC8-4928-B3FF-CF7E4C0F68DB}"/>
              </a:ext>
            </a:extLst>
          </p:cNvPr>
          <p:cNvGrpSpPr/>
          <p:nvPr/>
        </p:nvGrpSpPr>
        <p:grpSpPr>
          <a:xfrm>
            <a:off x="1589823" y="3888616"/>
            <a:ext cx="1923614" cy="2159055"/>
            <a:chOff x="4666555" y="1300355"/>
            <a:chExt cx="1923614" cy="2159055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xmlns="" id="{065A8437-84E9-4F20-80FF-D02D4645292C}"/>
                </a:ext>
              </a:extLst>
            </p:cNvPr>
            <p:cNvSpPr txBox="1"/>
            <p:nvPr/>
          </p:nvSpPr>
          <p:spPr>
            <a:xfrm>
              <a:off x="4882762" y="3090078"/>
              <a:ext cx="1520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Z" dirty="0"/>
                <a:t>Flow direction</a:t>
              </a: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xmlns="" id="{6F0CB17C-75AC-4250-9159-1511B429B69E}"/>
                </a:ext>
              </a:extLst>
            </p:cNvPr>
            <p:cNvGrpSpPr/>
            <p:nvPr/>
          </p:nvGrpSpPr>
          <p:grpSpPr>
            <a:xfrm>
              <a:off x="4666555" y="1300355"/>
              <a:ext cx="1923614" cy="1682778"/>
              <a:chOff x="4666555" y="1300355"/>
              <a:chExt cx="1923614" cy="1682778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xmlns="" id="{64B388B3-7DB2-4245-80B2-275B6FB82C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6555" y="1305766"/>
                <a:ext cx="198000" cy="198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xmlns="" id="{285F51EB-DF0F-4822-8288-14EE1E9703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21156" y="1300355"/>
                <a:ext cx="198000" cy="198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xmlns="" id="{3B2EE59C-FB9B-4082-A182-6EF01177C2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7562" y="1305766"/>
                <a:ext cx="0" cy="198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xmlns="" id="{A285DF8F-2830-4376-AB3F-89D2488AA9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5663" y="1305766"/>
                <a:ext cx="0" cy="198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xmlns="" id="{4530CA09-7FFE-4514-B4E6-C1A50BD09E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77217" y="1688870"/>
                <a:ext cx="198000" cy="198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xmlns="" id="{BE224CAF-CF06-4935-8EE6-738CEB006A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28206" y="1667917"/>
                <a:ext cx="198000" cy="198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xmlns="" id="{99BB4A3E-3AC2-467A-AC15-D6DF31C5A7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7562" y="1665447"/>
                <a:ext cx="0" cy="198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xmlns="" id="{F5BEAADA-F9C4-4FC6-B4C5-9311D0194F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5663" y="1665447"/>
                <a:ext cx="0" cy="198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xmlns="" id="{F64EF30C-87F3-4416-867F-3D5CA5458F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72715" y="2154231"/>
                <a:ext cx="20213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xmlns="" id="{8EAE5111-8FE6-4BB6-92F5-1985282739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7447" y="2055231"/>
                <a:ext cx="198000" cy="198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xmlns="" id="{CF302B5D-F598-42B4-AD19-666E5B0185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14068" y="2055231"/>
                <a:ext cx="198000" cy="198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xmlns="" id="{4F5EC05B-7259-47AF-ABBE-54A867A497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5663" y="2403287"/>
                <a:ext cx="0" cy="198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xmlns="" id="{BFD0EFDB-0C94-4325-81A7-1AD9D9F7DB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94531" y="2785133"/>
                <a:ext cx="198000" cy="198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xmlns="" id="{E80F6C7F-3D0B-48C9-92E9-9CDCC681AC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2040" y="1311177"/>
                <a:ext cx="198000" cy="198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xmlns="" id="{3FAC6595-9439-4E9D-A062-2EBE37E436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3457" y="1695672"/>
                <a:ext cx="198000" cy="198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xmlns="" id="{4B0A298B-FB31-487D-A0CF-E597353EA4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22040" y="2154231"/>
                <a:ext cx="207935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xmlns="" id="{2F3EA8DC-01ED-4886-9C99-BDEC19B0EE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2040" y="2884133"/>
                <a:ext cx="20793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xmlns="" id="{C8EF20FF-51A6-4455-8C73-C8BD12BBFE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24028" y="2403287"/>
                <a:ext cx="198000" cy="198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xmlns="" id="{9967D0C1-7235-4029-A90D-6DFB78DE43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72715" y="2403287"/>
                <a:ext cx="198000" cy="198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xmlns="" id="{7B33AFAC-1FE5-45C9-9ACD-9B3F87FCEB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1645" y="2403287"/>
                <a:ext cx="198000" cy="198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xmlns="" id="{FF4B1771-7B6C-4C63-9CF8-84DF8BB1EC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6040" y="2409577"/>
                <a:ext cx="223045" cy="18542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xmlns="" id="{6D18D9F0-06C2-4C36-9204-574BD37459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5663" y="2785133"/>
                <a:ext cx="0" cy="198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>
                <a:extLst>
                  <a:ext uri="{FF2B5EF4-FFF2-40B4-BE49-F238E27FC236}">
                    <a16:creationId xmlns:a16="http://schemas.microsoft.com/office/drawing/2014/main" xmlns="" id="{F329EC78-5405-4D70-9FCE-340872D666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42802" y="2884133"/>
                <a:ext cx="20793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Arrow Connector 136">
                <a:extLst>
                  <a:ext uri="{FF2B5EF4-FFF2-40B4-BE49-F238E27FC236}">
                    <a16:creationId xmlns:a16="http://schemas.microsoft.com/office/drawing/2014/main" xmlns="" id="{EA016FB9-CE96-4671-9717-0F021D829E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93595" y="2884133"/>
                <a:ext cx="20793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Arrow Connector 177">
                <a:extLst>
                  <a:ext uri="{FF2B5EF4-FFF2-40B4-BE49-F238E27FC236}">
                    <a16:creationId xmlns:a16="http://schemas.microsoft.com/office/drawing/2014/main" xmlns="" id="{355F6956-4CE4-4E37-99F7-533E8A2F79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92169" y="2055231"/>
                <a:ext cx="198000" cy="198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6464D64-82AC-47AD-B532-1D425965D310}"/>
              </a:ext>
            </a:extLst>
          </p:cNvPr>
          <p:cNvSpPr txBox="1"/>
          <p:nvPr/>
        </p:nvSpPr>
        <p:spPr>
          <a:xfrm>
            <a:off x="5851119" y="641913"/>
            <a:ext cx="3205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Z" sz="3200" dirty="0">
                <a:solidFill>
                  <a:srgbClr val="0061A9"/>
                </a:solidFill>
                <a:latin typeface="+mj-lt"/>
                <a:ea typeface="+mj-ea"/>
                <a:cs typeface="+mj-cs"/>
              </a:rPr>
              <a:t>How was it made?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xmlns="" id="{98183C4F-68A0-4720-8CA0-7DBEA87D8616}"/>
              </a:ext>
            </a:extLst>
          </p:cNvPr>
          <p:cNvSpPr/>
          <p:nvPr/>
        </p:nvSpPr>
        <p:spPr>
          <a:xfrm>
            <a:off x="2351938" y="3368554"/>
            <a:ext cx="308301" cy="31657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0" name="Arrow: Down 89">
            <a:extLst>
              <a:ext uri="{FF2B5EF4-FFF2-40B4-BE49-F238E27FC236}">
                <a16:creationId xmlns:a16="http://schemas.microsoft.com/office/drawing/2014/main" xmlns="" id="{3B7228AB-1846-439B-86FC-2C064F44C79C}"/>
              </a:ext>
            </a:extLst>
          </p:cNvPr>
          <p:cNvSpPr/>
          <p:nvPr/>
        </p:nvSpPr>
        <p:spPr>
          <a:xfrm rot="14093140">
            <a:off x="4208949" y="3456770"/>
            <a:ext cx="308301" cy="31657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9A7D52D-4222-469F-BF34-DF41FF0DACDE}"/>
              </a:ext>
            </a:extLst>
          </p:cNvPr>
          <p:cNvGrpSpPr/>
          <p:nvPr/>
        </p:nvGrpSpPr>
        <p:grpSpPr>
          <a:xfrm>
            <a:off x="5820714" y="3671113"/>
            <a:ext cx="3229895" cy="2388676"/>
            <a:chOff x="5820714" y="3671113"/>
            <a:chExt cx="3229895" cy="2388676"/>
          </a:xfrm>
        </p:grpSpPr>
        <p:sp>
          <p:nvSpPr>
            <p:cNvPr id="91" name="Arrow: Down 90">
              <a:extLst>
                <a:ext uri="{FF2B5EF4-FFF2-40B4-BE49-F238E27FC236}">
                  <a16:creationId xmlns:a16="http://schemas.microsoft.com/office/drawing/2014/main" xmlns="" id="{CFBBB9A6-E2BA-40AF-89F7-F3B505F66795}"/>
                </a:ext>
              </a:extLst>
            </p:cNvPr>
            <p:cNvSpPr/>
            <p:nvPr/>
          </p:nvSpPr>
          <p:spPr>
            <a:xfrm rot="18695311">
              <a:off x="5824851" y="3857599"/>
              <a:ext cx="308301" cy="316575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F66C08AA-AEF1-43B7-B8F7-C60D8B5EF834}"/>
                </a:ext>
              </a:extLst>
            </p:cNvPr>
            <p:cNvGrpSpPr/>
            <p:nvPr/>
          </p:nvGrpSpPr>
          <p:grpSpPr>
            <a:xfrm>
              <a:off x="6408474" y="3671113"/>
              <a:ext cx="2642135" cy="2388676"/>
              <a:chOff x="6408474" y="3671113"/>
              <a:chExt cx="2642135" cy="2388676"/>
            </a:xfrm>
          </p:grpSpPr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xmlns="" id="{0F41B42C-1AC8-4AA6-8F53-398F63843C85}"/>
                  </a:ext>
                </a:extLst>
              </p:cNvPr>
              <p:cNvSpPr/>
              <p:nvPr/>
            </p:nvSpPr>
            <p:spPr>
              <a:xfrm rot="1602763">
                <a:off x="7583378" y="4260472"/>
                <a:ext cx="1278478" cy="1183641"/>
              </a:xfrm>
              <a:custGeom>
                <a:avLst/>
                <a:gdLst>
                  <a:gd name="connsiteX0" fmla="*/ 1209675 w 1214679"/>
                  <a:gd name="connsiteY0" fmla="*/ 390525 h 590550"/>
                  <a:gd name="connsiteX1" fmla="*/ 1152525 w 1214679"/>
                  <a:gd name="connsiteY1" fmla="*/ 361950 h 590550"/>
                  <a:gd name="connsiteX2" fmla="*/ 1095375 w 1214679"/>
                  <a:gd name="connsiteY2" fmla="*/ 323850 h 590550"/>
                  <a:gd name="connsiteX3" fmla="*/ 1038225 w 1214679"/>
                  <a:gd name="connsiteY3" fmla="*/ 295275 h 590550"/>
                  <a:gd name="connsiteX4" fmla="*/ 981075 w 1214679"/>
                  <a:gd name="connsiteY4" fmla="*/ 266700 h 590550"/>
                  <a:gd name="connsiteX5" fmla="*/ 914400 w 1214679"/>
                  <a:gd name="connsiteY5" fmla="*/ 219075 h 590550"/>
                  <a:gd name="connsiteX6" fmla="*/ 885825 w 1214679"/>
                  <a:gd name="connsiteY6" fmla="*/ 209550 h 590550"/>
                  <a:gd name="connsiteX7" fmla="*/ 828675 w 1214679"/>
                  <a:gd name="connsiteY7" fmla="*/ 161925 h 590550"/>
                  <a:gd name="connsiteX8" fmla="*/ 800100 w 1214679"/>
                  <a:gd name="connsiteY8" fmla="*/ 152400 h 590550"/>
                  <a:gd name="connsiteX9" fmla="*/ 723900 w 1214679"/>
                  <a:gd name="connsiteY9" fmla="*/ 123825 h 590550"/>
                  <a:gd name="connsiteX10" fmla="*/ 666750 w 1214679"/>
                  <a:gd name="connsiteY10" fmla="*/ 85725 h 590550"/>
                  <a:gd name="connsiteX11" fmla="*/ 638175 w 1214679"/>
                  <a:gd name="connsiteY11" fmla="*/ 66675 h 590550"/>
                  <a:gd name="connsiteX12" fmla="*/ 600075 w 1214679"/>
                  <a:gd name="connsiteY12" fmla="*/ 57150 h 590550"/>
                  <a:gd name="connsiteX13" fmla="*/ 571500 w 1214679"/>
                  <a:gd name="connsiteY13" fmla="*/ 38100 h 590550"/>
                  <a:gd name="connsiteX14" fmla="*/ 514350 w 1214679"/>
                  <a:gd name="connsiteY14" fmla="*/ 19050 h 590550"/>
                  <a:gd name="connsiteX15" fmla="*/ 485775 w 1214679"/>
                  <a:gd name="connsiteY15" fmla="*/ 0 h 590550"/>
                  <a:gd name="connsiteX16" fmla="*/ 314325 w 1214679"/>
                  <a:gd name="connsiteY16" fmla="*/ 19050 h 590550"/>
                  <a:gd name="connsiteX17" fmla="*/ 285750 w 1214679"/>
                  <a:gd name="connsiteY17" fmla="*/ 38100 h 590550"/>
                  <a:gd name="connsiteX18" fmla="*/ 257175 w 1214679"/>
                  <a:gd name="connsiteY18" fmla="*/ 47625 h 590550"/>
                  <a:gd name="connsiteX19" fmla="*/ 200025 w 1214679"/>
                  <a:gd name="connsiteY19" fmla="*/ 85725 h 590550"/>
                  <a:gd name="connsiteX20" fmla="*/ 133350 w 1214679"/>
                  <a:gd name="connsiteY20" fmla="*/ 104775 h 590550"/>
                  <a:gd name="connsiteX21" fmla="*/ 85725 w 1214679"/>
                  <a:gd name="connsiteY21" fmla="*/ 152400 h 590550"/>
                  <a:gd name="connsiteX22" fmla="*/ 38100 w 1214679"/>
                  <a:gd name="connsiteY22" fmla="*/ 209550 h 590550"/>
                  <a:gd name="connsiteX23" fmla="*/ 9525 w 1214679"/>
                  <a:gd name="connsiteY23" fmla="*/ 304800 h 590550"/>
                  <a:gd name="connsiteX24" fmla="*/ 0 w 1214679"/>
                  <a:gd name="connsiteY24" fmla="*/ 333375 h 590550"/>
                  <a:gd name="connsiteX25" fmla="*/ 9525 w 1214679"/>
                  <a:gd name="connsiteY25" fmla="*/ 504825 h 590550"/>
                  <a:gd name="connsiteX26" fmla="*/ 104775 w 1214679"/>
                  <a:gd name="connsiteY26" fmla="*/ 581025 h 590550"/>
                  <a:gd name="connsiteX27" fmla="*/ 133350 w 1214679"/>
                  <a:gd name="connsiteY27" fmla="*/ 590550 h 590550"/>
                  <a:gd name="connsiteX28" fmla="*/ 771525 w 1214679"/>
                  <a:gd name="connsiteY28" fmla="*/ 561975 h 590550"/>
                  <a:gd name="connsiteX29" fmla="*/ 904875 w 1214679"/>
                  <a:gd name="connsiteY29" fmla="*/ 542925 h 590550"/>
                  <a:gd name="connsiteX30" fmla="*/ 942975 w 1214679"/>
                  <a:gd name="connsiteY30" fmla="*/ 533400 h 590550"/>
                  <a:gd name="connsiteX31" fmla="*/ 971550 w 1214679"/>
                  <a:gd name="connsiteY31" fmla="*/ 523875 h 590550"/>
                  <a:gd name="connsiteX32" fmla="*/ 1019175 w 1214679"/>
                  <a:gd name="connsiteY32" fmla="*/ 514350 h 590550"/>
                  <a:gd name="connsiteX33" fmla="*/ 1076325 w 1214679"/>
                  <a:gd name="connsiteY33" fmla="*/ 485775 h 590550"/>
                  <a:gd name="connsiteX34" fmla="*/ 1171575 w 1214679"/>
                  <a:gd name="connsiteY34" fmla="*/ 457200 h 590550"/>
                  <a:gd name="connsiteX35" fmla="*/ 1209675 w 1214679"/>
                  <a:gd name="connsiteY35" fmla="*/ 419100 h 590550"/>
                  <a:gd name="connsiteX36" fmla="*/ 1209675 w 1214679"/>
                  <a:gd name="connsiteY36" fmla="*/ 390525 h 590550"/>
                  <a:gd name="connsiteX0" fmla="*/ 1209675 w 1214679"/>
                  <a:gd name="connsiteY0" fmla="*/ 390525 h 590550"/>
                  <a:gd name="connsiteX1" fmla="*/ 1152525 w 1214679"/>
                  <a:gd name="connsiteY1" fmla="*/ 361950 h 590550"/>
                  <a:gd name="connsiteX2" fmla="*/ 1095375 w 1214679"/>
                  <a:gd name="connsiteY2" fmla="*/ 323850 h 590550"/>
                  <a:gd name="connsiteX3" fmla="*/ 1038225 w 1214679"/>
                  <a:gd name="connsiteY3" fmla="*/ 295275 h 590550"/>
                  <a:gd name="connsiteX4" fmla="*/ 981075 w 1214679"/>
                  <a:gd name="connsiteY4" fmla="*/ 266700 h 590550"/>
                  <a:gd name="connsiteX5" fmla="*/ 914400 w 1214679"/>
                  <a:gd name="connsiteY5" fmla="*/ 219075 h 590550"/>
                  <a:gd name="connsiteX6" fmla="*/ 885825 w 1214679"/>
                  <a:gd name="connsiteY6" fmla="*/ 209550 h 590550"/>
                  <a:gd name="connsiteX7" fmla="*/ 828675 w 1214679"/>
                  <a:gd name="connsiteY7" fmla="*/ 161925 h 590550"/>
                  <a:gd name="connsiteX8" fmla="*/ 800100 w 1214679"/>
                  <a:gd name="connsiteY8" fmla="*/ 152400 h 590550"/>
                  <a:gd name="connsiteX9" fmla="*/ 723900 w 1214679"/>
                  <a:gd name="connsiteY9" fmla="*/ 123825 h 590550"/>
                  <a:gd name="connsiteX10" fmla="*/ 666750 w 1214679"/>
                  <a:gd name="connsiteY10" fmla="*/ 85725 h 590550"/>
                  <a:gd name="connsiteX11" fmla="*/ 638175 w 1214679"/>
                  <a:gd name="connsiteY11" fmla="*/ 66675 h 590550"/>
                  <a:gd name="connsiteX12" fmla="*/ 600075 w 1214679"/>
                  <a:gd name="connsiteY12" fmla="*/ 57150 h 590550"/>
                  <a:gd name="connsiteX13" fmla="*/ 571500 w 1214679"/>
                  <a:gd name="connsiteY13" fmla="*/ 38100 h 590550"/>
                  <a:gd name="connsiteX14" fmla="*/ 514350 w 1214679"/>
                  <a:gd name="connsiteY14" fmla="*/ 19050 h 590550"/>
                  <a:gd name="connsiteX15" fmla="*/ 485775 w 1214679"/>
                  <a:gd name="connsiteY15" fmla="*/ 0 h 590550"/>
                  <a:gd name="connsiteX16" fmla="*/ 314325 w 1214679"/>
                  <a:gd name="connsiteY16" fmla="*/ 19050 h 590550"/>
                  <a:gd name="connsiteX17" fmla="*/ 285750 w 1214679"/>
                  <a:gd name="connsiteY17" fmla="*/ 38100 h 590550"/>
                  <a:gd name="connsiteX18" fmla="*/ 257175 w 1214679"/>
                  <a:gd name="connsiteY18" fmla="*/ 47625 h 590550"/>
                  <a:gd name="connsiteX19" fmla="*/ 200025 w 1214679"/>
                  <a:gd name="connsiteY19" fmla="*/ 85725 h 590550"/>
                  <a:gd name="connsiteX20" fmla="*/ 85725 w 1214679"/>
                  <a:gd name="connsiteY20" fmla="*/ 152400 h 590550"/>
                  <a:gd name="connsiteX21" fmla="*/ 38100 w 1214679"/>
                  <a:gd name="connsiteY21" fmla="*/ 209550 h 590550"/>
                  <a:gd name="connsiteX22" fmla="*/ 9525 w 1214679"/>
                  <a:gd name="connsiteY22" fmla="*/ 304800 h 590550"/>
                  <a:gd name="connsiteX23" fmla="*/ 0 w 1214679"/>
                  <a:gd name="connsiteY23" fmla="*/ 333375 h 590550"/>
                  <a:gd name="connsiteX24" fmla="*/ 9525 w 1214679"/>
                  <a:gd name="connsiteY24" fmla="*/ 504825 h 590550"/>
                  <a:gd name="connsiteX25" fmla="*/ 104775 w 1214679"/>
                  <a:gd name="connsiteY25" fmla="*/ 581025 h 590550"/>
                  <a:gd name="connsiteX26" fmla="*/ 133350 w 1214679"/>
                  <a:gd name="connsiteY26" fmla="*/ 590550 h 590550"/>
                  <a:gd name="connsiteX27" fmla="*/ 771525 w 1214679"/>
                  <a:gd name="connsiteY27" fmla="*/ 561975 h 590550"/>
                  <a:gd name="connsiteX28" fmla="*/ 904875 w 1214679"/>
                  <a:gd name="connsiteY28" fmla="*/ 542925 h 590550"/>
                  <a:gd name="connsiteX29" fmla="*/ 942975 w 1214679"/>
                  <a:gd name="connsiteY29" fmla="*/ 533400 h 590550"/>
                  <a:gd name="connsiteX30" fmla="*/ 971550 w 1214679"/>
                  <a:gd name="connsiteY30" fmla="*/ 523875 h 590550"/>
                  <a:gd name="connsiteX31" fmla="*/ 1019175 w 1214679"/>
                  <a:gd name="connsiteY31" fmla="*/ 514350 h 590550"/>
                  <a:gd name="connsiteX32" fmla="*/ 1076325 w 1214679"/>
                  <a:gd name="connsiteY32" fmla="*/ 485775 h 590550"/>
                  <a:gd name="connsiteX33" fmla="*/ 1171575 w 1214679"/>
                  <a:gd name="connsiteY33" fmla="*/ 457200 h 590550"/>
                  <a:gd name="connsiteX34" fmla="*/ 1209675 w 1214679"/>
                  <a:gd name="connsiteY34" fmla="*/ 419100 h 590550"/>
                  <a:gd name="connsiteX35" fmla="*/ 1209675 w 1214679"/>
                  <a:gd name="connsiteY35" fmla="*/ 390525 h 590550"/>
                  <a:gd name="connsiteX0" fmla="*/ 1209675 w 1214679"/>
                  <a:gd name="connsiteY0" fmla="*/ 390525 h 590550"/>
                  <a:gd name="connsiteX1" fmla="*/ 1152525 w 1214679"/>
                  <a:gd name="connsiteY1" fmla="*/ 361950 h 590550"/>
                  <a:gd name="connsiteX2" fmla="*/ 1095375 w 1214679"/>
                  <a:gd name="connsiteY2" fmla="*/ 323850 h 590550"/>
                  <a:gd name="connsiteX3" fmla="*/ 1038225 w 1214679"/>
                  <a:gd name="connsiteY3" fmla="*/ 295275 h 590550"/>
                  <a:gd name="connsiteX4" fmla="*/ 981075 w 1214679"/>
                  <a:gd name="connsiteY4" fmla="*/ 266700 h 590550"/>
                  <a:gd name="connsiteX5" fmla="*/ 914400 w 1214679"/>
                  <a:gd name="connsiteY5" fmla="*/ 219075 h 590550"/>
                  <a:gd name="connsiteX6" fmla="*/ 885825 w 1214679"/>
                  <a:gd name="connsiteY6" fmla="*/ 209550 h 590550"/>
                  <a:gd name="connsiteX7" fmla="*/ 828675 w 1214679"/>
                  <a:gd name="connsiteY7" fmla="*/ 161925 h 590550"/>
                  <a:gd name="connsiteX8" fmla="*/ 800100 w 1214679"/>
                  <a:gd name="connsiteY8" fmla="*/ 152400 h 590550"/>
                  <a:gd name="connsiteX9" fmla="*/ 723900 w 1214679"/>
                  <a:gd name="connsiteY9" fmla="*/ 123825 h 590550"/>
                  <a:gd name="connsiteX10" fmla="*/ 666750 w 1214679"/>
                  <a:gd name="connsiteY10" fmla="*/ 85725 h 590550"/>
                  <a:gd name="connsiteX11" fmla="*/ 638175 w 1214679"/>
                  <a:gd name="connsiteY11" fmla="*/ 66675 h 590550"/>
                  <a:gd name="connsiteX12" fmla="*/ 600075 w 1214679"/>
                  <a:gd name="connsiteY12" fmla="*/ 57150 h 590550"/>
                  <a:gd name="connsiteX13" fmla="*/ 571500 w 1214679"/>
                  <a:gd name="connsiteY13" fmla="*/ 38100 h 590550"/>
                  <a:gd name="connsiteX14" fmla="*/ 514350 w 1214679"/>
                  <a:gd name="connsiteY14" fmla="*/ 19050 h 590550"/>
                  <a:gd name="connsiteX15" fmla="*/ 485775 w 1214679"/>
                  <a:gd name="connsiteY15" fmla="*/ 0 h 590550"/>
                  <a:gd name="connsiteX16" fmla="*/ 314325 w 1214679"/>
                  <a:gd name="connsiteY16" fmla="*/ 19050 h 590550"/>
                  <a:gd name="connsiteX17" fmla="*/ 257175 w 1214679"/>
                  <a:gd name="connsiteY17" fmla="*/ 47625 h 590550"/>
                  <a:gd name="connsiteX18" fmla="*/ 200025 w 1214679"/>
                  <a:gd name="connsiteY18" fmla="*/ 85725 h 590550"/>
                  <a:gd name="connsiteX19" fmla="*/ 85725 w 1214679"/>
                  <a:gd name="connsiteY19" fmla="*/ 152400 h 590550"/>
                  <a:gd name="connsiteX20" fmla="*/ 38100 w 1214679"/>
                  <a:gd name="connsiteY20" fmla="*/ 209550 h 590550"/>
                  <a:gd name="connsiteX21" fmla="*/ 9525 w 1214679"/>
                  <a:gd name="connsiteY21" fmla="*/ 304800 h 590550"/>
                  <a:gd name="connsiteX22" fmla="*/ 0 w 1214679"/>
                  <a:gd name="connsiteY22" fmla="*/ 333375 h 590550"/>
                  <a:gd name="connsiteX23" fmla="*/ 9525 w 1214679"/>
                  <a:gd name="connsiteY23" fmla="*/ 504825 h 590550"/>
                  <a:gd name="connsiteX24" fmla="*/ 104775 w 1214679"/>
                  <a:gd name="connsiteY24" fmla="*/ 581025 h 590550"/>
                  <a:gd name="connsiteX25" fmla="*/ 133350 w 1214679"/>
                  <a:gd name="connsiteY25" fmla="*/ 590550 h 590550"/>
                  <a:gd name="connsiteX26" fmla="*/ 771525 w 1214679"/>
                  <a:gd name="connsiteY26" fmla="*/ 561975 h 590550"/>
                  <a:gd name="connsiteX27" fmla="*/ 904875 w 1214679"/>
                  <a:gd name="connsiteY27" fmla="*/ 542925 h 590550"/>
                  <a:gd name="connsiteX28" fmla="*/ 942975 w 1214679"/>
                  <a:gd name="connsiteY28" fmla="*/ 533400 h 590550"/>
                  <a:gd name="connsiteX29" fmla="*/ 971550 w 1214679"/>
                  <a:gd name="connsiteY29" fmla="*/ 523875 h 590550"/>
                  <a:gd name="connsiteX30" fmla="*/ 1019175 w 1214679"/>
                  <a:gd name="connsiteY30" fmla="*/ 514350 h 590550"/>
                  <a:gd name="connsiteX31" fmla="*/ 1076325 w 1214679"/>
                  <a:gd name="connsiteY31" fmla="*/ 485775 h 590550"/>
                  <a:gd name="connsiteX32" fmla="*/ 1171575 w 1214679"/>
                  <a:gd name="connsiteY32" fmla="*/ 457200 h 590550"/>
                  <a:gd name="connsiteX33" fmla="*/ 1209675 w 1214679"/>
                  <a:gd name="connsiteY33" fmla="*/ 419100 h 590550"/>
                  <a:gd name="connsiteX34" fmla="*/ 1209675 w 1214679"/>
                  <a:gd name="connsiteY34" fmla="*/ 390525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14679" h="590550">
                    <a:moveTo>
                      <a:pt x="1209675" y="390525"/>
                    </a:moveTo>
                    <a:cubicBezTo>
                      <a:pt x="1200150" y="381000"/>
                      <a:pt x="1170922" y="372682"/>
                      <a:pt x="1152525" y="361950"/>
                    </a:cubicBezTo>
                    <a:cubicBezTo>
                      <a:pt x="1132749" y="350414"/>
                      <a:pt x="1115853" y="334089"/>
                      <a:pt x="1095375" y="323850"/>
                    </a:cubicBezTo>
                    <a:cubicBezTo>
                      <a:pt x="1076325" y="314325"/>
                      <a:pt x="1056843" y="305618"/>
                      <a:pt x="1038225" y="295275"/>
                    </a:cubicBezTo>
                    <a:cubicBezTo>
                      <a:pt x="982832" y="264501"/>
                      <a:pt x="1036705" y="285243"/>
                      <a:pt x="981075" y="266700"/>
                    </a:cubicBezTo>
                    <a:cubicBezTo>
                      <a:pt x="972446" y="260228"/>
                      <a:pt x="928328" y="226039"/>
                      <a:pt x="914400" y="219075"/>
                    </a:cubicBezTo>
                    <a:cubicBezTo>
                      <a:pt x="905420" y="214585"/>
                      <a:pt x="894805" y="214040"/>
                      <a:pt x="885825" y="209550"/>
                    </a:cubicBezTo>
                    <a:cubicBezTo>
                      <a:pt x="823499" y="178387"/>
                      <a:pt x="891872" y="204056"/>
                      <a:pt x="828675" y="161925"/>
                    </a:cubicBezTo>
                    <a:cubicBezTo>
                      <a:pt x="820321" y="156356"/>
                      <a:pt x="809080" y="156890"/>
                      <a:pt x="800100" y="152400"/>
                    </a:cubicBezTo>
                    <a:cubicBezTo>
                      <a:pt x="734696" y="119698"/>
                      <a:pt x="815784" y="142202"/>
                      <a:pt x="723900" y="123825"/>
                    </a:cubicBezTo>
                    <a:lnTo>
                      <a:pt x="666750" y="85725"/>
                    </a:lnTo>
                    <a:cubicBezTo>
                      <a:pt x="657225" y="79375"/>
                      <a:pt x="649281" y="69451"/>
                      <a:pt x="638175" y="66675"/>
                    </a:cubicBezTo>
                    <a:lnTo>
                      <a:pt x="600075" y="57150"/>
                    </a:lnTo>
                    <a:cubicBezTo>
                      <a:pt x="590550" y="50800"/>
                      <a:pt x="581961" y="42749"/>
                      <a:pt x="571500" y="38100"/>
                    </a:cubicBezTo>
                    <a:cubicBezTo>
                      <a:pt x="553150" y="29945"/>
                      <a:pt x="531058" y="30189"/>
                      <a:pt x="514350" y="19050"/>
                    </a:cubicBezTo>
                    <a:lnTo>
                      <a:pt x="485775" y="0"/>
                    </a:lnTo>
                    <a:cubicBezTo>
                      <a:pt x="477802" y="570"/>
                      <a:pt x="352425" y="11113"/>
                      <a:pt x="314325" y="19050"/>
                    </a:cubicBezTo>
                    <a:cubicBezTo>
                      <a:pt x="276225" y="26987"/>
                      <a:pt x="276225" y="36513"/>
                      <a:pt x="257175" y="47625"/>
                    </a:cubicBezTo>
                    <a:cubicBezTo>
                      <a:pt x="238125" y="58737"/>
                      <a:pt x="228600" y="68263"/>
                      <a:pt x="200025" y="85725"/>
                    </a:cubicBezTo>
                    <a:cubicBezTo>
                      <a:pt x="171450" y="103187"/>
                      <a:pt x="112713" y="131762"/>
                      <a:pt x="85725" y="152400"/>
                    </a:cubicBezTo>
                    <a:cubicBezTo>
                      <a:pt x="58737" y="173038"/>
                      <a:pt x="56831" y="181453"/>
                      <a:pt x="38100" y="209550"/>
                    </a:cubicBezTo>
                    <a:cubicBezTo>
                      <a:pt x="23705" y="267131"/>
                      <a:pt x="32715" y="235231"/>
                      <a:pt x="9525" y="304800"/>
                    </a:cubicBezTo>
                    <a:lnTo>
                      <a:pt x="0" y="333375"/>
                    </a:lnTo>
                    <a:cubicBezTo>
                      <a:pt x="3175" y="390525"/>
                      <a:pt x="-2149" y="448790"/>
                      <a:pt x="9525" y="504825"/>
                    </a:cubicBezTo>
                    <a:cubicBezTo>
                      <a:pt x="22386" y="566557"/>
                      <a:pt x="57810" y="565370"/>
                      <a:pt x="104775" y="581025"/>
                    </a:cubicBezTo>
                    <a:lnTo>
                      <a:pt x="133350" y="590550"/>
                    </a:lnTo>
                    <a:cubicBezTo>
                      <a:pt x="663625" y="569339"/>
                      <a:pt x="450997" y="580830"/>
                      <a:pt x="771525" y="561975"/>
                    </a:cubicBezTo>
                    <a:cubicBezTo>
                      <a:pt x="815975" y="555625"/>
                      <a:pt x="861314" y="553815"/>
                      <a:pt x="904875" y="542925"/>
                    </a:cubicBezTo>
                    <a:cubicBezTo>
                      <a:pt x="917575" y="539750"/>
                      <a:pt x="930388" y="536996"/>
                      <a:pt x="942975" y="533400"/>
                    </a:cubicBezTo>
                    <a:cubicBezTo>
                      <a:pt x="952629" y="530642"/>
                      <a:pt x="961810" y="526310"/>
                      <a:pt x="971550" y="523875"/>
                    </a:cubicBezTo>
                    <a:cubicBezTo>
                      <a:pt x="987256" y="519948"/>
                      <a:pt x="1003469" y="518277"/>
                      <a:pt x="1019175" y="514350"/>
                    </a:cubicBezTo>
                    <a:cubicBezTo>
                      <a:pt x="1078725" y="499462"/>
                      <a:pt x="1016461" y="512381"/>
                      <a:pt x="1076325" y="485775"/>
                    </a:cubicBezTo>
                    <a:cubicBezTo>
                      <a:pt x="1106140" y="472524"/>
                      <a:pt x="1139910" y="465116"/>
                      <a:pt x="1171575" y="457200"/>
                    </a:cubicBezTo>
                    <a:cubicBezTo>
                      <a:pt x="1183120" y="422564"/>
                      <a:pt x="1172730" y="428336"/>
                      <a:pt x="1209675" y="419100"/>
                    </a:cubicBezTo>
                    <a:cubicBezTo>
                      <a:pt x="1212755" y="418330"/>
                      <a:pt x="1219200" y="400050"/>
                      <a:pt x="1209675" y="39052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xmlns="" id="{3EB71980-61E6-487E-9609-F9E08783005A}"/>
                  </a:ext>
                </a:extLst>
              </p:cNvPr>
              <p:cNvGrpSpPr/>
              <p:nvPr/>
            </p:nvGrpSpPr>
            <p:grpSpPr>
              <a:xfrm>
                <a:off x="6408474" y="3671113"/>
                <a:ext cx="2642135" cy="2388676"/>
                <a:chOff x="6408474" y="3671113"/>
                <a:chExt cx="2642135" cy="2388676"/>
              </a:xfrm>
            </p:grpSpPr>
            <p:sp>
              <p:nvSpPr>
                <p:cNvPr id="3" name="Freeform: Shape 2">
                  <a:extLst>
                    <a:ext uri="{FF2B5EF4-FFF2-40B4-BE49-F238E27FC236}">
                      <a16:creationId xmlns:a16="http://schemas.microsoft.com/office/drawing/2014/main" xmlns="" id="{53CEDD02-FD8B-4186-BA2E-BAA2301C9382}"/>
                    </a:ext>
                  </a:extLst>
                </p:cNvPr>
                <p:cNvSpPr/>
                <p:nvPr/>
              </p:nvSpPr>
              <p:spPr>
                <a:xfrm>
                  <a:off x="7336628" y="5023663"/>
                  <a:ext cx="1214679" cy="590550"/>
                </a:xfrm>
                <a:custGeom>
                  <a:avLst/>
                  <a:gdLst>
                    <a:gd name="connsiteX0" fmla="*/ 1209675 w 1214679"/>
                    <a:gd name="connsiteY0" fmla="*/ 390525 h 590550"/>
                    <a:gd name="connsiteX1" fmla="*/ 1152525 w 1214679"/>
                    <a:gd name="connsiteY1" fmla="*/ 361950 h 590550"/>
                    <a:gd name="connsiteX2" fmla="*/ 1095375 w 1214679"/>
                    <a:gd name="connsiteY2" fmla="*/ 323850 h 590550"/>
                    <a:gd name="connsiteX3" fmla="*/ 1038225 w 1214679"/>
                    <a:gd name="connsiteY3" fmla="*/ 295275 h 590550"/>
                    <a:gd name="connsiteX4" fmla="*/ 981075 w 1214679"/>
                    <a:gd name="connsiteY4" fmla="*/ 266700 h 590550"/>
                    <a:gd name="connsiteX5" fmla="*/ 914400 w 1214679"/>
                    <a:gd name="connsiteY5" fmla="*/ 219075 h 590550"/>
                    <a:gd name="connsiteX6" fmla="*/ 885825 w 1214679"/>
                    <a:gd name="connsiteY6" fmla="*/ 209550 h 590550"/>
                    <a:gd name="connsiteX7" fmla="*/ 828675 w 1214679"/>
                    <a:gd name="connsiteY7" fmla="*/ 161925 h 590550"/>
                    <a:gd name="connsiteX8" fmla="*/ 800100 w 1214679"/>
                    <a:gd name="connsiteY8" fmla="*/ 152400 h 590550"/>
                    <a:gd name="connsiteX9" fmla="*/ 723900 w 1214679"/>
                    <a:gd name="connsiteY9" fmla="*/ 123825 h 590550"/>
                    <a:gd name="connsiteX10" fmla="*/ 666750 w 1214679"/>
                    <a:gd name="connsiteY10" fmla="*/ 85725 h 590550"/>
                    <a:gd name="connsiteX11" fmla="*/ 638175 w 1214679"/>
                    <a:gd name="connsiteY11" fmla="*/ 66675 h 590550"/>
                    <a:gd name="connsiteX12" fmla="*/ 600075 w 1214679"/>
                    <a:gd name="connsiteY12" fmla="*/ 57150 h 590550"/>
                    <a:gd name="connsiteX13" fmla="*/ 571500 w 1214679"/>
                    <a:gd name="connsiteY13" fmla="*/ 38100 h 590550"/>
                    <a:gd name="connsiteX14" fmla="*/ 514350 w 1214679"/>
                    <a:gd name="connsiteY14" fmla="*/ 19050 h 590550"/>
                    <a:gd name="connsiteX15" fmla="*/ 485775 w 1214679"/>
                    <a:gd name="connsiteY15" fmla="*/ 0 h 590550"/>
                    <a:gd name="connsiteX16" fmla="*/ 314325 w 1214679"/>
                    <a:gd name="connsiteY16" fmla="*/ 19050 h 590550"/>
                    <a:gd name="connsiteX17" fmla="*/ 285750 w 1214679"/>
                    <a:gd name="connsiteY17" fmla="*/ 38100 h 590550"/>
                    <a:gd name="connsiteX18" fmla="*/ 257175 w 1214679"/>
                    <a:gd name="connsiteY18" fmla="*/ 47625 h 590550"/>
                    <a:gd name="connsiteX19" fmla="*/ 200025 w 1214679"/>
                    <a:gd name="connsiteY19" fmla="*/ 85725 h 590550"/>
                    <a:gd name="connsiteX20" fmla="*/ 133350 w 1214679"/>
                    <a:gd name="connsiteY20" fmla="*/ 104775 h 590550"/>
                    <a:gd name="connsiteX21" fmla="*/ 85725 w 1214679"/>
                    <a:gd name="connsiteY21" fmla="*/ 152400 h 590550"/>
                    <a:gd name="connsiteX22" fmla="*/ 38100 w 1214679"/>
                    <a:gd name="connsiteY22" fmla="*/ 209550 h 590550"/>
                    <a:gd name="connsiteX23" fmla="*/ 9525 w 1214679"/>
                    <a:gd name="connsiteY23" fmla="*/ 304800 h 590550"/>
                    <a:gd name="connsiteX24" fmla="*/ 0 w 1214679"/>
                    <a:gd name="connsiteY24" fmla="*/ 333375 h 590550"/>
                    <a:gd name="connsiteX25" fmla="*/ 9525 w 1214679"/>
                    <a:gd name="connsiteY25" fmla="*/ 504825 h 590550"/>
                    <a:gd name="connsiteX26" fmla="*/ 104775 w 1214679"/>
                    <a:gd name="connsiteY26" fmla="*/ 581025 h 590550"/>
                    <a:gd name="connsiteX27" fmla="*/ 133350 w 1214679"/>
                    <a:gd name="connsiteY27" fmla="*/ 590550 h 590550"/>
                    <a:gd name="connsiteX28" fmla="*/ 771525 w 1214679"/>
                    <a:gd name="connsiteY28" fmla="*/ 561975 h 590550"/>
                    <a:gd name="connsiteX29" fmla="*/ 904875 w 1214679"/>
                    <a:gd name="connsiteY29" fmla="*/ 542925 h 590550"/>
                    <a:gd name="connsiteX30" fmla="*/ 942975 w 1214679"/>
                    <a:gd name="connsiteY30" fmla="*/ 533400 h 590550"/>
                    <a:gd name="connsiteX31" fmla="*/ 971550 w 1214679"/>
                    <a:gd name="connsiteY31" fmla="*/ 523875 h 590550"/>
                    <a:gd name="connsiteX32" fmla="*/ 1019175 w 1214679"/>
                    <a:gd name="connsiteY32" fmla="*/ 514350 h 590550"/>
                    <a:gd name="connsiteX33" fmla="*/ 1076325 w 1214679"/>
                    <a:gd name="connsiteY33" fmla="*/ 485775 h 590550"/>
                    <a:gd name="connsiteX34" fmla="*/ 1171575 w 1214679"/>
                    <a:gd name="connsiteY34" fmla="*/ 457200 h 590550"/>
                    <a:gd name="connsiteX35" fmla="*/ 1209675 w 1214679"/>
                    <a:gd name="connsiteY35" fmla="*/ 419100 h 590550"/>
                    <a:gd name="connsiteX36" fmla="*/ 1209675 w 1214679"/>
                    <a:gd name="connsiteY36" fmla="*/ 390525 h 590550"/>
                    <a:gd name="connsiteX0" fmla="*/ 1209675 w 1214679"/>
                    <a:gd name="connsiteY0" fmla="*/ 390525 h 590550"/>
                    <a:gd name="connsiteX1" fmla="*/ 1152525 w 1214679"/>
                    <a:gd name="connsiteY1" fmla="*/ 361950 h 590550"/>
                    <a:gd name="connsiteX2" fmla="*/ 1095375 w 1214679"/>
                    <a:gd name="connsiteY2" fmla="*/ 323850 h 590550"/>
                    <a:gd name="connsiteX3" fmla="*/ 1038225 w 1214679"/>
                    <a:gd name="connsiteY3" fmla="*/ 295275 h 590550"/>
                    <a:gd name="connsiteX4" fmla="*/ 981075 w 1214679"/>
                    <a:gd name="connsiteY4" fmla="*/ 266700 h 590550"/>
                    <a:gd name="connsiteX5" fmla="*/ 914400 w 1214679"/>
                    <a:gd name="connsiteY5" fmla="*/ 219075 h 590550"/>
                    <a:gd name="connsiteX6" fmla="*/ 885825 w 1214679"/>
                    <a:gd name="connsiteY6" fmla="*/ 209550 h 590550"/>
                    <a:gd name="connsiteX7" fmla="*/ 828675 w 1214679"/>
                    <a:gd name="connsiteY7" fmla="*/ 161925 h 590550"/>
                    <a:gd name="connsiteX8" fmla="*/ 800100 w 1214679"/>
                    <a:gd name="connsiteY8" fmla="*/ 152400 h 590550"/>
                    <a:gd name="connsiteX9" fmla="*/ 723900 w 1214679"/>
                    <a:gd name="connsiteY9" fmla="*/ 123825 h 590550"/>
                    <a:gd name="connsiteX10" fmla="*/ 666750 w 1214679"/>
                    <a:gd name="connsiteY10" fmla="*/ 85725 h 590550"/>
                    <a:gd name="connsiteX11" fmla="*/ 638175 w 1214679"/>
                    <a:gd name="connsiteY11" fmla="*/ 66675 h 590550"/>
                    <a:gd name="connsiteX12" fmla="*/ 600075 w 1214679"/>
                    <a:gd name="connsiteY12" fmla="*/ 57150 h 590550"/>
                    <a:gd name="connsiteX13" fmla="*/ 571500 w 1214679"/>
                    <a:gd name="connsiteY13" fmla="*/ 38100 h 590550"/>
                    <a:gd name="connsiteX14" fmla="*/ 514350 w 1214679"/>
                    <a:gd name="connsiteY14" fmla="*/ 19050 h 590550"/>
                    <a:gd name="connsiteX15" fmla="*/ 485775 w 1214679"/>
                    <a:gd name="connsiteY15" fmla="*/ 0 h 590550"/>
                    <a:gd name="connsiteX16" fmla="*/ 314325 w 1214679"/>
                    <a:gd name="connsiteY16" fmla="*/ 19050 h 590550"/>
                    <a:gd name="connsiteX17" fmla="*/ 285750 w 1214679"/>
                    <a:gd name="connsiteY17" fmla="*/ 38100 h 590550"/>
                    <a:gd name="connsiteX18" fmla="*/ 257175 w 1214679"/>
                    <a:gd name="connsiteY18" fmla="*/ 47625 h 590550"/>
                    <a:gd name="connsiteX19" fmla="*/ 200025 w 1214679"/>
                    <a:gd name="connsiteY19" fmla="*/ 85725 h 590550"/>
                    <a:gd name="connsiteX20" fmla="*/ 85725 w 1214679"/>
                    <a:gd name="connsiteY20" fmla="*/ 152400 h 590550"/>
                    <a:gd name="connsiteX21" fmla="*/ 38100 w 1214679"/>
                    <a:gd name="connsiteY21" fmla="*/ 209550 h 590550"/>
                    <a:gd name="connsiteX22" fmla="*/ 9525 w 1214679"/>
                    <a:gd name="connsiteY22" fmla="*/ 304800 h 590550"/>
                    <a:gd name="connsiteX23" fmla="*/ 0 w 1214679"/>
                    <a:gd name="connsiteY23" fmla="*/ 333375 h 590550"/>
                    <a:gd name="connsiteX24" fmla="*/ 9525 w 1214679"/>
                    <a:gd name="connsiteY24" fmla="*/ 504825 h 590550"/>
                    <a:gd name="connsiteX25" fmla="*/ 104775 w 1214679"/>
                    <a:gd name="connsiteY25" fmla="*/ 581025 h 590550"/>
                    <a:gd name="connsiteX26" fmla="*/ 133350 w 1214679"/>
                    <a:gd name="connsiteY26" fmla="*/ 590550 h 590550"/>
                    <a:gd name="connsiteX27" fmla="*/ 771525 w 1214679"/>
                    <a:gd name="connsiteY27" fmla="*/ 561975 h 590550"/>
                    <a:gd name="connsiteX28" fmla="*/ 904875 w 1214679"/>
                    <a:gd name="connsiteY28" fmla="*/ 542925 h 590550"/>
                    <a:gd name="connsiteX29" fmla="*/ 942975 w 1214679"/>
                    <a:gd name="connsiteY29" fmla="*/ 533400 h 590550"/>
                    <a:gd name="connsiteX30" fmla="*/ 971550 w 1214679"/>
                    <a:gd name="connsiteY30" fmla="*/ 523875 h 590550"/>
                    <a:gd name="connsiteX31" fmla="*/ 1019175 w 1214679"/>
                    <a:gd name="connsiteY31" fmla="*/ 514350 h 590550"/>
                    <a:gd name="connsiteX32" fmla="*/ 1076325 w 1214679"/>
                    <a:gd name="connsiteY32" fmla="*/ 485775 h 590550"/>
                    <a:gd name="connsiteX33" fmla="*/ 1171575 w 1214679"/>
                    <a:gd name="connsiteY33" fmla="*/ 457200 h 590550"/>
                    <a:gd name="connsiteX34" fmla="*/ 1209675 w 1214679"/>
                    <a:gd name="connsiteY34" fmla="*/ 419100 h 590550"/>
                    <a:gd name="connsiteX35" fmla="*/ 1209675 w 1214679"/>
                    <a:gd name="connsiteY35" fmla="*/ 390525 h 590550"/>
                    <a:gd name="connsiteX0" fmla="*/ 1209675 w 1214679"/>
                    <a:gd name="connsiteY0" fmla="*/ 390525 h 590550"/>
                    <a:gd name="connsiteX1" fmla="*/ 1152525 w 1214679"/>
                    <a:gd name="connsiteY1" fmla="*/ 361950 h 590550"/>
                    <a:gd name="connsiteX2" fmla="*/ 1095375 w 1214679"/>
                    <a:gd name="connsiteY2" fmla="*/ 323850 h 590550"/>
                    <a:gd name="connsiteX3" fmla="*/ 1038225 w 1214679"/>
                    <a:gd name="connsiteY3" fmla="*/ 295275 h 590550"/>
                    <a:gd name="connsiteX4" fmla="*/ 981075 w 1214679"/>
                    <a:gd name="connsiteY4" fmla="*/ 266700 h 590550"/>
                    <a:gd name="connsiteX5" fmla="*/ 914400 w 1214679"/>
                    <a:gd name="connsiteY5" fmla="*/ 219075 h 590550"/>
                    <a:gd name="connsiteX6" fmla="*/ 885825 w 1214679"/>
                    <a:gd name="connsiteY6" fmla="*/ 209550 h 590550"/>
                    <a:gd name="connsiteX7" fmla="*/ 828675 w 1214679"/>
                    <a:gd name="connsiteY7" fmla="*/ 161925 h 590550"/>
                    <a:gd name="connsiteX8" fmla="*/ 800100 w 1214679"/>
                    <a:gd name="connsiteY8" fmla="*/ 152400 h 590550"/>
                    <a:gd name="connsiteX9" fmla="*/ 723900 w 1214679"/>
                    <a:gd name="connsiteY9" fmla="*/ 123825 h 590550"/>
                    <a:gd name="connsiteX10" fmla="*/ 666750 w 1214679"/>
                    <a:gd name="connsiteY10" fmla="*/ 85725 h 590550"/>
                    <a:gd name="connsiteX11" fmla="*/ 638175 w 1214679"/>
                    <a:gd name="connsiteY11" fmla="*/ 66675 h 590550"/>
                    <a:gd name="connsiteX12" fmla="*/ 600075 w 1214679"/>
                    <a:gd name="connsiteY12" fmla="*/ 57150 h 590550"/>
                    <a:gd name="connsiteX13" fmla="*/ 571500 w 1214679"/>
                    <a:gd name="connsiteY13" fmla="*/ 38100 h 590550"/>
                    <a:gd name="connsiteX14" fmla="*/ 514350 w 1214679"/>
                    <a:gd name="connsiteY14" fmla="*/ 19050 h 590550"/>
                    <a:gd name="connsiteX15" fmla="*/ 485775 w 1214679"/>
                    <a:gd name="connsiteY15" fmla="*/ 0 h 590550"/>
                    <a:gd name="connsiteX16" fmla="*/ 314325 w 1214679"/>
                    <a:gd name="connsiteY16" fmla="*/ 19050 h 590550"/>
                    <a:gd name="connsiteX17" fmla="*/ 257175 w 1214679"/>
                    <a:gd name="connsiteY17" fmla="*/ 47625 h 590550"/>
                    <a:gd name="connsiteX18" fmla="*/ 200025 w 1214679"/>
                    <a:gd name="connsiteY18" fmla="*/ 85725 h 590550"/>
                    <a:gd name="connsiteX19" fmla="*/ 85725 w 1214679"/>
                    <a:gd name="connsiteY19" fmla="*/ 152400 h 590550"/>
                    <a:gd name="connsiteX20" fmla="*/ 38100 w 1214679"/>
                    <a:gd name="connsiteY20" fmla="*/ 209550 h 590550"/>
                    <a:gd name="connsiteX21" fmla="*/ 9525 w 1214679"/>
                    <a:gd name="connsiteY21" fmla="*/ 304800 h 590550"/>
                    <a:gd name="connsiteX22" fmla="*/ 0 w 1214679"/>
                    <a:gd name="connsiteY22" fmla="*/ 333375 h 590550"/>
                    <a:gd name="connsiteX23" fmla="*/ 9525 w 1214679"/>
                    <a:gd name="connsiteY23" fmla="*/ 504825 h 590550"/>
                    <a:gd name="connsiteX24" fmla="*/ 104775 w 1214679"/>
                    <a:gd name="connsiteY24" fmla="*/ 581025 h 590550"/>
                    <a:gd name="connsiteX25" fmla="*/ 133350 w 1214679"/>
                    <a:gd name="connsiteY25" fmla="*/ 590550 h 590550"/>
                    <a:gd name="connsiteX26" fmla="*/ 771525 w 1214679"/>
                    <a:gd name="connsiteY26" fmla="*/ 561975 h 590550"/>
                    <a:gd name="connsiteX27" fmla="*/ 904875 w 1214679"/>
                    <a:gd name="connsiteY27" fmla="*/ 542925 h 590550"/>
                    <a:gd name="connsiteX28" fmla="*/ 942975 w 1214679"/>
                    <a:gd name="connsiteY28" fmla="*/ 533400 h 590550"/>
                    <a:gd name="connsiteX29" fmla="*/ 971550 w 1214679"/>
                    <a:gd name="connsiteY29" fmla="*/ 523875 h 590550"/>
                    <a:gd name="connsiteX30" fmla="*/ 1019175 w 1214679"/>
                    <a:gd name="connsiteY30" fmla="*/ 514350 h 590550"/>
                    <a:gd name="connsiteX31" fmla="*/ 1076325 w 1214679"/>
                    <a:gd name="connsiteY31" fmla="*/ 485775 h 590550"/>
                    <a:gd name="connsiteX32" fmla="*/ 1171575 w 1214679"/>
                    <a:gd name="connsiteY32" fmla="*/ 457200 h 590550"/>
                    <a:gd name="connsiteX33" fmla="*/ 1209675 w 1214679"/>
                    <a:gd name="connsiteY33" fmla="*/ 419100 h 590550"/>
                    <a:gd name="connsiteX34" fmla="*/ 1209675 w 1214679"/>
                    <a:gd name="connsiteY34" fmla="*/ 390525 h 59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214679" h="590550">
                      <a:moveTo>
                        <a:pt x="1209675" y="390525"/>
                      </a:moveTo>
                      <a:cubicBezTo>
                        <a:pt x="1200150" y="381000"/>
                        <a:pt x="1170922" y="372682"/>
                        <a:pt x="1152525" y="361950"/>
                      </a:cubicBezTo>
                      <a:cubicBezTo>
                        <a:pt x="1132749" y="350414"/>
                        <a:pt x="1115853" y="334089"/>
                        <a:pt x="1095375" y="323850"/>
                      </a:cubicBezTo>
                      <a:cubicBezTo>
                        <a:pt x="1076325" y="314325"/>
                        <a:pt x="1056843" y="305618"/>
                        <a:pt x="1038225" y="295275"/>
                      </a:cubicBezTo>
                      <a:cubicBezTo>
                        <a:pt x="982832" y="264501"/>
                        <a:pt x="1036705" y="285243"/>
                        <a:pt x="981075" y="266700"/>
                      </a:cubicBezTo>
                      <a:cubicBezTo>
                        <a:pt x="972446" y="260228"/>
                        <a:pt x="928328" y="226039"/>
                        <a:pt x="914400" y="219075"/>
                      </a:cubicBezTo>
                      <a:cubicBezTo>
                        <a:pt x="905420" y="214585"/>
                        <a:pt x="894805" y="214040"/>
                        <a:pt x="885825" y="209550"/>
                      </a:cubicBezTo>
                      <a:cubicBezTo>
                        <a:pt x="823499" y="178387"/>
                        <a:pt x="891872" y="204056"/>
                        <a:pt x="828675" y="161925"/>
                      </a:cubicBezTo>
                      <a:cubicBezTo>
                        <a:pt x="820321" y="156356"/>
                        <a:pt x="809080" y="156890"/>
                        <a:pt x="800100" y="152400"/>
                      </a:cubicBezTo>
                      <a:cubicBezTo>
                        <a:pt x="734696" y="119698"/>
                        <a:pt x="815784" y="142202"/>
                        <a:pt x="723900" y="123825"/>
                      </a:cubicBezTo>
                      <a:lnTo>
                        <a:pt x="666750" y="85725"/>
                      </a:lnTo>
                      <a:cubicBezTo>
                        <a:pt x="657225" y="79375"/>
                        <a:pt x="649281" y="69451"/>
                        <a:pt x="638175" y="66675"/>
                      </a:cubicBezTo>
                      <a:lnTo>
                        <a:pt x="600075" y="57150"/>
                      </a:lnTo>
                      <a:cubicBezTo>
                        <a:pt x="590550" y="50800"/>
                        <a:pt x="581961" y="42749"/>
                        <a:pt x="571500" y="38100"/>
                      </a:cubicBezTo>
                      <a:cubicBezTo>
                        <a:pt x="553150" y="29945"/>
                        <a:pt x="531058" y="30189"/>
                        <a:pt x="514350" y="19050"/>
                      </a:cubicBezTo>
                      <a:lnTo>
                        <a:pt x="485775" y="0"/>
                      </a:lnTo>
                      <a:cubicBezTo>
                        <a:pt x="477802" y="570"/>
                        <a:pt x="352425" y="11113"/>
                        <a:pt x="314325" y="19050"/>
                      </a:cubicBezTo>
                      <a:cubicBezTo>
                        <a:pt x="276225" y="26987"/>
                        <a:pt x="276225" y="36513"/>
                        <a:pt x="257175" y="47625"/>
                      </a:cubicBezTo>
                      <a:cubicBezTo>
                        <a:pt x="238125" y="58737"/>
                        <a:pt x="228600" y="68263"/>
                        <a:pt x="200025" y="85725"/>
                      </a:cubicBezTo>
                      <a:cubicBezTo>
                        <a:pt x="171450" y="103187"/>
                        <a:pt x="112713" y="131762"/>
                        <a:pt x="85725" y="152400"/>
                      </a:cubicBezTo>
                      <a:cubicBezTo>
                        <a:pt x="58737" y="173038"/>
                        <a:pt x="56831" y="181453"/>
                        <a:pt x="38100" y="209550"/>
                      </a:cubicBezTo>
                      <a:cubicBezTo>
                        <a:pt x="23705" y="267131"/>
                        <a:pt x="32715" y="235231"/>
                        <a:pt x="9525" y="304800"/>
                      </a:cubicBezTo>
                      <a:lnTo>
                        <a:pt x="0" y="333375"/>
                      </a:lnTo>
                      <a:cubicBezTo>
                        <a:pt x="3175" y="390525"/>
                        <a:pt x="-2149" y="448790"/>
                        <a:pt x="9525" y="504825"/>
                      </a:cubicBezTo>
                      <a:cubicBezTo>
                        <a:pt x="22386" y="566557"/>
                        <a:pt x="57810" y="565370"/>
                        <a:pt x="104775" y="581025"/>
                      </a:cubicBezTo>
                      <a:lnTo>
                        <a:pt x="133350" y="590550"/>
                      </a:lnTo>
                      <a:cubicBezTo>
                        <a:pt x="663625" y="569339"/>
                        <a:pt x="450997" y="580830"/>
                        <a:pt x="771525" y="561975"/>
                      </a:cubicBezTo>
                      <a:cubicBezTo>
                        <a:pt x="815975" y="555625"/>
                        <a:pt x="861314" y="553815"/>
                        <a:pt x="904875" y="542925"/>
                      </a:cubicBezTo>
                      <a:cubicBezTo>
                        <a:pt x="917575" y="539750"/>
                        <a:pt x="930388" y="536996"/>
                        <a:pt x="942975" y="533400"/>
                      </a:cubicBezTo>
                      <a:cubicBezTo>
                        <a:pt x="952629" y="530642"/>
                        <a:pt x="961810" y="526310"/>
                        <a:pt x="971550" y="523875"/>
                      </a:cubicBezTo>
                      <a:cubicBezTo>
                        <a:pt x="987256" y="519948"/>
                        <a:pt x="1003469" y="518277"/>
                        <a:pt x="1019175" y="514350"/>
                      </a:cubicBezTo>
                      <a:cubicBezTo>
                        <a:pt x="1078725" y="499462"/>
                        <a:pt x="1016461" y="512381"/>
                        <a:pt x="1076325" y="485775"/>
                      </a:cubicBezTo>
                      <a:cubicBezTo>
                        <a:pt x="1106140" y="472524"/>
                        <a:pt x="1139910" y="465116"/>
                        <a:pt x="1171575" y="457200"/>
                      </a:cubicBezTo>
                      <a:cubicBezTo>
                        <a:pt x="1183120" y="422564"/>
                        <a:pt x="1172730" y="428336"/>
                        <a:pt x="1209675" y="419100"/>
                      </a:cubicBezTo>
                      <a:cubicBezTo>
                        <a:pt x="1212755" y="418330"/>
                        <a:pt x="1219200" y="400050"/>
                        <a:pt x="1209675" y="390525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xmlns="" id="{E8E72077-F2DA-4787-80D9-98748591D637}"/>
                    </a:ext>
                  </a:extLst>
                </p:cNvPr>
                <p:cNvSpPr/>
                <p:nvPr/>
              </p:nvSpPr>
              <p:spPr>
                <a:xfrm>
                  <a:off x="7108028" y="3671113"/>
                  <a:ext cx="1866900" cy="1355274"/>
                </a:xfrm>
                <a:custGeom>
                  <a:avLst/>
                  <a:gdLst>
                    <a:gd name="connsiteX0" fmla="*/ 1095375 w 1866900"/>
                    <a:gd name="connsiteY0" fmla="*/ 1352550 h 1355274"/>
                    <a:gd name="connsiteX1" fmla="*/ 1028700 w 1866900"/>
                    <a:gd name="connsiteY1" fmla="*/ 1247775 h 1355274"/>
                    <a:gd name="connsiteX2" fmla="*/ 971550 w 1866900"/>
                    <a:gd name="connsiteY2" fmla="*/ 1190625 h 1355274"/>
                    <a:gd name="connsiteX3" fmla="*/ 933450 w 1866900"/>
                    <a:gd name="connsiteY3" fmla="*/ 1171575 h 1355274"/>
                    <a:gd name="connsiteX4" fmla="*/ 885825 w 1866900"/>
                    <a:gd name="connsiteY4" fmla="*/ 1104900 h 1355274"/>
                    <a:gd name="connsiteX5" fmla="*/ 857250 w 1866900"/>
                    <a:gd name="connsiteY5" fmla="*/ 1085850 h 1355274"/>
                    <a:gd name="connsiteX6" fmla="*/ 809625 w 1866900"/>
                    <a:gd name="connsiteY6" fmla="*/ 1019175 h 1355274"/>
                    <a:gd name="connsiteX7" fmla="*/ 790575 w 1866900"/>
                    <a:gd name="connsiteY7" fmla="*/ 990600 h 1355274"/>
                    <a:gd name="connsiteX8" fmla="*/ 733425 w 1866900"/>
                    <a:gd name="connsiteY8" fmla="*/ 933450 h 1355274"/>
                    <a:gd name="connsiteX9" fmla="*/ 704850 w 1866900"/>
                    <a:gd name="connsiteY9" fmla="*/ 904875 h 1355274"/>
                    <a:gd name="connsiteX10" fmla="*/ 638175 w 1866900"/>
                    <a:gd name="connsiteY10" fmla="*/ 857250 h 1355274"/>
                    <a:gd name="connsiteX11" fmla="*/ 581025 w 1866900"/>
                    <a:gd name="connsiteY11" fmla="*/ 809625 h 1355274"/>
                    <a:gd name="connsiteX12" fmla="*/ 561975 w 1866900"/>
                    <a:gd name="connsiteY12" fmla="*/ 781050 h 1355274"/>
                    <a:gd name="connsiteX13" fmla="*/ 504825 w 1866900"/>
                    <a:gd name="connsiteY13" fmla="*/ 733425 h 1355274"/>
                    <a:gd name="connsiteX14" fmla="*/ 438150 w 1866900"/>
                    <a:gd name="connsiteY14" fmla="*/ 647700 h 1355274"/>
                    <a:gd name="connsiteX15" fmla="*/ 409575 w 1866900"/>
                    <a:gd name="connsiteY15" fmla="*/ 628650 h 1355274"/>
                    <a:gd name="connsiteX16" fmla="*/ 390525 w 1866900"/>
                    <a:gd name="connsiteY16" fmla="*/ 600075 h 1355274"/>
                    <a:gd name="connsiteX17" fmla="*/ 304800 w 1866900"/>
                    <a:gd name="connsiteY17" fmla="*/ 533400 h 1355274"/>
                    <a:gd name="connsiteX18" fmla="*/ 276225 w 1866900"/>
                    <a:gd name="connsiteY18" fmla="*/ 523875 h 1355274"/>
                    <a:gd name="connsiteX19" fmla="*/ 257175 w 1866900"/>
                    <a:gd name="connsiteY19" fmla="*/ 495300 h 1355274"/>
                    <a:gd name="connsiteX20" fmla="*/ 228600 w 1866900"/>
                    <a:gd name="connsiteY20" fmla="*/ 485775 h 1355274"/>
                    <a:gd name="connsiteX21" fmla="*/ 152400 w 1866900"/>
                    <a:gd name="connsiteY21" fmla="*/ 447675 h 1355274"/>
                    <a:gd name="connsiteX22" fmla="*/ 57150 w 1866900"/>
                    <a:gd name="connsiteY22" fmla="*/ 381000 h 1355274"/>
                    <a:gd name="connsiteX23" fmla="*/ 19050 w 1866900"/>
                    <a:gd name="connsiteY23" fmla="*/ 295275 h 1355274"/>
                    <a:gd name="connsiteX24" fmla="*/ 9525 w 1866900"/>
                    <a:gd name="connsiteY24" fmla="*/ 266700 h 1355274"/>
                    <a:gd name="connsiteX25" fmla="*/ 0 w 1866900"/>
                    <a:gd name="connsiteY25" fmla="*/ 238125 h 1355274"/>
                    <a:gd name="connsiteX26" fmla="*/ 9525 w 1866900"/>
                    <a:gd name="connsiteY26" fmla="*/ 152400 h 1355274"/>
                    <a:gd name="connsiteX27" fmla="*/ 19050 w 1866900"/>
                    <a:gd name="connsiteY27" fmla="*/ 123825 h 1355274"/>
                    <a:gd name="connsiteX28" fmla="*/ 76200 w 1866900"/>
                    <a:gd name="connsiteY28" fmla="*/ 66675 h 1355274"/>
                    <a:gd name="connsiteX29" fmla="*/ 133350 w 1866900"/>
                    <a:gd name="connsiteY29" fmla="*/ 47625 h 1355274"/>
                    <a:gd name="connsiteX30" fmla="*/ 161925 w 1866900"/>
                    <a:gd name="connsiteY30" fmla="*/ 38100 h 1355274"/>
                    <a:gd name="connsiteX31" fmla="*/ 238125 w 1866900"/>
                    <a:gd name="connsiteY31" fmla="*/ 19050 h 1355274"/>
                    <a:gd name="connsiteX32" fmla="*/ 285750 w 1866900"/>
                    <a:gd name="connsiteY32" fmla="*/ 9525 h 1355274"/>
                    <a:gd name="connsiteX33" fmla="*/ 381000 w 1866900"/>
                    <a:gd name="connsiteY33" fmla="*/ 0 h 1355274"/>
                    <a:gd name="connsiteX34" fmla="*/ 781050 w 1866900"/>
                    <a:gd name="connsiteY34" fmla="*/ 9525 h 1355274"/>
                    <a:gd name="connsiteX35" fmla="*/ 838200 w 1866900"/>
                    <a:gd name="connsiteY35" fmla="*/ 19050 h 1355274"/>
                    <a:gd name="connsiteX36" fmla="*/ 1143000 w 1866900"/>
                    <a:gd name="connsiteY36" fmla="*/ 47625 h 1355274"/>
                    <a:gd name="connsiteX37" fmla="*/ 1171575 w 1866900"/>
                    <a:gd name="connsiteY37" fmla="*/ 57150 h 1355274"/>
                    <a:gd name="connsiteX38" fmla="*/ 1285875 w 1866900"/>
                    <a:gd name="connsiteY38" fmla="*/ 76200 h 1355274"/>
                    <a:gd name="connsiteX39" fmla="*/ 1352550 w 1866900"/>
                    <a:gd name="connsiteY39" fmla="*/ 95250 h 1355274"/>
                    <a:gd name="connsiteX40" fmla="*/ 1409700 w 1866900"/>
                    <a:gd name="connsiteY40" fmla="*/ 114300 h 1355274"/>
                    <a:gd name="connsiteX41" fmla="*/ 1438275 w 1866900"/>
                    <a:gd name="connsiteY41" fmla="*/ 123825 h 1355274"/>
                    <a:gd name="connsiteX42" fmla="*/ 1514475 w 1866900"/>
                    <a:gd name="connsiteY42" fmla="*/ 142875 h 1355274"/>
                    <a:gd name="connsiteX43" fmla="*/ 1581150 w 1866900"/>
                    <a:gd name="connsiteY43" fmla="*/ 171450 h 1355274"/>
                    <a:gd name="connsiteX44" fmla="*/ 1638300 w 1866900"/>
                    <a:gd name="connsiteY44" fmla="*/ 228600 h 1355274"/>
                    <a:gd name="connsiteX45" fmla="*/ 1676400 w 1866900"/>
                    <a:gd name="connsiteY45" fmla="*/ 257175 h 1355274"/>
                    <a:gd name="connsiteX46" fmla="*/ 1733550 w 1866900"/>
                    <a:gd name="connsiteY46" fmla="*/ 314325 h 1355274"/>
                    <a:gd name="connsiteX47" fmla="*/ 1790700 w 1866900"/>
                    <a:gd name="connsiteY47" fmla="*/ 361950 h 1355274"/>
                    <a:gd name="connsiteX48" fmla="*/ 1838325 w 1866900"/>
                    <a:gd name="connsiteY48" fmla="*/ 438150 h 1355274"/>
                    <a:gd name="connsiteX49" fmla="*/ 1847850 w 1866900"/>
                    <a:gd name="connsiteY49" fmla="*/ 466725 h 1355274"/>
                    <a:gd name="connsiteX50" fmla="*/ 1857375 w 1866900"/>
                    <a:gd name="connsiteY50" fmla="*/ 533400 h 1355274"/>
                    <a:gd name="connsiteX51" fmla="*/ 1866900 w 1866900"/>
                    <a:gd name="connsiteY51" fmla="*/ 561975 h 1355274"/>
                    <a:gd name="connsiteX52" fmla="*/ 1857375 w 1866900"/>
                    <a:gd name="connsiteY52" fmla="*/ 723900 h 1355274"/>
                    <a:gd name="connsiteX53" fmla="*/ 1847850 w 1866900"/>
                    <a:gd name="connsiteY53" fmla="*/ 771525 h 1355274"/>
                    <a:gd name="connsiteX54" fmla="*/ 1819275 w 1866900"/>
                    <a:gd name="connsiteY54" fmla="*/ 819150 h 1355274"/>
                    <a:gd name="connsiteX55" fmla="*/ 1790700 w 1866900"/>
                    <a:gd name="connsiteY55" fmla="*/ 885825 h 1355274"/>
                    <a:gd name="connsiteX56" fmla="*/ 1771650 w 1866900"/>
                    <a:gd name="connsiteY56" fmla="*/ 914400 h 1355274"/>
                    <a:gd name="connsiteX57" fmla="*/ 1733550 w 1866900"/>
                    <a:gd name="connsiteY57" fmla="*/ 981075 h 1355274"/>
                    <a:gd name="connsiteX58" fmla="*/ 1704975 w 1866900"/>
                    <a:gd name="connsiteY58" fmla="*/ 1009650 h 1355274"/>
                    <a:gd name="connsiteX59" fmla="*/ 1647825 w 1866900"/>
                    <a:gd name="connsiteY59" fmla="*/ 1076325 h 1355274"/>
                    <a:gd name="connsiteX60" fmla="*/ 1628775 w 1866900"/>
                    <a:gd name="connsiteY60" fmla="*/ 1104900 h 1355274"/>
                    <a:gd name="connsiteX61" fmla="*/ 1543050 w 1866900"/>
                    <a:gd name="connsiteY61" fmla="*/ 1152525 h 1355274"/>
                    <a:gd name="connsiteX62" fmla="*/ 1466850 w 1866900"/>
                    <a:gd name="connsiteY62" fmla="*/ 1190625 h 1355274"/>
                    <a:gd name="connsiteX63" fmla="*/ 1371600 w 1866900"/>
                    <a:gd name="connsiteY63" fmla="*/ 1219200 h 1355274"/>
                    <a:gd name="connsiteX64" fmla="*/ 1314450 w 1866900"/>
                    <a:gd name="connsiteY64" fmla="*/ 1257300 h 1355274"/>
                    <a:gd name="connsiteX65" fmla="*/ 1285875 w 1866900"/>
                    <a:gd name="connsiteY65" fmla="*/ 1276350 h 1355274"/>
                    <a:gd name="connsiteX66" fmla="*/ 1228725 w 1866900"/>
                    <a:gd name="connsiteY66" fmla="*/ 1295400 h 1355274"/>
                    <a:gd name="connsiteX67" fmla="*/ 1200150 w 1866900"/>
                    <a:gd name="connsiteY67" fmla="*/ 1314450 h 1355274"/>
                    <a:gd name="connsiteX68" fmla="*/ 1162050 w 1866900"/>
                    <a:gd name="connsiteY68" fmla="*/ 1323975 h 1355274"/>
                    <a:gd name="connsiteX69" fmla="*/ 1095375 w 1866900"/>
                    <a:gd name="connsiteY69" fmla="*/ 1352550 h 1355274"/>
                    <a:gd name="connsiteX0" fmla="*/ 1095375 w 1866900"/>
                    <a:gd name="connsiteY0" fmla="*/ 1352550 h 1355274"/>
                    <a:gd name="connsiteX1" fmla="*/ 1028700 w 1866900"/>
                    <a:gd name="connsiteY1" fmla="*/ 1247775 h 1355274"/>
                    <a:gd name="connsiteX2" fmla="*/ 971550 w 1866900"/>
                    <a:gd name="connsiteY2" fmla="*/ 1190625 h 1355274"/>
                    <a:gd name="connsiteX3" fmla="*/ 933450 w 1866900"/>
                    <a:gd name="connsiteY3" fmla="*/ 1171575 h 1355274"/>
                    <a:gd name="connsiteX4" fmla="*/ 885825 w 1866900"/>
                    <a:gd name="connsiteY4" fmla="*/ 1104900 h 1355274"/>
                    <a:gd name="connsiteX5" fmla="*/ 857250 w 1866900"/>
                    <a:gd name="connsiteY5" fmla="*/ 1085850 h 1355274"/>
                    <a:gd name="connsiteX6" fmla="*/ 809625 w 1866900"/>
                    <a:gd name="connsiteY6" fmla="*/ 1019175 h 1355274"/>
                    <a:gd name="connsiteX7" fmla="*/ 790575 w 1866900"/>
                    <a:gd name="connsiteY7" fmla="*/ 990600 h 1355274"/>
                    <a:gd name="connsiteX8" fmla="*/ 733425 w 1866900"/>
                    <a:gd name="connsiteY8" fmla="*/ 933450 h 1355274"/>
                    <a:gd name="connsiteX9" fmla="*/ 704850 w 1866900"/>
                    <a:gd name="connsiteY9" fmla="*/ 904875 h 1355274"/>
                    <a:gd name="connsiteX10" fmla="*/ 638175 w 1866900"/>
                    <a:gd name="connsiteY10" fmla="*/ 857250 h 1355274"/>
                    <a:gd name="connsiteX11" fmla="*/ 581025 w 1866900"/>
                    <a:gd name="connsiteY11" fmla="*/ 809625 h 1355274"/>
                    <a:gd name="connsiteX12" fmla="*/ 561975 w 1866900"/>
                    <a:gd name="connsiteY12" fmla="*/ 781050 h 1355274"/>
                    <a:gd name="connsiteX13" fmla="*/ 504825 w 1866900"/>
                    <a:gd name="connsiteY13" fmla="*/ 733425 h 1355274"/>
                    <a:gd name="connsiteX14" fmla="*/ 438150 w 1866900"/>
                    <a:gd name="connsiteY14" fmla="*/ 647700 h 1355274"/>
                    <a:gd name="connsiteX15" fmla="*/ 409575 w 1866900"/>
                    <a:gd name="connsiteY15" fmla="*/ 628650 h 1355274"/>
                    <a:gd name="connsiteX16" fmla="*/ 390525 w 1866900"/>
                    <a:gd name="connsiteY16" fmla="*/ 600075 h 1355274"/>
                    <a:gd name="connsiteX17" fmla="*/ 304800 w 1866900"/>
                    <a:gd name="connsiteY17" fmla="*/ 533400 h 1355274"/>
                    <a:gd name="connsiteX18" fmla="*/ 257175 w 1866900"/>
                    <a:gd name="connsiteY18" fmla="*/ 495300 h 1355274"/>
                    <a:gd name="connsiteX19" fmla="*/ 228600 w 1866900"/>
                    <a:gd name="connsiteY19" fmla="*/ 485775 h 1355274"/>
                    <a:gd name="connsiteX20" fmla="*/ 152400 w 1866900"/>
                    <a:gd name="connsiteY20" fmla="*/ 447675 h 1355274"/>
                    <a:gd name="connsiteX21" fmla="*/ 57150 w 1866900"/>
                    <a:gd name="connsiteY21" fmla="*/ 381000 h 1355274"/>
                    <a:gd name="connsiteX22" fmla="*/ 19050 w 1866900"/>
                    <a:gd name="connsiteY22" fmla="*/ 295275 h 1355274"/>
                    <a:gd name="connsiteX23" fmla="*/ 9525 w 1866900"/>
                    <a:gd name="connsiteY23" fmla="*/ 266700 h 1355274"/>
                    <a:gd name="connsiteX24" fmla="*/ 0 w 1866900"/>
                    <a:gd name="connsiteY24" fmla="*/ 238125 h 1355274"/>
                    <a:gd name="connsiteX25" fmla="*/ 9525 w 1866900"/>
                    <a:gd name="connsiteY25" fmla="*/ 152400 h 1355274"/>
                    <a:gd name="connsiteX26" fmla="*/ 19050 w 1866900"/>
                    <a:gd name="connsiteY26" fmla="*/ 123825 h 1355274"/>
                    <a:gd name="connsiteX27" fmla="*/ 76200 w 1866900"/>
                    <a:gd name="connsiteY27" fmla="*/ 66675 h 1355274"/>
                    <a:gd name="connsiteX28" fmla="*/ 133350 w 1866900"/>
                    <a:gd name="connsiteY28" fmla="*/ 47625 h 1355274"/>
                    <a:gd name="connsiteX29" fmla="*/ 161925 w 1866900"/>
                    <a:gd name="connsiteY29" fmla="*/ 38100 h 1355274"/>
                    <a:gd name="connsiteX30" fmla="*/ 238125 w 1866900"/>
                    <a:gd name="connsiteY30" fmla="*/ 19050 h 1355274"/>
                    <a:gd name="connsiteX31" fmla="*/ 285750 w 1866900"/>
                    <a:gd name="connsiteY31" fmla="*/ 9525 h 1355274"/>
                    <a:gd name="connsiteX32" fmla="*/ 381000 w 1866900"/>
                    <a:gd name="connsiteY32" fmla="*/ 0 h 1355274"/>
                    <a:gd name="connsiteX33" fmla="*/ 781050 w 1866900"/>
                    <a:gd name="connsiteY33" fmla="*/ 9525 h 1355274"/>
                    <a:gd name="connsiteX34" fmla="*/ 838200 w 1866900"/>
                    <a:gd name="connsiteY34" fmla="*/ 19050 h 1355274"/>
                    <a:gd name="connsiteX35" fmla="*/ 1143000 w 1866900"/>
                    <a:gd name="connsiteY35" fmla="*/ 47625 h 1355274"/>
                    <a:gd name="connsiteX36" fmla="*/ 1171575 w 1866900"/>
                    <a:gd name="connsiteY36" fmla="*/ 57150 h 1355274"/>
                    <a:gd name="connsiteX37" fmla="*/ 1285875 w 1866900"/>
                    <a:gd name="connsiteY37" fmla="*/ 76200 h 1355274"/>
                    <a:gd name="connsiteX38" fmla="*/ 1352550 w 1866900"/>
                    <a:gd name="connsiteY38" fmla="*/ 95250 h 1355274"/>
                    <a:gd name="connsiteX39" fmla="*/ 1409700 w 1866900"/>
                    <a:gd name="connsiteY39" fmla="*/ 114300 h 1355274"/>
                    <a:gd name="connsiteX40" fmla="*/ 1438275 w 1866900"/>
                    <a:gd name="connsiteY40" fmla="*/ 123825 h 1355274"/>
                    <a:gd name="connsiteX41" fmla="*/ 1514475 w 1866900"/>
                    <a:gd name="connsiteY41" fmla="*/ 142875 h 1355274"/>
                    <a:gd name="connsiteX42" fmla="*/ 1581150 w 1866900"/>
                    <a:gd name="connsiteY42" fmla="*/ 171450 h 1355274"/>
                    <a:gd name="connsiteX43" fmla="*/ 1638300 w 1866900"/>
                    <a:gd name="connsiteY43" fmla="*/ 228600 h 1355274"/>
                    <a:gd name="connsiteX44" fmla="*/ 1676400 w 1866900"/>
                    <a:gd name="connsiteY44" fmla="*/ 257175 h 1355274"/>
                    <a:gd name="connsiteX45" fmla="*/ 1733550 w 1866900"/>
                    <a:gd name="connsiteY45" fmla="*/ 314325 h 1355274"/>
                    <a:gd name="connsiteX46" fmla="*/ 1790700 w 1866900"/>
                    <a:gd name="connsiteY46" fmla="*/ 361950 h 1355274"/>
                    <a:gd name="connsiteX47" fmla="*/ 1838325 w 1866900"/>
                    <a:gd name="connsiteY47" fmla="*/ 438150 h 1355274"/>
                    <a:gd name="connsiteX48" fmla="*/ 1847850 w 1866900"/>
                    <a:gd name="connsiteY48" fmla="*/ 466725 h 1355274"/>
                    <a:gd name="connsiteX49" fmla="*/ 1857375 w 1866900"/>
                    <a:gd name="connsiteY49" fmla="*/ 533400 h 1355274"/>
                    <a:gd name="connsiteX50" fmla="*/ 1866900 w 1866900"/>
                    <a:gd name="connsiteY50" fmla="*/ 561975 h 1355274"/>
                    <a:gd name="connsiteX51" fmla="*/ 1857375 w 1866900"/>
                    <a:gd name="connsiteY51" fmla="*/ 723900 h 1355274"/>
                    <a:gd name="connsiteX52" fmla="*/ 1847850 w 1866900"/>
                    <a:gd name="connsiteY52" fmla="*/ 771525 h 1355274"/>
                    <a:gd name="connsiteX53" fmla="*/ 1819275 w 1866900"/>
                    <a:gd name="connsiteY53" fmla="*/ 819150 h 1355274"/>
                    <a:gd name="connsiteX54" fmla="*/ 1790700 w 1866900"/>
                    <a:gd name="connsiteY54" fmla="*/ 885825 h 1355274"/>
                    <a:gd name="connsiteX55" fmla="*/ 1771650 w 1866900"/>
                    <a:gd name="connsiteY55" fmla="*/ 914400 h 1355274"/>
                    <a:gd name="connsiteX56" fmla="*/ 1733550 w 1866900"/>
                    <a:gd name="connsiteY56" fmla="*/ 981075 h 1355274"/>
                    <a:gd name="connsiteX57" fmla="*/ 1704975 w 1866900"/>
                    <a:gd name="connsiteY57" fmla="*/ 1009650 h 1355274"/>
                    <a:gd name="connsiteX58" fmla="*/ 1647825 w 1866900"/>
                    <a:gd name="connsiteY58" fmla="*/ 1076325 h 1355274"/>
                    <a:gd name="connsiteX59" fmla="*/ 1628775 w 1866900"/>
                    <a:gd name="connsiteY59" fmla="*/ 1104900 h 1355274"/>
                    <a:gd name="connsiteX60" fmla="*/ 1543050 w 1866900"/>
                    <a:gd name="connsiteY60" fmla="*/ 1152525 h 1355274"/>
                    <a:gd name="connsiteX61" fmla="*/ 1466850 w 1866900"/>
                    <a:gd name="connsiteY61" fmla="*/ 1190625 h 1355274"/>
                    <a:gd name="connsiteX62" fmla="*/ 1371600 w 1866900"/>
                    <a:gd name="connsiteY62" fmla="*/ 1219200 h 1355274"/>
                    <a:gd name="connsiteX63" fmla="*/ 1314450 w 1866900"/>
                    <a:gd name="connsiteY63" fmla="*/ 1257300 h 1355274"/>
                    <a:gd name="connsiteX64" fmla="*/ 1285875 w 1866900"/>
                    <a:gd name="connsiteY64" fmla="*/ 1276350 h 1355274"/>
                    <a:gd name="connsiteX65" fmla="*/ 1228725 w 1866900"/>
                    <a:gd name="connsiteY65" fmla="*/ 1295400 h 1355274"/>
                    <a:gd name="connsiteX66" fmla="*/ 1200150 w 1866900"/>
                    <a:gd name="connsiteY66" fmla="*/ 1314450 h 1355274"/>
                    <a:gd name="connsiteX67" fmla="*/ 1162050 w 1866900"/>
                    <a:gd name="connsiteY67" fmla="*/ 1323975 h 1355274"/>
                    <a:gd name="connsiteX68" fmla="*/ 1095375 w 1866900"/>
                    <a:gd name="connsiteY68" fmla="*/ 1352550 h 1355274"/>
                    <a:gd name="connsiteX0" fmla="*/ 1095375 w 1866900"/>
                    <a:gd name="connsiteY0" fmla="*/ 1352550 h 1355274"/>
                    <a:gd name="connsiteX1" fmla="*/ 1028700 w 1866900"/>
                    <a:gd name="connsiteY1" fmla="*/ 1247775 h 1355274"/>
                    <a:gd name="connsiteX2" fmla="*/ 971550 w 1866900"/>
                    <a:gd name="connsiteY2" fmla="*/ 1190625 h 1355274"/>
                    <a:gd name="connsiteX3" fmla="*/ 933450 w 1866900"/>
                    <a:gd name="connsiteY3" fmla="*/ 1171575 h 1355274"/>
                    <a:gd name="connsiteX4" fmla="*/ 885825 w 1866900"/>
                    <a:gd name="connsiteY4" fmla="*/ 1104900 h 1355274"/>
                    <a:gd name="connsiteX5" fmla="*/ 857250 w 1866900"/>
                    <a:gd name="connsiteY5" fmla="*/ 1085850 h 1355274"/>
                    <a:gd name="connsiteX6" fmla="*/ 809625 w 1866900"/>
                    <a:gd name="connsiteY6" fmla="*/ 1019175 h 1355274"/>
                    <a:gd name="connsiteX7" fmla="*/ 790575 w 1866900"/>
                    <a:gd name="connsiteY7" fmla="*/ 990600 h 1355274"/>
                    <a:gd name="connsiteX8" fmla="*/ 733425 w 1866900"/>
                    <a:gd name="connsiteY8" fmla="*/ 933450 h 1355274"/>
                    <a:gd name="connsiteX9" fmla="*/ 704850 w 1866900"/>
                    <a:gd name="connsiteY9" fmla="*/ 904875 h 1355274"/>
                    <a:gd name="connsiteX10" fmla="*/ 638175 w 1866900"/>
                    <a:gd name="connsiteY10" fmla="*/ 857250 h 1355274"/>
                    <a:gd name="connsiteX11" fmla="*/ 581025 w 1866900"/>
                    <a:gd name="connsiteY11" fmla="*/ 809625 h 1355274"/>
                    <a:gd name="connsiteX12" fmla="*/ 561975 w 1866900"/>
                    <a:gd name="connsiteY12" fmla="*/ 781050 h 1355274"/>
                    <a:gd name="connsiteX13" fmla="*/ 504825 w 1866900"/>
                    <a:gd name="connsiteY13" fmla="*/ 733425 h 1355274"/>
                    <a:gd name="connsiteX14" fmla="*/ 438150 w 1866900"/>
                    <a:gd name="connsiteY14" fmla="*/ 647700 h 1355274"/>
                    <a:gd name="connsiteX15" fmla="*/ 390525 w 1866900"/>
                    <a:gd name="connsiteY15" fmla="*/ 600075 h 1355274"/>
                    <a:gd name="connsiteX16" fmla="*/ 304800 w 1866900"/>
                    <a:gd name="connsiteY16" fmla="*/ 533400 h 1355274"/>
                    <a:gd name="connsiteX17" fmla="*/ 257175 w 1866900"/>
                    <a:gd name="connsiteY17" fmla="*/ 495300 h 1355274"/>
                    <a:gd name="connsiteX18" fmla="*/ 228600 w 1866900"/>
                    <a:gd name="connsiteY18" fmla="*/ 485775 h 1355274"/>
                    <a:gd name="connsiteX19" fmla="*/ 152400 w 1866900"/>
                    <a:gd name="connsiteY19" fmla="*/ 447675 h 1355274"/>
                    <a:gd name="connsiteX20" fmla="*/ 57150 w 1866900"/>
                    <a:gd name="connsiteY20" fmla="*/ 381000 h 1355274"/>
                    <a:gd name="connsiteX21" fmla="*/ 19050 w 1866900"/>
                    <a:gd name="connsiteY21" fmla="*/ 295275 h 1355274"/>
                    <a:gd name="connsiteX22" fmla="*/ 9525 w 1866900"/>
                    <a:gd name="connsiteY22" fmla="*/ 266700 h 1355274"/>
                    <a:gd name="connsiteX23" fmla="*/ 0 w 1866900"/>
                    <a:gd name="connsiteY23" fmla="*/ 238125 h 1355274"/>
                    <a:gd name="connsiteX24" fmla="*/ 9525 w 1866900"/>
                    <a:gd name="connsiteY24" fmla="*/ 152400 h 1355274"/>
                    <a:gd name="connsiteX25" fmla="*/ 19050 w 1866900"/>
                    <a:gd name="connsiteY25" fmla="*/ 123825 h 1355274"/>
                    <a:gd name="connsiteX26" fmla="*/ 76200 w 1866900"/>
                    <a:gd name="connsiteY26" fmla="*/ 66675 h 1355274"/>
                    <a:gd name="connsiteX27" fmla="*/ 133350 w 1866900"/>
                    <a:gd name="connsiteY27" fmla="*/ 47625 h 1355274"/>
                    <a:gd name="connsiteX28" fmla="*/ 161925 w 1866900"/>
                    <a:gd name="connsiteY28" fmla="*/ 38100 h 1355274"/>
                    <a:gd name="connsiteX29" fmla="*/ 238125 w 1866900"/>
                    <a:gd name="connsiteY29" fmla="*/ 19050 h 1355274"/>
                    <a:gd name="connsiteX30" fmla="*/ 285750 w 1866900"/>
                    <a:gd name="connsiteY30" fmla="*/ 9525 h 1355274"/>
                    <a:gd name="connsiteX31" fmla="*/ 381000 w 1866900"/>
                    <a:gd name="connsiteY31" fmla="*/ 0 h 1355274"/>
                    <a:gd name="connsiteX32" fmla="*/ 781050 w 1866900"/>
                    <a:gd name="connsiteY32" fmla="*/ 9525 h 1355274"/>
                    <a:gd name="connsiteX33" fmla="*/ 838200 w 1866900"/>
                    <a:gd name="connsiteY33" fmla="*/ 19050 h 1355274"/>
                    <a:gd name="connsiteX34" fmla="*/ 1143000 w 1866900"/>
                    <a:gd name="connsiteY34" fmla="*/ 47625 h 1355274"/>
                    <a:gd name="connsiteX35" fmla="*/ 1171575 w 1866900"/>
                    <a:gd name="connsiteY35" fmla="*/ 57150 h 1355274"/>
                    <a:gd name="connsiteX36" fmla="*/ 1285875 w 1866900"/>
                    <a:gd name="connsiteY36" fmla="*/ 76200 h 1355274"/>
                    <a:gd name="connsiteX37" fmla="*/ 1352550 w 1866900"/>
                    <a:gd name="connsiteY37" fmla="*/ 95250 h 1355274"/>
                    <a:gd name="connsiteX38" fmla="*/ 1409700 w 1866900"/>
                    <a:gd name="connsiteY38" fmla="*/ 114300 h 1355274"/>
                    <a:gd name="connsiteX39" fmla="*/ 1438275 w 1866900"/>
                    <a:gd name="connsiteY39" fmla="*/ 123825 h 1355274"/>
                    <a:gd name="connsiteX40" fmla="*/ 1514475 w 1866900"/>
                    <a:gd name="connsiteY40" fmla="*/ 142875 h 1355274"/>
                    <a:gd name="connsiteX41" fmla="*/ 1581150 w 1866900"/>
                    <a:gd name="connsiteY41" fmla="*/ 171450 h 1355274"/>
                    <a:gd name="connsiteX42" fmla="*/ 1638300 w 1866900"/>
                    <a:gd name="connsiteY42" fmla="*/ 228600 h 1355274"/>
                    <a:gd name="connsiteX43" fmla="*/ 1676400 w 1866900"/>
                    <a:gd name="connsiteY43" fmla="*/ 257175 h 1355274"/>
                    <a:gd name="connsiteX44" fmla="*/ 1733550 w 1866900"/>
                    <a:gd name="connsiteY44" fmla="*/ 314325 h 1355274"/>
                    <a:gd name="connsiteX45" fmla="*/ 1790700 w 1866900"/>
                    <a:gd name="connsiteY45" fmla="*/ 361950 h 1355274"/>
                    <a:gd name="connsiteX46" fmla="*/ 1838325 w 1866900"/>
                    <a:gd name="connsiteY46" fmla="*/ 438150 h 1355274"/>
                    <a:gd name="connsiteX47" fmla="*/ 1847850 w 1866900"/>
                    <a:gd name="connsiteY47" fmla="*/ 466725 h 1355274"/>
                    <a:gd name="connsiteX48" fmla="*/ 1857375 w 1866900"/>
                    <a:gd name="connsiteY48" fmla="*/ 533400 h 1355274"/>
                    <a:gd name="connsiteX49" fmla="*/ 1866900 w 1866900"/>
                    <a:gd name="connsiteY49" fmla="*/ 561975 h 1355274"/>
                    <a:gd name="connsiteX50" fmla="*/ 1857375 w 1866900"/>
                    <a:gd name="connsiteY50" fmla="*/ 723900 h 1355274"/>
                    <a:gd name="connsiteX51" fmla="*/ 1847850 w 1866900"/>
                    <a:gd name="connsiteY51" fmla="*/ 771525 h 1355274"/>
                    <a:gd name="connsiteX52" fmla="*/ 1819275 w 1866900"/>
                    <a:gd name="connsiteY52" fmla="*/ 819150 h 1355274"/>
                    <a:gd name="connsiteX53" fmla="*/ 1790700 w 1866900"/>
                    <a:gd name="connsiteY53" fmla="*/ 885825 h 1355274"/>
                    <a:gd name="connsiteX54" fmla="*/ 1771650 w 1866900"/>
                    <a:gd name="connsiteY54" fmla="*/ 914400 h 1355274"/>
                    <a:gd name="connsiteX55" fmla="*/ 1733550 w 1866900"/>
                    <a:gd name="connsiteY55" fmla="*/ 981075 h 1355274"/>
                    <a:gd name="connsiteX56" fmla="*/ 1704975 w 1866900"/>
                    <a:gd name="connsiteY56" fmla="*/ 1009650 h 1355274"/>
                    <a:gd name="connsiteX57" fmla="*/ 1647825 w 1866900"/>
                    <a:gd name="connsiteY57" fmla="*/ 1076325 h 1355274"/>
                    <a:gd name="connsiteX58" fmla="*/ 1628775 w 1866900"/>
                    <a:gd name="connsiteY58" fmla="*/ 1104900 h 1355274"/>
                    <a:gd name="connsiteX59" fmla="*/ 1543050 w 1866900"/>
                    <a:gd name="connsiteY59" fmla="*/ 1152525 h 1355274"/>
                    <a:gd name="connsiteX60" fmla="*/ 1466850 w 1866900"/>
                    <a:gd name="connsiteY60" fmla="*/ 1190625 h 1355274"/>
                    <a:gd name="connsiteX61" fmla="*/ 1371600 w 1866900"/>
                    <a:gd name="connsiteY61" fmla="*/ 1219200 h 1355274"/>
                    <a:gd name="connsiteX62" fmla="*/ 1314450 w 1866900"/>
                    <a:gd name="connsiteY62" fmla="*/ 1257300 h 1355274"/>
                    <a:gd name="connsiteX63" fmla="*/ 1285875 w 1866900"/>
                    <a:gd name="connsiteY63" fmla="*/ 1276350 h 1355274"/>
                    <a:gd name="connsiteX64" fmla="*/ 1228725 w 1866900"/>
                    <a:gd name="connsiteY64" fmla="*/ 1295400 h 1355274"/>
                    <a:gd name="connsiteX65" fmla="*/ 1200150 w 1866900"/>
                    <a:gd name="connsiteY65" fmla="*/ 1314450 h 1355274"/>
                    <a:gd name="connsiteX66" fmla="*/ 1162050 w 1866900"/>
                    <a:gd name="connsiteY66" fmla="*/ 1323975 h 1355274"/>
                    <a:gd name="connsiteX67" fmla="*/ 1095375 w 1866900"/>
                    <a:gd name="connsiteY67" fmla="*/ 1352550 h 1355274"/>
                    <a:gd name="connsiteX0" fmla="*/ 1095375 w 1866900"/>
                    <a:gd name="connsiteY0" fmla="*/ 1352550 h 1355274"/>
                    <a:gd name="connsiteX1" fmla="*/ 1028700 w 1866900"/>
                    <a:gd name="connsiteY1" fmla="*/ 1247775 h 1355274"/>
                    <a:gd name="connsiteX2" fmla="*/ 971550 w 1866900"/>
                    <a:gd name="connsiteY2" fmla="*/ 1190625 h 1355274"/>
                    <a:gd name="connsiteX3" fmla="*/ 933450 w 1866900"/>
                    <a:gd name="connsiteY3" fmla="*/ 1171575 h 1355274"/>
                    <a:gd name="connsiteX4" fmla="*/ 885825 w 1866900"/>
                    <a:gd name="connsiteY4" fmla="*/ 1104900 h 1355274"/>
                    <a:gd name="connsiteX5" fmla="*/ 857250 w 1866900"/>
                    <a:gd name="connsiteY5" fmla="*/ 1085850 h 1355274"/>
                    <a:gd name="connsiteX6" fmla="*/ 809625 w 1866900"/>
                    <a:gd name="connsiteY6" fmla="*/ 1019175 h 1355274"/>
                    <a:gd name="connsiteX7" fmla="*/ 790575 w 1866900"/>
                    <a:gd name="connsiteY7" fmla="*/ 990600 h 1355274"/>
                    <a:gd name="connsiteX8" fmla="*/ 733425 w 1866900"/>
                    <a:gd name="connsiteY8" fmla="*/ 933450 h 1355274"/>
                    <a:gd name="connsiteX9" fmla="*/ 704850 w 1866900"/>
                    <a:gd name="connsiteY9" fmla="*/ 904875 h 1355274"/>
                    <a:gd name="connsiteX10" fmla="*/ 638175 w 1866900"/>
                    <a:gd name="connsiteY10" fmla="*/ 857250 h 1355274"/>
                    <a:gd name="connsiteX11" fmla="*/ 581025 w 1866900"/>
                    <a:gd name="connsiteY11" fmla="*/ 809625 h 1355274"/>
                    <a:gd name="connsiteX12" fmla="*/ 504825 w 1866900"/>
                    <a:gd name="connsiteY12" fmla="*/ 733425 h 1355274"/>
                    <a:gd name="connsiteX13" fmla="*/ 438150 w 1866900"/>
                    <a:gd name="connsiteY13" fmla="*/ 647700 h 1355274"/>
                    <a:gd name="connsiteX14" fmla="*/ 390525 w 1866900"/>
                    <a:gd name="connsiteY14" fmla="*/ 600075 h 1355274"/>
                    <a:gd name="connsiteX15" fmla="*/ 304800 w 1866900"/>
                    <a:gd name="connsiteY15" fmla="*/ 533400 h 1355274"/>
                    <a:gd name="connsiteX16" fmla="*/ 257175 w 1866900"/>
                    <a:gd name="connsiteY16" fmla="*/ 495300 h 1355274"/>
                    <a:gd name="connsiteX17" fmla="*/ 228600 w 1866900"/>
                    <a:gd name="connsiteY17" fmla="*/ 485775 h 1355274"/>
                    <a:gd name="connsiteX18" fmla="*/ 152400 w 1866900"/>
                    <a:gd name="connsiteY18" fmla="*/ 447675 h 1355274"/>
                    <a:gd name="connsiteX19" fmla="*/ 57150 w 1866900"/>
                    <a:gd name="connsiteY19" fmla="*/ 381000 h 1355274"/>
                    <a:gd name="connsiteX20" fmla="*/ 19050 w 1866900"/>
                    <a:gd name="connsiteY20" fmla="*/ 295275 h 1355274"/>
                    <a:gd name="connsiteX21" fmla="*/ 9525 w 1866900"/>
                    <a:gd name="connsiteY21" fmla="*/ 266700 h 1355274"/>
                    <a:gd name="connsiteX22" fmla="*/ 0 w 1866900"/>
                    <a:gd name="connsiteY22" fmla="*/ 238125 h 1355274"/>
                    <a:gd name="connsiteX23" fmla="*/ 9525 w 1866900"/>
                    <a:gd name="connsiteY23" fmla="*/ 152400 h 1355274"/>
                    <a:gd name="connsiteX24" fmla="*/ 19050 w 1866900"/>
                    <a:gd name="connsiteY24" fmla="*/ 123825 h 1355274"/>
                    <a:gd name="connsiteX25" fmla="*/ 76200 w 1866900"/>
                    <a:gd name="connsiteY25" fmla="*/ 66675 h 1355274"/>
                    <a:gd name="connsiteX26" fmla="*/ 133350 w 1866900"/>
                    <a:gd name="connsiteY26" fmla="*/ 47625 h 1355274"/>
                    <a:gd name="connsiteX27" fmla="*/ 161925 w 1866900"/>
                    <a:gd name="connsiteY27" fmla="*/ 38100 h 1355274"/>
                    <a:gd name="connsiteX28" fmla="*/ 238125 w 1866900"/>
                    <a:gd name="connsiteY28" fmla="*/ 19050 h 1355274"/>
                    <a:gd name="connsiteX29" fmla="*/ 285750 w 1866900"/>
                    <a:gd name="connsiteY29" fmla="*/ 9525 h 1355274"/>
                    <a:gd name="connsiteX30" fmla="*/ 381000 w 1866900"/>
                    <a:gd name="connsiteY30" fmla="*/ 0 h 1355274"/>
                    <a:gd name="connsiteX31" fmla="*/ 781050 w 1866900"/>
                    <a:gd name="connsiteY31" fmla="*/ 9525 h 1355274"/>
                    <a:gd name="connsiteX32" fmla="*/ 838200 w 1866900"/>
                    <a:gd name="connsiteY32" fmla="*/ 19050 h 1355274"/>
                    <a:gd name="connsiteX33" fmla="*/ 1143000 w 1866900"/>
                    <a:gd name="connsiteY33" fmla="*/ 47625 h 1355274"/>
                    <a:gd name="connsiteX34" fmla="*/ 1171575 w 1866900"/>
                    <a:gd name="connsiteY34" fmla="*/ 57150 h 1355274"/>
                    <a:gd name="connsiteX35" fmla="*/ 1285875 w 1866900"/>
                    <a:gd name="connsiteY35" fmla="*/ 76200 h 1355274"/>
                    <a:gd name="connsiteX36" fmla="*/ 1352550 w 1866900"/>
                    <a:gd name="connsiteY36" fmla="*/ 95250 h 1355274"/>
                    <a:gd name="connsiteX37" fmla="*/ 1409700 w 1866900"/>
                    <a:gd name="connsiteY37" fmla="*/ 114300 h 1355274"/>
                    <a:gd name="connsiteX38" fmla="*/ 1438275 w 1866900"/>
                    <a:gd name="connsiteY38" fmla="*/ 123825 h 1355274"/>
                    <a:gd name="connsiteX39" fmla="*/ 1514475 w 1866900"/>
                    <a:gd name="connsiteY39" fmla="*/ 142875 h 1355274"/>
                    <a:gd name="connsiteX40" fmla="*/ 1581150 w 1866900"/>
                    <a:gd name="connsiteY40" fmla="*/ 171450 h 1355274"/>
                    <a:gd name="connsiteX41" fmla="*/ 1638300 w 1866900"/>
                    <a:gd name="connsiteY41" fmla="*/ 228600 h 1355274"/>
                    <a:gd name="connsiteX42" fmla="*/ 1676400 w 1866900"/>
                    <a:gd name="connsiteY42" fmla="*/ 257175 h 1355274"/>
                    <a:gd name="connsiteX43" fmla="*/ 1733550 w 1866900"/>
                    <a:gd name="connsiteY43" fmla="*/ 314325 h 1355274"/>
                    <a:gd name="connsiteX44" fmla="*/ 1790700 w 1866900"/>
                    <a:gd name="connsiteY44" fmla="*/ 361950 h 1355274"/>
                    <a:gd name="connsiteX45" fmla="*/ 1838325 w 1866900"/>
                    <a:gd name="connsiteY45" fmla="*/ 438150 h 1355274"/>
                    <a:gd name="connsiteX46" fmla="*/ 1847850 w 1866900"/>
                    <a:gd name="connsiteY46" fmla="*/ 466725 h 1355274"/>
                    <a:gd name="connsiteX47" fmla="*/ 1857375 w 1866900"/>
                    <a:gd name="connsiteY47" fmla="*/ 533400 h 1355274"/>
                    <a:gd name="connsiteX48" fmla="*/ 1866900 w 1866900"/>
                    <a:gd name="connsiteY48" fmla="*/ 561975 h 1355274"/>
                    <a:gd name="connsiteX49" fmla="*/ 1857375 w 1866900"/>
                    <a:gd name="connsiteY49" fmla="*/ 723900 h 1355274"/>
                    <a:gd name="connsiteX50" fmla="*/ 1847850 w 1866900"/>
                    <a:gd name="connsiteY50" fmla="*/ 771525 h 1355274"/>
                    <a:gd name="connsiteX51" fmla="*/ 1819275 w 1866900"/>
                    <a:gd name="connsiteY51" fmla="*/ 819150 h 1355274"/>
                    <a:gd name="connsiteX52" fmla="*/ 1790700 w 1866900"/>
                    <a:gd name="connsiteY52" fmla="*/ 885825 h 1355274"/>
                    <a:gd name="connsiteX53" fmla="*/ 1771650 w 1866900"/>
                    <a:gd name="connsiteY53" fmla="*/ 914400 h 1355274"/>
                    <a:gd name="connsiteX54" fmla="*/ 1733550 w 1866900"/>
                    <a:gd name="connsiteY54" fmla="*/ 981075 h 1355274"/>
                    <a:gd name="connsiteX55" fmla="*/ 1704975 w 1866900"/>
                    <a:gd name="connsiteY55" fmla="*/ 1009650 h 1355274"/>
                    <a:gd name="connsiteX56" fmla="*/ 1647825 w 1866900"/>
                    <a:gd name="connsiteY56" fmla="*/ 1076325 h 1355274"/>
                    <a:gd name="connsiteX57" fmla="*/ 1628775 w 1866900"/>
                    <a:gd name="connsiteY57" fmla="*/ 1104900 h 1355274"/>
                    <a:gd name="connsiteX58" fmla="*/ 1543050 w 1866900"/>
                    <a:gd name="connsiteY58" fmla="*/ 1152525 h 1355274"/>
                    <a:gd name="connsiteX59" fmla="*/ 1466850 w 1866900"/>
                    <a:gd name="connsiteY59" fmla="*/ 1190625 h 1355274"/>
                    <a:gd name="connsiteX60" fmla="*/ 1371600 w 1866900"/>
                    <a:gd name="connsiteY60" fmla="*/ 1219200 h 1355274"/>
                    <a:gd name="connsiteX61" fmla="*/ 1314450 w 1866900"/>
                    <a:gd name="connsiteY61" fmla="*/ 1257300 h 1355274"/>
                    <a:gd name="connsiteX62" fmla="*/ 1285875 w 1866900"/>
                    <a:gd name="connsiteY62" fmla="*/ 1276350 h 1355274"/>
                    <a:gd name="connsiteX63" fmla="*/ 1228725 w 1866900"/>
                    <a:gd name="connsiteY63" fmla="*/ 1295400 h 1355274"/>
                    <a:gd name="connsiteX64" fmla="*/ 1200150 w 1866900"/>
                    <a:gd name="connsiteY64" fmla="*/ 1314450 h 1355274"/>
                    <a:gd name="connsiteX65" fmla="*/ 1162050 w 1866900"/>
                    <a:gd name="connsiteY65" fmla="*/ 1323975 h 1355274"/>
                    <a:gd name="connsiteX66" fmla="*/ 1095375 w 1866900"/>
                    <a:gd name="connsiteY66" fmla="*/ 1352550 h 1355274"/>
                    <a:gd name="connsiteX0" fmla="*/ 1095375 w 1866900"/>
                    <a:gd name="connsiteY0" fmla="*/ 1352550 h 1355274"/>
                    <a:gd name="connsiteX1" fmla="*/ 1028700 w 1866900"/>
                    <a:gd name="connsiteY1" fmla="*/ 1247775 h 1355274"/>
                    <a:gd name="connsiteX2" fmla="*/ 971550 w 1866900"/>
                    <a:gd name="connsiteY2" fmla="*/ 1190625 h 1355274"/>
                    <a:gd name="connsiteX3" fmla="*/ 933450 w 1866900"/>
                    <a:gd name="connsiteY3" fmla="*/ 1171575 h 1355274"/>
                    <a:gd name="connsiteX4" fmla="*/ 885825 w 1866900"/>
                    <a:gd name="connsiteY4" fmla="*/ 1104900 h 1355274"/>
                    <a:gd name="connsiteX5" fmla="*/ 857250 w 1866900"/>
                    <a:gd name="connsiteY5" fmla="*/ 1085850 h 1355274"/>
                    <a:gd name="connsiteX6" fmla="*/ 809625 w 1866900"/>
                    <a:gd name="connsiteY6" fmla="*/ 1019175 h 1355274"/>
                    <a:gd name="connsiteX7" fmla="*/ 790575 w 1866900"/>
                    <a:gd name="connsiteY7" fmla="*/ 990600 h 1355274"/>
                    <a:gd name="connsiteX8" fmla="*/ 733425 w 1866900"/>
                    <a:gd name="connsiteY8" fmla="*/ 933450 h 1355274"/>
                    <a:gd name="connsiteX9" fmla="*/ 704850 w 1866900"/>
                    <a:gd name="connsiteY9" fmla="*/ 904875 h 1355274"/>
                    <a:gd name="connsiteX10" fmla="*/ 638175 w 1866900"/>
                    <a:gd name="connsiteY10" fmla="*/ 857250 h 1355274"/>
                    <a:gd name="connsiteX11" fmla="*/ 581025 w 1866900"/>
                    <a:gd name="connsiteY11" fmla="*/ 809625 h 1355274"/>
                    <a:gd name="connsiteX12" fmla="*/ 504825 w 1866900"/>
                    <a:gd name="connsiteY12" fmla="*/ 733425 h 1355274"/>
                    <a:gd name="connsiteX13" fmla="*/ 438150 w 1866900"/>
                    <a:gd name="connsiteY13" fmla="*/ 647700 h 1355274"/>
                    <a:gd name="connsiteX14" fmla="*/ 390525 w 1866900"/>
                    <a:gd name="connsiteY14" fmla="*/ 600075 h 1355274"/>
                    <a:gd name="connsiteX15" fmla="*/ 304800 w 1866900"/>
                    <a:gd name="connsiteY15" fmla="*/ 533400 h 1355274"/>
                    <a:gd name="connsiteX16" fmla="*/ 257175 w 1866900"/>
                    <a:gd name="connsiteY16" fmla="*/ 495300 h 1355274"/>
                    <a:gd name="connsiteX17" fmla="*/ 228600 w 1866900"/>
                    <a:gd name="connsiteY17" fmla="*/ 485775 h 1355274"/>
                    <a:gd name="connsiteX18" fmla="*/ 152400 w 1866900"/>
                    <a:gd name="connsiteY18" fmla="*/ 447675 h 1355274"/>
                    <a:gd name="connsiteX19" fmla="*/ 19050 w 1866900"/>
                    <a:gd name="connsiteY19" fmla="*/ 295275 h 1355274"/>
                    <a:gd name="connsiteX20" fmla="*/ 9525 w 1866900"/>
                    <a:gd name="connsiteY20" fmla="*/ 266700 h 1355274"/>
                    <a:gd name="connsiteX21" fmla="*/ 0 w 1866900"/>
                    <a:gd name="connsiteY21" fmla="*/ 238125 h 1355274"/>
                    <a:gd name="connsiteX22" fmla="*/ 9525 w 1866900"/>
                    <a:gd name="connsiteY22" fmla="*/ 152400 h 1355274"/>
                    <a:gd name="connsiteX23" fmla="*/ 19050 w 1866900"/>
                    <a:gd name="connsiteY23" fmla="*/ 123825 h 1355274"/>
                    <a:gd name="connsiteX24" fmla="*/ 76200 w 1866900"/>
                    <a:gd name="connsiteY24" fmla="*/ 66675 h 1355274"/>
                    <a:gd name="connsiteX25" fmla="*/ 133350 w 1866900"/>
                    <a:gd name="connsiteY25" fmla="*/ 47625 h 1355274"/>
                    <a:gd name="connsiteX26" fmla="*/ 161925 w 1866900"/>
                    <a:gd name="connsiteY26" fmla="*/ 38100 h 1355274"/>
                    <a:gd name="connsiteX27" fmla="*/ 238125 w 1866900"/>
                    <a:gd name="connsiteY27" fmla="*/ 19050 h 1355274"/>
                    <a:gd name="connsiteX28" fmla="*/ 285750 w 1866900"/>
                    <a:gd name="connsiteY28" fmla="*/ 9525 h 1355274"/>
                    <a:gd name="connsiteX29" fmla="*/ 381000 w 1866900"/>
                    <a:gd name="connsiteY29" fmla="*/ 0 h 1355274"/>
                    <a:gd name="connsiteX30" fmla="*/ 781050 w 1866900"/>
                    <a:gd name="connsiteY30" fmla="*/ 9525 h 1355274"/>
                    <a:gd name="connsiteX31" fmla="*/ 838200 w 1866900"/>
                    <a:gd name="connsiteY31" fmla="*/ 19050 h 1355274"/>
                    <a:gd name="connsiteX32" fmla="*/ 1143000 w 1866900"/>
                    <a:gd name="connsiteY32" fmla="*/ 47625 h 1355274"/>
                    <a:gd name="connsiteX33" fmla="*/ 1171575 w 1866900"/>
                    <a:gd name="connsiteY33" fmla="*/ 57150 h 1355274"/>
                    <a:gd name="connsiteX34" fmla="*/ 1285875 w 1866900"/>
                    <a:gd name="connsiteY34" fmla="*/ 76200 h 1355274"/>
                    <a:gd name="connsiteX35" fmla="*/ 1352550 w 1866900"/>
                    <a:gd name="connsiteY35" fmla="*/ 95250 h 1355274"/>
                    <a:gd name="connsiteX36" fmla="*/ 1409700 w 1866900"/>
                    <a:gd name="connsiteY36" fmla="*/ 114300 h 1355274"/>
                    <a:gd name="connsiteX37" fmla="*/ 1438275 w 1866900"/>
                    <a:gd name="connsiteY37" fmla="*/ 123825 h 1355274"/>
                    <a:gd name="connsiteX38" fmla="*/ 1514475 w 1866900"/>
                    <a:gd name="connsiteY38" fmla="*/ 142875 h 1355274"/>
                    <a:gd name="connsiteX39" fmla="*/ 1581150 w 1866900"/>
                    <a:gd name="connsiteY39" fmla="*/ 171450 h 1355274"/>
                    <a:gd name="connsiteX40" fmla="*/ 1638300 w 1866900"/>
                    <a:gd name="connsiteY40" fmla="*/ 228600 h 1355274"/>
                    <a:gd name="connsiteX41" fmla="*/ 1676400 w 1866900"/>
                    <a:gd name="connsiteY41" fmla="*/ 257175 h 1355274"/>
                    <a:gd name="connsiteX42" fmla="*/ 1733550 w 1866900"/>
                    <a:gd name="connsiteY42" fmla="*/ 314325 h 1355274"/>
                    <a:gd name="connsiteX43" fmla="*/ 1790700 w 1866900"/>
                    <a:gd name="connsiteY43" fmla="*/ 361950 h 1355274"/>
                    <a:gd name="connsiteX44" fmla="*/ 1838325 w 1866900"/>
                    <a:gd name="connsiteY44" fmla="*/ 438150 h 1355274"/>
                    <a:gd name="connsiteX45" fmla="*/ 1847850 w 1866900"/>
                    <a:gd name="connsiteY45" fmla="*/ 466725 h 1355274"/>
                    <a:gd name="connsiteX46" fmla="*/ 1857375 w 1866900"/>
                    <a:gd name="connsiteY46" fmla="*/ 533400 h 1355274"/>
                    <a:gd name="connsiteX47" fmla="*/ 1866900 w 1866900"/>
                    <a:gd name="connsiteY47" fmla="*/ 561975 h 1355274"/>
                    <a:gd name="connsiteX48" fmla="*/ 1857375 w 1866900"/>
                    <a:gd name="connsiteY48" fmla="*/ 723900 h 1355274"/>
                    <a:gd name="connsiteX49" fmla="*/ 1847850 w 1866900"/>
                    <a:gd name="connsiteY49" fmla="*/ 771525 h 1355274"/>
                    <a:gd name="connsiteX50" fmla="*/ 1819275 w 1866900"/>
                    <a:gd name="connsiteY50" fmla="*/ 819150 h 1355274"/>
                    <a:gd name="connsiteX51" fmla="*/ 1790700 w 1866900"/>
                    <a:gd name="connsiteY51" fmla="*/ 885825 h 1355274"/>
                    <a:gd name="connsiteX52" fmla="*/ 1771650 w 1866900"/>
                    <a:gd name="connsiteY52" fmla="*/ 914400 h 1355274"/>
                    <a:gd name="connsiteX53" fmla="*/ 1733550 w 1866900"/>
                    <a:gd name="connsiteY53" fmla="*/ 981075 h 1355274"/>
                    <a:gd name="connsiteX54" fmla="*/ 1704975 w 1866900"/>
                    <a:gd name="connsiteY54" fmla="*/ 1009650 h 1355274"/>
                    <a:gd name="connsiteX55" fmla="*/ 1647825 w 1866900"/>
                    <a:gd name="connsiteY55" fmla="*/ 1076325 h 1355274"/>
                    <a:gd name="connsiteX56" fmla="*/ 1628775 w 1866900"/>
                    <a:gd name="connsiteY56" fmla="*/ 1104900 h 1355274"/>
                    <a:gd name="connsiteX57" fmla="*/ 1543050 w 1866900"/>
                    <a:gd name="connsiteY57" fmla="*/ 1152525 h 1355274"/>
                    <a:gd name="connsiteX58" fmla="*/ 1466850 w 1866900"/>
                    <a:gd name="connsiteY58" fmla="*/ 1190625 h 1355274"/>
                    <a:gd name="connsiteX59" fmla="*/ 1371600 w 1866900"/>
                    <a:gd name="connsiteY59" fmla="*/ 1219200 h 1355274"/>
                    <a:gd name="connsiteX60" fmla="*/ 1314450 w 1866900"/>
                    <a:gd name="connsiteY60" fmla="*/ 1257300 h 1355274"/>
                    <a:gd name="connsiteX61" fmla="*/ 1285875 w 1866900"/>
                    <a:gd name="connsiteY61" fmla="*/ 1276350 h 1355274"/>
                    <a:gd name="connsiteX62" fmla="*/ 1228725 w 1866900"/>
                    <a:gd name="connsiteY62" fmla="*/ 1295400 h 1355274"/>
                    <a:gd name="connsiteX63" fmla="*/ 1200150 w 1866900"/>
                    <a:gd name="connsiteY63" fmla="*/ 1314450 h 1355274"/>
                    <a:gd name="connsiteX64" fmla="*/ 1162050 w 1866900"/>
                    <a:gd name="connsiteY64" fmla="*/ 1323975 h 1355274"/>
                    <a:gd name="connsiteX65" fmla="*/ 1095375 w 1866900"/>
                    <a:gd name="connsiteY65" fmla="*/ 1352550 h 1355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1866900" h="1355274">
                      <a:moveTo>
                        <a:pt x="1095375" y="1352550"/>
                      </a:moveTo>
                      <a:cubicBezTo>
                        <a:pt x="1073150" y="1339850"/>
                        <a:pt x="1040792" y="1259867"/>
                        <a:pt x="1028700" y="1247775"/>
                      </a:cubicBezTo>
                      <a:cubicBezTo>
                        <a:pt x="1009650" y="1228725"/>
                        <a:pt x="995647" y="1202673"/>
                        <a:pt x="971550" y="1190625"/>
                      </a:cubicBezTo>
                      <a:cubicBezTo>
                        <a:pt x="958850" y="1184275"/>
                        <a:pt x="945004" y="1179828"/>
                        <a:pt x="933450" y="1171575"/>
                      </a:cubicBezTo>
                      <a:cubicBezTo>
                        <a:pt x="878370" y="1132232"/>
                        <a:pt x="928254" y="1155815"/>
                        <a:pt x="885825" y="1104900"/>
                      </a:cubicBezTo>
                      <a:cubicBezTo>
                        <a:pt x="878496" y="1096106"/>
                        <a:pt x="866775" y="1092200"/>
                        <a:pt x="857250" y="1085850"/>
                      </a:cubicBezTo>
                      <a:cubicBezTo>
                        <a:pt x="812355" y="1018507"/>
                        <a:pt x="868698" y="1101877"/>
                        <a:pt x="809625" y="1019175"/>
                      </a:cubicBezTo>
                      <a:cubicBezTo>
                        <a:pt x="802971" y="1009860"/>
                        <a:pt x="798180" y="999156"/>
                        <a:pt x="790575" y="990600"/>
                      </a:cubicBezTo>
                      <a:cubicBezTo>
                        <a:pt x="772677" y="970464"/>
                        <a:pt x="752475" y="952500"/>
                        <a:pt x="733425" y="933450"/>
                      </a:cubicBezTo>
                      <a:cubicBezTo>
                        <a:pt x="723900" y="923925"/>
                        <a:pt x="716058" y="912347"/>
                        <a:pt x="704850" y="904875"/>
                      </a:cubicBezTo>
                      <a:cubicBezTo>
                        <a:pt x="637507" y="859980"/>
                        <a:pt x="720877" y="916323"/>
                        <a:pt x="638175" y="857250"/>
                      </a:cubicBezTo>
                      <a:cubicBezTo>
                        <a:pt x="607324" y="835213"/>
                        <a:pt x="603250" y="830262"/>
                        <a:pt x="581025" y="809625"/>
                      </a:cubicBezTo>
                      <a:cubicBezTo>
                        <a:pt x="558800" y="788988"/>
                        <a:pt x="528637" y="760412"/>
                        <a:pt x="504825" y="733425"/>
                      </a:cubicBezTo>
                      <a:cubicBezTo>
                        <a:pt x="481013" y="706438"/>
                        <a:pt x="457200" y="669925"/>
                        <a:pt x="438150" y="647700"/>
                      </a:cubicBezTo>
                      <a:cubicBezTo>
                        <a:pt x="419100" y="625475"/>
                        <a:pt x="412750" y="619125"/>
                        <a:pt x="390525" y="600075"/>
                      </a:cubicBezTo>
                      <a:cubicBezTo>
                        <a:pt x="368300" y="581025"/>
                        <a:pt x="329308" y="541569"/>
                        <a:pt x="304800" y="533400"/>
                      </a:cubicBezTo>
                      <a:lnTo>
                        <a:pt x="257175" y="495300"/>
                      </a:lnTo>
                      <a:cubicBezTo>
                        <a:pt x="249335" y="489028"/>
                        <a:pt x="237740" y="489930"/>
                        <a:pt x="228600" y="485775"/>
                      </a:cubicBezTo>
                      <a:cubicBezTo>
                        <a:pt x="202747" y="474024"/>
                        <a:pt x="187325" y="479425"/>
                        <a:pt x="152400" y="447675"/>
                      </a:cubicBezTo>
                      <a:cubicBezTo>
                        <a:pt x="117475" y="415925"/>
                        <a:pt x="42862" y="325437"/>
                        <a:pt x="19050" y="295275"/>
                      </a:cubicBezTo>
                      <a:cubicBezTo>
                        <a:pt x="-4762" y="265113"/>
                        <a:pt x="12700" y="276225"/>
                        <a:pt x="9525" y="266700"/>
                      </a:cubicBezTo>
                      <a:lnTo>
                        <a:pt x="0" y="238125"/>
                      </a:lnTo>
                      <a:cubicBezTo>
                        <a:pt x="3175" y="209550"/>
                        <a:pt x="4798" y="180760"/>
                        <a:pt x="9525" y="152400"/>
                      </a:cubicBezTo>
                      <a:cubicBezTo>
                        <a:pt x="11176" y="142496"/>
                        <a:pt x="12886" y="131750"/>
                        <a:pt x="19050" y="123825"/>
                      </a:cubicBezTo>
                      <a:cubicBezTo>
                        <a:pt x="35590" y="102559"/>
                        <a:pt x="50642" y="75194"/>
                        <a:pt x="76200" y="66675"/>
                      </a:cubicBezTo>
                      <a:lnTo>
                        <a:pt x="133350" y="47625"/>
                      </a:lnTo>
                      <a:cubicBezTo>
                        <a:pt x="142875" y="44450"/>
                        <a:pt x="152185" y="40535"/>
                        <a:pt x="161925" y="38100"/>
                      </a:cubicBezTo>
                      <a:cubicBezTo>
                        <a:pt x="187325" y="31750"/>
                        <a:pt x="212452" y="24185"/>
                        <a:pt x="238125" y="19050"/>
                      </a:cubicBezTo>
                      <a:cubicBezTo>
                        <a:pt x="254000" y="15875"/>
                        <a:pt x="269703" y="11665"/>
                        <a:pt x="285750" y="9525"/>
                      </a:cubicBezTo>
                      <a:cubicBezTo>
                        <a:pt x="317378" y="5308"/>
                        <a:pt x="349250" y="3175"/>
                        <a:pt x="381000" y="0"/>
                      </a:cubicBezTo>
                      <a:lnTo>
                        <a:pt x="781050" y="9525"/>
                      </a:lnTo>
                      <a:cubicBezTo>
                        <a:pt x="800346" y="10329"/>
                        <a:pt x="818977" y="17190"/>
                        <a:pt x="838200" y="19050"/>
                      </a:cubicBezTo>
                      <a:cubicBezTo>
                        <a:pt x="1193528" y="53437"/>
                        <a:pt x="970762" y="23020"/>
                        <a:pt x="1143000" y="47625"/>
                      </a:cubicBezTo>
                      <a:cubicBezTo>
                        <a:pt x="1152525" y="50800"/>
                        <a:pt x="1161730" y="55181"/>
                        <a:pt x="1171575" y="57150"/>
                      </a:cubicBezTo>
                      <a:cubicBezTo>
                        <a:pt x="1209450" y="64725"/>
                        <a:pt x="1249232" y="63986"/>
                        <a:pt x="1285875" y="76200"/>
                      </a:cubicBezTo>
                      <a:cubicBezTo>
                        <a:pt x="1381907" y="108211"/>
                        <a:pt x="1232949" y="59370"/>
                        <a:pt x="1352550" y="95250"/>
                      </a:cubicBezTo>
                      <a:cubicBezTo>
                        <a:pt x="1371784" y="101020"/>
                        <a:pt x="1390650" y="107950"/>
                        <a:pt x="1409700" y="114300"/>
                      </a:cubicBezTo>
                      <a:cubicBezTo>
                        <a:pt x="1419225" y="117475"/>
                        <a:pt x="1428535" y="121390"/>
                        <a:pt x="1438275" y="123825"/>
                      </a:cubicBezTo>
                      <a:cubicBezTo>
                        <a:pt x="1463675" y="130175"/>
                        <a:pt x="1491057" y="131166"/>
                        <a:pt x="1514475" y="142875"/>
                      </a:cubicBezTo>
                      <a:cubicBezTo>
                        <a:pt x="1561555" y="166415"/>
                        <a:pt x="1539105" y="157435"/>
                        <a:pt x="1581150" y="171450"/>
                      </a:cubicBezTo>
                      <a:cubicBezTo>
                        <a:pt x="1705666" y="264837"/>
                        <a:pt x="1554732" y="145032"/>
                        <a:pt x="1638300" y="228600"/>
                      </a:cubicBezTo>
                      <a:cubicBezTo>
                        <a:pt x="1649525" y="239825"/>
                        <a:pt x="1664600" y="246555"/>
                        <a:pt x="1676400" y="257175"/>
                      </a:cubicBezTo>
                      <a:cubicBezTo>
                        <a:pt x="1696425" y="275197"/>
                        <a:pt x="1713691" y="296120"/>
                        <a:pt x="1733550" y="314325"/>
                      </a:cubicBezTo>
                      <a:cubicBezTo>
                        <a:pt x="1751830" y="331081"/>
                        <a:pt x="1773165" y="344415"/>
                        <a:pt x="1790700" y="361950"/>
                      </a:cubicBezTo>
                      <a:cubicBezTo>
                        <a:pt x="1811212" y="382462"/>
                        <a:pt x="1827007" y="411742"/>
                        <a:pt x="1838325" y="438150"/>
                      </a:cubicBezTo>
                      <a:cubicBezTo>
                        <a:pt x="1842280" y="447378"/>
                        <a:pt x="1844675" y="457200"/>
                        <a:pt x="1847850" y="466725"/>
                      </a:cubicBezTo>
                      <a:cubicBezTo>
                        <a:pt x="1851025" y="488950"/>
                        <a:pt x="1852972" y="511385"/>
                        <a:pt x="1857375" y="533400"/>
                      </a:cubicBezTo>
                      <a:cubicBezTo>
                        <a:pt x="1859344" y="543245"/>
                        <a:pt x="1866900" y="551935"/>
                        <a:pt x="1866900" y="561975"/>
                      </a:cubicBezTo>
                      <a:cubicBezTo>
                        <a:pt x="1866900" y="616043"/>
                        <a:pt x="1862270" y="670054"/>
                        <a:pt x="1857375" y="723900"/>
                      </a:cubicBezTo>
                      <a:cubicBezTo>
                        <a:pt x="1855909" y="740023"/>
                        <a:pt x="1853863" y="756494"/>
                        <a:pt x="1847850" y="771525"/>
                      </a:cubicBezTo>
                      <a:cubicBezTo>
                        <a:pt x="1840974" y="788714"/>
                        <a:pt x="1827554" y="802591"/>
                        <a:pt x="1819275" y="819150"/>
                      </a:cubicBezTo>
                      <a:cubicBezTo>
                        <a:pt x="1808461" y="840777"/>
                        <a:pt x="1801514" y="864198"/>
                        <a:pt x="1790700" y="885825"/>
                      </a:cubicBezTo>
                      <a:cubicBezTo>
                        <a:pt x="1785580" y="896064"/>
                        <a:pt x="1777330" y="904461"/>
                        <a:pt x="1771650" y="914400"/>
                      </a:cubicBezTo>
                      <a:cubicBezTo>
                        <a:pt x="1754711" y="944043"/>
                        <a:pt x="1754647" y="955759"/>
                        <a:pt x="1733550" y="981075"/>
                      </a:cubicBezTo>
                      <a:cubicBezTo>
                        <a:pt x="1724926" y="991423"/>
                        <a:pt x="1712805" y="998689"/>
                        <a:pt x="1704975" y="1009650"/>
                      </a:cubicBezTo>
                      <a:cubicBezTo>
                        <a:pt x="1611953" y="1139881"/>
                        <a:pt x="1772050" y="952100"/>
                        <a:pt x="1647825" y="1076325"/>
                      </a:cubicBezTo>
                      <a:cubicBezTo>
                        <a:pt x="1639730" y="1084420"/>
                        <a:pt x="1637390" y="1097362"/>
                        <a:pt x="1628775" y="1104900"/>
                      </a:cubicBezTo>
                      <a:cubicBezTo>
                        <a:pt x="1562664" y="1162747"/>
                        <a:pt x="1593612" y="1129542"/>
                        <a:pt x="1543050" y="1152525"/>
                      </a:cubicBezTo>
                      <a:cubicBezTo>
                        <a:pt x="1517197" y="1164276"/>
                        <a:pt x="1493791" y="1181645"/>
                        <a:pt x="1466850" y="1190625"/>
                      </a:cubicBezTo>
                      <a:cubicBezTo>
                        <a:pt x="1397281" y="1213815"/>
                        <a:pt x="1429181" y="1204805"/>
                        <a:pt x="1371600" y="1219200"/>
                      </a:cubicBezTo>
                      <a:lnTo>
                        <a:pt x="1314450" y="1257300"/>
                      </a:lnTo>
                      <a:cubicBezTo>
                        <a:pt x="1304925" y="1263650"/>
                        <a:pt x="1296735" y="1272730"/>
                        <a:pt x="1285875" y="1276350"/>
                      </a:cubicBezTo>
                      <a:cubicBezTo>
                        <a:pt x="1266825" y="1282700"/>
                        <a:pt x="1245433" y="1284261"/>
                        <a:pt x="1228725" y="1295400"/>
                      </a:cubicBezTo>
                      <a:cubicBezTo>
                        <a:pt x="1219200" y="1301750"/>
                        <a:pt x="1210672" y="1309941"/>
                        <a:pt x="1200150" y="1314450"/>
                      </a:cubicBezTo>
                      <a:cubicBezTo>
                        <a:pt x="1188118" y="1319607"/>
                        <a:pt x="1174589" y="1320213"/>
                        <a:pt x="1162050" y="1323975"/>
                      </a:cubicBezTo>
                      <a:cubicBezTo>
                        <a:pt x="1142816" y="1329745"/>
                        <a:pt x="1117600" y="1365250"/>
                        <a:pt x="1095375" y="1352550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dirty="0"/>
                </a:p>
              </p:txBody>
            </p:sp>
            <p:sp>
              <p:nvSpPr>
                <p:cNvPr id="4" name="Freeform: Shape 3">
                  <a:extLst>
                    <a:ext uri="{FF2B5EF4-FFF2-40B4-BE49-F238E27FC236}">
                      <a16:creationId xmlns:a16="http://schemas.microsoft.com/office/drawing/2014/main" xmlns="" id="{D639519F-90B9-4223-A3FC-52535C8458D1}"/>
                    </a:ext>
                  </a:extLst>
                </p:cNvPr>
                <p:cNvSpPr/>
                <p:nvPr/>
              </p:nvSpPr>
              <p:spPr>
                <a:xfrm>
                  <a:off x="6555578" y="3928288"/>
                  <a:ext cx="1228955" cy="1657350"/>
                </a:xfrm>
                <a:custGeom>
                  <a:avLst/>
                  <a:gdLst>
                    <a:gd name="connsiteX0" fmla="*/ 1228725 w 1228955"/>
                    <a:gd name="connsiteY0" fmla="*/ 771525 h 1657350"/>
                    <a:gd name="connsiteX1" fmla="*/ 1209675 w 1228955"/>
                    <a:gd name="connsiteY1" fmla="*/ 876300 h 1657350"/>
                    <a:gd name="connsiteX2" fmla="*/ 1200150 w 1228955"/>
                    <a:gd name="connsiteY2" fmla="*/ 1047750 h 1657350"/>
                    <a:gd name="connsiteX3" fmla="*/ 1190625 w 1228955"/>
                    <a:gd name="connsiteY3" fmla="*/ 1085850 h 1657350"/>
                    <a:gd name="connsiteX4" fmla="*/ 1152525 w 1228955"/>
                    <a:gd name="connsiteY4" fmla="*/ 1095375 h 1657350"/>
                    <a:gd name="connsiteX5" fmla="*/ 1076325 w 1228955"/>
                    <a:gd name="connsiteY5" fmla="*/ 1104900 h 1657350"/>
                    <a:gd name="connsiteX6" fmla="*/ 1047750 w 1228955"/>
                    <a:gd name="connsiteY6" fmla="*/ 1114425 h 1657350"/>
                    <a:gd name="connsiteX7" fmla="*/ 981075 w 1228955"/>
                    <a:gd name="connsiteY7" fmla="*/ 1162050 h 1657350"/>
                    <a:gd name="connsiteX8" fmla="*/ 885825 w 1228955"/>
                    <a:gd name="connsiteY8" fmla="*/ 1228725 h 1657350"/>
                    <a:gd name="connsiteX9" fmla="*/ 838200 w 1228955"/>
                    <a:gd name="connsiteY9" fmla="*/ 1276350 h 1657350"/>
                    <a:gd name="connsiteX10" fmla="*/ 800100 w 1228955"/>
                    <a:gd name="connsiteY10" fmla="*/ 1333500 h 1657350"/>
                    <a:gd name="connsiteX11" fmla="*/ 762000 w 1228955"/>
                    <a:gd name="connsiteY11" fmla="*/ 1447800 h 1657350"/>
                    <a:gd name="connsiteX12" fmla="*/ 752475 w 1228955"/>
                    <a:gd name="connsiteY12" fmla="*/ 1476375 h 1657350"/>
                    <a:gd name="connsiteX13" fmla="*/ 704850 w 1228955"/>
                    <a:gd name="connsiteY13" fmla="*/ 1562100 h 1657350"/>
                    <a:gd name="connsiteX14" fmla="*/ 647700 w 1228955"/>
                    <a:gd name="connsiteY14" fmla="*/ 1600200 h 1657350"/>
                    <a:gd name="connsiteX15" fmla="*/ 619125 w 1228955"/>
                    <a:gd name="connsiteY15" fmla="*/ 1619250 h 1657350"/>
                    <a:gd name="connsiteX16" fmla="*/ 542925 w 1228955"/>
                    <a:gd name="connsiteY16" fmla="*/ 1638300 h 1657350"/>
                    <a:gd name="connsiteX17" fmla="*/ 514350 w 1228955"/>
                    <a:gd name="connsiteY17" fmla="*/ 1647825 h 1657350"/>
                    <a:gd name="connsiteX18" fmla="*/ 457200 w 1228955"/>
                    <a:gd name="connsiteY18" fmla="*/ 1657350 h 1657350"/>
                    <a:gd name="connsiteX19" fmla="*/ 314325 w 1228955"/>
                    <a:gd name="connsiteY19" fmla="*/ 1647825 h 1657350"/>
                    <a:gd name="connsiteX20" fmla="*/ 219075 w 1228955"/>
                    <a:gd name="connsiteY20" fmla="*/ 1600200 h 1657350"/>
                    <a:gd name="connsiteX21" fmla="*/ 190500 w 1228955"/>
                    <a:gd name="connsiteY21" fmla="*/ 1590675 h 1657350"/>
                    <a:gd name="connsiteX22" fmla="*/ 142875 w 1228955"/>
                    <a:gd name="connsiteY22" fmla="*/ 1514475 h 1657350"/>
                    <a:gd name="connsiteX23" fmla="*/ 123825 w 1228955"/>
                    <a:gd name="connsiteY23" fmla="*/ 1476375 h 1657350"/>
                    <a:gd name="connsiteX24" fmla="*/ 95250 w 1228955"/>
                    <a:gd name="connsiteY24" fmla="*/ 1381125 h 1657350"/>
                    <a:gd name="connsiteX25" fmla="*/ 76200 w 1228955"/>
                    <a:gd name="connsiteY25" fmla="*/ 1323975 h 1657350"/>
                    <a:gd name="connsiteX26" fmla="*/ 66675 w 1228955"/>
                    <a:gd name="connsiteY26" fmla="*/ 1295400 h 1657350"/>
                    <a:gd name="connsiteX27" fmla="*/ 57150 w 1228955"/>
                    <a:gd name="connsiteY27" fmla="*/ 1257300 h 1657350"/>
                    <a:gd name="connsiteX28" fmla="*/ 47625 w 1228955"/>
                    <a:gd name="connsiteY28" fmla="*/ 1228725 h 1657350"/>
                    <a:gd name="connsiteX29" fmla="*/ 28575 w 1228955"/>
                    <a:gd name="connsiteY29" fmla="*/ 1152525 h 1657350"/>
                    <a:gd name="connsiteX30" fmla="*/ 19050 w 1228955"/>
                    <a:gd name="connsiteY30" fmla="*/ 1123950 h 1657350"/>
                    <a:gd name="connsiteX31" fmla="*/ 0 w 1228955"/>
                    <a:gd name="connsiteY31" fmla="*/ 990600 h 1657350"/>
                    <a:gd name="connsiteX32" fmla="*/ 9525 w 1228955"/>
                    <a:gd name="connsiteY32" fmla="*/ 581025 h 1657350"/>
                    <a:gd name="connsiteX33" fmla="*/ 19050 w 1228955"/>
                    <a:gd name="connsiteY33" fmla="*/ 533400 h 1657350"/>
                    <a:gd name="connsiteX34" fmla="*/ 47625 w 1228955"/>
                    <a:gd name="connsiteY34" fmla="*/ 409575 h 1657350"/>
                    <a:gd name="connsiteX35" fmla="*/ 66675 w 1228955"/>
                    <a:gd name="connsiteY35" fmla="*/ 342900 h 1657350"/>
                    <a:gd name="connsiteX36" fmla="*/ 95250 w 1228955"/>
                    <a:gd name="connsiteY36" fmla="*/ 285750 h 1657350"/>
                    <a:gd name="connsiteX37" fmla="*/ 114300 w 1228955"/>
                    <a:gd name="connsiteY37" fmla="*/ 200025 h 1657350"/>
                    <a:gd name="connsiteX38" fmla="*/ 133350 w 1228955"/>
                    <a:gd name="connsiteY38" fmla="*/ 142875 h 1657350"/>
                    <a:gd name="connsiteX39" fmla="*/ 152400 w 1228955"/>
                    <a:gd name="connsiteY39" fmla="*/ 114300 h 1657350"/>
                    <a:gd name="connsiteX40" fmla="*/ 190500 w 1228955"/>
                    <a:gd name="connsiteY40" fmla="*/ 47625 h 1657350"/>
                    <a:gd name="connsiteX41" fmla="*/ 228600 w 1228955"/>
                    <a:gd name="connsiteY41" fmla="*/ 28575 h 1657350"/>
                    <a:gd name="connsiteX42" fmla="*/ 400050 w 1228955"/>
                    <a:gd name="connsiteY42" fmla="*/ 0 h 1657350"/>
                    <a:gd name="connsiteX43" fmla="*/ 476250 w 1228955"/>
                    <a:gd name="connsiteY43" fmla="*/ 9525 h 1657350"/>
                    <a:gd name="connsiteX44" fmla="*/ 561975 w 1228955"/>
                    <a:gd name="connsiteY44" fmla="*/ 76200 h 1657350"/>
                    <a:gd name="connsiteX45" fmla="*/ 590550 w 1228955"/>
                    <a:gd name="connsiteY45" fmla="*/ 85725 h 1657350"/>
                    <a:gd name="connsiteX46" fmla="*/ 657225 w 1228955"/>
                    <a:gd name="connsiteY46" fmla="*/ 114300 h 1657350"/>
                    <a:gd name="connsiteX47" fmla="*/ 752475 w 1228955"/>
                    <a:gd name="connsiteY47" fmla="*/ 180975 h 1657350"/>
                    <a:gd name="connsiteX48" fmla="*/ 781050 w 1228955"/>
                    <a:gd name="connsiteY48" fmla="*/ 200025 h 1657350"/>
                    <a:gd name="connsiteX49" fmla="*/ 847725 w 1228955"/>
                    <a:gd name="connsiteY49" fmla="*/ 257175 h 1657350"/>
                    <a:gd name="connsiteX50" fmla="*/ 933450 w 1228955"/>
                    <a:gd name="connsiteY50" fmla="*/ 314325 h 1657350"/>
                    <a:gd name="connsiteX51" fmla="*/ 952500 w 1228955"/>
                    <a:gd name="connsiteY51" fmla="*/ 342900 h 1657350"/>
                    <a:gd name="connsiteX52" fmla="*/ 1019175 w 1228955"/>
                    <a:gd name="connsiteY52" fmla="*/ 428625 h 1657350"/>
                    <a:gd name="connsiteX53" fmla="*/ 1038225 w 1228955"/>
                    <a:gd name="connsiteY53" fmla="*/ 457200 h 1657350"/>
                    <a:gd name="connsiteX54" fmla="*/ 1047750 w 1228955"/>
                    <a:gd name="connsiteY54" fmla="*/ 495300 h 1657350"/>
                    <a:gd name="connsiteX55" fmla="*/ 1114425 w 1228955"/>
                    <a:gd name="connsiteY55" fmla="*/ 590550 h 1657350"/>
                    <a:gd name="connsiteX56" fmla="*/ 1200150 w 1228955"/>
                    <a:gd name="connsiteY56" fmla="*/ 666750 h 1657350"/>
                    <a:gd name="connsiteX57" fmla="*/ 1219200 w 1228955"/>
                    <a:gd name="connsiteY57" fmla="*/ 695325 h 1657350"/>
                    <a:gd name="connsiteX58" fmla="*/ 1228725 w 1228955"/>
                    <a:gd name="connsiteY58" fmla="*/ 771525 h 1657350"/>
                    <a:gd name="connsiteX0" fmla="*/ 1228725 w 1228955"/>
                    <a:gd name="connsiteY0" fmla="*/ 771525 h 1657350"/>
                    <a:gd name="connsiteX1" fmla="*/ 1209675 w 1228955"/>
                    <a:gd name="connsiteY1" fmla="*/ 876300 h 1657350"/>
                    <a:gd name="connsiteX2" fmla="*/ 1200150 w 1228955"/>
                    <a:gd name="connsiteY2" fmla="*/ 1047750 h 1657350"/>
                    <a:gd name="connsiteX3" fmla="*/ 1190625 w 1228955"/>
                    <a:gd name="connsiteY3" fmla="*/ 1085850 h 1657350"/>
                    <a:gd name="connsiteX4" fmla="*/ 1152525 w 1228955"/>
                    <a:gd name="connsiteY4" fmla="*/ 1095375 h 1657350"/>
                    <a:gd name="connsiteX5" fmla="*/ 1076325 w 1228955"/>
                    <a:gd name="connsiteY5" fmla="*/ 1104900 h 1657350"/>
                    <a:gd name="connsiteX6" fmla="*/ 1047750 w 1228955"/>
                    <a:gd name="connsiteY6" fmla="*/ 1114425 h 1657350"/>
                    <a:gd name="connsiteX7" fmla="*/ 981075 w 1228955"/>
                    <a:gd name="connsiteY7" fmla="*/ 1162050 h 1657350"/>
                    <a:gd name="connsiteX8" fmla="*/ 885825 w 1228955"/>
                    <a:gd name="connsiteY8" fmla="*/ 1228725 h 1657350"/>
                    <a:gd name="connsiteX9" fmla="*/ 838200 w 1228955"/>
                    <a:gd name="connsiteY9" fmla="*/ 1276350 h 1657350"/>
                    <a:gd name="connsiteX10" fmla="*/ 800100 w 1228955"/>
                    <a:gd name="connsiteY10" fmla="*/ 1333500 h 1657350"/>
                    <a:gd name="connsiteX11" fmla="*/ 762000 w 1228955"/>
                    <a:gd name="connsiteY11" fmla="*/ 1447800 h 1657350"/>
                    <a:gd name="connsiteX12" fmla="*/ 752475 w 1228955"/>
                    <a:gd name="connsiteY12" fmla="*/ 1476375 h 1657350"/>
                    <a:gd name="connsiteX13" fmla="*/ 704850 w 1228955"/>
                    <a:gd name="connsiteY13" fmla="*/ 1562100 h 1657350"/>
                    <a:gd name="connsiteX14" fmla="*/ 647700 w 1228955"/>
                    <a:gd name="connsiteY14" fmla="*/ 1600200 h 1657350"/>
                    <a:gd name="connsiteX15" fmla="*/ 619125 w 1228955"/>
                    <a:gd name="connsiteY15" fmla="*/ 1619250 h 1657350"/>
                    <a:gd name="connsiteX16" fmla="*/ 542925 w 1228955"/>
                    <a:gd name="connsiteY16" fmla="*/ 1638300 h 1657350"/>
                    <a:gd name="connsiteX17" fmla="*/ 514350 w 1228955"/>
                    <a:gd name="connsiteY17" fmla="*/ 1647825 h 1657350"/>
                    <a:gd name="connsiteX18" fmla="*/ 457200 w 1228955"/>
                    <a:gd name="connsiteY18" fmla="*/ 1657350 h 1657350"/>
                    <a:gd name="connsiteX19" fmla="*/ 314325 w 1228955"/>
                    <a:gd name="connsiteY19" fmla="*/ 1647825 h 1657350"/>
                    <a:gd name="connsiteX20" fmla="*/ 219075 w 1228955"/>
                    <a:gd name="connsiteY20" fmla="*/ 1600200 h 1657350"/>
                    <a:gd name="connsiteX21" fmla="*/ 190500 w 1228955"/>
                    <a:gd name="connsiteY21" fmla="*/ 1590675 h 1657350"/>
                    <a:gd name="connsiteX22" fmla="*/ 142875 w 1228955"/>
                    <a:gd name="connsiteY22" fmla="*/ 1514475 h 1657350"/>
                    <a:gd name="connsiteX23" fmla="*/ 123825 w 1228955"/>
                    <a:gd name="connsiteY23" fmla="*/ 1476375 h 1657350"/>
                    <a:gd name="connsiteX24" fmla="*/ 95250 w 1228955"/>
                    <a:gd name="connsiteY24" fmla="*/ 1381125 h 1657350"/>
                    <a:gd name="connsiteX25" fmla="*/ 76200 w 1228955"/>
                    <a:gd name="connsiteY25" fmla="*/ 1323975 h 1657350"/>
                    <a:gd name="connsiteX26" fmla="*/ 66675 w 1228955"/>
                    <a:gd name="connsiteY26" fmla="*/ 1295400 h 1657350"/>
                    <a:gd name="connsiteX27" fmla="*/ 57150 w 1228955"/>
                    <a:gd name="connsiteY27" fmla="*/ 1257300 h 1657350"/>
                    <a:gd name="connsiteX28" fmla="*/ 47625 w 1228955"/>
                    <a:gd name="connsiteY28" fmla="*/ 1228725 h 1657350"/>
                    <a:gd name="connsiteX29" fmla="*/ 28575 w 1228955"/>
                    <a:gd name="connsiteY29" fmla="*/ 1152525 h 1657350"/>
                    <a:gd name="connsiteX30" fmla="*/ 19050 w 1228955"/>
                    <a:gd name="connsiteY30" fmla="*/ 1123950 h 1657350"/>
                    <a:gd name="connsiteX31" fmla="*/ 0 w 1228955"/>
                    <a:gd name="connsiteY31" fmla="*/ 990600 h 1657350"/>
                    <a:gd name="connsiteX32" fmla="*/ 9525 w 1228955"/>
                    <a:gd name="connsiteY32" fmla="*/ 581025 h 1657350"/>
                    <a:gd name="connsiteX33" fmla="*/ 19050 w 1228955"/>
                    <a:gd name="connsiteY33" fmla="*/ 533400 h 1657350"/>
                    <a:gd name="connsiteX34" fmla="*/ 47625 w 1228955"/>
                    <a:gd name="connsiteY34" fmla="*/ 409575 h 1657350"/>
                    <a:gd name="connsiteX35" fmla="*/ 66675 w 1228955"/>
                    <a:gd name="connsiteY35" fmla="*/ 342900 h 1657350"/>
                    <a:gd name="connsiteX36" fmla="*/ 95250 w 1228955"/>
                    <a:gd name="connsiteY36" fmla="*/ 285750 h 1657350"/>
                    <a:gd name="connsiteX37" fmla="*/ 114300 w 1228955"/>
                    <a:gd name="connsiteY37" fmla="*/ 200025 h 1657350"/>
                    <a:gd name="connsiteX38" fmla="*/ 133350 w 1228955"/>
                    <a:gd name="connsiteY38" fmla="*/ 142875 h 1657350"/>
                    <a:gd name="connsiteX39" fmla="*/ 152400 w 1228955"/>
                    <a:gd name="connsiteY39" fmla="*/ 114300 h 1657350"/>
                    <a:gd name="connsiteX40" fmla="*/ 190500 w 1228955"/>
                    <a:gd name="connsiteY40" fmla="*/ 47625 h 1657350"/>
                    <a:gd name="connsiteX41" fmla="*/ 228600 w 1228955"/>
                    <a:gd name="connsiteY41" fmla="*/ 28575 h 1657350"/>
                    <a:gd name="connsiteX42" fmla="*/ 400050 w 1228955"/>
                    <a:gd name="connsiteY42" fmla="*/ 0 h 1657350"/>
                    <a:gd name="connsiteX43" fmla="*/ 476250 w 1228955"/>
                    <a:gd name="connsiteY43" fmla="*/ 9525 h 1657350"/>
                    <a:gd name="connsiteX44" fmla="*/ 561975 w 1228955"/>
                    <a:gd name="connsiteY44" fmla="*/ 76200 h 1657350"/>
                    <a:gd name="connsiteX45" fmla="*/ 590550 w 1228955"/>
                    <a:gd name="connsiteY45" fmla="*/ 85725 h 1657350"/>
                    <a:gd name="connsiteX46" fmla="*/ 645319 w 1228955"/>
                    <a:gd name="connsiteY46" fmla="*/ 145256 h 1657350"/>
                    <a:gd name="connsiteX47" fmla="*/ 752475 w 1228955"/>
                    <a:gd name="connsiteY47" fmla="*/ 180975 h 1657350"/>
                    <a:gd name="connsiteX48" fmla="*/ 781050 w 1228955"/>
                    <a:gd name="connsiteY48" fmla="*/ 200025 h 1657350"/>
                    <a:gd name="connsiteX49" fmla="*/ 847725 w 1228955"/>
                    <a:gd name="connsiteY49" fmla="*/ 257175 h 1657350"/>
                    <a:gd name="connsiteX50" fmla="*/ 933450 w 1228955"/>
                    <a:gd name="connsiteY50" fmla="*/ 314325 h 1657350"/>
                    <a:gd name="connsiteX51" fmla="*/ 952500 w 1228955"/>
                    <a:gd name="connsiteY51" fmla="*/ 342900 h 1657350"/>
                    <a:gd name="connsiteX52" fmla="*/ 1019175 w 1228955"/>
                    <a:gd name="connsiteY52" fmla="*/ 428625 h 1657350"/>
                    <a:gd name="connsiteX53" fmla="*/ 1038225 w 1228955"/>
                    <a:gd name="connsiteY53" fmla="*/ 457200 h 1657350"/>
                    <a:gd name="connsiteX54" fmla="*/ 1047750 w 1228955"/>
                    <a:gd name="connsiteY54" fmla="*/ 495300 h 1657350"/>
                    <a:gd name="connsiteX55" fmla="*/ 1114425 w 1228955"/>
                    <a:gd name="connsiteY55" fmla="*/ 590550 h 1657350"/>
                    <a:gd name="connsiteX56" fmla="*/ 1200150 w 1228955"/>
                    <a:gd name="connsiteY56" fmla="*/ 666750 h 1657350"/>
                    <a:gd name="connsiteX57" fmla="*/ 1219200 w 1228955"/>
                    <a:gd name="connsiteY57" fmla="*/ 695325 h 1657350"/>
                    <a:gd name="connsiteX58" fmla="*/ 1228725 w 1228955"/>
                    <a:gd name="connsiteY58" fmla="*/ 771525 h 1657350"/>
                    <a:gd name="connsiteX0" fmla="*/ 1228725 w 1228955"/>
                    <a:gd name="connsiteY0" fmla="*/ 771525 h 1657350"/>
                    <a:gd name="connsiteX1" fmla="*/ 1209675 w 1228955"/>
                    <a:gd name="connsiteY1" fmla="*/ 876300 h 1657350"/>
                    <a:gd name="connsiteX2" fmla="*/ 1200150 w 1228955"/>
                    <a:gd name="connsiteY2" fmla="*/ 1047750 h 1657350"/>
                    <a:gd name="connsiteX3" fmla="*/ 1190625 w 1228955"/>
                    <a:gd name="connsiteY3" fmla="*/ 1085850 h 1657350"/>
                    <a:gd name="connsiteX4" fmla="*/ 1152525 w 1228955"/>
                    <a:gd name="connsiteY4" fmla="*/ 1095375 h 1657350"/>
                    <a:gd name="connsiteX5" fmla="*/ 1076325 w 1228955"/>
                    <a:gd name="connsiteY5" fmla="*/ 1104900 h 1657350"/>
                    <a:gd name="connsiteX6" fmla="*/ 1047750 w 1228955"/>
                    <a:gd name="connsiteY6" fmla="*/ 1114425 h 1657350"/>
                    <a:gd name="connsiteX7" fmla="*/ 981075 w 1228955"/>
                    <a:gd name="connsiteY7" fmla="*/ 1162050 h 1657350"/>
                    <a:gd name="connsiteX8" fmla="*/ 885825 w 1228955"/>
                    <a:gd name="connsiteY8" fmla="*/ 1228725 h 1657350"/>
                    <a:gd name="connsiteX9" fmla="*/ 838200 w 1228955"/>
                    <a:gd name="connsiteY9" fmla="*/ 1276350 h 1657350"/>
                    <a:gd name="connsiteX10" fmla="*/ 800100 w 1228955"/>
                    <a:gd name="connsiteY10" fmla="*/ 1333500 h 1657350"/>
                    <a:gd name="connsiteX11" fmla="*/ 762000 w 1228955"/>
                    <a:gd name="connsiteY11" fmla="*/ 1447800 h 1657350"/>
                    <a:gd name="connsiteX12" fmla="*/ 752475 w 1228955"/>
                    <a:gd name="connsiteY12" fmla="*/ 1476375 h 1657350"/>
                    <a:gd name="connsiteX13" fmla="*/ 704850 w 1228955"/>
                    <a:gd name="connsiteY13" fmla="*/ 1562100 h 1657350"/>
                    <a:gd name="connsiteX14" fmla="*/ 647700 w 1228955"/>
                    <a:gd name="connsiteY14" fmla="*/ 1600200 h 1657350"/>
                    <a:gd name="connsiteX15" fmla="*/ 619125 w 1228955"/>
                    <a:gd name="connsiteY15" fmla="*/ 1619250 h 1657350"/>
                    <a:gd name="connsiteX16" fmla="*/ 542925 w 1228955"/>
                    <a:gd name="connsiteY16" fmla="*/ 1638300 h 1657350"/>
                    <a:gd name="connsiteX17" fmla="*/ 514350 w 1228955"/>
                    <a:gd name="connsiteY17" fmla="*/ 1647825 h 1657350"/>
                    <a:gd name="connsiteX18" fmla="*/ 457200 w 1228955"/>
                    <a:gd name="connsiteY18" fmla="*/ 1657350 h 1657350"/>
                    <a:gd name="connsiteX19" fmla="*/ 314325 w 1228955"/>
                    <a:gd name="connsiteY19" fmla="*/ 1647825 h 1657350"/>
                    <a:gd name="connsiteX20" fmla="*/ 219075 w 1228955"/>
                    <a:gd name="connsiteY20" fmla="*/ 1600200 h 1657350"/>
                    <a:gd name="connsiteX21" fmla="*/ 190500 w 1228955"/>
                    <a:gd name="connsiteY21" fmla="*/ 1590675 h 1657350"/>
                    <a:gd name="connsiteX22" fmla="*/ 142875 w 1228955"/>
                    <a:gd name="connsiteY22" fmla="*/ 1514475 h 1657350"/>
                    <a:gd name="connsiteX23" fmla="*/ 123825 w 1228955"/>
                    <a:gd name="connsiteY23" fmla="*/ 1476375 h 1657350"/>
                    <a:gd name="connsiteX24" fmla="*/ 95250 w 1228955"/>
                    <a:gd name="connsiteY24" fmla="*/ 1381125 h 1657350"/>
                    <a:gd name="connsiteX25" fmla="*/ 76200 w 1228955"/>
                    <a:gd name="connsiteY25" fmla="*/ 1323975 h 1657350"/>
                    <a:gd name="connsiteX26" fmla="*/ 66675 w 1228955"/>
                    <a:gd name="connsiteY26" fmla="*/ 1295400 h 1657350"/>
                    <a:gd name="connsiteX27" fmla="*/ 57150 w 1228955"/>
                    <a:gd name="connsiteY27" fmla="*/ 1257300 h 1657350"/>
                    <a:gd name="connsiteX28" fmla="*/ 47625 w 1228955"/>
                    <a:gd name="connsiteY28" fmla="*/ 1228725 h 1657350"/>
                    <a:gd name="connsiteX29" fmla="*/ 28575 w 1228955"/>
                    <a:gd name="connsiteY29" fmla="*/ 1152525 h 1657350"/>
                    <a:gd name="connsiteX30" fmla="*/ 19050 w 1228955"/>
                    <a:gd name="connsiteY30" fmla="*/ 1123950 h 1657350"/>
                    <a:gd name="connsiteX31" fmla="*/ 0 w 1228955"/>
                    <a:gd name="connsiteY31" fmla="*/ 990600 h 1657350"/>
                    <a:gd name="connsiteX32" fmla="*/ 9525 w 1228955"/>
                    <a:gd name="connsiteY32" fmla="*/ 581025 h 1657350"/>
                    <a:gd name="connsiteX33" fmla="*/ 19050 w 1228955"/>
                    <a:gd name="connsiteY33" fmla="*/ 533400 h 1657350"/>
                    <a:gd name="connsiteX34" fmla="*/ 47625 w 1228955"/>
                    <a:gd name="connsiteY34" fmla="*/ 409575 h 1657350"/>
                    <a:gd name="connsiteX35" fmla="*/ 66675 w 1228955"/>
                    <a:gd name="connsiteY35" fmla="*/ 342900 h 1657350"/>
                    <a:gd name="connsiteX36" fmla="*/ 95250 w 1228955"/>
                    <a:gd name="connsiteY36" fmla="*/ 285750 h 1657350"/>
                    <a:gd name="connsiteX37" fmla="*/ 114300 w 1228955"/>
                    <a:gd name="connsiteY37" fmla="*/ 200025 h 1657350"/>
                    <a:gd name="connsiteX38" fmla="*/ 133350 w 1228955"/>
                    <a:gd name="connsiteY38" fmla="*/ 142875 h 1657350"/>
                    <a:gd name="connsiteX39" fmla="*/ 152400 w 1228955"/>
                    <a:gd name="connsiteY39" fmla="*/ 114300 h 1657350"/>
                    <a:gd name="connsiteX40" fmla="*/ 190500 w 1228955"/>
                    <a:gd name="connsiteY40" fmla="*/ 47625 h 1657350"/>
                    <a:gd name="connsiteX41" fmla="*/ 228600 w 1228955"/>
                    <a:gd name="connsiteY41" fmla="*/ 28575 h 1657350"/>
                    <a:gd name="connsiteX42" fmla="*/ 400050 w 1228955"/>
                    <a:gd name="connsiteY42" fmla="*/ 0 h 1657350"/>
                    <a:gd name="connsiteX43" fmla="*/ 476250 w 1228955"/>
                    <a:gd name="connsiteY43" fmla="*/ 9525 h 1657350"/>
                    <a:gd name="connsiteX44" fmla="*/ 561975 w 1228955"/>
                    <a:gd name="connsiteY44" fmla="*/ 76200 h 1657350"/>
                    <a:gd name="connsiteX45" fmla="*/ 590550 w 1228955"/>
                    <a:gd name="connsiteY45" fmla="*/ 85725 h 1657350"/>
                    <a:gd name="connsiteX46" fmla="*/ 645319 w 1228955"/>
                    <a:gd name="connsiteY46" fmla="*/ 145256 h 1657350"/>
                    <a:gd name="connsiteX47" fmla="*/ 738187 w 1228955"/>
                    <a:gd name="connsiteY47" fmla="*/ 209550 h 1657350"/>
                    <a:gd name="connsiteX48" fmla="*/ 781050 w 1228955"/>
                    <a:gd name="connsiteY48" fmla="*/ 200025 h 1657350"/>
                    <a:gd name="connsiteX49" fmla="*/ 847725 w 1228955"/>
                    <a:gd name="connsiteY49" fmla="*/ 257175 h 1657350"/>
                    <a:gd name="connsiteX50" fmla="*/ 933450 w 1228955"/>
                    <a:gd name="connsiteY50" fmla="*/ 314325 h 1657350"/>
                    <a:gd name="connsiteX51" fmla="*/ 952500 w 1228955"/>
                    <a:gd name="connsiteY51" fmla="*/ 342900 h 1657350"/>
                    <a:gd name="connsiteX52" fmla="*/ 1019175 w 1228955"/>
                    <a:gd name="connsiteY52" fmla="*/ 428625 h 1657350"/>
                    <a:gd name="connsiteX53" fmla="*/ 1038225 w 1228955"/>
                    <a:gd name="connsiteY53" fmla="*/ 457200 h 1657350"/>
                    <a:gd name="connsiteX54" fmla="*/ 1047750 w 1228955"/>
                    <a:gd name="connsiteY54" fmla="*/ 495300 h 1657350"/>
                    <a:gd name="connsiteX55" fmla="*/ 1114425 w 1228955"/>
                    <a:gd name="connsiteY55" fmla="*/ 590550 h 1657350"/>
                    <a:gd name="connsiteX56" fmla="*/ 1200150 w 1228955"/>
                    <a:gd name="connsiteY56" fmla="*/ 666750 h 1657350"/>
                    <a:gd name="connsiteX57" fmla="*/ 1219200 w 1228955"/>
                    <a:gd name="connsiteY57" fmla="*/ 695325 h 1657350"/>
                    <a:gd name="connsiteX58" fmla="*/ 1228725 w 1228955"/>
                    <a:gd name="connsiteY58" fmla="*/ 771525 h 1657350"/>
                    <a:gd name="connsiteX0" fmla="*/ 1228725 w 1228955"/>
                    <a:gd name="connsiteY0" fmla="*/ 771525 h 1657350"/>
                    <a:gd name="connsiteX1" fmla="*/ 1209675 w 1228955"/>
                    <a:gd name="connsiteY1" fmla="*/ 876300 h 1657350"/>
                    <a:gd name="connsiteX2" fmla="*/ 1200150 w 1228955"/>
                    <a:gd name="connsiteY2" fmla="*/ 1047750 h 1657350"/>
                    <a:gd name="connsiteX3" fmla="*/ 1190625 w 1228955"/>
                    <a:gd name="connsiteY3" fmla="*/ 1085850 h 1657350"/>
                    <a:gd name="connsiteX4" fmla="*/ 1152525 w 1228955"/>
                    <a:gd name="connsiteY4" fmla="*/ 1095375 h 1657350"/>
                    <a:gd name="connsiteX5" fmla="*/ 1076325 w 1228955"/>
                    <a:gd name="connsiteY5" fmla="*/ 1104900 h 1657350"/>
                    <a:gd name="connsiteX6" fmla="*/ 1047750 w 1228955"/>
                    <a:gd name="connsiteY6" fmla="*/ 1114425 h 1657350"/>
                    <a:gd name="connsiteX7" fmla="*/ 981075 w 1228955"/>
                    <a:gd name="connsiteY7" fmla="*/ 1162050 h 1657350"/>
                    <a:gd name="connsiteX8" fmla="*/ 885825 w 1228955"/>
                    <a:gd name="connsiteY8" fmla="*/ 1228725 h 1657350"/>
                    <a:gd name="connsiteX9" fmla="*/ 838200 w 1228955"/>
                    <a:gd name="connsiteY9" fmla="*/ 1276350 h 1657350"/>
                    <a:gd name="connsiteX10" fmla="*/ 800100 w 1228955"/>
                    <a:gd name="connsiteY10" fmla="*/ 1333500 h 1657350"/>
                    <a:gd name="connsiteX11" fmla="*/ 762000 w 1228955"/>
                    <a:gd name="connsiteY11" fmla="*/ 1447800 h 1657350"/>
                    <a:gd name="connsiteX12" fmla="*/ 752475 w 1228955"/>
                    <a:gd name="connsiteY12" fmla="*/ 1476375 h 1657350"/>
                    <a:gd name="connsiteX13" fmla="*/ 704850 w 1228955"/>
                    <a:gd name="connsiteY13" fmla="*/ 1562100 h 1657350"/>
                    <a:gd name="connsiteX14" fmla="*/ 647700 w 1228955"/>
                    <a:gd name="connsiteY14" fmla="*/ 1600200 h 1657350"/>
                    <a:gd name="connsiteX15" fmla="*/ 619125 w 1228955"/>
                    <a:gd name="connsiteY15" fmla="*/ 1619250 h 1657350"/>
                    <a:gd name="connsiteX16" fmla="*/ 542925 w 1228955"/>
                    <a:gd name="connsiteY16" fmla="*/ 1638300 h 1657350"/>
                    <a:gd name="connsiteX17" fmla="*/ 514350 w 1228955"/>
                    <a:gd name="connsiteY17" fmla="*/ 1647825 h 1657350"/>
                    <a:gd name="connsiteX18" fmla="*/ 457200 w 1228955"/>
                    <a:gd name="connsiteY18" fmla="*/ 1657350 h 1657350"/>
                    <a:gd name="connsiteX19" fmla="*/ 314325 w 1228955"/>
                    <a:gd name="connsiteY19" fmla="*/ 1647825 h 1657350"/>
                    <a:gd name="connsiteX20" fmla="*/ 219075 w 1228955"/>
                    <a:gd name="connsiteY20" fmla="*/ 1600200 h 1657350"/>
                    <a:gd name="connsiteX21" fmla="*/ 190500 w 1228955"/>
                    <a:gd name="connsiteY21" fmla="*/ 1590675 h 1657350"/>
                    <a:gd name="connsiteX22" fmla="*/ 142875 w 1228955"/>
                    <a:gd name="connsiteY22" fmla="*/ 1514475 h 1657350"/>
                    <a:gd name="connsiteX23" fmla="*/ 123825 w 1228955"/>
                    <a:gd name="connsiteY23" fmla="*/ 1476375 h 1657350"/>
                    <a:gd name="connsiteX24" fmla="*/ 95250 w 1228955"/>
                    <a:gd name="connsiteY24" fmla="*/ 1381125 h 1657350"/>
                    <a:gd name="connsiteX25" fmla="*/ 76200 w 1228955"/>
                    <a:gd name="connsiteY25" fmla="*/ 1323975 h 1657350"/>
                    <a:gd name="connsiteX26" fmla="*/ 66675 w 1228955"/>
                    <a:gd name="connsiteY26" fmla="*/ 1295400 h 1657350"/>
                    <a:gd name="connsiteX27" fmla="*/ 57150 w 1228955"/>
                    <a:gd name="connsiteY27" fmla="*/ 1257300 h 1657350"/>
                    <a:gd name="connsiteX28" fmla="*/ 47625 w 1228955"/>
                    <a:gd name="connsiteY28" fmla="*/ 1228725 h 1657350"/>
                    <a:gd name="connsiteX29" fmla="*/ 28575 w 1228955"/>
                    <a:gd name="connsiteY29" fmla="*/ 1152525 h 1657350"/>
                    <a:gd name="connsiteX30" fmla="*/ 19050 w 1228955"/>
                    <a:gd name="connsiteY30" fmla="*/ 1123950 h 1657350"/>
                    <a:gd name="connsiteX31" fmla="*/ 0 w 1228955"/>
                    <a:gd name="connsiteY31" fmla="*/ 990600 h 1657350"/>
                    <a:gd name="connsiteX32" fmla="*/ 9525 w 1228955"/>
                    <a:gd name="connsiteY32" fmla="*/ 581025 h 1657350"/>
                    <a:gd name="connsiteX33" fmla="*/ 19050 w 1228955"/>
                    <a:gd name="connsiteY33" fmla="*/ 533400 h 1657350"/>
                    <a:gd name="connsiteX34" fmla="*/ 47625 w 1228955"/>
                    <a:gd name="connsiteY34" fmla="*/ 409575 h 1657350"/>
                    <a:gd name="connsiteX35" fmla="*/ 66675 w 1228955"/>
                    <a:gd name="connsiteY35" fmla="*/ 342900 h 1657350"/>
                    <a:gd name="connsiteX36" fmla="*/ 95250 w 1228955"/>
                    <a:gd name="connsiteY36" fmla="*/ 285750 h 1657350"/>
                    <a:gd name="connsiteX37" fmla="*/ 114300 w 1228955"/>
                    <a:gd name="connsiteY37" fmla="*/ 200025 h 1657350"/>
                    <a:gd name="connsiteX38" fmla="*/ 133350 w 1228955"/>
                    <a:gd name="connsiteY38" fmla="*/ 142875 h 1657350"/>
                    <a:gd name="connsiteX39" fmla="*/ 152400 w 1228955"/>
                    <a:gd name="connsiteY39" fmla="*/ 114300 h 1657350"/>
                    <a:gd name="connsiteX40" fmla="*/ 190500 w 1228955"/>
                    <a:gd name="connsiteY40" fmla="*/ 47625 h 1657350"/>
                    <a:gd name="connsiteX41" fmla="*/ 228600 w 1228955"/>
                    <a:gd name="connsiteY41" fmla="*/ 28575 h 1657350"/>
                    <a:gd name="connsiteX42" fmla="*/ 400050 w 1228955"/>
                    <a:gd name="connsiteY42" fmla="*/ 0 h 1657350"/>
                    <a:gd name="connsiteX43" fmla="*/ 476250 w 1228955"/>
                    <a:gd name="connsiteY43" fmla="*/ 9525 h 1657350"/>
                    <a:gd name="connsiteX44" fmla="*/ 561975 w 1228955"/>
                    <a:gd name="connsiteY44" fmla="*/ 76200 h 1657350"/>
                    <a:gd name="connsiteX45" fmla="*/ 590550 w 1228955"/>
                    <a:gd name="connsiteY45" fmla="*/ 85725 h 1657350"/>
                    <a:gd name="connsiteX46" fmla="*/ 645319 w 1228955"/>
                    <a:gd name="connsiteY46" fmla="*/ 145256 h 1657350"/>
                    <a:gd name="connsiteX47" fmla="*/ 738187 w 1228955"/>
                    <a:gd name="connsiteY47" fmla="*/ 209550 h 1657350"/>
                    <a:gd name="connsiteX48" fmla="*/ 790575 w 1228955"/>
                    <a:gd name="connsiteY48" fmla="*/ 226219 h 1657350"/>
                    <a:gd name="connsiteX49" fmla="*/ 847725 w 1228955"/>
                    <a:gd name="connsiteY49" fmla="*/ 257175 h 1657350"/>
                    <a:gd name="connsiteX50" fmla="*/ 933450 w 1228955"/>
                    <a:gd name="connsiteY50" fmla="*/ 314325 h 1657350"/>
                    <a:gd name="connsiteX51" fmla="*/ 952500 w 1228955"/>
                    <a:gd name="connsiteY51" fmla="*/ 342900 h 1657350"/>
                    <a:gd name="connsiteX52" fmla="*/ 1019175 w 1228955"/>
                    <a:gd name="connsiteY52" fmla="*/ 428625 h 1657350"/>
                    <a:gd name="connsiteX53" fmla="*/ 1038225 w 1228955"/>
                    <a:gd name="connsiteY53" fmla="*/ 457200 h 1657350"/>
                    <a:gd name="connsiteX54" fmla="*/ 1047750 w 1228955"/>
                    <a:gd name="connsiteY54" fmla="*/ 495300 h 1657350"/>
                    <a:gd name="connsiteX55" fmla="*/ 1114425 w 1228955"/>
                    <a:gd name="connsiteY55" fmla="*/ 590550 h 1657350"/>
                    <a:gd name="connsiteX56" fmla="*/ 1200150 w 1228955"/>
                    <a:gd name="connsiteY56" fmla="*/ 666750 h 1657350"/>
                    <a:gd name="connsiteX57" fmla="*/ 1219200 w 1228955"/>
                    <a:gd name="connsiteY57" fmla="*/ 695325 h 1657350"/>
                    <a:gd name="connsiteX58" fmla="*/ 1228725 w 1228955"/>
                    <a:gd name="connsiteY58" fmla="*/ 771525 h 1657350"/>
                    <a:gd name="connsiteX0" fmla="*/ 1228725 w 1228955"/>
                    <a:gd name="connsiteY0" fmla="*/ 771525 h 1657350"/>
                    <a:gd name="connsiteX1" fmla="*/ 1209675 w 1228955"/>
                    <a:gd name="connsiteY1" fmla="*/ 876300 h 1657350"/>
                    <a:gd name="connsiteX2" fmla="*/ 1200150 w 1228955"/>
                    <a:gd name="connsiteY2" fmla="*/ 1047750 h 1657350"/>
                    <a:gd name="connsiteX3" fmla="*/ 1190625 w 1228955"/>
                    <a:gd name="connsiteY3" fmla="*/ 1085850 h 1657350"/>
                    <a:gd name="connsiteX4" fmla="*/ 1152525 w 1228955"/>
                    <a:gd name="connsiteY4" fmla="*/ 1095375 h 1657350"/>
                    <a:gd name="connsiteX5" fmla="*/ 1076325 w 1228955"/>
                    <a:gd name="connsiteY5" fmla="*/ 1104900 h 1657350"/>
                    <a:gd name="connsiteX6" fmla="*/ 1047750 w 1228955"/>
                    <a:gd name="connsiteY6" fmla="*/ 1114425 h 1657350"/>
                    <a:gd name="connsiteX7" fmla="*/ 981075 w 1228955"/>
                    <a:gd name="connsiteY7" fmla="*/ 1162050 h 1657350"/>
                    <a:gd name="connsiteX8" fmla="*/ 885825 w 1228955"/>
                    <a:gd name="connsiteY8" fmla="*/ 1228725 h 1657350"/>
                    <a:gd name="connsiteX9" fmla="*/ 838200 w 1228955"/>
                    <a:gd name="connsiteY9" fmla="*/ 1276350 h 1657350"/>
                    <a:gd name="connsiteX10" fmla="*/ 800100 w 1228955"/>
                    <a:gd name="connsiteY10" fmla="*/ 1333500 h 1657350"/>
                    <a:gd name="connsiteX11" fmla="*/ 762000 w 1228955"/>
                    <a:gd name="connsiteY11" fmla="*/ 1447800 h 1657350"/>
                    <a:gd name="connsiteX12" fmla="*/ 752475 w 1228955"/>
                    <a:gd name="connsiteY12" fmla="*/ 1476375 h 1657350"/>
                    <a:gd name="connsiteX13" fmla="*/ 704850 w 1228955"/>
                    <a:gd name="connsiteY13" fmla="*/ 1562100 h 1657350"/>
                    <a:gd name="connsiteX14" fmla="*/ 647700 w 1228955"/>
                    <a:gd name="connsiteY14" fmla="*/ 1600200 h 1657350"/>
                    <a:gd name="connsiteX15" fmla="*/ 619125 w 1228955"/>
                    <a:gd name="connsiteY15" fmla="*/ 1619250 h 1657350"/>
                    <a:gd name="connsiteX16" fmla="*/ 542925 w 1228955"/>
                    <a:gd name="connsiteY16" fmla="*/ 1638300 h 1657350"/>
                    <a:gd name="connsiteX17" fmla="*/ 514350 w 1228955"/>
                    <a:gd name="connsiteY17" fmla="*/ 1647825 h 1657350"/>
                    <a:gd name="connsiteX18" fmla="*/ 457200 w 1228955"/>
                    <a:gd name="connsiteY18" fmla="*/ 1657350 h 1657350"/>
                    <a:gd name="connsiteX19" fmla="*/ 314325 w 1228955"/>
                    <a:gd name="connsiteY19" fmla="*/ 1647825 h 1657350"/>
                    <a:gd name="connsiteX20" fmla="*/ 219075 w 1228955"/>
                    <a:gd name="connsiteY20" fmla="*/ 1600200 h 1657350"/>
                    <a:gd name="connsiteX21" fmla="*/ 190500 w 1228955"/>
                    <a:gd name="connsiteY21" fmla="*/ 1590675 h 1657350"/>
                    <a:gd name="connsiteX22" fmla="*/ 142875 w 1228955"/>
                    <a:gd name="connsiteY22" fmla="*/ 1514475 h 1657350"/>
                    <a:gd name="connsiteX23" fmla="*/ 123825 w 1228955"/>
                    <a:gd name="connsiteY23" fmla="*/ 1476375 h 1657350"/>
                    <a:gd name="connsiteX24" fmla="*/ 95250 w 1228955"/>
                    <a:gd name="connsiteY24" fmla="*/ 1381125 h 1657350"/>
                    <a:gd name="connsiteX25" fmla="*/ 76200 w 1228955"/>
                    <a:gd name="connsiteY25" fmla="*/ 1323975 h 1657350"/>
                    <a:gd name="connsiteX26" fmla="*/ 66675 w 1228955"/>
                    <a:gd name="connsiteY26" fmla="*/ 1295400 h 1657350"/>
                    <a:gd name="connsiteX27" fmla="*/ 57150 w 1228955"/>
                    <a:gd name="connsiteY27" fmla="*/ 1257300 h 1657350"/>
                    <a:gd name="connsiteX28" fmla="*/ 47625 w 1228955"/>
                    <a:gd name="connsiteY28" fmla="*/ 1228725 h 1657350"/>
                    <a:gd name="connsiteX29" fmla="*/ 28575 w 1228955"/>
                    <a:gd name="connsiteY29" fmla="*/ 1152525 h 1657350"/>
                    <a:gd name="connsiteX30" fmla="*/ 19050 w 1228955"/>
                    <a:gd name="connsiteY30" fmla="*/ 1123950 h 1657350"/>
                    <a:gd name="connsiteX31" fmla="*/ 0 w 1228955"/>
                    <a:gd name="connsiteY31" fmla="*/ 990600 h 1657350"/>
                    <a:gd name="connsiteX32" fmla="*/ 9525 w 1228955"/>
                    <a:gd name="connsiteY32" fmla="*/ 581025 h 1657350"/>
                    <a:gd name="connsiteX33" fmla="*/ 19050 w 1228955"/>
                    <a:gd name="connsiteY33" fmla="*/ 533400 h 1657350"/>
                    <a:gd name="connsiteX34" fmla="*/ 47625 w 1228955"/>
                    <a:gd name="connsiteY34" fmla="*/ 409575 h 1657350"/>
                    <a:gd name="connsiteX35" fmla="*/ 66675 w 1228955"/>
                    <a:gd name="connsiteY35" fmla="*/ 342900 h 1657350"/>
                    <a:gd name="connsiteX36" fmla="*/ 95250 w 1228955"/>
                    <a:gd name="connsiteY36" fmla="*/ 285750 h 1657350"/>
                    <a:gd name="connsiteX37" fmla="*/ 114300 w 1228955"/>
                    <a:gd name="connsiteY37" fmla="*/ 200025 h 1657350"/>
                    <a:gd name="connsiteX38" fmla="*/ 133350 w 1228955"/>
                    <a:gd name="connsiteY38" fmla="*/ 142875 h 1657350"/>
                    <a:gd name="connsiteX39" fmla="*/ 152400 w 1228955"/>
                    <a:gd name="connsiteY39" fmla="*/ 114300 h 1657350"/>
                    <a:gd name="connsiteX40" fmla="*/ 190500 w 1228955"/>
                    <a:gd name="connsiteY40" fmla="*/ 47625 h 1657350"/>
                    <a:gd name="connsiteX41" fmla="*/ 228600 w 1228955"/>
                    <a:gd name="connsiteY41" fmla="*/ 28575 h 1657350"/>
                    <a:gd name="connsiteX42" fmla="*/ 400050 w 1228955"/>
                    <a:gd name="connsiteY42" fmla="*/ 0 h 1657350"/>
                    <a:gd name="connsiteX43" fmla="*/ 476250 w 1228955"/>
                    <a:gd name="connsiteY43" fmla="*/ 9525 h 1657350"/>
                    <a:gd name="connsiteX44" fmla="*/ 561975 w 1228955"/>
                    <a:gd name="connsiteY44" fmla="*/ 76200 h 1657350"/>
                    <a:gd name="connsiteX45" fmla="*/ 590550 w 1228955"/>
                    <a:gd name="connsiteY45" fmla="*/ 85725 h 1657350"/>
                    <a:gd name="connsiteX46" fmla="*/ 645319 w 1228955"/>
                    <a:gd name="connsiteY46" fmla="*/ 145256 h 1657350"/>
                    <a:gd name="connsiteX47" fmla="*/ 738187 w 1228955"/>
                    <a:gd name="connsiteY47" fmla="*/ 209550 h 1657350"/>
                    <a:gd name="connsiteX48" fmla="*/ 790575 w 1228955"/>
                    <a:gd name="connsiteY48" fmla="*/ 226219 h 1657350"/>
                    <a:gd name="connsiteX49" fmla="*/ 850106 w 1228955"/>
                    <a:gd name="connsiteY49" fmla="*/ 259557 h 1657350"/>
                    <a:gd name="connsiteX50" fmla="*/ 933450 w 1228955"/>
                    <a:gd name="connsiteY50" fmla="*/ 314325 h 1657350"/>
                    <a:gd name="connsiteX51" fmla="*/ 952500 w 1228955"/>
                    <a:gd name="connsiteY51" fmla="*/ 342900 h 1657350"/>
                    <a:gd name="connsiteX52" fmla="*/ 1019175 w 1228955"/>
                    <a:gd name="connsiteY52" fmla="*/ 428625 h 1657350"/>
                    <a:gd name="connsiteX53" fmla="*/ 1038225 w 1228955"/>
                    <a:gd name="connsiteY53" fmla="*/ 457200 h 1657350"/>
                    <a:gd name="connsiteX54" fmla="*/ 1047750 w 1228955"/>
                    <a:gd name="connsiteY54" fmla="*/ 495300 h 1657350"/>
                    <a:gd name="connsiteX55" fmla="*/ 1114425 w 1228955"/>
                    <a:gd name="connsiteY55" fmla="*/ 590550 h 1657350"/>
                    <a:gd name="connsiteX56" fmla="*/ 1200150 w 1228955"/>
                    <a:gd name="connsiteY56" fmla="*/ 666750 h 1657350"/>
                    <a:gd name="connsiteX57" fmla="*/ 1219200 w 1228955"/>
                    <a:gd name="connsiteY57" fmla="*/ 695325 h 1657350"/>
                    <a:gd name="connsiteX58" fmla="*/ 1228725 w 1228955"/>
                    <a:gd name="connsiteY58" fmla="*/ 771525 h 1657350"/>
                    <a:gd name="connsiteX0" fmla="*/ 1228725 w 1228955"/>
                    <a:gd name="connsiteY0" fmla="*/ 771525 h 1657350"/>
                    <a:gd name="connsiteX1" fmla="*/ 1209675 w 1228955"/>
                    <a:gd name="connsiteY1" fmla="*/ 876300 h 1657350"/>
                    <a:gd name="connsiteX2" fmla="*/ 1200150 w 1228955"/>
                    <a:gd name="connsiteY2" fmla="*/ 1047750 h 1657350"/>
                    <a:gd name="connsiteX3" fmla="*/ 1190625 w 1228955"/>
                    <a:gd name="connsiteY3" fmla="*/ 1085850 h 1657350"/>
                    <a:gd name="connsiteX4" fmla="*/ 1152525 w 1228955"/>
                    <a:gd name="connsiteY4" fmla="*/ 1095375 h 1657350"/>
                    <a:gd name="connsiteX5" fmla="*/ 1076325 w 1228955"/>
                    <a:gd name="connsiteY5" fmla="*/ 1104900 h 1657350"/>
                    <a:gd name="connsiteX6" fmla="*/ 1047750 w 1228955"/>
                    <a:gd name="connsiteY6" fmla="*/ 1114425 h 1657350"/>
                    <a:gd name="connsiteX7" fmla="*/ 981075 w 1228955"/>
                    <a:gd name="connsiteY7" fmla="*/ 1162050 h 1657350"/>
                    <a:gd name="connsiteX8" fmla="*/ 885825 w 1228955"/>
                    <a:gd name="connsiteY8" fmla="*/ 1228725 h 1657350"/>
                    <a:gd name="connsiteX9" fmla="*/ 838200 w 1228955"/>
                    <a:gd name="connsiteY9" fmla="*/ 1276350 h 1657350"/>
                    <a:gd name="connsiteX10" fmla="*/ 800100 w 1228955"/>
                    <a:gd name="connsiteY10" fmla="*/ 1333500 h 1657350"/>
                    <a:gd name="connsiteX11" fmla="*/ 762000 w 1228955"/>
                    <a:gd name="connsiteY11" fmla="*/ 1447800 h 1657350"/>
                    <a:gd name="connsiteX12" fmla="*/ 752475 w 1228955"/>
                    <a:gd name="connsiteY12" fmla="*/ 1476375 h 1657350"/>
                    <a:gd name="connsiteX13" fmla="*/ 704850 w 1228955"/>
                    <a:gd name="connsiteY13" fmla="*/ 1562100 h 1657350"/>
                    <a:gd name="connsiteX14" fmla="*/ 647700 w 1228955"/>
                    <a:gd name="connsiteY14" fmla="*/ 1600200 h 1657350"/>
                    <a:gd name="connsiteX15" fmla="*/ 619125 w 1228955"/>
                    <a:gd name="connsiteY15" fmla="*/ 1619250 h 1657350"/>
                    <a:gd name="connsiteX16" fmla="*/ 542925 w 1228955"/>
                    <a:gd name="connsiteY16" fmla="*/ 1638300 h 1657350"/>
                    <a:gd name="connsiteX17" fmla="*/ 514350 w 1228955"/>
                    <a:gd name="connsiteY17" fmla="*/ 1647825 h 1657350"/>
                    <a:gd name="connsiteX18" fmla="*/ 457200 w 1228955"/>
                    <a:gd name="connsiteY18" fmla="*/ 1657350 h 1657350"/>
                    <a:gd name="connsiteX19" fmla="*/ 314325 w 1228955"/>
                    <a:gd name="connsiteY19" fmla="*/ 1647825 h 1657350"/>
                    <a:gd name="connsiteX20" fmla="*/ 219075 w 1228955"/>
                    <a:gd name="connsiteY20" fmla="*/ 1600200 h 1657350"/>
                    <a:gd name="connsiteX21" fmla="*/ 190500 w 1228955"/>
                    <a:gd name="connsiteY21" fmla="*/ 1590675 h 1657350"/>
                    <a:gd name="connsiteX22" fmla="*/ 142875 w 1228955"/>
                    <a:gd name="connsiteY22" fmla="*/ 1514475 h 1657350"/>
                    <a:gd name="connsiteX23" fmla="*/ 123825 w 1228955"/>
                    <a:gd name="connsiteY23" fmla="*/ 1476375 h 1657350"/>
                    <a:gd name="connsiteX24" fmla="*/ 95250 w 1228955"/>
                    <a:gd name="connsiteY24" fmla="*/ 1381125 h 1657350"/>
                    <a:gd name="connsiteX25" fmla="*/ 76200 w 1228955"/>
                    <a:gd name="connsiteY25" fmla="*/ 1323975 h 1657350"/>
                    <a:gd name="connsiteX26" fmla="*/ 66675 w 1228955"/>
                    <a:gd name="connsiteY26" fmla="*/ 1295400 h 1657350"/>
                    <a:gd name="connsiteX27" fmla="*/ 57150 w 1228955"/>
                    <a:gd name="connsiteY27" fmla="*/ 1257300 h 1657350"/>
                    <a:gd name="connsiteX28" fmla="*/ 47625 w 1228955"/>
                    <a:gd name="connsiteY28" fmla="*/ 1228725 h 1657350"/>
                    <a:gd name="connsiteX29" fmla="*/ 28575 w 1228955"/>
                    <a:gd name="connsiteY29" fmla="*/ 1152525 h 1657350"/>
                    <a:gd name="connsiteX30" fmla="*/ 19050 w 1228955"/>
                    <a:gd name="connsiteY30" fmla="*/ 1123950 h 1657350"/>
                    <a:gd name="connsiteX31" fmla="*/ 0 w 1228955"/>
                    <a:gd name="connsiteY31" fmla="*/ 990600 h 1657350"/>
                    <a:gd name="connsiteX32" fmla="*/ 9525 w 1228955"/>
                    <a:gd name="connsiteY32" fmla="*/ 581025 h 1657350"/>
                    <a:gd name="connsiteX33" fmla="*/ 19050 w 1228955"/>
                    <a:gd name="connsiteY33" fmla="*/ 533400 h 1657350"/>
                    <a:gd name="connsiteX34" fmla="*/ 47625 w 1228955"/>
                    <a:gd name="connsiteY34" fmla="*/ 409575 h 1657350"/>
                    <a:gd name="connsiteX35" fmla="*/ 66675 w 1228955"/>
                    <a:gd name="connsiteY35" fmla="*/ 342900 h 1657350"/>
                    <a:gd name="connsiteX36" fmla="*/ 95250 w 1228955"/>
                    <a:gd name="connsiteY36" fmla="*/ 285750 h 1657350"/>
                    <a:gd name="connsiteX37" fmla="*/ 114300 w 1228955"/>
                    <a:gd name="connsiteY37" fmla="*/ 200025 h 1657350"/>
                    <a:gd name="connsiteX38" fmla="*/ 133350 w 1228955"/>
                    <a:gd name="connsiteY38" fmla="*/ 142875 h 1657350"/>
                    <a:gd name="connsiteX39" fmla="*/ 152400 w 1228955"/>
                    <a:gd name="connsiteY39" fmla="*/ 114300 h 1657350"/>
                    <a:gd name="connsiteX40" fmla="*/ 190500 w 1228955"/>
                    <a:gd name="connsiteY40" fmla="*/ 47625 h 1657350"/>
                    <a:gd name="connsiteX41" fmla="*/ 228600 w 1228955"/>
                    <a:gd name="connsiteY41" fmla="*/ 28575 h 1657350"/>
                    <a:gd name="connsiteX42" fmla="*/ 400050 w 1228955"/>
                    <a:gd name="connsiteY42" fmla="*/ 0 h 1657350"/>
                    <a:gd name="connsiteX43" fmla="*/ 476250 w 1228955"/>
                    <a:gd name="connsiteY43" fmla="*/ 9525 h 1657350"/>
                    <a:gd name="connsiteX44" fmla="*/ 561975 w 1228955"/>
                    <a:gd name="connsiteY44" fmla="*/ 76200 h 1657350"/>
                    <a:gd name="connsiteX45" fmla="*/ 590550 w 1228955"/>
                    <a:gd name="connsiteY45" fmla="*/ 85725 h 1657350"/>
                    <a:gd name="connsiteX46" fmla="*/ 645319 w 1228955"/>
                    <a:gd name="connsiteY46" fmla="*/ 145256 h 1657350"/>
                    <a:gd name="connsiteX47" fmla="*/ 738187 w 1228955"/>
                    <a:gd name="connsiteY47" fmla="*/ 209550 h 1657350"/>
                    <a:gd name="connsiteX48" fmla="*/ 790575 w 1228955"/>
                    <a:gd name="connsiteY48" fmla="*/ 226219 h 1657350"/>
                    <a:gd name="connsiteX49" fmla="*/ 850106 w 1228955"/>
                    <a:gd name="connsiteY49" fmla="*/ 259557 h 1657350"/>
                    <a:gd name="connsiteX50" fmla="*/ 933450 w 1228955"/>
                    <a:gd name="connsiteY50" fmla="*/ 314325 h 1657350"/>
                    <a:gd name="connsiteX51" fmla="*/ 952500 w 1228955"/>
                    <a:gd name="connsiteY51" fmla="*/ 342900 h 1657350"/>
                    <a:gd name="connsiteX52" fmla="*/ 1019175 w 1228955"/>
                    <a:gd name="connsiteY52" fmla="*/ 428625 h 1657350"/>
                    <a:gd name="connsiteX53" fmla="*/ 1038225 w 1228955"/>
                    <a:gd name="connsiteY53" fmla="*/ 457200 h 1657350"/>
                    <a:gd name="connsiteX54" fmla="*/ 1047750 w 1228955"/>
                    <a:gd name="connsiteY54" fmla="*/ 495300 h 1657350"/>
                    <a:gd name="connsiteX55" fmla="*/ 1159669 w 1228955"/>
                    <a:gd name="connsiteY55" fmla="*/ 561975 h 1657350"/>
                    <a:gd name="connsiteX56" fmla="*/ 1200150 w 1228955"/>
                    <a:gd name="connsiteY56" fmla="*/ 666750 h 1657350"/>
                    <a:gd name="connsiteX57" fmla="*/ 1219200 w 1228955"/>
                    <a:gd name="connsiteY57" fmla="*/ 695325 h 1657350"/>
                    <a:gd name="connsiteX58" fmla="*/ 1228725 w 1228955"/>
                    <a:gd name="connsiteY58" fmla="*/ 771525 h 1657350"/>
                    <a:gd name="connsiteX0" fmla="*/ 1228725 w 1228955"/>
                    <a:gd name="connsiteY0" fmla="*/ 771525 h 1657350"/>
                    <a:gd name="connsiteX1" fmla="*/ 1209675 w 1228955"/>
                    <a:gd name="connsiteY1" fmla="*/ 876300 h 1657350"/>
                    <a:gd name="connsiteX2" fmla="*/ 1200150 w 1228955"/>
                    <a:gd name="connsiteY2" fmla="*/ 1047750 h 1657350"/>
                    <a:gd name="connsiteX3" fmla="*/ 1190625 w 1228955"/>
                    <a:gd name="connsiteY3" fmla="*/ 1085850 h 1657350"/>
                    <a:gd name="connsiteX4" fmla="*/ 1152525 w 1228955"/>
                    <a:gd name="connsiteY4" fmla="*/ 1095375 h 1657350"/>
                    <a:gd name="connsiteX5" fmla="*/ 1076325 w 1228955"/>
                    <a:gd name="connsiteY5" fmla="*/ 1104900 h 1657350"/>
                    <a:gd name="connsiteX6" fmla="*/ 1047750 w 1228955"/>
                    <a:gd name="connsiteY6" fmla="*/ 1114425 h 1657350"/>
                    <a:gd name="connsiteX7" fmla="*/ 981075 w 1228955"/>
                    <a:gd name="connsiteY7" fmla="*/ 1162050 h 1657350"/>
                    <a:gd name="connsiteX8" fmla="*/ 885825 w 1228955"/>
                    <a:gd name="connsiteY8" fmla="*/ 1228725 h 1657350"/>
                    <a:gd name="connsiteX9" fmla="*/ 838200 w 1228955"/>
                    <a:gd name="connsiteY9" fmla="*/ 1276350 h 1657350"/>
                    <a:gd name="connsiteX10" fmla="*/ 800100 w 1228955"/>
                    <a:gd name="connsiteY10" fmla="*/ 1333500 h 1657350"/>
                    <a:gd name="connsiteX11" fmla="*/ 762000 w 1228955"/>
                    <a:gd name="connsiteY11" fmla="*/ 1447800 h 1657350"/>
                    <a:gd name="connsiteX12" fmla="*/ 752475 w 1228955"/>
                    <a:gd name="connsiteY12" fmla="*/ 1476375 h 1657350"/>
                    <a:gd name="connsiteX13" fmla="*/ 704850 w 1228955"/>
                    <a:gd name="connsiteY13" fmla="*/ 1562100 h 1657350"/>
                    <a:gd name="connsiteX14" fmla="*/ 647700 w 1228955"/>
                    <a:gd name="connsiteY14" fmla="*/ 1600200 h 1657350"/>
                    <a:gd name="connsiteX15" fmla="*/ 619125 w 1228955"/>
                    <a:gd name="connsiteY15" fmla="*/ 1619250 h 1657350"/>
                    <a:gd name="connsiteX16" fmla="*/ 542925 w 1228955"/>
                    <a:gd name="connsiteY16" fmla="*/ 1638300 h 1657350"/>
                    <a:gd name="connsiteX17" fmla="*/ 514350 w 1228955"/>
                    <a:gd name="connsiteY17" fmla="*/ 1647825 h 1657350"/>
                    <a:gd name="connsiteX18" fmla="*/ 457200 w 1228955"/>
                    <a:gd name="connsiteY18" fmla="*/ 1657350 h 1657350"/>
                    <a:gd name="connsiteX19" fmla="*/ 314325 w 1228955"/>
                    <a:gd name="connsiteY19" fmla="*/ 1647825 h 1657350"/>
                    <a:gd name="connsiteX20" fmla="*/ 219075 w 1228955"/>
                    <a:gd name="connsiteY20" fmla="*/ 1600200 h 1657350"/>
                    <a:gd name="connsiteX21" fmla="*/ 190500 w 1228955"/>
                    <a:gd name="connsiteY21" fmla="*/ 1590675 h 1657350"/>
                    <a:gd name="connsiteX22" fmla="*/ 142875 w 1228955"/>
                    <a:gd name="connsiteY22" fmla="*/ 1514475 h 1657350"/>
                    <a:gd name="connsiteX23" fmla="*/ 123825 w 1228955"/>
                    <a:gd name="connsiteY23" fmla="*/ 1476375 h 1657350"/>
                    <a:gd name="connsiteX24" fmla="*/ 95250 w 1228955"/>
                    <a:gd name="connsiteY24" fmla="*/ 1381125 h 1657350"/>
                    <a:gd name="connsiteX25" fmla="*/ 76200 w 1228955"/>
                    <a:gd name="connsiteY25" fmla="*/ 1323975 h 1657350"/>
                    <a:gd name="connsiteX26" fmla="*/ 66675 w 1228955"/>
                    <a:gd name="connsiteY26" fmla="*/ 1295400 h 1657350"/>
                    <a:gd name="connsiteX27" fmla="*/ 57150 w 1228955"/>
                    <a:gd name="connsiteY27" fmla="*/ 1257300 h 1657350"/>
                    <a:gd name="connsiteX28" fmla="*/ 47625 w 1228955"/>
                    <a:gd name="connsiteY28" fmla="*/ 1228725 h 1657350"/>
                    <a:gd name="connsiteX29" fmla="*/ 28575 w 1228955"/>
                    <a:gd name="connsiteY29" fmla="*/ 1152525 h 1657350"/>
                    <a:gd name="connsiteX30" fmla="*/ 19050 w 1228955"/>
                    <a:gd name="connsiteY30" fmla="*/ 1123950 h 1657350"/>
                    <a:gd name="connsiteX31" fmla="*/ 0 w 1228955"/>
                    <a:gd name="connsiteY31" fmla="*/ 990600 h 1657350"/>
                    <a:gd name="connsiteX32" fmla="*/ 9525 w 1228955"/>
                    <a:gd name="connsiteY32" fmla="*/ 581025 h 1657350"/>
                    <a:gd name="connsiteX33" fmla="*/ 19050 w 1228955"/>
                    <a:gd name="connsiteY33" fmla="*/ 533400 h 1657350"/>
                    <a:gd name="connsiteX34" fmla="*/ 47625 w 1228955"/>
                    <a:gd name="connsiteY34" fmla="*/ 409575 h 1657350"/>
                    <a:gd name="connsiteX35" fmla="*/ 66675 w 1228955"/>
                    <a:gd name="connsiteY35" fmla="*/ 342900 h 1657350"/>
                    <a:gd name="connsiteX36" fmla="*/ 95250 w 1228955"/>
                    <a:gd name="connsiteY36" fmla="*/ 285750 h 1657350"/>
                    <a:gd name="connsiteX37" fmla="*/ 114300 w 1228955"/>
                    <a:gd name="connsiteY37" fmla="*/ 200025 h 1657350"/>
                    <a:gd name="connsiteX38" fmla="*/ 133350 w 1228955"/>
                    <a:gd name="connsiteY38" fmla="*/ 142875 h 1657350"/>
                    <a:gd name="connsiteX39" fmla="*/ 152400 w 1228955"/>
                    <a:gd name="connsiteY39" fmla="*/ 114300 h 1657350"/>
                    <a:gd name="connsiteX40" fmla="*/ 190500 w 1228955"/>
                    <a:gd name="connsiteY40" fmla="*/ 47625 h 1657350"/>
                    <a:gd name="connsiteX41" fmla="*/ 228600 w 1228955"/>
                    <a:gd name="connsiteY41" fmla="*/ 28575 h 1657350"/>
                    <a:gd name="connsiteX42" fmla="*/ 400050 w 1228955"/>
                    <a:gd name="connsiteY42" fmla="*/ 0 h 1657350"/>
                    <a:gd name="connsiteX43" fmla="*/ 476250 w 1228955"/>
                    <a:gd name="connsiteY43" fmla="*/ 9525 h 1657350"/>
                    <a:gd name="connsiteX44" fmla="*/ 561975 w 1228955"/>
                    <a:gd name="connsiteY44" fmla="*/ 76200 h 1657350"/>
                    <a:gd name="connsiteX45" fmla="*/ 590550 w 1228955"/>
                    <a:gd name="connsiteY45" fmla="*/ 85725 h 1657350"/>
                    <a:gd name="connsiteX46" fmla="*/ 645319 w 1228955"/>
                    <a:gd name="connsiteY46" fmla="*/ 145256 h 1657350"/>
                    <a:gd name="connsiteX47" fmla="*/ 738187 w 1228955"/>
                    <a:gd name="connsiteY47" fmla="*/ 209550 h 1657350"/>
                    <a:gd name="connsiteX48" fmla="*/ 790575 w 1228955"/>
                    <a:gd name="connsiteY48" fmla="*/ 226219 h 1657350"/>
                    <a:gd name="connsiteX49" fmla="*/ 850106 w 1228955"/>
                    <a:gd name="connsiteY49" fmla="*/ 259557 h 1657350"/>
                    <a:gd name="connsiteX50" fmla="*/ 933450 w 1228955"/>
                    <a:gd name="connsiteY50" fmla="*/ 314325 h 1657350"/>
                    <a:gd name="connsiteX51" fmla="*/ 952500 w 1228955"/>
                    <a:gd name="connsiteY51" fmla="*/ 342900 h 1657350"/>
                    <a:gd name="connsiteX52" fmla="*/ 1019175 w 1228955"/>
                    <a:gd name="connsiteY52" fmla="*/ 428625 h 1657350"/>
                    <a:gd name="connsiteX53" fmla="*/ 1038225 w 1228955"/>
                    <a:gd name="connsiteY53" fmla="*/ 457200 h 1657350"/>
                    <a:gd name="connsiteX54" fmla="*/ 1085850 w 1228955"/>
                    <a:gd name="connsiteY54" fmla="*/ 500062 h 1657350"/>
                    <a:gd name="connsiteX55" fmla="*/ 1159669 w 1228955"/>
                    <a:gd name="connsiteY55" fmla="*/ 561975 h 1657350"/>
                    <a:gd name="connsiteX56" fmla="*/ 1200150 w 1228955"/>
                    <a:gd name="connsiteY56" fmla="*/ 666750 h 1657350"/>
                    <a:gd name="connsiteX57" fmla="*/ 1219200 w 1228955"/>
                    <a:gd name="connsiteY57" fmla="*/ 695325 h 1657350"/>
                    <a:gd name="connsiteX58" fmla="*/ 1228725 w 1228955"/>
                    <a:gd name="connsiteY58" fmla="*/ 771525 h 1657350"/>
                    <a:gd name="connsiteX0" fmla="*/ 1228725 w 1228955"/>
                    <a:gd name="connsiteY0" fmla="*/ 771525 h 1657350"/>
                    <a:gd name="connsiteX1" fmla="*/ 1209675 w 1228955"/>
                    <a:gd name="connsiteY1" fmla="*/ 876300 h 1657350"/>
                    <a:gd name="connsiteX2" fmla="*/ 1200150 w 1228955"/>
                    <a:gd name="connsiteY2" fmla="*/ 1047750 h 1657350"/>
                    <a:gd name="connsiteX3" fmla="*/ 1190625 w 1228955"/>
                    <a:gd name="connsiteY3" fmla="*/ 1085850 h 1657350"/>
                    <a:gd name="connsiteX4" fmla="*/ 1152525 w 1228955"/>
                    <a:gd name="connsiteY4" fmla="*/ 1095375 h 1657350"/>
                    <a:gd name="connsiteX5" fmla="*/ 1076325 w 1228955"/>
                    <a:gd name="connsiteY5" fmla="*/ 1104900 h 1657350"/>
                    <a:gd name="connsiteX6" fmla="*/ 1047750 w 1228955"/>
                    <a:gd name="connsiteY6" fmla="*/ 1114425 h 1657350"/>
                    <a:gd name="connsiteX7" fmla="*/ 981075 w 1228955"/>
                    <a:gd name="connsiteY7" fmla="*/ 1162050 h 1657350"/>
                    <a:gd name="connsiteX8" fmla="*/ 885825 w 1228955"/>
                    <a:gd name="connsiteY8" fmla="*/ 1228725 h 1657350"/>
                    <a:gd name="connsiteX9" fmla="*/ 838200 w 1228955"/>
                    <a:gd name="connsiteY9" fmla="*/ 1276350 h 1657350"/>
                    <a:gd name="connsiteX10" fmla="*/ 800100 w 1228955"/>
                    <a:gd name="connsiteY10" fmla="*/ 1333500 h 1657350"/>
                    <a:gd name="connsiteX11" fmla="*/ 762000 w 1228955"/>
                    <a:gd name="connsiteY11" fmla="*/ 1447800 h 1657350"/>
                    <a:gd name="connsiteX12" fmla="*/ 752475 w 1228955"/>
                    <a:gd name="connsiteY12" fmla="*/ 1476375 h 1657350"/>
                    <a:gd name="connsiteX13" fmla="*/ 704850 w 1228955"/>
                    <a:gd name="connsiteY13" fmla="*/ 1562100 h 1657350"/>
                    <a:gd name="connsiteX14" fmla="*/ 647700 w 1228955"/>
                    <a:gd name="connsiteY14" fmla="*/ 1600200 h 1657350"/>
                    <a:gd name="connsiteX15" fmla="*/ 619125 w 1228955"/>
                    <a:gd name="connsiteY15" fmla="*/ 1619250 h 1657350"/>
                    <a:gd name="connsiteX16" fmla="*/ 542925 w 1228955"/>
                    <a:gd name="connsiteY16" fmla="*/ 1638300 h 1657350"/>
                    <a:gd name="connsiteX17" fmla="*/ 514350 w 1228955"/>
                    <a:gd name="connsiteY17" fmla="*/ 1647825 h 1657350"/>
                    <a:gd name="connsiteX18" fmla="*/ 457200 w 1228955"/>
                    <a:gd name="connsiteY18" fmla="*/ 1657350 h 1657350"/>
                    <a:gd name="connsiteX19" fmla="*/ 314325 w 1228955"/>
                    <a:gd name="connsiteY19" fmla="*/ 1647825 h 1657350"/>
                    <a:gd name="connsiteX20" fmla="*/ 219075 w 1228955"/>
                    <a:gd name="connsiteY20" fmla="*/ 1600200 h 1657350"/>
                    <a:gd name="connsiteX21" fmla="*/ 190500 w 1228955"/>
                    <a:gd name="connsiteY21" fmla="*/ 1590675 h 1657350"/>
                    <a:gd name="connsiteX22" fmla="*/ 142875 w 1228955"/>
                    <a:gd name="connsiteY22" fmla="*/ 1514475 h 1657350"/>
                    <a:gd name="connsiteX23" fmla="*/ 123825 w 1228955"/>
                    <a:gd name="connsiteY23" fmla="*/ 1476375 h 1657350"/>
                    <a:gd name="connsiteX24" fmla="*/ 95250 w 1228955"/>
                    <a:gd name="connsiteY24" fmla="*/ 1381125 h 1657350"/>
                    <a:gd name="connsiteX25" fmla="*/ 76200 w 1228955"/>
                    <a:gd name="connsiteY25" fmla="*/ 1323975 h 1657350"/>
                    <a:gd name="connsiteX26" fmla="*/ 66675 w 1228955"/>
                    <a:gd name="connsiteY26" fmla="*/ 1295400 h 1657350"/>
                    <a:gd name="connsiteX27" fmla="*/ 57150 w 1228955"/>
                    <a:gd name="connsiteY27" fmla="*/ 1257300 h 1657350"/>
                    <a:gd name="connsiteX28" fmla="*/ 47625 w 1228955"/>
                    <a:gd name="connsiteY28" fmla="*/ 1228725 h 1657350"/>
                    <a:gd name="connsiteX29" fmla="*/ 28575 w 1228955"/>
                    <a:gd name="connsiteY29" fmla="*/ 1152525 h 1657350"/>
                    <a:gd name="connsiteX30" fmla="*/ 19050 w 1228955"/>
                    <a:gd name="connsiteY30" fmla="*/ 1123950 h 1657350"/>
                    <a:gd name="connsiteX31" fmla="*/ 0 w 1228955"/>
                    <a:gd name="connsiteY31" fmla="*/ 990600 h 1657350"/>
                    <a:gd name="connsiteX32" fmla="*/ 9525 w 1228955"/>
                    <a:gd name="connsiteY32" fmla="*/ 581025 h 1657350"/>
                    <a:gd name="connsiteX33" fmla="*/ 19050 w 1228955"/>
                    <a:gd name="connsiteY33" fmla="*/ 533400 h 1657350"/>
                    <a:gd name="connsiteX34" fmla="*/ 47625 w 1228955"/>
                    <a:gd name="connsiteY34" fmla="*/ 409575 h 1657350"/>
                    <a:gd name="connsiteX35" fmla="*/ 66675 w 1228955"/>
                    <a:gd name="connsiteY35" fmla="*/ 342900 h 1657350"/>
                    <a:gd name="connsiteX36" fmla="*/ 95250 w 1228955"/>
                    <a:gd name="connsiteY36" fmla="*/ 285750 h 1657350"/>
                    <a:gd name="connsiteX37" fmla="*/ 114300 w 1228955"/>
                    <a:gd name="connsiteY37" fmla="*/ 200025 h 1657350"/>
                    <a:gd name="connsiteX38" fmla="*/ 133350 w 1228955"/>
                    <a:gd name="connsiteY38" fmla="*/ 142875 h 1657350"/>
                    <a:gd name="connsiteX39" fmla="*/ 152400 w 1228955"/>
                    <a:gd name="connsiteY39" fmla="*/ 114300 h 1657350"/>
                    <a:gd name="connsiteX40" fmla="*/ 190500 w 1228955"/>
                    <a:gd name="connsiteY40" fmla="*/ 47625 h 1657350"/>
                    <a:gd name="connsiteX41" fmla="*/ 228600 w 1228955"/>
                    <a:gd name="connsiteY41" fmla="*/ 28575 h 1657350"/>
                    <a:gd name="connsiteX42" fmla="*/ 400050 w 1228955"/>
                    <a:gd name="connsiteY42" fmla="*/ 0 h 1657350"/>
                    <a:gd name="connsiteX43" fmla="*/ 476250 w 1228955"/>
                    <a:gd name="connsiteY43" fmla="*/ 9525 h 1657350"/>
                    <a:gd name="connsiteX44" fmla="*/ 561975 w 1228955"/>
                    <a:gd name="connsiteY44" fmla="*/ 76200 h 1657350"/>
                    <a:gd name="connsiteX45" fmla="*/ 590550 w 1228955"/>
                    <a:gd name="connsiteY45" fmla="*/ 85725 h 1657350"/>
                    <a:gd name="connsiteX46" fmla="*/ 645319 w 1228955"/>
                    <a:gd name="connsiteY46" fmla="*/ 145256 h 1657350"/>
                    <a:gd name="connsiteX47" fmla="*/ 738187 w 1228955"/>
                    <a:gd name="connsiteY47" fmla="*/ 209550 h 1657350"/>
                    <a:gd name="connsiteX48" fmla="*/ 790575 w 1228955"/>
                    <a:gd name="connsiteY48" fmla="*/ 226219 h 1657350"/>
                    <a:gd name="connsiteX49" fmla="*/ 850106 w 1228955"/>
                    <a:gd name="connsiteY49" fmla="*/ 259557 h 1657350"/>
                    <a:gd name="connsiteX50" fmla="*/ 933450 w 1228955"/>
                    <a:gd name="connsiteY50" fmla="*/ 314325 h 1657350"/>
                    <a:gd name="connsiteX51" fmla="*/ 952500 w 1228955"/>
                    <a:gd name="connsiteY51" fmla="*/ 342900 h 1657350"/>
                    <a:gd name="connsiteX52" fmla="*/ 1019175 w 1228955"/>
                    <a:gd name="connsiteY52" fmla="*/ 428625 h 1657350"/>
                    <a:gd name="connsiteX53" fmla="*/ 1038225 w 1228955"/>
                    <a:gd name="connsiteY53" fmla="*/ 457200 h 1657350"/>
                    <a:gd name="connsiteX54" fmla="*/ 1085850 w 1228955"/>
                    <a:gd name="connsiteY54" fmla="*/ 500062 h 1657350"/>
                    <a:gd name="connsiteX55" fmla="*/ 1147763 w 1228955"/>
                    <a:gd name="connsiteY55" fmla="*/ 564356 h 1657350"/>
                    <a:gd name="connsiteX56" fmla="*/ 1200150 w 1228955"/>
                    <a:gd name="connsiteY56" fmla="*/ 666750 h 1657350"/>
                    <a:gd name="connsiteX57" fmla="*/ 1219200 w 1228955"/>
                    <a:gd name="connsiteY57" fmla="*/ 695325 h 1657350"/>
                    <a:gd name="connsiteX58" fmla="*/ 1228725 w 1228955"/>
                    <a:gd name="connsiteY58" fmla="*/ 771525 h 1657350"/>
                    <a:gd name="connsiteX0" fmla="*/ 1228725 w 1228955"/>
                    <a:gd name="connsiteY0" fmla="*/ 771525 h 1657350"/>
                    <a:gd name="connsiteX1" fmla="*/ 1209675 w 1228955"/>
                    <a:gd name="connsiteY1" fmla="*/ 876300 h 1657350"/>
                    <a:gd name="connsiteX2" fmla="*/ 1200150 w 1228955"/>
                    <a:gd name="connsiteY2" fmla="*/ 1047750 h 1657350"/>
                    <a:gd name="connsiteX3" fmla="*/ 1190625 w 1228955"/>
                    <a:gd name="connsiteY3" fmla="*/ 1085850 h 1657350"/>
                    <a:gd name="connsiteX4" fmla="*/ 1152525 w 1228955"/>
                    <a:gd name="connsiteY4" fmla="*/ 1095375 h 1657350"/>
                    <a:gd name="connsiteX5" fmla="*/ 1076325 w 1228955"/>
                    <a:gd name="connsiteY5" fmla="*/ 1104900 h 1657350"/>
                    <a:gd name="connsiteX6" fmla="*/ 1047750 w 1228955"/>
                    <a:gd name="connsiteY6" fmla="*/ 1114425 h 1657350"/>
                    <a:gd name="connsiteX7" fmla="*/ 981075 w 1228955"/>
                    <a:gd name="connsiteY7" fmla="*/ 1162050 h 1657350"/>
                    <a:gd name="connsiteX8" fmla="*/ 885825 w 1228955"/>
                    <a:gd name="connsiteY8" fmla="*/ 1228725 h 1657350"/>
                    <a:gd name="connsiteX9" fmla="*/ 838200 w 1228955"/>
                    <a:gd name="connsiteY9" fmla="*/ 1276350 h 1657350"/>
                    <a:gd name="connsiteX10" fmla="*/ 800100 w 1228955"/>
                    <a:gd name="connsiteY10" fmla="*/ 1333500 h 1657350"/>
                    <a:gd name="connsiteX11" fmla="*/ 762000 w 1228955"/>
                    <a:gd name="connsiteY11" fmla="*/ 1447800 h 1657350"/>
                    <a:gd name="connsiteX12" fmla="*/ 752475 w 1228955"/>
                    <a:gd name="connsiteY12" fmla="*/ 1476375 h 1657350"/>
                    <a:gd name="connsiteX13" fmla="*/ 704850 w 1228955"/>
                    <a:gd name="connsiteY13" fmla="*/ 1562100 h 1657350"/>
                    <a:gd name="connsiteX14" fmla="*/ 647700 w 1228955"/>
                    <a:gd name="connsiteY14" fmla="*/ 1600200 h 1657350"/>
                    <a:gd name="connsiteX15" fmla="*/ 619125 w 1228955"/>
                    <a:gd name="connsiteY15" fmla="*/ 1619250 h 1657350"/>
                    <a:gd name="connsiteX16" fmla="*/ 542925 w 1228955"/>
                    <a:gd name="connsiteY16" fmla="*/ 1638300 h 1657350"/>
                    <a:gd name="connsiteX17" fmla="*/ 514350 w 1228955"/>
                    <a:gd name="connsiteY17" fmla="*/ 1647825 h 1657350"/>
                    <a:gd name="connsiteX18" fmla="*/ 457200 w 1228955"/>
                    <a:gd name="connsiteY18" fmla="*/ 1657350 h 1657350"/>
                    <a:gd name="connsiteX19" fmla="*/ 314325 w 1228955"/>
                    <a:gd name="connsiteY19" fmla="*/ 1647825 h 1657350"/>
                    <a:gd name="connsiteX20" fmla="*/ 219075 w 1228955"/>
                    <a:gd name="connsiteY20" fmla="*/ 1600200 h 1657350"/>
                    <a:gd name="connsiteX21" fmla="*/ 190500 w 1228955"/>
                    <a:gd name="connsiteY21" fmla="*/ 1590675 h 1657350"/>
                    <a:gd name="connsiteX22" fmla="*/ 142875 w 1228955"/>
                    <a:gd name="connsiteY22" fmla="*/ 1514475 h 1657350"/>
                    <a:gd name="connsiteX23" fmla="*/ 123825 w 1228955"/>
                    <a:gd name="connsiteY23" fmla="*/ 1476375 h 1657350"/>
                    <a:gd name="connsiteX24" fmla="*/ 95250 w 1228955"/>
                    <a:gd name="connsiteY24" fmla="*/ 1381125 h 1657350"/>
                    <a:gd name="connsiteX25" fmla="*/ 76200 w 1228955"/>
                    <a:gd name="connsiteY25" fmla="*/ 1323975 h 1657350"/>
                    <a:gd name="connsiteX26" fmla="*/ 66675 w 1228955"/>
                    <a:gd name="connsiteY26" fmla="*/ 1295400 h 1657350"/>
                    <a:gd name="connsiteX27" fmla="*/ 57150 w 1228955"/>
                    <a:gd name="connsiteY27" fmla="*/ 1257300 h 1657350"/>
                    <a:gd name="connsiteX28" fmla="*/ 47625 w 1228955"/>
                    <a:gd name="connsiteY28" fmla="*/ 1228725 h 1657350"/>
                    <a:gd name="connsiteX29" fmla="*/ 28575 w 1228955"/>
                    <a:gd name="connsiteY29" fmla="*/ 1152525 h 1657350"/>
                    <a:gd name="connsiteX30" fmla="*/ 19050 w 1228955"/>
                    <a:gd name="connsiteY30" fmla="*/ 1123950 h 1657350"/>
                    <a:gd name="connsiteX31" fmla="*/ 0 w 1228955"/>
                    <a:gd name="connsiteY31" fmla="*/ 990600 h 1657350"/>
                    <a:gd name="connsiteX32" fmla="*/ 9525 w 1228955"/>
                    <a:gd name="connsiteY32" fmla="*/ 581025 h 1657350"/>
                    <a:gd name="connsiteX33" fmla="*/ 19050 w 1228955"/>
                    <a:gd name="connsiteY33" fmla="*/ 533400 h 1657350"/>
                    <a:gd name="connsiteX34" fmla="*/ 47625 w 1228955"/>
                    <a:gd name="connsiteY34" fmla="*/ 409575 h 1657350"/>
                    <a:gd name="connsiteX35" fmla="*/ 66675 w 1228955"/>
                    <a:gd name="connsiteY35" fmla="*/ 342900 h 1657350"/>
                    <a:gd name="connsiteX36" fmla="*/ 95250 w 1228955"/>
                    <a:gd name="connsiteY36" fmla="*/ 285750 h 1657350"/>
                    <a:gd name="connsiteX37" fmla="*/ 114300 w 1228955"/>
                    <a:gd name="connsiteY37" fmla="*/ 200025 h 1657350"/>
                    <a:gd name="connsiteX38" fmla="*/ 133350 w 1228955"/>
                    <a:gd name="connsiteY38" fmla="*/ 142875 h 1657350"/>
                    <a:gd name="connsiteX39" fmla="*/ 152400 w 1228955"/>
                    <a:gd name="connsiteY39" fmla="*/ 114300 h 1657350"/>
                    <a:gd name="connsiteX40" fmla="*/ 190500 w 1228955"/>
                    <a:gd name="connsiteY40" fmla="*/ 47625 h 1657350"/>
                    <a:gd name="connsiteX41" fmla="*/ 228600 w 1228955"/>
                    <a:gd name="connsiteY41" fmla="*/ 28575 h 1657350"/>
                    <a:gd name="connsiteX42" fmla="*/ 400050 w 1228955"/>
                    <a:gd name="connsiteY42" fmla="*/ 0 h 1657350"/>
                    <a:gd name="connsiteX43" fmla="*/ 476250 w 1228955"/>
                    <a:gd name="connsiteY43" fmla="*/ 9525 h 1657350"/>
                    <a:gd name="connsiteX44" fmla="*/ 561975 w 1228955"/>
                    <a:gd name="connsiteY44" fmla="*/ 76200 h 1657350"/>
                    <a:gd name="connsiteX45" fmla="*/ 609600 w 1228955"/>
                    <a:gd name="connsiteY45" fmla="*/ 107156 h 1657350"/>
                    <a:gd name="connsiteX46" fmla="*/ 645319 w 1228955"/>
                    <a:gd name="connsiteY46" fmla="*/ 145256 h 1657350"/>
                    <a:gd name="connsiteX47" fmla="*/ 738187 w 1228955"/>
                    <a:gd name="connsiteY47" fmla="*/ 209550 h 1657350"/>
                    <a:gd name="connsiteX48" fmla="*/ 790575 w 1228955"/>
                    <a:gd name="connsiteY48" fmla="*/ 226219 h 1657350"/>
                    <a:gd name="connsiteX49" fmla="*/ 850106 w 1228955"/>
                    <a:gd name="connsiteY49" fmla="*/ 259557 h 1657350"/>
                    <a:gd name="connsiteX50" fmla="*/ 933450 w 1228955"/>
                    <a:gd name="connsiteY50" fmla="*/ 314325 h 1657350"/>
                    <a:gd name="connsiteX51" fmla="*/ 952500 w 1228955"/>
                    <a:gd name="connsiteY51" fmla="*/ 342900 h 1657350"/>
                    <a:gd name="connsiteX52" fmla="*/ 1019175 w 1228955"/>
                    <a:gd name="connsiteY52" fmla="*/ 428625 h 1657350"/>
                    <a:gd name="connsiteX53" fmla="*/ 1038225 w 1228955"/>
                    <a:gd name="connsiteY53" fmla="*/ 457200 h 1657350"/>
                    <a:gd name="connsiteX54" fmla="*/ 1085850 w 1228955"/>
                    <a:gd name="connsiteY54" fmla="*/ 500062 h 1657350"/>
                    <a:gd name="connsiteX55" fmla="*/ 1147763 w 1228955"/>
                    <a:gd name="connsiteY55" fmla="*/ 564356 h 1657350"/>
                    <a:gd name="connsiteX56" fmla="*/ 1200150 w 1228955"/>
                    <a:gd name="connsiteY56" fmla="*/ 666750 h 1657350"/>
                    <a:gd name="connsiteX57" fmla="*/ 1219200 w 1228955"/>
                    <a:gd name="connsiteY57" fmla="*/ 695325 h 1657350"/>
                    <a:gd name="connsiteX58" fmla="*/ 1228725 w 1228955"/>
                    <a:gd name="connsiteY58" fmla="*/ 771525 h 1657350"/>
                    <a:gd name="connsiteX0" fmla="*/ 1228725 w 1228955"/>
                    <a:gd name="connsiteY0" fmla="*/ 771525 h 1657350"/>
                    <a:gd name="connsiteX1" fmla="*/ 1209675 w 1228955"/>
                    <a:gd name="connsiteY1" fmla="*/ 876300 h 1657350"/>
                    <a:gd name="connsiteX2" fmla="*/ 1200150 w 1228955"/>
                    <a:gd name="connsiteY2" fmla="*/ 1047750 h 1657350"/>
                    <a:gd name="connsiteX3" fmla="*/ 1190625 w 1228955"/>
                    <a:gd name="connsiteY3" fmla="*/ 1085850 h 1657350"/>
                    <a:gd name="connsiteX4" fmla="*/ 1152525 w 1228955"/>
                    <a:gd name="connsiteY4" fmla="*/ 1095375 h 1657350"/>
                    <a:gd name="connsiteX5" fmla="*/ 1076325 w 1228955"/>
                    <a:gd name="connsiteY5" fmla="*/ 1104900 h 1657350"/>
                    <a:gd name="connsiteX6" fmla="*/ 1047750 w 1228955"/>
                    <a:gd name="connsiteY6" fmla="*/ 1114425 h 1657350"/>
                    <a:gd name="connsiteX7" fmla="*/ 992981 w 1228955"/>
                    <a:gd name="connsiteY7" fmla="*/ 1173956 h 1657350"/>
                    <a:gd name="connsiteX8" fmla="*/ 885825 w 1228955"/>
                    <a:gd name="connsiteY8" fmla="*/ 1228725 h 1657350"/>
                    <a:gd name="connsiteX9" fmla="*/ 838200 w 1228955"/>
                    <a:gd name="connsiteY9" fmla="*/ 1276350 h 1657350"/>
                    <a:gd name="connsiteX10" fmla="*/ 800100 w 1228955"/>
                    <a:gd name="connsiteY10" fmla="*/ 1333500 h 1657350"/>
                    <a:gd name="connsiteX11" fmla="*/ 762000 w 1228955"/>
                    <a:gd name="connsiteY11" fmla="*/ 1447800 h 1657350"/>
                    <a:gd name="connsiteX12" fmla="*/ 752475 w 1228955"/>
                    <a:gd name="connsiteY12" fmla="*/ 1476375 h 1657350"/>
                    <a:gd name="connsiteX13" fmla="*/ 704850 w 1228955"/>
                    <a:gd name="connsiteY13" fmla="*/ 1562100 h 1657350"/>
                    <a:gd name="connsiteX14" fmla="*/ 647700 w 1228955"/>
                    <a:gd name="connsiteY14" fmla="*/ 1600200 h 1657350"/>
                    <a:gd name="connsiteX15" fmla="*/ 619125 w 1228955"/>
                    <a:gd name="connsiteY15" fmla="*/ 1619250 h 1657350"/>
                    <a:gd name="connsiteX16" fmla="*/ 542925 w 1228955"/>
                    <a:gd name="connsiteY16" fmla="*/ 1638300 h 1657350"/>
                    <a:gd name="connsiteX17" fmla="*/ 514350 w 1228955"/>
                    <a:gd name="connsiteY17" fmla="*/ 1647825 h 1657350"/>
                    <a:gd name="connsiteX18" fmla="*/ 457200 w 1228955"/>
                    <a:gd name="connsiteY18" fmla="*/ 1657350 h 1657350"/>
                    <a:gd name="connsiteX19" fmla="*/ 314325 w 1228955"/>
                    <a:gd name="connsiteY19" fmla="*/ 1647825 h 1657350"/>
                    <a:gd name="connsiteX20" fmla="*/ 219075 w 1228955"/>
                    <a:gd name="connsiteY20" fmla="*/ 1600200 h 1657350"/>
                    <a:gd name="connsiteX21" fmla="*/ 190500 w 1228955"/>
                    <a:gd name="connsiteY21" fmla="*/ 1590675 h 1657350"/>
                    <a:gd name="connsiteX22" fmla="*/ 142875 w 1228955"/>
                    <a:gd name="connsiteY22" fmla="*/ 1514475 h 1657350"/>
                    <a:gd name="connsiteX23" fmla="*/ 123825 w 1228955"/>
                    <a:gd name="connsiteY23" fmla="*/ 1476375 h 1657350"/>
                    <a:gd name="connsiteX24" fmla="*/ 95250 w 1228955"/>
                    <a:gd name="connsiteY24" fmla="*/ 1381125 h 1657350"/>
                    <a:gd name="connsiteX25" fmla="*/ 76200 w 1228955"/>
                    <a:gd name="connsiteY25" fmla="*/ 1323975 h 1657350"/>
                    <a:gd name="connsiteX26" fmla="*/ 66675 w 1228955"/>
                    <a:gd name="connsiteY26" fmla="*/ 1295400 h 1657350"/>
                    <a:gd name="connsiteX27" fmla="*/ 57150 w 1228955"/>
                    <a:gd name="connsiteY27" fmla="*/ 1257300 h 1657350"/>
                    <a:gd name="connsiteX28" fmla="*/ 47625 w 1228955"/>
                    <a:gd name="connsiteY28" fmla="*/ 1228725 h 1657350"/>
                    <a:gd name="connsiteX29" fmla="*/ 28575 w 1228955"/>
                    <a:gd name="connsiteY29" fmla="*/ 1152525 h 1657350"/>
                    <a:gd name="connsiteX30" fmla="*/ 19050 w 1228955"/>
                    <a:gd name="connsiteY30" fmla="*/ 1123950 h 1657350"/>
                    <a:gd name="connsiteX31" fmla="*/ 0 w 1228955"/>
                    <a:gd name="connsiteY31" fmla="*/ 990600 h 1657350"/>
                    <a:gd name="connsiteX32" fmla="*/ 9525 w 1228955"/>
                    <a:gd name="connsiteY32" fmla="*/ 581025 h 1657350"/>
                    <a:gd name="connsiteX33" fmla="*/ 19050 w 1228955"/>
                    <a:gd name="connsiteY33" fmla="*/ 533400 h 1657350"/>
                    <a:gd name="connsiteX34" fmla="*/ 47625 w 1228955"/>
                    <a:gd name="connsiteY34" fmla="*/ 409575 h 1657350"/>
                    <a:gd name="connsiteX35" fmla="*/ 66675 w 1228955"/>
                    <a:gd name="connsiteY35" fmla="*/ 342900 h 1657350"/>
                    <a:gd name="connsiteX36" fmla="*/ 95250 w 1228955"/>
                    <a:gd name="connsiteY36" fmla="*/ 285750 h 1657350"/>
                    <a:gd name="connsiteX37" fmla="*/ 114300 w 1228955"/>
                    <a:gd name="connsiteY37" fmla="*/ 200025 h 1657350"/>
                    <a:gd name="connsiteX38" fmla="*/ 133350 w 1228955"/>
                    <a:gd name="connsiteY38" fmla="*/ 142875 h 1657350"/>
                    <a:gd name="connsiteX39" fmla="*/ 152400 w 1228955"/>
                    <a:gd name="connsiteY39" fmla="*/ 114300 h 1657350"/>
                    <a:gd name="connsiteX40" fmla="*/ 190500 w 1228955"/>
                    <a:gd name="connsiteY40" fmla="*/ 47625 h 1657350"/>
                    <a:gd name="connsiteX41" fmla="*/ 228600 w 1228955"/>
                    <a:gd name="connsiteY41" fmla="*/ 28575 h 1657350"/>
                    <a:gd name="connsiteX42" fmla="*/ 400050 w 1228955"/>
                    <a:gd name="connsiteY42" fmla="*/ 0 h 1657350"/>
                    <a:gd name="connsiteX43" fmla="*/ 476250 w 1228955"/>
                    <a:gd name="connsiteY43" fmla="*/ 9525 h 1657350"/>
                    <a:gd name="connsiteX44" fmla="*/ 561975 w 1228955"/>
                    <a:gd name="connsiteY44" fmla="*/ 76200 h 1657350"/>
                    <a:gd name="connsiteX45" fmla="*/ 609600 w 1228955"/>
                    <a:gd name="connsiteY45" fmla="*/ 107156 h 1657350"/>
                    <a:gd name="connsiteX46" fmla="*/ 645319 w 1228955"/>
                    <a:gd name="connsiteY46" fmla="*/ 145256 h 1657350"/>
                    <a:gd name="connsiteX47" fmla="*/ 738187 w 1228955"/>
                    <a:gd name="connsiteY47" fmla="*/ 209550 h 1657350"/>
                    <a:gd name="connsiteX48" fmla="*/ 790575 w 1228955"/>
                    <a:gd name="connsiteY48" fmla="*/ 226219 h 1657350"/>
                    <a:gd name="connsiteX49" fmla="*/ 850106 w 1228955"/>
                    <a:gd name="connsiteY49" fmla="*/ 259557 h 1657350"/>
                    <a:gd name="connsiteX50" fmla="*/ 933450 w 1228955"/>
                    <a:gd name="connsiteY50" fmla="*/ 314325 h 1657350"/>
                    <a:gd name="connsiteX51" fmla="*/ 952500 w 1228955"/>
                    <a:gd name="connsiteY51" fmla="*/ 342900 h 1657350"/>
                    <a:gd name="connsiteX52" fmla="*/ 1019175 w 1228955"/>
                    <a:gd name="connsiteY52" fmla="*/ 428625 h 1657350"/>
                    <a:gd name="connsiteX53" fmla="*/ 1038225 w 1228955"/>
                    <a:gd name="connsiteY53" fmla="*/ 457200 h 1657350"/>
                    <a:gd name="connsiteX54" fmla="*/ 1085850 w 1228955"/>
                    <a:gd name="connsiteY54" fmla="*/ 500062 h 1657350"/>
                    <a:gd name="connsiteX55" fmla="*/ 1147763 w 1228955"/>
                    <a:gd name="connsiteY55" fmla="*/ 564356 h 1657350"/>
                    <a:gd name="connsiteX56" fmla="*/ 1200150 w 1228955"/>
                    <a:gd name="connsiteY56" fmla="*/ 666750 h 1657350"/>
                    <a:gd name="connsiteX57" fmla="*/ 1219200 w 1228955"/>
                    <a:gd name="connsiteY57" fmla="*/ 695325 h 1657350"/>
                    <a:gd name="connsiteX58" fmla="*/ 1228725 w 1228955"/>
                    <a:gd name="connsiteY58" fmla="*/ 771525 h 1657350"/>
                    <a:gd name="connsiteX0" fmla="*/ 1228725 w 1228955"/>
                    <a:gd name="connsiteY0" fmla="*/ 771525 h 1657350"/>
                    <a:gd name="connsiteX1" fmla="*/ 1209675 w 1228955"/>
                    <a:gd name="connsiteY1" fmla="*/ 876300 h 1657350"/>
                    <a:gd name="connsiteX2" fmla="*/ 1200150 w 1228955"/>
                    <a:gd name="connsiteY2" fmla="*/ 1047750 h 1657350"/>
                    <a:gd name="connsiteX3" fmla="*/ 1190625 w 1228955"/>
                    <a:gd name="connsiteY3" fmla="*/ 1085850 h 1657350"/>
                    <a:gd name="connsiteX4" fmla="*/ 1152525 w 1228955"/>
                    <a:gd name="connsiteY4" fmla="*/ 1095375 h 1657350"/>
                    <a:gd name="connsiteX5" fmla="*/ 1076325 w 1228955"/>
                    <a:gd name="connsiteY5" fmla="*/ 1104900 h 1657350"/>
                    <a:gd name="connsiteX6" fmla="*/ 1047750 w 1228955"/>
                    <a:gd name="connsiteY6" fmla="*/ 1114425 h 1657350"/>
                    <a:gd name="connsiteX7" fmla="*/ 992981 w 1228955"/>
                    <a:gd name="connsiteY7" fmla="*/ 1173956 h 1657350"/>
                    <a:gd name="connsiteX8" fmla="*/ 888206 w 1228955"/>
                    <a:gd name="connsiteY8" fmla="*/ 1233487 h 1657350"/>
                    <a:gd name="connsiteX9" fmla="*/ 838200 w 1228955"/>
                    <a:gd name="connsiteY9" fmla="*/ 1276350 h 1657350"/>
                    <a:gd name="connsiteX10" fmla="*/ 800100 w 1228955"/>
                    <a:gd name="connsiteY10" fmla="*/ 1333500 h 1657350"/>
                    <a:gd name="connsiteX11" fmla="*/ 762000 w 1228955"/>
                    <a:gd name="connsiteY11" fmla="*/ 1447800 h 1657350"/>
                    <a:gd name="connsiteX12" fmla="*/ 752475 w 1228955"/>
                    <a:gd name="connsiteY12" fmla="*/ 1476375 h 1657350"/>
                    <a:gd name="connsiteX13" fmla="*/ 704850 w 1228955"/>
                    <a:gd name="connsiteY13" fmla="*/ 1562100 h 1657350"/>
                    <a:gd name="connsiteX14" fmla="*/ 647700 w 1228955"/>
                    <a:gd name="connsiteY14" fmla="*/ 1600200 h 1657350"/>
                    <a:gd name="connsiteX15" fmla="*/ 619125 w 1228955"/>
                    <a:gd name="connsiteY15" fmla="*/ 1619250 h 1657350"/>
                    <a:gd name="connsiteX16" fmla="*/ 542925 w 1228955"/>
                    <a:gd name="connsiteY16" fmla="*/ 1638300 h 1657350"/>
                    <a:gd name="connsiteX17" fmla="*/ 514350 w 1228955"/>
                    <a:gd name="connsiteY17" fmla="*/ 1647825 h 1657350"/>
                    <a:gd name="connsiteX18" fmla="*/ 457200 w 1228955"/>
                    <a:gd name="connsiteY18" fmla="*/ 1657350 h 1657350"/>
                    <a:gd name="connsiteX19" fmla="*/ 314325 w 1228955"/>
                    <a:gd name="connsiteY19" fmla="*/ 1647825 h 1657350"/>
                    <a:gd name="connsiteX20" fmla="*/ 219075 w 1228955"/>
                    <a:gd name="connsiteY20" fmla="*/ 1600200 h 1657350"/>
                    <a:gd name="connsiteX21" fmla="*/ 190500 w 1228955"/>
                    <a:gd name="connsiteY21" fmla="*/ 1590675 h 1657350"/>
                    <a:gd name="connsiteX22" fmla="*/ 142875 w 1228955"/>
                    <a:gd name="connsiteY22" fmla="*/ 1514475 h 1657350"/>
                    <a:gd name="connsiteX23" fmla="*/ 123825 w 1228955"/>
                    <a:gd name="connsiteY23" fmla="*/ 1476375 h 1657350"/>
                    <a:gd name="connsiteX24" fmla="*/ 95250 w 1228955"/>
                    <a:gd name="connsiteY24" fmla="*/ 1381125 h 1657350"/>
                    <a:gd name="connsiteX25" fmla="*/ 76200 w 1228955"/>
                    <a:gd name="connsiteY25" fmla="*/ 1323975 h 1657350"/>
                    <a:gd name="connsiteX26" fmla="*/ 66675 w 1228955"/>
                    <a:gd name="connsiteY26" fmla="*/ 1295400 h 1657350"/>
                    <a:gd name="connsiteX27" fmla="*/ 57150 w 1228955"/>
                    <a:gd name="connsiteY27" fmla="*/ 1257300 h 1657350"/>
                    <a:gd name="connsiteX28" fmla="*/ 47625 w 1228955"/>
                    <a:gd name="connsiteY28" fmla="*/ 1228725 h 1657350"/>
                    <a:gd name="connsiteX29" fmla="*/ 28575 w 1228955"/>
                    <a:gd name="connsiteY29" fmla="*/ 1152525 h 1657350"/>
                    <a:gd name="connsiteX30" fmla="*/ 19050 w 1228955"/>
                    <a:gd name="connsiteY30" fmla="*/ 1123950 h 1657350"/>
                    <a:gd name="connsiteX31" fmla="*/ 0 w 1228955"/>
                    <a:gd name="connsiteY31" fmla="*/ 990600 h 1657350"/>
                    <a:gd name="connsiteX32" fmla="*/ 9525 w 1228955"/>
                    <a:gd name="connsiteY32" fmla="*/ 581025 h 1657350"/>
                    <a:gd name="connsiteX33" fmla="*/ 19050 w 1228955"/>
                    <a:gd name="connsiteY33" fmla="*/ 533400 h 1657350"/>
                    <a:gd name="connsiteX34" fmla="*/ 47625 w 1228955"/>
                    <a:gd name="connsiteY34" fmla="*/ 409575 h 1657350"/>
                    <a:gd name="connsiteX35" fmla="*/ 66675 w 1228955"/>
                    <a:gd name="connsiteY35" fmla="*/ 342900 h 1657350"/>
                    <a:gd name="connsiteX36" fmla="*/ 95250 w 1228955"/>
                    <a:gd name="connsiteY36" fmla="*/ 285750 h 1657350"/>
                    <a:gd name="connsiteX37" fmla="*/ 114300 w 1228955"/>
                    <a:gd name="connsiteY37" fmla="*/ 200025 h 1657350"/>
                    <a:gd name="connsiteX38" fmla="*/ 133350 w 1228955"/>
                    <a:gd name="connsiteY38" fmla="*/ 142875 h 1657350"/>
                    <a:gd name="connsiteX39" fmla="*/ 152400 w 1228955"/>
                    <a:gd name="connsiteY39" fmla="*/ 114300 h 1657350"/>
                    <a:gd name="connsiteX40" fmla="*/ 190500 w 1228955"/>
                    <a:gd name="connsiteY40" fmla="*/ 47625 h 1657350"/>
                    <a:gd name="connsiteX41" fmla="*/ 228600 w 1228955"/>
                    <a:gd name="connsiteY41" fmla="*/ 28575 h 1657350"/>
                    <a:gd name="connsiteX42" fmla="*/ 400050 w 1228955"/>
                    <a:gd name="connsiteY42" fmla="*/ 0 h 1657350"/>
                    <a:gd name="connsiteX43" fmla="*/ 476250 w 1228955"/>
                    <a:gd name="connsiteY43" fmla="*/ 9525 h 1657350"/>
                    <a:gd name="connsiteX44" fmla="*/ 561975 w 1228955"/>
                    <a:gd name="connsiteY44" fmla="*/ 76200 h 1657350"/>
                    <a:gd name="connsiteX45" fmla="*/ 609600 w 1228955"/>
                    <a:gd name="connsiteY45" fmla="*/ 107156 h 1657350"/>
                    <a:gd name="connsiteX46" fmla="*/ 645319 w 1228955"/>
                    <a:gd name="connsiteY46" fmla="*/ 145256 h 1657350"/>
                    <a:gd name="connsiteX47" fmla="*/ 738187 w 1228955"/>
                    <a:gd name="connsiteY47" fmla="*/ 209550 h 1657350"/>
                    <a:gd name="connsiteX48" fmla="*/ 790575 w 1228955"/>
                    <a:gd name="connsiteY48" fmla="*/ 226219 h 1657350"/>
                    <a:gd name="connsiteX49" fmla="*/ 850106 w 1228955"/>
                    <a:gd name="connsiteY49" fmla="*/ 259557 h 1657350"/>
                    <a:gd name="connsiteX50" fmla="*/ 933450 w 1228955"/>
                    <a:gd name="connsiteY50" fmla="*/ 314325 h 1657350"/>
                    <a:gd name="connsiteX51" fmla="*/ 952500 w 1228955"/>
                    <a:gd name="connsiteY51" fmla="*/ 342900 h 1657350"/>
                    <a:gd name="connsiteX52" fmla="*/ 1019175 w 1228955"/>
                    <a:gd name="connsiteY52" fmla="*/ 428625 h 1657350"/>
                    <a:gd name="connsiteX53" fmla="*/ 1038225 w 1228955"/>
                    <a:gd name="connsiteY53" fmla="*/ 457200 h 1657350"/>
                    <a:gd name="connsiteX54" fmla="*/ 1085850 w 1228955"/>
                    <a:gd name="connsiteY54" fmla="*/ 500062 h 1657350"/>
                    <a:gd name="connsiteX55" fmla="*/ 1147763 w 1228955"/>
                    <a:gd name="connsiteY55" fmla="*/ 564356 h 1657350"/>
                    <a:gd name="connsiteX56" fmla="*/ 1200150 w 1228955"/>
                    <a:gd name="connsiteY56" fmla="*/ 666750 h 1657350"/>
                    <a:gd name="connsiteX57" fmla="*/ 1219200 w 1228955"/>
                    <a:gd name="connsiteY57" fmla="*/ 695325 h 1657350"/>
                    <a:gd name="connsiteX58" fmla="*/ 1228725 w 1228955"/>
                    <a:gd name="connsiteY58" fmla="*/ 771525 h 1657350"/>
                    <a:gd name="connsiteX0" fmla="*/ 1228725 w 1228955"/>
                    <a:gd name="connsiteY0" fmla="*/ 771525 h 1657350"/>
                    <a:gd name="connsiteX1" fmla="*/ 1209675 w 1228955"/>
                    <a:gd name="connsiteY1" fmla="*/ 876300 h 1657350"/>
                    <a:gd name="connsiteX2" fmla="*/ 1200150 w 1228955"/>
                    <a:gd name="connsiteY2" fmla="*/ 1047750 h 1657350"/>
                    <a:gd name="connsiteX3" fmla="*/ 1190625 w 1228955"/>
                    <a:gd name="connsiteY3" fmla="*/ 1085850 h 1657350"/>
                    <a:gd name="connsiteX4" fmla="*/ 1152525 w 1228955"/>
                    <a:gd name="connsiteY4" fmla="*/ 1095375 h 1657350"/>
                    <a:gd name="connsiteX5" fmla="*/ 1076325 w 1228955"/>
                    <a:gd name="connsiteY5" fmla="*/ 1104900 h 1657350"/>
                    <a:gd name="connsiteX6" fmla="*/ 1047750 w 1228955"/>
                    <a:gd name="connsiteY6" fmla="*/ 1114425 h 1657350"/>
                    <a:gd name="connsiteX7" fmla="*/ 992981 w 1228955"/>
                    <a:gd name="connsiteY7" fmla="*/ 1173956 h 1657350"/>
                    <a:gd name="connsiteX8" fmla="*/ 888206 w 1228955"/>
                    <a:gd name="connsiteY8" fmla="*/ 1233487 h 1657350"/>
                    <a:gd name="connsiteX9" fmla="*/ 838200 w 1228955"/>
                    <a:gd name="connsiteY9" fmla="*/ 1276350 h 1657350"/>
                    <a:gd name="connsiteX10" fmla="*/ 800100 w 1228955"/>
                    <a:gd name="connsiteY10" fmla="*/ 1333500 h 1657350"/>
                    <a:gd name="connsiteX11" fmla="*/ 762000 w 1228955"/>
                    <a:gd name="connsiteY11" fmla="*/ 1447800 h 1657350"/>
                    <a:gd name="connsiteX12" fmla="*/ 752475 w 1228955"/>
                    <a:gd name="connsiteY12" fmla="*/ 1476375 h 1657350"/>
                    <a:gd name="connsiteX13" fmla="*/ 704850 w 1228955"/>
                    <a:gd name="connsiteY13" fmla="*/ 1562100 h 1657350"/>
                    <a:gd name="connsiteX14" fmla="*/ 647700 w 1228955"/>
                    <a:gd name="connsiteY14" fmla="*/ 1600200 h 1657350"/>
                    <a:gd name="connsiteX15" fmla="*/ 619125 w 1228955"/>
                    <a:gd name="connsiteY15" fmla="*/ 1619250 h 1657350"/>
                    <a:gd name="connsiteX16" fmla="*/ 542925 w 1228955"/>
                    <a:gd name="connsiteY16" fmla="*/ 1638300 h 1657350"/>
                    <a:gd name="connsiteX17" fmla="*/ 514350 w 1228955"/>
                    <a:gd name="connsiteY17" fmla="*/ 1647825 h 1657350"/>
                    <a:gd name="connsiteX18" fmla="*/ 457200 w 1228955"/>
                    <a:gd name="connsiteY18" fmla="*/ 1657350 h 1657350"/>
                    <a:gd name="connsiteX19" fmla="*/ 314325 w 1228955"/>
                    <a:gd name="connsiteY19" fmla="*/ 1647825 h 1657350"/>
                    <a:gd name="connsiteX20" fmla="*/ 219075 w 1228955"/>
                    <a:gd name="connsiteY20" fmla="*/ 1600200 h 1657350"/>
                    <a:gd name="connsiteX21" fmla="*/ 190500 w 1228955"/>
                    <a:gd name="connsiteY21" fmla="*/ 1590675 h 1657350"/>
                    <a:gd name="connsiteX22" fmla="*/ 142875 w 1228955"/>
                    <a:gd name="connsiteY22" fmla="*/ 1514475 h 1657350"/>
                    <a:gd name="connsiteX23" fmla="*/ 123825 w 1228955"/>
                    <a:gd name="connsiteY23" fmla="*/ 1476375 h 1657350"/>
                    <a:gd name="connsiteX24" fmla="*/ 95250 w 1228955"/>
                    <a:gd name="connsiteY24" fmla="*/ 1381125 h 1657350"/>
                    <a:gd name="connsiteX25" fmla="*/ 76200 w 1228955"/>
                    <a:gd name="connsiteY25" fmla="*/ 1323975 h 1657350"/>
                    <a:gd name="connsiteX26" fmla="*/ 66675 w 1228955"/>
                    <a:gd name="connsiteY26" fmla="*/ 1295400 h 1657350"/>
                    <a:gd name="connsiteX27" fmla="*/ 57150 w 1228955"/>
                    <a:gd name="connsiteY27" fmla="*/ 1257300 h 1657350"/>
                    <a:gd name="connsiteX28" fmla="*/ 47625 w 1228955"/>
                    <a:gd name="connsiteY28" fmla="*/ 1228725 h 1657350"/>
                    <a:gd name="connsiteX29" fmla="*/ 28575 w 1228955"/>
                    <a:gd name="connsiteY29" fmla="*/ 1152525 h 1657350"/>
                    <a:gd name="connsiteX30" fmla="*/ 19050 w 1228955"/>
                    <a:gd name="connsiteY30" fmla="*/ 1123950 h 1657350"/>
                    <a:gd name="connsiteX31" fmla="*/ 0 w 1228955"/>
                    <a:gd name="connsiteY31" fmla="*/ 990600 h 1657350"/>
                    <a:gd name="connsiteX32" fmla="*/ 9525 w 1228955"/>
                    <a:gd name="connsiteY32" fmla="*/ 581025 h 1657350"/>
                    <a:gd name="connsiteX33" fmla="*/ 19050 w 1228955"/>
                    <a:gd name="connsiteY33" fmla="*/ 533400 h 1657350"/>
                    <a:gd name="connsiteX34" fmla="*/ 47625 w 1228955"/>
                    <a:gd name="connsiteY34" fmla="*/ 409575 h 1657350"/>
                    <a:gd name="connsiteX35" fmla="*/ 66675 w 1228955"/>
                    <a:gd name="connsiteY35" fmla="*/ 342900 h 1657350"/>
                    <a:gd name="connsiteX36" fmla="*/ 95250 w 1228955"/>
                    <a:gd name="connsiteY36" fmla="*/ 285750 h 1657350"/>
                    <a:gd name="connsiteX37" fmla="*/ 114300 w 1228955"/>
                    <a:gd name="connsiteY37" fmla="*/ 200025 h 1657350"/>
                    <a:gd name="connsiteX38" fmla="*/ 133350 w 1228955"/>
                    <a:gd name="connsiteY38" fmla="*/ 142875 h 1657350"/>
                    <a:gd name="connsiteX39" fmla="*/ 152400 w 1228955"/>
                    <a:gd name="connsiteY39" fmla="*/ 114300 h 1657350"/>
                    <a:gd name="connsiteX40" fmla="*/ 190500 w 1228955"/>
                    <a:gd name="connsiteY40" fmla="*/ 47625 h 1657350"/>
                    <a:gd name="connsiteX41" fmla="*/ 228600 w 1228955"/>
                    <a:gd name="connsiteY41" fmla="*/ 28575 h 1657350"/>
                    <a:gd name="connsiteX42" fmla="*/ 400050 w 1228955"/>
                    <a:gd name="connsiteY42" fmla="*/ 0 h 1657350"/>
                    <a:gd name="connsiteX43" fmla="*/ 476250 w 1228955"/>
                    <a:gd name="connsiteY43" fmla="*/ 9525 h 1657350"/>
                    <a:gd name="connsiteX44" fmla="*/ 561975 w 1228955"/>
                    <a:gd name="connsiteY44" fmla="*/ 76200 h 1657350"/>
                    <a:gd name="connsiteX45" fmla="*/ 621506 w 1228955"/>
                    <a:gd name="connsiteY45" fmla="*/ 92869 h 1657350"/>
                    <a:gd name="connsiteX46" fmla="*/ 645319 w 1228955"/>
                    <a:gd name="connsiteY46" fmla="*/ 145256 h 1657350"/>
                    <a:gd name="connsiteX47" fmla="*/ 738187 w 1228955"/>
                    <a:gd name="connsiteY47" fmla="*/ 209550 h 1657350"/>
                    <a:gd name="connsiteX48" fmla="*/ 790575 w 1228955"/>
                    <a:gd name="connsiteY48" fmla="*/ 226219 h 1657350"/>
                    <a:gd name="connsiteX49" fmla="*/ 850106 w 1228955"/>
                    <a:gd name="connsiteY49" fmla="*/ 259557 h 1657350"/>
                    <a:gd name="connsiteX50" fmla="*/ 933450 w 1228955"/>
                    <a:gd name="connsiteY50" fmla="*/ 314325 h 1657350"/>
                    <a:gd name="connsiteX51" fmla="*/ 952500 w 1228955"/>
                    <a:gd name="connsiteY51" fmla="*/ 342900 h 1657350"/>
                    <a:gd name="connsiteX52" fmla="*/ 1019175 w 1228955"/>
                    <a:gd name="connsiteY52" fmla="*/ 428625 h 1657350"/>
                    <a:gd name="connsiteX53" fmla="*/ 1038225 w 1228955"/>
                    <a:gd name="connsiteY53" fmla="*/ 457200 h 1657350"/>
                    <a:gd name="connsiteX54" fmla="*/ 1085850 w 1228955"/>
                    <a:gd name="connsiteY54" fmla="*/ 500062 h 1657350"/>
                    <a:gd name="connsiteX55" fmla="*/ 1147763 w 1228955"/>
                    <a:gd name="connsiteY55" fmla="*/ 564356 h 1657350"/>
                    <a:gd name="connsiteX56" fmla="*/ 1200150 w 1228955"/>
                    <a:gd name="connsiteY56" fmla="*/ 666750 h 1657350"/>
                    <a:gd name="connsiteX57" fmla="*/ 1219200 w 1228955"/>
                    <a:gd name="connsiteY57" fmla="*/ 695325 h 1657350"/>
                    <a:gd name="connsiteX58" fmla="*/ 1228725 w 1228955"/>
                    <a:gd name="connsiteY58" fmla="*/ 771525 h 1657350"/>
                    <a:gd name="connsiteX0" fmla="*/ 1228725 w 1228955"/>
                    <a:gd name="connsiteY0" fmla="*/ 771525 h 1657350"/>
                    <a:gd name="connsiteX1" fmla="*/ 1209675 w 1228955"/>
                    <a:gd name="connsiteY1" fmla="*/ 876300 h 1657350"/>
                    <a:gd name="connsiteX2" fmla="*/ 1200150 w 1228955"/>
                    <a:gd name="connsiteY2" fmla="*/ 1047750 h 1657350"/>
                    <a:gd name="connsiteX3" fmla="*/ 1190625 w 1228955"/>
                    <a:gd name="connsiteY3" fmla="*/ 1085850 h 1657350"/>
                    <a:gd name="connsiteX4" fmla="*/ 1152525 w 1228955"/>
                    <a:gd name="connsiteY4" fmla="*/ 1095375 h 1657350"/>
                    <a:gd name="connsiteX5" fmla="*/ 1076325 w 1228955"/>
                    <a:gd name="connsiteY5" fmla="*/ 1104900 h 1657350"/>
                    <a:gd name="connsiteX6" fmla="*/ 1047750 w 1228955"/>
                    <a:gd name="connsiteY6" fmla="*/ 1114425 h 1657350"/>
                    <a:gd name="connsiteX7" fmla="*/ 992981 w 1228955"/>
                    <a:gd name="connsiteY7" fmla="*/ 1173956 h 1657350"/>
                    <a:gd name="connsiteX8" fmla="*/ 888206 w 1228955"/>
                    <a:gd name="connsiteY8" fmla="*/ 1233487 h 1657350"/>
                    <a:gd name="connsiteX9" fmla="*/ 838200 w 1228955"/>
                    <a:gd name="connsiteY9" fmla="*/ 1276350 h 1657350"/>
                    <a:gd name="connsiteX10" fmla="*/ 800100 w 1228955"/>
                    <a:gd name="connsiteY10" fmla="*/ 1333500 h 1657350"/>
                    <a:gd name="connsiteX11" fmla="*/ 762000 w 1228955"/>
                    <a:gd name="connsiteY11" fmla="*/ 1447800 h 1657350"/>
                    <a:gd name="connsiteX12" fmla="*/ 752475 w 1228955"/>
                    <a:gd name="connsiteY12" fmla="*/ 1476375 h 1657350"/>
                    <a:gd name="connsiteX13" fmla="*/ 704850 w 1228955"/>
                    <a:gd name="connsiteY13" fmla="*/ 1562100 h 1657350"/>
                    <a:gd name="connsiteX14" fmla="*/ 647700 w 1228955"/>
                    <a:gd name="connsiteY14" fmla="*/ 1600200 h 1657350"/>
                    <a:gd name="connsiteX15" fmla="*/ 619125 w 1228955"/>
                    <a:gd name="connsiteY15" fmla="*/ 1619250 h 1657350"/>
                    <a:gd name="connsiteX16" fmla="*/ 542925 w 1228955"/>
                    <a:gd name="connsiteY16" fmla="*/ 1638300 h 1657350"/>
                    <a:gd name="connsiteX17" fmla="*/ 514350 w 1228955"/>
                    <a:gd name="connsiteY17" fmla="*/ 1647825 h 1657350"/>
                    <a:gd name="connsiteX18" fmla="*/ 457200 w 1228955"/>
                    <a:gd name="connsiteY18" fmla="*/ 1657350 h 1657350"/>
                    <a:gd name="connsiteX19" fmla="*/ 314325 w 1228955"/>
                    <a:gd name="connsiteY19" fmla="*/ 1647825 h 1657350"/>
                    <a:gd name="connsiteX20" fmla="*/ 219075 w 1228955"/>
                    <a:gd name="connsiteY20" fmla="*/ 1600200 h 1657350"/>
                    <a:gd name="connsiteX21" fmla="*/ 190500 w 1228955"/>
                    <a:gd name="connsiteY21" fmla="*/ 1590675 h 1657350"/>
                    <a:gd name="connsiteX22" fmla="*/ 142875 w 1228955"/>
                    <a:gd name="connsiteY22" fmla="*/ 1514475 h 1657350"/>
                    <a:gd name="connsiteX23" fmla="*/ 123825 w 1228955"/>
                    <a:gd name="connsiteY23" fmla="*/ 1476375 h 1657350"/>
                    <a:gd name="connsiteX24" fmla="*/ 95250 w 1228955"/>
                    <a:gd name="connsiteY24" fmla="*/ 1381125 h 1657350"/>
                    <a:gd name="connsiteX25" fmla="*/ 76200 w 1228955"/>
                    <a:gd name="connsiteY25" fmla="*/ 1323975 h 1657350"/>
                    <a:gd name="connsiteX26" fmla="*/ 66675 w 1228955"/>
                    <a:gd name="connsiteY26" fmla="*/ 1295400 h 1657350"/>
                    <a:gd name="connsiteX27" fmla="*/ 57150 w 1228955"/>
                    <a:gd name="connsiteY27" fmla="*/ 1257300 h 1657350"/>
                    <a:gd name="connsiteX28" fmla="*/ 47625 w 1228955"/>
                    <a:gd name="connsiteY28" fmla="*/ 1228725 h 1657350"/>
                    <a:gd name="connsiteX29" fmla="*/ 28575 w 1228955"/>
                    <a:gd name="connsiteY29" fmla="*/ 1152525 h 1657350"/>
                    <a:gd name="connsiteX30" fmla="*/ 19050 w 1228955"/>
                    <a:gd name="connsiteY30" fmla="*/ 1123950 h 1657350"/>
                    <a:gd name="connsiteX31" fmla="*/ 0 w 1228955"/>
                    <a:gd name="connsiteY31" fmla="*/ 990600 h 1657350"/>
                    <a:gd name="connsiteX32" fmla="*/ 9525 w 1228955"/>
                    <a:gd name="connsiteY32" fmla="*/ 581025 h 1657350"/>
                    <a:gd name="connsiteX33" fmla="*/ 19050 w 1228955"/>
                    <a:gd name="connsiteY33" fmla="*/ 533400 h 1657350"/>
                    <a:gd name="connsiteX34" fmla="*/ 47625 w 1228955"/>
                    <a:gd name="connsiteY34" fmla="*/ 409575 h 1657350"/>
                    <a:gd name="connsiteX35" fmla="*/ 66675 w 1228955"/>
                    <a:gd name="connsiteY35" fmla="*/ 342900 h 1657350"/>
                    <a:gd name="connsiteX36" fmla="*/ 95250 w 1228955"/>
                    <a:gd name="connsiteY36" fmla="*/ 285750 h 1657350"/>
                    <a:gd name="connsiteX37" fmla="*/ 114300 w 1228955"/>
                    <a:gd name="connsiteY37" fmla="*/ 200025 h 1657350"/>
                    <a:gd name="connsiteX38" fmla="*/ 133350 w 1228955"/>
                    <a:gd name="connsiteY38" fmla="*/ 142875 h 1657350"/>
                    <a:gd name="connsiteX39" fmla="*/ 152400 w 1228955"/>
                    <a:gd name="connsiteY39" fmla="*/ 114300 h 1657350"/>
                    <a:gd name="connsiteX40" fmla="*/ 190500 w 1228955"/>
                    <a:gd name="connsiteY40" fmla="*/ 47625 h 1657350"/>
                    <a:gd name="connsiteX41" fmla="*/ 228600 w 1228955"/>
                    <a:gd name="connsiteY41" fmla="*/ 28575 h 1657350"/>
                    <a:gd name="connsiteX42" fmla="*/ 400050 w 1228955"/>
                    <a:gd name="connsiteY42" fmla="*/ 0 h 1657350"/>
                    <a:gd name="connsiteX43" fmla="*/ 476250 w 1228955"/>
                    <a:gd name="connsiteY43" fmla="*/ 9525 h 1657350"/>
                    <a:gd name="connsiteX44" fmla="*/ 561975 w 1228955"/>
                    <a:gd name="connsiteY44" fmla="*/ 76200 h 1657350"/>
                    <a:gd name="connsiteX45" fmla="*/ 645319 w 1228955"/>
                    <a:gd name="connsiteY45" fmla="*/ 145256 h 1657350"/>
                    <a:gd name="connsiteX46" fmla="*/ 738187 w 1228955"/>
                    <a:gd name="connsiteY46" fmla="*/ 209550 h 1657350"/>
                    <a:gd name="connsiteX47" fmla="*/ 790575 w 1228955"/>
                    <a:gd name="connsiteY47" fmla="*/ 226219 h 1657350"/>
                    <a:gd name="connsiteX48" fmla="*/ 850106 w 1228955"/>
                    <a:gd name="connsiteY48" fmla="*/ 259557 h 1657350"/>
                    <a:gd name="connsiteX49" fmla="*/ 933450 w 1228955"/>
                    <a:gd name="connsiteY49" fmla="*/ 314325 h 1657350"/>
                    <a:gd name="connsiteX50" fmla="*/ 952500 w 1228955"/>
                    <a:gd name="connsiteY50" fmla="*/ 342900 h 1657350"/>
                    <a:gd name="connsiteX51" fmla="*/ 1019175 w 1228955"/>
                    <a:gd name="connsiteY51" fmla="*/ 428625 h 1657350"/>
                    <a:gd name="connsiteX52" fmla="*/ 1038225 w 1228955"/>
                    <a:gd name="connsiteY52" fmla="*/ 457200 h 1657350"/>
                    <a:gd name="connsiteX53" fmla="*/ 1085850 w 1228955"/>
                    <a:gd name="connsiteY53" fmla="*/ 500062 h 1657350"/>
                    <a:gd name="connsiteX54" fmla="*/ 1147763 w 1228955"/>
                    <a:gd name="connsiteY54" fmla="*/ 564356 h 1657350"/>
                    <a:gd name="connsiteX55" fmla="*/ 1200150 w 1228955"/>
                    <a:gd name="connsiteY55" fmla="*/ 666750 h 1657350"/>
                    <a:gd name="connsiteX56" fmla="*/ 1219200 w 1228955"/>
                    <a:gd name="connsiteY56" fmla="*/ 695325 h 1657350"/>
                    <a:gd name="connsiteX57" fmla="*/ 1228725 w 1228955"/>
                    <a:gd name="connsiteY57" fmla="*/ 771525 h 1657350"/>
                    <a:gd name="connsiteX0" fmla="*/ 1228725 w 1228955"/>
                    <a:gd name="connsiteY0" fmla="*/ 771525 h 1657350"/>
                    <a:gd name="connsiteX1" fmla="*/ 1209675 w 1228955"/>
                    <a:gd name="connsiteY1" fmla="*/ 876300 h 1657350"/>
                    <a:gd name="connsiteX2" fmla="*/ 1200150 w 1228955"/>
                    <a:gd name="connsiteY2" fmla="*/ 1047750 h 1657350"/>
                    <a:gd name="connsiteX3" fmla="*/ 1190625 w 1228955"/>
                    <a:gd name="connsiteY3" fmla="*/ 1085850 h 1657350"/>
                    <a:gd name="connsiteX4" fmla="*/ 1152525 w 1228955"/>
                    <a:gd name="connsiteY4" fmla="*/ 1095375 h 1657350"/>
                    <a:gd name="connsiteX5" fmla="*/ 1076325 w 1228955"/>
                    <a:gd name="connsiteY5" fmla="*/ 1104900 h 1657350"/>
                    <a:gd name="connsiteX6" fmla="*/ 1047750 w 1228955"/>
                    <a:gd name="connsiteY6" fmla="*/ 1114425 h 1657350"/>
                    <a:gd name="connsiteX7" fmla="*/ 992981 w 1228955"/>
                    <a:gd name="connsiteY7" fmla="*/ 1173956 h 1657350"/>
                    <a:gd name="connsiteX8" fmla="*/ 888206 w 1228955"/>
                    <a:gd name="connsiteY8" fmla="*/ 1233487 h 1657350"/>
                    <a:gd name="connsiteX9" fmla="*/ 838200 w 1228955"/>
                    <a:gd name="connsiteY9" fmla="*/ 1276350 h 1657350"/>
                    <a:gd name="connsiteX10" fmla="*/ 800100 w 1228955"/>
                    <a:gd name="connsiteY10" fmla="*/ 1333500 h 1657350"/>
                    <a:gd name="connsiteX11" fmla="*/ 762000 w 1228955"/>
                    <a:gd name="connsiteY11" fmla="*/ 1447800 h 1657350"/>
                    <a:gd name="connsiteX12" fmla="*/ 752475 w 1228955"/>
                    <a:gd name="connsiteY12" fmla="*/ 1476375 h 1657350"/>
                    <a:gd name="connsiteX13" fmla="*/ 704850 w 1228955"/>
                    <a:gd name="connsiteY13" fmla="*/ 1562100 h 1657350"/>
                    <a:gd name="connsiteX14" fmla="*/ 647700 w 1228955"/>
                    <a:gd name="connsiteY14" fmla="*/ 1600200 h 1657350"/>
                    <a:gd name="connsiteX15" fmla="*/ 619125 w 1228955"/>
                    <a:gd name="connsiteY15" fmla="*/ 1619250 h 1657350"/>
                    <a:gd name="connsiteX16" fmla="*/ 542925 w 1228955"/>
                    <a:gd name="connsiteY16" fmla="*/ 1638300 h 1657350"/>
                    <a:gd name="connsiteX17" fmla="*/ 514350 w 1228955"/>
                    <a:gd name="connsiteY17" fmla="*/ 1647825 h 1657350"/>
                    <a:gd name="connsiteX18" fmla="*/ 457200 w 1228955"/>
                    <a:gd name="connsiteY18" fmla="*/ 1657350 h 1657350"/>
                    <a:gd name="connsiteX19" fmla="*/ 314325 w 1228955"/>
                    <a:gd name="connsiteY19" fmla="*/ 1647825 h 1657350"/>
                    <a:gd name="connsiteX20" fmla="*/ 219075 w 1228955"/>
                    <a:gd name="connsiteY20" fmla="*/ 1600200 h 1657350"/>
                    <a:gd name="connsiteX21" fmla="*/ 190500 w 1228955"/>
                    <a:gd name="connsiteY21" fmla="*/ 1590675 h 1657350"/>
                    <a:gd name="connsiteX22" fmla="*/ 142875 w 1228955"/>
                    <a:gd name="connsiteY22" fmla="*/ 1514475 h 1657350"/>
                    <a:gd name="connsiteX23" fmla="*/ 123825 w 1228955"/>
                    <a:gd name="connsiteY23" fmla="*/ 1476375 h 1657350"/>
                    <a:gd name="connsiteX24" fmla="*/ 95250 w 1228955"/>
                    <a:gd name="connsiteY24" fmla="*/ 1381125 h 1657350"/>
                    <a:gd name="connsiteX25" fmla="*/ 76200 w 1228955"/>
                    <a:gd name="connsiteY25" fmla="*/ 1323975 h 1657350"/>
                    <a:gd name="connsiteX26" fmla="*/ 66675 w 1228955"/>
                    <a:gd name="connsiteY26" fmla="*/ 1295400 h 1657350"/>
                    <a:gd name="connsiteX27" fmla="*/ 57150 w 1228955"/>
                    <a:gd name="connsiteY27" fmla="*/ 1257300 h 1657350"/>
                    <a:gd name="connsiteX28" fmla="*/ 47625 w 1228955"/>
                    <a:gd name="connsiteY28" fmla="*/ 1228725 h 1657350"/>
                    <a:gd name="connsiteX29" fmla="*/ 28575 w 1228955"/>
                    <a:gd name="connsiteY29" fmla="*/ 1152525 h 1657350"/>
                    <a:gd name="connsiteX30" fmla="*/ 19050 w 1228955"/>
                    <a:gd name="connsiteY30" fmla="*/ 1123950 h 1657350"/>
                    <a:gd name="connsiteX31" fmla="*/ 0 w 1228955"/>
                    <a:gd name="connsiteY31" fmla="*/ 990600 h 1657350"/>
                    <a:gd name="connsiteX32" fmla="*/ 9525 w 1228955"/>
                    <a:gd name="connsiteY32" fmla="*/ 581025 h 1657350"/>
                    <a:gd name="connsiteX33" fmla="*/ 19050 w 1228955"/>
                    <a:gd name="connsiteY33" fmla="*/ 533400 h 1657350"/>
                    <a:gd name="connsiteX34" fmla="*/ 47625 w 1228955"/>
                    <a:gd name="connsiteY34" fmla="*/ 409575 h 1657350"/>
                    <a:gd name="connsiteX35" fmla="*/ 66675 w 1228955"/>
                    <a:gd name="connsiteY35" fmla="*/ 342900 h 1657350"/>
                    <a:gd name="connsiteX36" fmla="*/ 95250 w 1228955"/>
                    <a:gd name="connsiteY36" fmla="*/ 285750 h 1657350"/>
                    <a:gd name="connsiteX37" fmla="*/ 114300 w 1228955"/>
                    <a:gd name="connsiteY37" fmla="*/ 200025 h 1657350"/>
                    <a:gd name="connsiteX38" fmla="*/ 133350 w 1228955"/>
                    <a:gd name="connsiteY38" fmla="*/ 142875 h 1657350"/>
                    <a:gd name="connsiteX39" fmla="*/ 152400 w 1228955"/>
                    <a:gd name="connsiteY39" fmla="*/ 114300 h 1657350"/>
                    <a:gd name="connsiteX40" fmla="*/ 190500 w 1228955"/>
                    <a:gd name="connsiteY40" fmla="*/ 47625 h 1657350"/>
                    <a:gd name="connsiteX41" fmla="*/ 228600 w 1228955"/>
                    <a:gd name="connsiteY41" fmla="*/ 28575 h 1657350"/>
                    <a:gd name="connsiteX42" fmla="*/ 400050 w 1228955"/>
                    <a:gd name="connsiteY42" fmla="*/ 0 h 1657350"/>
                    <a:gd name="connsiteX43" fmla="*/ 476250 w 1228955"/>
                    <a:gd name="connsiteY43" fmla="*/ 9525 h 1657350"/>
                    <a:gd name="connsiteX44" fmla="*/ 585787 w 1228955"/>
                    <a:gd name="connsiteY44" fmla="*/ 54769 h 1657350"/>
                    <a:gd name="connsiteX45" fmla="*/ 645319 w 1228955"/>
                    <a:gd name="connsiteY45" fmla="*/ 145256 h 1657350"/>
                    <a:gd name="connsiteX46" fmla="*/ 738187 w 1228955"/>
                    <a:gd name="connsiteY46" fmla="*/ 209550 h 1657350"/>
                    <a:gd name="connsiteX47" fmla="*/ 790575 w 1228955"/>
                    <a:gd name="connsiteY47" fmla="*/ 226219 h 1657350"/>
                    <a:gd name="connsiteX48" fmla="*/ 850106 w 1228955"/>
                    <a:gd name="connsiteY48" fmla="*/ 259557 h 1657350"/>
                    <a:gd name="connsiteX49" fmla="*/ 933450 w 1228955"/>
                    <a:gd name="connsiteY49" fmla="*/ 314325 h 1657350"/>
                    <a:gd name="connsiteX50" fmla="*/ 952500 w 1228955"/>
                    <a:gd name="connsiteY50" fmla="*/ 342900 h 1657350"/>
                    <a:gd name="connsiteX51" fmla="*/ 1019175 w 1228955"/>
                    <a:gd name="connsiteY51" fmla="*/ 428625 h 1657350"/>
                    <a:gd name="connsiteX52" fmla="*/ 1038225 w 1228955"/>
                    <a:gd name="connsiteY52" fmla="*/ 457200 h 1657350"/>
                    <a:gd name="connsiteX53" fmla="*/ 1085850 w 1228955"/>
                    <a:gd name="connsiteY53" fmla="*/ 500062 h 1657350"/>
                    <a:gd name="connsiteX54" fmla="*/ 1147763 w 1228955"/>
                    <a:gd name="connsiteY54" fmla="*/ 564356 h 1657350"/>
                    <a:gd name="connsiteX55" fmla="*/ 1200150 w 1228955"/>
                    <a:gd name="connsiteY55" fmla="*/ 666750 h 1657350"/>
                    <a:gd name="connsiteX56" fmla="*/ 1219200 w 1228955"/>
                    <a:gd name="connsiteY56" fmla="*/ 695325 h 1657350"/>
                    <a:gd name="connsiteX57" fmla="*/ 1228725 w 1228955"/>
                    <a:gd name="connsiteY57" fmla="*/ 771525 h 1657350"/>
                    <a:gd name="connsiteX0" fmla="*/ 1228725 w 1228955"/>
                    <a:gd name="connsiteY0" fmla="*/ 771525 h 1657350"/>
                    <a:gd name="connsiteX1" fmla="*/ 1209675 w 1228955"/>
                    <a:gd name="connsiteY1" fmla="*/ 876300 h 1657350"/>
                    <a:gd name="connsiteX2" fmla="*/ 1200150 w 1228955"/>
                    <a:gd name="connsiteY2" fmla="*/ 1047750 h 1657350"/>
                    <a:gd name="connsiteX3" fmla="*/ 1190625 w 1228955"/>
                    <a:gd name="connsiteY3" fmla="*/ 1085850 h 1657350"/>
                    <a:gd name="connsiteX4" fmla="*/ 1152525 w 1228955"/>
                    <a:gd name="connsiteY4" fmla="*/ 1095375 h 1657350"/>
                    <a:gd name="connsiteX5" fmla="*/ 1076325 w 1228955"/>
                    <a:gd name="connsiteY5" fmla="*/ 1104900 h 1657350"/>
                    <a:gd name="connsiteX6" fmla="*/ 1047750 w 1228955"/>
                    <a:gd name="connsiteY6" fmla="*/ 1114425 h 1657350"/>
                    <a:gd name="connsiteX7" fmla="*/ 992981 w 1228955"/>
                    <a:gd name="connsiteY7" fmla="*/ 1173956 h 1657350"/>
                    <a:gd name="connsiteX8" fmla="*/ 888206 w 1228955"/>
                    <a:gd name="connsiteY8" fmla="*/ 1233487 h 1657350"/>
                    <a:gd name="connsiteX9" fmla="*/ 838200 w 1228955"/>
                    <a:gd name="connsiteY9" fmla="*/ 1276350 h 1657350"/>
                    <a:gd name="connsiteX10" fmla="*/ 800100 w 1228955"/>
                    <a:gd name="connsiteY10" fmla="*/ 1333500 h 1657350"/>
                    <a:gd name="connsiteX11" fmla="*/ 762000 w 1228955"/>
                    <a:gd name="connsiteY11" fmla="*/ 1447800 h 1657350"/>
                    <a:gd name="connsiteX12" fmla="*/ 752475 w 1228955"/>
                    <a:gd name="connsiteY12" fmla="*/ 1476375 h 1657350"/>
                    <a:gd name="connsiteX13" fmla="*/ 704850 w 1228955"/>
                    <a:gd name="connsiteY13" fmla="*/ 1562100 h 1657350"/>
                    <a:gd name="connsiteX14" fmla="*/ 647700 w 1228955"/>
                    <a:gd name="connsiteY14" fmla="*/ 1600200 h 1657350"/>
                    <a:gd name="connsiteX15" fmla="*/ 619125 w 1228955"/>
                    <a:gd name="connsiteY15" fmla="*/ 1619250 h 1657350"/>
                    <a:gd name="connsiteX16" fmla="*/ 542925 w 1228955"/>
                    <a:gd name="connsiteY16" fmla="*/ 1638300 h 1657350"/>
                    <a:gd name="connsiteX17" fmla="*/ 514350 w 1228955"/>
                    <a:gd name="connsiteY17" fmla="*/ 1647825 h 1657350"/>
                    <a:gd name="connsiteX18" fmla="*/ 457200 w 1228955"/>
                    <a:gd name="connsiteY18" fmla="*/ 1657350 h 1657350"/>
                    <a:gd name="connsiteX19" fmla="*/ 314325 w 1228955"/>
                    <a:gd name="connsiteY19" fmla="*/ 1647825 h 1657350"/>
                    <a:gd name="connsiteX20" fmla="*/ 219075 w 1228955"/>
                    <a:gd name="connsiteY20" fmla="*/ 1600200 h 1657350"/>
                    <a:gd name="connsiteX21" fmla="*/ 190500 w 1228955"/>
                    <a:gd name="connsiteY21" fmla="*/ 1590675 h 1657350"/>
                    <a:gd name="connsiteX22" fmla="*/ 142875 w 1228955"/>
                    <a:gd name="connsiteY22" fmla="*/ 1514475 h 1657350"/>
                    <a:gd name="connsiteX23" fmla="*/ 123825 w 1228955"/>
                    <a:gd name="connsiteY23" fmla="*/ 1476375 h 1657350"/>
                    <a:gd name="connsiteX24" fmla="*/ 95250 w 1228955"/>
                    <a:gd name="connsiteY24" fmla="*/ 1381125 h 1657350"/>
                    <a:gd name="connsiteX25" fmla="*/ 76200 w 1228955"/>
                    <a:gd name="connsiteY25" fmla="*/ 1323975 h 1657350"/>
                    <a:gd name="connsiteX26" fmla="*/ 66675 w 1228955"/>
                    <a:gd name="connsiteY26" fmla="*/ 1295400 h 1657350"/>
                    <a:gd name="connsiteX27" fmla="*/ 57150 w 1228955"/>
                    <a:gd name="connsiteY27" fmla="*/ 1257300 h 1657350"/>
                    <a:gd name="connsiteX28" fmla="*/ 47625 w 1228955"/>
                    <a:gd name="connsiteY28" fmla="*/ 1228725 h 1657350"/>
                    <a:gd name="connsiteX29" fmla="*/ 28575 w 1228955"/>
                    <a:gd name="connsiteY29" fmla="*/ 1152525 h 1657350"/>
                    <a:gd name="connsiteX30" fmla="*/ 19050 w 1228955"/>
                    <a:gd name="connsiteY30" fmla="*/ 1123950 h 1657350"/>
                    <a:gd name="connsiteX31" fmla="*/ 0 w 1228955"/>
                    <a:gd name="connsiteY31" fmla="*/ 990600 h 1657350"/>
                    <a:gd name="connsiteX32" fmla="*/ 9525 w 1228955"/>
                    <a:gd name="connsiteY32" fmla="*/ 581025 h 1657350"/>
                    <a:gd name="connsiteX33" fmla="*/ 19050 w 1228955"/>
                    <a:gd name="connsiteY33" fmla="*/ 533400 h 1657350"/>
                    <a:gd name="connsiteX34" fmla="*/ 47625 w 1228955"/>
                    <a:gd name="connsiteY34" fmla="*/ 409575 h 1657350"/>
                    <a:gd name="connsiteX35" fmla="*/ 66675 w 1228955"/>
                    <a:gd name="connsiteY35" fmla="*/ 342900 h 1657350"/>
                    <a:gd name="connsiteX36" fmla="*/ 95250 w 1228955"/>
                    <a:gd name="connsiteY36" fmla="*/ 285750 h 1657350"/>
                    <a:gd name="connsiteX37" fmla="*/ 114300 w 1228955"/>
                    <a:gd name="connsiteY37" fmla="*/ 200025 h 1657350"/>
                    <a:gd name="connsiteX38" fmla="*/ 133350 w 1228955"/>
                    <a:gd name="connsiteY38" fmla="*/ 142875 h 1657350"/>
                    <a:gd name="connsiteX39" fmla="*/ 152400 w 1228955"/>
                    <a:gd name="connsiteY39" fmla="*/ 114300 h 1657350"/>
                    <a:gd name="connsiteX40" fmla="*/ 190500 w 1228955"/>
                    <a:gd name="connsiteY40" fmla="*/ 47625 h 1657350"/>
                    <a:gd name="connsiteX41" fmla="*/ 228600 w 1228955"/>
                    <a:gd name="connsiteY41" fmla="*/ 28575 h 1657350"/>
                    <a:gd name="connsiteX42" fmla="*/ 400050 w 1228955"/>
                    <a:gd name="connsiteY42" fmla="*/ 0 h 1657350"/>
                    <a:gd name="connsiteX43" fmla="*/ 476250 w 1228955"/>
                    <a:gd name="connsiteY43" fmla="*/ 9525 h 1657350"/>
                    <a:gd name="connsiteX44" fmla="*/ 585787 w 1228955"/>
                    <a:gd name="connsiteY44" fmla="*/ 54769 h 1657350"/>
                    <a:gd name="connsiteX45" fmla="*/ 645319 w 1228955"/>
                    <a:gd name="connsiteY45" fmla="*/ 145256 h 1657350"/>
                    <a:gd name="connsiteX46" fmla="*/ 738187 w 1228955"/>
                    <a:gd name="connsiteY46" fmla="*/ 209550 h 1657350"/>
                    <a:gd name="connsiteX47" fmla="*/ 790575 w 1228955"/>
                    <a:gd name="connsiteY47" fmla="*/ 226219 h 1657350"/>
                    <a:gd name="connsiteX48" fmla="*/ 850106 w 1228955"/>
                    <a:gd name="connsiteY48" fmla="*/ 259557 h 1657350"/>
                    <a:gd name="connsiteX49" fmla="*/ 952500 w 1228955"/>
                    <a:gd name="connsiteY49" fmla="*/ 342900 h 1657350"/>
                    <a:gd name="connsiteX50" fmla="*/ 1019175 w 1228955"/>
                    <a:gd name="connsiteY50" fmla="*/ 428625 h 1657350"/>
                    <a:gd name="connsiteX51" fmla="*/ 1038225 w 1228955"/>
                    <a:gd name="connsiteY51" fmla="*/ 457200 h 1657350"/>
                    <a:gd name="connsiteX52" fmla="*/ 1085850 w 1228955"/>
                    <a:gd name="connsiteY52" fmla="*/ 500062 h 1657350"/>
                    <a:gd name="connsiteX53" fmla="*/ 1147763 w 1228955"/>
                    <a:gd name="connsiteY53" fmla="*/ 564356 h 1657350"/>
                    <a:gd name="connsiteX54" fmla="*/ 1200150 w 1228955"/>
                    <a:gd name="connsiteY54" fmla="*/ 666750 h 1657350"/>
                    <a:gd name="connsiteX55" fmla="*/ 1219200 w 1228955"/>
                    <a:gd name="connsiteY55" fmla="*/ 695325 h 1657350"/>
                    <a:gd name="connsiteX56" fmla="*/ 1228725 w 1228955"/>
                    <a:gd name="connsiteY56" fmla="*/ 771525 h 1657350"/>
                    <a:gd name="connsiteX0" fmla="*/ 1228725 w 1228955"/>
                    <a:gd name="connsiteY0" fmla="*/ 771525 h 1657350"/>
                    <a:gd name="connsiteX1" fmla="*/ 1209675 w 1228955"/>
                    <a:gd name="connsiteY1" fmla="*/ 876300 h 1657350"/>
                    <a:gd name="connsiteX2" fmla="*/ 1200150 w 1228955"/>
                    <a:gd name="connsiteY2" fmla="*/ 1047750 h 1657350"/>
                    <a:gd name="connsiteX3" fmla="*/ 1190625 w 1228955"/>
                    <a:gd name="connsiteY3" fmla="*/ 1085850 h 1657350"/>
                    <a:gd name="connsiteX4" fmla="*/ 1152525 w 1228955"/>
                    <a:gd name="connsiteY4" fmla="*/ 1095375 h 1657350"/>
                    <a:gd name="connsiteX5" fmla="*/ 1076325 w 1228955"/>
                    <a:gd name="connsiteY5" fmla="*/ 1104900 h 1657350"/>
                    <a:gd name="connsiteX6" fmla="*/ 1047750 w 1228955"/>
                    <a:gd name="connsiteY6" fmla="*/ 1114425 h 1657350"/>
                    <a:gd name="connsiteX7" fmla="*/ 992981 w 1228955"/>
                    <a:gd name="connsiteY7" fmla="*/ 1173956 h 1657350"/>
                    <a:gd name="connsiteX8" fmla="*/ 888206 w 1228955"/>
                    <a:gd name="connsiteY8" fmla="*/ 1233487 h 1657350"/>
                    <a:gd name="connsiteX9" fmla="*/ 838200 w 1228955"/>
                    <a:gd name="connsiteY9" fmla="*/ 1276350 h 1657350"/>
                    <a:gd name="connsiteX10" fmla="*/ 800100 w 1228955"/>
                    <a:gd name="connsiteY10" fmla="*/ 1333500 h 1657350"/>
                    <a:gd name="connsiteX11" fmla="*/ 762000 w 1228955"/>
                    <a:gd name="connsiteY11" fmla="*/ 1447800 h 1657350"/>
                    <a:gd name="connsiteX12" fmla="*/ 752475 w 1228955"/>
                    <a:gd name="connsiteY12" fmla="*/ 1476375 h 1657350"/>
                    <a:gd name="connsiteX13" fmla="*/ 704850 w 1228955"/>
                    <a:gd name="connsiteY13" fmla="*/ 1562100 h 1657350"/>
                    <a:gd name="connsiteX14" fmla="*/ 647700 w 1228955"/>
                    <a:gd name="connsiteY14" fmla="*/ 1600200 h 1657350"/>
                    <a:gd name="connsiteX15" fmla="*/ 619125 w 1228955"/>
                    <a:gd name="connsiteY15" fmla="*/ 1619250 h 1657350"/>
                    <a:gd name="connsiteX16" fmla="*/ 542925 w 1228955"/>
                    <a:gd name="connsiteY16" fmla="*/ 1638300 h 1657350"/>
                    <a:gd name="connsiteX17" fmla="*/ 514350 w 1228955"/>
                    <a:gd name="connsiteY17" fmla="*/ 1647825 h 1657350"/>
                    <a:gd name="connsiteX18" fmla="*/ 457200 w 1228955"/>
                    <a:gd name="connsiteY18" fmla="*/ 1657350 h 1657350"/>
                    <a:gd name="connsiteX19" fmla="*/ 314325 w 1228955"/>
                    <a:gd name="connsiteY19" fmla="*/ 1647825 h 1657350"/>
                    <a:gd name="connsiteX20" fmla="*/ 219075 w 1228955"/>
                    <a:gd name="connsiteY20" fmla="*/ 1600200 h 1657350"/>
                    <a:gd name="connsiteX21" fmla="*/ 190500 w 1228955"/>
                    <a:gd name="connsiteY21" fmla="*/ 1590675 h 1657350"/>
                    <a:gd name="connsiteX22" fmla="*/ 142875 w 1228955"/>
                    <a:gd name="connsiteY22" fmla="*/ 1514475 h 1657350"/>
                    <a:gd name="connsiteX23" fmla="*/ 123825 w 1228955"/>
                    <a:gd name="connsiteY23" fmla="*/ 1476375 h 1657350"/>
                    <a:gd name="connsiteX24" fmla="*/ 95250 w 1228955"/>
                    <a:gd name="connsiteY24" fmla="*/ 1381125 h 1657350"/>
                    <a:gd name="connsiteX25" fmla="*/ 76200 w 1228955"/>
                    <a:gd name="connsiteY25" fmla="*/ 1323975 h 1657350"/>
                    <a:gd name="connsiteX26" fmla="*/ 66675 w 1228955"/>
                    <a:gd name="connsiteY26" fmla="*/ 1295400 h 1657350"/>
                    <a:gd name="connsiteX27" fmla="*/ 57150 w 1228955"/>
                    <a:gd name="connsiteY27" fmla="*/ 1257300 h 1657350"/>
                    <a:gd name="connsiteX28" fmla="*/ 47625 w 1228955"/>
                    <a:gd name="connsiteY28" fmla="*/ 1228725 h 1657350"/>
                    <a:gd name="connsiteX29" fmla="*/ 28575 w 1228955"/>
                    <a:gd name="connsiteY29" fmla="*/ 1152525 h 1657350"/>
                    <a:gd name="connsiteX30" fmla="*/ 19050 w 1228955"/>
                    <a:gd name="connsiteY30" fmla="*/ 1123950 h 1657350"/>
                    <a:gd name="connsiteX31" fmla="*/ 0 w 1228955"/>
                    <a:gd name="connsiteY31" fmla="*/ 990600 h 1657350"/>
                    <a:gd name="connsiteX32" fmla="*/ 9525 w 1228955"/>
                    <a:gd name="connsiteY32" fmla="*/ 581025 h 1657350"/>
                    <a:gd name="connsiteX33" fmla="*/ 19050 w 1228955"/>
                    <a:gd name="connsiteY33" fmla="*/ 533400 h 1657350"/>
                    <a:gd name="connsiteX34" fmla="*/ 47625 w 1228955"/>
                    <a:gd name="connsiteY34" fmla="*/ 409575 h 1657350"/>
                    <a:gd name="connsiteX35" fmla="*/ 66675 w 1228955"/>
                    <a:gd name="connsiteY35" fmla="*/ 342900 h 1657350"/>
                    <a:gd name="connsiteX36" fmla="*/ 95250 w 1228955"/>
                    <a:gd name="connsiteY36" fmla="*/ 285750 h 1657350"/>
                    <a:gd name="connsiteX37" fmla="*/ 114300 w 1228955"/>
                    <a:gd name="connsiteY37" fmla="*/ 200025 h 1657350"/>
                    <a:gd name="connsiteX38" fmla="*/ 133350 w 1228955"/>
                    <a:gd name="connsiteY38" fmla="*/ 142875 h 1657350"/>
                    <a:gd name="connsiteX39" fmla="*/ 152400 w 1228955"/>
                    <a:gd name="connsiteY39" fmla="*/ 114300 h 1657350"/>
                    <a:gd name="connsiteX40" fmla="*/ 190500 w 1228955"/>
                    <a:gd name="connsiteY40" fmla="*/ 47625 h 1657350"/>
                    <a:gd name="connsiteX41" fmla="*/ 228600 w 1228955"/>
                    <a:gd name="connsiteY41" fmla="*/ 28575 h 1657350"/>
                    <a:gd name="connsiteX42" fmla="*/ 400050 w 1228955"/>
                    <a:gd name="connsiteY42" fmla="*/ 0 h 1657350"/>
                    <a:gd name="connsiteX43" fmla="*/ 476250 w 1228955"/>
                    <a:gd name="connsiteY43" fmla="*/ 9525 h 1657350"/>
                    <a:gd name="connsiteX44" fmla="*/ 585787 w 1228955"/>
                    <a:gd name="connsiteY44" fmla="*/ 54769 h 1657350"/>
                    <a:gd name="connsiteX45" fmla="*/ 645319 w 1228955"/>
                    <a:gd name="connsiteY45" fmla="*/ 145256 h 1657350"/>
                    <a:gd name="connsiteX46" fmla="*/ 738187 w 1228955"/>
                    <a:gd name="connsiteY46" fmla="*/ 209550 h 1657350"/>
                    <a:gd name="connsiteX47" fmla="*/ 790575 w 1228955"/>
                    <a:gd name="connsiteY47" fmla="*/ 226219 h 1657350"/>
                    <a:gd name="connsiteX48" fmla="*/ 850106 w 1228955"/>
                    <a:gd name="connsiteY48" fmla="*/ 259557 h 1657350"/>
                    <a:gd name="connsiteX49" fmla="*/ 1019175 w 1228955"/>
                    <a:gd name="connsiteY49" fmla="*/ 428625 h 1657350"/>
                    <a:gd name="connsiteX50" fmla="*/ 1038225 w 1228955"/>
                    <a:gd name="connsiteY50" fmla="*/ 457200 h 1657350"/>
                    <a:gd name="connsiteX51" fmla="*/ 1085850 w 1228955"/>
                    <a:gd name="connsiteY51" fmla="*/ 500062 h 1657350"/>
                    <a:gd name="connsiteX52" fmla="*/ 1147763 w 1228955"/>
                    <a:gd name="connsiteY52" fmla="*/ 564356 h 1657350"/>
                    <a:gd name="connsiteX53" fmla="*/ 1200150 w 1228955"/>
                    <a:gd name="connsiteY53" fmla="*/ 666750 h 1657350"/>
                    <a:gd name="connsiteX54" fmla="*/ 1219200 w 1228955"/>
                    <a:gd name="connsiteY54" fmla="*/ 695325 h 1657350"/>
                    <a:gd name="connsiteX55" fmla="*/ 1228725 w 1228955"/>
                    <a:gd name="connsiteY55" fmla="*/ 771525 h 1657350"/>
                    <a:gd name="connsiteX0" fmla="*/ 1228725 w 1228955"/>
                    <a:gd name="connsiteY0" fmla="*/ 771525 h 1657350"/>
                    <a:gd name="connsiteX1" fmla="*/ 1209675 w 1228955"/>
                    <a:gd name="connsiteY1" fmla="*/ 876300 h 1657350"/>
                    <a:gd name="connsiteX2" fmla="*/ 1200150 w 1228955"/>
                    <a:gd name="connsiteY2" fmla="*/ 1047750 h 1657350"/>
                    <a:gd name="connsiteX3" fmla="*/ 1190625 w 1228955"/>
                    <a:gd name="connsiteY3" fmla="*/ 1085850 h 1657350"/>
                    <a:gd name="connsiteX4" fmla="*/ 1152525 w 1228955"/>
                    <a:gd name="connsiteY4" fmla="*/ 1095375 h 1657350"/>
                    <a:gd name="connsiteX5" fmla="*/ 1076325 w 1228955"/>
                    <a:gd name="connsiteY5" fmla="*/ 1104900 h 1657350"/>
                    <a:gd name="connsiteX6" fmla="*/ 1047750 w 1228955"/>
                    <a:gd name="connsiteY6" fmla="*/ 1114425 h 1657350"/>
                    <a:gd name="connsiteX7" fmla="*/ 992981 w 1228955"/>
                    <a:gd name="connsiteY7" fmla="*/ 1173956 h 1657350"/>
                    <a:gd name="connsiteX8" fmla="*/ 888206 w 1228955"/>
                    <a:gd name="connsiteY8" fmla="*/ 1233487 h 1657350"/>
                    <a:gd name="connsiteX9" fmla="*/ 838200 w 1228955"/>
                    <a:gd name="connsiteY9" fmla="*/ 1276350 h 1657350"/>
                    <a:gd name="connsiteX10" fmla="*/ 800100 w 1228955"/>
                    <a:gd name="connsiteY10" fmla="*/ 1333500 h 1657350"/>
                    <a:gd name="connsiteX11" fmla="*/ 762000 w 1228955"/>
                    <a:gd name="connsiteY11" fmla="*/ 1447800 h 1657350"/>
                    <a:gd name="connsiteX12" fmla="*/ 752475 w 1228955"/>
                    <a:gd name="connsiteY12" fmla="*/ 1476375 h 1657350"/>
                    <a:gd name="connsiteX13" fmla="*/ 704850 w 1228955"/>
                    <a:gd name="connsiteY13" fmla="*/ 1562100 h 1657350"/>
                    <a:gd name="connsiteX14" fmla="*/ 647700 w 1228955"/>
                    <a:gd name="connsiteY14" fmla="*/ 1600200 h 1657350"/>
                    <a:gd name="connsiteX15" fmla="*/ 619125 w 1228955"/>
                    <a:gd name="connsiteY15" fmla="*/ 1619250 h 1657350"/>
                    <a:gd name="connsiteX16" fmla="*/ 542925 w 1228955"/>
                    <a:gd name="connsiteY16" fmla="*/ 1638300 h 1657350"/>
                    <a:gd name="connsiteX17" fmla="*/ 514350 w 1228955"/>
                    <a:gd name="connsiteY17" fmla="*/ 1647825 h 1657350"/>
                    <a:gd name="connsiteX18" fmla="*/ 457200 w 1228955"/>
                    <a:gd name="connsiteY18" fmla="*/ 1657350 h 1657350"/>
                    <a:gd name="connsiteX19" fmla="*/ 314325 w 1228955"/>
                    <a:gd name="connsiteY19" fmla="*/ 1647825 h 1657350"/>
                    <a:gd name="connsiteX20" fmla="*/ 219075 w 1228955"/>
                    <a:gd name="connsiteY20" fmla="*/ 1600200 h 1657350"/>
                    <a:gd name="connsiteX21" fmla="*/ 190500 w 1228955"/>
                    <a:gd name="connsiteY21" fmla="*/ 1590675 h 1657350"/>
                    <a:gd name="connsiteX22" fmla="*/ 142875 w 1228955"/>
                    <a:gd name="connsiteY22" fmla="*/ 1514475 h 1657350"/>
                    <a:gd name="connsiteX23" fmla="*/ 123825 w 1228955"/>
                    <a:gd name="connsiteY23" fmla="*/ 1476375 h 1657350"/>
                    <a:gd name="connsiteX24" fmla="*/ 95250 w 1228955"/>
                    <a:gd name="connsiteY24" fmla="*/ 1381125 h 1657350"/>
                    <a:gd name="connsiteX25" fmla="*/ 76200 w 1228955"/>
                    <a:gd name="connsiteY25" fmla="*/ 1323975 h 1657350"/>
                    <a:gd name="connsiteX26" fmla="*/ 66675 w 1228955"/>
                    <a:gd name="connsiteY26" fmla="*/ 1295400 h 1657350"/>
                    <a:gd name="connsiteX27" fmla="*/ 57150 w 1228955"/>
                    <a:gd name="connsiteY27" fmla="*/ 1257300 h 1657350"/>
                    <a:gd name="connsiteX28" fmla="*/ 47625 w 1228955"/>
                    <a:gd name="connsiteY28" fmla="*/ 1228725 h 1657350"/>
                    <a:gd name="connsiteX29" fmla="*/ 28575 w 1228955"/>
                    <a:gd name="connsiteY29" fmla="*/ 1152525 h 1657350"/>
                    <a:gd name="connsiteX30" fmla="*/ 19050 w 1228955"/>
                    <a:gd name="connsiteY30" fmla="*/ 1123950 h 1657350"/>
                    <a:gd name="connsiteX31" fmla="*/ 0 w 1228955"/>
                    <a:gd name="connsiteY31" fmla="*/ 990600 h 1657350"/>
                    <a:gd name="connsiteX32" fmla="*/ 9525 w 1228955"/>
                    <a:gd name="connsiteY32" fmla="*/ 581025 h 1657350"/>
                    <a:gd name="connsiteX33" fmla="*/ 19050 w 1228955"/>
                    <a:gd name="connsiteY33" fmla="*/ 533400 h 1657350"/>
                    <a:gd name="connsiteX34" fmla="*/ 47625 w 1228955"/>
                    <a:gd name="connsiteY34" fmla="*/ 409575 h 1657350"/>
                    <a:gd name="connsiteX35" fmla="*/ 66675 w 1228955"/>
                    <a:gd name="connsiteY35" fmla="*/ 342900 h 1657350"/>
                    <a:gd name="connsiteX36" fmla="*/ 95250 w 1228955"/>
                    <a:gd name="connsiteY36" fmla="*/ 285750 h 1657350"/>
                    <a:gd name="connsiteX37" fmla="*/ 114300 w 1228955"/>
                    <a:gd name="connsiteY37" fmla="*/ 200025 h 1657350"/>
                    <a:gd name="connsiteX38" fmla="*/ 133350 w 1228955"/>
                    <a:gd name="connsiteY38" fmla="*/ 142875 h 1657350"/>
                    <a:gd name="connsiteX39" fmla="*/ 152400 w 1228955"/>
                    <a:gd name="connsiteY39" fmla="*/ 114300 h 1657350"/>
                    <a:gd name="connsiteX40" fmla="*/ 190500 w 1228955"/>
                    <a:gd name="connsiteY40" fmla="*/ 47625 h 1657350"/>
                    <a:gd name="connsiteX41" fmla="*/ 228600 w 1228955"/>
                    <a:gd name="connsiteY41" fmla="*/ 28575 h 1657350"/>
                    <a:gd name="connsiteX42" fmla="*/ 400050 w 1228955"/>
                    <a:gd name="connsiteY42" fmla="*/ 0 h 1657350"/>
                    <a:gd name="connsiteX43" fmla="*/ 476250 w 1228955"/>
                    <a:gd name="connsiteY43" fmla="*/ 9525 h 1657350"/>
                    <a:gd name="connsiteX44" fmla="*/ 585787 w 1228955"/>
                    <a:gd name="connsiteY44" fmla="*/ 54769 h 1657350"/>
                    <a:gd name="connsiteX45" fmla="*/ 645319 w 1228955"/>
                    <a:gd name="connsiteY45" fmla="*/ 145256 h 1657350"/>
                    <a:gd name="connsiteX46" fmla="*/ 738187 w 1228955"/>
                    <a:gd name="connsiteY46" fmla="*/ 209550 h 1657350"/>
                    <a:gd name="connsiteX47" fmla="*/ 850106 w 1228955"/>
                    <a:gd name="connsiteY47" fmla="*/ 259557 h 1657350"/>
                    <a:gd name="connsiteX48" fmla="*/ 1019175 w 1228955"/>
                    <a:gd name="connsiteY48" fmla="*/ 428625 h 1657350"/>
                    <a:gd name="connsiteX49" fmla="*/ 1038225 w 1228955"/>
                    <a:gd name="connsiteY49" fmla="*/ 457200 h 1657350"/>
                    <a:gd name="connsiteX50" fmla="*/ 1085850 w 1228955"/>
                    <a:gd name="connsiteY50" fmla="*/ 500062 h 1657350"/>
                    <a:gd name="connsiteX51" fmla="*/ 1147763 w 1228955"/>
                    <a:gd name="connsiteY51" fmla="*/ 564356 h 1657350"/>
                    <a:gd name="connsiteX52" fmla="*/ 1200150 w 1228955"/>
                    <a:gd name="connsiteY52" fmla="*/ 666750 h 1657350"/>
                    <a:gd name="connsiteX53" fmla="*/ 1219200 w 1228955"/>
                    <a:gd name="connsiteY53" fmla="*/ 695325 h 1657350"/>
                    <a:gd name="connsiteX54" fmla="*/ 1228725 w 1228955"/>
                    <a:gd name="connsiteY54" fmla="*/ 771525 h 1657350"/>
                    <a:gd name="connsiteX0" fmla="*/ 1228725 w 1228955"/>
                    <a:gd name="connsiteY0" fmla="*/ 771525 h 1657350"/>
                    <a:gd name="connsiteX1" fmla="*/ 1209675 w 1228955"/>
                    <a:gd name="connsiteY1" fmla="*/ 876300 h 1657350"/>
                    <a:gd name="connsiteX2" fmla="*/ 1200150 w 1228955"/>
                    <a:gd name="connsiteY2" fmla="*/ 1047750 h 1657350"/>
                    <a:gd name="connsiteX3" fmla="*/ 1190625 w 1228955"/>
                    <a:gd name="connsiteY3" fmla="*/ 1085850 h 1657350"/>
                    <a:gd name="connsiteX4" fmla="*/ 1152525 w 1228955"/>
                    <a:gd name="connsiteY4" fmla="*/ 1095375 h 1657350"/>
                    <a:gd name="connsiteX5" fmla="*/ 1076325 w 1228955"/>
                    <a:gd name="connsiteY5" fmla="*/ 1104900 h 1657350"/>
                    <a:gd name="connsiteX6" fmla="*/ 992981 w 1228955"/>
                    <a:gd name="connsiteY6" fmla="*/ 1173956 h 1657350"/>
                    <a:gd name="connsiteX7" fmla="*/ 888206 w 1228955"/>
                    <a:gd name="connsiteY7" fmla="*/ 1233487 h 1657350"/>
                    <a:gd name="connsiteX8" fmla="*/ 838200 w 1228955"/>
                    <a:gd name="connsiteY8" fmla="*/ 1276350 h 1657350"/>
                    <a:gd name="connsiteX9" fmla="*/ 800100 w 1228955"/>
                    <a:gd name="connsiteY9" fmla="*/ 1333500 h 1657350"/>
                    <a:gd name="connsiteX10" fmla="*/ 762000 w 1228955"/>
                    <a:gd name="connsiteY10" fmla="*/ 1447800 h 1657350"/>
                    <a:gd name="connsiteX11" fmla="*/ 752475 w 1228955"/>
                    <a:gd name="connsiteY11" fmla="*/ 1476375 h 1657350"/>
                    <a:gd name="connsiteX12" fmla="*/ 704850 w 1228955"/>
                    <a:gd name="connsiteY12" fmla="*/ 1562100 h 1657350"/>
                    <a:gd name="connsiteX13" fmla="*/ 647700 w 1228955"/>
                    <a:gd name="connsiteY13" fmla="*/ 1600200 h 1657350"/>
                    <a:gd name="connsiteX14" fmla="*/ 619125 w 1228955"/>
                    <a:gd name="connsiteY14" fmla="*/ 1619250 h 1657350"/>
                    <a:gd name="connsiteX15" fmla="*/ 542925 w 1228955"/>
                    <a:gd name="connsiteY15" fmla="*/ 1638300 h 1657350"/>
                    <a:gd name="connsiteX16" fmla="*/ 514350 w 1228955"/>
                    <a:gd name="connsiteY16" fmla="*/ 1647825 h 1657350"/>
                    <a:gd name="connsiteX17" fmla="*/ 457200 w 1228955"/>
                    <a:gd name="connsiteY17" fmla="*/ 1657350 h 1657350"/>
                    <a:gd name="connsiteX18" fmla="*/ 314325 w 1228955"/>
                    <a:gd name="connsiteY18" fmla="*/ 1647825 h 1657350"/>
                    <a:gd name="connsiteX19" fmla="*/ 219075 w 1228955"/>
                    <a:gd name="connsiteY19" fmla="*/ 1600200 h 1657350"/>
                    <a:gd name="connsiteX20" fmla="*/ 190500 w 1228955"/>
                    <a:gd name="connsiteY20" fmla="*/ 1590675 h 1657350"/>
                    <a:gd name="connsiteX21" fmla="*/ 142875 w 1228955"/>
                    <a:gd name="connsiteY21" fmla="*/ 1514475 h 1657350"/>
                    <a:gd name="connsiteX22" fmla="*/ 123825 w 1228955"/>
                    <a:gd name="connsiteY22" fmla="*/ 1476375 h 1657350"/>
                    <a:gd name="connsiteX23" fmla="*/ 95250 w 1228955"/>
                    <a:gd name="connsiteY23" fmla="*/ 1381125 h 1657350"/>
                    <a:gd name="connsiteX24" fmla="*/ 76200 w 1228955"/>
                    <a:gd name="connsiteY24" fmla="*/ 1323975 h 1657350"/>
                    <a:gd name="connsiteX25" fmla="*/ 66675 w 1228955"/>
                    <a:gd name="connsiteY25" fmla="*/ 1295400 h 1657350"/>
                    <a:gd name="connsiteX26" fmla="*/ 57150 w 1228955"/>
                    <a:gd name="connsiteY26" fmla="*/ 1257300 h 1657350"/>
                    <a:gd name="connsiteX27" fmla="*/ 47625 w 1228955"/>
                    <a:gd name="connsiteY27" fmla="*/ 1228725 h 1657350"/>
                    <a:gd name="connsiteX28" fmla="*/ 28575 w 1228955"/>
                    <a:gd name="connsiteY28" fmla="*/ 1152525 h 1657350"/>
                    <a:gd name="connsiteX29" fmla="*/ 19050 w 1228955"/>
                    <a:gd name="connsiteY29" fmla="*/ 1123950 h 1657350"/>
                    <a:gd name="connsiteX30" fmla="*/ 0 w 1228955"/>
                    <a:gd name="connsiteY30" fmla="*/ 990600 h 1657350"/>
                    <a:gd name="connsiteX31" fmla="*/ 9525 w 1228955"/>
                    <a:gd name="connsiteY31" fmla="*/ 581025 h 1657350"/>
                    <a:gd name="connsiteX32" fmla="*/ 19050 w 1228955"/>
                    <a:gd name="connsiteY32" fmla="*/ 533400 h 1657350"/>
                    <a:gd name="connsiteX33" fmla="*/ 47625 w 1228955"/>
                    <a:gd name="connsiteY33" fmla="*/ 409575 h 1657350"/>
                    <a:gd name="connsiteX34" fmla="*/ 66675 w 1228955"/>
                    <a:gd name="connsiteY34" fmla="*/ 342900 h 1657350"/>
                    <a:gd name="connsiteX35" fmla="*/ 95250 w 1228955"/>
                    <a:gd name="connsiteY35" fmla="*/ 285750 h 1657350"/>
                    <a:gd name="connsiteX36" fmla="*/ 114300 w 1228955"/>
                    <a:gd name="connsiteY36" fmla="*/ 200025 h 1657350"/>
                    <a:gd name="connsiteX37" fmla="*/ 133350 w 1228955"/>
                    <a:gd name="connsiteY37" fmla="*/ 142875 h 1657350"/>
                    <a:gd name="connsiteX38" fmla="*/ 152400 w 1228955"/>
                    <a:gd name="connsiteY38" fmla="*/ 114300 h 1657350"/>
                    <a:gd name="connsiteX39" fmla="*/ 190500 w 1228955"/>
                    <a:gd name="connsiteY39" fmla="*/ 47625 h 1657350"/>
                    <a:gd name="connsiteX40" fmla="*/ 228600 w 1228955"/>
                    <a:gd name="connsiteY40" fmla="*/ 28575 h 1657350"/>
                    <a:gd name="connsiteX41" fmla="*/ 400050 w 1228955"/>
                    <a:gd name="connsiteY41" fmla="*/ 0 h 1657350"/>
                    <a:gd name="connsiteX42" fmla="*/ 476250 w 1228955"/>
                    <a:gd name="connsiteY42" fmla="*/ 9525 h 1657350"/>
                    <a:gd name="connsiteX43" fmla="*/ 585787 w 1228955"/>
                    <a:gd name="connsiteY43" fmla="*/ 54769 h 1657350"/>
                    <a:gd name="connsiteX44" fmla="*/ 645319 w 1228955"/>
                    <a:gd name="connsiteY44" fmla="*/ 145256 h 1657350"/>
                    <a:gd name="connsiteX45" fmla="*/ 738187 w 1228955"/>
                    <a:gd name="connsiteY45" fmla="*/ 209550 h 1657350"/>
                    <a:gd name="connsiteX46" fmla="*/ 850106 w 1228955"/>
                    <a:gd name="connsiteY46" fmla="*/ 259557 h 1657350"/>
                    <a:gd name="connsiteX47" fmla="*/ 1019175 w 1228955"/>
                    <a:gd name="connsiteY47" fmla="*/ 428625 h 1657350"/>
                    <a:gd name="connsiteX48" fmla="*/ 1038225 w 1228955"/>
                    <a:gd name="connsiteY48" fmla="*/ 457200 h 1657350"/>
                    <a:gd name="connsiteX49" fmla="*/ 1085850 w 1228955"/>
                    <a:gd name="connsiteY49" fmla="*/ 500062 h 1657350"/>
                    <a:gd name="connsiteX50" fmla="*/ 1147763 w 1228955"/>
                    <a:gd name="connsiteY50" fmla="*/ 564356 h 1657350"/>
                    <a:gd name="connsiteX51" fmla="*/ 1200150 w 1228955"/>
                    <a:gd name="connsiteY51" fmla="*/ 666750 h 1657350"/>
                    <a:gd name="connsiteX52" fmla="*/ 1219200 w 1228955"/>
                    <a:gd name="connsiteY52" fmla="*/ 695325 h 1657350"/>
                    <a:gd name="connsiteX53" fmla="*/ 1228725 w 1228955"/>
                    <a:gd name="connsiteY53" fmla="*/ 771525 h 1657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228955" h="1657350">
                      <a:moveTo>
                        <a:pt x="1228725" y="771525"/>
                      </a:moveTo>
                      <a:cubicBezTo>
                        <a:pt x="1227138" y="801687"/>
                        <a:pt x="1211416" y="855409"/>
                        <a:pt x="1209675" y="876300"/>
                      </a:cubicBezTo>
                      <a:cubicBezTo>
                        <a:pt x="1204922" y="933340"/>
                        <a:pt x="1205332" y="990747"/>
                        <a:pt x="1200150" y="1047750"/>
                      </a:cubicBezTo>
                      <a:cubicBezTo>
                        <a:pt x="1198965" y="1060787"/>
                        <a:pt x="1199882" y="1076593"/>
                        <a:pt x="1190625" y="1085850"/>
                      </a:cubicBezTo>
                      <a:cubicBezTo>
                        <a:pt x="1181368" y="1095107"/>
                        <a:pt x="1165438" y="1093223"/>
                        <a:pt x="1152525" y="1095375"/>
                      </a:cubicBezTo>
                      <a:cubicBezTo>
                        <a:pt x="1127276" y="1099583"/>
                        <a:pt x="1101725" y="1101725"/>
                        <a:pt x="1076325" y="1104900"/>
                      </a:cubicBezTo>
                      <a:cubicBezTo>
                        <a:pt x="1049734" y="1117997"/>
                        <a:pt x="1024334" y="1152525"/>
                        <a:pt x="992981" y="1173956"/>
                      </a:cubicBezTo>
                      <a:cubicBezTo>
                        <a:pt x="961628" y="1195387"/>
                        <a:pt x="914003" y="1216421"/>
                        <a:pt x="888206" y="1233487"/>
                      </a:cubicBezTo>
                      <a:cubicBezTo>
                        <a:pt x="862409" y="1250553"/>
                        <a:pt x="914400" y="1225550"/>
                        <a:pt x="838200" y="1276350"/>
                      </a:cubicBezTo>
                      <a:cubicBezTo>
                        <a:pt x="825500" y="1295400"/>
                        <a:pt x="807340" y="1311780"/>
                        <a:pt x="800100" y="1333500"/>
                      </a:cubicBezTo>
                      <a:lnTo>
                        <a:pt x="762000" y="1447800"/>
                      </a:lnTo>
                      <a:lnTo>
                        <a:pt x="752475" y="1476375"/>
                      </a:lnTo>
                      <a:cubicBezTo>
                        <a:pt x="742549" y="1506152"/>
                        <a:pt x="732923" y="1543385"/>
                        <a:pt x="704850" y="1562100"/>
                      </a:cubicBezTo>
                      <a:lnTo>
                        <a:pt x="647700" y="1600200"/>
                      </a:lnTo>
                      <a:cubicBezTo>
                        <a:pt x="638175" y="1606550"/>
                        <a:pt x="630231" y="1616474"/>
                        <a:pt x="619125" y="1619250"/>
                      </a:cubicBezTo>
                      <a:cubicBezTo>
                        <a:pt x="593725" y="1625600"/>
                        <a:pt x="567763" y="1630021"/>
                        <a:pt x="542925" y="1638300"/>
                      </a:cubicBezTo>
                      <a:cubicBezTo>
                        <a:pt x="533400" y="1641475"/>
                        <a:pt x="524151" y="1645647"/>
                        <a:pt x="514350" y="1647825"/>
                      </a:cubicBezTo>
                      <a:cubicBezTo>
                        <a:pt x="495497" y="1652015"/>
                        <a:pt x="476250" y="1654175"/>
                        <a:pt x="457200" y="1657350"/>
                      </a:cubicBezTo>
                      <a:cubicBezTo>
                        <a:pt x="409575" y="1654175"/>
                        <a:pt x="360738" y="1658964"/>
                        <a:pt x="314325" y="1647825"/>
                      </a:cubicBezTo>
                      <a:cubicBezTo>
                        <a:pt x="279808" y="1639541"/>
                        <a:pt x="252751" y="1611425"/>
                        <a:pt x="219075" y="1600200"/>
                      </a:cubicBezTo>
                      <a:lnTo>
                        <a:pt x="190500" y="1590675"/>
                      </a:lnTo>
                      <a:cubicBezTo>
                        <a:pt x="170652" y="1560903"/>
                        <a:pt x="162022" y="1548940"/>
                        <a:pt x="142875" y="1514475"/>
                      </a:cubicBezTo>
                      <a:cubicBezTo>
                        <a:pt x="135979" y="1502063"/>
                        <a:pt x="129098" y="1489558"/>
                        <a:pt x="123825" y="1476375"/>
                      </a:cubicBezTo>
                      <a:cubicBezTo>
                        <a:pt x="96884" y="1409023"/>
                        <a:pt x="112091" y="1437261"/>
                        <a:pt x="95250" y="1381125"/>
                      </a:cubicBezTo>
                      <a:cubicBezTo>
                        <a:pt x="89480" y="1361891"/>
                        <a:pt x="82550" y="1343025"/>
                        <a:pt x="76200" y="1323975"/>
                      </a:cubicBezTo>
                      <a:cubicBezTo>
                        <a:pt x="73025" y="1314450"/>
                        <a:pt x="69110" y="1305140"/>
                        <a:pt x="66675" y="1295400"/>
                      </a:cubicBezTo>
                      <a:cubicBezTo>
                        <a:pt x="63500" y="1282700"/>
                        <a:pt x="60746" y="1269887"/>
                        <a:pt x="57150" y="1257300"/>
                      </a:cubicBezTo>
                      <a:cubicBezTo>
                        <a:pt x="54392" y="1247646"/>
                        <a:pt x="50267" y="1238411"/>
                        <a:pt x="47625" y="1228725"/>
                      </a:cubicBezTo>
                      <a:cubicBezTo>
                        <a:pt x="40736" y="1203466"/>
                        <a:pt x="36854" y="1177363"/>
                        <a:pt x="28575" y="1152525"/>
                      </a:cubicBezTo>
                      <a:cubicBezTo>
                        <a:pt x="25400" y="1143000"/>
                        <a:pt x="21228" y="1133751"/>
                        <a:pt x="19050" y="1123950"/>
                      </a:cubicBezTo>
                      <a:cubicBezTo>
                        <a:pt x="11202" y="1088636"/>
                        <a:pt x="4119" y="1023555"/>
                        <a:pt x="0" y="990600"/>
                      </a:cubicBezTo>
                      <a:cubicBezTo>
                        <a:pt x="3175" y="854075"/>
                        <a:pt x="3840" y="717469"/>
                        <a:pt x="9525" y="581025"/>
                      </a:cubicBezTo>
                      <a:cubicBezTo>
                        <a:pt x="10199" y="564850"/>
                        <a:pt x="16388" y="549369"/>
                        <a:pt x="19050" y="533400"/>
                      </a:cubicBezTo>
                      <a:cubicBezTo>
                        <a:pt x="52215" y="334409"/>
                        <a:pt x="2871" y="588591"/>
                        <a:pt x="47625" y="409575"/>
                      </a:cubicBezTo>
                      <a:cubicBezTo>
                        <a:pt x="50677" y="397368"/>
                        <a:pt x="59843" y="356565"/>
                        <a:pt x="66675" y="342900"/>
                      </a:cubicBezTo>
                      <a:cubicBezTo>
                        <a:pt x="89955" y="296339"/>
                        <a:pt x="83279" y="333633"/>
                        <a:pt x="95250" y="285750"/>
                      </a:cubicBezTo>
                      <a:cubicBezTo>
                        <a:pt x="108845" y="231368"/>
                        <a:pt x="99633" y="248915"/>
                        <a:pt x="114300" y="200025"/>
                      </a:cubicBezTo>
                      <a:cubicBezTo>
                        <a:pt x="120070" y="180791"/>
                        <a:pt x="122211" y="159583"/>
                        <a:pt x="133350" y="142875"/>
                      </a:cubicBezTo>
                      <a:cubicBezTo>
                        <a:pt x="139700" y="133350"/>
                        <a:pt x="146720" y="124239"/>
                        <a:pt x="152400" y="114300"/>
                      </a:cubicBezTo>
                      <a:cubicBezTo>
                        <a:pt x="158872" y="102974"/>
                        <a:pt x="177842" y="58173"/>
                        <a:pt x="190500" y="47625"/>
                      </a:cubicBezTo>
                      <a:cubicBezTo>
                        <a:pt x="201408" y="38535"/>
                        <a:pt x="216272" y="35620"/>
                        <a:pt x="228600" y="28575"/>
                      </a:cubicBezTo>
                      <a:cubicBezTo>
                        <a:pt x="309774" y="-17810"/>
                        <a:pt x="192030" y="13868"/>
                        <a:pt x="400050" y="0"/>
                      </a:cubicBezTo>
                      <a:cubicBezTo>
                        <a:pt x="425450" y="3175"/>
                        <a:pt x="445294" y="397"/>
                        <a:pt x="476250" y="9525"/>
                      </a:cubicBezTo>
                      <a:cubicBezTo>
                        <a:pt x="507206" y="18653"/>
                        <a:pt x="557609" y="32147"/>
                        <a:pt x="585787" y="54769"/>
                      </a:cubicBezTo>
                      <a:cubicBezTo>
                        <a:pt x="613965" y="77391"/>
                        <a:pt x="615950" y="123031"/>
                        <a:pt x="645319" y="145256"/>
                      </a:cubicBezTo>
                      <a:cubicBezTo>
                        <a:pt x="674688" y="167481"/>
                        <a:pt x="704056" y="190500"/>
                        <a:pt x="738187" y="209550"/>
                      </a:cubicBezTo>
                      <a:cubicBezTo>
                        <a:pt x="772318" y="228600"/>
                        <a:pt x="803275" y="223045"/>
                        <a:pt x="850106" y="259557"/>
                      </a:cubicBezTo>
                      <a:cubicBezTo>
                        <a:pt x="896937" y="296069"/>
                        <a:pt x="987822" y="395685"/>
                        <a:pt x="1019175" y="428625"/>
                      </a:cubicBezTo>
                      <a:cubicBezTo>
                        <a:pt x="1050528" y="461565"/>
                        <a:pt x="1027113" y="445294"/>
                        <a:pt x="1038225" y="457200"/>
                      </a:cubicBezTo>
                      <a:cubicBezTo>
                        <a:pt x="1049337" y="469106"/>
                        <a:pt x="1067594" y="482203"/>
                        <a:pt x="1085850" y="500062"/>
                      </a:cubicBezTo>
                      <a:cubicBezTo>
                        <a:pt x="1104106" y="517921"/>
                        <a:pt x="1128713" y="536575"/>
                        <a:pt x="1147763" y="564356"/>
                      </a:cubicBezTo>
                      <a:cubicBezTo>
                        <a:pt x="1166813" y="592137"/>
                        <a:pt x="1120149" y="546748"/>
                        <a:pt x="1200150" y="666750"/>
                      </a:cubicBezTo>
                      <a:cubicBezTo>
                        <a:pt x="1206500" y="676275"/>
                        <a:pt x="1216717" y="684150"/>
                        <a:pt x="1219200" y="695325"/>
                      </a:cubicBezTo>
                      <a:cubicBezTo>
                        <a:pt x="1223333" y="713921"/>
                        <a:pt x="1230312" y="741363"/>
                        <a:pt x="1228725" y="771525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xmlns="" id="{B6AD1D76-874B-470B-B2B7-304164E434B7}"/>
                    </a:ext>
                  </a:extLst>
                </p:cNvPr>
                <p:cNvGrpSpPr/>
                <p:nvPr/>
              </p:nvGrpSpPr>
              <p:grpSpPr>
                <a:xfrm>
                  <a:off x="6408474" y="3955581"/>
                  <a:ext cx="2642135" cy="2104208"/>
                  <a:chOff x="5413847" y="3898106"/>
                  <a:chExt cx="2642135" cy="2104208"/>
                </a:xfrm>
              </p:grpSpPr>
              <p:grpSp>
                <p:nvGrpSpPr>
                  <p:cNvPr id="59" name="Group 58">
                    <a:extLst>
                      <a:ext uri="{FF2B5EF4-FFF2-40B4-BE49-F238E27FC236}">
                        <a16:creationId xmlns:a16="http://schemas.microsoft.com/office/drawing/2014/main" xmlns="" id="{60BFC14D-DF88-49E0-9F65-A1EFFFDDCBBD}"/>
                      </a:ext>
                    </a:extLst>
                  </p:cNvPr>
                  <p:cNvGrpSpPr/>
                  <p:nvPr/>
                </p:nvGrpSpPr>
                <p:grpSpPr>
                  <a:xfrm>
                    <a:off x="5413847" y="3898106"/>
                    <a:ext cx="2642135" cy="2104208"/>
                    <a:chOff x="5413847" y="3898106"/>
                    <a:chExt cx="2642135" cy="2104208"/>
                  </a:xfrm>
                </p:grpSpPr>
                <p:grpSp>
                  <p:nvGrpSpPr>
                    <p:cNvPr id="67" name="Group 66">
                      <a:extLst>
                        <a:ext uri="{FF2B5EF4-FFF2-40B4-BE49-F238E27FC236}">
                          <a16:creationId xmlns:a16="http://schemas.microsoft.com/office/drawing/2014/main" xmlns="" id="{DE078625-12A9-4A8B-9C7E-23AAD5179DE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855225" y="3898106"/>
                      <a:ext cx="1720325" cy="1835944"/>
                      <a:chOff x="5855225" y="3898106"/>
                      <a:chExt cx="1720325" cy="1835944"/>
                    </a:xfrm>
                  </p:grpSpPr>
                  <p:cxnSp>
                    <p:nvCxnSpPr>
                      <p:cNvPr id="69" name="Straight Arrow Connector 68">
                        <a:extLst>
                          <a:ext uri="{FF2B5EF4-FFF2-40B4-BE49-F238E27FC236}">
                            <a16:creationId xmlns:a16="http://schemas.microsoft.com/office/drawing/2014/main" xmlns="" id="{FB4182AC-6276-45D4-A6B1-B4DC15526CD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5855225" y="3920018"/>
                        <a:ext cx="1716087" cy="1357764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headEnd type="non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1" name="Straight Arrow Connector 70">
                        <a:extLst>
                          <a:ext uri="{FF2B5EF4-FFF2-40B4-BE49-F238E27FC236}">
                            <a16:creationId xmlns:a16="http://schemas.microsoft.com/office/drawing/2014/main" xmlns="" id="{CC8234C8-6BD3-4078-8E70-1C93DC52456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6317456" y="3920015"/>
                        <a:ext cx="918894" cy="769460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headEnd type="non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2" name="Straight Arrow Connector 71">
                        <a:extLst>
                          <a:ext uri="{FF2B5EF4-FFF2-40B4-BE49-F238E27FC236}">
                            <a16:creationId xmlns:a16="http://schemas.microsoft.com/office/drawing/2014/main" xmlns="" id="{566A5241-0AC1-4F73-B890-C498B886730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6677025" y="3898106"/>
                        <a:ext cx="559325" cy="377676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headEnd type="non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5" name="Straight Arrow Connector 74">
                        <a:extLst>
                          <a:ext uri="{FF2B5EF4-FFF2-40B4-BE49-F238E27FC236}">
                            <a16:creationId xmlns:a16="http://schemas.microsoft.com/office/drawing/2014/main" xmlns="" id="{F519EE8E-CF22-4C95-BFA2-A8E08114CC8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7237937" y="3920015"/>
                        <a:ext cx="0" cy="1037028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headEnd type="non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6" name="Straight Arrow Connector 75">
                        <a:extLst>
                          <a:ext uri="{FF2B5EF4-FFF2-40B4-BE49-F238E27FC236}">
                            <a16:creationId xmlns:a16="http://schemas.microsoft.com/office/drawing/2014/main" xmlns="" id="{D6B73FF4-72B3-490F-9D2E-4EBFB5FE3F2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7572899" y="3920015"/>
                        <a:ext cx="0" cy="780084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headEnd type="non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" name="Straight Arrow Connector 78">
                        <a:extLst>
                          <a:ext uri="{FF2B5EF4-FFF2-40B4-BE49-F238E27FC236}">
                            <a16:creationId xmlns:a16="http://schemas.microsoft.com/office/drawing/2014/main" xmlns="" id="{7CCE92AA-4EC2-42BB-9F67-BB32BB3F1690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862226" y="4255930"/>
                        <a:ext cx="495300" cy="397261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headEnd type="non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2" name="Straight Arrow Connector 81">
                        <a:extLst>
                          <a:ext uri="{FF2B5EF4-FFF2-40B4-BE49-F238E27FC236}">
                            <a16:creationId xmlns:a16="http://schemas.microsoft.com/office/drawing/2014/main" xmlns="" id="{B30418C1-FBC8-4380-A1D9-88DFC9A0FB7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5862225" y="4659162"/>
                        <a:ext cx="911960" cy="0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headEnd type="non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" name="Straight Arrow Connector 82">
                        <a:extLst>
                          <a:ext uri="{FF2B5EF4-FFF2-40B4-BE49-F238E27FC236}">
                            <a16:creationId xmlns:a16="http://schemas.microsoft.com/office/drawing/2014/main" xmlns="" id="{14D383F7-D4C1-4F69-89D5-964131306A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7193573" y="4689475"/>
                        <a:ext cx="381977" cy="297309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headEnd type="non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" name="Straight Arrow Connector 83">
                        <a:extLst>
                          <a:ext uri="{FF2B5EF4-FFF2-40B4-BE49-F238E27FC236}">
                            <a16:creationId xmlns:a16="http://schemas.microsoft.com/office/drawing/2014/main" xmlns="" id="{2EFCBC4A-ED6C-4FE1-B868-C1E43E0850E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7571312" y="5009768"/>
                        <a:ext cx="0" cy="724282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headEnd type="none" w="med" len="med"/>
                        <a:tailEnd type="triangl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" name="Straight Arrow Connector 84">
                        <a:extLst>
                          <a:ext uri="{FF2B5EF4-FFF2-40B4-BE49-F238E27FC236}">
                            <a16:creationId xmlns:a16="http://schemas.microsoft.com/office/drawing/2014/main" xmlns="" id="{0BD2CC11-3FB1-40D7-81F9-4AAA526B79D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6392476" y="5376886"/>
                        <a:ext cx="1178836" cy="10417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headEnd type="non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" name="Straight Arrow Connector 85">
                        <a:extLst>
                          <a:ext uri="{FF2B5EF4-FFF2-40B4-BE49-F238E27FC236}">
                            <a16:creationId xmlns:a16="http://schemas.microsoft.com/office/drawing/2014/main" xmlns="" id="{7767E250-E90A-4A54-BF57-FA2554EA6B1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5906070" y="4653191"/>
                        <a:ext cx="828838" cy="685829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headEnd type="non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" name="Straight Arrow Connector 86">
                        <a:extLst>
                          <a:ext uri="{FF2B5EF4-FFF2-40B4-BE49-F238E27FC236}">
                            <a16:creationId xmlns:a16="http://schemas.microsoft.com/office/drawing/2014/main" xmlns="" id="{E0E1D75D-B814-4282-8325-31AD321721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5883275" y="4659852"/>
                        <a:ext cx="453145" cy="335223"/>
                      </a:xfrm>
                      <a:prstGeom prst="straightConnector1">
                        <a:avLst/>
                      </a:prstGeom>
                      <a:ln w="38100">
                        <a:solidFill>
                          <a:schemeClr val="tx1"/>
                        </a:solidFill>
                        <a:headEnd type="non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8" name="TextBox 67">
                      <a:extLst>
                        <a:ext uri="{FF2B5EF4-FFF2-40B4-BE49-F238E27FC236}">
                          <a16:creationId xmlns:a16="http://schemas.microsoft.com/office/drawing/2014/main" xmlns="" id="{675EC8EF-4B7C-4B63-B029-ACA5935CEEC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13847" y="5632982"/>
                      <a:ext cx="264213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NZ" dirty="0"/>
                        <a:t>Watersheds &amp; catchments</a:t>
                      </a:r>
                    </a:p>
                  </p:txBody>
                </p:sp>
              </p:grpSp>
              <p:cxnSp>
                <p:nvCxnSpPr>
                  <p:cNvPr id="66" name="Straight Arrow Connector 65">
                    <a:extLst>
                      <a:ext uri="{FF2B5EF4-FFF2-40B4-BE49-F238E27FC236}">
                        <a16:creationId xmlns:a16="http://schemas.microsoft.com/office/drawing/2014/main" xmlns="" id="{E938850B-1851-42FF-8D0D-6B711F7BC6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707524" y="5015958"/>
                    <a:ext cx="486049" cy="371345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</p:spTree>
    <p:extLst>
      <p:ext uri="{BB962C8B-B14F-4D97-AF65-F5344CB8AC3E}">
        <p14:creationId xmlns:p14="http://schemas.microsoft.com/office/powerpoint/2010/main" val="43805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8C2F05-CEAB-466D-965F-250F1D267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30m digital elevation model</a:t>
            </a:r>
          </a:p>
          <a:p>
            <a:r>
              <a:rPr lang="en-NZ" dirty="0"/>
              <a:t>Calculated local and upstream variables for each reach</a:t>
            </a:r>
          </a:p>
          <a:p>
            <a:pPr lvl="1"/>
            <a:r>
              <a:rPr lang="en-NZ" dirty="0"/>
              <a:t>Elevation</a:t>
            </a:r>
          </a:p>
          <a:p>
            <a:pPr lvl="1"/>
            <a:r>
              <a:rPr lang="en-NZ" dirty="0"/>
              <a:t>Slope</a:t>
            </a:r>
          </a:p>
          <a:p>
            <a:pPr lvl="1"/>
            <a:r>
              <a:rPr lang="en-NZ" dirty="0"/>
              <a:t>Rainfall</a:t>
            </a:r>
          </a:p>
          <a:p>
            <a:pPr lvl="1"/>
            <a:r>
              <a:rPr lang="en-NZ" dirty="0"/>
              <a:t>Geology</a:t>
            </a:r>
          </a:p>
          <a:p>
            <a:pPr lvl="1"/>
            <a:r>
              <a:rPr lang="en-NZ" dirty="0"/>
              <a:t>Landcover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B38A78-90AA-4CBC-A9E9-EA7514A3A8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908" y="3145909"/>
            <a:ext cx="4608610" cy="28442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EE72C90-6767-447E-8419-5295709072D8}"/>
              </a:ext>
            </a:extLst>
          </p:cNvPr>
          <p:cNvGrpSpPr/>
          <p:nvPr/>
        </p:nvGrpSpPr>
        <p:grpSpPr>
          <a:xfrm>
            <a:off x="4555052" y="3962400"/>
            <a:ext cx="3169723" cy="1810467"/>
            <a:chOff x="4555052" y="3962400"/>
            <a:chExt cx="3169723" cy="1810467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xmlns="" id="{3A94B410-D6A9-45E9-808A-52EA115DD129}"/>
                </a:ext>
              </a:extLst>
            </p:cNvPr>
            <p:cNvSpPr/>
            <p:nvPr/>
          </p:nvSpPr>
          <p:spPr>
            <a:xfrm rot="14244135">
              <a:off x="7648575" y="3943350"/>
              <a:ext cx="57150" cy="95250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xmlns="" id="{208394E9-ED49-4D04-A108-B11419CE5322}"/>
                </a:ext>
              </a:extLst>
            </p:cNvPr>
            <p:cNvSpPr/>
            <p:nvPr/>
          </p:nvSpPr>
          <p:spPr>
            <a:xfrm rot="14244135">
              <a:off x="7164359" y="4648200"/>
              <a:ext cx="57150" cy="95250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D0B82098-40ED-41FA-9745-878C8CF84879}"/>
                </a:ext>
              </a:extLst>
            </p:cNvPr>
            <p:cNvSpPr/>
            <p:nvPr/>
          </p:nvSpPr>
          <p:spPr>
            <a:xfrm rot="16687668">
              <a:off x="6396038" y="5205413"/>
              <a:ext cx="57150" cy="95250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xmlns="" id="{1876F0E0-5BDC-4FEA-BF11-3BBE53CAE390}"/>
                </a:ext>
              </a:extLst>
            </p:cNvPr>
            <p:cNvSpPr/>
            <p:nvPr/>
          </p:nvSpPr>
          <p:spPr>
            <a:xfrm rot="15042965">
              <a:off x="5295900" y="5512051"/>
              <a:ext cx="57150" cy="95250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xmlns="" id="{2F7DCAB8-B08F-413C-BCC5-DCC0428DDEFF}"/>
                </a:ext>
              </a:extLst>
            </p:cNvPr>
            <p:cNvSpPr/>
            <p:nvPr/>
          </p:nvSpPr>
          <p:spPr>
            <a:xfrm rot="7926756">
              <a:off x="4574102" y="5696667"/>
              <a:ext cx="57150" cy="95250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xmlns="" id="{BCC870FA-112C-41D2-8A90-203674F919B4}"/>
                </a:ext>
              </a:extLst>
            </p:cNvPr>
            <p:cNvSpPr/>
            <p:nvPr/>
          </p:nvSpPr>
          <p:spPr>
            <a:xfrm rot="13943716">
              <a:off x="4605807" y="5229648"/>
              <a:ext cx="57150" cy="95250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C6050CE1-ECA0-42D8-84DD-0445A1FF4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525" y="66502"/>
            <a:ext cx="7252993" cy="792770"/>
          </a:xfrm>
        </p:spPr>
        <p:txBody>
          <a:bodyPr>
            <a:normAutofit/>
          </a:bodyPr>
          <a:lstStyle/>
          <a:p>
            <a:r>
              <a:rPr lang="en-NZ" dirty="0"/>
              <a:t>NZ’s Digital River Network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67225ED-266C-4646-A794-9CE21C754978}"/>
              </a:ext>
            </a:extLst>
          </p:cNvPr>
          <p:cNvSpPr txBox="1"/>
          <p:nvPr/>
        </p:nvSpPr>
        <p:spPr>
          <a:xfrm>
            <a:off x="5851119" y="641913"/>
            <a:ext cx="3205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Z" sz="3200" dirty="0">
                <a:solidFill>
                  <a:srgbClr val="0061A9"/>
                </a:solidFill>
                <a:latin typeface="+mj-lt"/>
                <a:ea typeface="+mj-ea"/>
                <a:cs typeface="+mj-cs"/>
              </a:rPr>
              <a:t>How was it made?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6171A1D-4F69-4601-9395-46F713EE89E9}"/>
              </a:ext>
            </a:extLst>
          </p:cNvPr>
          <p:cNvSpPr/>
          <p:nvPr/>
        </p:nvSpPr>
        <p:spPr>
          <a:xfrm>
            <a:off x="53341" y="6175736"/>
            <a:ext cx="27051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100" dirty="0"/>
              <a:t>https://www.niwa.co.nz/freshwater-and-estuaries/management-tools/river-environment-classification-0</a:t>
            </a:r>
          </a:p>
        </p:txBody>
      </p:sp>
    </p:spTree>
    <p:extLst>
      <p:ext uri="{BB962C8B-B14F-4D97-AF65-F5344CB8AC3E}">
        <p14:creationId xmlns:p14="http://schemas.microsoft.com/office/powerpoint/2010/main" val="23708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010D17F-4C71-41CD-BB81-C897C521F85C}"/>
              </a:ext>
            </a:extLst>
          </p:cNvPr>
          <p:cNvGrpSpPr/>
          <p:nvPr/>
        </p:nvGrpSpPr>
        <p:grpSpPr>
          <a:xfrm>
            <a:off x="4686300" y="3192780"/>
            <a:ext cx="4457700" cy="2743200"/>
            <a:chOff x="4518660" y="3192780"/>
            <a:chExt cx="4457700" cy="2743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A9D5903-99B4-4ED4-B16C-3681928AF8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4" t="1649" r="1761" b="1905"/>
            <a:stretch/>
          </p:blipFill>
          <p:spPr>
            <a:xfrm>
              <a:off x="4518660" y="3192780"/>
              <a:ext cx="4457700" cy="27432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1915EBF-5EE9-4B94-953F-77E20D713BC8}"/>
                </a:ext>
              </a:extLst>
            </p:cNvPr>
            <p:cNvSpPr/>
            <p:nvPr/>
          </p:nvSpPr>
          <p:spPr>
            <a:xfrm>
              <a:off x="4518660" y="3261360"/>
              <a:ext cx="2087880" cy="243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C8F8FA-B054-4538-A1AD-5148A2C2E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/>
              <a:t>NZ’s Digital River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F0D8A8-1A4D-4EF2-9682-23582895F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Hydrological modelling </a:t>
            </a:r>
          </a:p>
          <a:p>
            <a:r>
              <a:rPr lang="en-NZ" dirty="0"/>
              <a:t>Water quality modelling </a:t>
            </a:r>
          </a:p>
          <a:p>
            <a:r>
              <a:rPr lang="en-NZ" dirty="0"/>
              <a:t>Classifying river environments</a:t>
            </a:r>
          </a:p>
          <a:p>
            <a:r>
              <a:rPr lang="en-NZ" dirty="0"/>
              <a:t>Predicting national river values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6464D64-82AC-47AD-B532-1D425965D310}"/>
              </a:ext>
            </a:extLst>
          </p:cNvPr>
          <p:cNvSpPr txBox="1"/>
          <p:nvPr/>
        </p:nvSpPr>
        <p:spPr>
          <a:xfrm>
            <a:off x="5675429" y="641913"/>
            <a:ext cx="3381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Z" sz="3200" dirty="0">
                <a:solidFill>
                  <a:srgbClr val="0061A9"/>
                </a:solidFill>
                <a:latin typeface="+mj-lt"/>
                <a:ea typeface="+mj-ea"/>
                <a:cs typeface="+mj-cs"/>
              </a:rPr>
              <a:t>What is it used for?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D16B06D4-7CB6-4545-AC1E-9ECC2EE7CC79}"/>
              </a:ext>
            </a:extLst>
          </p:cNvPr>
          <p:cNvGrpSpPr/>
          <p:nvPr/>
        </p:nvGrpSpPr>
        <p:grpSpPr>
          <a:xfrm>
            <a:off x="6258875" y="1793397"/>
            <a:ext cx="1107001" cy="477204"/>
            <a:chOff x="6352559" y="1793397"/>
            <a:chExt cx="1107001" cy="477204"/>
          </a:xfrm>
        </p:grpSpPr>
        <p:pic>
          <p:nvPicPr>
            <p:cNvPr id="27" name="Picture 8" descr="Image result for water droplet">
              <a:extLst>
                <a:ext uri="{FF2B5EF4-FFF2-40B4-BE49-F238E27FC236}">
                  <a16:creationId xmlns:a16="http://schemas.microsoft.com/office/drawing/2014/main" xmlns="" id="{250CE7D1-B17A-459D-8128-F9E9710AF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2559" y="1793397"/>
              <a:ext cx="477204" cy="477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702BC7E-0C1A-49A3-851A-64012BB4E221}"/>
                </a:ext>
              </a:extLst>
            </p:cNvPr>
            <p:cNvSpPr txBox="1"/>
            <p:nvPr/>
          </p:nvSpPr>
          <p:spPr>
            <a:xfrm>
              <a:off x="6673832" y="1883262"/>
              <a:ext cx="7857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600" dirty="0" err="1"/>
                <a:t>TopNet</a:t>
              </a:r>
              <a:endParaRPr lang="en-NZ" sz="16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8C5DCF3F-3F7C-4F19-ABDE-94A5B337C983}"/>
              </a:ext>
            </a:extLst>
          </p:cNvPr>
          <p:cNvGrpSpPr/>
          <p:nvPr/>
        </p:nvGrpSpPr>
        <p:grpSpPr>
          <a:xfrm>
            <a:off x="4598194" y="3429000"/>
            <a:ext cx="4176712" cy="2425303"/>
            <a:chOff x="4598194" y="3429000"/>
            <a:chExt cx="4176712" cy="242530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06D0EF75-972F-43ED-A170-574949EA6BCD}"/>
                </a:ext>
              </a:extLst>
            </p:cNvPr>
            <p:cNvGrpSpPr/>
            <p:nvPr/>
          </p:nvGrpSpPr>
          <p:grpSpPr>
            <a:xfrm>
              <a:off x="4598194" y="3429000"/>
              <a:ext cx="3863816" cy="2425303"/>
              <a:chOff x="4598194" y="3429000"/>
              <a:chExt cx="3863816" cy="2425303"/>
            </a:xfrm>
          </p:grpSpPr>
          <p:pic>
            <p:nvPicPr>
              <p:cNvPr id="2056" name="Picture 8" descr="Image result for water droplet">
                <a:extLst>
                  <a:ext uri="{FF2B5EF4-FFF2-40B4-BE49-F238E27FC236}">
                    <a16:creationId xmlns:a16="http://schemas.microsoft.com/office/drawing/2014/main" xmlns="" id="{10B2E6A6-A242-4DE8-BEFC-17639E056B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90560" y="3429000"/>
                <a:ext cx="171450" cy="171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8" descr="Image result for water droplet">
                <a:extLst>
                  <a:ext uri="{FF2B5EF4-FFF2-40B4-BE49-F238E27FC236}">
                    <a16:creationId xmlns:a16="http://schemas.microsoft.com/office/drawing/2014/main" xmlns="" id="{E9E477B5-CC39-4841-8D3B-6BE02CA5FA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98994" y="4297679"/>
                <a:ext cx="257175" cy="257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Image result for water droplet">
                <a:extLst>
                  <a:ext uri="{FF2B5EF4-FFF2-40B4-BE49-F238E27FC236}">
                    <a16:creationId xmlns:a16="http://schemas.microsoft.com/office/drawing/2014/main" xmlns="" id="{C91AF518-D81C-46E9-B394-15ED0CDBA6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9560" y="4494413"/>
                <a:ext cx="247650" cy="2476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8" descr="Image result for water droplet">
                <a:extLst>
                  <a:ext uri="{FF2B5EF4-FFF2-40B4-BE49-F238E27FC236}">
                    <a16:creationId xmlns:a16="http://schemas.microsoft.com/office/drawing/2014/main" xmlns="" id="{1BED8A6C-0D68-4899-95F6-0770F73D40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5139" y="5109209"/>
                <a:ext cx="238125" cy="238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8" descr="Image result for water droplet">
                <a:extLst>
                  <a:ext uri="{FF2B5EF4-FFF2-40B4-BE49-F238E27FC236}">
                    <a16:creationId xmlns:a16="http://schemas.microsoft.com/office/drawing/2014/main" xmlns="" id="{FF35E9DE-8DD4-4CF9-ABFC-BC345D1F1B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6835" y="4947285"/>
                <a:ext cx="316230" cy="3162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8" descr="Image result for water droplet">
                <a:extLst>
                  <a:ext uri="{FF2B5EF4-FFF2-40B4-BE49-F238E27FC236}">
                    <a16:creationId xmlns:a16="http://schemas.microsoft.com/office/drawing/2014/main" xmlns="" id="{4F268D98-F100-4051-A9C0-CADA06D563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08321" y="5411153"/>
                <a:ext cx="252412" cy="2524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8" descr="Image result for water droplet">
                <a:extLst>
                  <a:ext uri="{FF2B5EF4-FFF2-40B4-BE49-F238E27FC236}">
                    <a16:creationId xmlns:a16="http://schemas.microsoft.com/office/drawing/2014/main" xmlns="" id="{FC3EA9C3-F20D-4457-A559-D18D43598B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8194" y="5472826"/>
                <a:ext cx="381477" cy="3814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0" name="Picture 8" descr="Image result for water droplet">
              <a:extLst>
                <a:ext uri="{FF2B5EF4-FFF2-40B4-BE49-F238E27FC236}">
                  <a16:creationId xmlns:a16="http://schemas.microsoft.com/office/drawing/2014/main" xmlns="" id="{B83ECA57-024B-4B89-97EF-BD68054AA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3456" y="3829844"/>
              <a:ext cx="171450" cy="171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1062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010D17F-4C71-41CD-BB81-C897C521F85C}"/>
              </a:ext>
            </a:extLst>
          </p:cNvPr>
          <p:cNvGrpSpPr/>
          <p:nvPr/>
        </p:nvGrpSpPr>
        <p:grpSpPr>
          <a:xfrm>
            <a:off x="4686300" y="3192780"/>
            <a:ext cx="4457700" cy="2743200"/>
            <a:chOff x="4518660" y="3192780"/>
            <a:chExt cx="4457700" cy="2743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A9D5903-99B4-4ED4-B16C-3681928AF8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4" t="1649" r="1761" b="1905"/>
            <a:stretch/>
          </p:blipFill>
          <p:spPr>
            <a:xfrm>
              <a:off x="4518660" y="3192780"/>
              <a:ext cx="4457700" cy="27432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1915EBF-5EE9-4B94-953F-77E20D713BC8}"/>
                </a:ext>
              </a:extLst>
            </p:cNvPr>
            <p:cNvSpPr/>
            <p:nvPr/>
          </p:nvSpPr>
          <p:spPr>
            <a:xfrm>
              <a:off x="4518660" y="3261360"/>
              <a:ext cx="2087880" cy="243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C8F8FA-B054-4538-A1AD-5148A2C2E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/>
              <a:t>NZ’s Digital River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F0D8A8-1A4D-4EF2-9682-23582895F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Hydrological modelling </a:t>
            </a:r>
          </a:p>
          <a:p>
            <a:r>
              <a:rPr lang="en-NZ" dirty="0"/>
              <a:t>Water quality modelling </a:t>
            </a:r>
          </a:p>
          <a:p>
            <a:r>
              <a:rPr lang="en-NZ" dirty="0"/>
              <a:t>Classifying river environments</a:t>
            </a:r>
          </a:p>
          <a:p>
            <a:r>
              <a:rPr lang="en-NZ" dirty="0"/>
              <a:t>Predicting national river values</a:t>
            </a:r>
          </a:p>
          <a:p>
            <a:pPr marL="0" indent="0">
              <a:buNone/>
            </a:pPr>
            <a:endParaRPr lang="en-NZ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6464D64-82AC-47AD-B532-1D425965D310}"/>
              </a:ext>
            </a:extLst>
          </p:cNvPr>
          <p:cNvSpPr txBox="1"/>
          <p:nvPr/>
        </p:nvSpPr>
        <p:spPr>
          <a:xfrm>
            <a:off x="5675429" y="641913"/>
            <a:ext cx="3381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Z" sz="3200" dirty="0">
                <a:solidFill>
                  <a:srgbClr val="0061A9"/>
                </a:solidFill>
                <a:latin typeface="+mj-lt"/>
                <a:ea typeface="+mj-ea"/>
                <a:cs typeface="+mj-cs"/>
              </a:rPr>
              <a:t>What is it used for?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8ADF591-233F-4430-952D-BD67BD83F9F6}"/>
              </a:ext>
            </a:extLst>
          </p:cNvPr>
          <p:cNvGrpSpPr/>
          <p:nvPr/>
        </p:nvGrpSpPr>
        <p:grpSpPr>
          <a:xfrm>
            <a:off x="4994178" y="3921506"/>
            <a:ext cx="3560003" cy="1819710"/>
            <a:chOff x="5058217" y="3901439"/>
            <a:chExt cx="3560003" cy="1819710"/>
          </a:xfrm>
        </p:grpSpPr>
        <p:pic>
          <p:nvPicPr>
            <p:cNvPr id="2058" name="Picture 10" descr="Image result for microbe">
              <a:extLst>
                <a:ext uri="{FF2B5EF4-FFF2-40B4-BE49-F238E27FC236}">
                  <a16:creationId xmlns:a16="http://schemas.microsoft.com/office/drawing/2014/main" xmlns="" id="{726B14BA-A8F2-4E5D-ACBB-8F3D9617D6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0302" y="3901439"/>
              <a:ext cx="235957" cy="149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Image result for microbe">
              <a:extLst>
                <a:ext uri="{FF2B5EF4-FFF2-40B4-BE49-F238E27FC236}">
                  <a16:creationId xmlns:a16="http://schemas.microsoft.com/office/drawing/2014/main" xmlns="" id="{3D2B9BB4-4C37-4EFA-ABCB-1C53638C98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4340" y="4228749"/>
              <a:ext cx="383880" cy="242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Image result for microbe">
              <a:extLst>
                <a:ext uri="{FF2B5EF4-FFF2-40B4-BE49-F238E27FC236}">
                  <a16:creationId xmlns:a16="http://schemas.microsoft.com/office/drawing/2014/main" xmlns="" id="{0D064AA2-0340-4567-828C-A6953CC1F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8500" y="4775963"/>
              <a:ext cx="531802" cy="336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Image result for microbe">
              <a:extLst>
                <a:ext uri="{FF2B5EF4-FFF2-40B4-BE49-F238E27FC236}">
                  <a16:creationId xmlns:a16="http://schemas.microsoft.com/office/drawing/2014/main" xmlns="" id="{C3387E6E-E5DD-461C-A62C-3E62B9F04A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0251" y="5018108"/>
              <a:ext cx="462473" cy="292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Image result for microbe">
              <a:extLst>
                <a:ext uri="{FF2B5EF4-FFF2-40B4-BE49-F238E27FC236}">
                  <a16:creationId xmlns:a16="http://schemas.microsoft.com/office/drawing/2014/main" xmlns="" id="{3B2A0F6A-F986-4EBB-92E7-9223E9ACB7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8844" y="5403347"/>
              <a:ext cx="491303" cy="310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Image result for microbe">
              <a:extLst>
                <a:ext uri="{FF2B5EF4-FFF2-40B4-BE49-F238E27FC236}">
                  <a16:creationId xmlns:a16="http://schemas.microsoft.com/office/drawing/2014/main" xmlns="" id="{C8844BE2-3980-4D0A-8D00-8FA60D7D13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8217" y="5471292"/>
              <a:ext cx="395031" cy="249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461BA53B-5E9D-494E-A091-5876AB8EED45}"/>
              </a:ext>
            </a:extLst>
          </p:cNvPr>
          <p:cNvGrpSpPr/>
          <p:nvPr/>
        </p:nvGrpSpPr>
        <p:grpSpPr>
          <a:xfrm>
            <a:off x="6258875" y="2358370"/>
            <a:ext cx="1283662" cy="418104"/>
            <a:chOff x="6260644" y="2358370"/>
            <a:chExt cx="1283662" cy="418104"/>
          </a:xfrm>
        </p:grpSpPr>
        <p:pic>
          <p:nvPicPr>
            <p:cNvPr id="26" name="Picture 10" descr="Image result for microbe">
              <a:extLst>
                <a:ext uri="{FF2B5EF4-FFF2-40B4-BE49-F238E27FC236}">
                  <a16:creationId xmlns:a16="http://schemas.microsoft.com/office/drawing/2014/main" xmlns="" id="{DDBC58A5-771E-4BFA-B2DE-39C61ADAD3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0644" y="2358370"/>
              <a:ext cx="661035" cy="418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1DEAD256-E7C0-40EA-98A8-88D1D1B781D9}"/>
                </a:ext>
              </a:extLst>
            </p:cNvPr>
            <p:cNvSpPr txBox="1"/>
            <p:nvPr/>
          </p:nvSpPr>
          <p:spPr>
            <a:xfrm>
              <a:off x="6843473" y="2369128"/>
              <a:ext cx="7008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600" dirty="0"/>
                <a:t>CLUES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77AEB4BF-A727-424E-ADE2-CAE76239DC48}"/>
              </a:ext>
            </a:extLst>
          </p:cNvPr>
          <p:cNvGrpSpPr/>
          <p:nvPr/>
        </p:nvGrpSpPr>
        <p:grpSpPr>
          <a:xfrm>
            <a:off x="6258875" y="1793397"/>
            <a:ext cx="1107001" cy="477204"/>
            <a:chOff x="6352559" y="1793397"/>
            <a:chExt cx="1107001" cy="477204"/>
          </a:xfrm>
        </p:grpSpPr>
        <p:pic>
          <p:nvPicPr>
            <p:cNvPr id="58" name="Picture 8" descr="Image result for water droplet">
              <a:extLst>
                <a:ext uri="{FF2B5EF4-FFF2-40B4-BE49-F238E27FC236}">
                  <a16:creationId xmlns:a16="http://schemas.microsoft.com/office/drawing/2014/main" xmlns="" id="{18535FF1-2296-4FEF-8139-BBE0D82A4A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2559" y="1793397"/>
              <a:ext cx="477204" cy="477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D0C118B2-B9EC-41BA-A2D5-29BFEDE82D37}"/>
                </a:ext>
              </a:extLst>
            </p:cNvPr>
            <p:cNvSpPr txBox="1"/>
            <p:nvPr/>
          </p:nvSpPr>
          <p:spPr>
            <a:xfrm>
              <a:off x="6673832" y="1883262"/>
              <a:ext cx="7857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600" dirty="0" err="1"/>
                <a:t>TopNet</a:t>
              </a:r>
              <a:endParaRPr lang="en-NZ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943604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010D17F-4C71-41CD-BB81-C897C521F85C}"/>
              </a:ext>
            </a:extLst>
          </p:cNvPr>
          <p:cNvGrpSpPr/>
          <p:nvPr/>
        </p:nvGrpSpPr>
        <p:grpSpPr>
          <a:xfrm>
            <a:off x="4686300" y="3192780"/>
            <a:ext cx="4457700" cy="2743200"/>
            <a:chOff x="4518660" y="3192780"/>
            <a:chExt cx="4457700" cy="2743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A9D5903-99B4-4ED4-B16C-3681928AF8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4" t="1649" r="1761" b="1905"/>
            <a:stretch/>
          </p:blipFill>
          <p:spPr>
            <a:xfrm>
              <a:off x="4518660" y="3192780"/>
              <a:ext cx="4457700" cy="27432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1915EBF-5EE9-4B94-953F-77E20D713BC8}"/>
                </a:ext>
              </a:extLst>
            </p:cNvPr>
            <p:cNvSpPr/>
            <p:nvPr/>
          </p:nvSpPr>
          <p:spPr>
            <a:xfrm>
              <a:off x="4518660" y="3261360"/>
              <a:ext cx="2087880" cy="243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C8F8FA-B054-4538-A1AD-5148A2C2E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/>
              <a:t>NZ’s Digital River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F0D8A8-1A4D-4EF2-9682-23582895F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Hydrological modelling </a:t>
            </a:r>
          </a:p>
          <a:p>
            <a:r>
              <a:rPr lang="en-NZ" dirty="0"/>
              <a:t>Water quality modelling </a:t>
            </a:r>
          </a:p>
          <a:p>
            <a:r>
              <a:rPr lang="en-NZ" dirty="0"/>
              <a:t>Classifying river environments</a:t>
            </a:r>
          </a:p>
          <a:p>
            <a:r>
              <a:rPr lang="en-NZ" dirty="0"/>
              <a:t>Predicting national river values</a:t>
            </a:r>
          </a:p>
          <a:p>
            <a:pPr marL="0" indent="0">
              <a:buNone/>
            </a:pPr>
            <a:endParaRPr lang="en-NZ" dirty="0"/>
          </a:p>
          <a:p>
            <a:endParaRPr lang="en-NZ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6464D64-82AC-47AD-B532-1D425965D310}"/>
              </a:ext>
            </a:extLst>
          </p:cNvPr>
          <p:cNvSpPr txBox="1"/>
          <p:nvPr/>
        </p:nvSpPr>
        <p:spPr>
          <a:xfrm>
            <a:off x="5675429" y="641913"/>
            <a:ext cx="3381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Z" sz="3200" dirty="0">
                <a:solidFill>
                  <a:srgbClr val="0061A9"/>
                </a:solidFill>
                <a:latin typeface="+mj-lt"/>
                <a:ea typeface="+mj-ea"/>
                <a:cs typeface="+mj-cs"/>
              </a:rPr>
              <a:t>What is it used for?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D16B06D4-7CB6-4545-AC1E-9ECC2EE7CC79}"/>
              </a:ext>
            </a:extLst>
          </p:cNvPr>
          <p:cNvGrpSpPr/>
          <p:nvPr/>
        </p:nvGrpSpPr>
        <p:grpSpPr>
          <a:xfrm>
            <a:off x="6258875" y="1793397"/>
            <a:ext cx="1107001" cy="477204"/>
            <a:chOff x="6352559" y="1793397"/>
            <a:chExt cx="1107001" cy="477204"/>
          </a:xfrm>
        </p:grpSpPr>
        <p:pic>
          <p:nvPicPr>
            <p:cNvPr id="27" name="Picture 8" descr="Image result for water droplet">
              <a:extLst>
                <a:ext uri="{FF2B5EF4-FFF2-40B4-BE49-F238E27FC236}">
                  <a16:creationId xmlns:a16="http://schemas.microsoft.com/office/drawing/2014/main" xmlns="" id="{250CE7D1-B17A-459D-8128-F9E9710AF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2559" y="1793397"/>
              <a:ext cx="477204" cy="477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702BC7E-0C1A-49A3-851A-64012BB4E221}"/>
                </a:ext>
              </a:extLst>
            </p:cNvPr>
            <p:cNvSpPr txBox="1"/>
            <p:nvPr/>
          </p:nvSpPr>
          <p:spPr>
            <a:xfrm>
              <a:off x="6673832" y="1883262"/>
              <a:ext cx="7857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600" dirty="0" err="1"/>
                <a:t>TopNet</a:t>
              </a:r>
              <a:endParaRPr lang="en-NZ" sz="1600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461BA53B-5E9D-494E-A091-5876AB8EED45}"/>
              </a:ext>
            </a:extLst>
          </p:cNvPr>
          <p:cNvGrpSpPr/>
          <p:nvPr/>
        </p:nvGrpSpPr>
        <p:grpSpPr>
          <a:xfrm>
            <a:off x="6258875" y="2358370"/>
            <a:ext cx="1283662" cy="418104"/>
            <a:chOff x="6260644" y="2358370"/>
            <a:chExt cx="1283662" cy="418104"/>
          </a:xfrm>
        </p:grpSpPr>
        <p:pic>
          <p:nvPicPr>
            <p:cNvPr id="26" name="Picture 10" descr="Image result for microbe">
              <a:extLst>
                <a:ext uri="{FF2B5EF4-FFF2-40B4-BE49-F238E27FC236}">
                  <a16:creationId xmlns:a16="http://schemas.microsoft.com/office/drawing/2014/main" xmlns="" id="{DDBC58A5-771E-4BFA-B2DE-39C61ADAD3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0644" y="2358370"/>
              <a:ext cx="661035" cy="418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1DEAD256-E7C0-40EA-98A8-88D1D1B781D9}"/>
                </a:ext>
              </a:extLst>
            </p:cNvPr>
            <p:cNvSpPr txBox="1"/>
            <p:nvPr/>
          </p:nvSpPr>
          <p:spPr>
            <a:xfrm>
              <a:off x="6843473" y="2369128"/>
              <a:ext cx="7008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600" dirty="0"/>
                <a:t>CLUES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B323FDA9-A058-4457-9277-4AE6F210B6D8}"/>
              </a:ext>
            </a:extLst>
          </p:cNvPr>
          <p:cNvGrpSpPr/>
          <p:nvPr/>
        </p:nvGrpSpPr>
        <p:grpSpPr>
          <a:xfrm>
            <a:off x="5397954" y="3622380"/>
            <a:ext cx="3594184" cy="2326236"/>
            <a:chOff x="5397954" y="3622380"/>
            <a:chExt cx="3594184" cy="232623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DD0A91F8-12D7-4780-BAB7-8A5FBD9ED53F}"/>
                </a:ext>
              </a:extLst>
            </p:cNvPr>
            <p:cNvGrpSpPr/>
            <p:nvPr/>
          </p:nvGrpSpPr>
          <p:grpSpPr>
            <a:xfrm>
              <a:off x="8327566" y="3622380"/>
              <a:ext cx="664572" cy="390479"/>
              <a:chOff x="6411275" y="3494588"/>
              <a:chExt cx="664572" cy="390479"/>
            </a:xfrm>
          </p:grpSpPr>
          <p:pic>
            <p:nvPicPr>
              <p:cNvPr id="47" name="Picture 14" descr="Image result for climate">
                <a:extLst>
                  <a:ext uri="{FF2B5EF4-FFF2-40B4-BE49-F238E27FC236}">
                    <a16:creationId xmlns:a16="http://schemas.microsoft.com/office/drawing/2014/main" xmlns="" id="{4DFEDD52-6899-450F-88BF-EBCDF399D7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411275" y="3494588"/>
                <a:ext cx="384401" cy="3844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16" descr="Image result for rock">
                <a:extLst>
                  <a:ext uri="{FF2B5EF4-FFF2-40B4-BE49-F238E27FC236}">
                    <a16:creationId xmlns:a16="http://schemas.microsoft.com/office/drawing/2014/main" xmlns="" id="{F3B8B0D4-9551-459A-8D86-A24860DEF7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816707" y="3546935"/>
                <a:ext cx="259140" cy="3381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D0FBD62D-D502-4BC3-B31E-F306B89A0DAD}"/>
                </a:ext>
              </a:extLst>
            </p:cNvPr>
            <p:cNvGrpSpPr/>
            <p:nvPr/>
          </p:nvGrpSpPr>
          <p:grpSpPr>
            <a:xfrm>
              <a:off x="6874059" y="4468544"/>
              <a:ext cx="664572" cy="390479"/>
              <a:chOff x="6411275" y="3494588"/>
              <a:chExt cx="664572" cy="390479"/>
            </a:xfrm>
          </p:grpSpPr>
          <p:pic>
            <p:nvPicPr>
              <p:cNvPr id="51" name="Picture 14" descr="Image result for climate">
                <a:extLst>
                  <a:ext uri="{FF2B5EF4-FFF2-40B4-BE49-F238E27FC236}">
                    <a16:creationId xmlns:a16="http://schemas.microsoft.com/office/drawing/2014/main" xmlns="" id="{9B5B5ECC-ADE0-4F27-A45F-B7CAB3A6E3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411275" y="3494588"/>
                <a:ext cx="384401" cy="3844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16" descr="Image result for rock">
                <a:extLst>
                  <a:ext uri="{FF2B5EF4-FFF2-40B4-BE49-F238E27FC236}">
                    <a16:creationId xmlns:a16="http://schemas.microsoft.com/office/drawing/2014/main" xmlns="" id="{793D7173-12A0-424B-92DB-A5D7B2AC08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816707" y="3546935"/>
                <a:ext cx="259140" cy="3381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9E987762-F66F-4518-B90C-1EE213529830}"/>
                </a:ext>
              </a:extLst>
            </p:cNvPr>
            <p:cNvGrpSpPr/>
            <p:nvPr/>
          </p:nvGrpSpPr>
          <p:grpSpPr>
            <a:xfrm>
              <a:off x="5397954" y="5558137"/>
              <a:ext cx="664572" cy="390479"/>
              <a:chOff x="6411275" y="3494588"/>
              <a:chExt cx="664572" cy="390479"/>
            </a:xfrm>
          </p:grpSpPr>
          <p:pic>
            <p:nvPicPr>
              <p:cNvPr id="55" name="Picture 14" descr="Image result for climate">
                <a:extLst>
                  <a:ext uri="{FF2B5EF4-FFF2-40B4-BE49-F238E27FC236}">
                    <a16:creationId xmlns:a16="http://schemas.microsoft.com/office/drawing/2014/main" xmlns="" id="{D6CEC873-BB9C-437F-8A58-C7CF6B95F2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411275" y="3494588"/>
                <a:ext cx="384401" cy="3844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16" descr="Image result for rock">
                <a:extLst>
                  <a:ext uri="{FF2B5EF4-FFF2-40B4-BE49-F238E27FC236}">
                    <a16:creationId xmlns:a16="http://schemas.microsoft.com/office/drawing/2014/main" xmlns="" id="{7E98B01F-79A2-4828-8137-2362B7FC38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816707" y="3546935"/>
                <a:ext cx="259140" cy="3381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57" name="Picture 14" descr="Image result for climate">
            <a:extLst>
              <a:ext uri="{FF2B5EF4-FFF2-40B4-BE49-F238E27FC236}">
                <a16:creationId xmlns:a16="http://schemas.microsoft.com/office/drawing/2014/main" xmlns="" id="{AEE16656-F211-47DD-A1DE-00031B58C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7954" y="4933332"/>
            <a:ext cx="384401" cy="38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6" descr="Image result for rock">
            <a:extLst>
              <a:ext uri="{FF2B5EF4-FFF2-40B4-BE49-F238E27FC236}">
                <a16:creationId xmlns:a16="http://schemas.microsoft.com/office/drawing/2014/main" xmlns="" id="{36C0DC0A-F185-47E8-A91B-5E263B1FD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3386" y="4985679"/>
            <a:ext cx="259140" cy="33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EC25DCDF-37F2-4333-9961-31FD56B77888}"/>
              </a:ext>
            </a:extLst>
          </p:cNvPr>
          <p:cNvGrpSpPr/>
          <p:nvPr/>
        </p:nvGrpSpPr>
        <p:grpSpPr>
          <a:xfrm>
            <a:off x="6229953" y="2885400"/>
            <a:ext cx="1149625" cy="390479"/>
            <a:chOff x="6229953" y="2885400"/>
            <a:chExt cx="1149625" cy="390479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0FFA77B3-C8BE-4896-8DF3-E9108A2D6C51}"/>
                </a:ext>
              </a:extLst>
            </p:cNvPr>
            <p:cNvSpPr txBox="1"/>
            <p:nvPr/>
          </p:nvSpPr>
          <p:spPr>
            <a:xfrm>
              <a:off x="6875145" y="2928425"/>
              <a:ext cx="5044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600" dirty="0"/>
                <a:t>REC</a:t>
              </a:r>
            </a:p>
          </p:txBody>
        </p:sp>
        <p:pic>
          <p:nvPicPr>
            <p:cNvPr id="64" name="Picture 14" descr="Image result for climate">
              <a:extLst>
                <a:ext uri="{FF2B5EF4-FFF2-40B4-BE49-F238E27FC236}">
                  <a16:creationId xmlns:a16="http://schemas.microsoft.com/office/drawing/2014/main" xmlns="" id="{E29A3CF3-8773-47B5-A7C3-B3D7FD8054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229953" y="2885400"/>
              <a:ext cx="384401" cy="38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16" descr="Image result for rock">
              <a:extLst>
                <a:ext uri="{FF2B5EF4-FFF2-40B4-BE49-F238E27FC236}">
                  <a16:creationId xmlns:a16="http://schemas.microsoft.com/office/drawing/2014/main" xmlns="" id="{965151A7-749B-4E30-9FF0-CF0B4686B9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635385" y="2937747"/>
              <a:ext cx="259140" cy="33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6015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010D17F-4C71-41CD-BB81-C897C521F85C}"/>
              </a:ext>
            </a:extLst>
          </p:cNvPr>
          <p:cNvGrpSpPr/>
          <p:nvPr/>
        </p:nvGrpSpPr>
        <p:grpSpPr>
          <a:xfrm>
            <a:off x="4686300" y="3192780"/>
            <a:ext cx="4457700" cy="2743200"/>
            <a:chOff x="4518660" y="3192780"/>
            <a:chExt cx="4457700" cy="2743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A9D5903-99B4-4ED4-B16C-3681928AF8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4" t="1649" r="1761" b="1905"/>
            <a:stretch/>
          </p:blipFill>
          <p:spPr>
            <a:xfrm>
              <a:off x="4518660" y="3192780"/>
              <a:ext cx="4457700" cy="27432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1915EBF-5EE9-4B94-953F-77E20D713BC8}"/>
                </a:ext>
              </a:extLst>
            </p:cNvPr>
            <p:cNvSpPr/>
            <p:nvPr/>
          </p:nvSpPr>
          <p:spPr>
            <a:xfrm>
              <a:off x="4518660" y="3261360"/>
              <a:ext cx="2087880" cy="243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C8F8FA-B054-4538-A1AD-5148A2C2E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/>
              <a:t>NZ’s Digital River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F0D8A8-1A4D-4EF2-9682-23582895F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Hydrological modelling </a:t>
            </a:r>
          </a:p>
          <a:p>
            <a:r>
              <a:rPr lang="en-NZ" dirty="0"/>
              <a:t>Water quality modelling </a:t>
            </a:r>
          </a:p>
          <a:p>
            <a:r>
              <a:rPr lang="en-NZ" dirty="0"/>
              <a:t>Classifying river environments</a:t>
            </a:r>
          </a:p>
          <a:p>
            <a:r>
              <a:rPr lang="en-NZ" dirty="0"/>
              <a:t>Predicting national river values</a:t>
            </a:r>
          </a:p>
          <a:p>
            <a:endParaRPr lang="en-NZ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6464D64-82AC-47AD-B532-1D425965D310}"/>
              </a:ext>
            </a:extLst>
          </p:cNvPr>
          <p:cNvSpPr txBox="1"/>
          <p:nvPr/>
        </p:nvSpPr>
        <p:spPr>
          <a:xfrm>
            <a:off x="5675429" y="641913"/>
            <a:ext cx="3381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Z" sz="3200" dirty="0">
                <a:solidFill>
                  <a:srgbClr val="0061A9"/>
                </a:solidFill>
                <a:latin typeface="+mj-lt"/>
                <a:ea typeface="+mj-ea"/>
                <a:cs typeface="+mj-cs"/>
              </a:rPr>
              <a:t>What is it used for?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D16B06D4-7CB6-4545-AC1E-9ECC2EE7CC79}"/>
              </a:ext>
            </a:extLst>
          </p:cNvPr>
          <p:cNvGrpSpPr/>
          <p:nvPr/>
        </p:nvGrpSpPr>
        <p:grpSpPr>
          <a:xfrm>
            <a:off x="6258875" y="1793397"/>
            <a:ext cx="1107001" cy="477204"/>
            <a:chOff x="6352559" y="1793397"/>
            <a:chExt cx="1107001" cy="477204"/>
          </a:xfrm>
        </p:grpSpPr>
        <p:pic>
          <p:nvPicPr>
            <p:cNvPr id="27" name="Picture 8" descr="Image result for water droplet">
              <a:extLst>
                <a:ext uri="{FF2B5EF4-FFF2-40B4-BE49-F238E27FC236}">
                  <a16:creationId xmlns:a16="http://schemas.microsoft.com/office/drawing/2014/main" xmlns="" id="{250CE7D1-B17A-459D-8128-F9E9710AF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2559" y="1793397"/>
              <a:ext cx="477204" cy="477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702BC7E-0C1A-49A3-851A-64012BB4E221}"/>
                </a:ext>
              </a:extLst>
            </p:cNvPr>
            <p:cNvSpPr txBox="1"/>
            <p:nvPr/>
          </p:nvSpPr>
          <p:spPr>
            <a:xfrm>
              <a:off x="6673832" y="1883262"/>
              <a:ext cx="7857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600" dirty="0" err="1"/>
                <a:t>TopNet</a:t>
              </a:r>
              <a:endParaRPr lang="en-NZ" sz="1600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461BA53B-5E9D-494E-A091-5876AB8EED45}"/>
              </a:ext>
            </a:extLst>
          </p:cNvPr>
          <p:cNvGrpSpPr/>
          <p:nvPr/>
        </p:nvGrpSpPr>
        <p:grpSpPr>
          <a:xfrm>
            <a:off x="6258875" y="2358370"/>
            <a:ext cx="1283662" cy="418104"/>
            <a:chOff x="6260644" y="2358370"/>
            <a:chExt cx="1283662" cy="418104"/>
          </a:xfrm>
        </p:grpSpPr>
        <p:pic>
          <p:nvPicPr>
            <p:cNvPr id="26" name="Picture 10" descr="Image result for microbe">
              <a:extLst>
                <a:ext uri="{FF2B5EF4-FFF2-40B4-BE49-F238E27FC236}">
                  <a16:creationId xmlns:a16="http://schemas.microsoft.com/office/drawing/2014/main" xmlns="" id="{DDBC58A5-771E-4BFA-B2DE-39C61ADAD3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0644" y="2358370"/>
              <a:ext cx="661035" cy="418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1DEAD256-E7C0-40EA-98A8-88D1D1B781D9}"/>
                </a:ext>
              </a:extLst>
            </p:cNvPr>
            <p:cNvSpPr txBox="1"/>
            <p:nvPr/>
          </p:nvSpPr>
          <p:spPr>
            <a:xfrm>
              <a:off x="6843473" y="2369128"/>
              <a:ext cx="7008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600" dirty="0"/>
                <a:t>CLUES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7881804C-1A99-4B3C-A861-419CFF54DD8D}"/>
              </a:ext>
            </a:extLst>
          </p:cNvPr>
          <p:cNvGrpSpPr/>
          <p:nvPr/>
        </p:nvGrpSpPr>
        <p:grpSpPr>
          <a:xfrm>
            <a:off x="4531801" y="3432455"/>
            <a:ext cx="3632696" cy="2046564"/>
            <a:chOff x="4531801" y="3432455"/>
            <a:chExt cx="3632696" cy="204656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C8107CCC-1F0E-4216-81D6-20722FB18A5E}"/>
                </a:ext>
              </a:extLst>
            </p:cNvPr>
            <p:cNvGrpSpPr/>
            <p:nvPr/>
          </p:nvGrpSpPr>
          <p:grpSpPr>
            <a:xfrm>
              <a:off x="4531801" y="4748752"/>
              <a:ext cx="3121061" cy="730267"/>
              <a:chOff x="4531801" y="4748752"/>
              <a:chExt cx="3121061" cy="730267"/>
            </a:xfrm>
          </p:grpSpPr>
          <p:pic>
            <p:nvPicPr>
              <p:cNvPr id="2060" name="Picture 12" descr="Image result for trout">
                <a:extLst>
                  <a:ext uri="{FF2B5EF4-FFF2-40B4-BE49-F238E27FC236}">
                    <a16:creationId xmlns:a16="http://schemas.microsoft.com/office/drawing/2014/main" xmlns="" id="{22C57352-C715-44F4-A924-CA6F7D093B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08863" y="4748752"/>
                <a:ext cx="579597" cy="2897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12" descr="Image result for trout">
                <a:extLst>
                  <a:ext uri="{FF2B5EF4-FFF2-40B4-BE49-F238E27FC236}">
                    <a16:creationId xmlns:a16="http://schemas.microsoft.com/office/drawing/2014/main" xmlns="" id="{F2383EEC-96CA-4020-92CD-FF92A3D857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1801" y="5189220"/>
                <a:ext cx="579597" cy="2897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12" descr="Image result for trout">
                <a:extLst>
                  <a:ext uri="{FF2B5EF4-FFF2-40B4-BE49-F238E27FC236}">
                    <a16:creationId xmlns:a16="http://schemas.microsoft.com/office/drawing/2014/main" xmlns="" id="{F6060464-E483-4678-9D1D-5684B9A8C6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73265" y="5160577"/>
                <a:ext cx="579597" cy="2897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D6BEB911-9987-46E8-A558-7F134DC745C2}"/>
                </a:ext>
              </a:extLst>
            </p:cNvPr>
            <p:cNvGrpSpPr/>
            <p:nvPr/>
          </p:nvGrpSpPr>
          <p:grpSpPr>
            <a:xfrm>
              <a:off x="6232070" y="3432455"/>
              <a:ext cx="1932427" cy="338554"/>
              <a:chOff x="6274558" y="3432455"/>
              <a:chExt cx="1932427" cy="338554"/>
            </a:xfrm>
          </p:grpSpPr>
          <p:pic>
            <p:nvPicPr>
              <p:cNvPr id="32" name="Picture 12" descr="Image result for trout">
                <a:extLst>
                  <a:ext uri="{FF2B5EF4-FFF2-40B4-BE49-F238E27FC236}">
                    <a16:creationId xmlns:a16="http://schemas.microsoft.com/office/drawing/2014/main" xmlns="" id="{96EB752F-DE37-4166-A379-AE82669681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4558" y="3450644"/>
                <a:ext cx="579597" cy="2897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E14908B3-5844-42AE-AB67-37839924C5E6}"/>
                  </a:ext>
                </a:extLst>
              </p:cNvPr>
              <p:cNvSpPr txBox="1"/>
              <p:nvPr/>
            </p:nvSpPr>
            <p:spPr>
              <a:xfrm>
                <a:off x="6816668" y="3432455"/>
                <a:ext cx="139031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Z" sz="1600" dirty="0"/>
                  <a:t>NZ River Maps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1A87ABE-606A-44BA-A9C1-B5BCEF479420}"/>
              </a:ext>
            </a:extLst>
          </p:cNvPr>
          <p:cNvGrpSpPr/>
          <p:nvPr/>
        </p:nvGrpSpPr>
        <p:grpSpPr>
          <a:xfrm>
            <a:off x="6229953" y="2885400"/>
            <a:ext cx="1149625" cy="390479"/>
            <a:chOff x="6229953" y="2885400"/>
            <a:chExt cx="1149625" cy="390479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CC6DB80D-13EF-4824-9C58-FFD008BABE47}"/>
                </a:ext>
              </a:extLst>
            </p:cNvPr>
            <p:cNvSpPr txBox="1"/>
            <p:nvPr/>
          </p:nvSpPr>
          <p:spPr>
            <a:xfrm>
              <a:off x="6875145" y="2928425"/>
              <a:ext cx="5044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600" dirty="0"/>
                <a:t>REC</a:t>
              </a:r>
            </a:p>
          </p:txBody>
        </p:sp>
        <p:pic>
          <p:nvPicPr>
            <p:cNvPr id="58" name="Picture 14" descr="Image result for climate">
              <a:extLst>
                <a:ext uri="{FF2B5EF4-FFF2-40B4-BE49-F238E27FC236}">
                  <a16:creationId xmlns:a16="http://schemas.microsoft.com/office/drawing/2014/main" xmlns="" id="{1555D29B-A6F5-4DBA-9E58-C1A31E6DF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229953" y="2885400"/>
              <a:ext cx="384401" cy="38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6" descr="Image result for rock">
              <a:extLst>
                <a:ext uri="{FF2B5EF4-FFF2-40B4-BE49-F238E27FC236}">
                  <a16:creationId xmlns:a16="http://schemas.microsoft.com/office/drawing/2014/main" xmlns="" id="{961016C0-8B3A-416A-81C2-A5FD26EAF0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635385" y="2937747"/>
              <a:ext cx="259140" cy="33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988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6B2F682-DDB5-49A6-903B-C368DB141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842" y="2332251"/>
            <a:ext cx="4822995" cy="359844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34C4BD-6E61-4A34-83A4-9811EA5C6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247" y="66502"/>
            <a:ext cx="7967272" cy="792770"/>
          </a:xfrm>
        </p:spPr>
        <p:txBody>
          <a:bodyPr>
            <a:normAutofit fontScale="90000"/>
          </a:bodyPr>
          <a:lstStyle/>
          <a:p>
            <a:r>
              <a:rPr lang="en-NZ" dirty="0"/>
              <a:t>River Environment Classification (REC)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090324-5C2A-4F40-862A-B56E3499D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863" y="1070727"/>
            <a:ext cx="7252994" cy="4351338"/>
          </a:xfrm>
        </p:spPr>
        <p:txBody>
          <a:bodyPr/>
          <a:lstStyle/>
          <a:p>
            <a:r>
              <a:rPr lang="en-NZ" dirty="0"/>
              <a:t>Hierarchical system for classifying river environments </a:t>
            </a:r>
          </a:p>
          <a:p>
            <a:pPr lvl="1"/>
            <a:r>
              <a:rPr lang="en-NZ" dirty="0"/>
              <a:t>based on factors that control spatial patterns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BBB6023-9893-42E3-9D2E-1215DB9A59D2}"/>
              </a:ext>
            </a:extLst>
          </p:cNvPr>
          <p:cNvSpPr txBox="1"/>
          <p:nvPr/>
        </p:nvSpPr>
        <p:spPr>
          <a:xfrm>
            <a:off x="88510" y="6094827"/>
            <a:ext cx="24363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100" dirty="0"/>
              <a:t>Snelder, T.H., Biggs, B.J.F., 2002. </a:t>
            </a:r>
            <a:r>
              <a:rPr lang="en-NZ" sz="1100" i="1" dirty="0"/>
              <a:t>J. Am. Water </a:t>
            </a:r>
            <a:r>
              <a:rPr lang="en-NZ" sz="1100" i="1" dirty="0" err="1"/>
              <a:t>Resour</a:t>
            </a:r>
            <a:r>
              <a:rPr lang="en-NZ" sz="1100" i="1" dirty="0"/>
              <a:t>. Assoc. </a:t>
            </a:r>
            <a:r>
              <a:rPr lang="en-NZ" sz="1100" dirty="0"/>
              <a:t>38, 1225–1239. </a:t>
            </a:r>
            <a:endParaRPr lang="en-NZ" sz="1100" dirty="0"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B921A5B-A44E-4B4D-B8AC-531F15000C5A}"/>
              </a:ext>
            </a:extLst>
          </p:cNvPr>
          <p:cNvSpPr txBox="1"/>
          <p:nvPr/>
        </p:nvSpPr>
        <p:spPr>
          <a:xfrm>
            <a:off x="7119351" y="641913"/>
            <a:ext cx="1937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Z" sz="3200" dirty="0">
                <a:solidFill>
                  <a:srgbClr val="0061A9"/>
                </a:solidFill>
                <a:latin typeface="+mj-lt"/>
                <a:ea typeface="+mj-ea"/>
                <a:cs typeface="+mj-cs"/>
              </a:rPr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98434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5268</TotalTime>
  <Words>708</Words>
  <Application>Microsoft Office PowerPoint</Application>
  <PresentationFormat>On-screen Show (4:3)</PresentationFormat>
  <Paragraphs>204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Gisha</vt:lpstr>
      <vt:lpstr>2_Custom Design</vt:lpstr>
      <vt:lpstr>3_Custom Design</vt:lpstr>
      <vt:lpstr>4_Custom Design</vt:lpstr>
      <vt:lpstr>1_Custom Design</vt:lpstr>
      <vt:lpstr>NZ’s Digital  River Network</vt:lpstr>
      <vt:lpstr>NZ’s Digital River Network</vt:lpstr>
      <vt:lpstr>NZ’s Digital River Network</vt:lpstr>
      <vt:lpstr>NZ’s Digital River Network</vt:lpstr>
      <vt:lpstr>NZ’s Digital River Network</vt:lpstr>
      <vt:lpstr>NZ’s Digital River Network</vt:lpstr>
      <vt:lpstr>NZ’s Digital River Network</vt:lpstr>
      <vt:lpstr>NZ’s Digital River Network</vt:lpstr>
      <vt:lpstr>River Environment Classification (REC)</vt:lpstr>
      <vt:lpstr>River Environment Classification (REC)</vt:lpstr>
      <vt:lpstr>River Environment Classification (REC)</vt:lpstr>
      <vt:lpstr>Predicting national river values</vt:lpstr>
      <vt:lpstr>Predicting national river values</vt:lpstr>
      <vt:lpstr>Predicting national river values</vt:lpstr>
      <vt:lpstr>Predicting national river values</vt:lpstr>
      <vt:lpstr>Predicting national river values</vt:lpstr>
      <vt:lpstr>NZ River Maps</vt:lpstr>
      <vt:lpstr>PowerPoint Presentation</vt:lpstr>
      <vt:lpstr>NZ’s Digital River Network</vt:lpstr>
    </vt:vector>
  </TitlesOfParts>
  <Company>NIWA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Allen</dc:creator>
  <cp:lastModifiedBy>David Maidment</cp:lastModifiedBy>
  <cp:revision>191</cp:revision>
  <cp:lastPrinted>2015-07-13T01:31:45Z</cp:lastPrinted>
  <dcterms:created xsi:type="dcterms:W3CDTF">2015-05-25T20:34:23Z</dcterms:created>
  <dcterms:modified xsi:type="dcterms:W3CDTF">2018-03-13T23:35:45Z</dcterms:modified>
</cp:coreProperties>
</file>