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4" r:id="rId3"/>
    <p:sldId id="275" r:id="rId4"/>
    <p:sldId id="276" r:id="rId5"/>
    <p:sldId id="28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3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7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5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2DAEB9-1E12-444D-848D-F6438A20BA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7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6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4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E472A-1C7F-42D0-B34F-D80E12C8C0B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8727-0229-4E0D-80B8-825D08D6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5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s.noaa.gov/oh/hdsc/studies/pmp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Hydrologic </a:t>
            </a:r>
            <a:r>
              <a:rPr lang="en-US" smtClean="0"/>
              <a:t>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Reading: Applied Hydrology Sections 13-1, </a:t>
            </a:r>
            <a:r>
              <a:rPr lang="en-US" dirty="0" smtClean="0">
                <a:solidFill>
                  <a:srgbClr val="FF0000"/>
                </a:solidFill>
              </a:rPr>
              <a:t>13-2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1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0ED20B-BDBF-461C-A21F-0069673C1A8C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13.2.1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If the critical drought of the record, as determined from 40 yrs of data, lasted 5 yrs, what is the chance that a more severe drought will occur during the next 20 yrs?</a:t>
            </a:r>
          </a:p>
          <a:p>
            <a:r>
              <a:rPr lang="en-US"/>
              <a:t>Solution: </a:t>
            </a:r>
          </a:p>
          <a:p>
            <a:pPr>
              <a:buFont typeface="Wingdings" pitchFamily="2" charset="2"/>
              <a:buNone/>
            </a:pPr>
            <a:r>
              <a:rPr lang="en-US"/>
              <a:t>	N = 40, m = 5 and n = 20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49561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9E2B3-B200-4F93-9243-2E78B546417B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200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Uncertainty in hydrology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Inherent - stochastic nature of hydrologic phenomena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Model – approximations in equations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Parameter – estimation of coefficients in equations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Consideration of Risk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Structure may fail if event exceeds T–year design magnitude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 =  P(event occurs at least once in </a:t>
            </a:r>
            <a:r>
              <a:rPr lang="en-US" sz="2400" i="1" dirty="0"/>
              <a:t>n</a:t>
            </a:r>
            <a:r>
              <a:rPr lang="en-US" sz="2400" dirty="0"/>
              <a:t> years)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Natural inherent risk of failure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7358618"/>
              </p:ext>
            </p:extLst>
          </p:nvPr>
        </p:nvGraphicFramePr>
        <p:xfrm>
          <a:off x="1295400" y="4495800"/>
          <a:ext cx="17907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447560" imgH="241200" progId="Equation.3">
                  <p:embed/>
                </p:oleObj>
              </mc:Choice>
              <mc:Fallback>
                <p:oleObj name="Equation" r:id="rId3" imgW="1447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17907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0868"/>
            <a:ext cx="1183226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82280"/>
            <a:ext cx="13557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0A389A-9E49-4F20-873A-11C024F42CA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13.2.2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Expected life of culvert = 10 yrs</a:t>
            </a:r>
          </a:p>
          <a:p>
            <a:pPr>
              <a:lnSpc>
                <a:spcPct val="80000"/>
              </a:lnSpc>
            </a:pPr>
            <a:r>
              <a:rPr lang="en-US" sz="2400"/>
              <a:t>Acceptable risk of 10 % for the culvert capacity</a:t>
            </a:r>
          </a:p>
          <a:p>
            <a:pPr>
              <a:lnSpc>
                <a:spcPct val="80000"/>
              </a:lnSpc>
            </a:pPr>
            <a:r>
              <a:rPr lang="en-US" sz="2400"/>
              <a:t>Find the design return period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18034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" y="3733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dirty="0"/>
              <a:t>What is the chance that the culvert designed for an event of 95 </a:t>
            </a:r>
            <a:r>
              <a:rPr lang="en-US" sz="2400" dirty="0" err="1"/>
              <a:t>yr</a:t>
            </a:r>
            <a:r>
              <a:rPr lang="en-US" sz="2400" dirty="0"/>
              <a:t> return period will </a:t>
            </a:r>
            <a:r>
              <a:rPr lang="en-US" sz="2400" dirty="0" smtClean="0"/>
              <a:t>have </a:t>
            </a:r>
            <a:r>
              <a:rPr lang="en-US" sz="2400" dirty="0"/>
              <a:t>its capacity exceeded </a:t>
            </a:r>
            <a:r>
              <a:rPr lang="en-US" sz="2400" dirty="0" smtClean="0"/>
              <a:t>at least once in </a:t>
            </a:r>
            <a:r>
              <a:rPr lang="en-US" sz="2400" dirty="0"/>
              <a:t>50 </a:t>
            </a:r>
            <a:r>
              <a:rPr lang="en-US" sz="2400" dirty="0" err="1"/>
              <a:t>yrs</a:t>
            </a:r>
            <a:r>
              <a:rPr lang="en-US" sz="2400" dirty="0"/>
              <a:t>?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4800600"/>
            <a:ext cx="1611312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5927725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The chance that the capacity </a:t>
            </a:r>
            <a:r>
              <a:rPr lang="en-US" sz="2000" dirty="0" smtClean="0"/>
              <a:t>will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/>
              <a:t> be </a:t>
            </a:r>
            <a:r>
              <a:rPr lang="en-US" sz="2000" dirty="0"/>
              <a:t>exceeded during the next 50 </a:t>
            </a:r>
            <a:r>
              <a:rPr lang="en-US" sz="2000" dirty="0" err="1"/>
              <a:t>yrs</a:t>
            </a:r>
            <a:r>
              <a:rPr lang="en-US" sz="2000" dirty="0"/>
              <a:t> is 1-0.41 = 0.59</a:t>
            </a:r>
          </a:p>
        </p:txBody>
      </p:sp>
    </p:spTree>
    <p:extLst>
      <p:ext uri="{BB962C8B-B14F-4D97-AF65-F5344CB8AC3E}">
        <p14:creationId xmlns:p14="http://schemas.microsoft.com/office/powerpoint/2010/main" val="12733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C1D715-92D1-4167-8667-5D3938D2DF20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Hydroeconomic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Probability distribution of hydrologic event and damage associated with its occurrence are known</a:t>
            </a:r>
          </a:p>
          <a:p>
            <a:r>
              <a:rPr lang="en-US"/>
              <a:t>As the design period increases, capital cost increases, but the cost associated with expected damages decreases.</a:t>
            </a:r>
          </a:p>
          <a:p>
            <a:r>
              <a:rPr lang="en-US"/>
              <a:t>In hydroeconomic analysis, find return period that has minimum total (capital + damage) cost.</a:t>
            </a:r>
          </a:p>
        </p:txBody>
      </p:sp>
    </p:spTree>
    <p:extLst>
      <p:ext uri="{BB962C8B-B14F-4D97-AF65-F5344CB8AC3E}">
        <p14:creationId xmlns:p14="http://schemas.microsoft.com/office/powerpoint/2010/main" val="22966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43363-B9B8-4F2E-AD35-248ECEBBA99A}" type="slidenum">
              <a:rPr lang="en-US"/>
              <a:pPr/>
              <a:t>14</a:t>
            </a:fld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448175" cy="621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5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75971B-1D4E-46A9-9D35-469A8AF44B7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Hydrologic design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Water control</a:t>
            </a:r>
          </a:p>
          <a:p>
            <a:pPr lvl="1"/>
            <a:r>
              <a:rPr lang="en-US" sz="2400"/>
              <a:t>Peak flows, erosion, pollution, etc. </a:t>
            </a:r>
          </a:p>
          <a:p>
            <a:r>
              <a:rPr lang="en-US" sz="2800"/>
              <a:t>Water management</a:t>
            </a:r>
          </a:p>
          <a:p>
            <a:pPr lvl="1"/>
            <a:r>
              <a:rPr lang="en-US" sz="2400"/>
              <a:t>Domestic and industrial use, irrigation, instream flows, etc</a:t>
            </a:r>
          </a:p>
          <a:p>
            <a:r>
              <a:rPr lang="en-US" sz="2800"/>
              <a:t>Tasks</a:t>
            </a:r>
          </a:p>
          <a:p>
            <a:pPr lvl="1"/>
            <a:r>
              <a:rPr lang="en-US" sz="2400"/>
              <a:t>Determine design inflow</a:t>
            </a:r>
          </a:p>
          <a:p>
            <a:pPr lvl="1"/>
            <a:r>
              <a:rPr lang="en-US" sz="2400"/>
              <a:t>Route the design inflow</a:t>
            </a:r>
          </a:p>
          <a:p>
            <a:pPr lvl="1"/>
            <a:r>
              <a:rPr lang="en-US" sz="2400"/>
              <a:t>Find the output </a:t>
            </a:r>
          </a:p>
          <a:p>
            <a:pPr lvl="2"/>
            <a:r>
              <a:rPr lang="en-US" sz="2000"/>
              <a:t>check if it is sufficient to meet the demands (for management)</a:t>
            </a:r>
          </a:p>
          <a:p>
            <a:pPr lvl="2"/>
            <a:r>
              <a:rPr lang="en-US" sz="2000"/>
              <a:t>Check if the outflow is at safe level (for control)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663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B9D67-7745-4E34-A2A1-8B34BFEF4555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Hydrologic design scale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Hydrologic design scale – range in magnitude of the design variable within which a value must be selected</a:t>
            </a:r>
          </a:p>
          <a:p>
            <a:pPr>
              <a:lnSpc>
                <a:spcPct val="90000"/>
              </a:lnSpc>
            </a:pPr>
            <a:r>
              <a:rPr lang="en-US" sz="2800"/>
              <a:t>Design considerations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Safety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</a:t>
            </a:r>
          </a:p>
          <a:p>
            <a:pPr>
              <a:lnSpc>
                <a:spcPct val="90000"/>
              </a:lnSpc>
            </a:pPr>
            <a:r>
              <a:rPr lang="en-US" sz="2800"/>
              <a:t>Do not design small structures for large peak values (not cost effective)</a:t>
            </a:r>
          </a:p>
          <a:p>
            <a:pPr>
              <a:lnSpc>
                <a:spcPct val="90000"/>
              </a:lnSpc>
            </a:pPr>
            <a:r>
              <a:rPr lang="en-US" sz="2800"/>
              <a:t>Do not design large structures for small peak values (unsafe)</a:t>
            </a:r>
          </a:p>
          <a:p>
            <a:pPr>
              <a:lnSpc>
                <a:spcPct val="90000"/>
              </a:lnSpc>
            </a:pPr>
            <a:r>
              <a:rPr lang="en-US" sz="2800"/>
              <a:t>Balance between safety and cost. </a:t>
            </a:r>
          </a:p>
        </p:txBody>
      </p:sp>
    </p:spTree>
    <p:extLst>
      <p:ext uri="{BB962C8B-B14F-4D97-AF65-F5344CB8AC3E}">
        <p14:creationId xmlns:p14="http://schemas.microsoft.com/office/powerpoint/2010/main" val="10907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1EC1AD-DFDA-4E5E-9EAB-11BFAF51C2D3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en-US"/>
              <a:t>Estimated Limiting Value (ELV)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sz="2800"/>
              <a:t>Lower limit on design value – 0</a:t>
            </a:r>
          </a:p>
          <a:p>
            <a:r>
              <a:rPr lang="en-US" sz="2800"/>
              <a:t>Upper limit on design value – ELV</a:t>
            </a:r>
          </a:p>
          <a:p>
            <a:r>
              <a:rPr lang="en-US" sz="2800"/>
              <a:t>ELV – largest magnitude possible for a hydrologic event at a given location, based on the best available hydrologic information. </a:t>
            </a:r>
          </a:p>
          <a:p>
            <a:pPr lvl="1"/>
            <a:r>
              <a:rPr lang="en-US" sz="2400"/>
              <a:t>Length of record</a:t>
            </a:r>
          </a:p>
          <a:p>
            <a:pPr lvl="1"/>
            <a:r>
              <a:rPr lang="en-US" sz="2400"/>
              <a:t>Reliability of information</a:t>
            </a:r>
          </a:p>
          <a:p>
            <a:pPr lvl="1"/>
            <a:r>
              <a:rPr lang="en-US" sz="2400"/>
              <a:t>Accuracy of analysis</a:t>
            </a:r>
          </a:p>
          <a:p>
            <a:r>
              <a:rPr lang="en-US" sz="2800"/>
              <a:t>Probable Maximum Precipitation (PMP) / Probable Maximum Flood (PMF)</a:t>
            </a:r>
          </a:p>
        </p:txBody>
      </p:sp>
    </p:spTree>
    <p:extLst>
      <p:ext uri="{BB962C8B-B14F-4D97-AF65-F5344CB8AC3E}">
        <p14:creationId xmlns:p14="http://schemas.microsoft.com/office/powerpoint/2010/main" val="10548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Maximum Precipitation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6578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6120969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http://www.nws.noaa.gov/oh/hdsc/studies/pmp.html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37298" y="5257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recent report 1999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9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8448D-90AD-49BB-9570-B510859EBEA1}" type="slidenum">
              <a:rPr lang="en-US"/>
              <a:pPr/>
              <a:t>6</a:t>
            </a:fld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5602288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5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9B57B-F8C7-4414-9BD9-914FA4F27FD1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TxDOT Recommendations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428348"/>
              </p:ext>
            </p:extLst>
          </p:nvPr>
        </p:nvGraphicFramePr>
        <p:xfrm>
          <a:off x="1905000" y="995363"/>
          <a:ext cx="5100638" cy="563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5574268" imgH="6156139" progId="Word.Document.8">
                  <p:embed/>
                </p:oleObj>
              </mc:Choice>
              <mc:Fallback>
                <p:oleObj name="Document" r:id="rId3" imgW="5574268" imgH="61561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5363"/>
                        <a:ext cx="5100638" cy="563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B3144-A84A-4E2F-B9AA-5EDCA02F3D17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Hydrologic design level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Hydrologic design level – magnitude of the hydrologic event to be considered for the design or a structure or project.</a:t>
            </a:r>
          </a:p>
          <a:p>
            <a:r>
              <a:rPr lang="en-US"/>
              <a:t>Three approaches for determining design level</a:t>
            </a:r>
          </a:p>
          <a:p>
            <a:pPr lvl="1"/>
            <a:r>
              <a:rPr lang="en-US"/>
              <a:t>Empirical/probabilistic</a:t>
            </a:r>
          </a:p>
          <a:p>
            <a:pPr lvl="1"/>
            <a:r>
              <a:rPr lang="en-US"/>
              <a:t>Risk analysis</a:t>
            </a:r>
          </a:p>
          <a:p>
            <a:pPr lvl="1"/>
            <a:r>
              <a:rPr lang="en-US"/>
              <a:t>Hydroeconomic analysis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55328A-5551-4386-A70A-477064902547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Empirical/Probabilitic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390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P(most extreme event of last </a:t>
            </a:r>
            <a:r>
              <a:rPr lang="en-US" sz="2800" i="1" dirty="0"/>
              <a:t>N</a:t>
            </a:r>
            <a:r>
              <a:rPr lang="en-US" sz="2800" dirty="0"/>
              <a:t> years will be exceeded once in next </a:t>
            </a:r>
            <a:r>
              <a:rPr lang="en-US" sz="2800" i="1" dirty="0"/>
              <a:t>n</a:t>
            </a:r>
            <a:r>
              <a:rPr lang="en-US" sz="2800" dirty="0"/>
              <a:t> years)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P(largest flood of last </a:t>
            </a:r>
            <a:r>
              <a:rPr lang="en-US" sz="2800" i="1" dirty="0"/>
              <a:t>N</a:t>
            </a:r>
            <a:r>
              <a:rPr lang="en-US" sz="2800" dirty="0"/>
              <a:t> years will be exceeded in </a:t>
            </a:r>
            <a:r>
              <a:rPr lang="en-US" sz="2800" i="1" dirty="0"/>
              <a:t>n=N</a:t>
            </a:r>
            <a:r>
              <a:rPr lang="en-US" sz="2800" dirty="0"/>
              <a:t> years) = 0.5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Drought lasting </a:t>
            </a:r>
            <a:r>
              <a:rPr lang="en-US" sz="2800" i="1" dirty="0"/>
              <a:t>m</a:t>
            </a:r>
            <a:r>
              <a:rPr lang="en-US" sz="2800" dirty="0"/>
              <a:t> years is worst in </a:t>
            </a:r>
            <a:r>
              <a:rPr lang="en-US" sz="2800" i="1" dirty="0"/>
              <a:t>N</a:t>
            </a:r>
            <a:r>
              <a:rPr lang="en-US" sz="2800" dirty="0"/>
              <a:t> year record.  What is the probability that a worse drought will occur in next </a:t>
            </a:r>
            <a:r>
              <a:rPr lang="en-US" sz="2800" i="1" dirty="0"/>
              <a:t>n</a:t>
            </a:r>
            <a:r>
              <a:rPr lang="en-US" sz="2800" dirty="0"/>
              <a:t> years?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# sequences of length m in N years = N-m+1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# sequences of length m in n years = n-m+1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4366605"/>
              </p:ext>
            </p:extLst>
          </p:nvPr>
        </p:nvGraphicFramePr>
        <p:xfrm>
          <a:off x="3216275" y="6078538"/>
          <a:ext cx="28162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2819160" imgH="507960" progId="Equation.3">
                  <p:embed/>
                </p:oleObj>
              </mc:Choice>
              <mc:Fallback>
                <p:oleObj name="Equation" r:id="rId3" imgW="2819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6078538"/>
                        <a:ext cx="28162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949276"/>
              </p:ext>
            </p:extLst>
          </p:nvPr>
        </p:nvGraphicFramePr>
        <p:xfrm>
          <a:off x="5465763" y="2135188"/>
          <a:ext cx="12684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269720" imgH="469800" progId="Equation.3">
                  <p:embed/>
                </p:oleObj>
              </mc:Choice>
              <mc:Fallback>
                <p:oleObj name="Equation" r:id="rId5" imgW="1269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2135188"/>
                        <a:ext cx="12684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81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544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Document</vt:lpstr>
      <vt:lpstr>Equation</vt:lpstr>
      <vt:lpstr>Hydrologic Design</vt:lpstr>
      <vt:lpstr>Hydrologic design </vt:lpstr>
      <vt:lpstr>Hydrologic design scale</vt:lpstr>
      <vt:lpstr>Estimated Limiting Value (ELV)</vt:lpstr>
      <vt:lpstr>Probable Maximum Precipitation</vt:lpstr>
      <vt:lpstr>PowerPoint Presentation</vt:lpstr>
      <vt:lpstr>TxDOT Recommendations</vt:lpstr>
      <vt:lpstr>Hydrologic design level</vt:lpstr>
      <vt:lpstr>Empirical/Probabilitic</vt:lpstr>
      <vt:lpstr>Example 13.2.1</vt:lpstr>
      <vt:lpstr>Risk Analysis</vt:lpstr>
      <vt:lpstr>Example 13.2.2</vt:lpstr>
      <vt:lpstr>Hydroeconomic Analysis</vt:lpstr>
      <vt:lpstr>PowerPoint Presentation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</cp:lastModifiedBy>
  <cp:revision>11</cp:revision>
  <dcterms:created xsi:type="dcterms:W3CDTF">2011-04-25T18:10:48Z</dcterms:created>
  <dcterms:modified xsi:type="dcterms:W3CDTF">2013-04-04T07:34:32Z</dcterms:modified>
</cp:coreProperties>
</file>