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61" r:id="rId3"/>
    <p:sldId id="262" r:id="rId4"/>
    <p:sldId id="257" r:id="rId5"/>
    <p:sldId id="258" r:id="rId6"/>
    <p:sldId id="342" r:id="rId7"/>
    <p:sldId id="343" r:id="rId8"/>
    <p:sldId id="344" r:id="rId9"/>
    <p:sldId id="345" r:id="rId10"/>
    <p:sldId id="346" r:id="rId11"/>
    <p:sldId id="263" r:id="rId12"/>
    <p:sldId id="265" r:id="rId13"/>
    <p:sldId id="266" r:id="rId14"/>
    <p:sldId id="267" r:id="rId15"/>
    <p:sldId id="321" r:id="rId16"/>
    <p:sldId id="323" r:id="rId17"/>
    <p:sldId id="269" r:id="rId18"/>
    <p:sldId id="270" r:id="rId19"/>
    <p:sldId id="271" r:id="rId20"/>
    <p:sldId id="272" r:id="rId21"/>
    <p:sldId id="273" r:id="rId22"/>
    <p:sldId id="277" r:id="rId23"/>
    <p:sldId id="278" r:id="rId24"/>
    <p:sldId id="324" r:id="rId25"/>
    <p:sldId id="276" r:id="rId26"/>
    <p:sldId id="279" r:id="rId27"/>
    <p:sldId id="280" r:id="rId28"/>
    <p:sldId id="281" r:id="rId29"/>
    <p:sldId id="282" r:id="rId30"/>
    <p:sldId id="283" r:id="rId31"/>
    <p:sldId id="284" r:id="rId32"/>
    <p:sldId id="285" r:id="rId33"/>
    <p:sldId id="286" r:id="rId34"/>
    <p:sldId id="287" r:id="rId35"/>
    <p:sldId id="289" r:id="rId36"/>
    <p:sldId id="290" r:id="rId37"/>
    <p:sldId id="332" r:id="rId38"/>
    <p:sldId id="333" r:id="rId39"/>
    <p:sldId id="291" r:id="rId40"/>
    <p:sldId id="292" r:id="rId41"/>
    <p:sldId id="293" r:id="rId42"/>
    <p:sldId id="294" r:id="rId43"/>
    <p:sldId id="325" r:id="rId44"/>
    <p:sldId id="326" r:id="rId45"/>
    <p:sldId id="299" r:id="rId46"/>
    <p:sldId id="300" r:id="rId47"/>
    <p:sldId id="301" r:id="rId48"/>
    <p:sldId id="303" r:id="rId49"/>
    <p:sldId id="304" r:id="rId50"/>
    <p:sldId id="327" r:id="rId51"/>
    <p:sldId id="306" r:id="rId52"/>
    <p:sldId id="307" r:id="rId53"/>
    <p:sldId id="330" r:id="rId54"/>
    <p:sldId id="328" r:id="rId55"/>
    <p:sldId id="329" r:id="rId56"/>
    <p:sldId id="310" r:id="rId57"/>
    <p:sldId id="320" r:id="rId58"/>
    <p:sldId id="331" r:id="rId59"/>
    <p:sldId id="334" r:id="rId60"/>
    <p:sldId id="335" r:id="rId61"/>
    <p:sldId id="336" r:id="rId62"/>
    <p:sldId id="337" r:id="rId63"/>
    <p:sldId id="338" r:id="rId64"/>
    <p:sldId id="339" r:id="rId65"/>
    <p:sldId id="340" r:id="rId66"/>
    <p:sldId id="341" r:id="rId67"/>
    <p:sldId id="347" r:id="rId68"/>
    <p:sldId id="348" r:id="rId69"/>
    <p:sldId id="349" r:id="rId70"/>
    <p:sldId id="350" r:id="rId71"/>
    <p:sldId id="351" r:id="rId72"/>
    <p:sldId id="35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5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Parameters!$F$1</c:f>
              <c:strCache>
                <c:ptCount val="1"/>
                <c:pt idx="0">
                  <c:v>Conductivity</c:v>
                </c:pt>
              </c:strCache>
            </c:strRef>
          </c:tx>
          <c:spPr>
            <a:ln w="28575">
              <a:noFill/>
            </a:ln>
          </c:spPr>
          <c:marker>
            <c:symbol val="diamond"/>
            <c:size val="12"/>
          </c:marker>
          <c:trendline>
            <c:spPr>
              <a:ln w="25400">
                <a:solidFill>
                  <a:schemeClr val="accent1"/>
                </a:solidFill>
                <a:prstDash val="dash"/>
              </a:ln>
            </c:spPr>
            <c:trendlineType val="exp"/>
            <c:dispRSqr val="0"/>
            <c:dispEq val="0"/>
          </c:trendline>
          <c:xVal>
            <c:numRef>
              <c:f>Parameters!$E$2:$E$12</c:f>
              <c:numCache>
                <c:formatCode>0.00</c:formatCode>
                <c:ptCount val="11"/>
                <c:pt idx="0">
                  <c:v>4.95</c:v>
                </c:pt>
                <c:pt idx="1">
                  <c:v>6.13</c:v>
                </c:pt>
                <c:pt idx="2">
                  <c:v>11.01</c:v>
                </c:pt>
                <c:pt idx="3">
                  <c:v>8.89</c:v>
                </c:pt>
                <c:pt idx="4">
                  <c:v>16.68</c:v>
                </c:pt>
                <c:pt idx="5">
                  <c:v>21.85</c:v>
                </c:pt>
                <c:pt idx="6">
                  <c:v>20.88</c:v>
                </c:pt>
                <c:pt idx="7">
                  <c:v>27.3</c:v>
                </c:pt>
                <c:pt idx="8">
                  <c:v>23.9</c:v>
                </c:pt>
                <c:pt idx="9">
                  <c:v>29.22</c:v>
                </c:pt>
                <c:pt idx="10">
                  <c:v>31.63</c:v>
                </c:pt>
              </c:numCache>
            </c:numRef>
          </c:xVal>
          <c:yVal>
            <c:numRef>
              <c:f>Parameters!$F$2:$F$12</c:f>
              <c:numCache>
                <c:formatCode>0.00</c:formatCode>
                <c:ptCount val="11"/>
                <c:pt idx="0">
                  <c:v>11.78</c:v>
                </c:pt>
                <c:pt idx="1">
                  <c:v>2.99</c:v>
                </c:pt>
                <c:pt idx="2">
                  <c:v>1.0900000000000001</c:v>
                </c:pt>
                <c:pt idx="3">
                  <c:v>0.34</c:v>
                </c:pt>
                <c:pt idx="4">
                  <c:v>0.65</c:v>
                </c:pt>
                <c:pt idx="5">
                  <c:v>0.15</c:v>
                </c:pt>
                <c:pt idx="6">
                  <c:v>0.1</c:v>
                </c:pt>
                <c:pt idx="7">
                  <c:v>0.1</c:v>
                </c:pt>
                <c:pt idx="8">
                  <c:v>0.06</c:v>
                </c:pt>
                <c:pt idx="9">
                  <c:v>0.05</c:v>
                </c:pt>
                <c:pt idx="10">
                  <c:v>0.03</c:v>
                </c:pt>
              </c:numCache>
            </c:numRef>
          </c:yVal>
          <c:smooth val="0"/>
        </c:ser>
        <c:dLbls>
          <c:showLegendKey val="0"/>
          <c:showVal val="0"/>
          <c:showCatName val="0"/>
          <c:showSerName val="0"/>
          <c:showPercent val="0"/>
          <c:showBubbleSize val="0"/>
        </c:dLbls>
        <c:axId val="102771712"/>
        <c:axId val="102781696"/>
      </c:scatterChart>
      <c:valAx>
        <c:axId val="102771712"/>
        <c:scaling>
          <c:orientation val="minMax"/>
        </c:scaling>
        <c:delete val="0"/>
        <c:axPos val="b"/>
        <c:numFmt formatCode="0" sourceLinked="0"/>
        <c:majorTickMark val="out"/>
        <c:minorTickMark val="none"/>
        <c:tickLblPos val="nextTo"/>
        <c:txPr>
          <a:bodyPr/>
          <a:lstStyle/>
          <a:p>
            <a:pPr>
              <a:defRPr sz="1600"/>
            </a:pPr>
            <a:endParaRPr lang="en-US"/>
          </a:p>
        </c:txPr>
        <c:crossAx val="102781696"/>
        <c:crosses val="autoZero"/>
        <c:crossBetween val="midCat"/>
      </c:valAx>
      <c:valAx>
        <c:axId val="102781696"/>
        <c:scaling>
          <c:logBase val="10"/>
          <c:orientation val="minMax"/>
        </c:scaling>
        <c:delete val="0"/>
        <c:axPos val="l"/>
        <c:majorGridlines/>
        <c:numFmt formatCode="0.00" sourceLinked="0"/>
        <c:majorTickMark val="out"/>
        <c:minorTickMark val="none"/>
        <c:tickLblPos val="nextTo"/>
        <c:txPr>
          <a:bodyPr/>
          <a:lstStyle/>
          <a:p>
            <a:pPr>
              <a:defRPr sz="1600"/>
            </a:pPr>
            <a:endParaRPr lang="en-US"/>
          </a:p>
        </c:txPr>
        <c:crossAx val="10277171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Parameters!$C$1</c:f>
              <c:strCache>
                <c:ptCount val="1"/>
                <c:pt idx="0">
                  <c:v>Residual Porosity</c:v>
                </c:pt>
              </c:strCache>
            </c:strRef>
          </c:tx>
          <c:invertIfNegative val="0"/>
          <c:cat>
            <c:strRef>
              <c:f>Parameters!$A$2:$A$12</c:f>
              <c:strCache>
                <c:ptCount val="11"/>
                <c:pt idx="0">
                  <c:v>Sand</c:v>
                </c:pt>
                <c:pt idx="1">
                  <c:v>Loamy Sand</c:v>
                </c:pt>
                <c:pt idx="2">
                  <c:v>Sandy Loam</c:v>
                </c:pt>
                <c:pt idx="3">
                  <c:v>Loam  </c:v>
                </c:pt>
                <c:pt idx="4">
                  <c:v>Silt Loam</c:v>
                </c:pt>
                <c:pt idx="5">
                  <c:v>Sandy Clay Loam</c:v>
                </c:pt>
                <c:pt idx="6">
                  <c:v>Clay Loam</c:v>
                </c:pt>
                <c:pt idx="7">
                  <c:v>Silty Clay Loam</c:v>
                </c:pt>
                <c:pt idx="8">
                  <c:v>Sandy Clay  </c:v>
                </c:pt>
                <c:pt idx="9">
                  <c:v>Silty Clay  </c:v>
                </c:pt>
                <c:pt idx="10">
                  <c:v>Clay  </c:v>
                </c:pt>
              </c:strCache>
            </c:strRef>
          </c:cat>
          <c:val>
            <c:numRef>
              <c:f>Parameters!$C$2:$C$12</c:f>
              <c:numCache>
                <c:formatCode>0.000</c:formatCode>
                <c:ptCount val="11"/>
                <c:pt idx="0">
                  <c:v>2.0000000000000018E-2</c:v>
                </c:pt>
                <c:pt idx="1">
                  <c:v>3.5999999999999976E-2</c:v>
                </c:pt>
                <c:pt idx="2">
                  <c:v>4.1000000000000036E-2</c:v>
                </c:pt>
                <c:pt idx="3">
                  <c:v>2.9000000000000026E-2</c:v>
                </c:pt>
                <c:pt idx="4">
                  <c:v>1.5000000000000013E-2</c:v>
                </c:pt>
                <c:pt idx="5">
                  <c:v>6.8000000000000005E-2</c:v>
                </c:pt>
                <c:pt idx="6">
                  <c:v>0.15500000000000003</c:v>
                </c:pt>
                <c:pt idx="7">
                  <c:v>3.8999999999999979E-2</c:v>
                </c:pt>
                <c:pt idx="8">
                  <c:v>0.10899999999999999</c:v>
                </c:pt>
                <c:pt idx="9">
                  <c:v>4.6999999999999986E-2</c:v>
                </c:pt>
                <c:pt idx="10">
                  <c:v>8.9999999999999969E-2</c:v>
                </c:pt>
              </c:numCache>
            </c:numRef>
          </c:val>
        </c:ser>
        <c:ser>
          <c:idx val="1"/>
          <c:order val="1"/>
          <c:tx>
            <c:strRef>
              <c:f>Parameters!$D$1</c:f>
              <c:strCache>
                <c:ptCount val="1"/>
                <c:pt idx="0">
                  <c:v>Effective Porosity</c:v>
                </c:pt>
              </c:strCache>
            </c:strRef>
          </c:tx>
          <c:invertIfNegative val="0"/>
          <c:cat>
            <c:strRef>
              <c:f>Parameters!$A$2:$A$12</c:f>
              <c:strCache>
                <c:ptCount val="11"/>
                <c:pt idx="0">
                  <c:v>Sand</c:v>
                </c:pt>
                <c:pt idx="1">
                  <c:v>Loamy Sand</c:v>
                </c:pt>
                <c:pt idx="2">
                  <c:v>Sandy Loam</c:v>
                </c:pt>
                <c:pt idx="3">
                  <c:v>Loam  </c:v>
                </c:pt>
                <c:pt idx="4">
                  <c:v>Silt Loam</c:v>
                </c:pt>
                <c:pt idx="5">
                  <c:v>Sandy Clay Loam</c:v>
                </c:pt>
                <c:pt idx="6">
                  <c:v>Clay Loam</c:v>
                </c:pt>
                <c:pt idx="7">
                  <c:v>Silty Clay Loam</c:v>
                </c:pt>
                <c:pt idx="8">
                  <c:v>Sandy Clay  </c:v>
                </c:pt>
                <c:pt idx="9">
                  <c:v>Silty Clay  </c:v>
                </c:pt>
                <c:pt idx="10">
                  <c:v>Clay  </c:v>
                </c:pt>
              </c:strCache>
            </c:strRef>
          </c:cat>
          <c:val>
            <c:numRef>
              <c:f>Parameters!$D$2:$D$12</c:f>
              <c:numCache>
                <c:formatCode>0.000</c:formatCode>
                <c:ptCount val="11"/>
                <c:pt idx="0">
                  <c:v>0.41699999999999998</c:v>
                </c:pt>
                <c:pt idx="1">
                  <c:v>0.40100000000000002</c:v>
                </c:pt>
                <c:pt idx="2">
                  <c:v>0.41199999999999998</c:v>
                </c:pt>
                <c:pt idx="3">
                  <c:v>0.434</c:v>
                </c:pt>
                <c:pt idx="4">
                  <c:v>0.48599999999999999</c:v>
                </c:pt>
                <c:pt idx="5">
                  <c:v>0.33</c:v>
                </c:pt>
                <c:pt idx="6">
                  <c:v>0.309</c:v>
                </c:pt>
                <c:pt idx="7">
                  <c:v>0.432</c:v>
                </c:pt>
                <c:pt idx="8">
                  <c:v>0.32100000000000001</c:v>
                </c:pt>
                <c:pt idx="9">
                  <c:v>0.42299999999999999</c:v>
                </c:pt>
                <c:pt idx="10">
                  <c:v>0.38500000000000001</c:v>
                </c:pt>
              </c:numCache>
            </c:numRef>
          </c:val>
        </c:ser>
        <c:dLbls>
          <c:showLegendKey val="0"/>
          <c:showVal val="0"/>
          <c:showCatName val="0"/>
          <c:showSerName val="0"/>
          <c:showPercent val="0"/>
          <c:showBubbleSize val="0"/>
        </c:dLbls>
        <c:gapWidth val="150"/>
        <c:overlap val="100"/>
        <c:axId val="129852160"/>
        <c:axId val="129853696"/>
      </c:barChart>
      <c:catAx>
        <c:axId val="129852160"/>
        <c:scaling>
          <c:orientation val="minMax"/>
        </c:scaling>
        <c:delete val="0"/>
        <c:axPos val="l"/>
        <c:majorTickMark val="out"/>
        <c:minorTickMark val="none"/>
        <c:tickLblPos val="nextTo"/>
        <c:txPr>
          <a:bodyPr/>
          <a:lstStyle/>
          <a:p>
            <a:pPr>
              <a:defRPr sz="1600"/>
            </a:pPr>
            <a:endParaRPr lang="en-US"/>
          </a:p>
        </c:txPr>
        <c:crossAx val="129853696"/>
        <c:crosses val="autoZero"/>
        <c:auto val="1"/>
        <c:lblAlgn val="ctr"/>
        <c:lblOffset val="100"/>
        <c:noMultiLvlLbl val="0"/>
      </c:catAx>
      <c:valAx>
        <c:axId val="129853696"/>
        <c:scaling>
          <c:orientation val="minMax"/>
          <c:max val="0.5"/>
        </c:scaling>
        <c:delete val="0"/>
        <c:axPos val="b"/>
        <c:majorGridlines/>
        <c:numFmt formatCode="0.0" sourceLinked="0"/>
        <c:majorTickMark val="out"/>
        <c:minorTickMark val="none"/>
        <c:tickLblPos val="nextTo"/>
        <c:txPr>
          <a:bodyPr/>
          <a:lstStyle/>
          <a:p>
            <a:pPr>
              <a:defRPr sz="1600"/>
            </a:pPr>
            <a:endParaRPr lang="en-US"/>
          </a:p>
        </c:txPr>
        <c:crossAx val="129852160"/>
        <c:crosses val="autoZero"/>
        <c:crossBetween val="between"/>
      </c:valAx>
    </c:plotArea>
    <c:legend>
      <c:legendPos val="r"/>
      <c:layout>
        <c:manualLayout>
          <c:xMode val="edge"/>
          <c:yMode val="edge"/>
          <c:x val="0.73699389211862532"/>
          <c:y val="1.837143340953349E-2"/>
          <c:w val="0.25989084308386684"/>
          <c:h val="0.2880801794936923"/>
        </c:manualLayout>
      </c:layout>
      <c:overlay val="0"/>
      <c:spPr>
        <a:ln>
          <a:noFill/>
        </a:ln>
      </c:spPr>
      <c:txPr>
        <a:bodyPr/>
        <a:lstStyle/>
        <a:p>
          <a:pPr>
            <a:defRPr sz="16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8.wmf"/><Relationship Id="rId4"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72.png"/></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image" Target="../media/image97.wmf"/><Relationship Id="rId3" Type="http://schemas.openxmlformats.org/officeDocument/2006/relationships/image" Target="../media/image88.wmf"/><Relationship Id="rId7" Type="http://schemas.openxmlformats.org/officeDocument/2006/relationships/image" Target="../media/image92.wmf"/><Relationship Id="rId12" Type="http://schemas.openxmlformats.org/officeDocument/2006/relationships/image" Target="../media/image96.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11" Type="http://schemas.openxmlformats.org/officeDocument/2006/relationships/image" Target="../media/image95.wmf"/><Relationship Id="rId5" Type="http://schemas.openxmlformats.org/officeDocument/2006/relationships/image" Target="../media/image90.wmf"/><Relationship Id="rId10" Type="http://schemas.openxmlformats.org/officeDocument/2006/relationships/image" Target="../media/image79.wmf"/><Relationship Id="rId4" Type="http://schemas.openxmlformats.org/officeDocument/2006/relationships/image" Target="../media/image89.wmf"/><Relationship Id="rId9" Type="http://schemas.openxmlformats.org/officeDocument/2006/relationships/image" Target="../media/image94.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image" Target="../media/image105.wmf"/><Relationship Id="rId3" Type="http://schemas.openxmlformats.org/officeDocument/2006/relationships/image" Target="../media/image88.wmf"/><Relationship Id="rId7" Type="http://schemas.openxmlformats.org/officeDocument/2006/relationships/image" Target="../media/image92.wmf"/><Relationship Id="rId12" Type="http://schemas.openxmlformats.org/officeDocument/2006/relationships/image" Target="../media/image104.wmf"/><Relationship Id="rId2" Type="http://schemas.openxmlformats.org/officeDocument/2006/relationships/image" Target="../media/image87.wmf"/><Relationship Id="rId1" Type="http://schemas.openxmlformats.org/officeDocument/2006/relationships/image" Target="../media/image98.wmf"/><Relationship Id="rId6" Type="http://schemas.openxmlformats.org/officeDocument/2006/relationships/image" Target="../media/image91.wmf"/><Relationship Id="rId11" Type="http://schemas.openxmlformats.org/officeDocument/2006/relationships/image" Target="../media/image103.wmf"/><Relationship Id="rId5" Type="http://schemas.openxmlformats.org/officeDocument/2006/relationships/image" Target="../media/image90.wmf"/><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image" Target="../media/image101.wmf"/><Relationship Id="rId14" Type="http://schemas.openxmlformats.org/officeDocument/2006/relationships/image" Target="../media/image106.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21.wmf"/><Relationship Id="rId7" Type="http://schemas.openxmlformats.org/officeDocument/2006/relationships/image" Target="../media/image125.wmf"/><Relationship Id="rId2" Type="http://schemas.openxmlformats.org/officeDocument/2006/relationships/image" Target="../media/image120.wmf"/><Relationship Id="rId1" Type="http://schemas.openxmlformats.org/officeDocument/2006/relationships/image" Target="../media/image114.wmf"/><Relationship Id="rId6" Type="http://schemas.openxmlformats.org/officeDocument/2006/relationships/image" Target="../media/image124.wmf"/><Relationship Id="rId11" Type="http://schemas.openxmlformats.org/officeDocument/2006/relationships/image" Target="../media/image129.wmf"/><Relationship Id="rId5" Type="http://schemas.openxmlformats.org/officeDocument/2006/relationships/image" Target="../media/image123.wmf"/><Relationship Id="rId10" Type="http://schemas.openxmlformats.org/officeDocument/2006/relationships/image" Target="../media/image128.wmf"/><Relationship Id="rId4" Type="http://schemas.openxmlformats.org/officeDocument/2006/relationships/image" Target="../media/image122.wmf"/><Relationship Id="rId9" Type="http://schemas.openxmlformats.org/officeDocument/2006/relationships/image" Target="../media/image1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wmf"/><Relationship Id="rId1" Type="http://schemas.openxmlformats.org/officeDocument/2006/relationships/image" Target="../media/image130.wmf"/><Relationship Id="rId5" Type="http://schemas.openxmlformats.org/officeDocument/2006/relationships/image" Target="../media/image134.wmf"/><Relationship Id="rId4" Type="http://schemas.openxmlformats.org/officeDocument/2006/relationships/image" Target="../media/image133.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19.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86B52-21F2-499E-B32F-E24895D40CDA}" type="datetimeFigureOut">
              <a:rPr lang="en-US" smtClean="0"/>
              <a:t>2/21/2012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240FD-97DC-4C4E-8F9B-34074B027780}" type="slidenum">
              <a:rPr lang="en-US" smtClean="0"/>
              <a:t>‹#›</a:t>
            </a:fld>
            <a:endParaRPr lang="en-US"/>
          </a:p>
        </p:txBody>
      </p:sp>
    </p:spTree>
    <p:extLst>
      <p:ext uri="{BB962C8B-B14F-4D97-AF65-F5344CB8AC3E}">
        <p14:creationId xmlns:p14="http://schemas.microsoft.com/office/powerpoint/2010/main" val="22440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A934E-50A2-47ED-A98F-1D805617A49C}"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F5BF6-D867-4FDE-AE14-F1E0175815CD}" type="slidenum">
              <a:rPr lang="en-US"/>
              <a:pPr eaLnBrk="1" hangingPunct="1"/>
              <a:t>23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978068-529A-496B-B1F4-BE1CC7664395}" type="slidenum">
              <a:rPr lang="en-US"/>
              <a:pPr eaLnBrk="1" hangingPunct="1"/>
              <a:t>26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EF4E20-BA8D-41E0-871A-6B358875016C}" type="slidenum">
              <a:rPr lang="en-US"/>
              <a:pPr eaLnBrk="1" hangingPunct="1"/>
              <a:t>28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4EE78B-F802-470B-9767-4BF50B457105}" type="slidenum">
              <a:rPr lang="en-US"/>
              <a:pPr eaLnBrk="1" hangingPunct="1"/>
              <a:t>29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9B8B1E-927E-4FC5-9952-2655989E4557}" type="slidenum">
              <a:rPr lang="en-US"/>
              <a:pPr eaLnBrk="1" hangingPunct="1"/>
              <a:t>30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30BC47-1392-4AD5-91A0-B24CDC8D04D6}" type="slidenum">
              <a:rPr lang="en-US"/>
              <a:pPr eaLnBrk="1" hangingPunct="1"/>
              <a:t>31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D1957-6403-4A4B-B219-2D526DCC2690}" type="slidenum">
              <a:rPr lang="en-US"/>
              <a:pPr/>
              <a:t>39</a:t>
            </a:fld>
            <a:endParaRPr lang="en-US"/>
          </a:p>
        </p:txBody>
      </p:sp>
      <p:sp>
        <p:nvSpPr>
          <p:cNvPr id="7170" name="Rectangle 2"/>
          <p:cNvSpPr>
            <a:spLocks noGrp="1" noRot="1" noChangeAspec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C2DED5-FF29-41AC-8CA0-4A25FD29CEE1}" type="slidenum">
              <a:rPr lang="en-US" smtClean="0"/>
              <a:pPr eaLnBrk="1" hangingPunct="1"/>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57569E-1EC6-4891-B9FA-8BE73A4A0FCF}" type="slidenum">
              <a:rPr lang="en-US" smtClean="0"/>
              <a:pPr eaLnBrk="1" hangingPunct="1"/>
              <a:t>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12FC536-8FD1-4E15-A056-41CC9041BA79}" type="slidenum">
              <a:rPr lang="en-US"/>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7C9991-78A6-4A31-9608-757D32D14E9A}" type="slidenum">
              <a:rPr lang="en-US"/>
              <a:pPr eaLnBrk="1" hangingPunct="1"/>
              <a:t>18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AB48B5-C6CB-43A4-AF55-657F1CE3F911}" type="slidenum">
              <a:rPr lang="en-US"/>
              <a:pPr eaLnBrk="1" hangingPunct="1"/>
              <a:t>19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C795E3-7040-40B0-A5DB-5DC69F5F2928}" type="slidenum">
              <a:rPr lang="en-US"/>
              <a:pPr eaLnBrk="1" hangingPunct="1"/>
              <a:t>20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E19CB9-9F6B-4C8B-9E10-DE92C3CCE874}" type="slidenum">
              <a:rPr lang="en-US"/>
              <a:pPr eaLnBrk="1" hangingPunct="1"/>
              <a:t>22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0C5ED5-6329-4A97-933F-181DA706C7F0}"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91603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C5ED5-6329-4A97-933F-181DA706C7F0}"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334584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C5ED5-6329-4A97-933F-181DA706C7F0}"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312720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CFFE95B-91CC-4D04-BA9A-86138B4EB75C}" type="slidenum">
              <a:rPr lang="en-US"/>
              <a:pPr>
                <a:defRPr/>
              </a:pPr>
              <a:t>‹#›</a:t>
            </a:fld>
            <a:endParaRPr lang="en-US"/>
          </a:p>
        </p:txBody>
      </p:sp>
    </p:spTree>
    <p:extLst>
      <p:ext uri="{BB962C8B-B14F-4D97-AF65-F5344CB8AC3E}">
        <p14:creationId xmlns:p14="http://schemas.microsoft.com/office/powerpoint/2010/main" val="9348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EA58C61-1D94-4CF8-84A0-C9CDBB906B07}" type="slidenum">
              <a:rPr lang="en-US"/>
              <a:pPr>
                <a:defRPr/>
              </a:pPr>
              <a:t>‹#›</a:t>
            </a:fld>
            <a:endParaRPr lang="en-US"/>
          </a:p>
        </p:txBody>
      </p:sp>
    </p:spTree>
    <p:extLst>
      <p:ext uri="{BB962C8B-B14F-4D97-AF65-F5344CB8AC3E}">
        <p14:creationId xmlns:p14="http://schemas.microsoft.com/office/powerpoint/2010/main" val="266711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A8CD8A-5E3C-40FB-90C9-1D24400845AD}" type="slidenum">
              <a:rPr lang="en-US"/>
              <a:pPr>
                <a:defRPr/>
              </a:pPr>
              <a:t>‹#›</a:t>
            </a:fld>
            <a:endParaRPr lang="en-US"/>
          </a:p>
        </p:txBody>
      </p:sp>
    </p:spTree>
    <p:extLst>
      <p:ext uri="{BB962C8B-B14F-4D97-AF65-F5344CB8AC3E}">
        <p14:creationId xmlns:p14="http://schemas.microsoft.com/office/powerpoint/2010/main" val="238207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C5ED5-6329-4A97-933F-181DA706C7F0}"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334990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C5ED5-6329-4A97-933F-181DA706C7F0}"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222038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0C5ED5-6329-4A97-933F-181DA706C7F0}"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64348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0C5ED5-6329-4A97-933F-181DA706C7F0}" type="datetimeFigureOut">
              <a:rPr lang="en-US" smtClean="0"/>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99389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0C5ED5-6329-4A97-933F-181DA706C7F0}" type="datetimeFigureOut">
              <a:rPr lang="en-US" smtClean="0"/>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52322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C5ED5-6329-4A97-933F-181DA706C7F0}" type="datetimeFigureOut">
              <a:rPr lang="en-US" smtClean="0"/>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65457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C5ED5-6329-4A97-933F-181DA706C7F0}"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240341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C5ED5-6329-4A97-933F-181DA706C7F0}"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349267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C5ED5-6329-4A97-933F-181DA706C7F0}" type="datetimeFigureOut">
              <a:rPr lang="en-US" smtClean="0"/>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409C6-9162-48EA-B6F0-068ED25E51F9}" type="slidenum">
              <a:rPr lang="en-US" smtClean="0"/>
              <a:t>‹#›</a:t>
            </a:fld>
            <a:endParaRPr lang="en-US"/>
          </a:p>
        </p:txBody>
      </p:sp>
    </p:spTree>
    <p:extLst>
      <p:ext uri="{BB962C8B-B14F-4D97-AF65-F5344CB8AC3E}">
        <p14:creationId xmlns:p14="http://schemas.microsoft.com/office/powerpoint/2010/main" val="126003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5.wmf"/><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9.wmf"/><Relationship Id="rId4" Type="http://schemas.openxmlformats.org/officeDocument/2006/relationships/image" Target="../media/image19.wmf"/><Relationship Id="rId9"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6.xml"/><Relationship Id="rId7" Type="http://schemas.openxmlformats.org/officeDocument/2006/relationships/image" Target="../media/image32.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hyperlink" Target="http://www.nap.edu/catalog.php?record_id=154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7.wmf"/><Relationship Id="rId4"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8.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0.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39.wmf"/><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1.w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43.wmf"/><Relationship Id="rId5" Type="http://schemas.openxmlformats.org/officeDocument/2006/relationships/oleObject" Target="../embeddings/oleObject29.bin"/><Relationship Id="rId4" Type="http://schemas.openxmlformats.org/officeDocument/2006/relationships/image" Target="../media/image42.wmf"/></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48.wmf"/><Relationship Id="rId4"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0.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image" Target="../media/image49.w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2.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51.png"/><Relationship Id="rId4" Type="http://schemas.openxmlformats.org/officeDocument/2006/relationships/oleObject" Target="../embeddings/oleObject3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wmf"/><Relationship Id="rId5" Type="http://schemas.openxmlformats.org/officeDocument/2006/relationships/oleObject" Target="../embeddings/oleObject35.bin"/><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hysicalgeography.net/physgeoglos/o.html"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62.png"/><Relationship Id="rId5" Type="http://schemas.openxmlformats.org/officeDocument/2006/relationships/oleObject" Target="../embeddings/oleObject39.bin"/><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71.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1.wmf"/><Relationship Id="rId5" Type="http://schemas.openxmlformats.org/officeDocument/2006/relationships/oleObject" Target="../embeddings/oleObject41.bin"/><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3.wmf"/><Relationship Id="rId5" Type="http://schemas.openxmlformats.org/officeDocument/2006/relationships/oleObject" Target="../embeddings/oleObject43.bin"/><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74.wmf"/><Relationship Id="rId5" Type="http://schemas.openxmlformats.org/officeDocument/2006/relationships/oleObject" Target="../embeddings/oleObject45.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47.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82.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79.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52.bin"/><Relationship Id="rId14" Type="http://schemas.openxmlformats.org/officeDocument/2006/relationships/image" Target="../media/image8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4.xml"/><Relationship Id="rId1" Type="http://schemas.openxmlformats.org/officeDocument/2006/relationships/vmlDrawing" Target="../drawings/vmlDrawing24.vml"/><Relationship Id="rId6" Type="http://schemas.openxmlformats.org/officeDocument/2006/relationships/image" Target="../media/image85.wmf"/><Relationship Id="rId5" Type="http://schemas.openxmlformats.org/officeDocument/2006/relationships/oleObject" Target="../embeddings/oleObject56.bin"/><Relationship Id="rId4" Type="http://schemas.openxmlformats.org/officeDocument/2006/relationships/image" Target="../media/image84.wmf"/></Relationships>
</file>

<file path=ppt/slides/_rels/slide51.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62.bin"/><Relationship Id="rId18" Type="http://schemas.openxmlformats.org/officeDocument/2006/relationships/image" Target="../media/image93.wmf"/><Relationship Id="rId26" Type="http://schemas.openxmlformats.org/officeDocument/2006/relationships/image" Target="../media/image96.w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90.wmf"/><Relationship Id="rId17" Type="http://schemas.openxmlformats.org/officeDocument/2006/relationships/oleObject" Target="../embeddings/oleObject64.bin"/><Relationship Id="rId25" Type="http://schemas.openxmlformats.org/officeDocument/2006/relationships/oleObject" Target="../embeddings/oleObject68.bin"/><Relationship Id="rId2" Type="http://schemas.openxmlformats.org/officeDocument/2006/relationships/slideLayout" Target="../slideLayouts/slideLayout4.xml"/><Relationship Id="rId16" Type="http://schemas.openxmlformats.org/officeDocument/2006/relationships/image" Target="../media/image92.wmf"/><Relationship Id="rId20" Type="http://schemas.openxmlformats.org/officeDocument/2006/relationships/image" Target="../media/image94.wmf"/><Relationship Id="rId1" Type="http://schemas.openxmlformats.org/officeDocument/2006/relationships/vmlDrawing" Target="../drawings/vmlDrawing25.vml"/><Relationship Id="rId6" Type="http://schemas.openxmlformats.org/officeDocument/2006/relationships/image" Target="../media/image87.wmf"/><Relationship Id="rId11" Type="http://schemas.openxmlformats.org/officeDocument/2006/relationships/oleObject" Target="../embeddings/oleObject61.bin"/><Relationship Id="rId24" Type="http://schemas.openxmlformats.org/officeDocument/2006/relationships/image" Target="../media/image95.wmf"/><Relationship Id="rId5" Type="http://schemas.openxmlformats.org/officeDocument/2006/relationships/oleObject" Target="../embeddings/oleObject58.bin"/><Relationship Id="rId15" Type="http://schemas.openxmlformats.org/officeDocument/2006/relationships/oleObject" Target="../embeddings/oleObject63.bin"/><Relationship Id="rId23" Type="http://schemas.openxmlformats.org/officeDocument/2006/relationships/oleObject" Target="../embeddings/oleObject67.bin"/><Relationship Id="rId28" Type="http://schemas.openxmlformats.org/officeDocument/2006/relationships/image" Target="../media/image97.wmf"/><Relationship Id="rId10" Type="http://schemas.openxmlformats.org/officeDocument/2006/relationships/image" Target="../media/image89.wmf"/><Relationship Id="rId19" Type="http://schemas.openxmlformats.org/officeDocument/2006/relationships/oleObject" Target="../embeddings/oleObject65.bin"/><Relationship Id="rId4" Type="http://schemas.openxmlformats.org/officeDocument/2006/relationships/image" Target="../media/image86.wmf"/><Relationship Id="rId9" Type="http://schemas.openxmlformats.org/officeDocument/2006/relationships/oleObject" Target="../embeddings/oleObject60.bin"/><Relationship Id="rId14" Type="http://schemas.openxmlformats.org/officeDocument/2006/relationships/image" Target="../media/image91.wmf"/><Relationship Id="rId22" Type="http://schemas.openxmlformats.org/officeDocument/2006/relationships/image" Target="../media/image79.wmf"/><Relationship Id="rId27" Type="http://schemas.openxmlformats.org/officeDocument/2006/relationships/oleObject" Target="../embeddings/oleObject69.bin"/></Relationships>
</file>

<file path=ppt/slides/_rels/slide52.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75.bin"/><Relationship Id="rId18" Type="http://schemas.openxmlformats.org/officeDocument/2006/relationships/image" Target="../media/image100.wmf"/><Relationship Id="rId26" Type="http://schemas.openxmlformats.org/officeDocument/2006/relationships/image" Target="../media/image104.wmf"/><Relationship Id="rId3" Type="http://schemas.openxmlformats.org/officeDocument/2006/relationships/oleObject" Target="../embeddings/oleObject70.bin"/><Relationship Id="rId21" Type="http://schemas.openxmlformats.org/officeDocument/2006/relationships/oleObject" Target="../embeddings/oleObject79.bin"/><Relationship Id="rId7" Type="http://schemas.openxmlformats.org/officeDocument/2006/relationships/oleObject" Target="../embeddings/oleObject72.bin"/><Relationship Id="rId12" Type="http://schemas.openxmlformats.org/officeDocument/2006/relationships/image" Target="../media/image90.wmf"/><Relationship Id="rId17" Type="http://schemas.openxmlformats.org/officeDocument/2006/relationships/oleObject" Target="../embeddings/oleObject77.bin"/><Relationship Id="rId25" Type="http://schemas.openxmlformats.org/officeDocument/2006/relationships/oleObject" Target="../embeddings/oleObject81.bin"/><Relationship Id="rId2" Type="http://schemas.openxmlformats.org/officeDocument/2006/relationships/slideLayout" Target="../slideLayouts/slideLayout13.xml"/><Relationship Id="rId16" Type="http://schemas.openxmlformats.org/officeDocument/2006/relationships/image" Target="../media/image92.wmf"/><Relationship Id="rId20" Type="http://schemas.openxmlformats.org/officeDocument/2006/relationships/image" Target="../media/image101.wmf"/><Relationship Id="rId29" Type="http://schemas.openxmlformats.org/officeDocument/2006/relationships/oleObject" Target="../embeddings/oleObject83.bin"/><Relationship Id="rId1" Type="http://schemas.openxmlformats.org/officeDocument/2006/relationships/vmlDrawing" Target="../drawings/vmlDrawing26.vml"/><Relationship Id="rId6" Type="http://schemas.openxmlformats.org/officeDocument/2006/relationships/image" Target="../media/image87.wmf"/><Relationship Id="rId11" Type="http://schemas.openxmlformats.org/officeDocument/2006/relationships/oleObject" Target="../embeddings/oleObject74.bin"/><Relationship Id="rId24" Type="http://schemas.openxmlformats.org/officeDocument/2006/relationships/image" Target="../media/image103.wmf"/><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105.wmf"/><Relationship Id="rId10" Type="http://schemas.openxmlformats.org/officeDocument/2006/relationships/image" Target="../media/image99.wmf"/><Relationship Id="rId19" Type="http://schemas.openxmlformats.org/officeDocument/2006/relationships/oleObject" Target="../embeddings/oleObject78.bin"/><Relationship Id="rId4" Type="http://schemas.openxmlformats.org/officeDocument/2006/relationships/image" Target="../media/image98.wmf"/><Relationship Id="rId9" Type="http://schemas.openxmlformats.org/officeDocument/2006/relationships/oleObject" Target="../embeddings/oleObject73.bin"/><Relationship Id="rId14" Type="http://schemas.openxmlformats.org/officeDocument/2006/relationships/image" Target="../media/image91.wmf"/><Relationship Id="rId22" Type="http://schemas.openxmlformats.org/officeDocument/2006/relationships/image" Target="../media/image102.wmf"/><Relationship Id="rId27" Type="http://schemas.openxmlformats.org/officeDocument/2006/relationships/oleObject" Target="../embeddings/oleObject82.bin"/><Relationship Id="rId30" Type="http://schemas.openxmlformats.org/officeDocument/2006/relationships/image" Target="../media/image106.wmf"/></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89.bin"/><Relationship Id="rId18" Type="http://schemas.openxmlformats.org/officeDocument/2006/relationships/image" Target="../media/image115.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12.wmf"/><Relationship Id="rId17" Type="http://schemas.openxmlformats.org/officeDocument/2006/relationships/oleObject" Target="../embeddings/oleObject91.bin"/><Relationship Id="rId2" Type="http://schemas.openxmlformats.org/officeDocument/2006/relationships/slideLayout" Target="../slideLayouts/slideLayout13.xml"/><Relationship Id="rId16" Type="http://schemas.openxmlformats.org/officeDocument/2006/relationships/image" Target="../media/image114.wmf"/><Relationship Id="rId1" Type="http://schemas.openxmlformats.org/officeDocument/2006/relationships/vmlDrawing" Target="../drawings/vmlDrawing27.vml"/><Relationship Id="rId6" Type="http://schemas.openxmlformats.org/officeDocument/2006/relationships/image" Target="../media/image109.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87.bin"/><Relationship Id="rId14" Type="http://schemas.openxmlformats.org/officeDocument/2006/relationships/image" Target="../media/image113.wmf"/></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63.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23.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20.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122.wmf"/><Relationship Id="rId4" Type="http://schemas.openxmlformats.org/officeDocument/2006/relationships/image" Target="../media/image114.wmf"/><Relationship Id="rId9" Type="http://schemas.openxmlformats.org/officeDocument/2006/relationships/oleObject" Target="../embeddings/oleObject95.bin"/></Relationships>
</file>

<file path=ppt/slides/_rels/slide64.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102.bin"/><Relationship Id="rId18" Type="http://schemas.openxmlformats.org/officeDocument/2006/relationships/image" Target="../media/image126.wmf"/><Relationship Id="rId3" Type="http://schemas.openxmlformats.org/officeDocument/2006/relationships/oleObject" Target="../embeddings/oleObject97.bin"/><Relationship Id="rId21" Type="http://schemas.openxmlformats.org/officeDocument/2006/relationships/oleObject" Target="../embeddings/oleObject106.bin"/><Relationship Id="rId7" Type="http://schemas.openxmlformats.org/officeDocument/2006/relationships/oleObject" Target="../embeddings/oleObject99.bin"/><Relationship Id="rId12" Type="http://schemas.openxmlformats.org/officeDocument/2006/relationships/image" Target="../media/image123.wmf"/><Relationship Id="rId17" Type="http://schemas.openxmlformats.org/officeDocument/2006/relationships/oleObject" Target="../embeddings/oleObject104.bin"/><Relationship Id="rId2" Type="http://schemas.openxmlformats.org/officeDocument/2006/relationships/slideLayout" Target="../slideLayouts/slideLayout14.xml"/><Relationship Id="rId16" Type="http://schemas.openxmlformats.org/officeDocument/2006/relationships/image" Target="../media/image125.wmf"/><Relationship Id="rId20" Type="http://schemas.openxmlformats.org/officeDocument/2006/relationships/image" Target="../media/image127.wmf"/><Relationship Id="rId1" Type="http://schemas.openxmlformats.org/officeDocument/2006/relationships/vmlDrawing" Target="../drawings/vmlDrawing29.vml"/><Relationship Id="rId6" Type="http://schemas.openxmlformats.org/officeDocument/2006/relationships/image" Target="../media/image120.wmf"/><Relationship Id="rId11" Type="http://schemas.openxmlformats.org/officeDocument/2006/relationships/oleObject" Target="../embeddings/oleObject101.bin"/><Relationship Id="rId24" Type="http://schemas.openxmlformats.org/officeDocument/2006/relationships/image" Target="../media/image129.wmf"/><Relationship Id="rId5" Type="http://schemas.openxmlformats.org/officeDocument/2006/relationships/oleObject" Target="../embeddings/oleObject98.bin"/><Relationship Id="rId15" Type="http://schemas.openxmlformats.org/officeDocument/2006/relationships/oleObject" Target="../embeddings/oleObject103.bin"/><Relationship Id="rId23" Type="http://schemas.openxmlformats.org/officeDocument/2006/relationships/oleObject" Target="../embeddings/oleObject107.bin"/><Relationship Id="rId10" Type="http://schemas.openxmlformats.org/officeDocument/2006/relationships/image" Target="../media/image122.wmf"/><Relationship Id="rId19" Type="http://schemas.openxmlformats.org/officeDocument/2006/relationships/oleObject" Target="../embeddings/oleObject105.bin"/><Relationship Id="rId4" Type="http://schemas.openxmlformats.org/officeDocument/2006/relationships/image" Target="../media/image114.wmf"/><Relationship Id="rId9" Type="http://schemas.openxmlformats.org/officeDocument/2006/relationships/oleObject" Target="../embeddings/oleObject100.bin"/><Relationship Id="rId14" Type="http://schemas.openxmlformats.org/officeDocument/2006/relationships/image" Target="../media/image124.wmf"/><Relationship Id="rId22" Type="http://schemas.openxmlformats.org/officeDocument/2006/relationships/image" Target="../media/image128.wmf"/></Relationships>
</file>

<file path=ppt/slides/_rels/slide65.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oleObject" Target="../embeddings/oleObject108.bin"/><Relationship Id="rId7" Type="http://schemas.openxmlformats.org/officeDocument/2006/relationships/oleObject" Target="../embeddings/oleObject110.bin"/><Relationship Id="rId12" Type="http://schemas.openxmlformats.org/officeDocument/2006/relationships/image" Target="../media/image134.wmf"/><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131.wmf"/><Relationship Id="rId11" Type="http://schemas.openxmlformats.org/officeDocument/2006/relationships/oleObject" Target="../embeddings/oleObject112.bin"/><Relationship Id="rId5" Type="http://schemas.openxmlformats.org/officeDocument/2006/relationships/oleObject" Target="../embeddings/oleObject109.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11.bin"/></Relationships>
</file>

<file path=ppt/slides/_rels/slide6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6.xml"/><Relationship Id="rId4" Type="http://schemas.openxmlformats.org/officeDocument/2006/relationships/image" Target="../media/image137.png"/></Relationships>
</file>

<file path=ppt/slides/_rels/slide67.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oleObject" Target="../embeddings/oleObject118.bin"/><Relationship Id="rId18" Type="http://schemas.openxmlformats.org/officeDocument/2006/relationships/image" Target="../media/image146.wmf"/><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43.wmf"/><Relationship Id="rId17" Type="http://schemas.openxmlformats.org/officeDocument/2006/relationships/oleObject" Target="../embeddings/oleObject120.bin"/><Relationship Id="rId2" Type="http://schemas.openxmlformats.org/officeDocument/2006/relationships/slideLayout" Target="../slideLayouts/slideLayout2.xml"/><Relationship Id="rId16" Type="http://schemas.openxmlformats.org/officeDocument/2006/relationships/image" Target="../media/image145.wmf"/><Relationship Id="rId1" Type="http://schemas.openxmlformats.org/officeDocument/2006/relationships/vmlDrawing" Target="../drawings/vmlDrawing31.vml"/><Relationship Id="rId6" Type="http://schemas.openxmlformats.org/officeDocument/2006/relationships/image" Target="../media/image140.wmf"/><Relationship Id="rId11" Type="http://schemas.openxmlformats.org/officeDocument/2006/relationships/oleObject" Target="../embeddings/oleObject117.bin"/><Relationship Id="rId5" Type="http://schemas.openxmlformats.org/officeDocument/2006/relationships/oleObject" Target="../embeddings/oleObject114.bin"/><Relationship Id="rId15" Type="http://schemas.openxmlformats.org/officeDocument/2006/relationships/oleObject" Target="../embeddings/oleObject119.bin"/><Relationship Id="rId10" Type="http://schemas.openxmlformats.org/officeDocument/2006/relationships/image" Target="../media/image142.wmf"/><Relationship Id="rId4" Type="http://schemas.openxmlformats.org/officeDocument/2006/relationships/image" Target="../media/image139.wmf"/><Relationship Id="rId9" Type="http://schemas.openxmlformats.org/officeDocument/2006/relationships/oleObject" Target="../embeddings/oleObject116.bin"/><Relationship Id="rId14" Type="http://schemas.openxmlformats.org/officeDocument/2006/relationships/image" Target="../media/image144.wmf"/></Relationships>
</file>

<file path=ppt/slides/_rels/slide69.x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47.emf"/><Relationship Id="rId4" Type="http://schemas.openxmlformats.org/officeDocument/2006/relationships/oleObject" Target="../embeddings/oleObject121.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Radar" TargetMode="External"/><Relationship Id="rId2" Type="http://schemas.openxmlformats.org/officeDocument/2006/relationships/hyperlink" Target="http://en.wikipedia.org/wiki/Laser" TargetMode="External"/><Relationship Id="rId1" Type="http://schemas.openxmlformats.org/officeDocument/2006/relationships/slideLayout" Target="../slideLayouts/slideLayout2.xml"/><Relationship Id="rId4" Type="http://schemas.openxmlformats.org/officeDocument/2006/relationships/image" Target="../media/image150.jpeg"/></Relationships>
</file>

<file path=ppt/slides/_rels/slide72.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 374K Hydrology</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Review for First Exam</a:t>
            </a:r>
          </a:p>
          <a:p>
            <a:r>
              <a:rPr lang="en-US" dirty="0" smtClean="0">
                <a:solidFill>
                  <a:srgbClr val="FF0000"/>
                </a:solidFill>
              </a:rPr>
              <a:t>February 21, 2012</a:t>
            </a:r>
            <a:endParaRPr lang="en-US" dirty="0">
              <a:solidFill>
                <a:srgbClr val="FF0000"/>
              </a:solidFill>
            </a:endParaRPr>
          </a:p>
        </p:txBody>
      </p:sp>
    </p:spTree>
    <p:extLst>
      <p:ext uri="{BB962C8B-B14F-4D97-AF65-F5344CB8AC3E}">
        <p14:creationId xmlns:p14="http://schemas.microsoft.com/office/powerpoint/2010/main" val="311201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2984"/>
            <a:ext cx="8534400" cy="1143000"/>
          </a:xfrm>
        </p:spPr>
        <p:txBody>
          <a:bodyPr>
            <a:normAutofit/>
          </a:bodyPr>
          <a:lstStyle/>
          <a:p>
            <a:r>
              <a:rPr lang="en-US" sz="3200" dirty="0" smtClean="0"/>
              <a:t>Watershed – Drainage area of a point on a stream</a:t>
            </a:r>
            <a:endParaRPr lang="en-US" sz="32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19235"/>
            <a:ext cx="5029200" cy="493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92572" y="1804732"/>
            <a:ext cx="8439747" cy="4654898"/>
            <a:chOff x="192572" y="1804732"/>
            <a:chExt cx="8439747" cy="4654898"/>
          </a:xfrm>
        </p:grpSpPr>
        <p:sp>
          <p:nvSpPr>
            <p:cNvPr id="10" name="Oval 9"/>
            <p:cNvSpPr/>
            <p:nvPr/>
          </p:nvSpPr>
          <p:spPr>
            <a:xfrm>
              <a:off x="6477000" y="4198782"/>
              <a:ext cx="152400" cy="1679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92572" y="1804732"/>
              <a:ext cx="8439747" cy="4654898"/>
              <a:chOff x="192572" y="1902767"/>
              <a:chExt cx="8439747" cy="4654898"/>
            </a:xfrm>
          </p:grpSpPr>
          <p:sp>
            <p:nvSpPr>
              <p:cNvPr id="5" name="TextBox 4"/>
              <p:cNvSpPr txBox="1"/>
              <p:nvPr/>
            </p:nvSpPr>
            <p:spPr>
              <a:xfrm>
                <a:off x="192572" y="6096000"/>
                <a:ext cx="6273769" cy="461665"/>
              </a:xfrm>
              <a:prstGeom prst="rect">
                <a:avLst/>
              </a:prstGeom>
              <a:solidFill>
                <a:schemeClr val="bg1"/>
              </a:solidFill>
              <a:ln>
                <a:solidFill>
                  <a:schemeClr val="tx1"/>
                </a:solidFill>
              </a:ln>
            </p:spPr>
            <p:txBody>
              <a:bodyPr wrap="none" rtlCol="0">
                <a:spAutoFit/>
              </a:bodyPr>
              <a:lstStyle/>
              <a:p>
                <a:r>
                  <a:rPr lang="en-US" sz="2400" i="1" dirty="0" smtClean="0"/>
                  <a:t>Connecting rainfall input with </a:t>
                </a:r>
                <a:r>
                  <a:rPr lang="en-US" sz="2400" i="1" dirty="0" err="1" smtClean="0"/>
                  <a:t>streamflow</a:t>
                </a:r>
                <a:r>
                  <a:rPr lang="en-US" sz="2400" i="1" dirty="0" smtClean="0"/>
                  <a:t> output</a:t>
                </a:r>
                <a:endParaRPr lang="en-US" sz="2400" i="1" dirty="0"/>
              </a:p>
            </p:txBody>
          </p:sp>
          <p:sp>
            <p:nvSpPr>
              <p:cNvPr id="4" name="Right Arrow 3"/>
              <p:cNvSpPr/>
              <p:nvPr/>
            </p:nvSpPr>
            <p:spPr>
              <a:xfrm>
                <a:off x="6781800" y="4054164"/>
                <a:ext cx="1600200" cy="670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1902767"/>
                <a:ext cx="1106585" cy="461665"/>
              </a:xfrm>
              <a:prstGeom prst="rect">
                <a:avLst/>
              </a:prstGeom>
              <a:noFill/>
            </p:spPr>
            <p:txBody>
              <a:bodyPr wrap="none" rtlCol="0">
                <a:spAutoFit/>
              </a:bodyPr>
              <a:lstStyle/>
              <a:p>
                <a:r>
                  <a:rPr lang="en-US" sz="2400" dirty="0" smtClean="0"/>
                  <a:t>Rainfall</a:t>
                </a:r>
                <a:endParaRPr lang="en-US" sz="2400" dirty="0"/>
              </a:p>
            </p:txBody>
          </p:sp>
          <p:sp>
            <p:nvSpPr>
              <p:cNvPr id="9" name="TextBox 8"/>
              <p:cNvSpPr txBox="1"/>
              <p:nvPr/>
            </p:nvSpPr>
            <p:spPr>
              <a:xfrm>
                <a:off x="7010400" y="3528264"/>
                <a:ext cx="1621919" cy="461665"/>
              </a:xfrm>
              <a:prstGeom prst="rect">
                <a:avLst/>
              </a:prstGeom>
              <a:noFill/>
            </p:spPr>
            <p:txBody>
              <a:bodyPr wrap="none" rtlCol="0">
                <a:spAutoFit/>
              </a:bodyPr>
              <a:lstStyle/>
              <a:p>
                <a:r>
                  <a:rPr lang="en-US" sz="2400" dirty="0" err="1" smtClean="0"/>
                  <a:t>Streamflow</a:t>
                </a:r>
                <a:endParaRPr lang="en-US" sz="2400" dirty="0"/>
              </a:p>
            </p:txBody>
          </p:sp>
        </p:grpSp>
        <p:sp>
          <p:nvSpPr>
            <p:cNvPr id="8" name="Down Arrow 7"/>
            <p:cNvSpPr/>
            <p:nvPr/>
          </p:nvSpPr>
          <p:spPr>
            <a:xfrm>
              <a:off x="3543300" y="2084832"/>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867400" y="3787464"/>
              <a:ext cx="228600" cy="483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743200" y="2362199"/>
              <a:ext cx="114300" cy="329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114800" y="2819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814572" y="3717948"/>
              <a:ext cx="300228" cy="828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948508" y="4270895"/>
              <a:ext cx="188254" cy="549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5125292" y="25527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92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cstate="print"/>
          <a:srcRect/>
          <a:stretch>
            <a:fillRect/>
          </a:stretch>
        </p:blipFill>
        <p:spPr>
          <a:xfrm>
            <a:off x="1295400" y="1006475"/>
            <a:ext cx="6934200" cy="4162425"/>
          </a:xfrm>
          <a:noFill/>
          <a:ln/>
        </p:spPr>
      </p:pic>
      <p:sp>
        <p:nvSpPr>
          <p:cNvPr id="22531" name="Rectangle 3"/>
          <p:cNvSpPr>
            <a:spLocks noGrp="1"/>
          </p:cNvSpPr>
          <p:nvPr>
            <p:ph type="title"/>
          </p:nvPr>
        </p:nvSpPr>
        <p:spPr/>
        <p:txBody>
          <a:bodyPr/>
          <a:lstStyle/>
          <a:p>
            <a:r>
              <a:rPr lang="en-US" smtClean="0"/>
              <a:t>Hydrologic System</a:t>
            </a:r>
          </a:p>
        </p:txBody>
      </p:sp>
      <p:sp>
        <p:nvSpPr>
          <p:cNvPr id="22532" name="Text Box 4"/>
          <p:cNvSpPr txBox="1">
            <a:spLocks noChangeArrowheads="1"/>
          </p:cNvSpPr>
          <p:nvPr/>
        </p:nvSpPr>
        <p:spPr bwMode="auto">
          <a:xfrm>
            <a:off x="914400" y="4876800"/>
            <a:ext cx="7086600" cy="1739900"/>
          </a:xfrm>
          <a:prstGeom prst="rect">
            <a:avLst/>
          </a:prstGeom>
          <a:noFill/>
          <a:ln w="9525">
            <a:noFill/>
            <a:miter lim="800000"/>
            <a:headEnd/>
            <a:tailEnd/>
          </a:ln>
          <a:effectLst/>
        </p:spPr>
        <p:txBody>
          <a:bodyPr>
            <a:spAutoFit/>
          </a:bodyPr>
          <a:lstStyle/>
          <a:p>
            <a:r>
              <a:rPr lang="en-US"/>
              <a:t>Take a watershed and extrude it vertically into the atmosphere</a:t>
            </a:r>
          </a:p>
          <a:p>
            <a:r>
              <a:rPr lang="en-US"/>
              <a:t>and subsurface, Applied Hydrology, p.7- 8</a:t>
            </a:r>
          </a:p>
          <a:p>
            <a:endParaRPr lang="en-US"/>
          </a:p>
          <a:p>
            <a:r>
              <a:rPr lang="en-US" i="1">
                <a:solidFill>
                  <a:srgbClr val="0000FF"/>
                </a:solidFill>
              </a:rPr>
              <a:t>A hydrologic system is “a structure or volume in space surrounded by a boundary, that accepts water and other inputs, operates on them internally, and produces them as outputs</a:t>
            </a:r>
            <a:r>
              <a:rPr lang="en-US">
                <a:solidFill>
                  <a:srgbClr val="0000FF"/>
                </a:solidFill>
              </a:rPr>
              <a:t>”</a:t>
            </a:r>
            <a:r>
              <a:rPr lang="en-US"/>
              <a:t> </a:t>
            </a:r>
          </a:p>
        </p:txBody>
      </p:sp>
    </p:spTree>
    <p:extLst>
      <p:ext uri="{BB962C8B-B14F-4D97-AF65-F5344CB8AC3E}">
        <p14:creationId xmlns:p14="http://schemas.microsoft.com/office/powerpoint/2010/main" val="187580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Reynolds Transport Theorem</a:t>
            </a:r>
            <a:endParaRPr lang="en-US" dirty="0"/>
          </a:p>
        </p:txBody>
      </p:sp>
      <p:sp>
        <p:nvSpPr>
          <p:cNvPr id="3" name="Content Placeholder 2"/>
          <p:cNvSpPr>
            <a:spLocks noGrp="1"/>
          </p:cNvSpPr>
          <p:nvPr>
            <p:ph idx="1"/>
          </p:nvPr>
        </p:nvSpPr>
        <p:spPr>
          <a:xfrm>
            <a:off x="457200" y="1219200"/>
            <a:ext cx="8229600" cy="5410200"/>
          </a:xfrm>
        </p:spPr>
        <p:txBody>
          <a:bodyPr/>
          <a:lstStyle/>
          <a:p>
            <a:r>
              <a:rPr lang="en-US" dirty="0" smtClean="0"/>
              <a:t>A method for applying physical laws to fluid systems flowing through a control volume</a:t>
            </a:r>
          </a:p>
          <a:p>
            <a:r>
              <a:rPr lang="en-US" dirty="0" smtClean="0"/>
              <a:t>B = Extensive property (quantity depends on amount of mass)</a:t>
            </a:r>
          </a:p>
          <a:p>
            <a:r>
              <a:rPr lang="en-US" dirty="0" smtClean="0">
                <a:latin typeface="Symbol" pitchFamily="18" charset="2"/>
              </a:rPr>
              <a:t>b</a:t>
            </a:r>
            <a:r>
              <a:rPr lang="en-US" dirty="0" smtClean="0"/>
              <a:t> = Intensive property (B per unit mass)</a:t>
            </a:r>
          </a:p>
        </p:txBody>
      </p:sp>
      <p:graphicFrame>
        <p:nvGraphicFramePr>
          <p:cNvPr id="4" name="Object 3"/>
          <p:cNvGraphicFramePr>
            <a:graphicFrameLocks noChangeAspect="1"/>
          </p:cNvGraphicFramePr>
          <p:nvPr/>
        </p:nvGraphicFramePr>
        <p:xfrm>
          <a:off x="4514850" y="3824922"/>
          <a:ext cx="114300" cy="215900"/>
        </p:xfrm>
        <a:graphic>
          <a:graphicData uri="http://schemas.openxmlformats.org/presentationml/2006/ole">
            <mc:AlternateContent xmlns:mc="http://schemas.openxmlformats.org/markup-compatibility/2006">
              <mc:Choice xmlns:v="urn:schemas-microsoft-com:vml" Requires="v">
                <p:oleObj spid="_x0000_s1068"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824922"/>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5" name="Object 3"/>
          <p:cNvGraphicFramePr>
            <a:graphicFrameLocks noChangeAspect="1"/>
          </p:cNvGraphicFramePr>
          <p:nvPr/>
        </p:nvGraphicFramePr>
        <p:xfrm>
          <a:off x="1828800" y="3932872"/>
          <a:ext cx="5484779" cy="1295400"/>
        </p:xfrm>
        <a:graphic>
          <a:graphicData uri="http://schemas.openxmlformats.org/presentationml/2006/ole">
            <mc:AlternateContent xmlns:mc="http://schemas.openxmlformats.org/markup-compatibility/2006">
              <mc:Choice xmlns:v="urn:schemas-microsoft-com:vml" Requires="v">
                <p:oleObj spid="_x0000_s1069" name="Equation" r:id="rId5" imgW="1892300" imgH="444500" progId="Equation.3">
                  <p:embed/>
                </p:oleObj>
              </mc:Choice>
              <mc:Fallback>
                <p:oleObj name="Equation" r:id="rId5" imgW="18923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932872"/>
                        <a:ext cx="5484779"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371600" y="5304472"/>
            <a:ext cx="2057400" cy="1200329"/>
          </a:xfrm>
          <a:prstGeom prst="rect">
            <a:avLst/>
          </a:prstGeom>
          <a:noFill/>
        </p:spPr>
        <p:txBody>
          <a:bodyPr wrap="square" rtlCol="0">
            <a:spAutoFit/>
          </a:bodyPr>
          <a:lstStyle/>
          <a:p>
            <a:r>
              <a:rPr lang="en-US" dirty="0" smtClean="0"/>
              <a:t>Total rate of</a:t>
            </a:r>
          </a:p>
          <a:p>
            <a:r>
              <a:rPr lang="en-US" dirty="0" smtClean="0"/>
              <a:t>change of B in fluid system (single phase)</a:t>
            </a:r>
            <a:endParaRPr lang="en-US" dirty="0"/>
          </a:p>
        </p:txBody>
      </p:sp>
      <p:sp>
        <p:nvSpPr>
          <p:cNvPr id="9" name="TextBox 8"/>
          <p:cNvSpPr txBox="1"/>
          <p:nvPr/>
        </p:nvSpPr>
        <p:spPr>
          <a:xfrm>
            <a:off x="3276600" y="5228272"/>
            <a:ext cx="1676400" cy="1477328"/>
          </a:xfrm>
          <a:prstGeom prst="rect">
            <a:avLst/>
          </a:prstGeom>
          <a:noFill/>
        </p:spPr>
        <p:txBody>
          <a:bodyPr wrap="square" rtlCol="0">
            <a:spAutoFit/>
          </a:bodyPr>
          <a:lstStyle/>
          <a:p>
            <a:r>
              <a:rPr lang="en-US" dirty="0" smtClean="0"/>
              <a:t>Rate of change of B stored within the Control Volume</a:t>
            </a:r>
          </a:p>
        </p:txBody>
      </p:sp>
      <p:sp>
        <p:nvSpPr>
          <p:cNvPr id="10" name="TextBox 9"/>
          <p:cNvSpPr txBox="1"/>
          <p:nvPr/>
        </p:nvSpPr>
        <p:spPr>
          <a:xfrm>
            <a:off x="5638800" y="5304472"/>
            <a:ext cx="1905000" cy="923330"/>
          </a:xfrm>
          <a:prstGeom prst="rect">
            <a:avLst/>
          </a:prstGeom>
          <a:noFill/>
        </p:spPr>
        <p:txBody>
          <a:bodyPr wrap="square" rtlCol="0">
            <a:spAutoFit/>
          </a:bodyPr>
          <a:lstStyle/>
          <a:p>
            <a:r>
              <a:rPr lang="en-US" dirty="0" smtClean="0"/>
              <a:t>Outflow of B across the Control Surface</a:t>
            </a:r>
          </a:p>
        </p:txBody>
      </p:sp>
    </p:spTree>
    <p:extLst>
      <p:ext uri="{BB962C8B-B14F-4D97-AF65-F5344CB8AC3E}">
        <p14:creationId xmlns:p14="http://schemas.microsoft.com/office/powerpoint/2010/main" val="282572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Momentum Energy</a:t>
            </a:r>
            <a:endParaRPr lang="en-US" dirty="0"/>
          </a:p>
        </p:txBody>
      </p:sp>
      <p:graphicFrame>
        <p:nvGraphicFramePr>
          <p:cNvPr id="4" name="Table 3"/>
          <p:cNvGraphicFramePr>
            <a:graphicFrameLocks noGrp="1"/>
          </p:cNvGraphicFramePr>
          <p:nvPr/>
        </p:nvGraphicFramePr>
        <p:xfrm>
          <a:off x="685800" y="1397001"/>
          <a:ext cx="8229600" cy="5156199"/>
        </p:xfrm>
        <a:graphic>
          <a:graphicData uri="http://schemas.openxmlformats.org/drawingml/2006/table">
            <a:tbl>
              <a:tblPr firstRow="1" bandRow="1">
                <a:tableStyleId>{5C22544A-7EE6-4342-B048-85BDC9FD1C3A}</a:tableStyleId>
              </a:tblPr>
              <a:tblGrid>
                <a:gridCol w="1905000"/>
                <a:gridCol w="1905000"/>
                <a:gridCol w="2057400"/>
                <a:gridCol w="2362200"/>
              </a:tblGrid>
              <a:tr h="659834">
                <a:tc>
                  <a:txBody>
                    <a:bodyPr/>
                    <a:lstStyle/>
                    <a:p>
                      <a:endParaRPr lang="en-US" dirty="0"/>
                    </a:p>
                  </a:txBody>
                  <a:tcPr/>
                </a:tc>
                <a:tc>
                  <a:txBody>
                    <a:bodyPr/>
                    <a:lstStyle/>
                    <a:p>
                      <a:r>
                        <a:rPr lang="en-US" dirty="0" smtClean="0"/>
                        <a:t>Mass</a:t>
                      </a:r>
                      <a:endParaRPr lang="en-US" dirty="0"/>
                    </a:p>
                  </a:txBody>
                  <a:tcPr/>
                </a:tc>
                <a:tc>
                  <a:txBody>
                    <a:bodyPr/>
                    <a:lstStyle/>
                    <a:p>
                      <a:r>
                        <a:rPr lang="en-US" dirty="0" smtClean="0"/>
                        <a:t>Momentum</a:t>
                      </a:r>
                      <a:endParaRPr lang="en-US" dirty="0"/>
                    </a:p>
                  </a:txBody>
                  <a:tcPr/>
                </a:tc>
                <a:tc>
                  <a:txBody>
                    <a:bodyPr/>
                    <a:lstStyle/>
                    <a:p>
                      <a:r>
                        <a:rPr lang="en-US" dirty="0" smtClean="0"/>
                        <a:t>Energy</a:t>
                      </a:r>
                      <a:endParaRPr lang="en-US" dirty="0"/>
                    </a:p>
                  </a:txBody>
                  <a:tcPr/>
                </a:tc>
              </a:tr>
              <a:tr h="659834">
                <a:tc>
                  <a:txBody>
                    <a:bodyPr/>
                    <a:lstStyle/>
                    <a:p>
                      <a:r>
                        <a:rPr lang="en-US" sz="2400" dirty="0" smtClean="0"/>
                        <a:t>B</a:t>
                      </a:r>
                      <a:endParaRPr lang="en-US" sz="2400" dirty="0"/>
                    </a:p>
                  </a:txBody>
                  <a:tcPr anchor="ctr" anchorCtr="1"/>
                </a:tc>
                <a:tc>
                  <a:txBody>
                    <a:bodyPr/>
                    <a:lstStyle/>
                    <a:p>
                      <a:r>
                        <a:rPr lang="en-US" sz="2400" dirty="0" smtClean="0"/>
                        <a:t>m</a:t>
                      </a:r>
                      <a:endParaRPr lang="en-US" sz="2400" dirty="0"/>
                    </a:p>
                  </a:txBody>
                  <a:tcPr anchor="ctr" anchorCtr="1"/>
                </a:tc>
                <a:tc>
                  <a:txBody>
                    <a:bodyPr/>
                    <a:lstStyle/>
                    <a:p>
                      <a:r>
                        <a:rPr lang="en-US" sz="2400" dirty="0" err="1" smtClean="0"/>
                        <a:t>m</a:t>
                      </a:r>
                      <a:r>
                        <a:rPr lang="en-US" sz="2400" u="sng" dirty="0" err="1" smtClean="0"/>
                        <a:t>v</a:t>
                      </a:r>
                      <a:endParaRPr lang="en-US" sz="2400" u="sng" dirty="0"/>
                    </a:p>
                  </a:txBody>
                  <a:tcPr anchor="ctr" anchorCtr="1"/>
                </a:tc>
                <a:tc>
                  <a:txBody>
                    <a:bodyPr/>
                    <a:lstStyle/>
                    <a:p>
                      <a:endParaRPr lang="en-US" dirty="0"/>
                    </a:p>
                  </a:txBody>
                  <a:tcPr/>
                </a:tc>
              </a:tr>
              <a:tr h="977582">
                <a:tc>
                  <a:txBody>
                    <a:bodyPr/>
                    <a:lstStyle/>
                    <a:p>
                      <a:r>
                        <a:rPr lang="en-US" sz="2400" dirty="0" smtClean="0">
                          <a:latin typeface="Symbol" pitchFamily="18" charset="2"/>
                        </a:rPr>
                        <a:t>b</a:t>
                      </a:r>
                      <a:r>
                        <a:rPr lang="en-US" sz="2400" dirty="0" smtClean="0"/>
                        <a:t> = dB/dm</a:t>
                      </a:r>
                      <a:endParaRPr lang="en-US" sz="2400" dirty="0"/>
                    </a:p>
                  </a:txBody>
                  <a:tcPr anchor="ctr" anchorCtr="1"/>
                </a:tc>
                <a:tc>
                  <a:txBody>
                    <a:bodyPr/>
                    <a:lstStyle/>
                    <a:p>
                      <a:r>
                        <a:rPr lang="en-US" sz="2400" dirty="0" smtClean="0"/>
                        <a:t>1</a:t>
                      </a:r>
                      <a:endParaRPr lang="en-US" sz="2400" dirty="0"/>
                    </a:p>
                  </a:txBody>
                  <a:tcPr anchor="ctr" anchorCtr="1"/>
                </a:tc>
                <a:tc>
                  <a:txBody>
                    <a:bodyPr/>
                    <a:lstStyle/>
                    <a:p>
                      <a:r>
                        <a:rPr lang="en-US" sz="2400" u="sng" dirty="0" smtClean="0"/>
                        <a:t>v</a:t>
                      </a:r>
                      <a:endParaRPr lang="en-US" sz="2400" u="sng" dirty="0"/>
                    </a:p>
                  </a:txBody>
                  <a:tcPr anchor="ctr" anchorCtr="1"/>
                </a:tc>
                <a:tc>
                  <a:txBody>
                    <a:bodyPr/>
                    <a:lstStyle/>
                    <a:p>
                      <a:endParaRPr lang="en-US" dirty="0"/>
                    </a:p>
                  </a:txBody>
                  <a:tcPr/>
                </a:tc>
              </a:tr>
              <a:tr h="1231961">
                <a:tc>
                  <a:txBody>
                    <a:bodyPr/>
                    <a:lstStyle/>
                    <a:p>
                      <a:r>
                        <a:rPr lang="en-US" sz="2400" dirty="0" smtClean="0"/>
                        <a:t>dB/</a:t>
                      </a:r>
                      <a:r>
                        <a:rPr lang="en-US" sz="2400" dirty="0" err="1" smtClean="0"/>
                        <a:t>dt</a:t>
                      </a:r>
                      <a:endParaRPr lang="en-US" sz="2400" dirty="0"/>
                    </a:p>
                  </a:txBody>
                  <a:tcPr anchor="ctr" anchorCtr="1"/>
                </a:tc>
                <a:tc>
                  <a:txBody>
                    <a:bodyPr/>
                    <a:lstStyle/>
                    <a:p>
                      <a:r>
                        <a:rPr lang="en-US" sz="2400" dirty="0" smtClean="0"/>
                        <a:t>0</a:t>
                      </a:r>
                      <a:endParaRPr lang="en-US" sz="2400" dirty="0"/>
                    </a:p>
                  </a:txBody>
                  <a:tcPr anchor="ctr" anchorCtr="1"/>
                </a:tc>
                <a:tc>
                  <a:txBody>
                    <a:bodyPr/>
                    <a:lstStyle/>
                    <a:p>
                      <a:endParaRPr lang="en-US" dirty="0"/>
                    </a:p>
                  </a:txBody>
                  <a:tcPr/>
                </a:tc>
                <a:tc>
                  <a:txBody>
                    <a:bodyPr/>
                    <a:lstStyle/>
                    <a:p>
                      <a:endParaRPr lang="en-US" dirty="0"/>
                    </a:p>
                  </a:txBody>
                  <a:tcPr/>
                </a:tc>
              </a:tr>
              <a:tr h="1626988">
                <a:tc>
                  <a:txBody>
                    <a:bodyPr/>
                    <a:lstStyle/>
                    <a:p>
                      <a:r>
                        <a:rPr lang="en-US" sz="2400" dirty="0" smtClean="0"/>
                        <a:t>Physical Law</a:t>
                      </a:r>
                      <a:endParaRPr lang="en-US" sz="2400" dirty="0"/>
                    </a:p>
                  </a:txBody>
                  <a:tcPr anchor="ctr" anchorCtr="1"/>
                </a:tc>
                <a:tc>
                  <a:txBody>
                    <a:bodyPr/>
                    <a:lstStyle/>
                    <a:p>
                      <a:r>
                        <a:rPr lang="en-US" sz="2400" dirty="0" smtClean="0"/>
                        <a:t>Conservation of mass</a:t>
                      </a:r>
                      <a:endParaRPr lang="en-US" sz="2400" dirty="0"/>
                    </a:p>
                  </a:txBody>
                  <a:tcPr anchor="ctr" anchorCtr="1"/>
                </a:tc>
                <a:tc>
                  <a:txBody>
                    <a:bodyPr/>
                    <a:lstStyle/>
                    <a:p>
                      <a:r>
                        <a:rPr lang="en-US" sz="2400" dirty="0" smtClean="0"/>
                        <a:t>Newton’s Second Law of Motion</a:t>
                      </a:r>
                      <a:endParaRPr lang="en-US" sz="2400" dirty="0"/>
                    </a:p>
                  </a:txBody>
                  <a:tcPr anchor="ctr" anchorCtr="1"/>
                </a:tc>
                <a:tc>
                  <a:txBody>
                    <a:bodyPr/>
                    <a:lstStyle/>
                    <a:p>
                      <a:r>
                        <a:rPr lang="en-US" sz="2400" dirty="0" smtClean="0"/>
                        <a:t>First Law of Thermodynamics</a:t>
                      </a:r>
                      <a:endParaRPr lang="en-US" sz="2400" dirty="0"/>
                    </a:p>
                  </a:txBody>
                  <a:tcPr anchor="ctr" anchorCtr="1"/>
                </a:tc>
              </a:tr>
            </a:tbl>
          </a:graphicData>
        </a:graphic>
      </p:graphicFrame>
      <p:graphicFrame>
        <p:nvGraphicFramePr>
          <p:cNvPr id="60419" name="Object 3"/>
          <p:cNvGraphicFramePr>
            <a:graphicFrameLocks noChangeAspect="1"/>
          </p:cNvGraphicFramePr>
          <p:nvPr/>
        </p:nvGraphicFramePr>
        <p:xfrm>
          <a:off x="6629400" y="2133600"/>
          <a:ext cx="2182761" cy="609600"/>
        </p:xfrm>
        <a:graphic>
          <a:graphicData uri="http://schemas.openxmlformats.org/presentationml/2006/ole">
            <mc:AlternateContent xmlns:mc="http://schemas.openxmlformats.org/markup-compatibility/2006">
              <mc:Choice xmlns:v="urn:schemas-microsoft-com:vml" Requires="v">
                <p:oleObj spid="_x0000_s2155" name="Equation" r:id="rId3" imgW="1409400" imgH="393480" progId="Equation.3">
                  <p:embed/>
                </p:oleObj>
              </mc:Choice>
              <mc:Fallback>
                <p:oleObj name="Equation" r:id="rId3" imgW="14094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133600"/>
                        <a:ext cx="218276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4"/>
          <p:cNvGraphicFramePr>
            <a:graphicFrameLocks noChangeAspect="1"/>
          </p:cNvGraphicFramePr>
          <p:nvPr/>
        </p:nvGraphicFramePr>
        <p:xfrm>
          <a:off x="6934200" y="2819400"/>
          <a:ext cx="1600200" cy="740391"/>
        </p:xfrm>
        <a:graphic>
          <a:graphicData uri="http://schemas.openxmlformats.org/presentationml/2006/ole">
            <mc:AlternateContent xmlns:mc="http://schemas.openxmlformats.org/markup-compatibility/2006">
              <mc:Choice xmlns:v="urn:schemas-microsoft-com:vml" Requires="v">
                <p:oleObj spid="_x0000_s2156" name="Equation" r:id="rId5" imgW="850680" imgH="393480" progId="Equation.3">
                  <p:embed/>
                </p:oleObj>
              </mc:Choice>
              <mc:Fallback>
                <p:oleObj name="Equation" r:id="rId5" imgW="8506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819400"/>
                        <a:ext cx="1600200" cy="74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4572000" y="3276600"/>
          <a:ext cx="114300" cy="215900"/>
        </p:xfrm>
        <a:graphic>
          <a:graphicData uri="http://schemas.openxmlformats.org/presentationml/2006/ole">
            <mc:AlternateContent xmlns:mc="http://schemas.openxmlformats.org/markup-compatibility/2006">
              <mc:Choice xmlns:v="urn:schemas-microsoft-com:vml" Requires="v">
                <p:oleObj spid="_x0000_s2157"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2766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2" name="Object 6"/>
          <p:cNvGraphicFramePr>
            <a:graphicFrameLocks noChangeAspect="1"/>
          </p:cNvGraphicFramePr>
          <p:nvPr/>
        </p:nvGraphicFramePr>
        <p:xfrm>
          <a:off x="4648200" y="3962400"/>
          <a:ext cx="1806575" cy="673100"/>
        </p:xfrm>
        <a:graphic>
          <a:graphicData uri="http://schemas.openxmlformats.org/presentationml/2006/ole">
            <mc:AlternateContent xmlns:mc="http://schemas.openxmlformats.org/markup-compatibility/2006">
              <mc:Choice xmlns:v="urn:schemas-microsoft-com:vml" Requires="v">
                <p:oleObj spid="_x0000_s2158" name="Equation" r:id="rId9" imgW="939600" imgH="393480" progId="Equation.3">
                  <p:embed/>
                </p:oleObj>
              </mc:Choice>
              <mc:Fallback>
                <p:oleObj name="Equation" r:id="rId9" imgW="93960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962400"/>
                        <a:ext cx="18065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3" name="Object 7"/>
          <p:cNvGraphicFramePr>
            <a:graphicFrameLocks noChangeAspect="1"/>
          </p:cNvGraphicFramePr>
          <p:nvPr/>
        </p:nvGraphicFramePr>
        <p:xfrm>
          <a:off x="7086600" y="3962400"/>
          <a:ext cx="1351132" cy="685800"/>
        </p:xfrm>
        <a:graphic>
          <a:graphicData uri="http://schemas.openxmlformats.org/presentationml/2006/ole">
            <mc:AlternateContent xmlns:mc="http://schemas.openxmlformats.org/markup-compatibility/2006">
              <mc:Choice xmlns:v="urn:schemas-microsoft-com:vml" Requires="v">
                <p:oleObj spid="_x0000_s2159" name="Equation" r:id="rId11" imgW="1041120" imgH="393480" progId="Equation.3">
                  <p:embed/>
                </p:oleObj>
              </mc:Choice>
              <mc:Fallback>
                <p:oleObj name="Equation" r:id="rId11" imgW="104112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3962400"/>
                        <a:ext cx="135113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9907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p:txBody>
          <a:bodyPr/>
          <a:lstStyle/>
          <a:p>
            <a:pPr eaLnBrk="1" hangingPunct="1"/>
            <a:r>
              <a:rPr lang="en-US" smtClean="0"/>
              <a:t>Continuity Equation</a:t>
            </a:r>
          </a:p>
        </p:txBody>
      </p:sp>
      <p:graphicFrame>
        <p:nvGraphicFramePr>
          <p:cNvPr id="2050" name="Object 4"/>
          <p:cNvGraphicFramePr>
            <a:graphicFrameLocks noGrp="1" noChangeAspect="1"/>
          </p:cNvGraphicFramePr>
          <p:nvPr>
            <p:ph idx="1"/>
          </p:nvPr>
        </p:nvGraphicFramePr>
        <p:xfrm>
          <a:off x="2057400" y="1295400"/>
          <a:ext cx="4419600" cy="1052513"/>
        </p:xfrm>
        <a:graphic>
          <a:graphicData uri="http://schemas.openxmlformats.org/presentationml/2006/ole">
            <mc:AlternateContent xmlns:mc="http://schemas.openxmlformats.org/markup-compatibility/2006">
              <mc:Choice xmlns:v="urn:schemas-microsoft-com:vml" Requires="v">
                <p:oleObj spid="_x0000_s3174" name="Equation" r:id="rId3" imgW="1866600" imgH="444240" progId="Equation.3">
                  <p:embed/>
                </p:oleObj>
              </mc:Choice>
              <mc:Fallback>
                <p:oleObj name="Equation" r:id="rId3" imgW="18666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95400"/>
                        <a:ext cx="44196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Text Box 6"/>
          <p:cNvSpPr txBox="1">
            <a:spLocks noChangeArrowheads="1"/>
          </p:cNvSpPr>
          <p:nvPr/>
        </p:nvSpPr>
        <p:spPr bwMode="auto">
          <a:xfrm>
            <a:off x="1066800" y="2286000"/>
            <a:ext cx="679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 = m;  b = dB/dm = dm/dm = 1; dB/dt = 0 (conservation of mass)</a:t>
            </a:r>
          </a:p>
        </p:txBody>
      </p:sp>
      <p:graphicFrame>
        <p:nvGraphicFramePr>
          <p:cNvPr id="2051" name="Object 11"/>
          <p:cNvGraphicFramePr>
            <a:graphicFrameLocks noChangeAspect="1"/>
          </p:cNvGraphicFramePr>
          <p:nvPr/>
        </p:nvGraphicFramePr>
        <p:xfrm>
          <a:off x="2209800" y="2590800"/>
          <a:ext cx="4343400" cy="1223963"/>
        </p:xfrm>
        <a:graphic>
          <a:graphicData uri="http://schemas.openxmlformats.org/presentationml/2006/ole">
            <mc:AlternateContent xmlns:mc="http://schemas.openxmlformats.org/markup-compatibility/2006">
              <mc:Choice xmlns:v="urn:schemas-microsoft-com:vml" Requires="v">
                <p:oleObj spid="_x0000_s3175" name="Equation" r:id="rId5" imgW="1574640" imgH="444240" progId="Equation.3">
                  <p:embed/>
                </p:oleObj>
              </mc:Choice>
              <mc:Fallback>
                <p:oleObj name="Equation" r:id="rId5" imgW="15746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590800"/>
                        <a:ext cx="434340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7" name="Text Box 13"/>
          <p:cNvSpPr txBox="1">
            <a:spLocks noChangeArrowheads="1"/>
          </p:cNvSpPr>
          <p:nvPr/>
        </p:nvSpPr>
        <p:spPr bwMode="auto">
          <a:xfrm>
            <a:off x="2819400" y="3810000"/>
            <a:ext cx="2386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Symbol" pitchFamily="18" charset="2"/>
              </a:rPr>
              <a:t>r</a:t>
            </a:r>
            <a:r>
              <a:rPr lang="en-US"/>
              <a:t> = constant for water</a:t>
            </a:r>
          </a:p>
        </p:txBody>
      </p:sp>
      <p:graphicFrame>
        <p:nvGraphicFramePr>
          <p:cNvPr id="2052" name="Object 16"/>
          <p:cNvGraphicFramePr>
            <a:graphicFrameLocks noChangeAspect="1"/>
          </p:cNvGraphicFramePr>
          <p:nvPr/>
        </p:nvGraphicFramePr>
        <p:xfrm>
          <a:off x="2133600" y="4114800"/>
          <a:ext cx="3505200" cy="1133475"/>
        </p:xfrm>
        <a:graphic>
          <a:graphicData uri="http://schemas.openxmlformats.org/presentationml/2006/ole">
            <mc:AlternateContent xmlns:mc="http://schemas.openxmlformats.org/markup-compatibility/2006">
              <mc:Choice xmlns:v="urn:schemas-microsoft-com:vml" Requires="v">
                <p:oleObj spid="_x0000_s3176" name="Equation" r:id="rId7" imgW="1371600" imgH="444240" progId="Equation.3">
                  <p:embed/>
                </p:oleObj>
              </mc:Choice>
              <mc:Fallback>
                <p:oleObj name="Equation" r:id="rId7" imgW="13716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114800"/>
                        <a:ext cx="350520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19"/>
          <p:cNvGraphicFramePr>
            <a:graphicFrameLocks noChangeAspect="1"/>
          </p:cNvGraphicFramePr>
          <p:nvPr/>
        </p:nvGraphicFramePr>
        <p:xfrm>
          <a:off x="2667000" y="5181600"/>
          <a:ext cx="2563813" cy="1003300"/>
        </p:xfrm>
        <a:graphic>
          <a:graphicData uri="http://schemas.openxmlformats.org/presentationml/2006/ole">
            <mc:AlternateContent xmlns:mc="http://schemas.openxmlformats.org/markup-compatibility/2006">
              <mc:Choice xmlns:v="urn:schemas-microsoft-com:vml" Requires="v">
                <p:oleObj spid="_x0000_s3177" name="Equation" r:id="rId9" imgW="1002960" imgH="393480" progId="Equation.3">
                  <p:embed/>
                </p:oleObj>
              </mc:Choice>
              <mc:Fallback>
                <p:oleObj name="Equation" r:id="rId9" imgW="100296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5181600"/>
                        <a:ext cx="2563813"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22"/>
          <p:cNvGraphicFramePr>
            <a:graphicFrameLocks noChangeAspect="1"/>
          </p:cNvGraphicFramePr>
          <p:nvPr/>
        </p:nvGraphicFramePr>
        <p:xfrm>
          <a:off x="6172200" y="5181600"/>
          <a:ext cx="1817688" cy="1003300"/>
        </p:xfrm>
        <a:graphic>
          <a:graphicData uri="http://schemas.openxmlformats.org/presentationml/2006/ole">
            <mc:AlternateContent xmlns:mc="http://schemas.openxmlformats.org/markup-compatibility/2006">
              <mc:Choice xmlns:v="urn:schemas-microsoft-com:vml" Requires="v">
                <p:oleObj spid="_x0000_s3178" name="Equation" r:id="rId11" imgW="711000" imgH="393480" progId="Equation.3">
                  <p:embed/>
                </p:oleObj>
              </mc:Choice>
              <mc:Fallback>
                <p:oleObj name="Equation" r:id="rId11" imgW="7110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5181600"/>
                        <a:ext cx="1817688" cy="1003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8" name="Text Box 23"/>
          <p:cNvSpPr txBox="1">
            <a:spLocks noChangeArrowheads="1"/>
          </p:cNvSpPr>
          <p:nvPr/>
        </p:nvSpPr>
        <p:spPr bwMode="auto">
          <a:xfrm>
            <a:off x="5546725" y="55229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or</a:t>
            </a:r>
          </a:p>
        </p:txBody>
      </p:sp>
      <p:sp>
        <p:nvSpPr>
          <p:cNvPr id="2059" name="Text Box 24"/>
          <p:cNvSpPr txBox="1">
            <a:spLocks noChangeArrowheads="1"/>
          </p:cNvSpPr>
          <p:nvPr/>
        </p:nvSpPr>
        <p:spPr bwMode="auto">
          <a:xfrm>
            <a:off x="1524000" y="55626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hence</a:t>
            </a:r>
          </a:p>
        </p:txBody>
      </p:sp>
    </p:spTree>
    <p:extLst>
      <p:ext uri="{BB962C8B-B14F-4D97-AF65-F5344CB8AC3E}">
        <p14:creationId xmlns:p14="http://schemas.microsoft.com/office/powerpoint/2010/main" val="149934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81" y="1530985"/>
            <a:ext cx="4445819" cy="517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2"/>
          <p:cNvSpPr>
            <a:spLocks noGrp="1"/>
          </p:cNvSpPr>
          <p:nvPr>
            <p:ph type="title" idx="4294967295"/>
          </p:nvPr>
        </p:nvSpPr>
        <p:spPr/>
        <p:txBody>
          <a:bodyPr/>
          <a:lstStyle/>
          <a:p>
            <a:pPr eaLnBrk="1" hangingPunct="1"/>
            <a:r>
              <a:rPr lang="en-US" sz="4000" smtClean="0"/>
              <a:t>Continuous and Discrete time data</a:t>
            </a:r>
          </a:p>
        </p:txBody>
      </p:sp>
      <p:sp>
        <p:nvSpPr>
          <p:cNvPr id="27652" name="Text Box 4"/>
          <p:cNvSpPr txBox="1">
            <a:spLocks noChangeArrowheads="1"/>
          </p:cNvSpPr>
          <p:nvPr/>
        </p:nvSpPr>
        <p:spPr bwMode="auto">
          <a:xfrm>
            <a:off x="5029200" y="2057400"/>
            <a:ext cx="3359150" cy="366713"/>
          </a:xfrm>
          <a:prstGeom prst="rect">
            <a:avLst/>
          </a:prstGeom>
          <a:noFill/>
          <a:ln w="9525">
            <a:noFill/>
            <a:miter lim="800000"/>
            <a:headEnd/>
            <a:tailEnd/>
          </a:ln>
        </p:spPr>
        <p:txBody>
          <a:bodyPr wrap="none">
            <a:spAutoFit/>
          </a:bodyPr>
          <a:lstStyle/>
          <a:p>
            <a:r>
              <a:rPr lang="en-US">
                <a:solidFill>
                  <a:srgbClr val="FF3300"/>
                </a:solidFill>
              </a:rPr>
              <a:t>Continuous</a:t>
            </a:r>
            <a:r>
              <a:rPr lang="en-US"/>
              <a:t> time representation</a:t>
            </a:r>
          </a:p>
        </p:txBody>
      </p:sp>
      <p:sp>
        <p:nvSpPr>
          <p:cNvPr id="27653" name="Text Box 5"/>
          <p:cNvSpPr txBox="1">
            <a:spLocks noChangeArrowheads="1"/>
          </p:cNvSpPr>
          <p:nvPr/>
        </p:nvSpPr>
        <p:spPr bwMode="auto">
          <a:xfrm>
            <a:off x="5013325" y="3770313"/>
            <a:ext cx="4019550" cy="915987"/>
          </a:xfrm>
          <a:prstGeom prst="rect">
            <a:avLst/>
          </a:prstGeom>
          <a:noFill/>
          <a:ln w="9525">
            <a:noFill/>
            <a:miter lim="800000"/>
            <a:headEnd/>
            <a:tailEnd/>
          </a:ln>
        </p:spPr>
        <p:txBody>
          <a:bodyPr wrap="none">
            <a:spAutoFit/>
          </a:bodyPr>
          <a:lstStyle/>
          <a:p>
            <a:r>
              <a:rPr lang="en-US">
                <a:solidFill>
                  <a:srgbClr val="FF3300"/>
                </a:solidFill>
              </a:rPr>
              <a:t>Sampled or Instantaneous data</a:t>
            </a:r>
          </a:p>
          <a:p>
            <a:r>
              <a:rPr lang="en-US"/>
              <a:t>(streamflow)</a:t>
            </a:r>
          </a:p>
          <a:p>
            <a:r>
              <a:rPr lang="en-US"/>
              <a:t>truthful for rate, volume is interpolated</a:t>
            </a:r>
          </a:p>
        </p:txBody>
      </p:sp>
      <p:sp>
        <p:nvSpPr>
          <p:cNvPr id="27654" name="Text Box 6"/>
          <p:cNvSpPr txBox="1">
            <a:spLocks noChangeArrowheads="1"/>
          </p:cNvSpPr>
          <p:nvPr/>
        </p:nvSpPr>
        <p:spPr bwMode="auto">
          <a:xfrm>
            <a:off x="5181600" y="5791200"/>
            <a:ext cx="3854450" cy="915988"/>
          </a:xfrm>
          <a:prstGeom prst="rect">
            <a:avLst/>
          </a:prstGeom>
          <a:noFill/>
          <a:ln w="9525">
            <a:noFill/>
            <a:miter lim="800000"/>
            <a:headEnd/>
            <a:tailEnd/>
          </a:ln>
        </p:spPr>
        <p:txBody>
          <a:bodyPr wrap="none">
            <a:spAutoFit/>
          </a:bodyPr>
          <a:lstStyle/>
          <a:p>
            <a:r>
              <a:rPr lang="en-US">
                <a:solidFill>
                  <a:srgbClr val="FF3300"/>
                </a:solidFill>
              </a:rPr>
              <a:t>Pulse or Interval data</a:t>
            </a:r>
          </a:p>
          <a:p>
            <a:r>
              <a:rPr lang="en-US"/>
              <a:t>(precipitation)</a:t>
            </a:r>
          </a:p>
          <a:p>
            <a:r>
              <a:rPr lang="en-US"/>
              <a:t>truthful for depth, rate is interpolated</a:t>
            </a:r>
          </a:p>
        </p:txBody>
      </p:sp>
      <p:sp>
        <p:nvSpPr>
          <p:cNvPr id="27655" name="Text Box 7"/>
          <p:cNvSpPr txBox="1">
            <a:spLocks noChangeArrowheads="1"/>
          </p:cNvSpPr>
          <p:nvPr/>
        </p:nvSpPr>
        <p:spPr bwMode="auto">
          <a:xfrm>
            <a:off x="2422525" y="1179513"/>
            <a:ext cx="3956050" cy="366712"/>
          </a:xfrm>
          <a:prstGeom prst="rect">
            <a:avLst/>
          </a:prstGeom>
          <a:noFill/>
          <a:ln w="9525">
            <a:noFill/>
            <a:miter lim="800000"/>
            <a:headEnd/>
            <a:tailEnd/>
          </a:ln>
        </p:spPr>
        <p:txBody>
          <a:bodyPr wrap="none">
            <a:spAutoFit/>
          </a:bodyPr>
          <a:lstStyle/>
          <a:p>
            <a:r>
              <a:rPr lang="en-US"/>
              <a:t>Figure 2.3.1, p. 28 Applied Hydrology</a:t>
            </a:r>
          </a:p>
        </p:txBody>
      </p:sp>
      <p:sp>
        <p:nvSpPr>
          <p:cNvPr id="27656" name="Text Box 8"/>
          <p:cNvSpPr txBox="1">
            <a:spLocks noChangeArrowheads="1"/>
          </p:cNvSpPr>
          <p:nvPr/>
        </p:nvSpPr>
        <p:spPr bwMode="auto">
          <a:xfrm>
            <a:off x="3962400" y="5029200"/>
            <a:ext cx="4740275" cy="376238"/>
          </a:xfrm>
          <a:prstGeom prst="rect">
            <a:avLst/>
          </a:prstGeom>
          <a:noFill/>
          <a:ln w="9525">
            <a:solidFill>
              <a:schemeClr val="tx1"/>
            </a:solidFill>
            <a:miter lim="800000"/>
            <a:headEnd/>
            <a:tailEnd/>
          </a:ln>
        </p:spPr>
        <p:txBody>
          <a:bodyPr wrap="none">
            <a:spAutoFit/>
          </a:bodyPr>
          <a:lstStyle/>
          <a:p>
            <a:r>
              <a:rPr lang="en-US"/>
              <a:t>Can we close a discrete-time water balance?</a:t>
            </a:r>
          </a:p>
        </p:txBody>
      </p:sp>
      <p:cxnSp>
        <p:nvCxnSpPr>
          <p:cNvPr id="10" name="Straight Connector 9"/>
          <p:cNvCxnSpPr/>
          <p:nvPr/>
        </p:nvCxnSpPr>
        <p:spPr>
          <a:xfrm>
            <a:off x="5494897" y="3476196"/>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9697" y="3247596"/>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8897" y="3247596"/>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6719" y="3520130"/>
            <a:ext cx="426720" cy="369332"/>
          </a:xfrm>
          <a:prstGeom prst="rect">
            <a:avLst/>
          </a:prstGeom>
          <a:noFill/>
        </p:spPr>
        <p:txBody>
          <a:bodyPr wrap="none" rtlCol="0">
            <a:spAutoFit/>
          </a:bodyPr>
          <a:lstStyle/>
          <a:p>
            <a:r>
              <a:rPr lang="en-US" dirty="0" smtClean="0"/>
              <a:t>j-1</a:t>
            </a:r>
            <a:endParaRPr lang="en-US" dirty="0"/>
          </a:p>
        </p:txBody>
      </p:sp>
      <p:sp>
        <p:nvSpPr>
          <p:cNvPr id="14" name="TextBox 13"/>
          <p:cNvSpPr txBox="1"/>
          <p:nvPr/>
        </p:nvSpPr>
        <p:spPr>
          <a:xfrm>
            <a:off x="6922785" y="3524964"/>
            <a:ext cx="239168" cy="369332"/>
          </a:xfrm>
          <a:prstGeom prst="rect">
            <a:avLst/>
          </a:prstGeom>
          <a:noFill/>
        </p:spPr>
        <p:txBody>
          <a:bodyPr wrap="none" rtlCol="0">
            <a:spAutoFit/>
          </a:bodyPr>
          <a:lstStyle/>
          <a:p>
            <a:r>
              <a:rPr lang="en-US" dirty="0" smtClean="0"/>
              <a:t>j</a:t>
            </a:r>
            <a:endParaRPr lang="en-US" dirty="0"/>
          </a:p>
        </p:txBody>
      </p:sp>
      <p:sp>
        <p:nvSpPr>
          <p:cNvPr id="15" name="Rectangle 14"/>
          <p:cNvSpPr/>
          <p:nvPr/>
        </p:nvSpPr>
        <p:spPr>
          <a:xfrm>
            <a:off x="6169860" y="3106864"/>
            <a:ext cx="402674" cy="369332"/>
          </a:xfrm>
          <a:prstGeom prst="rect">
            <a:avLst/>
          </a:prstGeom>
        </p:spPr>
        <p:txBody>
          <a:bodyPr wrap="none">
            <a:spAutoFit/>
          </a:bodyPr>
          <a:lstStyle/>
          <a:p>
            <a:r>
              <a:rPr lang="en-US" dirty="0" err="1" smtClean="0">
                <a:latin typeface="Symbol" pitchFamily="18" charset="2"/>
              </a:rPr>
              <a:t>D</a:t>
            </a:r>
            <a:r>
              <a:rPr lang="en-US" dirty="0" err="1" smtClean="0"/>
              <a:t>t</a:t>
            </a:r>
            <a:endParaRPr lang="en-US" dirty="0"/>
          </a:p>
        </p:txBody>
      </p:sp>
      <p:cxnSp>
        <p:nvCxnSpPr>
          <p:cNvPr id="16" name="Straight Arrow Connector 15"/>
          <p:cNvCxnSpPr>
            <a:stCxn id="15" idx="3"/>
          </p:cNvCxnSpPr>
          <p:nvPr/>
        </p:nvCxnSpPr>
        <p:spPr>
          <a:xfrm>
            <a:off x="6572534" y="3291530"/>
            <a:ext cx="446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1"/>
          </p:cNvCxnSpPr>
          <p:nvPr/>
        </p:nvCxnSpPr>
        <p:spPr>
          <a:xfrm flipH="1">
            <a:off x="5799697" y="3291530"/>
            <a:ext cx="3701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064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4379532" cy="647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62200" y="1022866"/>
            <a:ext cx="279244" cy="369332"/>
          </a:xfrm>
          <a:prstGeom prst="rect">
            <a:avLst/>
          </a:prstGeom>
          <a:noFill/>
        </p:spPr>
        <p:txBody>
          <a:bodyPr wrap="none" rtlCol="0">
            <a:spAutoFit/>
          </a:bodyPr>
          <a:lstStyle/>
          <a:p>
            <a:r>
              <a:rPr lang="en-US" dirty="0" err="1" smtClean="0"/>
              <a:t>I</a:t>
            </a:r>
            <a:r>
              <a:rPr lang="en-US" baseline="-25000" dirty="0" err="1" smtClean="0"/>
              <a:t>j</a:t>
            </a:r>
            <a:endParaRPr lang="en-US" baseline="-25000" dirty="0"/>
          </a:p>
        </p:txBody>
      </p:sp>
      <p:sp>
        <p:nvSpPr>
          <p:cNvPr id="5" name="TextBox 4"/>
          <p:cNvSpPr txBox="1"/>
          <p:nvPr/>
        </p:nvSpPr>
        <p:spPr>
          <a:xfrm>
            <a:off x="3505200" y="1400604"/>
            <a:ext cx="385939" cy="369332"/>
          </a:xfrm>
          <a:prstGeom prst="rect">
            <a:avLst/>
          </a:prstGeom>
          <a:noFill/>
        </p:spPr>
        <p:txBody>
          <a:bodyPr wrap="none" rtlCol="0">
            <a:spAutoFit/>
          </a:bodyPr>
          <a:lstStyle/>
          <a:p>
            <a:r>
              <a:rPr lang="en-US" dirty="0" err="1" smtClean="0"/>
              <a:t>Q</a:t>
            </a:r>
            <a:r>
              <a:rPr lang="en-US" baseline="-25000" dirty="0" err="1" smtClean="0"/>
              <a:t>j</a:t>
            </a:r>
            <a:endParaRPr lang="en-US" baseline="-25000" dirty="0"/>
          </a:p>
        </p:txBody>
      </p:sp>
      <p:sp>
        <p:nvSpPr>
          <p:cNvPr id="3" name="TextBox 2"/>
          <p:cNvSpPr txBox="1"/>
          <p:nvPr/>
        </p:nvSpPr>
        <p:spPr>
          <a:xfrm>
            <a:off x="4181856" y="2971800"/>
            <a:ext cx="1161793" cy="369332"/>
          </a:xfrm>
          <a:prstGeom prst="rect">
            <a:avLst/>
          </a:prstGeom>
          <a:noFill/>
        </p:spPr>
        <p:txBody>
          <a:bodyPr wrap="none" rtlCol="0">
            <a:spAutoFit/>
          </a:bodyPr>
          <a:lstStyle/>
          <a:p>
            <a:r>
              <a:rPr lang="en-US" dirty="0" err="1" smtClean="0">
                <a:latin typeface="Symbol" pitchFamily="18" charset="2"/>
              </a:rPr>
              <a:t>D</a:t>
            </a:r>
            <a:r>
              <a:rPr lang="en-US" dirty="0" err="1" smtClean="0"/>
              <a:t>S</a:t>
            </a:r>
            <a:r>
              <a:rPr lang="en-US" baseline="-25000" dirty="0" err="1" smtClean="0"/>
              <a:t>j</a:t>
            </a:r>
            <a:r>
              <a:rPr lang="en-US" dirty="0" smtClean="0"/>
              <a:t> = </a:t>
            </a:r>
            <a:r>
              <a:rPr lang="en-US" dirty="0" err="1" smtClean="0"/>
              <a:t>I</a:t>
            </a:r>
            <a:r>
              <a:rPr lang="en-US" baseline="-25000" dirty="0" err="1" smtClean="0"/>
              <a:t>j</a:t>
            </a:r>
            <a:r>
              <a:rPr lang="en-US" baseline="-25000" dirty="0" smtClean="0"/>
              <a:t> </a:t>
            </a:r>
            <a:r>
              <a:rPr lang="en-US" dirty="0" smtClean="0"/>
              <a:t>- </a:t>
            </a:r>
            <a:r>
              <a:rPr lang="en-US" dirty="0" err="1" smtClean="0"/>
              <a:t>Q</a:t>
            </a:r>
            <a:r>
              <a:rPr lang="en-US" baseline="-25000" dirty="0" err="1" smtClean="0"/>
              <a:t>j</a:t>
            </a:r>
            <a:endParaRPr lang="en-US" baseline="-25000" dirty="0"/>
          </a:p>
        </p:txBody>
      </p:sp>
      <p:sp>
        <p:nvSpPr>
          <p:cNvPr id="4" name="TextBox 3"/>
          <p:cNvSpPr txBox="1"/>
          <p:nvPr/>
        </p:nvSpPr>
        <p:spPr>
          <a:xfrm>
            <a:off x="4038600" y="5562600"/>
            <a:ext cx="1340432" cy="369332"/>
          </a:xfrm>
          <a:prstGeom prst="rect">
            <a:avLst/>
          </a:prstGeom>
          <a:noFill/>
        </p:spPr>
        <p:txBody>
          <a:bodyPr wrap="none" rtlCol="0">
            <a:spAutoFit/>
          </a:bodyPr>
          <a:lstStyle/>
          <a:p>
            <a:r>
              <a:rPr lang="en-US" dirty="0" err="1" smtClean="0"/>
              <a:t>S</a:t>
            </a:r>
            <a:r>
              <a:rPr lang="en-US" baseline="-25000" dirty="0" err="1" smtClean="0"/>
              <a:t>j</a:t>
            </a:r>
            <a:r>
              <a:rPr lang="en-US" dirty="0" smtClean="0"/>
              <a:t> = S</a:t>
            </a:r>
            <a:r>
              <a:rPr lang="en-US" baseline="-25000" dirty="0" smtClean="0"/>
              <a:t>j-1</a:t>
            </a:r>
            <a:r>
              <a:rPr lang="en-US" dirty="0" smtClean="0"/>
              <a:t> + </a:t>
            </a:r>
            <a:r>
              <a:rPr lang="en-US" dirty="0" err="1" smtClean="0">
                <a:latin typeface="Symbol" pitchFamily="18" charset="2"/>
              </a:rPr>
              <a:t>D</a:t>
            </a:r>
            <a:r>
              <a:rPr lang="en-US" dirty="0" err="1" smtClean="0"/>
              <a:t>S</a:t>
            </a:r>
            <a:r>
              <a:rPr lang="en-US" baseline="-25000" dirty="0" err="1" smtClean="0"/>
              <a:t>j</a:t>
            </a:r>
            <a:endParaRPr lang="en-US" baseline="-25000" dirty="0"/>
          </a:p>
        </p:txBody>
      </p:sp>
      <p:sp>
        <p:nvSpPr>
          <p:cNvPr id="6" name="TextBox 5"/>
          <p:cNvSpPr txBox="1"/>
          <p:nvPr/>
        </p:nvSpPr>
        <p:spPr>
          <a:xfrm>
            <a:off x="5397723" y="1134070"/>
            <a:ext cx="3419351" cy="923330"/>
          </a:xfrm>
          <a:prstGeom prst="rect">
            <a:avLst/>
          </a:prstGeom>
          <a:noFill/>
        </p:spPr>
        <p:txBody>
          <a:bodyPr wrap="square" rtlCol="0">
            <a:spAutoFit/>
          </a:bodyPr>
          <a:lstStyle/>
          <a:p>
            <a:pPr algn="ctr"/>
            <a:r>
              <a:rPr lang="en-US" b="1" dirty="0" smtClean="0"/>
              <a:t>Continuity Equation</a:t>
            </a:r>
            <a:r>
              <a:rPr lang="en-US" dirty="0" smtClean="0"/>
              <a:t>, </a:t>
            </a:r>
            <a:r>
              <a:rPr lang="en-US" dirty="0" err="1" smtClean="0"/>
              <a:t>dS</a:t>
            </a:r>
            <a:r>
              <a:rPr lang="en-US" dirty="0" smtClean="0"/>
              <a:t>/</a:t>
            </a:r>
            <a:r>
              <a:rPr lang="en-US" dirty="0" err="1" smtClean="0"/>
              <a:t>dt</a:t>
            </a:r>
            <a:r>
              <a:rPr lang="en-US" dirty="0" smtClean="0"/>
              <a:t> = I – Q</a:t>
            </a:r>
          </a:p>
          <a:p>
            <a:pPr algn="ctr"/>
            <a:r>
              <a:rPr lang="en-US" dirty="0" smtClean="0"/>
              <a:t>applied in a discrete time interval [(j-1)</a:t>
            </a:r>
            <a:r>
              <a:rPr lang="en-US" dirty="0" err="1" smtClean="0">
                <a:latin typeface="Symbol" pitchFamily="18" charset="2"/>
              </a:rPr>
              <a:t>D</a:t>
            </a:r>
            <a:r>
              <a:rPr lang="en-US" dirty="0" err="1" smtClean="0"/>
              <a:t>t</a:t>
            </a:r>
            <a:r>
              <a:rPr lang="en-US" dirty="0" smtClean="0"/>
              <a:t>, </a:t>
            </a:r>
            <a:r>
              <a:rPr lang="en-US" dirty="0" err="1" smtClean="0"/>
              <a:t>j</a:t>
            </a:r>
            <a:r>
              <a:rPr lang="en-US" dirty="0" err="1" smtClean="0">
                <a:latin typeface="Symbol" pitchFamily="18" charset="2"/>
              </a:rPr>
              <a:t>D</a:t>
            </a:r>
            <a:r>
              <a:rPr lang="en-US" dirty="0" err="1" smtClean="0"/>
              <a:t>t</a:t>
            </a:r>
            <a:r>
              <a:rPr lang="en-US" dirty="0" smtClean="0"/>
              <a:t>]</a:t>
            </a:r>
            <a:endParaRPr lang="en-US" dirty="0"/>
          </a:p>
        </p:txBody>
      </p:sp>
      <p:cxnSp>
        <p:nvCxnSpPr>
          <p:cNvPr id="8" name="Straight Connector 7"/>
          <p:cNvCxnSpPr/>
          <p:nvPr/>
        </p:nvCxnSpPr>
        <p:spPr>
          <a:xfrm>
            <a:off x="6096000" y="31633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00800" y="29347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0" y="29347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7822" y="3207234"/>
            <a:ext cx="426720" cy="369332"/>
          </a:xfrm>
          <a:prstGeom prst="rect">
            <a:avLst/>
          </a:prstGeom>
          <a:noFill/>
        </p:spPr>
        <p:txBody>
          <a:bodyPr wrap="none" rtlCol="0">
            <a:spAutoFit/>
          </a:bodyPr>
          <a:lstStyle/>
          <a:p>
            <a:r>
              <a:rPr lang="en-US" dirty="0" smtClean="0"/>
              <a:t>j-1</a:t>
            </a:r>
            <a:endParaRPr lang="en-US" dirty="0"/>
          </a:p>
        </p:txBody>
      </p:sp>
      <p:sp>
        <p:nvSpPr>
          <p:cNvPr id="16" name="TextBox 15"/>
          <p:cNvSpPr txBox="1"/>
          <p:nvPr/>
        </p:nvSpPr>
        <p:spPr>
          <a:xfrm>
            <a:off x="7523888" y="3212068"/>
            <a:ext cx="239168" cy="369332"/>
          </a:xfrm>
          <a:prstGeom prst="rect">
            <a:avLst/>
          </a:prstGeom>
          <a:noFill/>
        </p:spPr>
        <p:txBody>
          <a:bodyPr wrap="none" rtlCol="0">
            <a:spAutoFit/>
          </a:bodyPr>
          <a:lstStyle/>
          <a:p>
            <a:r>
              <a:rPr lang="en-US" dirty="0" smtClean="0"/>
              <a:t>j</a:t>
            </a:r>
            <a:endParaRPr lang="en-US" dirty="0"/>
          </a:p>
        </p:txBody>
      </p:sp>
      <p:sp>
        <p:nvSpPr>
          <p:cNvPr id="14" name="Rectangle 13"/>
          <p:cNvSpPr/>
          <p:nvPr/>
        </p:nvSpPr>
        <p:spPr>
          <a:xfrm>
            <a:off x="6770963" y="2793968"/>
            <a:ext cx="402674" cy="369332"/>
          </a:xfrm>
          <a:prstGeom prst="rect">
            <a:avLst/>
          </a:prstGeom>
        </p:spPr>
        <p:txBody>
          <a:bodyPr wrap="none">
            <a:spAutoFit/>
          </a:bodyPr>
          <a:lstStyle/>
          <a:p>
            <a:r>
              <a:rPr lang="en-US" dirty="0" err="1" smtClean="0">
                <a:latin typeface="Symbol" pitchFamily="18" charset="2"/>
              </a:rPr>
              <a:t>D</a:t>
            </a:r>
            <a:r>
              <a:rPr lang="en-US" dirty="0" err="1" smtClean="0"/>
              <a:t>t</a:t>
            </a:r>
            <a:endParaRPr lang="en-US" dirty="0"/>
          </a:p>
        </p:txBody>
      </p:sp>
      <p:cxnSp>
        <p:nvCxnSpPr>
          <p:cNvPr id="17" name="Straight Arrow Connector 16"/>
          <p:cNvCxnSpPr>
            <a:stCxn id="14" idx="3"/>
          </p:cNvCxnSpPr>
          <p:nvPr/>
        </p:nvCxnSpPr>
        <p:spPr>
          <a:xfrm>
            <a:off x="7173637" y="2978634"/>
            <a:ext cx="446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1"/>
          </p:cNvCxnSpPr>
          <p:nvPr/>
        </p:nvCxnSpPr>
        <p:spPr>
          <a:xfrm flipH="1">
            <a:off x="6400800" y="2978634"/>
            <a:ext cx="3701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Rectangle 8"/>
              <p:cNvSpPr/>
              <p:nvPr/>
            </p:nvSpPr>
            <p:spPr>
              <a:xfrm>
                <a:off x="5639104" y="4419600"/>
                <a:ext cx="3133772" cy="88088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𝑆</m:t>
                          </m:r>
                        </m:e>
                        <m:sub>
                          <m:r>
                            <a:rPr lang="en-US" i="1">
                              <a:latin typeface="Cambria Math"/>
                            </a:rPr>
                            <m:t>𝑗</m:t>
                          </m:r>
                        </m:sub>
                      </m:sSub>
                      <m:r>
                        <a:rPr lang="en-US" i="1">
                          <a:latin typeface="Cambria Math"/>
                        </a:rPr>
                        <m:t>=</m:t>
                      </m:r>
                      <m:sSub>
                        <m:sSubPr>
                          <m:ctrlPr>
                            <a:rPr lang="en-US" i="1">
                              <a:latin typeface="Cambria Math"/>
                            </a:rPr>
                          </m:ctrlPr>
                        </m:sSubPr>
                        <m:e>
                          <m:r>
                            <a:rPr lang="en-US" i="1">
                              <a:latin typeface="Cambria Math"/>
                            </a:rPr>
                            <m:t>𝑆</m:t>
                          </m:r>
                        </m:e>
                        <m:sub>
                          <m:r>
                            <a:rPr lang="en-US" i="1">
                              <a:latin typeface="Cambria Math"/>
                            </a:rPr>
                            <m:t>0</m:t>
                          </m:r>
                        </m:sub>
                      </m:sSub>
                      <m:r>
                        <a:rPr lang="en-US" i="1">
                          <a:latin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𝑗</m:t>
                          </m:r>
                        </m:sup>
                        <m:e>
                          <m:d>
                            <m:dPr>
                              <m:ctrlPr>
                                <a:rPr lang="en-US" i="1" smtClean="0">
                                  <a:latin typeface="Cambria Math"/>
                                </a:rPr>
                              </m:ctrlPr>
                            </m:dPr>
                            <m:e>
                              <m:sSub>
                                <m:sSubPr>
                                  <m:ctrlPr>
                                    <a:rPr lang="en-US" i="1" smtClean="0">
                                      <a:latin typeface="Cambria Math"/>
                                    </a:rPr>
                                  </m:ctrlPr>
                                </m:sSubPr>
                                <m:e>
                                  <m:r>
                                    <a:rPr lang="en-US" b="0" i="1" smtClean="0">
                                      <a:latin typeface="Cambria Math"/>
                                    </a:rPr>
                                    <m:t>𝐼</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𝑄</m:t>
                                  </m:r>
                                </m:e>
                                <m:sub>
                                  <m:r>
                                    <a:rPr lang="en-US" b="0" i="1" smtClean="0">
                                      <a:latin typeface="Cambria Math"/>
                                    </a:rPr>
                                    <m:t>𝑗</m:t>
                                  </m:r>
                                </m:sub>
                              </m:sSub>
                            </m:e>
                          </m:d>
                        </m:e>
                      </m:nary>
                    </m:oMath>
                  </m:oMathPara>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5639104" y="4419600"/>
                <a:ext cx="3133772" cy="88088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4687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p:txBody>
          <a:bodyPr/>
          <a:lstStyle/>
          <a:p>
            <a:pPr eaLnBrk="1" hangingPunct="1"/>
            <a:r>
              <a:rPr lang="en-US" smtClean="0"/>
              <a:t>Momentum</a:t>
            </a:r>
          </a:p>
        </p:txBody>
      </p:sp>
      <p:graphicFrame>
        <p:nvGraphicFramePr>
          <p:cNvPr id="4098" name="Object 3"/>
          <p:cNvGraphicFramePr>
            <a:graphicFrameLocks noGrp="1" noChangeAspect="1"/>
          </p:cNvGraphicFramePr>
          <p:nvPr>
            <p:ph idx="1"/>
          </p:nvPr>
        </p:nvGraphicFramePr>
        <p:xfrm>
          <a:off x="2057400" y="1295400"/>
          <a:ext cx="4419600" cy="1052513"/>
        </p:xfrm>
        <a:graphic>
          <a:graphicData uri="http://schemas.openxmlformats.org/presentationml/2006/ole">
            <mc:AlternateContent xmlns:mc="http://schemas.openxmlformats.org/markup-compatibility/2006">
              <mc:Choice xmlns:v="urn:schemas-microsoft-com:vml" Requires="v">
                <p:oleObj spid="_x0000_s4198" name="Equation" r:id="rId3" imgW="1866600" imgH="444240" progId="Equation.3">
                  <p:embed/>
                </p:oleObj>
              </mc:Choice>
              <mc:Fallback>
                <p:oleObj name="Equation" r:id="rId3" imgW="18666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95400"/>
                        <a:ext cx="44196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 Box 4"/>
          <p:cNvSpPr txBox="1">
            <a:spLocks noChangeArrowheads="1"/>
          </p:cNvSpPr>
          <p:nvPr/>
        </p:nvSpPr>
        <p:spPr bwMode="auto">
          <a:xfrm>
            <a:off x="1066800" y="2282825"/>
            <a:ext cx="7827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 = m</a:t>
            </a:r>
            <a:r>
              <a:rPr lang="en-US" u="sng"/>
              <a:t>v</a:t>
            </a:r>
            <a:r>
              <a:rPr lang="en-US"/>
              <a:t>;  b = dB/dm = dm</a:t>
            </a:r>
            <a:r>
              <a:rPr lang="en-US" u="sng"/>
              <a:t>v</a:t>
            </a:r>
            <a:r>
              <a:rPr lang="en-US"/>
              <a:t>/dm = </a:t>
            </a:r>
            <a:r>
              <a:rPr lang="en-US" u="sng"/>
              <a:t>v</a:t>
            </a:r>
            <a:r>
              <a:rPr lang="en-US"/>
              <a:t>; dB/dt = d(m</a:t>
            </a:r>
            <a:r>
              <a:rPr lang="en-US" u="sng"/>
              <a:t>v</a:t>
            </a:r>
            <a:r>
              <a:rPr lang="en-US"/>
              <a:t>)/dt = </a:t>
            </a:r>
            <a:r>
              <a:rPr lang="en-US">
                <a:latin typeface="Symbol" pitchFamily="18" charset="2"/>
              </a:rPr>
              <a:t>S</a:t>
            </a:r>
            <a:r>
              <a:rPr lang="en-US" u="sng"/>
              <a:t>F</a:t>
            </a:r>
            <a:r>
              <a:rPr lang="en-US"/>
              <a:t> (Newtons 2</a:t>
            </a:r>
            <a:r>
              <a:rPr lang="en-US" baseline="30000"/>
              <a:t>nd</a:t>
            </a:r>
            <a:r>
              <a:rPr lang="en-US"/>
              <a:t> Law)</a:t>
            </a:r>
          </a:p>
        </p:txBody>
      </p:sp>
      <p:graphicFrame>
        <p:nvGraphicFramePr>
          <p:cNvPr id="4099" name="Object 5"/>
          <p:cNvGraphicFramePr>
            <a:graphicFrameLocks noChangeAspect="1"/>
          </p:cNvGraphicFramePr>
          <p:nvPr/>
        </p:nvGraphicFramePr>
        <p:xfrm>
          <a:off x="1736725" y="2590800"/>
          <a:ext cx="5289550" cy="1223963"/>
        </p:xfrm>
        <a:graphic>
          <a:graphicData uri="http://schemas.openxmlformats.org/presentationml/2006/ole">
            <mc:AlternateContent xmlns:mc="http://schemas.openxmlformats.org/markup-compatibility/2006">
              <mc:Choice xmlns:v="urn:schemas-microsoft-com:vml" Requires="v">
                <p:oleObj spid="_x0000_s4199" name="Equation" r:id="rId5" imgW="1917360" imgH="444240" progId="Equation.3">
                  <p:embed/>
                </p:oleObj>
              </mc:Choice>
              <mc:Fallback>
                <p:oleObj name="Equation" r:id="rId5" imgW="191736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6725" y="2590800"/>
                        <a:ext cx="528955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9"/>
          <p:cNvGraphicFramePr>
            <a:graphicFrameLocks noChangeAspect="1"/>
          </p:cNvGraphicFramePr>
          <p:nvPr/>
        </p:nvGraphicFramePr>
        <p:xfrm>
          <a:off x="6350000" y="5359400"/>
          <a:ext cx="1460500" cy="647700"/>
        </p:xfrm>
        <a:graphic>
          <a:graphicData uri="http://schemas.openxmlformats.org/presentationml/2006/ole">
            <mc:AlternateContent xmlns:mc="http://schemas.openxmlformats.org/markup-compatibility/2006">
              <mc:Choice xmlns:v="urn:schemas-microsoft-com:vml" Requires="v">
                <p:oleObj spid="_x0000_s4200" name="Equation" r:id="rId7" imgW="571320" imgH="253800" progId="Equation.3">
                  <p:embed/>
                </p:oleObj>
              </mc:Choice>
              <mc:Fallback>
                <p:oleObj name="Equation" r:id="rId7" imgW="57132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0" y="5359400"/>
                        <a:ext cx="1460500"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5" name="Text Box 10"/>
          <p:cNvSpPr txBox="1">
            <a:spLocks noChangeArrowheads="1"/>
          </p:cNvSpPr>
          <p:nvPr/>
        </p:nvSpPr>
        <p:spPr bwMode="auto">
          <a:xfrm>
            <a:off x="5546725" y="5522913"/>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a:t>
            </a:r>
          </a:p>
        </p:txBody>
      </p:sp>
      <p:sp>
        <p:nvSpPr>
          <p:cNvPr id="4106" name="Text Box 12"/>
          <p:cNvSpPr txBox="1">
            <a:spLocks noChangeArrowheads="1"/>
          </p:cNvSpPr>
          <p:nvPr/>
        </p:nvSpPr>
        <p:spPr bwMode="auto">
          <a:xfrm>
            <a:off x="914400" y="4191000"/>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For steady flow</a:t>
            </a:r>
          </a:p>
        </p:txBody>
      </p:sp>
      <p:graphicFrame>
        <p:nvGraphicFramePr>
          <p:cNvPr id="4101" name="Object 15"/>
          <p:cNvGraphicFramePr>
            <a:graphicFrameLocks noChangeAspect="1"/>
          </p:cNvGraphicFramePr>
          <p:nvPr/>
        </p:nvGraphicFramePr>
        <p:xfrm>
          <a:off x="2819400" y="3871913"/>
          <a:ext cx="2438400" cy="1106487"/>
        </p:xfrm>
        <a:graphic>
          <a:graphicData uri="http://schemas.openxmlformats.org/presentationml/2006/ole">
            <mc:AlternateContent xmlns:mc="http://schemas.openxmlformats.org/markup-compatibility/2006">
              <mc:Choice xmlns:v="urn:schemas-microsoft-com:vml" Requires="v">
                <p:oleObj spid="_x0000_s4201" name="Equation" r:id="rId9" imgW="977760" imgH="444240" progId="Equation.3">
                  <p:embed/>
                </p:oleObj>
              </mc:Choice>
              <mc:Fallback>
                <p:oleObj name="Equation" r:id="rId9" imgW="97776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3871913"/>
                        <a:ext cx="2438400"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7" name="Text Box 16"/>
          <p:cNvSpPr txBox="1">
            <a:spLocks noChangeArrowheads="1"/>
          </p:cNvSpPr>
          <p:nvPr/>
        </p:nvSpPr>
        <p:spPr bwMode="auto">
          <a:xfrm>
            <a:off x="838200" y="5410200"/>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For uniform flow</a:t>
            </a:r>
          </a:p>
        </p:txBody>
      </p:sp>
      <p:graphicFrame>
        <p:nvGraphicFramePr>
          <p:cNvPr id="4102" name="Object 22"/>
          <p:cNvGraphicFramePr>
            <a:graphicFrameLocks noChangeAspect="1"/>
          </p:cNvGraphicFramePr>
          <p:nvPr/>
        </p:nvGraphicFramePr>
        <p:xfrm>
          <a:off x="2971800" y="5181600"/>
          <a:ext cx="2209800" cy="989013"/>
        </p:xfrm>
        <a:graphic>
          <a:graphicData uri="http://schemas.openxmlformats.org/presentationml/2006/ole">
            <mc:AlternateContent xmlns:mc="http://schemas.openxmlformats.org/markup-compatibility/2006">
              <mc:Choice xmlns:v="urn:schemas-microsoft-com:vml" Requires="v">
                <p:oleObj spid="_x0000_s4202" name="Equation" r:id="rId11" imgW="850680" imgH="380880" progId="Equation.3">
                  <p:embed/>
                </p:oleObj>
              </mc:Choice>
              <mc:Fallback>
                <p:oleObj name="Equation" r:id="rId11" imgW="850680" imgH="380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181600"/>
                        <a:ext cx="220980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8" name="Text Box 23"/>
          <p:cNvSpPr txBox="1">
            <a:spLocks noChangeArrowheads="1"/>
          </p:cNvSpPr>
          <p:nvPr/>
        </p:nvSpPr>
        <p:spPr bwMode="auto">
          <a:xfrm>
            <a:off x="5699125" y="6132513"/>
            <a:ext cx="266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 a steady, uniform flow</a:t>
            </a:r>
          </a:p>
        </p:txBody>
      </p:sp>
    </p:spTree>
    <p:extLst>
      <p:ext uri="{BB962C8B-B14F-4D97-AF65-F5344CB8AC3E}">
        <p14:creationId xmlns:p14="http://schemas.microsoft.com/office/powerpoint/2010/main" val="264093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p:txBody>
          <a:bodyPr/>
          <a:lstStyle/>
          <a:p>
            <a:pPr eaLnBrk="1" hangingPunct="1"/>
            <a:r>
              <a:rPr lang="en-US" sz="4000" smtClean="0"/>
              <a:t>Energy equation of fluid mechanics</a:t>
            </a:r>
          </a:p>
        </p:txBody>
      </p:sp>
      <p:graphicFrame>
        <p:nvGraphicFramePr>
          <p:cNvPr id="5122" name="Object 3"/>
          <p:cNvGraphicFramePr>
            <a:graphicFrameLocks noGrp="1" noChangeAspect="1"/>
          </p:cNvGraphicFramePr>
          <p:nvPr>
            <p:ph sz="half" idx="1"/>
          </p:nvPr>
        </p:nvGraphicFramePr>
        <p:xfrm>
          <a:off x="1676400" y="2590800"/>
          <a:ext cx="330200" cy="609600"/>
        </p:xfrm>
        <a:graphic>
          <a:graphicData uri="http://schemas.openxmlformats.org/presentationml/2006/ole">
            <mc:AlternateContent xmlns:mc="http://schemas.openxmlformats.org/markup-compatibility/2006">
              <mc:Choice xmlns:v="urn:schemas-microsoft-com:vml" Requires="v">
                <p:oleObj spid="_x0000_s5202" name="Equation" r:id="rId4" imgW="241200" imgH="444240" progId="Equation.3">
                  <p:embed/>
                </p:oleObj>
              </mc:Choice>
              <mc:Fallback>
                <p:oleObj name="Equation" r:id="rId4" imgW="2412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590800"/>
                        <a:ext cx="330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4"/>
          <p:cNvGraphicFramePr>
            <a:graphicFrameLocks noGrp="1" noChangeAspect="1"/>
          </p:cNvGraphicFramePr>
          <p:nvPr>
            <p:ph sz="quarter" idx="2"/>
          </p:nvPr>
        </p:nvGraphicFramePr>
        <p:xfrm>
          <a:off x="2057400" y="1143000"/>
          <a:ext cx="4800600" cy="1098550"/>
        </p:xfrm>
        <a:graphic>
          <a:graphicData uri="http://schemas.openxmlformats.org/presentationml/2006/ole">
            <mc:AlternateContent xmlns:mc="http://schemas.openxmlformats.org/markup-compatibility/2006">
              <mc:Choice xmlns:v="urn:schemas-microsoft-com:vml" Requires="v">
                <p:oleObj spid="_x0000_s5203" name="Equation" r:id="rId6" imgW="1942920" imgH="444240" progId="Equation.3">
                  <p:embed/>
                </p:oleObj>
              </mc:Choice>
              <mc:Fallback>
                <p:oleObj name="Equation" r:id="rId6" imgW="194292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143000"/>
                        <a:ext cx="4800600"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7" name="Line 5"/>
          <p:cNvSpPr>
            <a:spLocks noChangeShapeType="1"/>
          </p:cNvSpPr>
          <p:nvPr/>
        </p:nvSpPr>
        <p:spPr bwMode="auto">
          <a:xfrm>
            <a:off x="1219200" y="5867400"/>
            <a:ext cx="6096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 name="Text Box 6"/>
          <p:cNvSpPr txBox="1">
            <a:spLocks noChangeArrowheads="1"/>
          </p:cNvSpPr>
          <p:nvPr/>
        </p:nvSpPr>
        <p:spPr bwMode="auto">
          <a:xfrm>
            <a:off x="304800" y="56388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Datum</a:t>
            </a:r>
          </a:p>
        </p:txBody>
      </p:sp>
      <p:sp>
        <p:nvSpPr>
          <p:cNvPr id="5129" name="Line 7"/>
          <p:cNvSpPr>
            <a:spLocks noChangeShapeType="1"/>
          </p:cNvSpPr>
          <p:nvPr/>
        </p:nvSpPr>
        <p:spPr bwMode="auto">
          <a:xfrm>
            <a:off x="1219200" y="4191000"/>
            <a:ext cx="6096000" cy="685800"/>
          </a:xfrm>
          <a:prstGeom prst="line">
            <a:avLst/>
          </a:prstGeom>
          <a:noFill/>
          <a:ln w="28575">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0" name="Line 8"/>
          <p:cNvSpPr>
            <a:spLocks noChangeShapeType="1"/>
          </p:cNvSpPr>
          <p:nvPr/>
        </p:nvSpPr>
        <p:spPr bwMode="auto">
          <a:xfrm>
            <a:off x="1219200" y="3124200"/>
            <a:ext cx="6096000" cy="68580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Line 9"/>
          <p:cNvSpPr>
            <a:spLocks noChangeShapeType="1"/>
          </p:cNvSpPr>
          <p:nvPr/>
        </p:nvSpPr>
        <p:spPr bwMode="auto">
          <a:xfrm>
            <a:off x="1219200" y="2514600"/>
            <a:ext cx="60960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10"/>
          <p:cNvSpPr>
            <a:spLocks noChangeShapeType="1"/>
          </p:cNvSpPr>
          <p:nvPr/>
        </p:nvSpPr>
        <p:spPr bwMode="auto">
          <a:xfrm>
            <a:off x="1600200" y="4267200"/>
            <a:ext cx="0" cy="160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11"/>
          <p:cNvSpPr>
            <a:spLocks noChangeShapeType="1"/>
          </p:cNvSpPr>
          <p:nvPr/>
        </p:nvSpPr>
        <p:spPr bwMode="auto">
          <a:xfrm>
            <a:off x="1600200" y="3200400"/>
            <a:ext cx="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12"/>
          <p:cNvSpPr>
            <a:spLocks noChangeShapeType="1"/>
          </p:cNvSpPr>
          <p:nvPr/>
        </p:nvSpPr>
        <p:spPr bwMode="auto">
          <a:xfrm>
            <a:off x="1600200" y="25908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5" name="Text Box 13"/>
          <p:cNvSpPr txBox="1">
            <a:spLocks noChangeArrowheads="1"/>
          </p:cNvSpPr>
          <p:nvPr/>
        </p:nvSpPr>
        <p:spPr bwMode="auto">
          <a:xfrm>
            <a:off x="1676400" y="48768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a:t>
            </a:r>
            <a:r>
              <a:rPr lang="en-US" baseline="-25000"/>
              <a:t>1</a:t>
            </a:r>
          </a:p>
        </p:txBody>
      </p:sp>
      <p:sp>
        <p:nvSpPr>
          <p:cNvPr id="5136" name="Text Box 14"/>
          <p:cNvSpPr txBox="1">
            <a:spLocks noChangeArrowheads="1"/>
          </p:cNvSpPr>
          <p:nvPr/>
        </p:nvSpPr>
        <p:spPr bwMode="auto">
          <a:xfrm>
            <a:off x="1676400" y="35052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y</a:t>
            </a:r>
            <a:r>
              <a:rPr lang="en-US" baseline="-25000"/>
              <a:t>1</a:t>
            </a:r>
          </a:p>
        </p:txBody>
      </p:sp>
      <p:sp>
        <p:nvSpPr>
          <p:cNvPr id="5137" name="Text Box 15"/>
          <p:cNvSpPr txBox="1">
            <a:spLocks noChangeArrowheads="1"/>
          </p:cNvSpPr>
          <p:nvPr/>
        </p:nvSpPr>
        <p:spPr bwMode="auto">
          <a:xfrm>
            <a:off x="7680325" y="468471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bed</a:t>
            </a:r>
          </a:p>
        </p:txBody>
      </p:sp>
      <p:sp>
        <p:nvSpPr>
          <p:cNvPr id="5138" name="Text Box 16"/>
          <p:cNvSpPr txBox="1">
            <a:spLocks noChangeArrowheads="1"/>
          </p:cNvSpPr>
          <p:nvPr/>
        </p:nvSpPr>
        <p:spPr bwMode="auto">
          <a:xfrm>
            <a:off x="7680325" y="3617913"/>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water </a:t>
            </a:r>
          </a:p>
          <a:p>
            <a:pPr eaLnBrk="1" hangingPunct="1"/>
            <a:r>
              <a:rPr lang="en-US"/>
              <a:t>surface</a:t>
            </a:r>
          </a:p>
        </p:txBody>
      </p:sp>
      <p:sp>
        <p:nvSpPr>
          <p:cNvPr id="5139" name="AutoShape 17"/>
          <p:cNvSpPr>
            <a:spLocks noChangeArrowheads="1"/>
          </p:cNvSpPr>
          <p:nvPr/>
        </p:nvSpPr>
        <p:spPr bwMode="auto">
          <a:xfrm flipV="1">
            <a:off x="4143375" y="3316288"/>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140" name="Text Box 18"/>
          <p:cNvSpPr txBox="1">
            <a:spLocks noChangeArrowheads="1"/>
          </p:cNvSpPr>
          <p:nvPr/>
        </p:nvSpPr>
        <p:spPr bwMode="auto">
          <a:xfrm>
            <a:off x="7696200" y="2895600"/>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energy </a:t>
            </a:r>
          </a:p>
          <a:p>
            <a:pPr eaLnBrk="1" hangingPunct="1"/>
            <a:r>
              <a:rPr lang="en-US"/>
              <a:t>grade line</a:t>
            </a:r>
          </a:p>
        </p:txBody>
      </p:sp>
      <p:sp>
        <p:nvSpPr>
          <p:cNvPr id="5141" name="Line 19"/>
          <p:cNvSpPr>
            <a:spLocks noChangeShapeType="1"/>
          </p:cNvSpPr>
          <p:nvPr/>
        </p:nvSpPr>
        <p:spPr bwMode="auto">
          <a:xfrm>
            <a:off x="1600200" y="2514600"/>
            <a:ext cx="571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Line 20"/>
          <p:cNvSpPr>
            <a:spLocks noChangeShapeType="1"/>
          </p:cNvSpPr>
          <p:nvPr/>
        </p:nvSpPr>
        <p:spPr bwMode="auto">
          <a:xfrm>
            <a:off x="7086600" y="2514600"/>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Text Box 21"/>
          <p:cNvSpPr txBox="1">
            <a:spLocks noChangeArrowheads="1"/>
          </p:cNvSpPr>
          <p:nvPr/>
        </p:nvSpPr>
        <p:spPr bwMode="auto">
          <a:xfrm>
            <a:off x="7146925" y="2627313"/>
            <a:ext cx="354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t>
            </a:r>
            <a:r>
              <a:rPr lang="en-US" baseline="-25000"/>
              <a:t>f</a:t>
            </a:r>
          </a:p>
        </p:txBody>
      </p:sp>
      <p:sp>
        <p:nvSpPr>
          <p:cNvPr id="5144" name="Line 22"/>
          <p:cNvSpPr>
            <a:spLocks noChangeShapeType="1"/>
          </p:cNvSpPr>
          <p:nvPr/>
        </p:nvSpPr>
        <p:spPr bwMode="auto">
          <a:xfrm>
            <a:off x="7086600" y="4876800"/>
            <a:ext cx="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23"/>
          <p:cNvSpPr>
            <a:spLocks noChangeShapeType="1"/>
          </p:cNvSpPr>
          <p:nvPr/>
        </p:nvSpPr>
        <p:spPr bwMode="auto">
          <a:xfrm>
            <a:off x="7086600" y="3810000"/>
            <a:ext cx="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24"/>
          <p:cNvSpPr>
            <a:spLocks noChangeShapeType="1"/>
          </p:cNvSpPr>
          <p:nvPr/>
        </p:nvSpPr>
        <p:spPr bwMode="auto">
          <a:xfrm>
            <a:off x="7086600" y="32004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7" name="Text Box 25"/>
          <p:cNvSpPr txBox="1">
            <a:spLocks noChangeArrowheads="1"/>
          </p:cNvSpPr>
          <p:nvPr/>
        </p:nvSpPr>
        <p:spPr bwMode="auto">
          <a:xfrm>
            <a:off x="7162800" y="51054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a:t>
            </a:r>
            <a:r>
              <a:rPr lang="en-US" baseline="-25000"/>
              <a:t>2</a:t>
            </a:r>
          </a:p>
        </p:txBody>
      </p:sp>
      <p:sp>
        <p:nvSpPr>
          <p:cNvPr id="5148" name="Text Box 26"/>
          <p:cNvSpPr txBox="1">
            <a:spLocks noChangeArrowheads="1"/>
          </p:cNvSpPr>
          <p:nvPr/>
        </p:nvSpPr>
        <p:spPr bwMode="auto">
          <a:xfrm>
            <a:off x="7162800" y="41148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y</a:t>
            </a:r>
            <a:r>
              <a:rPr lang="en-US" baseline="-25000"/>
              <a:t>2</a:t>
            </a:r>
          </a:p>
        </p:txBody>
      </p:sp>
      <p:graphicFrame>
        <p:nvGraphicFramePr>
          <p:cNvPr id="5124" name="Object 27"/>
          <p:cNvGraphicFramePr>
            <a:graphicFrameLocks noChangeAspect="1"/>
          </p:cNvGraphicFramePr>
          <p:nvPr/>
        </p:nvGraphicFramePr>
        <p:xfrm>
          <a:off x="7086600" y="3124200"/>
          <a:ext cx="385763" cy="712788"/>
        </p:xfrm>
        <a:graphic>
          <a:graphicData uri="http://schemas.openxmlformats.org/presentationml/2006/ole">
            <mc:AlternateContent xmlns:mc="http://schemas.openxmlformats.org/markup-compatibility/2006">
              <mc:Choice xmlns:v="urn:schemas-microsoft-com:vml" Requires="v">
                <p:oleObj spid="_x0000_s5204" name="Equation" r:id="rId8" imgW="241200" imgH="444240" progId="Equation.3">
                  <p:embed/>
                </p:oleObj>
              </mc:Choice>
              <mc:Fallback>
                <p:oleObj name="Equation" r:id="rId8" imgW="24120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124200"/>
                        <a:ext cx="385763"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9" name="Line 28"/>
          <p:cNvSpPr>
            <a:spLocks noChangeShapeType="1"/>
          </p:cNvSpPr>
          <p:nvPr/>
        </p:nvSpPr>
        <p:spPr bwMode="auto">
          <a:xfrm>
            <a:off x="1600200" y="5638800"/>
            <a:ext cx="5486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0" name="Text Box 29"/>
          <p:cNvSpPr txBox="1">
            <a:spLocks noChangeArrowheads="1"/>
          </p:cNvSpPr>
          <p:nvPr/>
        </p:nvSpPr>
        <p:spPr bwMode="auto">
          <a:xfrm>
            <a:off x="3870325" y="5218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t>
            </a:r>
          </a:p>
        </p:txBody>
      </p:sp>
      <p:sp>
        <p:nvSpPr>
          <p:cNvPr id="5151" name="Text Box 30"/>
          <p:cNvSpPr txBox="1">
            <a:spLocks noChangeArrowheads="1"/>
          </p:cNvSpPr>
          <p:nvPr/>
        </p:nvSpPr>
        <p:spPr bwMode="auto">
          <a:xfrm>
            <a:off x="974725" y="6132513"/>
            <a:ext cx="342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How do we relate friction slope, </a:t>
            </a:r>
          </a:p>
        </p:txBody>
      </p:sp>
      <p:graphicFrame>
        <p:nvGraphicFramePr>
          <p:cNvPr id="5125" name="Object 31"/>
          <p:cNvGraphicFramePr>
            <a:graphicFrameLocks noGrp="1" noChangeAspect="1"/>
          </p:cNvGraphicFramePr>
          <p:nvPr>
            <p:ph sz="quarter" idx="3"/>
          </p:nvPr>
        </p:nvGraphicFramePr>
        <p:xfrm>
          <a:off x="4343400" y="5921375"/>
          <a:ext cx="1009650" cy="774700"/>
        </p:xfrm>
        <a:graphic>
          <a:graphicData uri="http://schemas.openxmlformats.org/presentationml/2006/ole">
            <mc:AlternateContent xmlns:mc="http://schemas.openxmlformats.org/markup-compatibility/2006">
              <mc:Choice xmlns:v="urn:schemas-microsoft-com:vml" Requires="v">
                <p:oleObj spid="_x0000_s5205" name="Equation" r:id="rId10" imgW="545760" imgH="419040" progId="Equation.3">
                  <p:embed/>
                </p:oleObj>
              </mc:Choice>
              <mc:Fallback>
                <p:oleObj name="Equation" r:id="rId10" imgW="54576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5921375"/>
                        <a:ext cx="100965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2" name="Text Box 32"/>
          <p:cNvSpPr txBox="1">
            <a:spLocks noChangeArrowheads="1"/>
          </p:cNvSpPr>
          <p:nvPr/>
        </p:nvSpPr>
        <p:spPr bwMode="auto">
          <a:xfrm>
            <a:off x="5394325" y="6132513"/>
            <a:ext cx="243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 the velocity of flow?</a:t>
            </a:r>
          </a:p>
        </p:txBody>
      </p:sp>
    </p:spTree>
    <p:extLst>
      <p:ext uri="{BB962C8B-B14F-4D97-AF65-F5344CB8AC3E}">
        <p14:creationId xmlns:p14="http://schemas.microsoft.com/office/powerpoint/2010/main" val="144241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z="4000" smtClean="0"/>
              <a:t>Open channel flow</a:t>
            </a:r>
            <a:br>
              <a:rPr lang="en-US" sz="4000" smtClean="0"/>
            </a:br>
            <a:r>
              <a:rPr lang="en-US" sz="2400" smtClean="0"/>
              <a:t>Manning’s equation</a:t>
            </a:r>
          </a:p>
        </p:txBody>
      </p:sp>
      <p:graphicFrame>
        <p:nvGraphicFramePr>
          <p:cNvPr id="6146" name="Object 3"/>
          <p:cNvGraphicFramePr>
            <a:graphicFrameLocks noGrp="1" noChangeAspect="1"/>
          </p:cNvGraphicFramePr>
          <p:nvPr>
            <p:ph idx="1"/>
          </p:nvPr>
        </p:nvGraphicFramePr>
        <p:xfrm>
          <a:off x="2819400" y="1295400"/>
          <a:ext cx="3292475" cy="1214438"/>
        </p:xfrm>
        <a:graphic>
          <a:graphicData uri="http://schemas.openxmlformats.org/presentationml/2006/ole">
            <mc:AlternateContent xmlns:mc="http://schemas.openxmlformats.org/markup-compatibility/2006">
              <mc:Choice xmlns:v="urn:schemas-microsoft-com:vml" Requires="v">
                <p:oleObj spid="_x0000_s6166" name="Equation" r:id="rId4" imgW="1066680" imgH="393480" progId="Equation.3">
                  <p:embed/>
                </p:oleObj>
              </mc:Choice>
              <mc:Fallback>
                <p:oleObj name="Equation" r:id="rId4" imgW="10666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295400"/>
                        <a:ext cx="32924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286000"/>
            <a:ext cx="3657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990600" y="2971800"/>
            <a:ext cx="225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996600"/>
                </a:solidFill>
              </a:rPr>
              <a:t>Channel Roughness</a:t>
            </a:r>
          </a:p>
        </p:txBody>
      </p:sp>
      <p:sp>
        <p:nvSpPr>
          <p:cNvPr id="6150" name="Line 6"/>
          <p:cNvSpPr>
            <a:spLocks noChangeShapeType="1"/>
          </p:cNvSpPr>
          <p:nvPr/>
        </p:nvSpPr>
        <p:spPr bwMode="auto">
          <a:xfrm flipV="1">
            <a:off x="2743200" y="2362200"/>
            <a:ext cx="1219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Text Box 7"/>
          <p:cNvSpPr txBox="1">
            <a:spLocks noChangeArrowheads="1"/>
          </p:cNvSpPr>
          <p:nvPr/>
        </p:nvSpPr>
        <p:spPr bwMode="auto">
          <a:xfrm>
            <a:off x="1219200" y="3886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52" name="Text Box 8"/>
          <p:cNvSpPr txBox="1">
            <a:spLocks noChangeArrowheads="1"/>
          </p:cNvSpPr>
          <p:nvPr/>
        </p:nvSpPr>
        <p:spPr bwMode="auto">
          <a:xfrm>
            <a:off x="1203325" y="3846513"/>
            <a:ext cx="210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996600"/>
                </a:solidFill>
              </a:rPr>
              <a:t>Channel Geometry</a:t>
            </a:r>
          </a:p>
        </p:txBody>
      </p:sp>
      <p:sp>
        <p:nvSpPr>
          <p:cNvPr id="6153" name="Line 9"/>
          <p:cNvSpPr>
            <a:spLocks noChangeShapeType="1"/>
          </p:cNvSpPr>
          <p:nvPr/>
        </p:nvSpPr>
        <p:spPr bwMode="auto">
          <a:xfrm flipV="1">
            <a:off x="3276600" y="3886200"/>
            <a:ext cx="2743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Line 10"/>
          <p:cNvSpPr>
            <a:spLocks noChangeShapeType="1"/>
          </p:cNvSpPr>
          <p:nvPr/>
        </p:nvSpPr>
        <p:spPr bwMode="auto">
          <a:xfrm flipV="1">
            <a:off x="3124200" y="2057400"/>
            <a:ext cx="16002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Text Box 11"/>
          <p:cNvSpPr txBox="1">
            <a:spLocks noChangeArrowheads="1"/>
          </p:cNvSpPr>
          <p:nvPr/>
        </p:nvSpPr>
        <p:spPr bwMode="auto">
          <a:xfrm>
            <a:off x="457200" y="4343400"/>
            <a:ext cx="2593975" cy="650875"/>
          </a:xfrm>
          <a:prstGeom prst="rect">
            <a:avLst/>
          </a:prstGeom>
          <a:solidFill>
            <a:schemeClr val="accent1"/>
          </a:solidFill>
          <a:ln w="9525">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Hydrologic Processes</a:t>
            </a:r>
          </a:p>
          <a:p>
            <a:pPr algn="ctr" eaLnBrk="1" hangingPunct="1"/>
            <a:r>
              <a:rPr lang="en-US" b="1"/>
              <a:t>(Open channel flow)</a:t>
            </a:r>
          </a:p>
        </p:txBody>
      </p:sp>
      <p:sp>
        <p:nvSpPr>
          <p:cNvPr id="6156" name="Text Box 12"/>
          <p:cNvSpPr txBox="1">
            <a:spLocks noChangeArrowheads="1"/>
          </p:cNvSpPr>
          <p:nvPr/>
        </p:nvSpPr>
        <p:spPr bwMode="auto">
          <a:xfrm>
            <a:off x="476250" y="6096000"/>
            <a:ext cx="25558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996600"/>
                </a:solidFill>
              </a:rPr>
              <a:t>Physical environment</a:t>
            </a:r>
          </a:p>
          <a:p>
            <a:pPr algn="ctr" eaLnBrk="1" hangingPunct="1"/>
            <a:r>
              <a:rPr lang="en-US" b="1">
                <a:solidFill>
                  <a:srgbClr val="996600"/>
                </a:solidFill>
              </a:rPr>
              <a:t>(Channel n, R)</a:t>
            </a:r>
          </a:p>
        </p:txBody>
      </p:sp>
      <p:sp>
        <p:nvSpPr>
          <p:cNvPr id="6157" name="Text Box 13"/>
          <p:cNvSpPr txBox="1">
            <a:spLocks noChangeArrowheads="1"/>
          </p:cNvSpPr>
          <p:nvPr/>
        </p:nvSpPr>
        <p:spPr bwMode="auto">
          <a:xfrm>
            <a:off x="2514600" y="5181600"/>
            <a:ext cx="26066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66FF"/>
                </a:solidFill>
              </a:rPr>
              <a:t>Hydrologic conditions</a:t>
            </a:r>
          </a:p>
          <a:p>
            <a:pPr algn="ctr" eaLnBrk="1" hangingPunct="1"/>
            <a:r>
              <a:rPr lang="en-US" b="1">
                <a:solidFill>
                  <a:srgbClr val="0066FF"/>
                </a:solidFill>
              </a:rPr>
              <a:t>(V, S</a:t>
            </a:r>
            <a:r>
              <a:rPr lang="en-US" b="1" baseline="-25000">
                <a:solidFill>
                  <a:srgbClr val="0066FF"/>
                </a:solidFill>
              </a:rPr>
              <a:t>f</a:t>
            </a:r>
            <a:r>
              <a:rPr lang="en-US" b="1">
                <a:solidFill>
                  <a:srgbClr val="0066FF"/>
                </a:solidFill>
              </a:rPr>
              <a:t>)</a:t>
            </a:r>
          </a:p>
        </p:txBody>
      </p:sp>
      <p:cxnSp>
        <p:nvCxnSpPr>
          <p:cNvPr id="6158" name="AutoShape 14"/>
          <p:cNvCxnSpPr>
            <a:cxnSpLocks noChangeShapeType="1"/>
            <a:stCxn id="6157" idx="2"/>
            <a:endCxn id="6156" idx="0"/>
          </p:cNvCxnSpPr>
          <p:nvPr/>
        </p:nvCxnSpPr>
        <p:spPr bwMode="auto">
          <a:xfrm flipH="1">
            <a:off x="1754188" y="5832475"/>
            <a:ext cx="2063750" cy="2635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159" name="AutoShape 15"/>
          <p:cNvCxnSpPr>
            <a:cxnSpLocks noChangeShapeType="1"/>
            <a:stCxn id="6155" idx="2"/>
            <a:endCxn id="6156" idx="0"/>
          </p:cNvCxnSpPr>
          <p:nvPr/>
        </p:nvCxnSpPr>
        <p:spPr bwMode="auto">
          <a:xfrm>
            <a:off x="1754188" y="4994275"/>
            <a:ext cx="0" cy="11017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160" name="AutoShape 16"/>
          <p:cNvCxnSpPr>
            <a:cxnSpLocks noChangeShapeType="1"/>
            <a:stCxn id="6155" idx="2"/>
            <a:endCxn id="6157" idx="0"/>
          </p:cNvCxnSpPr>
          <p:nvPr/>
        </p:nvCxnSpPr>
        <p:spPr bwMode="auto">
          <a:xfrm>
            <a:off x="1754188" y="4994275"/>
            <a:ext cx="2063750" cy="1873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837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Hydrology as a Science</a:t>
            </a:r>
          </a:p>
        </p:txBody>
      </p:sp>
      <p:sp>
        <p:nvSpPr>
          <p:cNvPr id="3075" name="Content Placeholder 2"/>
          <p:cNvSpPr>
            <a:spLocks noGrp="1"/>
          </p:cNvSpPr>
          <p:nvPr>
            <p:ph idx="1"/>
          </p:nvPr>
        </p:nvSpPr>
        <p:spPr>
          <a:xfrm>
            <a:off x="457200" y="1371600"/>
            <a:ext cx="5334000" cy="4267200"/>
          </a:xfrm>
        </p:spPr>
        <p:txBody>
          <a:bodyPr/>
          <a:lstStyle/>
          <a:p>
            <a:pPr eaLnBrk="1" hangingPunct="1"/>
            <a:r>
              <a:rPr lang="en-US" smtClean="0"/>
              <a:t>“</a:t>
            </a:r>
            <a:r>
              <a:rPr lang="en-US" sz="2400" smtClean="0"/>
              <a:t>Hydrology is the science that treats the waters of the earth, their occurrence, circulation and distribution, their chemical and physical properties, and their reaction with their environment, including their relation to living things.   The domain of hydrology embraces the full life history of water on the earth</a:t>
            </a:r>
            <a:r>
              <a:rPr lang="en-US" smtClean="0"/>
              <a:t>”</a:t>
            </a:r>
          </a:p>
        </p:txBody>
      </p:sp>
      <p:sp>
        <p:nvSpPr>
          <p:cNvPr id="3076" name="TextBox 3"/>
          <p:cNvSpPr txBox="1">
            <a:spLocks noChangeArrowheads="1"/>
          </p:cNvSpPr>
          <p:nvPr/>
        </p:nvSpPr>
        <p:spPr bwMode="auto">
          <a:xfrm>
            <a:off x="609600" y="5486400"/>
            <a:ext cx="805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“Opportunities in Hydrologic Science”, National Academies Press, 1992</a:t>
            </a:r>
          </a:p>
        </p:txBody>
      </p:sp>
      <p:sp>
        <p:nvSpPr>
          <p:cNvPr id="3077" name="Rectangle 4"/>
          <p:cNvSpPr>
            <a:spLocks noChangeArrowheads="1"/>
          </p:cNvSpPr>
          <p:nvPr/>
        </p:nvSpPr>
        <p:spPr bwMode="auto">
          <a:xfrm>
            <a:off x="1371600" y="58674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3"/>
              </a:rPr>
              <a:t>http://www.nap.edu/catalog.php?record_id=1543</a:t>
            </a:r>
            <a:r>
              <a:rPr lang="en-US"/>
              <a:t> </a:t>
            </a:r>
          </a:p>
        </p:txBody>
      </p:sp>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201453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6"/>
          <p:cNvSpPr txBox="1">
            <a:spLocks noChangeArrowheads="1"/>
          </p:cNvSpPr>
          <p:nvPr/>
        </p:nvSpPr>
        <p:spPr bwMode="auto">
          <a:xfrm>
            <a:off x="6248400" y="4800600"/>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“Blue Book”</a:t>
            </a:r>
          </a:p>
        </p:txBody>
      </p:sp>
      <p:sp>
        <p:nvSpPr>
          <p:cNvPr id="3080" name="TextBox 8"/>
          <p:cNvSpPr txBox="1">
            <a:spLocks noChangeArrowheads="1"/>
          </p:cNvSpPr>
          <p:nvPr/>
        </p:nvSpPr>
        <p:spPr bwMode="auto">
          <a:xfrm>
            <a:off x="685800" y="6248400"/>
            <a:ext cx="740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Has this definition evolved in recent years?  Are new issues important?</a:t>
            </a:r>
          </a:p>
        </p:txBody>
      </p:sp>
    </p:spTree>
    <p:extLst>
      <p:ext uri="{BB962C8B-B14F-4D97-AF65-F5344CB8AC3E}">
        <p14:creationId xmlns:p14="http://schemas.microsoft.com/office/powerpoint/2010/main" val="840437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4000" smtClean="0"/>
              <a:t>Subsurface flow</a:t>
            </a:r>
            <a:br>
              <a:rPr lang="en-US" sz="4000" smtClean="0"/>
            </a:br>
            <a:r>
              <a:rPr lang="en-US" sz="2400" smtClean="0"/>
              <a:t>Darcy’s equation</a:t>
            </a:r>
          </a:p>
        </p:txBody>
      </p:sp>
      <p:graphicFrame>
        <p:nvGraphicFramePr>
          <p:cNvPr id="7170" name="Object 3"/>
          <p:cNvGraphicFramePr>
            <a:graphicFrameLocks noGrp="1" noChangeAspect="1"/>
          </p:cNvGraphicFramePr>
          <p:nvPr>
            <p:ph idx="1"/>
          </p:nvPr>
        </p:nvGraphicFramePr>
        <p:xfrm>
          <a:off x="3192463" y="1295400"/>
          <a:ext cx="2546350" cy="1214438"/>
        </p:xfrm>
        <a:graphic>
          <a:graphicData uri="http://schemas.openxmlformats.org/presentationml/2006/ole">
            <mc:AlternateContent xmlns:mc="http://schemas.openxmlformats.org/markup-compatibility/2006">
              <mc:Choice xmlns:v="urn:schemas-microsoft-com:vml" Requires="v">
                <p:oleObj spid="_x0000_s7190" name="Equation" r:id="rId4" imgW="825480" imgH="393480" progId="Equation.3">
                  <p:embed/>
                </p:oleObj>
              </mc:Choice>
              <mc:Fallback>
                <p:oleObj name="Equation" r:id="rId4" imgW="825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463" y="1295400"/>
                        <a:ext cx="2546350"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Text Box 4"/>
          <p:cNvSpPr txBox="1">
            <a:spLocks noChangeArrowheads="1"/>
          </p:cNvSpPr>
          <p:nvPr/>
        </p:nvSpPr>
        <p:spPr bwMode="auto">
          <a:xfrm>
            <a:off x="990600" y="2971800"/>
            <a:ext cx="239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996600"/>
                </a:solidFill>
              </a:rPr>
              <a:t>Hydraulic conductivity</a:t>
            </a:r>
          </a:p>
        </p:txBody>
      </p:sp>
      <p:sp>
        <p:nvSpPr>
          <p:cNvPr id="7173" name="Text Box 5"/>
          <p:cNvSpPr txBox="1">
            <a:spLocks noChangeArrowheads="1"/>
          </p:cNvSpPr>
          <p:nvPr/>
        </p:nvSpPr>
        <p:spPr bwMode="auto">
          <a:xfrm>
            <a:off x="1219200" y="3886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4" name="Text Box 6"/>
          <p:cNvSpPr txBox="1">
            <a:spLocks noChangeArrowheads="1"/>
          </p:cNvSpPr>
          <p:nvPr/>
        </p:nvSpPr>
        <p:spPr bwMode="auto">
          <a:xfrm>
            <a:off x="457200" y="3962400"/>
            <a:ext cx="2593975" cy="650875"/>
          </a:xfrm>
          <a:prstGeom prst="rect">
            <a:avLst/>
          </a:prstGeom>
          <a:solidFill>
            <a:schemeClr val="accent1"/>
          </a:solidFill>
          <a:ln w="9525">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Hydrologic Processes</a:t>
            </a:r>
          </a:p>
          <a:p>
            <a:pPr algn="ctr" eaLnBrk="1" hangingPunct="1"/>
            <a:r>
              <a:rPr lang="en-US" b="1"/>
              <a:t>(Porous medium flow)</a:t>
            </a:r>
          </a:p>
        </p:txBody>
      </p:sp>
      <p:sp>
        <p:nvSpPr>
          <p:cNvPr id="7175" name="Text Box 7"/>
          <p:cNvSpPr txBox="1">
            <a:spLocks noChangeArrowheads="1"/>
          </p:cNvSpPr>
          <p:nvPr/>
        </p:nvSpPr>
        <p:spPr bwMode="auto">
          <a:xfrm>
            <a:off x="476250" y="5715000"/>
            <a:ext cx="25558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996600"/>
                </a:solidFill>
              </a:rPr>
              <a:t>Physical environment</a:t>
            </a:r>
          </a:p>
          <a:p>
            <a:pPr algn="ctr" eaLnBrk="1" hangingPunct="1"/>
            <a:r>
              <a:rPr lang="en-US" b="1">
                <a:solidFill>
                  <a:srgbClr val="996600"/>
                </a:solidFill>
              </a:rPr>
              <a:t>(Medium K)</a:t>
            </a:r>
          </a:p>
        </p:txBody>
      </p:sp>
      <p:sp>
        <p:nvSpPr>
          <p:cNvPr id="7176" name="Text Box 8"/>
          <p:cNvSpPr txBox="1">
            <a:spLocks noChangeArrowheads="1"/>
          </p:cNvSpPr>
          <p:nvPr/>
        </p:nvSpPr>
        <p:spPr bwMode="auto">
          <a:xfrm>
            <a:off x="2514600" y="4800600"/>
            <a:ext cx="26066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66FF"/>
                </a:solidFill>
              </a:rPr>
              <a:t>Hydrologic conditions</a:t>
            </a:r>
          </a:p>
          <a:p>
            <a:pPr algn="ctr" eaLnBrk="1" hangingPunct="1"/>
            <a:r>
              <a:rPr lang="en-US" b="1">
                <a:solidFill>
                  <a:srgbClr val="0066FF"/>
                </a:solidFill>
              </a:rPr>
              <a:t>(q, S</a:t>
            </a:r>
            <a:r>
              <a:rPr lang="en-US" b="1" baseline="-25000">
                <a:solidFill>
                  <a:srgbClr val="0066FF"/>
                </a:solidFill>
              </a:rPr>
              <a:t>f</a:t>
            </a:r>
            <a:r>
              <a:rPr lang="en-US" b="1">
                <a:solidFill>
                  <a:srgbClr val="0066FF"/>
                </a:solidFill>
              </a:rPr>
              <a:t>)</a:t>
            </a:r>
          </a:p>
        </p:txBody>
      </p:sp>
      <p:cxnSp>
        <p:nvCxnSpPr>
          <p:cNvPr id="7177" name="AutoShape 9"/>
          <p:cNvCxnSpPr>
            <a:cxnSpLocks noChangeShapeType="1"/>
            <a:stCxn id="7176" idx="2"/>
            <a:endCxn id="7175" idx="0"/>
          </p:cNvCxnSpPr>
          <p:nvPr/>
        </p:nvCxnSpPr>
        <p:spPr bwMode="auto">
          <a:xfrm flipH="1">
            <a:off x="1754188" y="5451475"/>
            <a:ext cx="2063750" cy="2635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178" name="AutoShape 10"/>
          <p:cNvCxnSpPr>
            <a:cxnSpLocks noChangeShapeType="1"/>
            <a:stCxn id="7174" idx="2"/>
            <a:endCxn id="7175" idx="0"/>
          </p:cNvCxnSpPr>
          <p:nvPr/>
        </p:nvCxnSpPr>
        <p:spPr bwMode="auto">
          <a:xfrm>
            <a:off x="1754188" y="4613275"/>
            <a:ext cx="0" cy="11017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179" name="AutoShape 11"/>
          <p:cNvCxnSpPr>
            <a:cxnSpLocks noChangeShapeType="1"/>
            <a:stCxn id="7174" idx="2"/>
            <a:endCxn id="7176" idx="0"/>
          </p:cNvCxnSpPr>
          <p:nvPr/>
        </p:nvCxnSpPr>
        <p:spPr bwMode="auto">
          <a:xfrm>
            <a:off x="1754188" y="4613275"/>
            <a:ext cx="2063750" cy="1873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180" name="Rectangle 12" descr="25%"/>
          <p:cNvSpPr>
            <a:spLocks noChangeArrowheads="1"/>
          </p:cNvSpPr>
          <p:nvPr/>
        </p:nvSpPr>
        <p:spPr bwMode="auto">
          <a:xfrm>
            <a:off x="5562600" y="2743200"/>
            <a:ext cx="2209800" cy="914400"/>
          </a:xfrm>
          <a:prstGeom prst="rect">
            <a:avLst/>
          </a:prstGeom>
          <a:pattFill prst="pct25">
            <a:fgClr>
              <a:srgbClr val="996600"/>
            </a:fgClr>
            <a:bgClr>
              <a:schemeClr val="bg1"/>
            </a:bgClr>
          </a:pattFill>
          <a:ln w="9525">
            <a:solidFill>
              <a:schemeClr val="tx1"/>
            </a:solidFill>
            <a:miter lim="800000"/>
            <a:headEnd/>
            <a:tailEnd/>
          </a:ln>
        </p:spPr>
        <p:txBody>
          <a:bodyPr wrap="none" anchor="ctr"/>
          <a:lstStyle/>
          <a:p>
            <a:pPr algn="ctr"/>
            <a:r>
              <a:rPr lang="en-US"/>
              <a:t>A</a:t>
            </a:r>
          </a:p>
        </p:txBody>
      </p:sp>
      <p:sp>
        <p:nvSpPr>
          <p:cNvPr id="7181" name="Line 13"/>
          <p:cNvSpPr>
            <a:spLocks noChangeShapeType="1"/>
          </p:cNvSpPr>
          <p:nvPr/>
        </p:nvSpPr>
        <p:spPr bwMode="auto">
          <a:xfrm flipV="1">
            <a:off x="3352800" y="2057400"/>
            <a:ext cx="1600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Line 14"/>
          <p:cNvSpPr>
            <a:spLocks noChangeShapeType="1"/>
          </p:cNvSpPr>
          <p:nvPr/>
        </p:nvSpPr>
        <p:spPr bwMode="auto">
          <a:xfrm>
            <a:off x="4800600" y="3200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3" name="Line 15"/>
          <p:cNvSpPr>
            <a:spLocks noChangeShapeType="1"/>
          </p:cNvSpPr>
          <p:nvPr/>
        </p:nvSpPr>
        <p:spPr bwMode="auto">
          <a:xfrm>
            <a:off x="7772400" y="3200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4" name="Text Box 16"/>
          <p:cNvSpPr txBox="1">
            <a:spLocks noChangeArrowheads="1"/>
          </p:cNvSpPr>
          <p:nvPr/>
        </p:nvSpPr>
        <p:spPr bwMode="auto">
          <a:xfrm>
            <a:off x="5089525" y="2855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q</a:t>
            </a:r>
          </a:p>
        </p:txBody>
      </p:sp>
      <p:sp>
        <p:nvSpPr>
          <p:cNvPr id="7185" name="Text Box 17"/>
          <p:cNvSpPr txBox="1">
            <a:spLocks noChangeArrowheads="1"/>
          </p:cNvSpPr>
          <p:nvPr/>
        </p:nvSpPr>
        <p:spPr bwMode="auto">
          <a:xfrm>
            <a:off x="7924800" y="2819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q</a:t>
            </a:r>
          </a:p>
        </p:txBody>
      </p:sp>
      <p:sp>
        <p:nvSpPr>
          <p:cNvPr id="7186" name="Line 18"/>
          <p:cNvSpPr>
            <a:spLocks noChangeShapeType="1"/>
          </p:cNvSpPr>
          <p:nvPr/>
        </p:nvSpPr>
        <p:spPr bwMode="auto">
          <a:xfrm flipV="1">
            <a:off x="6629400" y="2743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7" name="Line 19"/>
          <p:cNvSpPr>
            <a:spLocks noChangeShapeType="1"/>
          </p:cNvSpPr>
          <p:nvPr/>
        </p:nvSpPr>
        <p:spPr bwMode="auto">
          <a:xfrm>
            <a:off x="6629400" y="3352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5821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Internal Energy of Water</a:t>
            </a:r>
          </a:p>
        </p:txBody>
      </p:sp>
      <p:graphicFrame>
        <p:nvGraphicFramePr>
          <p:cNvPr id="11266" name="Object 3"/>
          <p:cNvGraphicFramePr>
            <a:graphicFrameLocks noGrp="1" noChangeAspect="1"/>
          </p:cNvGraphicFramePr>
          <p:nvPr>
            <p:ph idx="1"/>
          </p:nvPr>
        </p:nvGraphicFramePr>
        <p:xfrm>
          <a:off x="609600" y="1141413"/>
          <a:ext cx="8153400" cy="3994150"/>
        </p:xfrm>
        <a:graphic>
          <a:graphicData uri="http://schemas.openxmlformats.org/presentationml/2006/ole">
            <mc:AlternateContent xmlns:mc="http://schemas.openxmlformats.org/markup-compatibility/2006">
              <mc:Choice xmlns:v="urn:schemas-microsoft-com:vml" Requires="v">
                <p:oleObj spid="_x0000_s8213" name="Chart" r:id="rId3" imgW="4667217" imgH="2286118" progId="Excel.Chart.8">
                  <p:embed/>
                </p:oleObj>
              </mc:Choice>
              <mc:Fallback>
                <p:oleObj name="Chart" r:id="rId3" imgW="4667217" imgH="228611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1413"/>
                        <a:ext cx="8153400"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4"/>
          <p:cNvSpPr txBox="1">
            <a:spLocks noChangeArrowheads="1"/>
          </p:cNvSpPr>
          <p:nvPr/>
        </p:nvSpPr>
        <p:spPr bwMode="auto">
          <a:xfrm>
            <a:off x="1447800" y="5027613"/>
            <a:ext cx="5949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r>
              <a:rPr lang="en-US" b="1"/>
              <a:t>Heat Capacity (J/kg-K)	Latent Heat (MJ/kg)</a:t>
            </a:r>
          </a:p>
          <a:p>
            <a:pPr eaLnBrk="1" hangingPunct="1"/>
            <a:r>
              <a:rPr lang="en-US" b="1"/>
              <a:t>Ice</a:t>
            </a:r>
            <a:r>
              <a:rPr lang="en-US"/>
              <a:t>		2220			0.33</a:t>
            </a:r>
          </a:p>
          <a:p>
            <a:pPr eaLnBrk="1" hangingPunct="1"/>
            <a:r>
              <a:rPr lang="en-US" b="1"/>
              <a:t>Water</a:t>
            </a:r>
            <a:r>
              <a:rPr lang="en-US"/>
              <a:t>		4190			2.5</a:t>
            </a:r>
          </a:p>
        </p:txBody>
      </p:sp>
      <p:sp>
        <p:nvSpPr>
          <p:cNvPr id="11269" name="Text Box 5"/>
          <p:cNvSpPr txBox="1">
            <a:spLocks noChangeArrowheads="1"/>
          </p:cNvSpPr>
          <p:nvPr/>
        </p:nvSpPr>
        <p:spPr bwMode="auto">
          <a:xfrm>
            <a:off x="2117725" y="3616325"/>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Ice</a:t>
            </a:r>
          </a:p>
        </p:txBody>
      </p:sp>
      <p:sp>
        <p:nvSpPr>
          <p:cNvPr id="11270" name="Text Box 6"/>
          <p:cNvSpPr txBox="1">
            <a:spLocks noChangeArrowheads="1"/>
          </p:cNvSpPr>
          <p:nvPr/>
        </p:nvSpPr>
        <p:spPr bwMode="auto">
          <a:xfrm>
            <a:off x="4022725" y="3159125"/>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Water</a:t>
            </a:r>
          </a:p>
        </p:txBody>
      </p:sp>
      <p:sp>
        <p:nvSpPr>
          <p:cNvPr id="11271" name="Text Box 7"/>
          <p:cNvSpPr txBox="1">
            <a:spLocks noChangeArrowheads="1"/>
          </p:cNvSpPr>
          <p:nvPr/>
        </p:nvSpPr>
        <p:spPr bwMode="auto">
          <a:xfrm>
            <a:off x="6994525" y="1558925"/>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Water vapor</a:t>
            </a:r>
          </a:p>
        </p:txBody>
      </p:sp>
      <p:sp>
        <p:nvSpPr>
          <p:cNvPr id="11272" name="Oval 8"/>
          <p:cNvSpPr>
            <a:spLocks noChangeArrowheads="1"/>
          </p:cNvSpPr>
          <p:nvPr/>
        </p:nvSpPr>
        <p:spPr bwMode="auto">
          <a:xfrm>
            <a:off x="6019800" y="5332413"/>
            <a:ext cx="685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Line 9"/>
          <p:cNvSpPr>
            <a:spLocks noChangeShapeType="1"/>
          </p:cNvSpPr>
          <p:nvPr/>
        </p:nvSpPr>
        <p:spPr bwMode="auto">
          <a:xfrm flipH="1" flipV="1">
            <a:off x="2971800" y="3884613"/>
            <a:ext cx="3048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4" name="Oval 10"/>
          <p:cNvSpPr>
            <a:spLocks noChangeArrowheads="1"/>
          </p:cNvSpPr>
          <p:nvPr/>
        </p:nvSpPr>
        <p:spPr bwMode="auto">
          <a:xfrm>
            <a:off x="5957888" y="5618163"/>
            <a:ext cx="685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5" name="Line 11"/>
          <p:cNvSpPr>
            <a:spLocks noChangeShapeType="1"/>
          </p:cNvSpPr>
          <p:nvPr/>
        </p:nvSpPr>
        <p:spPr bwMode="auto">
          <a:xfrm flipV="1">
            <a:off x="6019800" y="2741613"/>
            <a:ext cx="7620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6" name="Text Box 12"/>
          <p:cNvSpPr txBox="1">
            <a:spLocks noChangeArrowheads="1"/>
          </p:cNvSpPr>
          <p:nvPr/>
        </p:nvSpPr>
        <p:spPr bwMode="auto">
          <a:xfrm>
            <a:off x="381000" y="6019800"/>
            <a:ext cx="836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Water may evaporate at any temperature in range 0 – 100</a:t>
            </a:r>
            <a:r>
              <a:rPr lang="en-US">
                <a:cs typeface="Arial" charset="0"/>
              </a:rPr>
              <a:t>°</a:t>
            </a:r>
            <a:r>
              <a:rPr lang="en-US"/>
              <a:t>C</a:t>
            </a:r>
          </a:p>
          <a:p>
            <a:pPr eaLnBrk="1" hangingPunct="1"/>
            <a:r>
              <a:rPr lang="en-US"/>
              <a:t>Latent heat of </a:t>
            </a:r>
            <a:r>
              <a:rPr lang="en-US" i="1">
                <a:solidFill>
                  <a:srgbClr val="FF3300"/>
                </a:solidFill>
              </a:rPr>
              <a:t>vaporization</a:t>
            </a:r>
            <a:r>
              <a:rPr lang="en-US"/>
              <a:t> consumes 7.6 times the latent heat of </a:t>
            </a:r>
            <a:r>
              <a:rPr lang="en-US" i="1">
                <a:solidFill>
                  <a:srgbClr val="FF3300"/>
                </a:solidFill>
              </a:rPr>
              <a:t>fusion</a:t>
            </a:r>
            <a:r>
              <a:rPr lang="en-US"/>
              <a:t> (melting)</a:t>
            </a:r>
          </a:p>
        </p:txBody>
      </p:sp>
      <p:sp>
        <p:nvSpPr>
          <p:cNvPr id="11277" name="Text Box 13"/>
          <p:cNvSpPr txBox="1">
            <a:spLocks noChangeArrowheads="1"/>
          </p:cNvSpPr>
          <p:nvPr/>
        </p:nvSpPr>
        <p:spPr bwMode="auto">
          <a:xfrm>
            <a:off x="7162800" y="5486400"/>
            <a:ext cx="158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solidFill>
                  <a:srgbClr val="FF3300"/>
                </a:solidFill>
              </a:rPr>
              <a:t>2.5/0.33 = 7.6</a:t>
            </a:r>
          </a:p>
        </p:txBody>
      </p:sp>
    </p:spTree>
    <p:extLst>
      <p:ext uri="{BB962C8B-B14F-4D97-AF65-F5344CB8AC3E}">
        <p14:creationId xmlns:p14="http://schemas.microsoft.com/office/powerpoint/2010/main" val="159399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smtClean="0"/>
              <a:t>Radiation</a:t>
            </a:r>
          </a:p>
        </p:txBody>
      </p:sp>
      <p:sp>
        <p:nvSpPr>
          <p:cNvPr id="1029" name="Rectangle 3"/>
          <p:cNvSpPr>
            <a:spLocks noGrp="1" noChangeArrowheads="1"/>
          </p:cNvSpPr>
          <p:nvPr>
            <p:ph type="body" sz="half" idx="1"/>
          </p:nvPr>
        </p:nvSpPr>
        <p:spPr>
          <a:xfrm>
            <a:off x="457200" y="1600200"/>
            <a:ext cx="4419600" cy="4525963"/>
          </a:xfrm>
        </p:spPr>
        <p:txBody>
          <a:bodyPr/>
          <a:lstStyle/>
          <a:p>
            <a:pPr eaLnBrk="1" hangingPunct="1"/>
            <a:r>
              <a:rPr lang="en-US" sz="2800" dirty="0" smtClean="0"/>
              <a:t>Basic laws</a:t>
            </a:r>
          </a:p>
          <a:p>
            <a:pPr lvl="1" eaLnBrk="1" hangingPunct="1"/>
            <a:r>
              <a:rPr lang="en-US" sz="2400" i="1" dirty="0" smtClean="0">
                <a:solidFill>
                  <a:srgbClr val="FF3300"/>
                </a:solidFill>
              </a:rPr>
              <a:t>Stefan-</a:t>
            </a:r>
            <a:r>
              <a:rPr lang="en-US" sz="2400" i="1" dirty="0" err="1" smtClean="0">
                <a:solidFill>
                  <a:srgbClr val="FF3300"/>
                </a:solidFill>
              </a:rPr>
              <a:t>Boltzman</a:t>
            </a:r>
            <a:r>
              <a:rPr lang="en-US" sz="2400" i="1" smtClean="0">
                <a:solidFill>
                  <a:srgbClr val="FF3300"/>
                </a:solidFill>
              </a:rPr>
              <a:t> Law</a:t>
            </a:r>
          </a:p>
          <a:p>
            <a:pPr lvl="2" eaLnBrk="1" hangingPunct="1"/>
            <a:r>
              <a:rPr lang="en-US" sz="2000" smtClean="0"/>
              <a:t>R = emitted radiation (W/m</a:t>
            </a:r>
            <a:r>
              <a:rPr lang="en-US" sz="2000" baseline="30000" smtClean="0"/>
              <a:t>2</a:t>
            </a:r>
            <a:r>
              <a:rPr lang="en-US" sz="2000" smtClean="0"/>
              <a:t>)</a:t>
            </a:r>
            <a:endParaRPr lang="en-US" sz="2000" baseline="30000" smtClean="0"/>
          </a:p>
          <a:p>
            <a:pPr lvl="2" eaLnBrk="1" hangingPunct="1"/>
            <a:r>
              <a:rPr lang="en-US" sz="2000" smtClean="0"/>
              <a:t>T = absolute temperature (K), </a:t>
            </a:r>
          </a:p>
          <a:p>
            <a:pPr lvl="2" eaLnBrk="1" hangingPunct="1"/>
            <a:r>
              <a:rPr lang="en-US" sz="2000" smtClean="0"/>
              <a:t>and </a:t>
            </a:r>
            <a:r>
              <a:rPr lang="en-US" sz="2000" smtClean="0">
                <a:latin typeface="Symbol" pitchFamily="18" charset="2"/>
              </a:rPr>
              <a:t>s</a:t>
            </a:r>
            <a:r>
              <a:rPr lang="en-US" sz="2000" smtClean="0"/>
              <a:t> = 5.67x10</a:t>
            </a:r>
            <a:r>
              <a:rPr lang="en-US" sz="2000" baseline="30000" smtClean="0"/>
              <a:t>-8</a:t>
            </a:r>
            <a:r>
              <a:rPr lang="en-US" sz="2000" smtClean="0"/>
              <a:t>W/m</a:t>
            </a:r>
            <a:r>
              <a:rPr lang="en-US" sz="2000" baseline="30000" smtClean="0"/>
              <a:t>2</a:t>
            </a:r>
            <a:r>
              <a:rPr lang="en-US" sz="2000" smtClean="0"/>
              <a:t>-K</a:t>
            </a:r>
            <a:r>
              <a:rPr lang="en-US" sz="2000" baseline="30000" smtClean="0"/>
              <a:t>4</a:t>
            </a:r>
          </a:p>
          <a:p>
            <a:pPr lvl="2" eaLnBrk="1" hangingPunct="1"/>
            <a:endParaRPr lang="en-US" sz="2000" baseline="30000" smtClean="0"/>
          </a:p>
          <a:p>
            <a:pPr lvl="2" eaLnBrk="1" hangingPunct="1"/>
            <a:endParaRPr lang="en-US" sz="2000" baseline="30000" smtClean="0"/>
          </a:p>
          <a:p>
            <a:pPr lvl="2" eaLnBrk="1" hangingPunct="1"/>
            <a:r>
              <a:rPr lang="en-US" sz="2000" smtClean="0"/>
              <a:t>with </a:t>
            </a:r>
            <a:r>
              <a:rPr lang="en-US" sz="2000" smtClean="0">
                <a:latin typeface="Symbol" pitchFamily="18" charset="2"/>
              </a:rPr>
              <a:t>e</a:t>
            </a:r>
            <a:r>
              <a:rPr lang="en-US" sz="2000" smtClean="0"/>
              <a:t> = emissivity (0-1)</a:t>
            </a:r>
          </a:p>
          <a:p>
            <a:pPr lvl="3" eaLnBrk="1" hangingPunct="1"/>
            <a:r>
              <a:rPr lang="en-US" sz="1600" smtClean="0"/>
              <a:t>Water, Ice, Snow (0.95-0.99)</a:t>
            </a:r>
          </a:p>
          <a:p>
            <a:pPr lvl="3" eaLnBrk="1" hangingPunct="1"/>
            <a:r>
              <a:rPr lang="en-US" sz="1600" smtClean="0"/>
              <a:t>Sand (0.76)</a:t>
            </a:r>
          </a:p>
          <a:p>
            <a:pPr lvl="3" eaLnBrk="1" hangingPunct="1"/>
            <a:endParaRPr lang="en-US" sz="1600" smtClean="0"/>
          </a:p>
        </p:txBody>
      </p:sp>
      <p:graphicFrame>
        <p:nvGraphicFramePr>
          <p:cNvPr id="1026" name="Object 4"/>
          <p:cNvGraphicFramePr>
            <a:graphicFrameLocks noGrp="1" noChangeAspect="1"/>
          </p:cNvGraphicFramePr>
          <p:nvPr>
            <p:ph sz="quarter" idx="2"/>
          </p:nvPr>
        </p:nvGraphicFramePr>
        <p:xfrm>
          <a:off x="5430838" y="1752600"/>
          <a:ext cx="2433637" cy="927100"/>
        </p:xfrm>
        <a:graphic>
          <a:graphicData uri="http://schemas.openxmlformats.org/presentationml/2006/ole">
            <mc:AlternateContent xmlns:mc="http://schemas.openxmlformats.org/markup-compatibility/2006">
              <mc:Choice xmlns:v="urn:schemas-microsoft-com:vml" Requires="v">
                <p:oleObj spid="_x0000_s11304" name="Equation" r:id="rId4" imgW="533160" imgH="203040" progId="Equation.3">
                  <p:embed/>
                </p:oleObj>
              </mc:Choice>
              <mc:Fallback>
                <p:oleObj name="Equation" r:id="rId4" imgW="5331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0838" y="1752600"/>
                        <a:ext cx="2433637"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Text Box 7"/>
          <p:cNvSpPr txBox="1">
            <a:spLocks noChangeArrowheads="1"/>
          </p:cNvSpPr>
          <p:nvPr/>
        </p:nvSpPr>
        <p:spPr bwMode="auto">
          <a:xfrm>
            <a:off x="4800600" y="48768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3300"/>
                </a:solidFill>
              </a:rPr>
              <a:t>“Gray bodies emit a proportion of the radiation of a black body</a:t>
            </a:r>
          </a:p>
        </p:txBody>
      </p:sp>
      <p:graphicFrame>
        <p:nvGraphicFramePr>
          <p:cNvPr id="1027" name="Object 10"/>
          <p:cNvGraphicFramePr>
            <a:graphicFrameLocks noChangeAspect="1"/>
          </p:cNvGraphicFramePr>
          <p:nvPr/>
        </p:nvGraphicFramePr>
        <p:xfrm>
          <a:off x="5334000" y="3810000"/>
          <a:ext cx="2781300" cy="927100"/>
        </p:xfrm>
        <a:graphic>
          <a:graphicData uri="http://schemas.openxmlformats.org/presentationml/2006/ole">
            <mc:AlternateContent xmlns:mc="http://schemas.openxmlformats.org/markup-compatibility/2006">
              <mc:Choice xmlns:v="urn:schemas-microsoft-com:vml" Requires="v">
                <p:oleObj spid="_x0000_s11305" name="Equation" r:id="rId6" imgW="609480" imgH="203040" progId="Equation.3">
                  <p:embed/>
                </p:oleObj>
              </mc:Choice>
              <mc:Fallback>
                <p:oleObj name="Equation" r:id="rId6" imgW="6094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810000"/>
                        <a:ext cx="27813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Text Box 7"/>
          <p:cNvSpPr txBox="1">
            <a:spLocks noChangeArrowheads="1"/>
          </p:cNvSpPr>
          <p:nvPr/>
        </p:nvSpPr>
        <p:spPr bwMode="auto">
          <a:xfrm>
            <a:off x="5029200" y="2743200"/>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3300"/>
                </a:solidFill>
              </a:rPr>
              <a:t>Valid for a Black body or “pure radiator”</a:t>
            </a:r>
          </a:p>
        </p:txBody>
      </p:sp>
    </p:spTree>
    <p:extLst>
      <p:ext uri="{BB962C8B-B14F-4D97-AF65-F5344CB8AC3E}">
        <p14:creationId xmlns:p14="http://schemas.microsoft.com/office/powerpoint/2010/main" val="3893119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Net Radiation, R</a:t>
            </a:r>
            <a:r>
              <a:rPr lang="en-US" baseline="-25000" smtClean="0"/>
              <a:t>n</a:t>
            </a:r>
            <a:r>
              <a:rPr lang="en-US" smtClean="0"/>
              <a:t> </a:t>
            </a:r>
          </a:p>
        </p:txBody>
      </p:sp>
      <p:sp>
        <p:nvSpPr>
          <p:cNvPr id="2052" name="Line 3"/>
          <p:cNvSpPr>
            <a:spLocks noChangeShapeType="1"/>
          </p:cNvSpPr>
          <p:nvPr/>
        </p:nvSpPr>
        <p:spPr bwMode="auto">
          <a:xfrm>
            <a:off x="1676400" y="4227513"/>
            <a:ext cx="396240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 name="Line 4"/>
          <p:cNvSpPr>
            <a:spLocks noChangeShapeType="1"/>
          </p:cNvSpPr>
          <p:nvPr/>
        </p:nvSpPr>
        <p:spPr bwMode="auto">
          <a:xfrm>
            <a:off x="1524000" y="2627313"/>
            <a:ext cx="19812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4" name="Line 5"/>
          <p:cNvSpPr>
            <a:spLocks noChangeShapeType="1"/>
          </p:cNvSpPr>
          <p:nvPr/>
        </p:nvSpPr>
        <p:spPr bwMode="auto">
          <a:xfrm flipV="1">
            <a:off x="3505200" y="3313113"/>
            <a:ext cx="762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5" name="Freeform 6"/>
          <p:cNvSpPr>
            <a:spLocks/>
          </p:cNvSpPr>
          <p:nvPr/>
        </p:nvSpPr>
        <p:spPr bwMode="auto">
          <a:xfrm>
            <a:off x="3416300" y="4227513"/>
            <a:ext cx="330200" cy="838200"/>
          </a:xfrm>
          <a:custGeom>
            <a:avLst/>
            <a:gdLst>
              <a:gd name="T0" fmla="*/ 56 w 208"/>
              <a:gd name="T1" fmla="*/ 0 h 528"/>
              <a:gd name="T2" fmla="*/ 200 w 208"/>
              <a:gd name="T3" fmla="*/ 144 h 528"/>
              <a:gd name="T4" fmla="*/ 8 w 208"/>
              <a:gd name="T5" fmla="*/ 240 h 528"/>
              <a:gd name="T6" fmla="*/ 152 w 208"/>
              <a:gd name="T7" fmla="*/ 384 h 528"/>
              <a:gd name="T8" fmla="*/ 8 w 208"/>
              <a:gd name="T9" fmla="*/ 528 h 528"/>
              <a:gd name="T10" fmla="*/ 0 60000 65536"/>
              <a:gd name="T11" fmla="*/ 0 60000 65536"/>
              <a:gd name="T12" fmla="*/ 0 60000 65536"/>
              <a:gd name="T13" fmla="*/ 0 60000 65536"/>
              <a:gd name="T14" fmla="*/ 0 60000 65536"/>
              <a:gd name="T15" fmla="*/ 0 w 208"/>
              <a:gd name="T16" fmla="*/ 0 h 528"/>
              <a:gd name="T17" fmla="*/ 208 w 208"/>
              <a:gd name="T18" fmla="*/ 528 h 528"/>
            </a:gdLst>
            <a:ahLst/>
            <a:cxnLst>
              <a:cxn ang="T10">
                <a:pos x="T0" y="T1"/>
              </a:cxn>
              <a:cxn ang="T11">
                <a:pos x="T2" y="T3"/>
              </a:cxn>
              <a:cxn ang="T12">
                <a:pos x="T4" y="T5"/>
              </a:cxn>
              <a:cxn ang="T13">
                <a:pos x="T6" y="T7"/>
              </a:cxn>
              <a:cxn ang="T14">
                <a:pos x="T8" y="T9"/>
              </a:cxn>
            </a:cxnLst>
            <a:rect l="T15" t="T16" r="T17" b="T18"/>
            <a:pathLst>
              <a:path w="208" h="528">
                <a:moveTo>
                  <a:pt x="56" y="0"/>
                </a:moveTo>
                <a:cubicBezTo>
                  <a:pt x="132" y="52"/>
                  <a:pt x="208" y="104"/>
                  <a:pt x="200" y="144"/>
                </a:cubicBezTo>
                <a:cubicBezTo>
                  <a:pt x="192" y="184"/>
                  <a:pt x="16" y="200"/>
                  <a:pt x="8" y="240"/>
                </a:cubicBezTo>
                <a:cubicBezTo>
                  <a:pt x="0" y="280"/>
                  <a:pt x="152" y="336"/>
                  <a:pt x="152" y="384"/>
                </a:cubicBezTo>
                <a:cubicBezTo>
                  <a:pt x="152" y="432"/>
                  <a:pt x="32" y="504"/>
                  <a:pt x="8" y="52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 name="Text Box 7"/>
          <p:cNvSpPr txBox="1">
            <a:spLocks noChangeArrowheads="1"/>
          </p:cNvSpPr>
          <p:nvPr/>
        </p:nvSpPr>
        <p:spPr bwMode="auto">
          <a:xfrm>
            <a:off x="1736725" y="2209800"/>
            <a:ext cx="323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R</a:t>
            </a:r>
            <a:r>
              <a:rPr lang="en-US" sz="2400" baseline="-25000"/>
              <a:t>i</a:t>
            </a:r>
            <a:r>
              <a:rPr lang="en-US" sz="2400"/>
              <a:t>  Incoming Radiation</a:t>
            </a:r>
            <a:endParaRPr lang="en-US" sz="2400" baseline="-25000"/>
          </a:p>
        </p:txBody>
      </p:sp>
      <p:sp>
        <p:nvSpPr>
          <p:cNvPr id="2057" name="Text Box 8"/>
          <p:cNvSpPr txBox="1">
            <a:spLocks noChangeArrowheads="1"/>
          </p:cNvSpPr>
          <p:nvPr/>
        </p:nvSpPr>
        <p:spPr bwMode="auto">
          <a:xfrm>
            <a:off x="4343400" y="2855913"/>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R</a:t>
            </a:r>
            <a:r>
              <a:rPr lang="en-US" sz="2400" baseline="-25000"/>
              <a:t>o</a:t>
            </a:r>
            <a:r>
              <a:rPr lang="en-US" sz="2400"/>
              <a:t> =</a:t>
            </a:r>
            <a:r>
              <a:rPr lang="en-US" sz="2400">
                <a:latin typeface="Symbol" pitchFamily="18" charset="2"/>
              </a:rPr>
              <a:t>a</a:t>
            </a:r>
            <a:r>
              <a:rPr lang="en-US" sz="2400"/>
              <a:t>R</a:t>
            </a:r>
            <a:r>
              <a:rPr lang="en-US" sz="2400" baseline="-25000"/>
              <a:t>i   </a:t>
            </a:r>
            <a:r>
              <a:rPr lang="en-US" sz="2400"/>
              <a:t>Reflected radiation</a:t>
            </a:r>
          </a:p>
          <a:p>
            <a:pPr eaLnBrk="1" hangingPunct="1"/>
            <a:endParaRPr lang="en-US" sz="2400">
              <a:latin typeface="Symbol" pitchFamily="18" charset="2"/>
            </a:endParaRPr>
          </a:p>
          <a:p>
            <a:pPr eaLnBrk="1" hangingPunct="1">
              <a:buFont typeface="Symbol" pitchFamily="18" charset="2"/>
              <a:buChar char="a"/>
            </a:pPr>
            <a:r>
              <a:rPr lang="en-US" sz="2400">
                <a:latin typeface="Symbol" pitchFamily="18" charset="2"/>
              </a:rPr>
              <a:t>= </a:t>
            </a:r>
            <a:r>
              <a:rPr lang="en-US" sz="2400">
                <a:latin typeface="Times New Roman" pitchFamily="18" charset="0"/>
              </a:rPr>
              <a:t>albedo (0 – 1)</a:t>
            </a:r>
          </a:p>
          <a:p>
            <a:pPr eaLnBrk="1" hangingPunct="1">
              <a:buFont typeface="Symbol" pitchFamily="18" charset="2"/>
              <a:buNone/>
            </a:pPr>
            <a:endParaRPr lang="en-US" sz="2400">
              <a:latin typeface="Symbol" pitchFamily="18" charset="2"/>
            </a:endParaRPr>
          </a:p>
        </p:txBody>
      </p:sp>
      <p:sp>
        <p:nvSpPr>
          <p:cNvPr id="2058" name="Text Box 9"/>
          <p:cNvSpPr txBox="1">
            <a:spLocks noChangeArrowheads="1"/>
          </p:cNvSpPr>
          <p:nvPr/>
        </p:nvSpPr>
        <p:spPr bwMode="auto">
          <a:xfrm>
            <a:off x="3505200" y="5065713"/>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R</a:t>
            </a:r>
            <a:r>
              <a:rPr lang="en-US" sz="2400" baseline="-25000"/>
              <a:t>n  </a:t>
            </a:r>
            <a:r>
              <a:rPr lang="en-US" sz="2400"/>
              <a:t>Net Radiation</a:t>
            </a:r>
            <a:endParaRPr lang="en-US" sz="2400" baseline="-25000"/>
          </a:p>
        </p:txBody>
      </p:sp>
      <p:sp>
        <p:nvSpPr>
          <p:cNvPr id="2059" name="Freeform 10"/>
          <p:cNvSpPr>
            <a:spLocks/>
          </p:cNvSpPr>
          <p:nvPr/>
        </p:nvSpPr>
        <p:spPr bwMode="auto">
          <a:xfrm flipV="1">
            <a:off x="1828800" y="3313113"/>
            <a:ext cx="330200" cy="838200"/>
          </a:xfrm>
          <a:custGeom>
            <a:avLst/>
            <a:gdLst>
              <a:gd name="T0" fmla="*/ 56 w 208"/>
              <a:gd name="T1" fmla="*/ 0 h 528"/>
              <a:gd name="T2" fmla="*/ 200 w 208"/>
              <a:gd name="T3" fmla="*/ 144 h 528"/>
              <a:gd name="T4" fmla="*/ 8 w 208"/>
              <a:gd name="T5" fmla="*/ 240 h 528"/>
              <a:gd name="T6" fmla="*/ 152 w 208"/>
              <a:gd name="T7" fmla="*/ 384 h 528"/>
              <a:gd name="T8" fmla="*/ 8 w 208"/>
              <a:gd name="T9" fmla="*/ 528 h 528"/>
              <a:gd name="T10" fmla="*/ 0 60000 65536"/>
              <a:gd name="T11" fmla="*/ 0 60000 65536"/>
              <a:gd name="T12" fmla="*/ 0 60000 65536"/>
              <a:gd name="T13" fmla="*/ 0 60000 65536"/>
              <a:gd name="T14" fmla="*/ 0 60000 65536"/>
              <a:gd name="T15" fmla="*/ 0 w 208"/>
              <a:gd name="T16" fmla="*/ 0 h 528"/>
              <a:gd name="T17" fmla="*/ 208 w 208"/>
              <a:gd name="T18" fmla="*/ 528 h 528"/>
            </a:gdLst>
            <a:ahLst/>
            <a:cxnLst>
              <a:cxn ang="T10">
                <a:pos x="T0" y="T1"/>
              </a:cxn>
              <a:cxn ang="T11">
                <a:pos x="T2" y="T3"/>
              </a:cxn>
              <a:cxn ang="T12">
                <a:pos x="T4" y="T5"/>
              </a:cxn>
              <a:cxn ang="T13">
                <a:pos x="T6" y="T7"/>
              </a:cxn>
              <a:cxn ang="T14">
                <a:pos x="T8" y="T9"/>
              </a:cxn>
            </a:cxnLst>
            <a:rect l="T15" t="T16" r="T17" b="T18"/>
            <a:pathLst>
              <a:path w="208" h="528">
                <a:moveTo>
                  <a:pt x="56" y="0"/>
                </a:moveTo>
                <a:cubicBezTo>
                  <a:pt x="132" y="52"/>
                  <a:pt x="208" y="104"/>
                  <a:pt x="200" y="144"/>
                </a:cubicBezTo>
                <a:cubicBezTo>
                  <a:pt x="192" y="184"/>
                  <a:pt x="16" y="200"/>
                  <a:pt x="8" y="240"/>
                </a:cubicBezTo>
                <a:cubicBezTo>
                  <a:pt x="0" y="280"/>
                  <a:pt x="152" y="336"/>
                  <a:pt x="152" y="384"/>
                </a:cubicBezTo>
                <a:cubicBezTo>
                  <a:pt x="152" y="432"/>
                  <a:pt x="32" y="504"/>
                  <a:pt x="8" y="52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 name="Rectangle 11"/>
          <p:cNvSpPr>
            <a:spLocks noChangeArrowheads="1"/>
          </p:cNvSpPr>
          <p:nvPr/>
        </p:nvSpPr>
        <p:spPr bwMode="auto">
          <a:xfrm>
            <a:off x="1371600" y="3011488"/>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R</a:t>
            </a:r>
            <a:r>
              <a:rPr lang="en-US" sz="2400" baseline="-25000"/>
              <a:t>e</a:t>
            </a:r>
          </a:p>
        </p:txBody>
      </p:sp>
      <p:graphicFrame>
        <p:nvGraphicFramePr>
          <p:cNvPr id="2050" name="Object 12"/>
          <p:cNvGraphicFramePr>
            <a:graphicFrameLocks noGrp="1" noChangeAspect="1"/>
          </p:cNvGraphicFramePr>
          <p:nvPr>
            <p:ph idx="1"/>
          </p:nvPr>
        </p:nvGraphicFramePr>
        <p:xfrm>
          <a:off x="2057400" y="1295400"/>
          <a:ext cx="5105400" cy="1054100"/>
        </p:xfrm>
        <a:graphic>
          <a:graphicData uri="http://schemas.openxmlformats.org/presentationml/2006/ole">
            <mc:AlternateContent xmlns:mc="http://schemas.openxmlformats.org/markup-compatibility/2006">
              <mc:Choice xmlns:v="urn:schemas-microsoft-com:vml" Requires="v">
                <p:oleObj spid="_x0000_s12308" name="Equation" r:id="rId4" imgW="1168200" imgH="241200" progId="Equation.3">
                  <p:embed/>
                </p:oleObj>
              </mc:Choice>
              <mc:Fallback>
                <p:oleObj name="Equation" r:id="rId4" imgW="11682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295400"/>
                        <a:ext cx="51054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1" name="Text Box 13"/>
          <p:cNvSpPr txBox="1">
            <a:spLocks noChangeArrowheads="1"/>
          </p:cNvSpPr>
          <p:nvPr/>
        </p:nvSpPr>
        <p:spPr bwMode="auto">
          <a:xfrm>
            <a:off x="1704975" y="5730875"/>
            <a:ext cx="5534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3300"/>
                </a:solidFill>
              </a:rPr>
              <a:t>Average value of R</a:t>
            </a:r>
            <a:r>
              <a:rPr lang="en-US" sz="2400" baseline="-25000">
                <a:solidFill>
                  <a:srgbClr val="FF3300"/>
                </a:solidFill>
              </a:rPr>
              <a:t>n</a:t>
            </a:r>
            <a:r>
              <a:rPr lang="en-US" sz="2400">
                <a:solidFill>
                  <a:srgbClr val="FF3300"/>
                </a:solidFill>
              </a:rPr>
              <a:t> over the earth and </a:t>
            </a:r>
          </a:p>
          <a:p>
            <a:pPr algn="ctr" eaLnBrk="1" hangingPunct="1"/>
            <a:r>
              <a:rPr lang="en-US" sz="2400">
                <a:solidFill>
                  <a:srgbClr val="FF3300"/>
                </a:solidFill>
              </a:rPr>
              <a:t>over the year is 105 W/m</a:t>
            </a:r>
            <a:r>
              <a:rPr lang="en-US" sz="2400" baseline="30000">
                <a:solidFill>
                  <a:srgbClr val="FF3300"/>
                </a:solidFill>
              </a:rPr>
              <a:t>2</a:t>
            </a:r>
          </a:p>
        </p:txBody>
      </p:sp>
    </p:spTree>
    <p:extLst>
      <p:ext uri="{BB962C8B-B14F-4D97-AF65-F5344CB8AC3E}">
        <p14:creationId xmlns:p14="http://schemas.microsoft.com/office/powerpoint/2010/main" val="3008492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Latent heat flux</a:t>
            </a:r>
          </a:p>
        </p:txBody>
      </p:sp>
      <p:sp>
        <p:nvSpPr>
          <p:cNvPr id="12293" name="Rectangle 3"/>
          <p:cNvSpPr>
            <a:spLocks noGrp="1" noChangeArrowheads="1"/>
          </p:cNvSpPr>
          <p:nvPr>
            <p:ph type="body" sz="half" idx="1"/>
          </p:nvPr>
        </p:nvSpPr>
        <p:spPr/>
        <p:txBody>
          <a:bodyPr/>
          <a:lstStyle/>
          <a:p>
            <a:pPr eaLnBrk="1" hangingPunct="1"/>
            <a:r>
              <a:rPr lang="en-US" smtClean="0"/>
              <a:t>Water flux</a:t>
            </a:r>
          </a:p>
          <a:p>
            <a:pPr lvl="1" eaLnBrk="1" hangingPunct="1"/>
            <a:r>
              <a:rPr lang="en-US" smtClean="0"/>
              <a:t>Evaporation rate, E (mm/day)</a:t>
            </a:r>
          </a:p>
        </p:txBody>
      </p:sp>
      <p:sp>
        <p:nvSpPr>
          <p:cNvPr id="12294" name="Rectangle 4"/>
          <p:cNvSpPr>
            <a:spLocks noGrp="1" noChangeArrowheads="1"/>
          </p:cNvSpPr>
          <p:nvPr>
            <p:ph type="body" sz="half" idx="2"/>
          </p:nvPr>
        </p:nvSpPr>
        <p:spPr/>
        <p:txBody>
          <a:bodyPr/>
          <a:lstStyle/>
          <a:p>
            <a:pPr eaLnBrk="1" hangingPunct="1"/>
            <a:r>
              <a:rPr lang="en-US" smtClean="0"/>
              <a:t>Energy flux </a:t>
            </a:r>
          </a:p>
          <a:p>
            <a:pPr lvl="1" eaLnBrk="1" hangingPunct="1"/>
            <a:r>
              <a:rPr lang="en-US" smtClean="0"/>
              <a:t>Latent heat flux (W/m</a:t>
            </a:r>
            <a:r>
              <a:rPr lang="en-US" baseline="30000" smtClean="0"/>
              <a:t>2</a:t>
            </a:r>
            <a:r>
              <a:rPr lang="en-US" smtClean="0"/>
              <a:t>), H</a:t>
            </a:r>
            <a:r>
              <a:rPr lang="en-US" baseline="-25000" smtClean="0"/>
              <a:t>l</a:t>
            </a:r>
          </a:p>
        </p:txBody>
      </p:sp>
      <p:sp>
        <p:nvSpPr>
          <p:cNvPr id="12295" name="AutoShape 5"/>
          <p:cNvSpPr>
            <a:spLocks noChangeArrowheads="1"/>
          </p:cNvSpPr>
          <p:nvPr/>
        </p:nvSpPr>
        <p:spPr bwMode="auto">
          <a:xfrm>
            <a:off x="4795838" y="5638800"/>
            <a:ext cx="2133600" cy="914400"/>
          </a:xfrm>
          <a:prstGeom prst="parallelogram">
            <a:avLst>
              <a:gd name="adj" fmla="val 58333"/>
            </a:avLst>
          </a:prstGeom>
          <a:solidFill>
            <a:schemeClr val="accent1"/>
          </a:solidFill>
          <a:ln w="9525">
            <a:solidFill>
              <a:schemeClr val="tx1"/>
            </a:solidFill>
            <a:miter lim="800000"/>
            <a:headEnd/>
            <a:tailEnd/>
          </a:ln>
        </p:spPr>
        <p:txBody>
          <a:bodyPr wrap="none" anchor="ctr"/>
          <a:lstStyle/>
          <a:p>
            <a:endParaRPr lang="en-US"/>
          </a:p>
        </p:txBody>
      </p:sp>
      <p:sp>
        <p:nvSpPr>
          <p:cNvPr id="12296" name="Text Box 6"/>
          <p:cNvSpPr txBox="1">
            <a:spLocks noChangeArrowheads="1"/>
          </p:cNvSpPr>
          <p:nvPr/>
        </p:nvSpPr>
        <p:spPr bwMode="auto">
          <a:xfrm>
            <a:off x="1219200" y="4724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a:p>
        </p:txBody>
      </p:sp>
      <p:sp>
        <p:nvSpPr>
          <p:cNvPr id="12297" name="Text Box 7"/>
          <p:cNvSpPr txBox="1">
            <a:spLocks noChangeArrowheads="1"/>
          </p:cNvSpPr>
          <p:nvPr/>
        </p:nvSpPr>
        <p:spPr bwMode="auto">
          <a:xfrm>
            <a:off x="6989763" y="5980113"/>
            <a:ext cx="1392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Area = 1 m</a:t>
            </a:r>
            <a:r>
              <a:rPr lang="en-US" baseline="30000"/>
              <a:t>2</a:t>
            </a:r>
          </a:p>
        </p:txBody>
      </p:sp>
      <p:sp>
        <p:nvSpPr>
          <p:cNvPr id="12298" name="Line 8"/>
          <p:cNvSpPr>
            <a:spLocks noChangeShapeType="1"/>
          </p:cNvSpPr>
          <p:nvPr/>
        </p:nvSpPr>
        <p:spPr bwMode="auto">
          <a:xfrm flipH="1" flipV="1">
            <a:off x="6700838" y="60198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AutoShape 9"/>
          <p:cNvSpPr>
            <a:spLocks noChangeArrowheads="1"/>
          </p:cNvSpPr>
          <p:nvPr/>
        </p:nvSpPr>
        <p:spPr bwMode="auto">
          <a:xfrm>
            <a:off x="5862638" y="4572000"/>
            <a:ext cx="381000" cy="990600"/>
          </a:xfrm>
          <a:prstGeom prst="upArrow">
            <a:avLst>
              <a:gd name="adj1" fmla="val 50000"/>
              <a:gd name="adj2" fmla="val 65000"/>
            </a:avLst>
          </a:prstGeom>
          <a:solidFill>
            <a:schemeClr val="accent1"/>
          </a:solidFill>
          <a:ln w="9525">
            <a:solidFill>
              <a:schemeClr val="tx1"/>
            </a:solidFill>
            <a:miter lim="800000"/>
            <a:headEnd/>
            <a:tailEnd/>
          </a:ln>
        </p:spPr>
        <p:txBody>
          <a:bodyPr vert="eaVert" wrap="none" anchor="ctr"/>
          <a:lstStyle/>
          <a:p>
            <a:endParaRPr lang="en-US"/>
          </a:p>
        </p:txBody>
      </p:sp>
      <p:sp>
        <p:nvSpPr>
          <p:cNvPr id="12300" name="Text Box 10"/>
          <p:cNvSpPr txBox="1">
            <a:spLocks noChangeArrowheads="1"/>
          </p:cNvSpPr>
          <p:nvPr/>
        </p:nvSpPr>
        <p:spPr bwMode="auto">
          <a:xfrm>
            <a:off x="6608763" y="4684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graphicFrame>
        <p:nvGraphicFramePr>
          <p:cNvPr id="12290" name="Object 11"/>
          <p:cNvGraphicFramePr>
            <a:graphicFrameLocks noChangeAspect="1"/>
          </p:cNvGraphicFramePr>
          <p:nvPr/>
        </p:nvGraphicFramePr>
        <p:xfrm>
          <a:off x="3200400" y="3200400"/>
          <a:ext cx="2235200" cy="773113"/>
        </p:xfrm>
        <a:graphic>
          <a:graphicData uri="http://schemas.openxmlformats.org/presentationml/2006/ole">
            <mc:AlternateContent xmlns:mc="http://schemas.openxmlformats.org/markup-compatibility/2006">
              <mc:Choice xmlns:v="urn:schemas-microsoft-com:vml" Requires="v">
                <p:oleObj spid="_x0000_s34832" name="Equation" r:id="rId3" imgW="660240" imgH="228600" progId="Equation.3">
                  <p:embed/>
                </p:oleObj>
              </mc:Choice>
              <mc:Fallback>
                <p:oleObj name="Equation" r:id="rId3" imgW="6602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200400"/>
                        <a:ext cx="2235200"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1" name="Text Box 12"/>
          <p:cNvSpPr txBox="1">
            <a:spLocks noChangeArrowheads="1"/>
          </p:cNvSpPr>
          <p:nvPr/>
        </p:nvSpPr>
        <p:spPr bwMode="auto">
          <a:xfrm>
            <a:off x="762000" y="3276600"/>
            <a:ext cx="2149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Symbol" pitchFamily="18" charset="2"/>
              </a:rPr>
              <a:t>r</a:t>
            </a:r>
            <a:r>
              <a:rPr lang="en-US"/>
              <a:t> = 1000 kg/m</a:t>
            </a:r>
            <a:r>
              <a:rPr lang="en-US" baseline="30000"/>
              <a:t>3</a:t>
            </a:r>
          </a:p>
          <a:p>
            <a:pPr eaLnBrk="1" hangingPunct="1"/>
            <a:r>
              <a:rPr lang="en-US"/>
              <a:t>l</a:t>
            </a:r>
            <a:r>
              <a:rPr lang="en-US" baseline="-25000"/>
              <a:t>v</a:t>
            </a:r>
            <a:r>
              <a:rPr lang="en-US"/>
              <a:t> = 2.5 MJ/kg</a:t>
            </a:r>
          </a:p>
          <a:p>
            <a:pPr eaLnBrk="1" hangingPunct="1"/>
            <a:endParaRPr lang="en-US"/>
          </a:p>
        </p:txBody>
      </p:sp>
      <p:graphicFrame>
        <p:nvGraphicFramePr>
          <p:cNvPr id="12291" name="Object 13"/>
          <p:cNvGraphicFramePr>
            <a:graphicFrameLocks noChangeAspect="1"/>
          </p:cNvGraphicFramePr>
          <p:nvPr/>
        </p:nvGraphicFramePr>
        <p:xfrm>
          <a:off x="795338" y="3962400"/>
          <a:ext cx="7475537" cy="614363"/>
        </p:xfrm>
        <a:graphic>
          <a:graphicData uri="http://schemas.openxmlformats.org/presentationml/2006/ole">
            <mc:AlternateContent xmlns:mc="http://schemas.openxmlformats.org/markup-compatibility/2006">
              <mc:Choice xmlns:v="urn:schemas-microsoft-com:vml" Requires="v">
                <p:oleObj spid="_x0000_s34833" name="Equation" r:id="rId5" imgW="5562360" imgH="457200" progId="Equation.3">
                  <p:embed/>
                </p:oleObj>
              </mc:Choice>
              <mc:Fallback>
                <p:oleObj name="Equation" r:id="rId5" imgW="55623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38" y="3962400"/>
                        <a:ext cx="7475537"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2" name="Text Box 14"/>
          <p:cNvSpPr txBox="1">
            <a:spLocks noChangeArrowheads="1"/>
          </p:cNvSpPr>
          <p:nvPr/>
        </p:nvSpPr>
        <p:spPr bwMode="auto">
          <a:xfrm>
            <a:off x="2159000" y="4501294"/>
            <a:ext cx="2636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28.94 W/m</a:t>
            </a:r>
            <a:r>
              <a:rPr lang="en-US" baseline="30000" dirty="0"/>
              <a:t>2</a:t>
            </a:r>
            <a:r>
              <a:rPr lang="en-US" dirty="0"/>
              <a:t> = 1 mm/day</a:t>
            </a:r>
          </a:p>
        </p:txBody>
      </p:sp>
      <p:graphicFrame>
        <p:nvGraphicFramePr>
          <p:cNvPr id="3" name="Table 2"/>
          <p:cNvGraphicFramePr>
            <a:graphicFrameLocks noGrp="1"/>
          </p:cNvGraphicFramePr>
          <p:nvPr>
            <p:extLst>
              <p:ext uri="{D42A27DB-BD31-4B8C-83A1-F6EECF244321}">
                <p14:modId xmlns:p14="http://schemas.microsoft.com/office/powerpoint/2010/main" val="2516831334"/>
              </p:ext>
            </p:extLst>
          </p:nvPr>
        </p:nvGraphicFramePr>
        <p:xfrm>
          <a:off x="376237" y="4962144"/>
          <a:ext cx="3205163" cy="1520190"/>
        </p:xfrm>
        <a:graphic>
          <a:graphicData uri="http://schemas.openxmlformats.org/drawingml/2006/table">
            <a:tbl>
              <a:tblPr>
                <a:tableStyleId>{5C22544A-7EE6-4342-B048-85BDC9FD1C3A}</a:tableStyleId>
              </a:tblPr>
              <a:tblGrid>
                <a:gridCol w="621624"/>
                <a:gridCol w="751658"/>
                <a:gridCol w="697742"/>
                <a:gridCol w="1134139"/>
              </a:tblGrid>
              <a:tr h="238125">
                <a:tc>
                  <a:txBody>
                    <a:bodyPr/>
                    <a:lstStyle/>
                    <a:p>
                      <a:pPr algn="ctr" fontAlgn="b"/>
                      <a:r>
                        <a:rPr lang="en-US" sz="1600" b="1" u="none" strike="noStrike" dirty="0">
                          <a:effectLst/>
                        </a:rPr>
                        <a:t>Temp</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err="1">
                          <a:effectLst/>
                        </a:rPr>
                        <a:t>Lv</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Density</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Conversion</a:t>
                      </a:r>
                      <a:endParaRPr lang="en-US" sz="1600" b="1" i="0" u="none" strike="noStrike" dirty="0">
                        <a:solidFill>
                          <a:srgbClr val="000000"/>
                        </a:solidFill>
                        <a:effectLst/>
                        <a:latin typeface="Calibri"/>
                      </a:endParaRPr>
                    </a:p>
                  </a:txBody>
                  <a:tcPr marL="9525" marR="9525" marT="9525" marB="0" anchor="b"/>
                </a:tc>
              </a:tr>
              <a:tr h="238125">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2501000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999.9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28.94</a:t>
                      </a:r>
                      <a:endParaRPr lang="en-US" sz="1600" b="0" i="0" u="none" strike="noStrike">
                        <a:solidFill>
                          <a:srgbClr val="000000"/>
                        </a:solidFill>
                        <a:effectLst/>
                        <a:latin typeface="Calibri"/>
                      </a:endParaRPr>
                    </a:p>
                  </a:txBody>
                  <a:tcPr marL="9525" marR="9525" marT="9525" marB="0" anchor="b"/>
                </a:tc>
              </a:tr>
              <a:tr h="238125">
                <a:tc>
                  <a:txBody>
                    <a:bodyPr/>
                    <a:lstStyle/>
                    <a:p>
                      <a:pPr algn="ctr" fontAlgn="b"/>
                      <a:r>
                        <a:rPr lang="en-US" sz="1600" u="none" strike="noStrike">
                          <a:effectLst/>
                        </a:rPr>
                        <a:t>10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2477300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999.7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28.66</a:t>
                      </a:r>
                      <a:endParaRPr lang="en-US" sz="1600" b="0" i="0" u="none" strike="noStrike">
                        <a:solidFill>
                          <a:srgbClr val="000000"/>
                        </a:solidFill>
                        <a:effectLst/>
                        <a:latin typeface="Calibri"/>
                      </a:endParaRPr>
                    </a:p>
                  </a:txBody>
                  <a:tcPr marL="9525" marR="9525" marT="9525" marB="0" anchor="b"/>
                </a:tc>
              </a:tr>
              <a:tr h="238125">
                <a:tc>
                  <a:txBody>
                    <a:bodyPr/>
                    <a:lstStyle/>
                    <a:p>
                      <a:pPr algn="ctr" fontAlgn="b"/>
                      <a:r>
                        <a:rPr lang="en-US" sz="1600" u="none" strike="noStrike">
                          <a:effectLst/>
                        </a:rPr>
                        <a:t>20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2453600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998.2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28.35</a:t>
                      </a:r>
                      <a:endParaRPr lang="en-US" sz="1600" b="0" i="0" u="none" strike="noStrike">
                        <a:solidFill>
                          <a:srgbClr val="000000"/>
                        </a:solidFill>
                        <a:effectLst/>
                        <a:latin typeface="Calibri"/>
                      </a:endParaRPr>
                    </a:p>
                  </a:txBody>
                  <a:tcPr marL="9525" marR="9525" marT="9525" marB="0" anchor="b"/>
                </a:tc>
              </a:tr>
              <a:tr h="238125">
                <a:tc>
                  <a:txBody>
                    <a:bodyPr/>
                    <a:lstStyle/>
                    <a:p>
                      <a:pPr algn="ctr" fontAlgn="b"/>
                      <a:r>
                        <a:rPr lang="en-US" sz="1600" u="none" strike="noStrike">
                          <a:effectLst/>
                        </a:rPr>
                        <a:t>30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2429900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995.7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28.00</a:t>
                      </a:r>
                      <a:endParaRPr lang="en-US" sz="1600" b="0" i="0" u="none" strike="noStrike">
                        <a:solidFill>
                          <a:srgbClr val="000000"/>
                        </a:solidFill>
                        <a:effectLst/>
                        <a:latin typeface="Calibri"/>
                      </a:endParaRPr>
                    </a:p>
                  </a:txBody>
                  <a:tcPr marL="9525" marR="9525" marT="9525" marB="0" anchor="b"/>
                </a:tc>
              </a:tr>
              <a:tr h="238125">
                <a:tc>
                  <a:txBody>
                    <a:bodyPr/>
                    <a:lstStyle/>
                    <a:p>
                      <a:pPr algn="ctr" fontAlgn="b"/>
                      <a:r>
                        <a:rPr lang="en-US" sz="1600" u="none" strike="noStrike">
                          <a:effectLst/>
                        </a:rPr>
                        <a:t>40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2406200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992.2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27.63</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519799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8750" y="6172200"/>
            <a:ext cx="898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http://www.uwsp.edu/geo/faculty/ritter/geog101/textbook/energy/radiation_balance.html</a:t>
            </a:r>
          </a:p>
        </p:txBody>
      </p:sp>
      <p:pic>
        <p:nvPicPr>
          <p:cNvPr id="36867" name="Picture 3" descr="radiation_balance_usgs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Grp="1" noChangeArrowheads="1"/>
          </p:cNvSpPr>
          <p:nvPr>
            <p:ph type="title"/>
          </p:nvPr>
        </p:nvSpPr>
        <p:spPr/>
        <p:txBody>
          <a:bodyPr/>
          <a:lstStyle/>
          <a:p>
            <a:pPr eaLnBrk="1" hangingPunct="1"/>
            <a:r>
              <a:rPr lang="en-US" smtClean="0"/>
              <a:t>Energy Balance of Earth</a:t>
            </a:r>
          </a:p>
        </p:txBody>
      </p:sp>
      <p:sp>
        <p:nvSpPr>
          <p:cNvPr id="36869" name="Text Box 5"/>
          <p:cNvSpPr txBox="1">
            <a:spLocks noChangeArrowheads="1"/>
          </p:cNvSpPr>
          <p:nvPr/>
        </p:nvSpPr>
        <p:spPr bwMode="auto">
          <a:xfrm>
            <a:off x="1127125" y="1789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a:t>
            </a:r>
          </a:p>
        </p:txBody>
      </p:sp>
      <p:sp>
        <p:nvSpPr>
          <p:cNvPr id="36870" name="Text Box 6"/>
          <p:cNvSpPr txBox="1">
            <a:spLocks noChangeArrowheads="1"/>
          </p:cNvSpPr>
          <p:nvPr/>
        </p:nvSpPr>
        <p:spPr bwMode="auto">
          <a:xfrm>
            <a:off x="457200" y="2438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a:t>
            </a:r>
          </a:p>
        </p:txBody>
      </p:sp>
      <p:sp>
        <p:nvSpPr>
          <p:cNvPr id="36871" name="Text Box 7"/>
          <p:cNvSpPr txBox="1">
            <a:spLocks noChangeArrowheads="1"/>
          </p:cNvSpPr>
          <p:nvPr/>
        </p:nvSpPr>
        <p:spPr bwMode="auto">
          <a:xfrm>
            <a:off x="2590800" y="1600200"/>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100</a:t>
            </a:r>
          </a:p>
        </p:txBody>
      </p:sp>
      <p:sp>
        <p:nvSpPr>
          <p:cNvPr id="36872" name="Text Box 8"/>
          <p:cNvSpPr txBox="1">
            <a:spLocks noChangeArrowheads="1"/>
          </p:cNvSpPr>
          <p:nvPr/>
        </p:nvSpPr>
        <p:spPr bwMode="auto">
          <a:xfrm>
            <a:off x="8305800" y="1447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70</a:t>
            </a:r>
          </a:p>
        </p:txBody>
      </p:sp>
      <p:sp>
        <p:nvSpPr>
          <p:cNvPr id="36873" name="Text Box 9"/>
          <p:cNvSpPr txBox="1">
            <a:spLocks noChangeArrowheads="1"/>
          </p:cNvSpPr>
          <p:nvPr/>
        </p:nvSpPr>
        <p:spPr bwMode="auto">
          <a:xfrm>
            <a:off x="3505200" y="54102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51</a:t>
            </a:r>
          </a:p>
        </p:txBody>
      </p:sp>
      <p:sp>
        <p:nvSpPr>
          <p:cNvPr id="36874" name="Text Box 10"/>
          <p:cNvSpPr txBox="1">
            <a:spLocks noChangeArrowheads="1"/>
          </p:cNvSpPr>
          <p:nvPr/>
        </p:nvSpPr>
        <p:spPr bwMode="auto">
          <a:xfrm>
            <a:off x="5013325" y="49895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21</a:t>
            </a:r>
          </a:p>
        </p:txBody>
      </p:sp>
      <p:sp>
        <p:nvSpPr>
          <p:cNvPr id="36875" name="Text Box 11"/>
          <p:cNvSpPr txBox="1">
            <a:spLocks noChangeArrowheads="1"/>
          </p:cNvSpPr>
          <p:nvPr/>
        </p:nvSpPr>
        <p:spPr bwMode="auto">
          <a:xfrm>
            <a:off x="7467600" y="22860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26</a:t>
            </a:r>
          </a:p>
        </p:txBody>
      </p:sp>
      <p:sp>
        <p:nvSpPr>
          <p:cNvPr id="36876" name="Text Box 12"/>
          <p:cNvSpPr txBox="1">
            <a:spLocks noChangeArrowheads="1"/>
          </p:cNvSpPr>
          <p:nvPr/>
        </p:nvSpPr>
        <p:spPr bwMode="auto">
          <a:xfrm>
            <a:off x="8382000" y="32766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38</a:t>
            </a:r>
          </a:p>
        </p:txBody>
      </p:sp>
      <p:sp>
        <p:nvSpPr>
          <p:cNvPr id="36877" name="Text Box 13"/>
          <p:cNvSpPr txBox="1">
            <a:spLocks noChangeArrowheads="1"/>
          </p:cNvSpPr>
          <p:nvPr/>
        </p:nvSpPr>
        <p:spPr bwMode="auto">
          <a:xfrm>
            <a:off x="6553200" y="1905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6</a:t>
            </a:r>
          </a:p>
        </p:txBody>
      </p:sp>
      <p:sp>
        <p:nvSpPr>
          <p:cNvPr id="36878" name="Text Box 14"/>
          <p:cNvSpPr txBox="1">
            <a:spLocks noChangeArrowheads="1"/>
          </p:cNvSpPr>
          <p:nvPr/>
        </p:nvSpPr>
        <p:spPr bwMode="auto">
          <a:xfrm>
            <a:off x="3962400" y="15240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20</a:t>
            </a:r>
          </a:p>
        </p:txBody>
      </p:sp>
      <p:sp>
        <p:nvSpPr>
          <p:cNvPr id="36879" name="Text Box 15"/>
          <p:cNvSpPr txBox="1">
            <a:spLocks noChangeArrowheads="1"/>
          </p:cNvSpPr>
          <p:nvPr/>
        </p:nvSpPr>
        <p:spPr bwMode="auto">
          <a:xfrm>
            <a:off x="6553200" y="35814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15</a:t>
            </a:r>
          </a:p>
        </p:txBody>
      </p:sp>
      <p:sp>
        <p:nvSpPr>
          <p:cNvPr id="36880" name="Text Box 16"/>
          <p:cNvSpPr txBox="1">
            <a:spLocks noChangeArrowheads="1"/>
          </p:cNvSpPr>
          <p:nvPr/>
        </p:nvSpPr>
        <p:spPr bwMode="auto">
          <a:xfrm>
            <a:off x="5257800" y="5221288"/>
            <a:ext cx="2846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9900"/>
                </a:solidFill>
              </a:rPr>
              <a:t>Sensible heat flux 7</a:t>
            </a:r>
          </a:p>
          <a:p>
            <a:pPr eaLnBrk="1" hangingPunct="1"/>
            <a:r>
              <a:rPr lang="en-US" sz="2400">
                <a:solidFill>
                  <a:srgbClr val="0066FF"/>
                </a:solidFill>
              </a:rPr>
              <a:t>Latent heat flux 23</a:t>
            </a:r>
          </a:p>
        </p:txBody>
      </p:sp>
      <p:sp>
        <p:nvSpPr>
          <p:cNvPr id="36881" name="AutoShape 17"/>
          <p:cNvSpPr>
            <a:spLocks noChangeArrowheads="1"/>
          </p:cNvSpPr>
          <p:nvPr/>
        </p:nvSpPr>
        <p:spPr bwMode="auto">
          <a:xfrm rot="-3030025">
            <a:off x="8001000" y="5334000"/>
            <a:ext cx="609600" cy="304800"/>
          </a:xfrm>
          <a:prstGeom prst="rightArrow">
            <a:avLst>
              <a:gd name="adj1" fmla="val 50000"/>
              <a:gd name="adj2" fmla="val 50000"/>
            </a:avLst>
          </a:prstGeom>
          <a:solidFill>
            <a:srgbClr val="0066FF"/>
          </a:solidFill>
          <a:ln w="9525">
            <a:solidFill>
              <a:schemeClr val="tx1"/>
            </a:solidFill>
            <a:miter lim="800000"/>
            <a:headEnd/>
            <a:tailEnd/>
          </a:ln>
        </p:spPr>
        <p:txBody>
          <a:bodyPr wrap="none" anchor="ctr"/>
          <a:lstStyle/>
          <a:p>
            <a:endParaRPr lang="en-US"/>
          </a:p>
        </p:txBody>
      </p:sp>
      <p:sp>
        <p:nvSpPr>
          <p:cNvPr id="36882" name="Text Box 18"/>
          <p:cNvSpPr txBox="1">
            <a:spLocks noChangeArrowheads="1"/>
          </p:cNvSpPr>
          <p:nvPr/>
        </p:nvSpPr>
        <p:spPr bwMode="auto">
          <a:xfrm>
            <a:off x="3581400" y="42672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19</a:t>
            </a:r>
          </a:p>
        </p:txBody>
      </p:sp>
    </p:spTree>
    <p:extLst>
      <p:ext uri="{BB962C8B-B14F-4D97-AF65-F5344CB8AC3E}">
        <p14:creationId xmlns:p14="http://schemas.microsoft.com/office/powerpoint/2010/main" val="621798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92162"/>
          </a:xfrm>
        </p:spPr>
        <p:txBody>
          <a:bodyPr/>
          <a:lstStyle/>
          <a:p>
            <a:pPr eaLnBrk="1" hangingPunct="1"/>
            <a:r>
              <a:rPr lang="en-US" smtClean="0"/>
              <a:t>Atmospheric circulation</a:t>
            </a:r>
          </a:p>
        </p:txBody>
      </p:sp>
      <p:pic>
        <p:nvPicPr>
          <p:cNvPr id="25603" name="Picture 3" descr="FIG07_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56673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6172200" y="3273425"/>
            <a:ext cx="2743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AutoNum type="arabicPeriod"/>
            </a:pPr>
            <a:r>
              <a:rPr lang="en-US" sz="1600">
                <a:latin typeface="Garamond" pitchFamily="18" charset="0"/>
              </a:rPr>
              <a:t>Tropical Easterlies/Trades</a:t>
            </a:r>
          </a:p>
          <a:p>
            <a:pPr>
              <a:spcBef>
                <a:spcPct val="50000"/>
              </a:spcBef>
              <a:buFontTx/>
              <a:buAutoNum type="arabicPeriod"/>
            </a:pPr>
            <a:r>
              <a:rPr lang="en-US" sz="1600">
                <a:latin typeface="Garamond" pitchFamily="18" charset="0"/>
              </a:rPr>
              <a:t>Westerlies</a:t>
            </a:r>
          </a:p>
          <a:p>
            <a:pPr>
              <a:spcBef>
                <a:spcPct val="50000"/>
              </a:spcBef>
              <a:buFontTx/>
              <a:buAutoNum type="arabicPeriod"/>
            </a:pPr>
            <a:r>
              <a:rPr lang="en-US" sz="1600">
                <a:latin typeface="Garamond" pitchFamily="18" charset="0"/>
              </a:rPr>
              <a:t>Polar easterlies</a:t>
            </a:r>
          </a:p>
        </p:txBody>
      </p:sp>
      <p:sp>
        <p:nvSpPr>
          <p:cNvPr id="25605" name="Rectangle 5"/>
          <p:cNvSpPr>
            <a:spLocks noChangeArrowheads="1"/>
          </p:cNvSpPr>
          <p:nvPr/>
        </p:nvSpPr>
        <p:spPr bwMode="auto">
          <a:xfrm>
            <a:off x="6172200" y="4948238"/>
            <a:ext cx="25908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buFontTx/>
              <a:buAutoNum type="arabicPeriod"/>
            </a:pPr>
            <a:r>
              <a:rPr lang="en-US" sz="1600">
                <a:latin typeface="Garamond" pitchFamily="18" charset="0"/>
              </a:rPr>
              <a:t>Intertropical convergence zone (ITCZ)/Doldrums</a:t>
            </a:r>
          </a:p>
          <a:p>
            <a:pPr marL="342900" indent="-342900" eaLnBrk="0" hangingPunct="0">
              <a:spcBef>
                <a:spcPct val="50000"/>
              </a:spcBef>
              <a:buFontTx/>
              <a:buAutoNum type="arabicPeriod"/>
            </a:pPr>
            <a:r>
              <a:rPr lang="en-US" sz="1600">
                <a:latin typeface="Garamond" pitchFamily="18" charset="0"/>
              </a:rPr>
              <a:t>Horse latitudes</a:t>
            </a:r>
          </a:p>
          <a:p>
            <a:pPr marL="342900" indent="-342900" eaLnBrk="0" hangingPunct="0">
              <a:spcBef>
                <a:spcPct val="50000"/>
              </a:spcBef>
              <a:buFontTx/>
              <a:buAutoNum type="arabicPeriod"/>
            </a:pPr>
            <a:r>
              <a:rPr lang="en-US" sz="1600">
                <a:latin typeface="Garamond" pitchFamily="18" charset="0"/>
              </a:rPr>
              <a:t>Subpolar low</a:t>
            </a:r>
          </a:p>
          <a:p>
            <a:pPr marL="342900" indent="-342900" eaLnBrk="0" hangingPunct="0">
              <a:spcBef>
                <a:spcPct val="50000"/>
              </a:spcBef>
              <a:buFontTx/>
              <a:buAutoNum type="arabicPeriod"/>
            </a:pPr>
            <a:r>
              <a:rPr lang="en-US" sz="1600">
                <a:latin typeface="Garamond" pitchFamily="18" charset="0"/>
              </a:rPr>
              <a:t>Polar high</a:t>
            </a:r>
          </a:p>
        </p:txBody>
      </p:sp>
      <p:sp>
        <p:nvSpPr>
          <p:cNvPr id="25606" name="Text Box 6"/>
          <p:cNvSpPr txBox="1">
            <a:spLocks noChangeArrowheads="1"/>
          </p:cNvSpPr>
          <p:nvPr/>
        </p:nvSpPr>
        <p:spPr bwMode="auto">
          <a:xfrm>
            <a:off x="4267200" y="243840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100" b="1">
                <a:solidFill>
                  <a:schemeClr val="bg2"/>
                </a:solidFill>
              </a:rPr>
              <a:t>Ferrel Cell</a:t>
            </a:r>
          </a:p>
        </p:txBody>
      </p:sp>
      <p:sp>
        <p:nvSpPr>
          <p:cNvPr id="25607" name="Text Box 7"/>
          <p:cNvSpPr txBox="1">
            <a:spLocks noChangeArrowheads="1"/>
          </p:cNvSpPr>
          <p:nvPr/>
        </p:nvSpPr>
        <p:spPr bwMode="auto">
          <a:xfrm>
            <a:off x="3733800" y="16446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100" b="1">
                <a:solidFill>
                  <a:schemeClr val="bg2"/>
                </a:solidFill>
              </a:rPr>
              <a:t>Polar Cell</a:t>
            </a:r>
          </a:p>
        </p:txBody>
      </p:sp>
      <p:sp>
        <p:nvSpPr>
          <p:cNvPr id="25608" name="Text Box 8"/>
          <p:cNvSpPr txBox="1">
            <a:spLocks noChangeArrowheads="1"/>
          </p:cNvSpPr>
          <p:nvPr/>
        </p:nvSpPr>
        <p:spPr bwMode="auto">
          <a:xfrm>
            <a:off x="6172200" y="1689100"/>
            <a:ext cx="2743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AutoNum type="arabicPeriod"/>
            </a:pPr>
            <a:r>
              <a:rPr lang="en-US" sz="1600">
                <a:latin typeface="Garamond" pitchFamily="18" charset="0"/>
              </a:rPr>
              <a:t>Hadley  cell</a:t>
            </a:r>
          </a:p>
          <a:p>
            <a:pPr>
              <a:spcBef>
                <a:spcPct val="50000"/>
              </a:spcBef>
              <a:buFontTx/>
              <a:buAutoNum type="arabicPeriod"/>
            </a:pPr>
            <a:r>
              <a:rPr lang="en-US" sz="1600">
                <a:latin typeface="Garamond" pitchFamily="18" charset="0"/>
              </a:rPr>
              <a:t>Ferrel Cell</a:t>
            </a:r>
          </a:p>
          <a:p>
            <a:pPr>
              <a:spcBef>
                <a:spcPct val="50000"/>
              </a:spcBef>
              <a:buFontTx/>
              <a:buAutoNum type="arabicPeriod"/>
            </a:pPr>
            <a:r>
              <a:rPr lang="en-US" sz="1600">
                <a:latin typeface="Garamond" pitchFamily="18" charset="0"/>
              </a:rPr>
              <a:t>Polar cell</a:t>
            </a:r>
          </a:p>
        </p:txBody>
      </p:sp>
      <p:sp>
        <p:nvSpPr>
          <p:cNvPr id="25609" name="Text Box 9"/>
          <p:cNvSpPr txBox="1">
            <a:spLocks noChangeArrowheads="1"/>
          </p:cNvSpPr>
          <p:nvPr/>
        </p:nvSpPr>
        <p:spPr bwMode="auto">
          <a:xfrm>
            <a:off x="6248400" y="456723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chemeClr val="hlink"/>
                </a:solidFill>
                <a:latin typeface="Garamond" pitchFamily="18" charset="0"/>
              </a:rPr>
              <a:t>Latitudes</a:t>
            </a:r>
          </a:p>
        </p:txBody>
      </p:sp>
      <p:sp>
        <p:nvSpPr>
          <p:cNvPr id="25610" name="Text Box 10"/>
          <p:cNvSpPr txBox="1">
            <a:spLocks noChangeArrowheads="1"/>
          </p:cNvSpPr>
          <p:nvPr/>
        </p:nvSpPr>
        <p:spPr bwMode="auto">
          <a:xfrm>
            <a:off x="6248400" y="2906713"/>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chemeClr val="hlink"/>
                </a:solidFill>
                <a:latin typeface="Garamond" pitchFamily="18" charset="0"/>
              </a:rPr>
              <a:t>Winds</a:t>
            </a:r>
          </a:p>
        </p:txBody>
      </p:sp>
      <p:sp>
        <p:nvSpPr>
          <p:cNvPr id="25611" name="Text Box 11"/>
          <p:cNvSpPr txBox="1">
            <a:spLocks noChangeArrowheads="1"/>
          </p:cNvSpPr>
          <p:nvPr/>
        </p:nvSpPr>
        <p:spPr bwMode="auto">
          <a:xfrm>
            <a:off x="6248400" y="1371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chemeClr val="hlink"/>
                </a:solidFill>
                <a:latin typeface="Garamond" pitchFamily="18" charset="0"/>
              </a:rPr>
              <a:t>Circulation cells</a:t>
            </a:r>
          </a:p>
        </p:txBody>
      </p:sp>
    </p:spTree>
    <p:extLst>
      <p:ext uri="{BB962C8B-B14F-4D97-AF65-F5344CB8AC3E}">
        <p14:creationId xmlns:p14="http://schemas.microsoft.com/office/powerpoint/2010/main" val="933514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98438"/>
            <a:ext cx="8229600" cy="715962"/>
          </a:xfrm>
        </p:spPr>
        <p:txBody>
          <a:bodyPr/>
          <a:lstStyle/>
          <a:p>
            <a:pPr eaLnBrk="1" hangingPunct="1"/>
            <a:r>
              <a:rPr lang="en-US" sz="4000" smtClean="0"/>
              <a:t>Structure of atmosphere</a:t>
            </a:r>
          </a:p>
        </p:txBody>
      </p:sp>
      <p:pic>
        <p:nvPicPr>
          <p:cNvPr id="30723" name="Picture 3" descr="FIG01_019"/>
          <p:cNvPicPr>
            <a:picLocks noChangeAspect="1" noChangeArrowheads="1"/>
          </p:cNvPicPr>
          <p:nvPr/>
        </p:nvPicPr>
        <p:blipFill>
          <a:blip r:embed="rId2">
            <a:extLst>
              <a:ext uri="{28A0092B-C50C-407E-A947-70E740481C1C}">
                <a14:useLocalDpi xmlns:a14="http://schemas.microsoft.com/office/drawing/2010/main" val="0"/>
              </a:ext>
            </a:extLst>
          </a:blip>
          <a:srcRect l="13991" r="12242"/>
          <a:stretch>
            <a:fillRect/>
          </a:stretch>
        </p:blipFill>
        <p:spPr bwMode="auto">
          <a:xfrm>
            <a:off x="457200" y="990600"/>
            <a:ext cx="54689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FIG01_020"/>
          <p:cNvPicPr>
            <a:picLocks noChangeAspect="1" noChangeArrowheads="1"/>
          </p:cNvPicPr>
          <p:nvPr/>
        </p:nvPicPr>
        <p:blipFill>
          <a:blip r:embed="rId3">
            <a:extLst>
              <a:ext uri="{28A0092B-C50C-407E-A947-70E740481C1C}">
                <a14:useLocalDpi xmlns:a14="http://schemas.microsoft.com/office/drawing/2010/main" val="0"/>
              </a:ext>
            </a:extLst>
          </a:blip>
          <a:srcRect l="25516" r="26454"/>
          <a:stretch>
            <a:fillRect/>
          </a:stretch>
        </p:blipFill>
        <p:spPr bwMode="auto">
          <a:xfrm>
            <a:off x="6172200" y="1752600"/>
            <a:ext cx="26336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618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Specific Humidity, q</a:t>
            </a:r>
            <a:r>
              <a:rPr lang="en-US" baseline="-25000" smtClean="0"/>
              <a:t>v</a:t>
            </a:r>
          </a:p>
        </p:txBody>
      </p:sp>
      <p:sp>
        <p:nvSpPr>
          <p:cNvPr id="6148" name="Rectangle 3"/>
          <p:cNvSpPr>
            <a:spLocks noGrp="1" noChangeArrowheads="1"/>
          </p:cNvSpPr>
          <p:nvPr>
            <p:ph type="body" sz="half" idx="1"/>
          </p:nvPr>
        </p:nvSpPr>
        <p:spPr/>
        <p:txBody>
          <a:bodyPr/>
          <a:lstStyle/>
          <a:p>
            <a:pPr eaLnBrk="1" hangingPunct="1"/>
            <a:r>
              <a:rPr lang="en-US" sz="2800" smtClean="0"/>
              <a:t>Specific humidity measures the mass of water vapor per unit mass of moist air</a:t>
            </a:r>
          </a:p>
          <a:p>
            <a:pPr eaLnBrk="1" hangingPunct="1"/>
            <a:r>
              <a:rPr lang="en-US" sz="2800" smtClean="0"/>
              <a:t>It is dimensionless</a:t>
            </a:r>
          </a:p>
        </p:txBody>
      </p:sp>
      <p:graphicFrame>
        <p:nvGraphicFramePr>
          <p:cNvPr id="6146" name="Object 4"/>
          <p:cNvGraphicFramePr>
            <a:graphicFrameLocks noGrp="1" noChangeAspect="1"/>
          </p:cNvGraphicFramePr>
          <p:nvPr>
            <p:ph sz="half" idx="2"/>
          </p:nvPr>
        </p:nvGraphicFramePr>
        <p:xfrm>
          <a:off x="5334000" y="1905000"/>
          <a:ext cx="2895600" cy="2401888"/>
        </p:xfrm>
        <a:graphic>
          <a:graphicData uri="http://schemas.openxmlformats.org/presentationml/2006/ole">
            <mc:AlternateContent xmlns:mc="http://schemas.openxmlformats.org/markup-compatibility/2006">
              <mc:Choice xmlns:v="urn:schemas-microsoft-com:vml" Requires="v">
                <p:oleObj spid="_x0000_s13332" name="Equation" r:id="rId4" imgW="520560" imgH="431640" progId="Equation.3">
                  <p:embed/>
                </p:oleObj>
              </mc:Choice>
              <mc:Fallback>
                <p:oleObj name="Equation" r:id="rId4" imgW="5205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05000"/>
                        <a:ext cx="2895600" cy="240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41029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smtClean="0"/>
              <a:t>Vapor pressure, e</a:t>
            </a:r>
          </a:p>
        </p:txBody>
      </p:sp>
      <p:sp>
        <p:nvSpPr>
          <p:cNvPr id="7173" name="Rectangle 3"/>
          <p:cNvSpPr>
            <a:spLocks noGrp="1" noChangeArrowheads="1"/>
          </p:cNvSpPr>
          <p:nvPr>
            <p:ph type="body" sz="half" idx="1"/>
          </p:nvPr>
        </p:nvSpPr>
        <p:spPr/>
        <p:txBody>
          <a:bodyPr/>
          <a:lstStyle/>
          <a:p>
            <a:pPr eaLnBrk="1" hangingPunct="1">
              <a:lnSpc>
                <a:spcPct val="80000"/>
              </a:lnSpc>
            </a:pPr>
            <a:r>
              <a:rPr lang="en-US" sz="2400" smtClean="0">
                <a:solidFill>
                  <a:srgbClr val="FF3300"/>
                </a:solidFill>
              </a:rPr>
              <a:t>Vapor pressure, e,</a:t>
            </a:r>
            <a:r>
              <a:rPr lang="en-US" sz="2400" smtClean="0"/>
              <a:t> is the pressure that water vapor exerts on a surface</a:t>
            </a:r>
          </a:p>
          <a:p>
            <a:pPr eaLnBrk="1" hangingPunct="1">
              <a:lnSpc>
                <a:spcPct val="80000"/>
              </a:lnSpc>
            </a:pPr>
            <a:r>
              <a:rPr lang="en-US" sz="2400" smtClean="0">
                <a:solidFill>
                  <a:srgbClr val="FF3300"/>
                </a:solidFill>
              </a:rPr>
              <a:t>Air pressure, p,</a:t>
            </a:r>
            <a:r>
              <a:rPr lang="en-US" sz="2400" smtClean="0"/>
              <a:t> is the total pressure that air makes on a surface</a:t>
            </a:r>
          </a:p>
          <a:p>
            <a:pPr eaLnBrk="1" hangingPunct="1">
              <a:lnSpc>
                <a:spcPct val="80000"/>
              </a:lnSpc>
            </a:pPr>
            <a:r>
              <a:rPr lang="en-US" sz="2400" smtClean="0">
                <a:solidFill>
                  <a:srgbClr val="FF3300"/>
                </a:solidFill>
              </a:rPr>
              <a:t>Ideal gas law</a:t>
            </a:r>
            <a:r>
              <a:rPr lang="en-US" sz="2400" smtClean="0"/>
              <a:t> relates pressure to absolute temperature T, R</a:t>
            </a:r>
            <a:r>
              <a:rPr lang="en-US" sz="2400" baseline="-25000" smtClean="0"/>
              <a:t>v</a:t>
            </a:r>
            <a:r>
              <a:rPr lang="en-US" sz="2400" smtClean="0"/>
              <a:t> is the gas constant for water vapor</a:t>
            </a:r>
          </a:p>
          <a:p>
            <a:pPr eaLnBrk="1" hangingPunct="1">
              <a:lnSpc>
                <a:spcPct val="80000"/>
              </a:lnSpc>
            </a:pPr>
            <a:r>
              <a:rPr lang="en-US" sz="2400" smtClean="0">
                <a:solidFill>
                  <a:srgbClr val="FF3300"/>
                </a:solidFill>
              </a:rPr>
              <a:t>0.622 </a:t>
            </a:r>
            <a:r>
              <a:rPr lang="en-US" sz="2400" smtClean="0"/>
              <a:t>is ratio of mol. wt. of water vapor to avg mol. wt. of dry air (=18/28.9)</a:t>
            </a:r>
          </a:p>
        </p:txBody>
      </p:sp>
      <p:graphicFrame>
        <p:nvGraphicFramePr>
          <p:cNvPr id="7170" name="Object 4"/>
          <p:cNvGraphicFramePr>
            <a:graphicFrameLocks noGrp="1" noChangeAspect="1"/>
          </p:cNvGraphicFramePr>
          <p:nvPr>
            <p:ph sz="quarter" idx="2"/>
          </p:nvPr>
        </p:nvGraphicFramePr>
        <p:xfrm>
          <a:off x="5867400" y="3810000"/>
          <a:ext cx="1981200" cy="698500"/>
        </p:xfrm>
        <a:graphic>
          <a:graphicData uri="http://schemas.openxmlformats.org/presentationml/2006/ole">
            <mc:AlternateContent xmlns:mc="http://schemas.openxmlformats.org/markup-compatibility/2006">
              <mc:Choice xmlns:v="urn:schemas-microsoft-com:vml" Requires="v">
                <p:oleObj spid="_x0000_s14374" name="Equation" r:id="rId4" imgW="647640" imgH="228600" progId="Equation.3">
                  <p:embed/>
                </p:oleObj>
              </mc:Choice>
              <mc:Fallback>
                <p:oleObj name="Equation" r:id="rId4" imgW="6476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10000"/>
                        <a:ext cx="19812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4" name="Group 5"/>
          <p:cNvGrpSpPr>
            <a:grpSpLocks/>
          </p:cNvGrpSpPr>
          <p:nvPr/>
        </p:nvGrpSpPr>
        <p:grpSpPr bwMode="auto">
          <a:xfrm>
            <a:off x="5181600" y="1981200"/>
            <a:ext cx="3200400" cy="1066800"/>
            <a:chOff x="3264" y="1776"/>
            <a:chExt cx="2016" cy="672"/>
          </a:xfrm>
        </p:grpSpPr>
        <p:sp>
          <p:nvSpPr>
            <p:cNvPr id="7175" name="Line 6"/>
            <p:cNvSpPr>
              <a:spLocks noChangeShapeType="1"/>
            </p:cNvSpPr>
            <p:nvPr/>
          </p:nvSpPr>
          <p:spPr bwMode="auto">
            <a:xfrm>
              <a:off x="3264" y="2448"/>
              <a:ext cx="20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Oval 7"/>
            <p:cNvSpPr>
              <a:spLocks noChangeArrowheads="1"/>
            </p:cNvSpPr>
            <p:nvPr/>
          </p:nvSpPr>
          <p:spPr bwMode="auto">
            <a:xfrm>
              <a:off x="3504" y="192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77" name="Line 8"/>
            <p:cNvSpPr>
              <a:spLocks noChangeShapeType="1"/>
            </p:cNvSpPr>
            <p:nvPr/>
          </p:nvSpPr>
          <p:spPr bwMode="auto">
            <a:xfrm>
              <a:off x="3552" y="2016"/>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8" name="Line 9"/>
            <p:cNvSpPr>
              <a:spLocks noChangeShapeType="1"/>
            </p:cNvSpPr>
            <p:nvPr/>
          </p:nvSpPr>
          <p:spPr bwMode="auto">
            <a:xfrm flipH="1">
              <a:off x="3936" y="1824"/>
              <a:ext cx="24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Oval 10"/>
            <p:cNvSpPr>
              <a:spLocks noChangeArrowheads="1"/>
            </p:cNvSpPr>
            <p:nvPr/>
          </p:nvSpPr>
          <p:spPr bwMode="auto">
            <a:xfrm>
              <a:off x="4482" y="2035"/>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80" name="Line 11"/>
            <p:cNvSpPr>
              <a:spLocks noChangeShapeType="1"/>
            </p:cNvSpPr>
            <p:nvPr/>
          </p:nvSpPr>
          <p:spPr bwMode="auto">
            <a:xfrm>
              <a:off x="4560" y="21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1" name="Oval 12"/>
            <p:cNvSpPr>
              <a:spLocks noChangeArrowheads="1"/>
            </p:cNvSpPr>
            <p:nvPr/>
          </p:nvSpPr>
          <p:spPr bwMode="auto">
            <a:xfrm>
              <a:off x="4128" y="177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82" name="Oval 13"/>
            <p:cNvSpPr>
              <a:spLocks noChangeArrowheads="1"/>
            </p:cNvSpPr>
            <p:nvPr/>
          </p:nvSpPr>
          <p:spPr bwMode="auto">
            <a:xfrm flipH="1">
              <a:off x="5166" y="2025"/>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83" name="Line 14"/>
            <p:cNvSpPr>
              <a:spLocks noChangeShapeType="1"/>
            </p:cNvSpPr>
            <p:nvPr/>
          </p:nvSpPr>
          <p:spPr bwMode="auto">
            <a:xfrm flipH="1">
              <a:off x="4944" y="21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7171" name="Object 15"/>
          <p:cNvGraphicFramePr>
            <a:graphicFrameLocks noGrp="1" noChangeAspect="1"/>
          </p:cNvGraphicFramePr>
          <p:nvPr>
            <p:ph sz="quarter" idx="3"/>
          </p:nvPr>
        </p:nvGraphicFramePr>
        <p:xfrm>
          <a:off x="5638800" y="4876800"/>
          <a:ext cx="2439988" cy="1238250"/>
        </p:xfrm>
        <a:graphic>
          <a:graphicData uri="http://schemas.openxmlformats.org/presentationml/2006/ole">
            <mc:AlternateContent xmlns:mc="http://schemas.openxmlformats.org/markup-compatibility/2006">
              <mc:Choice xmlns:v="urn:schemas-microsoft-com:vml" Requires="v">
                <p:oleObj spid="_x0000_s14375" name="Equation" r:id="rId6" imgW="825480" imgH="419040" progId="Equation.3">
                  <p:embed/>
                </p:oleObj>
              </mc:Choice>
              <mc:Fallback>
                <p:oleObj name="Equation" r:id="rId6" imgW="82548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876800"/>
                        <a:ext cx="2439988"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65133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Hydrology as a Profession</a:t>
            </a:r>
          </a:p>
        </p:txBody>
      </p:sp>
      <p:sp>
        <p:nvSpPr>
          <p:cNvPr id="4099" name="Content Placeholder 2"/>
          <p:cNvSpPr>
            <a:spLocks noGrp="1"/>
          </p:cNvSpPr>
          <p:nvPr>
            <p:ph idx="1"/>
          </p:nvPr>
        </p:nvSpPr>
        <p:spPr/>
        <p:txBody>
          <a:bodyPr/>
          <a:lstStyle/>
          <a:p>
            <a:pPr eaLnBrk="1" hangingPunct="1"/>
            <a:r>
              <a:rPr lang="en-US" sz="2800" smtClean="0"/>
              <a:t>A profession is a “calling requiring specialized knowledge, which has as its prime purpose the rendering of a public service”</a:t>
            </a:r>
          </a:p>
          <a:p>
            <a:pPr eaLnBrk="1" hangingPunct="1"/>
            <a:r>
              <a:rPr lang="en-US" sz="2800" smtClean="0"/>
              <a:t>What hydrologists do:</a:t>
            </a:r>
          </a:p>
          <a:p>
            <a:pPr lvl="1" eaLnBrk="1" hangingPunct="1"/>
            <a:r>
              <a:rPr lang="en-US" smtClean="0">
                <a:solidFill>
                  <a:srgbClr val="FF0000"/>
                </a:solidFill>
              </a:rPr>
              <a:t>Water use </a:t>
            </a:r>
            <a:r>
              <a:rPr lang="en-US" smtClean="0"/>
              <a:t>– water withdrawal and instream uses</a:t>
            </a:r>
          </a:p>
          <a:p>
            <a:pPr lvl="1" eaLnBrk="1" hangingPunct="1"/>
            <a:r>
              <a:rPr lang="en-US" smtClean="0">
                <a:solidFill>
                  <a:srgbClr val="FF0000"/>
                </a:solidFill>
              </a:rPr>
              <a:t>Water Control </a:t>
            </a:r>
            <a:r>
              <a:rPr lang="en-US" smtClean="0"/>
              <a:t>– flood and drought mitigation</a:t>
            </a:r>
          </a:p>
          <a:p>
            <a:pPr lvl="1" eaLnBrk="1" hangingPunct="1"/>
            <a:r>
              <a:rPr lang="en-US" smtClean="0">
                <a:solidFill>
                  <a:srgbClr val="FF0000"/>
                </a:solidFill>
              </a:rPr>
              <a:t>Pollution Control </a:t>
            </a:r>
            <a:r>
              <a:rPr lang="en-US" smtClean="0"/>
              <a:t>– point and nonpoint sources</a:t>
            </a:r>
          </a:p>
        </p:txBody>
      </p:sp>
      <p:sp>
        <p:nvSpPr>
          <p:cNvPr id="4100" name="TextBox 3"/>
          <p:cNvSpPr txBox="1">
            <a:spLocks noChangeArrowheads="1"/>
          </p:cNvSpPr>
          <p:nvPr/>
        </p:nvSpPr>
        <p:spPr bwMode="auto">
          <a:xfrm>
            <a:off x="381000" y="6096000"/>
            <a:ext cx="791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Have these functions changed in recent years?  Are priorities different now?</a:t>
            </a:r>
          </a:p>
        </p:txBody>
      </p:sp>
    </p:spTree>
    <p:extLst>
      <p:ext uri="{BB962C8B-B14F-4D97-AF65-F5344CB8AC3E}">
        <p14:creationId xmlns:p14="http://schemas.microsoft.com/office/powerpoint/2010/main" val="1059579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smtClean="0"/>
              <a:t>Saturation vapor pressure, e</a:t>
            </a:r>
            <a:r>
              <a:rPr lang="en-US" baseline="-25000" smtClean="0"/>
              <a:t>s</a:t>
            </a:r>
          </a:p>
        </p:txBody>
      </p:sp>
      <p:graphicFrame>
        <p:nvGraphicFramePr>
          <p:cNvPr id="8194" name="Object 3"/>
          <p:cNvGraphicFramePr>
            <a:graphicFrameLocks noGrp="1" noChangeAspect="1"/>
          </p:cNvGraphicFramePr>
          <p:nvPr>
            <p:ph sz="half" idx="1"/>
          </p:nvPr>
        </p:nvGraphicFramePr>
        <p:xfrm>
          <a:off x="304800" y="2286000"/>
          <a:ext cx="5176838" cy="2779713"/>
        </p:xfrm>
        <a:graphic>
          <a:graphicData uri="http://schemas.openxmlformats.org/presentationml/2006/ole">
            <mc:AlternateContent xmlns:mc="http://schemas.openxmlformats.org/markup-compatibility/2006">
              <mc:Choice xmlns:v="urn:schemas-microsoft-com:vml" Requires="v">
                <p:oleObj spid="_x0000_s15400" name="Bitmap Image" r:id="rId4" imgW="2962689" imgH="1590897" progId="Paint.Picture">
                  <p:embed/>
                </p:oleObj>
              </mc:Choice>
              <mc:Fallback>
                <p:oleObj name="Bitmap Image" r:id="rId4" imgW="2962689" imgH="159089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0"/>
                        <a:ext cx="5176838"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4"/>
          <p:cNvSpPr txBox="1">
            <a:spLocks noChangeArrowheads="1"/>
          </p:cNvSpPr>
          <p:nvPr/>
        </p:nvSpPr>
        <p:spPr bwMode="auto">
          <a:xfrm>
            <a:off x="914400" y="1447800"/>
            <a:ext cx="743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Saturation vapor pressure</a:t>
            </a:r>
            <a:r>
              <a:rPr lang="en-US"/>
              <a:t> occurs when air is holding all the water vapor</a:t>
            </a:r>
          </a:p>
          <a:p>
            <a:pPr eaLnBrk="1" hangingPunct="1"/>
            <a:r>
              <a:rPr lang="en-US"/>
              <a:t>that it can at a given air temperature</a:t>
            </a:r>
          </a:p>
        </p:txBody>
      </p:sp>
      <p:graphicFrame>
        <p:nvGraphicFramePr>
          <p:cNvPr id="8195" name="Object 5"/>
          <p:cNvGraphicFramePr>
            <a:graphicFrameLocks noGrp="1" noChangeAspect="1"/>
          </p:cNvGraphicFramePr>
          <p:nvPr>
            <p:ph sz="half" idx="2"/>
          </p:nvPr>
        </p:nvGraphicFramePr>
        <p:xfrm>
          <a:off x="5410200" y="3276600"/>
          <a:ext cx="3352800" cy="958850"/>
        </p:xfrm>
        <a:graphic>
          <a:graphicData uri="http://schemas.openxmlformats.org/presentationml/2006/ole">
            <mc:AlternateContent xmlns:mc="http://schemas.openxmlformats.org/markup-compatibility/2006">
              <mc:Choice xmlns:v="urn:schemas-microsoft-com:vml" Requires="v">
                <p:oleObj spid="_x0000_s15401" name="Equation" r:id="rId6" imgW="1511280" imgH="431640" progId="Equation.3">
                  <p:embed/>
                </p:oleObj>
              </mc:Choice>
              <mc:Fallback>
                <p:oleObj name="Equation" r:id="rId6" imgW="151128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276600"/>
                        <a:ext cx="33528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Text Box 6"/>
          <p:cNvSpPr txBox="1">
            <a:spLocks noChangeArrowheads="1"/>
          </p:cNvSpPr>
          <p:nvPr/>
        </p:nvSpPr>
        <p:spPr bwMode="auto">
          <a:xfrm>
            <a:off x="1219200" y="5486400"/>
            <a:ext cx="6891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Vapor pressure is measured in Pascals (Pa), where 1 Pa = 1 N/m</a:t>
            </a:r>
            <a:r>
              <a:rPr lang="en-US" baseline="30000"/>
              <a:t>2</a:t>
            </a:r>
          </a:p>
        </p:txBody>
      </p:sp>
      <p:sp>
        <p:nvSpPr>
          <p:cNvPr id="8199" name="Text Box 7"/>
          <p:cNvSpPr txBox="1">
            <a:spLocks noChangeArrowheads="1"/>
          </p:cNvSpPr>
          <p:nvPr/>
        </p:nvSpPr>
        <p:spPr bwMode="auto">
          <a:xfrm>
            <a:off x="3048000" y="5943600"/>
            <a:ext cx="187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 kPa = 1000 Pa</a:t>
            </a:r>
          </a:p>
        </p:txBody>
      </p:sp>
      <p:sp>
        <p:nvSpPr>
          <p:cNvPr id="2" name="TextBox 1"/>
          <p:cNvSpPr txBox="1"/>
          <p:nvPr/>
        </p:nvSpPr>
        <p:spPr>
          <a:xfrm>
            <a:off x="7010400" y="4302667"/>
            <a:ext cx="974947" cy="369332"/>
          </a:xfrm>
          <a:prstGeom prst="rect">
            <a:avLst/>
          </a:prstGeom>
          <a:solidFill>
            <a:schemeClr val="tx2">
              <a:lumMod val="40000"/>
              <a:lumOff val="60000"/>
            </a:schemeClr>
          </a:solidFill>
        </p:spPr>
        <p:txBody>
          <a:bodyPr wrap="none" rtlCol="0">
            <a:spAutoFit/>
          </a:bodyPr>
          <a:lstStyle/>
          <a:p>
            <a:r>
              <a:rPr lang="en-US" dirty="0" smtClean="0"/>
              <a:t>T is in °C</a:t>
            </a:r>
            <a:endParaRPr lang="en-US" dirty="0"/>
          </a:p>
        </p:txBody>
      </p:sp>
    </p:spTree>
    <p:extLst>
      <p:ext uri="{BB962C8B-B14F-4D97-AF65-F5344CB8AC3E}">
        <p14:creationId xmlns:p14="http://schemas.microsoft.com/office/powerpoint/2010/main" val="3348168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Relative humidity, R</a:t>
            </a:r>
            <a:r>
              <a:rPr lang="en-US" baseline="-25000" smtClean="0"/>
              <a:t>h</a:t>
            </a:r>
          </a:p>
        </p:txBody>
      </p:sp>
      <p:pic>
        <p:nvPicPr>
          <p:cNvPr id="9220"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 y="1219200"/>
            <a:ext cx="7315200" cy="3927475"/>
          </a:xfrm>
          <a:noFill/>
        </p:spPr>
      </p:pic>
      <p:sp>
        <p:nvSpPr>
          <p:cNvPr id="9221" name="Line 4"/>
          <p:cNvSpPr>
            <a:spLocks noChangeShapeType="1"/>
          </p:cNvSpPr>
          <p:nvPr/>
        </p:nvSpPr>
        <p:spPr bwMode="auto">
          <a:xfrm>
            <a:off x="5867400" y="28194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 name="Oval 5"/>
          <p:cNvSpPr>
            <a:spLocks noChangeArrowheads="1"/>
          </p:cNvSpPr>
          <p:nvPr/>
        </p:nvSpPr>
        <p:spPr bwMode="auto">
          <a:xfrm>
            <a:off x="5791200" y="32004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9223" name="Line 6"/>
          <p:cNvSpPr>
            <a:spLocks noChangeShapeType="1"/>
          </p:cNvSpPr>
          <p:nvPr/>
        </p:nvSpPr>
        <p:spPr bwMode="auto">
          <a:xfrm flipH="1">
            <a:off x="4114800" y="3276600"/>
            <a:ext cx="1676400" cy="0"/>
          </a:xfrm>
          <a:prstGeom prst="line">
            <a:avLst/>
          </a:prstGeom>
          <a:noFill/>
          <a:ln w="38100">
            <a:solidFill>
              <a:srgbClr val="FF33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7"/>
          <p:cNvSpPr>
            <a:spLocks noChangeShapeType="1"/>
          </p:cNvSpPr>
          <p:nvPr/>
        </p:nvSpPr>
        <p:spPr bwMode="auto">
          <a:xfrm flipH="1">
            <a:off x="4114800" y="2819400"/>
            <a:ext cx="1676400" cy="0"/>
          </a:xfrm>
          <a:prstGeom prst="line">
            <a:avLst/>
          </a:prstGeom>
          <a:noFill/>
          <a:ln w="38100">
            <a:solidFill>
              <a:srgbClr val="FF33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Text Box 8"/>
          <p:cNvSpPr txBox="1">
            <a:spLocks noChangeArrowheads="1"/>
          </p:cNvSpPr>
          <p:nvPr/>
        </p:nvSpPr>
        <p:spPr bwMode="auto">
          <a:xfrm>
            <a:off x="4038600" y="243840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r>
              <a:rPr lang="en-US" baseline="-25000"/>
              <a:t>s</a:t>
            </a:r>
          </a:p>
        </p:txBody>
      </p:sp>
      <p:sp>
        <p:nvSpPr>
          <p:cNvPr id="9226" name="Text Box 9"/>
          <p:cNvSpPr txBox="1">
            <a:spLocks noChangeArrowheads="1"/>
          </p:cNvSpPr>
          <p:nvPr/>
        </p:nvSpPr>
        <p:spPr bwMode="auto">
          <a:xfrm>
            <a:off x="4038600" y="2895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graphicFrame>
        <p:nvGraphicFramePr>
          <p:cNvPr id="9218" name="Object 10"/>
          <p:cNvGraphicFramePr>
            <a:graphicFrameLocks noChangeAspect="1"/>
          </p:cNvGraphicFramePr>
          <p:nvPr/>
        </p:nvGraphicFramePr>
        <p:xfrm>
          <a:off x="914400" y="4876800"/>
          <a:ext cx="2514600" cy="1676400"/>
        </p:xfrm>
        <a:graphic>
          <a:graphicData uri="http://schemas.openxmlformats.org/presentationml/2006/ole">
            <mc:AlternateContent xmlns:mc="http://schemas.openxmlformats.org/markup-compatibility/2006">
              <mc:Choice xmlns:v="urn:schemas-microsoft-com:vml" Requires="v">
                <p:oleObj spid="_x0000_s16404" name="Equation" r:id="rId5" imgW="507960" imgH="431640" progId="Equation.3">
                  <p:embed/>
                </p:oleObj>
              </mc:Choice>
              <mc:Fallback>
                <p:oleObj name="Equation" r:id="rId5" imgW="5079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876800"/>
                        <a:ext cx="2514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7" name="Text Box 11"/>
          <p:cNvSpPr txBox="1">
            <a:spLocks noChangeArrowheads="1"/>
          </p:cNvSpPr>
          <p:nvPr/>
        </p:nvSpPr>
        <p:spPr bwMode="auto">
          <a:xfrm>
            <a:off x="4251325" y="5370513"/>
            <a:ext cx="4210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Relative humidity measures the percent</a:t>
            </a:r>
          </a:p>
          <a:p>
            <a:pPr eaLnBrk="1" hangingPunct="1"/>
            <a:r>
              <a:rPr lang="en-US"/>
              <a:t>of the saturation water content of the air</a:t>
            </a:r>
          </a:p>
          <a:p>
            <a:pPr eaLnBrk="1" hangingPunct="1"/>
            <a:r>
              <a:rPr lang="en-US"/>
              <a:t>that it currently holds (0 – 100%)</a:t>
            </a:r>
          </a:p>
          <a:p>
            <a:pPr eaLnBrk="1" hangingPunct="1"/>
            <a:endParaRPr lang="en-US"/>
          </a:p>
        </p:txBody>
      </p:sp>
    </p:spTree>
    <p:extLst>
      <p:ext uri="{BB962C8B-B14F-4D97-AF65-F5344CB8AC3E}">
        <p14:creationId xmlns:p14="http://schemas.microsoft.com/office/powerpoint/2010/main" val="1309117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609600"/>
          </a:xfrm>
        </p:spPr>
        <p:txBody>
          <a:bodyPr>
            <a:normAutofit fontScale="90000"/>
          </a:bodyPr>
          <a:lstStyle/>
          <a:p>
            <a:pPr eaLnBrk="1" hangingPunct="1"/>
            <a:r>
              <a:rPr lang="en-US" sz="4000" smtClean="0"/>
              <a:t>Frontal Lifting</a:t>
            </a:r>
          </a:p>
        </p:txBody>
      </p:sp>
      <p:sp>
        <p:nvSpPr>
          <p:cNvPr id="9219" name="Rectangle 3"/>
          <p:cNvSpPr>
            <a:spLocks noGrp="1" noChangeArrowheads="1"/>
          </p:cNvSpPr>
          <p:nvPr>
            <p:ph type="body" idx="1"/>
          </p:nvPr>
        </p:nvSpPr>
        <p:spPr>
          <a:xfrm>
            <a:off x="457200" y="1143000"/>
            <a:ext cx="8229600" cy="1752600"/>
          </a:xfrm>
        </p:spPr>
        <p:txBody>
          <a:bodyPr/>
          <a:lstStyle/>
          <a:p>
            <a:pPr eaLnBrk="1" hangingPunct="1">
              <a:lnSpc>
                <a:spcPct val="90000"/>
              </a:lnSpc>
            </a:pPr>
            <a:r>
              <a:rPr lang="en-US" sz="2400" smtClean="0"/>
              <a:t>Boundary between air masses with different properties is called a </a:t>
            </a:r>
            <a:r>
              <a:rPr lang="en-US" sz="2400" i="1" smtClean="0"/>
              <a:t>front</a:t>
            </a:r>
          </a:p>
          <a:p>
            <a:pPr eaLnBrk="1" hangingPunct="1">
              <a:lnSpc>
                <a:spcPct val="90000"/>
              </a:lnSpc>
            </a:pPr>
            <a:r>
              <a:rPr lang="en-US" sz="2400" i="1" smtClean="0"/>
              <a:t>Cold front </a:t>
            </a:r>
            <a:r>
              <a:rPr lang="en-US" sz="2400" smtClean="0"/>
              <a:t>occurs when cold air advances towards warm air</a:t>
            </a:r>
          </a:p>
          <a:p>
            <a:pPr eaLnBrk="1" hangingPunct="1">
              <a:lnSpc>
                <a:spcPct val="90000"/>
              </a:lnSpc>
            </a:pPr>
            <a:r>
              <a:rPr lang="en-US" sz="2400" i="1" smtClean="0"/>
              <a:t>Warm front</a:t>
            </a:r>
            <a:r>
              <a:rPr lang="en-US" sz="2400" smtClean="0"/>
              <a:t> occurs when warm air overrides cold air</a:t>
            </a:r>
            <a:endParaRPr lang="en-US" sz="2400" i="1" smtClean="0"/>
          </a:p>
        </p:txBody>
      </p:sp>
      <p:pic>
        <p:nvPicPr>
          <p:cNvPr id="9220" name="Picture 4" descr="cold_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4267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warm_front"/>
          <p:cNvPicPr>
            <a:picLocks noChangeAspect="1" noChangeArrowheads="1"/>
          </p:cNvPicPr>
          <p:nvPr/>
        </p:nvPicPr>
        <p:blipFill>
          <a:blip r:embed="rId3">
            <a:extLst>
              <a:ext uri="{28A0092B-C50C-407E-A947-70E740481C1C}">
                <a14:useLocalDpi xmlns:a14="http://schemas.microsoft.com/office/drawing/2010/main" val="0"/>
              </a:ext>
            </a:extLst>
          </a:blip>
          <a:srcRect r="13235"/>
          <a:stretch>
            <a:fillRect/>
          </a:stretch>
        </p:blipFill>
        <p:spPr bwMode="auto">
          <a:xfrm>
            <a:off x="4572000" y="3124200"/>
            <a:ext cx="4495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228600" y="58674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latin typeface="Garamond" pitchFamily="18" charset="0"/>
              </a:rPr>
              <a:t>Cold front (produces cumulus cloud) </a:t>
            </a:r>
          </a:p>
        </p:txBody>
      </p:sp>
      <p:sp>
        <p:nvSpPr>
          <p:cNvPr id="9223" name="Text Box 7"/>
          <p:cNvSpPr txBox="1">
            <a:spLocks noChangeArrowheads="1"/>
          </p:cNvSpPr>
          <p:nvPr/>
        </p:nvSpPr>
        <p:spPr bwMode="auto">
          <a:xfrm>
            <a:off x="4800600" y="58674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latin typeface="Garamond" pitchFamily="18" charset="0"/>
              </a:rPr>
              <a:t>Cold front (produces stratus cloud) </a:t>
            </a:r>
          </a:p>
        </p:txBody>
      </p:sp>
    </p:spTree>
    <p:extLst>
      <p:ext uri="{BB962C8B-B14F-4D97-AF65-F5344CB8AC3E}">
        <p14:creationId xmlns:p14="http://schemas.microsoft.com/office/powerpoint/2010/main" val="3464258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smtClean="0"/>
              <a:t>Orographic lifting</a:t>
            </a:r>
          </a:p>
        </p:txBody>
      </p:sp>
      <p:pic>
        <p:nvPicPr>
          <p:cNvPr id="10243" name="Picture 3" descr="mteffec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69437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685800" y="1035050"/>
            <a:ext cx="7443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latin typeface="Garamond" pitchFamily="18" charset="0"/>
                <a:hlinkClick r:id="rId3"/>
              </a:rPr>
              <a:t>Orographic uplift</a:t>
            </a:r>
            <a:r>
              <a:rPr lang="en-US">
                <a:latin typeface="Garamond" pitchFamily="18" charset="0"/>
              </a:rPr>
              <a:t> occurs when air is forced to rise because of the physical presence of elevated land. </a:t>
            </a:r>
          </a:p>
        </p:txBody>
      </p:sp>
    </p:spTree>
    <p:extLst>
      <p:ext uri="{BB962C8B-B14F-4D97-AF65-F5344CB8AC3E}">
        <p14:creationId xmlns:p14="http://schemas.microsoft.com/office/powerpoint/2010/main" val="342503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smtClean="0"/>
              <a:t>Convective lifting</a:t>
            </a:r>
          </a:p>
        </p:txBody>
      </p:sp>
      <p:grpSp>
        <p:nvGrpSpPr>
          <p:cNvPr id="11267" name="Group 3"/>
          <p:cNvGrpSpPr>
            <a:grpSpLocks/>
          </p:cNvGrpSpPr>
          <p:nvPr/>
        </p:nvGrpSpPr>
        <p:grpSpPr bwMode="auto">
          <a:xfrm>
            <a:off x="1447800" y="1981200"/>
            <a:ext cx="5791200" cy="4419600"/>
            <a:chOff x="912" y="1344"/>
            <a:chExt cx="3648" cy="2784"/>
          </a:xfrm>
        </p:grpSpPr>
        <p:pic>
          <p:nvPicPr>
            <p:cNvPr id="11269" name="Picture 4" descr="convection"/>
            <p:cNvPicPr>
              <a:picLocks noChangeAspect="1" noChangeArrowheads="1"/>
            </p:cNvPicPr>
            <p:nvPr/>
          </p:nvPicPr>
          <p:blipFill>
            <a:blip r:embed="rId2">
              <a:extLst>
                <a:ext uri="{28A0092B-C50C-407E-A947-70E740481C1C}">
                  <a14:useLocalDpi xmlns:a14="http://schemas.microsoft.com/office/drawing/2010/main" val="0"/>
                </a:ext>
              </a:extLst>
            </a:blip>
            <a:srcRect b="783"/>
            <a:stretch>
              <a:fillRect/>
            </a:stretch>
          </p:blipFill>
          <p:spPr bwMode="auto">
            <a:xfrm>
              <a:off x="912" y="1344"/>
              <a:ext cx="3648"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5"/>
            <p:cNvSpPr>
              <a:spLocks noChangeShapeType="1"/>
            </p:cNvSpPr>
            <p:nvPr/>
          </p:nvSpPr>
          <p:spPr bwMode="auto">
            <a:xfrm>
              <a:off x="912" y="4128"/>
              <a:ext cx="3648"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Text Box 6"/>
            <p:cNvSpPr txBox="1">
              <a:spLocks noChangeArrowheads="1"/>
            </p:cNvSpPr>
            <p:nvPr/>
          </p:nvSpPr>
          <p:spPr bwMode="auto">
            <a:xfrm>
              <a:off x="960" y="3643"/>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atin typeface="Garamond" pitchFamily="18" charset="0"/>
              </a:endParaRPr>
            </a:p>
          </p:txBody>
        </p:sp>
        <p:sp>
          <p:nvSpPr>
            <p:cNvPr id="11272" name="Text Box 7"/>
            <p:cNvSpPr txBox="1">
              <a:spLocks noChangeArrowheads="1"/>
            </p:cNvSpPr>
            <p:nvPr/>
          </p:nvSpPr>
          <p:spPr bwMode="auto">
            <a:xfrm>
              <a:off x="912" y="384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solidFill>
                    <a:schemeClr val="bg2"/>
                  </a:solidFill>
                </a:rPr>
                <a:t>Hot earth surface</a:t>
              </a:r>
            </a:p>
          </p:txBody>
        </p:sp>
      </p:grpSp>
      <p:sp>
        <p:nvSpPr>
          <p:cNvPr id="299016" name="Rectangle 8"/>
          <p:cNvSpPr>
            <a:spLocks noChangeArrowheads="1"/>
          </p:cNvSpPr>
          <p:nvPr/>
        </p:nvSpPr>
        <p:spPr bwMode="auto">
          <a:xfrm>
            <a:off x="609600" y="1050925"/>
            <a:ext cx="7924800" cy="701675"/>
          </a:xfrm>
          <a:prstGeom prst="rect">
            <a:avLst/>
          </a:prstGeom>
          <a:noFill/>
          <a:ln w="9525">
            <a:noFill/>
            <a:miter lim="800000"/>
            <a:headEnd/>
            <a:tailEnd/>
          </a:ln>
          <a:effectLst/>
        </p:spPr>
        <p:txBody>
          <a:bodyPr anchor="ctr">
            <a:spAutoFit/>
          </a:bodyPr>
          <a:lstStyle/>
          <a:p>
            <a:pPr>
              <a:defRPr/>
            </a:pPr>
            <a:r>
              <a:rPr lang="en-US" sz="2000">
                <a:effectLst>
                  <a:outerShdw blurRad="38100" dist="38100" dir="2700000" algn="tl">
                    <a:srgbClr val="C0C0C0"/>
                  </a:outerShdw>
                </a:effectLst>
                <a:latin typeface="Garamond" pitchFamily="18" charset="0"/>
              </a:rPr>
              <a:t>Convective precipitation occurs when the air near the ground is heated by the earth’s warm surface. This warm air rises, cools and creates precipitation. </a:t>
            </a:r>
          </a:p>
        </p:txBody>
      </p:sp>
    </p:spTree>
    <p:extLst>
      <p:ext uri="{BB962C8B-B14F-4D97-AF65-F5344CB8AC3E}">
        <p14:creationId xmlns:p14="http://schemas.microsoft.com/office/powerpoint/2010/main" val="1758523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152400"/>
            <a:ext cx="8229600" cy="639763"/>
          </a:xfrm>
        </p:spPr>
        <p:txBody>
          <a:bodyPr>
            <a:normAutofit fontScale="90000"/>
          </a:bodyPr>
          <a:lstStyle/>
          <a:p>
            <a:pPr eaLnBrk="1" hangingPunct="1"/>
            <a:r>
              <a:rPr lang="en-US" sz="4000" smtClean="0"/>
              <a:t>Incremental Rainfall</a:t>
            </a:r>
          </a:p>
        </p:txBody>
      </p:sp>
      <p:graphicFrame>
        <p:nvGraphicFramePr>
          <p:cNvPr id="2050" name="Object 3"/>
          <p:cNvGraphicFramePr>
            <a:graphicFrameLocks noGrp="1" noChangeAspect="1"/>
          </p:cNvGraphicFramePr>
          <p:nvPr>
            <p:ph idx="1"/>
          </p:nvPr>
        </p:nvGraphicFramePr>
        <p:xfrm>
          <a:off x="1125538" y="1209675"/>
          <a:ext cx="6978650" cy="4200525"/>
        </p:xfrm>
        <a:graphic>
          <a:graphicData uri="http://schemas.openxmlformats.org/presentationml/2006/ole">
            <mc:AlternateContent xmlns:mc="http://schemas.openxmlformats.org/markup-compatibility/2006">
              <mc:Choice xmlns:v="urn:schemas-microsoft-com:vml" Requires="v">
                <p:oleObj spid="_x0000_s17428" name="Chart" r:id="rId3" imgW="7105617" imgH="4276652" progId="Excel.Chart.8">
                  <p:embed/>
                </p:oleObj>
              </mc:Choice>
              <mc:Fallback>
                <p:oleObj name="Chart" r:id="rId3" imgW="7105617" imgH="427665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1209675"/>
                        <a:ext cx="6978650" cy="4200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4"/>
          <p:cNvSpPr txBox="1">
            <a:spLocks noChangeArrowheads="1"/>
          </p:cNvSpPr>
          <p:nvPr/>
        </p:nvSpPr>
        <p:spPr bwMode="auto">
          <a:xfrm>
            <a:off x="1905000" y="55626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latin typeface="Garamond" pitchFamily="18" charset="0"/>
              </a:rPr>
              <a:t>Rainfall Hyetograph</a:t>
            </a:r>
          </a:p>
        </p:txBody>
      </p:sp>
    </p:spTree>
    <p:extLst>
      <p:ext uri="{BB962C8B-B14F-4D97-AF65-F5344CB8AC3E}">
        <p14:creationId xmlns:p14="http://schemas.microsoft.com/office/powerpoint/2010/main" val="1885213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685800"/>
            <a:ext cx="8229600" cy="639763"/>
          </a:xfrm>
        </p:spPr>
        <p:txBody>
          <a:bodyPr>
            <a:normAutofit fontScale="90000"/>
          </a:bodyPr>
          <a:lstStyle/>
          <a:p>
            <a:pPr eaLnBrk="1" hangingPunct="1"/>
            <a:r>
              <a:rPr lang="en-US" sz="4000" smtClean="0"/>
              <a:t>Cumulative Rainfall</a:t>
            </a:r>
          </a:p>
        </p:txBody>
      </p:sp>
      <p:graphicFrame>
        <p:nvGraphicFramePr>
          <p:cNvPr id="3074" name="Object 3"/>
          <p:cNvGraphicFramePr>
            <a:graphicFrameLocks noGrp="1" noChangeAspect="1"/>
          </p:cNvGraphicFramePr>
          <p:nvPr>
            <p:ph idx="1"/>
          </p:nvPr>
        </p:nvGraphicFramePr>
        <p:xfrm>
          <a:off x="990600" y="1590675"/>
          <a:ext cx="7096125" cy="4200525"/>
        </p:xfrm>
        <a:graphic>
          <a:graphicData uri="http://schemas.openxmlformats.org/presentationml/2006/ole">
            <mc:AlternateContent xmlns:mc="http://schemas.openxmlformats.org/markup-compatibility/2006">
              <mc:Choice xmlns:v="urn:schemas-microsoft-com:vml" Requires="v">
                <p:oleObj spid="_x0000_s18452" name="Chart" r:id="rId3" imgW="7096049" imgH="4200449" progId="Excel.Chart.8">
                  <p:embed/>
                </p:oleObj>
              </mc:Choice>
              <mc:Fallback>
                <p:oleObj name="Chart" r:id="rId3" imgW="7096049" imgH="42004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90675"/>
                        <a:ext cx="7096125" cy="4200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4"/>
          <p:cNvSpPr txBox="1">
            <a:spLocks noChangeArrowheads="1"/>
          </p:cNvSpPr>
          <p:nvPr/>
        </p:nvSpPr>
        <p:spPr bwMode="auto">
          <a:xfrm>
            <a:off x="1752600" y="60960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latin typeface="Garamond" pitchFamily="18" charset="0"/>
              </a:rPr>
              <a:t>Rainfall Mass Curve</a:t>
            </a:r>
          </a:p>
        </p:txBody>
      </p:sp>
    </p:spTree>
    <p:extLst>
      <p:ext uri="{BB962C8B-B14F-4D97-AF65-F5344CB8AC3E}">
        <p14:creationId xmlns:p14="http://schemas.microsoft.com/office/powerpoint/2010/main" val="830230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122238"/>
            <a:ext cx="8229600" cy="639762"/>
          </a:xfrm>
        </p:spPr>
        <p:txBody>
          <a:bodyPr>
            <a:normAutofit fontScale="90000"/>
          </a:bodyPr>
          <a:lstStyle/>
          <a:p>
            <a:pPr eaLnBrk="1" hangingPunct="1"/>
            <a:r>
              <a:rPr lang="en-US" sz="4000" smtClean="0"/>
              <a:t>Rainfall maps in GIS</a:t>
            </a:r>
          </a:p>
        </p:txBody>
      </p:sp>
      <p:graphicFrame>
        <p:nvGraphicFramePr>
          <p:cNvPr id="4098" name="Object 3"/>
          <p:cNvGraphicFramePr>
            <a:graphicFrameLocks noGrp="1" noChangeAspect="1"/>
          </p:cNvGraphicFramePr>
          <p:nvPr>
            <p:ph sz="half" idx="1"/>
          </p:nvPr>
        </p:nvGraphicFramePr>
        <p:xfrm>
          <a:off x="1112838" y="914400"/>
          <a:ext cx="2925762" cy="4876800"/>
        </p:xfrm>
        <a:graphic>
          <a:graphicData uri="http://schemas.openxmlformats.org/presentationml/2006/ole">
            <mc:AlternateContent xmlns:mc="http://schemas.openxmlformats.org/markup-compatibility/2006">
              <mc:Choice xmlns:v="urn:schemas-microsoft-com:vml" Requires="v">
                <p:oleObj spid="_x0000_s36874" name="Bitmap Image" r:id="rId3" imgW="3048264" imgH="5082981" progId="Paint.Picture">
                  <p:embed/>
                </p:oleObj>
              </mc:Choice>
              <mc:Fallback>
                <p:oleObj name="Bitmap Image" r:id="rId3" imgW="3048264" imgH="50829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914400"/>
                        <a:ext cx="29257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4"/>
          <p:cNvGraphicFramePr>
            <a:graphicFrameLocks noGrp="1" noChangeAspect="1"/>
          </p:cNvGraphicFramePr>
          <p:nvPr>
            <p:ph sz="half" idx="2"/>
          </p:nvPr>
        </p:nvGraphicFramePr>
        <p:xfrm>
          <a:off x="5257800" y="914400"/>
          <a:ext cx="2603500" cy="4876800"/>
        </p:xfrm>
        <a:graphic>
          <a:graphicData uri="http://schemas.openxmlformats.org/presentationml/2006/ole">
            <mc:AlternateContent xmlns:mc="http://schemas.openxmlformats.org/markup-compatibility/2006">
              <mc:Choice xmlns:v="urn:schemas-microsoft-com:vml" Requires="v">
                <p:oleObj spid="_x0000_s36875" name="Bitmap Image" r:id="rId5" imgW="2979048" imgH="5585944" progId="Paint.Picture">
                  <p:embed/>
                </p:oleObj>
              </mc:Choice>
              <mc:Fallback>
                <p:oleObj name="Bitmap Image" r:id="rId5" imgW="2979048" imgH="558594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914400"/>
                        <a:ext cx="26035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5"/>
          <p:cNvSpPr>
            <a:spLocks noChangeArrowheads="1"/>
          </p:cNvSpPr>
          <p:nvPr/>
        </p:nvSpPr>
        <p:spPr bwMode="auto">
          <a:xfrm>
            <a:off x="762000" y="5867400"/>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chemeClr val="tx2"/>
                </a:solidFill>
              </a:rPr>
              <a:t>Nearest Neighbor “Thiessen” Polygon Interpolation</a:t>
            </a:r>
          </a:p>
        </p:txBody>
      </p:sp>
      <p:sp>
        <p:nvSpPr>
          <p:cNvPr id="4102" name="Rectangle 6"/>
          <p:cNvSpPr>
            <a:spLocks noChangeArrowheads="1"/>
          </p:cNvSpPr>
          <p:nvPr/>
        </p:nvSpPr>
        <p:spPr bwMode="auto">
          <a:xfrm>
            <a:off x="4648200" y="5927725"/>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chemeClr val="tx2"/>
                </a:solidFill>
              </a:rPr>
              <a:t>Spline Interpolation</a:t>
            </a:r>
          </a:p>
        </p:txBody>
      </p:sp>
    </p:spTree>
    <p:extLst>
      <p:ext uri="{BB962C8B-B14F-4D97-AF65-F5344CB8AC3E}">
        <p14:creationId xmlns:p14="http://schemas.microsoft.com/office/powerpoint/2010/main" val="2284619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NEXRAD</a:t>
            </a:r>
          </a:p>
        </p:txBody>
      </p:sp>
      <p:pic>
        <p:nvPicPr>
          <p:cNvPr id="27651" name="Picture 3" descr="Doppler-Radar-T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76600"/>
            <a:ext cx="28225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304800" y="61722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atin typeface="Garamond" pitchFamily="18" charset="0"/>
              </a:rPr>
              <a:t>NEXRAD Tower</a:t>
            </a:r>
          </a:p>
        </p:txBody>
      </p:sp>
      <p:sp>
        <p:nvSpPr>
          <p:cNvPr id="27653" name="Rectangle 5"/>
          <p:cNvSpPr>
            <a:spLocks noGrp="1" noChangeArrowheads="1"/>
          </p:cNvSpPr>
          <p:nvPr>
            <p:ph type="body" idx="1"/>
          </p:nvPr>
        </p:nvSpPr>
        <p:spPr>
          <a:xfrm>
            <a:off x="457200" y="1524000"/>
            <a:ext cx="8229600" cy="1600200"/>
          </a:xfrm>
        </p:spPr>
        <p:txBody>
          <a:bodyPr>
            <a:normAutofit lnSpcReduction="10000"/>
          </a:bodyPr>
          <a:lstStyle/>
          <a:p>
            <a:pPr eaLnBrk="1" hangingPunct="1">
              <a:lnSpc>
                <a:spcPct val="80000"/>
              </a:lnSpc>
            </a:pPr>
            <a:r>
              <a:rPr lang="en-US" sz="2000" b="1" smtClean="0"/>
              <a:t>NEX</a:t>
            </a:r>
            <a:r>
              <a:rPr lang="en-US" sz="2000" smtClean="0"/>
              <a:t>t generation </a:t>
            </a:r>
            <a:r>
              <a:rPr lang="en-US" sz="2000" b="1" smtClean="0"/>
              <a:t>RAD</a:t>
            </a:r>
            <a:r>
              <a:rPr lang="en-US" sz="2000" smtClean="0"/>
              <a:t>ar: is a doppler radar used for obtaining weather information</a:t>
            </a:r>
          </a:p>
          <a:p>
            <a:pPr eaLnBrk="1" hangingPunct="1">
              <a:lnSpc>
                <a:spcPct val="80000"/>
              </a:lnSpc>
            </a:pPr>
            <a:r>
              <a:rPr lang="en-US" sz="2000" smtClean="0"/>
              <a:t>A signal is emitted from the radar which returns after striking a rainfall drop</a:t>
            </a:r>
          </a:p>
          <a:p>
            <a:pPr eaLnBrk="1" hangingPunct="1">
              <a:lnSpc>
                <a:spcPct val="80000"/>
              </a:lnSpc>
            </a:pPr>
            <a:r>
              <a:rPr lang="en-US" sz="2000" smtClean="0"/>
              <a:t>Returned signals from the radar are analyzed to compute the rainfall intensity and integrated over time to get the precipitation</a:t>
            </a:r>
          </a:p>
          <a:p>
            <a:pPr eaLnBrk="1" hangingPunct="1">
              <a:lnSpc>
                <a:spcPct val="80000"/>
              </a:lnSpc>
            </a:pPr>
            <a:endParaRPr lang="en-US" sz="2000" smtClean="0"/>
          </a:p>
        </p:txBody>
      </p:sp>
      <p:pic>
        <p:nvPicPr>
          <p:cNvPr id="27654" name="Picture 6" descr="radardem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81400"/>
            <a:ext cx="48768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p:cNvSpPr txBox="1">
            <a:spLocks noChangeArrowheads="1"/>
          </p:cNvSpPr>
          <p:nvPr/>
        </p:nvSpPr>
        <p:spPr bwMode="auto">
          <a:xfrm>
            <a:off x="3810000" y="6186488"/>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atin typeface="Garamond" pitchFamily="18" charset="0"/>
              </a:rPr>
              <a:t>Working of NEXRAD</a:t>
            </a:r>
          </a:p>
        </p:txBody>
      </p:sp>
    </p:spTree>
    <p:extLst>
      <p:ext uri="{BB962C8B-B14F-4D97-AF65-F5344CB8AC3E}">
        <p14:creationId xmlns:p14="http://schemas.microsoft.com/office/powerpoint/2010/main" val="2955874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Evaporation</a:t>
            </a:r>
          </a:p>
        </p:txBody>
      </p:sp>
      <p:sp>
        <p:nvSpPr>
          <p:cNvPr id="6147" name="Rectangle 3"/>
          <p:cNvSpPr>
            <a:spLocks noGrp="1" noChangeArrowheads="1"/>
          </p:cNvSpPr>
          <p:nvPr>
            <p:ph type="body" idx="1"/>
          </p:nvPr>
        </p:nvSpPr>
        <p:spPr>
          <a:xfrm>
            <a:off x="457200" y="1600200"/>
            <a:ext cx="7664450" cy="4525963"/>
          </a:xfrm>
        </p:spPr>
        <p:txBody>
          <a:bodyPr/>
          <a:lstStyle/>
          <a:p>
            <a:pPr marL="457200" lvl="1" indent="0">
              <a:buNone/>
            </a:pPr>
            <a:r>
              <a:rPr lang="en-US" sz="2400" dirty="0" smtClean="0">
                <a:solidFill>
                  <a:srgbClr val="FF0000"/>
                </a:solidFill>
              </a:rPr>
              <a:t>Evaporation</a:t>
            </a:r>
            <a:r>
              <a:rPr lang="en-US" sz="2400" dirty="0" smtClean="0"/>
              <a:t> </a:t>
            </a:r>
            <a:r>
              <a:rPr lang="en-US" sz="2400" dirty="0"/>
              <a:t>– process by </a:t>
            </a:r>
            <a:r>
              <a:rPr lang="en-US" sz="2400" dirty="0" smtClean="0"/>
              <a:t>which liquid water becomes water vapor</a:t>
            </a:r>
            <a:endParaRPr lang="en-US" sz="2400" dirty="0"/>
          </a:p>
          <a:p>
            <a:pPr lvl="1"/>
            <a:r>
              <a:rPr lang="en-US" sz="2400" dirty="0">
                <a:solidFill>
                  <a:srgbClr val="FF0000"/>
                </a:solidFill>
              </a:rPr>
              <a:t>Transpiration</a:t>
            </a:r>
            <a:r>
              <a:rPr lang="en-US" sz="2400" dirty="0"/>
              <a:t> </a:t>
            </a:r>
            <a:r>
              <a:rPr lang="en-US" sz="2400" dirty="0" smtClean="0"/>
              <a:t>– </a:t>
            </a:r>
            <a:r>
              <a:rPr lang="en-US" sz="2400" dirty="0"/>
              <a:t>process by which liquid water passes from liquid to vapor through plant </a:t>
            </a:r>
            <a:r>
              <a:rPr lang="en-US" sz="2400" dirty="0" smtClean="0"/>
              <a:t>metabolism</a:t>
            </a:r>
            <a:endParaRPr lang="en-US" sz="2400" dirty="0"/>
          </a:p>
          <a:p>
            <a:pPr lvl="1"/>
            <a:r>
              <a:rPr lang="en-US" sz="2400" dirty="0" smtClean="0">
                <a:solidFill>
                  <a:srgbClr val="FF0000"/>
                </a:solidFill>
              </a:rPr>
              <a:t>Evapotranspiration</a:t>
            </a:r>
            <a:r>
              <a:rPr lang="en-US" sz="2400" dirty="0" smtClean="0"/>
              <a:t> – evaporation through plants and trees, and directly from the soil and land surface</a:t>
            </a:r>
          </a:p>
          <a:p>
            <a:pPr lvl="1"/>
            <a:r>
              <a:rPr lang="en-US" sz="2400" dirty="0" smtClean="0">
                <a:solidFill>
                  <a:srgbClr val="FF0000"/>
                </a:solidFill>
              </a:rPr>
              <a:t>Potential Evaporation </a:t>
            </a:r>
            <a:r>
              <a:rPr lang="en-US" sz="2400" dirty="0" smtClean="0"/>
              <a:t>– evaporation from an open water surface or from a well-watered grass surface</a:t>
            </a:r>
          </a:p>
          <a:p>
            <a:pPr lvl="1"/>
            <a:endParaRPr lang="en-US" u="sng" dirty="0" smtClean="0"/>
          </a:p>
        </p:txBody>
      </p:sp>
    </p:spTree>
    <p:extLst>
      <p:ext uri="{BB962C8B-B14F-4D97-AF65-F5344CB8AC3E}">
        <p14:creationId xmlns:p14="http://schemas.microsoft.com/office/powerpoint/2010/main" val="1441591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sz="4000" smtClean="0"/>
              <a:t>Global water balance (volumetric)</a:t>
            </a:r>
          </a:p>
        </p:txBody>
      </p:sp>
      <p:sp>
        <p:nvSpPr>
          <p:cNvPr id="6147" name="Line 3"/>
          <p:cNvSpPr>
            <a:spLocks noChangeShapeType="1"/>
          </p:cNvSpPr>
          <p:nvPr/>
        </p:nvSpPr>
        <p:spPr bwMode="auto">
          <a:xfrm>
            <a:off x="685800" y="5219700"/>
            <a:ext cx="2819400" cy="0"/>
          </a:xfrm>
          <a:prstGeom prst="line">
            <a:avLst/>
          </a:prstGeom>
          <a:noFill/>
          <a:ln w="381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 name="Line 4"/>
          <p:cNvSpPr>
            <a:spLocks noChangeShapeType="1"/>
          </p:cNvSpPr>
          <p:nvPr/>
        </p:nvSpPr>
        <p:spPr bwMode="auto">
          <a:xfrm>
            <a:off x="4114800" y="5219700"/>
            <a:ext cx="44958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5"/>
          <p:cNvSpPr txBox="1">
            <a:spLocks noChangeArrowheads="1"/>
          </p:cNvSpPr>
          <p:nvPr/>
        </p:nvSpPr>
        <p:spPr bwMode="auto">
          <a:xfrm>
            <a:off x="533400" y="52959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Land (148.7 km</a:t>
            </a:r>
            <a:r>
              <a:rPr lang="en-US" baseline="30000"/>
              <a:t>2</a:t>
            </a:r>
            <a:r>
              <a:rPr lang="en-US"/>
              <a:t>)</a:t>
            </a:r>
          </a:p>
          <a:p>
            <a:pPr eaLnBrk="1" hangingPunct="1"/>
            <a:r>
              <a:rPr lang="en-US"/>
              <a:t>(29% of earth area)</a:t>
            </a:r>
          </a:p>
        </p:txBody>
      </p:sp>
      <p:sp>
        <p:nvSpPr>
          <p:cNvPr id="6150" name="Text Box 6"/>
          <p:cNvSpPr txBox="1">
            <a:spLocks noChangeArrowheads="1"/>
          </p:cNvSpPr>
          <p:nvPr/>
        </p:nvSpPr>
        <p:spPr bwMode="auto">
          <a:xfrm>
            <a:off x="5867400" y="52959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Ocean (361.3 km</a:t>
            </a:r>
            <a:r>
              <a:rPr lang="en-US" baseline="30000"/>
              <a:t>2</a:t>
            </a:r>
            <a:r>
              <a:rPr lang="en-US"/>
              <a:t>)</a:t>
            </a:r>
          </a:p>
          <a:p>
            <a:pPr eaLnBrk="1" hangingPunct="1"/>
            <a:r>
              <a:rPr lang="en-US"/>
              <a:t>(71% of earth area)</a:t>
            </a:r>
          </a:p>
        </p:txBody>
      </p:sp>
      <p:sp>
        <p:nvSpPr>
          <p:cNvPr id="6151" name="AutoShape 7"/>
          <p:cNvSpPr>
            <a:spLocks noChangeArrowheads="1"/>
          </p:cNvSpPr>
          <p:nvPr/>
        </p:nvSpPr>
        <p:spPr bwMode="auto">
          <a:xfrm>
            <a:off x="914400" y="2552700"/>
            <a:ext cx="533400" cy="914400"/>
          </a:xfrm>
          <a:prstGeom prst="downArrow">
            <a:avLst>
              <a:gd name="adj1" fmla="val 50000"/>
              <a:gd name="adj2" fmla="val 42857"/>
            </a:avLst>
          </a:prstGeom>
          <a:solidFill>
            <a:schemeClr val="accent1"/>
          </a:solidFill>
          <a:ln w="9525">
            <a:solidFill>
              <a:schemeClr val="tx1"/>
            </a:solidFill>
            <a:miter lim="800000"/>
            <a:headEnd/>
            <a:tailEnd/>
          </a:ln>
        </p:spPr>
        <p:txBody>
          <a:bodyPr vert="eaVert" wrap="none" anchor="ctr"/>
          <a:lstStyle/>
          <a:p>
            <a:endParaRPr lang="en-US"/>
          </a:p>
        </p:txBody>
      </p:sp>
      <p:sp>
        <p:nvSpPr>
          <p:cNvPr id="6152" name="Text Box 8"/>
          <p:cNvSpPr txBox="1">
            <a:spLocks noChangeArrowheads="1"/>
          </p:cNvSpPr>
          <p:nvPr/>
        </p:nvSpPr>
        <p:spPr bwMode="auto">
          <a:xfrm>
            <a:off x="457200" y="1905000"/>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100</a:t>
            </a:r>
          </a:p>
        </p:txBody>
      </p:sp>
      <p:sp>
        <p:nvSpPr>
          <p:cNvPr id="6153" name="AutoShape 9"/>
          <p:cNvSpPr>
            <a:spLocks noChangeArrowheads="1"/>
          </p:cNvSpPr>
          <p:nvPr/>
        </p:nvSpPr>
        <p:spPr bwMode="auto">
          <a:xfrm flipV="1">
            <a:off x="2057400" y="4381500"/>
            <a:ext cx="533400" cy="609600"/>
          </a:xfrm>
          <a:prstGeom prst="downArrow">
            <a:avLst>
              <a:gd name="adj1" fmla="val 50000"/>
              <a:gd name="adj2" fmla="val 28571"/>
            </a:avLst>
          </a:prstGeom>
          <a:solidFill>
            <a:schemeClr val="accent1"/>
          </a:solidFill>
          <a:ln w="9525">
            <a:solidFill>
              <a:schemeClr val="tx1"/>
            </a:solidFill>
            <a:miter lim="800000"/>
            <a:headEnd/>
            <a:tailEnd/>
          </a:ln>
        </p:spPr>
        <p:txBody>
          <a:bodyPr vert="eaVert" wrap="none" anchor="ctr"/>
          <a:lstStyle/>
          <a:p>
            <a:endParaRPr lang="en-US"/>
          </a:p>
        </p:txBody>
      </p:sp>
      <p:sp>
        <p:nvSpPr>
          <p:cNvPr id="6154" name="Text Box 10"/>
          <p:cNvSpPr txBox="1">
            <a:spLocks noChangeArrowheads="1"/>
          </p:cNvSpPr>
          <p:nvPr/>
        </p:nvSpPr>
        <p:spPr bwMode="auto">
          <a:xfrm>
            <a:off x="1600200" y="361950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61</a:t>
            </a:r>
          </a:p>
        </p:txBody>
      </p:sp>
      <p:sp>
        <p:nvSpPr>
          <p:cNvPr id="6155" name="AutoShape 11"/>
          <p:cNvSpPr>
            <a:spLocks noChangeArrowheads="1"/>
          </p:cNvSpPr>
          <p:nvPr/>
        </p:nvSpPr>
        <p:spPr bwMode="auto">
          <a:xfrm rot="5400000" flipV="1">
            <a:off x="3429000" y="47625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6156" name="Text Box 12"/>
          <p:cNvSpPr txBox="1">
            <a:spLocks noChangeArrowheads="1"/>
          </p:cNvSpPr>
          <p:nvPr/>
        </p:nvSpPr>
        <p:spPr bwMode="auto">
          <a:xfrm>
            <a:off x="2768600" y="4152900"/>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Surface Outflow</a:t>
            </a:r>
          </a:p>
          <a:p>
            <a:pPr algn="ctr" eaLnBrk="1" hangingPunct="1"/>
            <a:r>
              <a:rPr lang="en-US">
                <a:solidFill>
                  <a:srgbClr val="0066FF"/>
                </a:solidFill>
              </a:rPr>
              <a:t>38</a:t>
            </a:r>
          </a:p>
        </p:txBody>
      </p:sp>
      <p:sp>
        <p:nvSpPr>
          <p:cNvPr id="6157" name="AutoShape 13"/>
          <p:cNvSpPr>
            <a:spLocks noChangeArrowheads="1"/>
          </p:cNvSpPr>
          <p:nvPr/>
        </p:nvSpPr>
        <p:spPr bwMode="auto">
          <a:xfrm rot="5400000" flipV="1">
            <a:off x="3543300" y="5334000"/>
            <a:ext cx="152400" cy="381000"/>
          </a:xfrm>
          <a:prstGeom prst="down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p>
            <a:endParaRPr lang="en-US"/>
          </a:p>
        </p:txBody>
      </p:sp>
      <p:sp>
        <p:nvSpPr>
          <p:cNvPr id="6158" name="Text Box 14"/>
          <p:cNvSpPr txBox="1">
            <a:spLocks noChangeArrowheads="1"/>
          </p:cNvSpPr>
          <p:nvPr/>
        </p:nvSpPr>
        <p:spPr bwMode="auto">
          <a:xfrm>
            <a:off x="2590800" y="5524500"/>
            <a:ext cx="285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Subsurface Outflow</a:t>
            </a:r>
          </a:p>
          <a:p>
            <a:pPr algn="ctr" eaLnBrk="1" hangingPunct="1"/>
            <a:r>
              <a:rPr lang="en-US">
                <a:solidFill>
                  <a:srgbClr val="0066FF"/>
                </a:solidFill>
              </a:rPr>
              <a:t>1</a:t>
            </a:r>
          </a:p>
        </p:txBody>
      </p:sp>
      <p:sp>
        <p:nvSpPr>
          <p:cNvPr id="6159" name="AutoShape 15"/>
          <p:cNvSpPr>
            <a:spLocks noChangeArrowheads="1"/>
          </p:cNvSpPr>
          <p:nvPr/>
        </p:nvSpPr>
        <p:spPr bwMode="auto">
          <a:xfrm>
            <a:off x="6019800" y="2552700"/>
            <a:ext cx="533400" cy="2438400"/>
          </a:xfrm>
          <a:prstGeom prst="downArrow">
            <a:avLst>
              <a:gd name="adj1" fmla="val 50000"/>
              <a:gd name="adj2" fmla="val 114286"/>
            </a:avLst>
          </a:prstGeom>
          <a:solidFill>
            <a:schemeClr val="accent1"/>
          </a:solidFill>
          <a:ln w="9525">
            <a:solidFill>
              <a:schemeClr val="tx1"/>
            </a:solidFill>
            <a:miter lim="800000"/>
            <a:headEnd/>
            <a:tailEnd/>
          </a:ln>
        </p:spPr>
        <p:txBody>
          <a:bodyPr vert="eaVert" wrap="none" anchor="ctr"/>
          <a:lstStyle/>
          <a:p>
            <a:endParaRPr lang="en-US"/>
          </a:p>
        </p:txBody>
      </p:sp>
      <p:sp>
        <p:nvSpPr>
          <p:cNvPr id="6160" name="Text Box 16"/>
          <p:cNvSpPr txBox="1">
            <a:spLocks noChangeArrowheads="1"/>
          </p:cNvSpPr>
          <p:nvPr/>
        </p:nvSpPr>
        <p:spPr bwMode="auto">
          <a:xfrm>
            <a:off x="5562600" y="1905000"/>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385</a:t>
            </a:r>
          </a:p>
        </p:txBody>
      </p:sp>
      <p:sp>
        <p:nvSpPr>
          <p:cNvPr id="6161" name="AutoShape 17"/>
          <p:cNvSpPr>
            <a:spLocks noChangeArrowheads="1"/>
          </p:cNvSpPr>
          <p:nvPr/>
        </p:nvSpPr>
        <p:spPr bwMode="auto">
          <a:xfrm flipV="1">
            <a:off x="7162800" y="1943100"/>
            <a:ext cx="533400" cy="3048000"/>
          </a:xfrm>
          <a:prstGeom prst="downArrow">
            <a:avLst>
              <a:gd name="adj1" fmla="val 50000"/>
              <a:gd name="adj2" fmla="val 142857"/>
            </a:avLst>
          </a:prstGeom>
          <a:solidFill>
            <a:schemeClr val="accent1"/>
          </a:solidFill>
          <a:ln w="9525">
            <a:solidFill>
              <a:schemeClr val="tx1"/>
            </a:solidFill>
            <a:miter lim="800000"/>
            <a:headEnd/>
            <a:tailEnd/>
          </a:ln>
        </p:spPr>
        <p:txBody>
          <a:bodyPr vert="eaVert" wrap="none" anchor="ctr"/>
          <a:lstStyle/>
          <a:p>
            <a:endParaRPr lang="en-US"/>
          </a:p>
        </p:txBody>
      </p:sp>
      <p:sp>
        <p:nvSpPr>
          <p:cNvPr id="6162" name="Text Box 18"/>
          <p:cNvSpPr txBox="1">
            <a:spLocks noChangeArrowheads="1"/>
          </p:cNvSpPr>
          <p:nvPr/>
        </p:nvSpPr>
        <p:spPr bwMode="auto">
          <a:xfrm>
            <a:off x="7740650" y="190500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424</a:t>
            </a:r>
          </a:p>
        </p:txBody>
      </p:sp>
      <p:sp>
        <p:nvSpPr>
          <p:cNvPr id="6163" name="AutoShape 19"/>
          <p:cNvSpPr>
            <a:spLocks noChangeArrowheads="1"/>
          </p:cNvSpPr>
          <p:nvPr/>
        </p:nvSpPr>
        <p:spPr bwMode="auto">
          <a:xfrm rot="-5400000" flipH="1" flipV="1">
            <a:off x="3543300" y="2667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vert="eaVert" wrap="none" anchor="ctr"/>
          <a:lstStyle/>
          <a:p>
            <a:endParaRPr lang="en-US"/>
          </a:p>
        </p:txBody>
      </p:sp>
      <p:sp>
        <p:nvSpPr>
          <p:cNvPr id="6164" name="Text Box 20"/>
          <p:cNvSpPr txBox="1">
            <a:spLocks noChangeArrowheads="1"/>
          </p:cNvSpPr>
          <p:nvPr/>
        </p:nvSpPr>
        <p:spPr bwMode="auto">
          <a:xfrm>
            <a:off x="2286000" y="19050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Atmospheric moisture flow 39</a:t>
            </a:r>
          </a:p>
        </p:txBody>
      </p:sp>
      <p:sp>
        <p:nvSpPr>
          <p:cNvPr id="6165" name="Text Box 21"/>
          <p:cNvSpPr txBox="1">
            <a:spLocks noChangeArrowheads="1"/>
          </p:cNvSpPr>
          <p:nvPr/>
        </p:nvSpPr>
        <p:spPr bwMode="auto">
          <a:xfrm>
            <a:off x="1676400" y="1066800"/>
            <a:ext cx="5805488"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Units are in volume per year relative to precipitation on land (119,000 km</a:t>
            </a:r>
            <a:r>
              <a:rPr lang="en-US" baseline="30000">
                <a:solidFill>
                  <a:srgbClr val="0066FF"/>
                </a:solidFill>
              </a:rPr>
              <a:t>3</a:t>
            </a:r>
            <a:r>
              <a:rPr lang="en-US">
                <a:solidFill>
                  <a:srgbClr val="0066FF"/>
                </a:solidFill>
              </a:rPr>
              <a:t>/yr) which is 100 units</a:t>
            </a:r>
          </a:p>
        </p:txBody>
      </p:sp>
      <p:sp>
        <p:nvSpPr>
          <p:cNvPr id="6166" name="Text Box 19"/>
          <p:cNvSpPr txBox="1">
            <a:spLocks noChangeArrowheads="1"/>
          </p:cNvSpPr>
          <p:nvPr/>
        </p:nvSpPr>
        <p:spPr bwMode="auto">
          <a:xfrm>
            <a:off x="1905000" y="6324600"/>
            <a:ext cx="509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What conclusions can we draw from these data?</a:t>
            </a:r>
          </a:p>
        </p:txBody>
      </p:sp>
    </p:spTree>
    <p:extLst>
      <p:ext uri="{BB962C8B-B14F-4D97-AF65-F5344CB8AC3E}">
        <p14:creationId xmlns:p14="http://schemas.microsoft.com/office/powerpoint/2010/main" val="1380756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9F987"/>
          </a:solidFill>
        </p:spPr>
        <p:txBody>
          <a:bodyPr/>
          <a:lstStyle/>
          <a:p>
            <a:pPr eaLnBrk="1" hangingPunct="1"/>
            <a:r>
              <a:rPr lang="en-US" smtClean="0"/>
              <a:t>ET -Eddy covariance method</a:t>
            </a:r>
          </a:p>
        </p:txBody>
      </p:sp>
      <p:sp>
        <p:nvSpPr>
          <p:cNvPr id="9219" name="Rectangle 3"/>
          <p:cNvSpPr>
            <a:spLocks noGrp="1" noChangeArrowheads="1"/>
          </p:cNvSpPr>
          <p:nvPr>
            <p:ph idx="1"/>
          </p:nvPr>
        </p:nvSpPr>
        <p:spPr>
          <a:xfrm>
            <a:off x="457200" y="1600200"/>
            <a:ext cx="4800600" cy="4525963"/>
          </a:xfrm>
        </p:spPr>
        <p:txBody>
          <a:bodyPr/>
          <a:lstStyle/>
          <a:p>
            <a:pPr eaLnBrk="1" hangingPunct="1"/>
            <a:r>
              <a:rPr lang="en-US" sz="2400" dirty="0" smtClean="0"/>
              <a:t>Measurement of </a:t>
            </a:r>
            <a:r>
              <a:rPr lang="en-US" sz="2400" dirty="0" smtClean="0">
                <a:solidFill>
                  <a:srgbClr val="FF0000"/>
                </a:solidFill>
              </a:rPr>
              <a:t>vertical transfer of water vapor </a:t>
            </a:r>
            <a:r>
              <a:rPr lang="en-US" sz="2400" dirty="0" smtClean="0"/>
              <a:t>driven by convective motion</a:t>
            </a:r>
          </a:p>
          <a:p>
            <a:pPr eaLnBrk="1" hangingPunct="1"/>
            <a:r>
              <a:rPr lang="en-US" sz="2400" dirty="0" smtClean="0"/>
              <a:t>Directly measure flux by sensing properties of </a:t>
            </a:r>
            <a:r>
              <a:rPr lang="en-US" sz="2400" dirty="0" smtClean="0">
                <a:solidFill>
                  <a:srgbClr val="FF0000"/>
                </a:solidFill>
              </a:rPr>
              <a:t>eddies</a:t>
            </a:r>
            <a:r>
              <a:rPr lang="en-US" sz="2400" dirty="0" smtClean="0"/>
              <a:t> as they pass through a measurement level on an instantaneous basis</a:t>
            </a:r>
          </a:p>
          <a:p>
            <a:pPr eaLnBrk="1" hangingPunct="1"/>
            <a:r>
              <a:rPr lang="en-US" sz="2400" dirty="0" smtClean="0"/>
              <a:t>Statistical tool</a:t>
            </a:r>
          </a:p>
        </p:txBody>
      </p:sp>
      <p:grpSp>
        <p:nvGrpSpPr>
          <p:cNvPr id="4" name="Group 2"/>
          <p:cNvGrpSpPr>
            <a:grpSpLocks/>
          </p:cNvGrpSpPr>
          <p:nvPr/>
        </p:nvGrpSpPr>
        <p:grpSpPr bwMode="auto">
          <a:xfrm>
            <a:off x="6188075" y="1595438"/>
            <a:ext cx="903288" cy="3675062"/>
            <a:chOff x="860" y="384"/>
            <a:chExt cx="569" cy="2314"/>
          </a:xfrm>
        </p:grpSpPr>
        <p:sp>
          <p:nvSpPr>
            <p:cNvPr id="5" name="Freeform 3"/>
            <p:cNvSpPr>
              <a:spLocks/>
            </p:cNvSpPr>
            <p:nvPr/>
          </p:nvSpPr>
          <p:spPr bwMode="auto">
            <a:xfrm>
              <a:off x="860" y="1501"/>
              <a:ext cx="559" cy="1197"/>
            </a:xfrm>
            <a:custGeom>
              <a:avLst/>
              <a:gdLst>
                <a:gd name="T0" fmla="*/ 327 w 559"/>
                <a:gd name="T1" fmla="*/ 1196 h 1197"/>
                <a:gd name="T2" fmla="*/ 313 w 559"/>
                <a:gd name="T3" fmla="*/ 1196 h 1197"/>
                <a:gd name="T4" fmla="*/ 291 w 559"/>
                <a:gd name="T5" fmla="*/ 1192 h 1197"/>
                <a:gd name="T6" fmla="*/ 266 w 559"/>
                <a:gd name="T7" fmla="*/ 1177 h 1197"/>
                <a:gd name="T8" fmla="*/ 248 w 559"/>
                <a:gd name="T9" fmla="*/ 1152 h 1197"/>
                <a:gd name="T10" fmla="*/ 229 w 559"/>
                <a:gd name="T11" fmla="*/ 1122 h 1197"/>
                <a:gd name="T12" fmla="*/ 213 w 559"/>
                <a:gd name="T13" fmla="*/ 1090 h 1197"/>
                <a:gd name="T14" fmla="*/ 201 w 559"/>
                <a:gd name="T15" fmla="*/ 1055 h 1197"/>
                <a:gd name="T16" fmla="*/ 184 w 559"/>
                <a:gd name="T17" fmla="*/ 1006 h 1197"/>
                <a:gd name="T18" fmla="*/ 168 w 559"/>
                <a:gd name="T19" fmla="*/ 958 h 1197"/>
                <a:gd name="T20" fmla="*/ 155 w 559"/>
                <a:gd name="T21" fmla="*/ 903 h 1197"/>
                <a:gd name="T22" fmla="*/ 141 w 559"/>
                <a:gd name="T23" fmla="*/ 837 h 1197"/>
                <a:gd name="T24" fmla="*/ 127 w 559"/>
                <a:gd name="T25" fmla="*/ 762 h 1197"/>
                <a:gd name="T26" fmla="*/ 121 w 559"/>
                <a:gd name="T27" fmla="*/ 711 h 1197"/>
                <a:gd name="T28" fmla="*/ 111 w 559"/>
                <a:gd name="T29" fmla="*/ 654 h 1197"/>
                <a:gd name="T30" fmla="*/ 105 w 559"/>
                <a:gd name="T31" fmla="*/ 599 h 1197"/>
                <a:gd name="T32" fmla="*/ 100 w 559"/>
                <a:gd name="T33" fmla="*/ 550 h 1197"/>
                <a:gd name="T34" fmla="*/ 98 w 559"/>
                <a:gd name="T35" fmla="*/ 511 h 1197"/>
                <a:gd name="T36" fmla="*/ 94 w 559"/>
                <a:gd name="T37" fmla="*/ 475 h 1197"/>
                <a:gd name="T38" fmla="*/ 90 w 559"/>
                <a:gd name="T39" fmla="*/ 418 h 1197"/>
                <a:gd name="T40" fmla="*/ 86 w 559"/>
                <a:gd name="T41" fmla="*/ 356 h 1197"/>
                <a:gd name="T42" fmla="*/ 82 w 559"/>
                <a:gd name="T43" fmla="*/ 281 h 1197"/>
                <a:gd name="T44" fmla="*/ 0 w 559"/>
                <a:gd name="T45" fmla="*/ 281 h 1197"/>
                <a:gd name="T46" fmla="*/ 201 w 559"/>
                <a:gd name="T47" fmla="*/ 0 h 1197"/>
                <a:gd name="T48" fmla="*/ 426 w 559"/>
                <a:gd name="T49" fmla="*/ 281 h 1197"/>
                <a:gd name="T50" fmla="*/ 335 w 559"/>
                <a:gd name="T51" fmla="*/ 281 h 1197"/>
                <a:gd name="T52" fmla="*/ 338 w 559"/>
                <a:gd name="T53" fmla="*/ 331 h 1197"/>
                <a:gd name="T54" fmla="*/ 343 w 559"/>
                <a:gd name="T55" fmla="*/ 388 h 1197"/>
                <a:gd name="T56" fmla="*/ 347 w 559"/>
                <a:gd name="T57" fmla="*/ 451 h 1197"/>
                <a:gd name="T58" fmla="*/ 351 w 559"/>
                <a:gd name="T59" fmla="*/ 511 h 1197"/>
                <a:gd name="T60" fmla="*/ 358 w 559"/>
                <a:gd name="T61" fmla="*/ 567 h 1197"/>
                <a:gd name="T62" fmla="*/ 363 w 559"/>
                <a:gd name="T63" fmla="*/ 616 h 1197"/>
                <a:gd name="T64" fmla="*/ 374 w 559"/>
                <a:gd name="T65" fmla="*/ 702 h 1197"/>
                <a:gd name="T66" fmla="*/ 385 w 559"/>
                <a:gd name="T67" fmla="*/ 774 h 1197"/>
                <a:gd name="T68" fmla="*/ 394 w 559"/>
                <a:gd name="T69" fmla="*/ 827 h 1197"/>
                <a:gd name="T70" fmla="*/ 402 w 559"/>
                <a:gd name="T71" fmla="*/ 869 h 1197"/>
                <a:gd name="T72" fmla="*/ 411 w 559"/>
                <a:gd name="T73" fmla="*/ 911 h 1197"/>
                <a:gd name="T74" fmla="*/ 419 w 559"/>
                <a:gd name="T75" fmla="*/ 943 h 1197"/>
                <a:gd name="T76" fmla="*/ 429 w 559"/>
                <a:gd name="T77" fmla="*/ 977 h 1197"/>
                <a:gd name="T78" fmla="*/ 436 w 559"/>
                <a:gd name="T79" fmla="*/ 1006 h 1197"/>
                <a:gd name="T80" fmla="*/ 445 w 559"/>
                <a:gd name="T81" fmla="*/ 1032 h 1197"/>
                <a:gd name="T82" fmla="*/ 453 w 559"/>
                <a:gd name="T83" fmla="*/ 1055 h 1197"/>
                <a:gd name="T84" fmla="*/ 464 w 559"/>
                <a:gd name="T85" fmla="*/ 1082 h 1197"/>
                <a:gd name="T86" fmla="*/ 473 w 559"/>
                <a:gd name="T87" fmla="*/ 1103 h 1197"/>
                <a:gd name="T88" fmla="*/ 485 w 559"/>
                <a:gd name="T89" fmla="*/ 1126 h 1197"/>
                <a:gd name="T90" fmla="*/ 495 w 559"/>
                <a:gd name="T91" fmla="*/ 1143 h 1197"/>
                <a:gd name="T92" fmla="*/ 505 w 559"/>
                <a:gd name="T93" fmla="*/ 1154 h 1197"/>
                <a:gd name="T94" fmla="*/ 516 w 559"/>
                <a:gd name="T95" fmla="*/ 1169 h 1197"/>
                <a:gd name="T96" fmla="*/ 527 w 559"/>
                <a:gd name="T97" fmla="*/ 1179 h 1197"/>
                <a:gd name="T98" fmla="*/ 537 w 559"/>
                <a:gd name="T99" fmla="*/ 1186 h 1197"/>
                <a:gd name="T100" fmla="*/ 546 w 559"/>
                <a:gd name="T101" fmla="*/ 1192 h 1197"/>
                <a:gd name="T102" fmla="*/ 558 w 559"/>
                <a:gd name="T103" fmla="*/ 1196 h 1197"/>
                <a:gd name="T104" fmla="*/ 327 w 559"/>
                <a:gd name="T105" fmla="*/ 1196 h 1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9"/>
                <a:gd name="T160" fmla="*/ 0 h 1197"/>
                <a:gd name="T161" fmla="*/ 559 w 559"/>
                <a:gd name="T162" fmla="*/ 1197 h 1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9" h="1197">
                  <a:moveTo>
                    <a:pt x="327" y="1196"/>
                  </a:moveTo>
                  <a:lnTo>
                    <a:pt x="313" y="1196"/>
                  </a:lnTo>
                  <a:lnTo>
                    <a:pt x="291" y="1192"/>
                  </a:lnTo>
                  <a:lnTo>
                    <a:pt x="266" y="1177"/>
                  </a:lnTo>
                  <a:lnTo>
                    <a:pt x="248" y="1152"/>
                  </a:lnTo>
                  <a:lnTo>
                    <a:pt x="229" y="1122"/>
                  </a:lnTo>
                  <a:lnTo>
                    <a:pt x="213" y="1090"/>
                  </a:lnTo>
                  <a:lnTo>
                    <a:pt x="201" y="1055"/>
                  </a:lnTo>
                  <a:lnTo>
                    <a:pt x="184" y="1006"/>
                  </a:lnTo>
                  <a:lnTo>
                    <a:pt x="168" y="958"/>
                  </a:lnTo>
                  <a:lnTo>
                    <a:pt x="155" y="903"/>
                  </a:lnTo>
                  <a:lnTo>
                    <a:pt x="141" y="837"/>
                  </a:lnTo>
                  <a:lnTo>
                    <a:pt x="127" y="762"/>
                  </a:lnTo>
                  <a:lnTo>
                    <a:pt x="121" y="711"/>
                  </a:lnTo>
                  <a:lnTo>
                    <a:pt x="111" y="654"/>
                  </a:lnTo>
                  <a:lnTo>
                    <a:pt x="105" y="599"/>
                  </a:lnTo>
                  <a:lnTo>
                    <a:pt x="100" y="550"/>
                  </a:lnTo>
                  <a:lnTo>
                    <a:pt x="98" y="511"/>
                  </a:lnTo>
                  <a:lnTo>
                    <a:pt x="94" y="475"/>
                  </a:lnTo>
                  <a:lnTo>
                    <a:pt x="90" y="418"/>
                  </a:lnTo>
                  <a:lnTo>
                    <a:pt x="86" y="356"/>
                  </a:lnTo>
                  <a:lnTo>
                    <a:pt x="82" y="281"/>
                  </a:lnTo>
                  <a:lnTo>
                    <a:pt x="0" y="281"/>
                  </a:lnTo>
                  <a:lnTo>
                    <a:pt x="201" y="0"/>
                  </a:lnTo>
                  <a:lnTo>
                    <a:pt x="426" y="281"/>
                  </a:lnTo>
                  <a:lnTo>
                    <a:pt x="335" y="281"/>
                  </a:lnTo>
                  <a:lnTo>
                    <a:pt x="338" y="331"/>
                  </a:lnTo>
                  <a:lnTo>
                    <a:pt x="343" y="388"/>
                  </a:lnTo>
                  <a:lnTo>
                    <a:pt x="347" y="451"/>
                  </a:lnTo>
                  <a:lnTo>
                    <a:pt x="351" y="511"/>
                  </a:lnTo>
                  <a:lnTo>
                    <a:pt x="358" y="567"/>
                  </a:lnTo>
                  <a:lnTo>
                    <a:pt x="363" y="616"/>
                  </a:lnTo>
                  <a:lnTo>
                    <a:pt x="374" y="702"/>
                  </a:lnTo>
                  <a:lnTo>
                    <a:pt x="385" y="774"/>
                  </a:lnTo>
                  <a:lnTo>
                    <a:pt x="394" y="827"/>
                  </a:lnTo>
                  <a:lnTo>
                    <a:pt x="402" y="869"/>
                  </a:lnTo>
                  <a:lnTo>
                    <a:pt x="411" y="911"/>
                  </a:lnTo>
                  <a:lnTo>
                    <a:pt x="419" y="943"/>
                  </a:lnTo>
                  <a:lnTo>
                    <a:pt x="429" y="977"/>
                  </a:lnTo>
                  <a:lnTo>
                    <a:pt x="436" y="1006"/>
                  </a:lnTo>
                  <a:lnTo>
                    <a:pt x="445" y="1032"/>
                  </a:lnTo>
                  <a:lnTo>
                    <a:pt x="453" y="1055"/>
                  </a:lnTo>
                  <a:lnTo>
                    <a:pt x="464" y="1082"/>
                  </a:lnTo>
                  <a:lnTo>
                    <a:pt x="473" y="1103"/>
                  </a:lnTo>
                  <a:lnTo>
                    <a:pt x="485" y="1126"/>
                  </a:lnTo>
                  <a:lnTo>
                    <a:pt x="495" y="1143"/>
                  </a:lnTo>
                  <a:lnTo>
                    <a:pt x="505" y="1154"/>
                  </a:lnTo>
                  <a:lnTo>
                    <a:pt x="516" y="1169"/>
                  </a:lnTo>
                  <a:lnTo>
                    <a:pt x="527" y="1179"/>
                  </a:lnTo>
                  <a:lnTo>
                    <a:pt x="537" y="1186"/>
                  </a:lnTo>
                  <a:lnTo>
                    <a:pt x="546" y="1192"/>
                  </a:lnTo>
                  <a:lnTo>
                    <a:pt x="558" y="1196"/>
                  </a:lnTo>
                  <a:lnTo>
                    <a:pt x="327" y="1196"/>
                  </a:lnTo>
                </a:path>
              </a:pathLst>
            </a:custGeom>
            <a:solidFill>
              <a:srgbClr val="F76681"/>
            </a:solidFill>
            <a:ln w="12700" cap="rnd">
              <a:solidFill>
                <a:schemeClr val="tx1"/>
              </a:solidFill>
              <a:round/>
              <a:headEnd/>
              <a:tailEnd/>
            </a:ln>
          </p:spPr>
          <p:txBody>
            <a:bodyPr/>
            <a:lstStyle/>
            <a:p>
              <a:endParaRPr lang="en-US"/>
            </a:p>
          </p:txBody>
        </p:sp>
        <p:sp>
          <p:nvSpPr>
            <p:cNvPr id="6" name="Freeform 4"/>
            <p:cNvSpPr>
              <a:spLocks/>
            </p:cNvSpPr>
            <p:nvPr/>
          </p:nvSpPr>
          <p:spPr bwMode="auto">
            <a:xfrm>
              <a:off x="937" y="384"/>
              <a:ext cx="492" cy="1167"/>
            </a:xfrm>
            <a:custGeom>
              <a:avLst/>
              <a:gdLst>
                <a:gd name="T0" fmla="*/ 255 w 492"/>
                <a:gd name="T1" fmla="*/ 1166 h 1167"/>
                <a:gd name="T2" fmla="*/ 122 w 492"/>
                <a:gd name="T3" fmla="*/ 999 h 1167"/>
                <a:gd name="T4" fmla="*/ 0 w 492"/>
                <a:gd name="T5" fmla="*/ 1156 h 1167"/>
                <a:gd name="T6" fmla="*/ 0 w 492"/>
                <a:gd name="T7" fmla="*/ 1086 h 1167"/>
                <a:gd name="T8" fmla="*/ 2 w 492"/>
                <a:gd name="T9" fmla="*/ 987 h 1167"/>
                <a:gd name="T10" fmla="*/ 6 w 492"/>
                <a:gd name="T11" fmla="*/ 898 h 1167"/>
                <a:gd name="T12" fmla="*/ 12 w 492"/>
                <a:gd name="T13" fmla="*/ 801 h 1167"/>
                <a:gd name="T14" fmla="*/ 19 w 492"/>
                <a:gd name="T15" fmla="*/ 702 h 1167"/>
                <a:gd name="T16" fmla="*/ 28 w 492"/>
                <a:gd name="T17" fmla="*/ 605 h 1167"/>
                <a:gd name="T18" fmla="*/ 36 w 492"/>
                <a:gd name="T19" fmla="*/ 546 h 1167"/>
                <a:gd name="T20" fmla="*/ 47 w 492"/>
                <a:gd name="T21" fmla="*/ 472 h 1167"/>
                <a:gd name="T22" fmla="*/ 56 w 492"/>
                <a:gd name="T23" fmla="*/ 405 h 1167"/>
                <a:gd name="T24" fmla="*/ 68 w 492"/>
                <a:gd name="T25" fmla="*/ 350 h 1167"/>
                <a:gd name="T26" fmla="*/ 79 w 492"/>
                <a:gd name="T27" fmla="*/ 301 h 1167"/>
                <a:gd name="T28" fmla="*/ 91 w 492"/>
                <a:gd name="T29" fmla="*/ 243 h 1167"/>
                <a:gd name="T30" fmla="*/ 103 w 492"/>
                <a:gd name="T31" fmla="*/ 202 h 1167"/>
                <a:gd name="T32" fmla="*/ 118 w 492"/>
                <a:gd name="T33" fmla="*/ 160 h 1167"/>
                <a:gd name="T34" fmla="*/ 131 w 492"/>
                <a:gd name="T35" fmla="*/ 122 h 1167"/>
                <a:gd name="T36" fmla="*/ 143 w 492"/>
                <a:gd name="T37" fmla="*/ 97 h 1167"/>
                <a:gd name="T38" fmla="*/ 155 w 492"/>
                <a:gd name="T39" fmla="*/ 74 h 1167"/>
                <a:gd name="T40" fmla="*/ 167 w 492"/>
                <a:gd name="T41" fmla="*/ 55 h 1167"/>
                <a:gd name="T42" fmla="*/ 183 w 492"/>
                <a:gd name="T43" fmla="*/ 32 h 1167"/>
                <a:gd name="T44" fmla="*/ 197 w 492"/>
                <a:gd name="T45" fmla="*/ 19 h 1167"/>
                <a:gd name="T46" fmla="*/ 211 w 492"/>
                <a:gd name="T47" fmla="*/ 10 h 1167"/>
                <a:gd name="T48" fmla="*/ 224 w 492"/>
                <a:gd name="T49" fmla="*/ 2 h 1167"/>
                <a:gd name="T50" fmla="*/ 236 w 492"/>
                <a:gd name="T51" fmla="*/ 0 h 1167"/>
                <a:gd name="T52" fmla="*/ 249 w 492"/>
                <a:gd name="T53" fmla="*/ 0 h 1167"/>
                <a:gd name="T54" fmla="*/ 491 w 492"/>
                <a:gd name="T55" fmla="*/ 0 h 1167"/>
                <a:gd name="T56" fmla="*/ 474 w 492"/>
                <a:gd name="T57" fmla="*/ 6 h 1167"/>
                <a:gd name="T58" fmla="*/ 459 w 492"/>
                <a:gd name="T59" fmla="*/ 11 h 1167"/>
                <a:gd name="T60" fmla="*/ 443 w 492"/>
                <a:gd name="T61" fmla="*/ 25 h 1167"/>
                <a:gd name="T62" fmla="*/ 428 w 492"/>
                <a:gd name="T63" fmla="*/ 42 h 1167"/>
                <a:gd name="T64" fmla="*/ 412 w 492"/>
                <a:gd name="T65" fmla="*/ 67 h 1167"/>
                <a:gd name="T66" fmla="*/ 398 w 492"/>
                <a:gd name="T67" fmla="*/ 91 h 1167"/>
                <a:gd name="T68" fmla="*/ 384 w 492"/>
                <a:gd name="T69" fmla="*/ 124 h 1167"/>
                <a:gd name="T70" fmla="*/ 368 w 492"/>
                <a:gd name="T71" fmla="*/ 165 h 1167"/>
                <a:gd name="T72" fmla="*/ 352 w 492"/>
                <a:gd name="T73" fmla="*/ 221 h 1167"/>
                <a:gd name="T74" fmla="*/ 343 w 492"/>
                <a:gd name="T75" fmla="*/ 253 h 1167"/>
                <a:gd name="T76" fmla="*/ 332 w 492"/>
                <a:gd name="T77" fmla="*/ 295 h 1167"/>
                <a:gd name="T78" fmla="*/ 324 w 492"/>
                <a:gd name="T79" fmla="*/ 339 h 1167"/>
                <a:gd name="T80" fmla="*/ 314 w 492"/>
                <a:gd name="T81" fmla="*/ 388 h 1167"/>
                <a:gd name="T82" fmla="*/ 307 w 492"/>
                <a:gd name="T83" fmla="*/ 428 h 1167"/>
                <a:gd name="T84" fmla="*/ 295 w 492"/>
                <a:gd name="T85" fmla="*/ 508 h 1167"/>
                <a:gd name="T86" fmla="*/ 286 w 492"/>
                <a:gd name="T87" fmla="*/ 578 h 1167"/>
                <a:gd name="T88" fmla="*/ 278 w 492"/>
                <a:gd name="T89" fmla="*/ 660 h 1167"/>
                <a:gd name="T90" fmla="*/ 268 w 492"/>
                <a:gd name="T91" fmla="*/ 757 h 1167"/>
                <a:gd name="T92" fmla="*/ 261 w 492"/>
                <a:gd name="T93" fmla="*/ 854 h 1167"/>
                <a:gd name="T94" fmla="*/ 258 w 492"/>
                <a:gd name="T95" fmla="*/ 926 h 1167"/>
                <a:gd name="T96" fmla="*/ 255 w 492"/>
                <a:gd name="T97" fmla="*/ 1014 h 1167"/>
                <a:gd name="T98" fmla="*/ 253 w 492"/>
                <a:gd name="T99" fmla="*/ 1109 h 1167"/>
                <a:gd name="T100" fmla="*/ 255 w 492"/>
                <a:gd name="T101" fmla="*/ 1166 h 1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
                <a:gd name="T154" fmla="*/ 0 h 1167"/>
                <a:gd name="T155" fmla="*/ 492 w 492"/>
                <a:gd name="T156" fmla="*/ 1167 h 1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 h="1167">
                  <a:moveTo>
                    <a:pt x="255" y="1166"/>
                  </a:moveTo>
                  <a:lnTo>
                    <a:pt x="122" y="999"/>
                  </a:lnTo>
                  <a:lnTo>
                    <a:pt x="0" y="1156"/>
                  </a:lnTo>
                  <a:lnTo>
                    <a:pt x="0" y="1086"/>
                  </a:lnTo>
                  <a:lnTo>
                    <a:pt x="2" y="987"/>
                  </a:lnTo>
                  <a:lnTo>
                    <a:pt x="6" y="898"/>
                  </a:lnTo>
                  <a:lnTo>
                    <a:pt x="12" y="801"/>
                  </a:lnTo>
                  <a:lnTo>
                    <a:pt x="19" y="702"/>
                  </a:lnTo>
                  <a:lnTo>
                    <a:pt x="28" y="605"/>
                  </a:lnTo>
                  <a:lnTo>
                    <a:pt x="36" y="546"/>
                  </a:lnTo>
                  <a:lnTo>
                    <a:pt x="47" y="472"/>
                  </a:lnTo>
                  <a:lnTo>
                    <a:pt x="56" y="405"/>
                  </a:lnTo>
                  <a:lnTo>
                    <a:pt x="68" y="350"/>
                  </a:lnTo>
                  <a:lnTo>
                    <a:pt x="79" y="301"/>
                  </a:lnTo>
                  <a:lnTo>
                    <a:pt x="91" y="243"/>
                  </a:lnTo>
                  <a:lnTo>
                    <a:pt x="103" y="202"/>
                  </a:lnTo>
                  <a:lnTo>
                    <a:pt x="118" y="160"/>
                  </a:lnTo>
                  <a:lnTo>
                    <a:pt x="131" y="122"/>
                  </a:lnTo>
                  <a:lnTo>
                    <a:pt x="143" y="97"/>
                  </a:lnTo>
                  <a:lnTo>
                    <a:pt x="155" y="74"/>
                  </a:lnTo>
                  <a:lnTo>
                    <a:pt x="167" y="55"/>
                  </a:lnTo>
                  <a:lnTo>
                    <a:pt x="183" y="32"/>
                  </a:lnTo>
                  <a:lnTo>
                    <a:pt x="197" y="19"/>
                  </a:lnTo>
                  <a:lnTo>
                    <a:pt x="211" y="10"/>
                  </a:lnTo>
                  <a:lnTo>
                    <a:pt x="224" y="2"/>
                  </a:lnTo>
                  <a:lnTo>
                    <a:pt x="236" y="0"/>
                  </a:lnTo>
                  <a:lnTo>
                    <a:pt x="249" y="0"/>
                  </a:lnTo>
                  <a:lnTo>
                    <a:pt x="491" y="0"/>
                  </a:lnTo>
                  <a:lnTo>
                    <a:pt x="474" y="6"/>
                  </a:lnTo>
                  <a:lnTo>
                    <a:pt x="459" y="11"/>
                  </a:lnTo>
                  <a:lnTo>
                    <a:pt x="443" y="25"/>
                  </a:lnTo>
                  <a:lnTo>
                    <a:pt x="428" y="42"/>
                  </a:lnTo>
                  <a:lnTo>
                    <a:pt x="412" y="67"/>
                  </a:lnTo>
                  <a:lnTo>
                    <a:pt x="398" y="91"/>
                  </a:lnTo>
                  <a:lnTo>
                    <a:pt x="384" y="124"/>
                  </a:lnTo>
                  <a:lnTo>
                    <a:pt x="368" y="165"/>
                  </a:lnTo>
                  <a:lnTo>
                    <a:pt x="352" y="221"/>
                  </a:lnTo>
                  <a:lnTo>
                    <a:pt x="343" y="253"/>
                  </a:lnTo>
                  <a:lnTo>
                    <a:pt x="332" y="295"/>
                  </a:lnTo>
                  <a:lnTo>
                    <a:pt x="324" y="339"/>
                  </a:lnTo>
                  <a:lnTo>
                    <a:pt x="314" y="388"/>
                  </a:lnTo>
                  <a:lnTo>
                    <a:pt x="307" y="428"/>
                  </a:lnTo>
                  <a:lnTo>
                    <a:pt x="295" y="508"/>
                  </a:lnTo>
                  <a:lnTo>
                    <a:pt x="286" y="578"/>
                  </a:lnTo>
                  <a:lnTo>
                    <a:pt x="278" y="660"/>
                  </a:lnTo>
                  <a:lnTo>
                    <a:pt x="268" y="757"/>
                  </a:lnTo>
                  <a:lnTo>
                    <a:pt x="261" y="854"/>
                  </a:lnTo>
                  <a:lnTo>
                    <a:pt x="258" y="926"/>
                  </a:lnTo>
                  <a:lnTo>
                    <a:pt x="255" y="1014"/>
                  </a:lnTo>
                  <a:lnTo>
                    <a:pt x="253" y="1109"/>
                  </a:lnTo>
                  <a:lnTo>
                    <a:pt x="255" y="1166"/>
                  </a:lnTo>
                </a:path>
              </a:pathLst>
            </a:custGeom>
            <a:solidFill>
              <a:srgbClr val="F76681"/>
            </a:solidFill>
            <a:ln w="12700" cap="rnd">
              <a:solidFill>
                <a:schemeClr val="tx1"/>
              </a:solidFill>
              <a:round/>
              <a:headEnd/>
              <a:tailEnd/>
            </a:ln>
          </p:spPr>
          <p:txBody>
            <a:bodyPr/>
            <a:lstStyle/>
            <a:p>
              <a:endParaRPr lang="en-US"/>
            </a:p>
          </p:txBody>
        </p:sp>
      </p:grpSp>
      <p:sp>
        <p:nvSpPr>
          <p:cNvPr id="7" name="Freeform 5"/>
          <p:cNvSpPr>
            <a:spLocks/>
          </p:cNvSpPr>
          <p:nvPr/>
        </p:nvSpPr>
        <p:spPr bwMode="auto">
          <a:xfrm>
            <a:off x="6958013" y="3968750"/>
            <a:ext cx="1027112" cy="1328738"/>
          </a:xfrm>
          <a:custGeom>
            <a:avLst/>
            <a:gdLst>
              <a:gd name="T0" fmla="*/ 255 w 647"/>
              <a:gd name="T1" fmla="*/ 16 h 837"/>
              <a:gd name="T2" fmla="*/ 225 w 647"/>
              <a:gd name="T3" fmla="*/ 84 h 837"/>
              <a:gd name="T4" fmla="*/ 179 w 647"/>
              <a:gd name="T5" fmla="*/ 109 h 837"/>
              <a:gd name="T6" fmla="*/ 190 w 647"/>
              <a:gd name="T7" fmla="*/ 227 h 837"/>
              <a:gd name="T8" fmla="*/ 138 w 647"/>
              <a:gd name="T9" fmla="*/ 303 h 837"/>
              <a:gd name="T10" fmla="*/ 92 w 647"/>
              <a:gd name="T11" fmla="*/ 401 h 837"/>
              <a:gd name="T12" fmla="*/ 66 w 647"/>
              <a:gd name="T13" fmla="*/ 503 h 837"/>
              <a:gd name="T14" fmla="*/ 0 w 647"/>
              <a:gd name="T15" fmla="*/ 575 h 837"/>
              <a:gd name="T16" fmla="*/ 37 w 647"/>
              <a:gd name="T17" fmla="*/ 683 h 837"/>
              <a:gd name="T18" fmla="*/ 95 w 647"/>
              <a:gd name="T19" fmla="*/ 662 h 837"/>
              <a:gd name="T20" fmla="*/ 173 w 647"/>
              <a:gd name="T21" fmla="*/ 575 h 837"/>
              <a:gd name="T22" fmla="*/ 126 w 647"/>
              <a:gd name="T23" fmla="*/ 509 h 837"/>
              <a:gd name="T24" fmla="*/ 170 w 647"/>
              <a:gd name="T25" fmla="*/ 500 h 837"/>
              <a:gd name="T26" fmla="*/ 191 w 647"/>
              <a:gd name="T27" fmla="*/ 472 h 837"/>
              <a:gd name="T28" fmla="*/ 226 w 647"/>
              <a:gd name="T29" fmla="*/ 480 h 837"/>
              <a:gd name="T30" fmla="*/ 271 w 647"/>
              <a:gd name="T31" fmla="*/ 530 h 837"/>
              <a:gd name="T32" fmla="*/ 215 w 647"/>
              <a:gd name="T33" fmla="*/ 525 h 837"/>
              <a:gd name="T34" fmla="*/ 187 w 647"/>
              <a:gd name="T35" fmla="*/ 550 h 837"/>
              <a:gd name="T36" fmla="*/ 156 w 647"/>
              <a:gd name="T37" fmla="*/ 646 h 837"/>
              <a:gd name="T38" fmla="*/ 132 w 647"/>
              <a:gd name="T39" fmla="*/ 761 h 837"/>
              <a:gd name="T40" fmla="*/ 174 w 647"/>
              <a:gd name="T41" fmla="*/ 820 h 837"/>
              <a:gd name="T42" fmla="*/ 202 w 647"/>
              <a:gd name="T43" fmla="*/ 739 h 837"/>
              <a:gd name="T44" fmla="*/ 247 w 647"/>
              <a:gd name="T45" fmla="*/ 742 h 837"/>
              <a:gd name="T46" fmla="*/ 288 w 647"/>
              <a:gd name="T47" fmla="*/ 646 h 837"/>
              <a:gd name="T48" fmla="*/ 303 w 647"/>
              <a:gd name="T49" fmla="*/ 634 h 837"/>
              <a:gd name="T50" fmla="*/ 335 w 647"/>
              <a:gd name="T51" fmla="*/ 727 h 837"/>
              <a:gd name="T52" fmla="*/ 393 w 647"/>
              <a:gd name="T53" fmla="*/ 817 h 837"/>
              <a:gd name="T54" fmla="*/ 452 w 647"/>
              <a:gd name="T55" fmla="*/ 758 h 837"/>
              <a:gd name="T56" fmla="*/ 495 w 647"/>
              <a:gd name="T57" fmla="*/ 649 h 837"/>
              <a:gd name="T58" fmla="*/ 527 w 647"/>
              <a:gd name="T59" fmla="*/ 612 h 837"/>
              <a:gd name="T60" fmla="*/ 615 w 647"/>
              <a:gd name="T61" fmla="*/ 712 h 837"/>
              <a:gd name="T62" fmla="*/ 620 w 647"/>
              <a:gd name="T63" fmla="*/ 516 h 837"/>
              <a:gd name="T64" fmla="*/ 547 w 647"/>
              <a:gd name="T65" fmla="*/ 426 h 837"/>
              <a:gd name="T66" fmla="*/ 539 w 647"/>
              <a:gd name="T67" fmla="*/ 295 h 837"/>
              <a:gd name="T68" fmla="*/ 501 w 647"/>
              <a:gd name="T69" fmla="*/ 112 h 837"/>
              <a:gd name="T70" fmla="*/ 419 w 647"/>
              <a:gd name="T71" fmla="*/ 31 h 837"/>
              <a:gd name="T72" fmla="*/ 341 w 647"/>
              <a:gd name="T73" fmla="*/ 188 h 837"/>
              <a:gd name="T74" fmla="*/ 327 w 647"/>
              <a:gd name="T75" fmla="*/ 288 h 837"/>
              <a:gd name="T76" fmla="*/ 387 w 647"/>
              <a:gd name="T77" fmla="*/ 357 h 837"/>
              <a:gd name="T78" fmla="*/ 380 w 647"/>
              <a:gd name="T79" fmla="*/ 278 h 837"/>
              <a:gd name="T80" fmla="*/ 432 w 647"/>
              <a:gd name="T81" fmla="*/ 213 h 837"/>
              <a:gd name="T82" fmla="*/ 425 w 647"/>
              <a:gd name="T83" fmla="*/ 339 h 837"/>
              <a:gd name="T84" fmla="*/ 388 w 647"/>
              <a:gd name="T85" fmla="*/ 394 h 837"/>
              <a:gd name="T86" fmla="*/ 417 w 647"/>
              <a:gd name="T87" fmla="*/ 424 h 837"/>
              <a:gd name="T88" fmla="*/ 400 w 647"/>
              <a:gd name="T89" fmla="*/ 532 h 837"/>
              <a:gd name="T90" fmla="*/ 454 w 647"/>
              <a:gd name="T91" fmla="*/ 536 h 837"/>
              <a:gd name="T92" fmla="*/ 433 w 647"/>
              <a:gd name="T93" fmla="*/ 567 h 837"/>
              <a:gd name="T94" fmla="*/ 405 w 647"/>
              <a:gd name="T95" fmla="*/ 595 h 837"/>
              <a:gd name="T96" fmla="*/ 385 w 647"/>
              <a:gd name="T97" fmla="*/ 521 h 837"/>
              <a:gd name="T98" fmla="*/ 355 w 647"/>
              <a:gd name="T99" fmla="*/ 421 h 837"/>
              <a:gd name="T100" fmla="*/ 321 w 647"/>
              <a:gd name="T101" fmla="*/ 350 h 837"/>
              <a:gd name="T102" fmla="*/ 300 w 647"/>
              <a:gd name="T103" fmla="*/ 253 h 837"/>
              <a:gd name="T104" fmla="*/ 283 w 647"/>
              <a:gd name="T105" fmla="*/ 210 h 837"/>
              <a:gd name="T106" fmla="*/ 295 w 647"/>
              <a:gd name="T107" fmla="*/ 148 h 837"/>
              <a:gd name="T108" fmla="*/ 312 w 647"/>
              <a:gd name="T109" fmla="*/ 0 h 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7"/>
              <a:gd name="T166" fmla="*/ 0 h 837"/>
              <a:gd name="T167" fmla="*/ 647 w 647"/>
              <a:gd name="T168" fmla="*/ 837 h 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7" h="837">
                <a:moveTo>
                  <a:pt x="288" y="31"/>
                </a:moveTo>
                <a:lnTo>
                  <a:pt x="278" y="16"/>
                </a:lnTo>
                <a:lnTo>
                  <a:pt x="266" y="7"/>
                </a:lnTo>
                <a:lnTo>
                  <a:pt x="255" y="7"/>
                </a:lnTo>
                <a:lnTo>
                  <a:pt x="260" y="13"/>
                </a:lnTo>
                <a:lnTo>
                  <a:pt x="255" y="16"/>
                </a:lnTo>
                <a:lnTo>
                  <a:pt x="243" y="31"/>
                </a:lnTo>
                <a:lnTo>
                  <a:pt x="243" y="44"/>
                </a:lnTo>
                <a:lnTo>
                  <a:pt x="244" y="56"/>
                </a:lnTo>
                <a:lnTo>
                  <a:pt x="236" y="65"/>
                </a:lnTo>
                <a:lnTo>
                  <a:pt x="232" y="78"/>
                </a:lnTo>
                <a:lnTo>
                  <a:pt x="225" y="84"/>
                </a:lnTo>
                <a:lnTo>
                  <a:pt x="216" y="75"/>
                </a:lnTo>
                <a:lnTo>
                  <a:pt x="205" y="75"/>
                </a:lnTo>
                <a:lnTo>
                  <a:pt x="199" y="90"/>
                </a:lnTo>
                <a:lnTo>
                  <a:pt x="188" y="87"/>
                </a:lnTo>
                <a:lnTo>
                  <a:pt x="182" y="94"/>
                </a:lnTo>
                <a:lnTo>
                  <a:pt x="179" y="109"/>
                </a:lnTo>
                <a:lnTo>
                  <a:pt x="169" y="112"/>
                </a:lnTo>
                <a:lnTo>
                  <a:pt x="162" y="124"/>
                </a:lnTo>
                <a:lnTo>
                  <a:pt x="162" y="147"/>
                </a:lnTo>
                <a:lnTo>
                  <a:pt x="165" y="171"/>
                </a:lnTo>
                <a:lnTo>
                  <a:pt x="173" y="184"/>
                </a:lnTo>
                <a:lnTo>
                  <a:pt x="190" y="227"/>
                </a:lnTo>
                <a:lnTo>
                  <a:pt x="185" y="252"/>
                </a:lnTo>
                <a:lnTo>
                  <a:pt x="177" y="274"/>
                </a:lnTo>
                <a:lnTo>
                  <a:pt x="190" y="295"/>
                </a:lnTo>
                <a:lnTo>
                  <a:pt x="170" y="307"/>
                </a:lnTo>
                <a:lnTo>
                  <a:pt x="145" y="277"/>
                </a:lnTo>
                <a:lnTo>
                  <a:pt x="138" y="303"/>
                </a:lnTo>
                <a:lnTo>
                  <a:pt x="122" y="311"/>
                </a:lnTo>
                <a:lnTo>
                  <a:pt x="121" y="333"/>
                </a:lnTo>
                <a:lnTo>
                  <a:pt x="125" y="360"/>
                </a:lnTo>
                <a:lnTo>
                  <a:pt x="112" y="376"/>
                </a:lnTo>
                <a:lnTo>
                  <a:pt x="101" y="379"/>
                </a:lnTo>
                <a:lnTo>
                  <a:pt x="92" y="401"/>
                </a:lnTo>
                <a:lnTo>
                  <a:pt x="89" y="410"/>
                </a:lnTo>
                <a:lnTo>
                  <a:pt x="78" y="426"/>
                </a:lnTo>
                <a:lnTo>
                  <a:pt x="76" y="450"/>
                </a:lnTo>
                <a:lnTo>
                  <a:pt x="76" y="473"/>
                </a:lnTo>
                <a:lnTo>
                  <a:pt x="69" y="488"/>
                </a:lnTo>
                <a:lnTo>
                  <a:pt x="66" y="503"/>
                </a:lnTo>
                <a:lnTo>
                  <a:pt x="48" y="497"/>
                </a:lnTo>
                <a:lnTo>
                  <a:pt x="33" y="513"/>
                </a:lnTo>
                <a:lnTo>
                  <a:pt x="19" y="522"/>
                </a:lnTo>
                <a:lnTo>
                  <a:pt x="13" y="538"/>
                </a:lnTo>
                <a:lnTo>
                  <a:pt x="3" y="553"/>
                </a:lnTo>
                <a:lnTo>
                  <a:pt x="0" y="575"/>
                </a:lnTo>
                <a:lnTo>
                  <a:pt x="6" y="584"/>
                </a:lnTo>
                <a:lnTo>
                  <a:pt x="14" y="596"/>
                </a:lnTo>
                <a:lnTo>
                  <a:pt x="14" y="615"/>
                </a:lnTo>
                <a:lnTo>
                  <a:pt x="23" y="628"/>
                </a:lnTo>
                <a:lnTo>
                  <a:pt x="28" y="656"/>
                </a:lnTo>
                <a:lnTo>
                  <a:pt x="37" y="683"/>
                </a:lnTo>
                <a:lnTo>
                  <a:pt x="49" y="674"/>
                </a:lnTo>
                <a:lnTo>
                  <a:pt x="60" y="652"/>
                </a:lnTo>
                <a:lnTo>
                  <a:pt x="68" y="652"/>
                </a:lnTo>
                <a:lnTo>
                  <a:pt x="75" y="659"/>
                </a:lnTo>
                <a:lnTo>
                  <a:pt x="83" y="680"/>
                </a:lnTo>
                <a:lnTo>
                  <a:pt x="95" y="662"/>
                </a:lnTo>
                <a:lnTo>
                  <a:pt x="106" y="637"/>
                </a:lnTo>
                <a:lnTo>
                  <a:pt x="117" y="634"/>
                </a:lnTo>
                <a:lnTo>
                  <a:pt x="132" y="637"/>
                </a:lnTo>
                <a:lnTo>
                  <a:pt x="145" y="622"/>
                </a:lnTo>
                <a:lnTo>
                  <a:pt x="153" y="600"/>
                </a:lnTo>
                <a:lnTo>
                  <a:pt x="173" y="575"/>
                </a:lnTo>
                <a:lnTo>
                  <a:pt x="162" y="542"/>
                </a:lnTo>
                <a:lnTo>
                  <a:pt x="143" y="541"/>
                </a:lnTo>
                <a:lnTo>
                  <a:pt x="138" y="535"/>
                </a:lnTo>
                <a:lnTo>
                  <a:pt x="138" y="525"/>
                </a:lnTo>
                <a:lnTo>
                  <a:pt x="138" y="516"/>
                </a:lnTo>
                <a:lnTo>
                  <a:pt x="126" y="509"/>
                </a:lnTo>
                <a:lnTo>
                  <a:pt x="129" y="503"/>
                </a:lnTo>
                <a:lnTo>
                  <a:pt x="132" y="495"/>
                </a:lnTo>
                <a:lnTo>
                  <a:pt x="143" y="503"/>
                </a:lnTo>
                <a:lnTo>
                  <a:pt x="152" y="524"/>
                </a:lnTo>
                <a:lnTo>
                  <a:pt x="158" y="504"/>
                </a:lnTo>
                <a:lnTo>
                  <a:pt x="170" y="500"/>
                </a:lnTo>
                <a:lnTo>
                  <a:pt x="177" y="489"/>
                </a:lnTo>
                <a:lnTo>
                  <a:pt x="177" y="480"/>
                </a:lnTo>
                <a:lnTo>
                  <a:pt x="174" y="472"/>
                </a:lnTo>
                <a:lnTo>
                  <a:pt x="180" y="481"/>
                </a:lnTo>
                <a:lnTo>
                  <a:pt x="187" y="482"/>
                </a:lnTo>
                <a:lnTo>
                  <a:pt x="191" y="472"/>
                </a:lnTo>
                <a:lnTo>
                  <a:pt x="202" y="464"/>
                </a:lnTo>
                <a:lnTo>
                  <a:pt x="207" y="457"/>
                </a:lnTo>
                <a:lnTo>
                  <a:pt x="206" y="472"/>
                </a:lnTo>
                <a:lnTo>
                  <a:pt x="216" y="458"/>
                </a:lnTo>
                <a:lnTo>
                  <a:pt x="223" y="464"/>
                </a:lnTo>
                <a:lnTo>
                  <a:pt x="226" y="480"/>
                </a:lnTo>
                <a:lnTo>
                  <a:pt x="218" y="495"/>
                </a:lnTo>
                <a:lnTo>
                  <a:pt x="225" y="498"/>
                </a:lnTo>
                <a:lnTo>
                  <a:pt x="233" y="503"/>
                </a:lnTo>
                <a:lnTo>
                  <a:pt x="239" y="500"/>
                </a:lnTo>
                <a:lnTo>
                  <a:pt x="254" y="508"/>
                </a:lnTo>
                <a:lnTo>
                  <a:pt x="271" y="530"/>
                </a:lnTo>
                <a:lnTo>
                  <a:pt x="257" y="548"/>
                </a:lnTo>
                <a:lnTo>
                  <a:pt x="239" y="542"/>
                </a:lnTo>
                <a:lnTo>
                  <a:pt x="235" y="533"/>
                </a:lnTo>
                <a:lnTo>
                  <a:pt x="229" y="523"/>
                </a:lnTo>
                <a:lnTo>
                  <a:pt x="224" y="526"/>
                </a:lnTo>
                <a:lnTo>
                  <a:pt x="215" y="525"/>
                </a:lnTo>
                <a:lnTo>
                  <a:pt x="206" y="523"/>
                </a:lnTo>
                <a:lnTo>
                  <a:pt x="197" y="525"/>
                </a:lnTo>
                <a:lnTo>
                  <a:pt x="195" y="535"/>
                </a:lnTo>
                <a:lnTo>
                  <a:pt x="191" y="532"/>
                </a:lnTo>
                <a:lnTo>
                  <a:pt x="189" y="540"/>
                </a:lnTo>
                <a:lnTo>
                  <a:pt x="187" y="550"/>
                </a:lnTo>
                <a:lnTo>
                  <a:pt x="190" y="581"/>
                </a:lnTo>
                <a:lnTo>
                  <a:pt x="195" y="596"/>
                </a:lnTo>
                <a:lnTo>
                  <a:pt x="193" y="628"/>
                </a:lnTo>
                <a:lnTo>
                  <a:pt x="180" y="634"/>
                </a:lnTo>
                <a:lnTo>
                  <a:pt x="165" y="634"/>
                </a:lnTo>
                <a:lnTo>
                  <a:pt x="156" y="646"/>
                </a:lnTo>
                <a:lnTo>
                  <a:pt x="155" y="662"/>
                </a:lnTo>
                <a:lnTo>
                  <a:pt x="141" y="693"/>
                </a:lnTo>
                <a:lnTo>
                  <a:pt x="127" y="693"/>
                </a:lnTo>
                <a:lnTo>
                  <a:pt x="118" y="712"/>
                </a:lnTo>
                <a:lnTo>
                  <a:pt x="121" y="736"/>
                </a:lnTo>
                <a:lnTo>
                  <a:pt x="132" y="761"/>
                </a:lnTo>
                <a:lnTo>
                  <a:pt x="127" y="774"/>
                </a:lnTo>
                <a:lnTo>
                  <a:pt x="127" y="786"/>
                </a:lnTo>
                <a:lnTo>
                  <a:pt x="142" y="805"/>
                </a:lnTo>
                <a:lnTo>
                  <a:pt x="144" y="826"/>
                </a:lnTo>
                <a:lnTo>
                  <a:pt x="160" y="836"/>
                </a:lnTo>
                <a:lnTo>
                  <a:pt x="174" y="820"/>
                </a:lnTo>
                <a:lnTo>
                  <a:pt x="185" y="820"/>
                </a:lnTo>
                <a:lnTo>
                  <a:pt x="195" y="832"/>
                </a:lnTo>
                <a:lnTo>
                  <a:pt x="216" y="820"/>
                </a:lnTo>
                <a:lnTo>
                  <a:pt x="222" y="795"/>
                </a:lnTo>
                <a:lnTo>
                  <a:pt x="214" y="768"/>
                </a:lnTo>
                <a:lnTo>
                  <a:pt x="202" y="739"/>
                </a:lnTo>
                <a:lnTo>
                  <a:pt x="204" y="712"/>
                </a:lnTo>
                <a:lnTo>
                  <a:pt x="209" y="686"/>
                </a:lnTo>
                <a:lnTo>
                  <a:pt x="222" y="690"/>
                </a:lnTo>
                <a:lnTo>
                  <a:pt x="225" y="724"/>
                </a:lnTo>
                <a:lnTo>
                  <a:pt x="236" y="752"/>
                </a:lnTo>
                <a:lnTo>
                  <a:pt x="247" y="742"/>
                </a:lnTo>
                <a:lnTo>
                  <a:pt x="260" y="749"/>
                </a:lnTo>
                <a:lnTo>
                  <a:pt x="269" y="727"/>
                </a:lnTo>
                <a:lnTo>
                  <a:pt x="264" y="690"/>
                </a:lnTo>
                <a:lnTo>
                  <a:pt x="264" y="665"/>
                </a:lnTo>
                <a:lnTo>
                  <a:pt x="275" y="665"/>
                </a:lnTo>
                <a:lnTo>
                  <a:pt x="288" y="646"/>
                </a:lnTo>
                <a:lnTo>
                  <a:pt x="289" y="606"/>
                </a:lnTo>
                <a:lnTo>
                  <a:pt x="288" y="581"/>
                </a:lnTo>
                <a:lnTo>
                  <a:pt x="298" y="562"/>
                </a:lnTo>
                <a:lnTo>
                  <a:pt x="303" y="572"/>
                </a:lnTo>
                <a:lnTo>
                  <a:pt x="300" y="596"/>
                </a:lnTo>
                <a:lnTo>
                  <a:pt x="303" y="634"/>
                </a:lnTo>
                <a:lnTo>
                  <a:pt x="301" y="674"/>
                </a:lnTo>
                <a:lnTo>
                  <a:pt x="304" y="702"/>
                </a:lnTo>
                <a:lnTo>
                  <a:pt x="313" y="693"/>
                </a:lnTo>
                <a:lnTo>
                  <a:pt x="320" y="699"/>
                </a:lnTo>
                <a:lnTo>
                  <a:pt x="324" y="724"/>
                </a:lnTo>
                <a:lnTo>
                  <a:pt x="335" y="727"/>
                </a:lnTo>
                <a:lnTo>
                  <a:pt x="336" y="749"/>
                </a:lnTo>
                <a:lnTo>
                  <a:pt x="342" y="780"/>
                </a:lnTo>
                <a:lnTo>
                  <a:pt x="361" y="774"/>
                </a:lnTo>
                <a:lnTo>
                  <a:pt x="370" y="798"/>
                </a:lnTo>
                <a:lnTo>
                  <a:pt x="383" y="832"/>
                </a:lnTo>
                <a:lnTo>
                  <a:pt x="393" y="817"/>
                </a:lnTo>
                <a:lnTo>
                  <a:pt x="402" y="817"/>
                </a:lnTo>
                <a:lnTo>
                  <a:pt x="415" y="832"/>
                </a:lnTo>
                <a:lnTo>
                  <a:pt x="432" y="814"/>
                </a:lnTo>
                <a:lnTo>
                  <a:pt x="435" y="783"/>
                </a:lnTo>
                <a:lnTo>
                  <a:pt x="435" y="758"/>
                </a:lnTo>
                <a:lnTo>
                  <a:pt x="452" y="758"/>
                </a:lnTo>
                <a:lnTo>
                  <a:pt x="467" y="749"/>
                </a:lnTo>
                <a:lnTo>
                  <a:pt x="478" y="749"/>
                </a:lnTo>
                <a:lnTo>
                  <a:pt x="489" y="746"/>
                </a:lnTo>
                <a:lnTo>
                  <a:pt x="492" y="709"/>
                </a:lnTo>
                <a:lnTo>
                  <a:pt x="501" y="683"/>
                </a:lnTo>
                <a:lnTo>
                  <a:pt x="495" y="649"/>
                </a:lnTo>
                <a:lnTo>
                  <a:pt x="484" y="646"/>
                </a:lnTo>
                <a:lnTo>
                  <a:pt x="484" y="615"/>
                </a:lnTo>
                <a:lnTo>
                  <a:pt x="474" y="609"/>
                </a:lnTo>
                <a:lnTo>
                  <a:pt x="496" y="603"/>
                </a:lnTo>
                <a:lnTo>
                  <a:pt x="509" y="622"/>
                </a:lnTo>
                <a:lnTo>
                  <a:pt x="527" y="612"/>
                </a:lnTo>
                <a:lnTo>
                  <a:pt x="545" y="628"/>
                </a:lnTo>
                <a:lnTo>
                  <a:pt x="564" y="631"/>
                </a:lnTo>
                <a:lnTo>
                  <a:pt x="570" y="686"/>
                </a:lnTo>
                <a:lnTo>
                  <a:pt x="582" y="690"/>
                </a:lnTo>
                <a:lnTo>
                  <a:pt x="599" y="705"/>
                </a:lnTo>
                <a:lnTo>
                  <a:pt x="615" y="712"/>
                </a:lnTo>
                <a:lnTo>
                  <a:pt x="631" y="690"/>
                </a:lnTo>
                <a:lnTo>
                  <a:pt x="646" y="662"/>
                </a:lnTo>
                <a:lnTo>
                  <a:pt x="637" y="612"/>
                </a:lnTo>
                <a:lnTo>
                  <a:pt x="623" y="587"/>
                </a:lnTo>
                <a:lnTo>
                  <a:pt x="629" y="566"/>
                </a:lnTo>
                <a:lnTo>
                  <a:pt x="620" y="516"/>
                </a:lnTo>
                <a:lnTo>
                  <a:pt x="617" y="485"/>
                </a:lnTo>
                <a:lnTo>
                  <a:pt x="605" y="450"/>
                </a:lnTo>
                <a:lnTo>
                  <a:pt x="583" y="444"/>
                </a:lnTo>
                <a:lnTo>
                  <a:pt x="561" y="473"/>
                </a:lnTo>
                <a:lnTo>
                  <a:pt x="538" y="460"/>
                </a:lnTo>
                <a:lnTo>
                  <a:pt x="547" y="426"/>
                </a:lnTo>
                <a:lnTo>
                  <a:pt x="568" y="404"/>
                </a:lnTo>
                <a:lnTo>
                  <a:pt x="564" y="367"/>
                </a:lnTo>
                <a:lnTo>
                  <a:pt x="542" y="354"/>
                </a:lnTo>
                <a:lnTo>
                  <a:pt x="527" y="351"/>
                </a:lnTo>
                <a:lnTo>
                  <a:pt x="531" y="323"/>
                </a:lnTo>
                <a:lnTo>
                  <a:pt x="539" y="295"/>
                </a:lnTo>
                <a:lnTo>
                  <a:pt x="538" y="249"/>
                </a:lnTo>
                <a:lnTo>
                  <a:pt x="524" y="227"/>
                </a:lnTo>
                <a:lnTo>
                  <a:pt x="512" y="227"/>
                </a:lnTo>
                <a:lnTo>
                  <a:pt x="510" y="190"/>
                </a:lnTo>
                <a:lnTo>
                  <a:pt x="512" y="159"/>
                </a:lnTo>
                <a:lnTo>
                  <a:pt x="501" y="112"/>
                </a:lnTo>
                <a:lnTo>
                  <a:pt x="492" y="84"/>
                </a:lnTo>
                <a:lnTo>
                  <a:pt x="482" y="84"/>
                </a:lnTo>
                <a:lnTo>
                  <a:pt x="467" y="84"/>
                </a:lnTo>
                <a:lnTo>
                  <a:pt x="449" y="47"/>
                </a:lnTo>
                <a:lnTo>
                  <a:pt x="431" y="22"/>
                </a:lnTo>
                <a:lnTo>
                  <a:pt x="419" y="31"/>
                </a:lnTo>
                <a:lnTo>
                  <a:pt x="404" y="19"/>
                </a:lnTo>
                <a:lnTo>
                  <a:pt x="396" y="0"/>
                </a:lnTo>
                <a:lnTo>
                  <a:pt x="379" y="0"/>
                </a:lnTo>
                <a:lnTo>
                  <a:pt x="365" y="0"/>
                </a:lnTo>
                <a:lnTo>
                  <a:pt x="345" y="44"/>
                </a:lnTo>
                <a:lnTo>
                  <a:pt x="341" y="188"/>
                </a:lnTo>
                <a:lnTo>
                  <a:pt x="355" y="210"/>
                </a:lnTo>
                <a:lnTo>
                  <a:pt x="362" y="238"/>
                </a:lnTo>
                <a:lnTo>
                  <a:pt x="363" y="262"/>
                </a:lnTo>
                <a:lnTo>
                  <a:pt x="353" y="259"/>
                </a:lnTo>
                <a:lnTo>
                  <a:pt x="331" y="262"/>
                </a:lnTo>
                <a:lnTo>
                  <a:pt x="327" y="288"/>
                </a:lnTo>
                <a:lnTo>
                  <a:pt x="341" y="281"/>
                </a:lnTo>
                <a:lnTo>
                  <a:pt x="345" y="306"/>
                </a:lnTo>
                <a:lnTo>
                  <a:pt x="362" y="294"/>
                </a:lnTo>
                <a:lnTo>
                  <a:pt x="368" y="322"/>
                </a:lnTo>
                <a:lnTo>
                  <a:pt x="374" y="353"/>
                </a:lnTo>
                <a:lnTo>
                  <a:pt x="387" y="357"/>
                </a:lnTo>
                <a:lnTo>
                  <a:pt x="387" y="338"/>
                </a:lnTo>
                <a:lnTo>
                  <a:pt x="393" y="348"/>
                </a:lnTo>
                <a:lnTo>
                  <a:pt x="410" y="328"/>
                </a:lnTo>
                <a:lnTo>
                  <a:pt x="404" y="303"/>
                </a:lnTo>
                <a:lnTo>
                  <a:pt x="396" y="281"/>
                </a:lnTo>
                <a:lnTo>
                  <a:pt x="380" y="278"/>
                </a:lnTo>
                <a:lnTo>
                  <a:pt x="377" y="250"/>
                </a:lnTo>
                <a:lnTo>
                  <a:pt x="390" y="201"/>
                </a:lnTo>
                <a:lnTo>
                  <a:pt x="396" y="253"/>
                </a:lnTo>
                <a:lnTo>
                  <a:pt x="411" y="278"/>
                </a:lnTo>
                <a:lnTo>
                  <a:pt x="410" y="247"/>
                </a:lnTo>
                <a:lnTo>
                  <a:pt x="432" y="213"/>
                </a:lnTo>
                <a:lnTo>
                  <a:pt x="437" y="269"/>
                </a:lnTo>
                <a:lnTo>
                  <a:pt x="458" y="275"/>
                </a:lnTo>
                <a:lnTo>
                  <a:pt x="432" y="297"/>
                </a:lnTo>
                <a:lnTo>
                  <a:pt x="486" y="328"/>
                </a:lnTo>
                <a:lnTo>
                  <a:pt x="452" y="331"/>
                </a:lnTo>
                <a:lnTo>
                  <a:pt x="425" y="339"/>
                </a:lnTo>
                <a:lnTo>
                  <a:pt x="419" y="357"/>
                </a:lnTo>
                <a:lnTo>
                  <a:pt x="422" y="370"/>
                </a:lnTo>
                <a:lnTo>
                  <a:pt x="412" y="363"/>
                </a:lnTo>
                <a:lnTo>
                  <a:pt x="398" y="372"/>
                </a:lnTo>
                <a:lnTo>
                  <a:pt x="390" y="383"/>
                </a:lnTo>
                <a:lnTo>
                  <a:pt x="388" y="394"/>
                </a:lnTo>
                <a:lnTo>
                  <a:pt x="405" y="385"/>
                </a:lnTo>
                <a:lnTo>
                  <a:pt x="412" y="390"/>
                </a:lnTo>
                <a:lnTo>
                  <a:pt x="400" y="399"/>
                </a:lnTo>
                <a:lnTo>
                  <a:pt x="403" y="413"/>
                </a:lnTo>
                <a:lnTo>
                  <a:pt x="412" y="408"/>
                </a:lnTo>
                <a:lnTo>
                  <a:pt x="417" y="424"/>
                </a:lnTo>
                <a:lnTo>
                  <a:pt x="408" y="471"/>
                </a:lnTo>
                <a:lnTo>
                  <a:pt x="394" y="455"/>
                </a:lnTo>
                <a:lnTo>
                  <a:pt x="385" y="465"/>
                </a:lnTo>
                <a:lnTo>
                  <a:pt x="385" y="486"/>
                </a:lnTo>
                <a:lnTo>
                  <a:pt x="387" y="505"/>
                </a:lnTo>
                <a:lnTo>
                  <a:pt x="400" y="532"/>
                </a:lnTo>
                <a:lnTo>
                  <a:pt x="396" y="553"/>
                </a:lnTo>
                <a:lnTo>
                  <a:pt x="407" y="542"/>
                </a:lnTo>
                <a:lnTo>
                  <a:pt x="415" y="551"/>
                </a:lnTo>
                <a:lnTo>
                  <a:pt x="421" y="539"/>
                </a:lnTo>
                <a:lnTo>
                  <a:pt x="434" y="539"/>
                </a:lnTo>
                <a:lnTo>
                  <a:pt x="454" y="536"/>
                </a:lnTo>
                <a:lnTo>
                  <a:pt x="471" y="536"/>
                </a:lnTo>
                <a:lnTo>
                  <a:pt x="478" y="542"/>
                </a:lnTo>
                <a:lnTo>
                  <a:pt x="474" y="564"/>
                </a:lnTo>
                <a:lnTo>
                  <a:pt x="454" y="567"/>
                </a:lnTo>
                <a:lnTo>
                  <a:pt x="456" y="589"/>
                </a:lnTo>
                <a:lnTo>
                  <a:pt x="433" y="567"/>
                </a:lnTo>
                <a:lnTo>
                  <a:pt x="428" y="580"/>
                </a:lnTo>
                <a:lnTo>
                  <a:pt x="420" y="583"/>
                </a:lnTo>
                <a:lnTo>
                  <a:pt x="416" y="596"/>
                </a:lnTo>
                <a:lnTo>
                  <a:pt x="412" y="599"/>
                </a:lnTo>
                <a:lnTo>
                  <a:pt x="404" y="608"/>
                </a:lnTo>
                <a:lnTo>
                  <a:pt x="405" y="595"/>
                </a:lnTo>
                <a:lnTo>
                  <a:pt x="397" y="581"/>
                </a:lnTo>
                <a:lnTo>
                  <a:pt x="387" y="584"/>
                </a:lnTo>
                <a:lnTo>
                  <a:pt x="387" y="576"/>
                </a:lnTo>
                <a:lnTo>
                  <a:pt x="380" y="570"/>
                </a:lnTo>
                <a:lnTo>
                  <a:pt x="374" y="545"/>
                </a:lnTo>
                <a:lnTo>
                  <a:pt x="385" y="521"/>
                </a:lnTo>
                <a:lnTo>
                  <a:pt x="378" y="505"/>
                </a:lnTo>
                <a:lnTo>
                  <a:pt x="374" y="492"/>
                </a:lnTo>
                <a:lnTo>
                  <a:pt x="377" y="468"/>
                </a:lnTo>
                <a:lnTo>
                  <a:pt x="363" y="449"/>
                </a:lnTo>
                <a:lnTo>
                  <a:pt x="376" y="412"/>
                </a:lnTo>
                <a:lnTo>
                  <a:pt x="355" y="421"/>
                </a:lnTo>
                <a:lnTo>
                  <a:pt x="362" y="399"/>
                </a:lnTo>
                <a:lnTo>
                  <a:pt x="365" y="375"/>
                </a:lnTo>
                <a:lnTo>
                  <a:pt x="361" y="350"/>
                </a:lnTo>
                <a:lnTo>
                  <a:pt x="352" y="341"/>
                </a:lnTo>
                <a:lnTo>
                  <a:pt x="336" y="341"/>
                </a:lnTo>
                <a:lnTo>
                  <a:pt x="321" y="350"/>
                </a:lnTo>
                <a:lnTo>
                  <a:pt x="321" y="319"/>
                </a:lnTo>
                <a:lnTo>
                  <a:pt x="320" y="291"/>
                </a:lnTo>
                <a:lnTo>
                  <a:pt x="309" y="278"/>
                </a:lnTo>
                <a:lnTo>
                  <a:pt x="303" y="309"/>
                </a:lnTo>
                <a:lnTo>
                  <a:pt x="295" y="275"/>
                </a:lnTo>
                <a:lnTo>
                  <a:pt x="300" y="253"/>
                </a:lnTo>
                <a:lnTo>
                  <a:pt x="312" y="244"/>
                </a:lnTo>
                <a:lnTo>
                  <a:pt x="320" y="222"/>
                </a:lnTo>
                <a:lnTo>
                  <a:pt x="321" y="198"/>
                </a:lnTo>
                <a:lnTo>
                  <a:pt x="309" y="188"/>
                </a:lnTo>
                <a:lnTo>
                  <a:pt x="295" y="198"/>
                </a:lnTo>
                <a:lnTo>
                  <a:pt x="283" y="210"/>
                </a:lnTo>
                <a:lnTo>
                  <a:pt x="271" y="216"/>
                </a:lnTo>
                <a:lnTo>
                  <a:pt x="266" y="207"/>
                </a:lnTo>
                <a:lnTo>
                  <a:pt x="269" y="188"/>
                </a:lnTo>
                <a:lnTo>
                  <a:pt x="275" y="172"/>
                </a:lnTo>
                <a:lnTo>
                  <a:pt x="283" y="157"/>
                </a:lnTo>
                <a:lnTo>
                  <a:pt x="295" y="148"/>
                </a:lnTo>
                <a:lnTo>
                  <a:pt x="304" y="160"/>
                </a:lnTo>
                <a:lnTo>
                  <a:pt x="316" y="179"/>
                </a:lnTo>
                <a:lnTo>
                  <a:pt x="341" y="188"/>
                </a:lnTo>
                <a:lnTo>
                  <a:pt x="345" y="47"/>
                </a:lnTo>
                <a:lnTo>
                  <a:pt x="342" y="7"/>
                </a:lnTo>
                <a:lnTo>
                  <a:pt x="312" y="0"/>
                </a:lnTo>
                <a:lnTo>
                  <a:pt x="306" y="16"/>
                </a:lnTo>
                <a:lnTo>
                  <a:pt x="288" y="31"/>
                </a:lnTo>
              </a:path>
            </a:pathLst>
          </a:custGeom>
          <a:solidFill>
            <a:schemeClr val="accent1"/>
          </a:solidFill>
          <a:ln w="12700" cap="rnd">
            <a:solidFill>
              <a:schemeClr val="tx1"/>
            </a:solidFill>
            <a:round/>
            <a:headEnd/>
            <a:tailEnd/>
          </a:ln>
        </p:spPr>
        <p:txBody>
          <a:bodyPr/>
          <a:lstStyle/>
          <a:p>
            <a:endParaRPr lang="en-US"/>
          </a:p>
        </p:txBody>
      </p:sp>
      <p:sp>
        <p:nvSpPr>
          <p:cNvPr id="8" name="Freeform 6"/>
          <p:cNvSpPr>
            <a:spLocks/>
          </p:cNvSpPr>
          <p:nvPr/>
        </p:nvSpPr>
        <p:spPr bwMode="auto">
          <a:xfrm>
            <a:off x="7143750" y="4083050"/>
            <a:ext cx="882650" cy="2490788"/>
          </a:xfrm>
          <a:custGeom>
            <a:avLst/>
            <a:gdLst>
              <a:gd name="T0" fmla="*/ 229 w 556"/>
              <a:gd name="T1" fmla="*/ 1279 h 1569"/>
              <a:gd name="T2" fmla="*/ 215 w 556"/>
              <a:gd name="T3" fmla="*/ 873 h 1569"/>
              <a:gd name="T4" fmla="*/ 83 w 556"/>
              <a:gd name="T5" fmla="*/ 797 h 1569"/>
              <a:gd name="T6" fmla="*/ 59 w 556"/>
              <a:gd name="T7" fmla="*/ 704 h 1569"/>
              <a:gd name="T8" fmla="*/ 83 w 556"/>
              <a:gd name="T9" fmla="*/ 770 h 1569"/>
              <a:gd name="T10" fmla="*/ 105 w 556"/>
              <a:gd name="T11" fmla="*/ 659 h 1569"/>
              <a:gd name="T12" fmla="*/ 218 w 556"/>
              <a:gd name="T13" fmla="*/ 793 h 1569"/>
              <a:gd name="T14" fmla="*/ 128 w 556"/>
              <a:gd name="T15" fmla="*/ 677 h 1569"/>
              <a:gd name="T16" fmla="*/ 124 w 556"/>
              <a:gd name="T17" fmla="*/ 665 h 1569"/>
              <a:gd name="T18" fmla="*/ 161 w 556"/>
              <a:gd name="T19" fmla="*/ 668 h 1569"/>
              <a:gd name="T20" fmla="*/ 98 w 556"/>
              <a:gd name="T21" fmla="*/ 463 h 1569"/>
              <a:gd name="T22" fmla="*/ 138 w 556"/>
              <a:gd name="T23" fmla="*/ 496 h 1569"/>
              <a:gd name="T24" fmla="*/ 156 w 556"/>
              <a:gd name="T25" fmla="*/ 414 h 1569"/>
              <a:gd name="T26" fmla="*/ 191 w 556"/>
              <a:gd name="T27" fmla="*/ 120 h 1569"/>
              <a:gd name="T28" fmla="*/ 185 w 556"/>
              <a:gd name="T29" fmla="*/ 668 h 1569"/>
              <a:gd name="T30" fmla="*/ 199 w 556"/>
              <a:gd name="T31" fmla="*/ 590 h 1569"/>
              <a:gd name="T32" fmla="*/ 192 w 556"/>
              <a:gd name="T33" fmla="*/ 356 h 1569"/>
              <a:gd name="T34" fmla="*/ 232 w 556"/>
              <a:gd name="T35" fmla="*/ 97 h 1569"/>
              <a:gd name="T36" fmla="*/ 212 w 556"/>
              <a:gd name="T37" fmla="*/ 586 h 1569"/>
              <a:gd name="T38" fmla="*/ 235 w 556"/>
              <a:gd name="T39" fmla="*/ 534 h 1569"/>
              <a:gd name="T40" fmla="*/ 230 w 556"/>
              <a:gd name="T41" fmla="*/ 468 h 1569"/>
              <a:gd name="T42" fmla="*/ 248 w 556"/>
              <a:gd name="T43" fmla="*/ 118 h 1569"/>
              <a:gd name="T44" fmla="*/ 254 w 556"/>
              <a:gd name="T45" fmla="*/ 245 h 1569"/>
              <a:gd name="T46" fmla="*/ 271 w 556"/>
              <a:gd name="T47" fmla="*/ 122 h 1569"/>
              <a:gd name="T48" fmla="*/ 250 w 556"/>
              <a:gd name="T49" fmla="*/ 690 h 1569"/>
              <a:gd name="T50" fmla="*/ 279 w 556"/>
              <a:gd name="T51" fmla="*/ 426 h 1569"/>
              <a:gd name="T52" fmla="*/ 300 w 556"/>
              <a:gd name="T53" fmla="*/ 205 h 1569"/>
              <a:gd name="T54" fmla="*/ 314 w 556"/>
              <a:gd name="T55" fmla="*/ 339 h 1569"/>
              <a:gd name="T56" fmla="*/ 287 w 556"/>
              <a:gd name="T57" fmla="*/ 645 h 1569"/>
              <a:gd name="T58" fmla="*/ 324 w 556"/>
              <a:gd name="T59" fmla="*/ 457 h 1569"/>
              <a:gd name="T60" fmla="*/ 380 w 556"/>
              <a:gd name="T61" fmla="*/ 285 h 1569"/>
              <a:gd name="T62" fmla="*/ 443 w 556"/>
              <a:gd name="T63" fmla="*/ 273 h 1569"/>
              <a:gd name="T64" fmla="*/ 358 w 556"/>
              <a:gd name="T65" fmla="*/ 431 h 1569"/>
              <a:gd name="T66" fmla="*/ 431 w 556"/>
              <a:gd name="T67" fmla="*/ 384 h 1569"/>
              <a:gd name="T68" fmla="*/ 424 w 556"/>
              <a:gd name="T69" fmla="*/ 411 h 1569"/>
              <a:gd name="T70" fmla="*/ 335 w 556"/>
              <a:gd name="T71" fmla="*/ 544 h 1569"/>
              <a:gd name="T72" fmla="*/ 309 w 556"/>
              <a:gd name="T73" fmla="*/ 737 h 1569"/>
              <a:gd name="T74" fmla="*/ 337 w 556"/>
              <a:gd name="T75" fmla="*/ 585 h 1569"/>
              <a:gd name="T76" fmla="*/ 361 w 556"/>
              <a:gd name="T77" fmla="*/ 688 h 1569"/>
              <a:gd name="T78" fmla="*/ 441 w 556"/>
              <a:gd name="T79" fmla="*/ 601 h 1569"/>
              <a:gd name="T80" fmla="*/ 467 w 556"/>
              <a:gd name="T81" fmla="*/ 578 h 1569"/>
              <a:gd name="T82" fmla="*/ 469 w 556"/>
              <a:gd name="T83" fmla="*/ 603 h 1569"/>
              <a:gd name="T84" fmla="*/ 450 w 556"/>
              <a:gd name="T85" fmla="*/ 640 h 1569"/>
              <a:gd name="T86" fmla="*/ 348 w 556"/>
              <a:gd name="T87" fmla="*/ 731 h 1569"/>
              <a:gd name="T88" fmla="*/ 406 w 556"/>
              <a:gd name="T89" fmla="*/ 806 h 1569"/>
              <a:gd name="T90" fmla="*/ 511 w 556"/>
              <a:gd name="T91" fmla="*/ 659 h 1569"/>
              <a:gd name="T92" fmla="*/ 528 w 556"/>
              <a:gd name="T93" fmla="*/ 731 h 1569"/>
              <a:gd name="T94" fmla="*/ 502 w 556"/>
              <a:gd name="T95" fmla="*/ 781 h 1569"/>
              <a:gd name="T96" fmla="*/ 508 w 556"/>
              <a:gd name="T97" fmla="*/ 794 h 1569"/>
              <a:gd name="T98" fmla="*/ 508 w 556"/>
              <a:gd name="T99" fmla="*/ 832 h 1569"/>
              <a:gd name="T100" fmla="*/ 396 w 556"/>
              <a:gd name="T101" fmla="*/ 879 h 1569"/>
              <a:gd name="T102" fmla="*/ 372 w 556"/>
              <a:gd name="T103" fmla="*/ 1024 h 1569"/>
              <a:gd name="T104" fmla="*/ 373 w 556"/>
              <a:gd name="T105" fmla="*/ 874 h 1569"/>
              <a:gd name="T106" fmla="*/ 302 w 556"/>
              <a:gd name="T107" fmla="*/ 962 h 1569"/>
              <a:gd name="T108" fmla="*/ 304 w 556"/>
              <a:gd name="T109" fmla="*/ 1377 h 1569"/>
              <a:gd name="T110" fmla="*/ 314 w 556"/>
              <a:gd name="T111" fmla="*/ 1533 h 1569"/>
              <a:gd name="T112" fmla="*/ 243 w 556"/>
              <a:gd name="T113" fmla="*/ 1559 h 1569"/>
              <a:gd name="T114" fmla="*/ 180 w 556"/>
              <a:gd name="T115" fmla="*/ 1554 h 15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1569"/>
              <a:gd name="T176" fmla="*/ 556 w 556"/>
              <a:gd name="T177" fmla="*/ 1569 h 15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1569">
                <a:moveTo>
                  <a:pt x="180" y="1554"/>
                </a:moveTo>
                <a:lnTo>
                  <a:pt x="205" y="1510"/>
                </a:lnTo>
                <a:lnTo>
                  <a:pt x="215" y="1470"/>
                </a:lnTo>
                <a:lnTo>
                  <a:pt x="221" y="1430"/>
                </a:lnTo>
                <a:lnTo>
                  <a:pt x="224" y="1381"/>
                </a:lnTo>
                <a:lnTo>
                  <a:pt x="227" y="1332"/>
                </a:lnTo>
                <a:lnTo>
                  <a:pt x="229" y="1279"/>
                </a:lnTo>
                <a:lnTo>
                  <a:pt x="230" y="1221"/>
                </a:lnTo>
                <a:lnTo>
                  <a:pt x="233" y="1113"/>
                </a:lnTo>
                <a:lnTo>
                  <a:pt x="235" y="1024"/>
                </a:lnTo>
                <a:lnTo>
                  <a:pt x="235" y="962"/>
                </a:lnTo>
                <a:lnTo>
                  <a:pt x="233" y="922"/>
                </a:lnTo>
                <a:lnTo>
                  <a:pt x="224" y="882"/>
                </a:lnTo>
                <a:lnTo>
                  <a:pt x="215" y="873"/>
                </a:lnTo>
                <a:lnTo>
                  <a:pt x="202" y="856"/>
                </a:lnTo>
                <a:lnTo>
                  <a:pt x="184" y="856"/>
                </a:lnTo>
                <a:lnTo>
                  <a:pt x="156" y="837"/>
                </a:lnTo>
                <a:lnTo>
                  <a:pt x="153" y="837"/>
                </a:lnTo>
                <a:lnTo>
                  <a:pt x="136" y="819"/>
                </a:lnTo>
                <a:lnTo>
                  <a:pt x="106" y="806"/>
                </a:lnTo>
                <a:lnTo>
                  <a:pt x="83" y="797"/>
                </a:lnTo>
                <a:lnTo>
                  <a:pt x="59" y="775"/>
                </a:lnTo>
                <a:lnTo>
                  <a:pt x="32" y="775"/>
                </a:lnTo>
                <a:lnTo>
                  <a:pt x="0" y="784"/>
                </a:lnTo>
                <a:lnTo>
                  <a:pt x="45" y="768"/>
                </a:lnTo>
                <a:lnTo>
                  <a:pt x="53" y="757"/>
                </a:lnTo>
                <a:lnTo>
                  <a:pt x="57" y="742"/>
                </a:lnTo>
                <a:lnTo>
                  <a:pt x="59" y="704"/>
                </a:lnTo>
                <a:lnTo>
                  <a:pt x="53" y="624"/>
                </a:lnTo>
                <a:lnTo>
                  <a:pt x="52" y="565"/>
                </a:lnTo>
                <a:lnTo>
                  <a:pt x="62" y="700"/>
                </a:lnTo>
                <a:lnTo>
                  <a:pt x="63" y="735"/>
                </a:lnTo>
                <a:lnTo>
                  <a:pt x="69" y="750"/>
                </a:lnTo>
                <a:lnTo>
                  <a:pt x="76" y="762"/>
                </a:lnTo>
                <a:lnTo>
                  <a:pt x="83" y="770"/>
                </a:lnTo>
                <a:lnTo>
                  <a:pt x="108" y="780"/>
                </a:lnTo>
                <a:lnTo>
                  <a:pt x="129" y="780"/>
                </a:lnTo>
                <a:lnTo>
                  <a:pt x="118" y="750"/>
                </a:lnTo>
                <a:lnTo>
                  <a:pt x="106" y="700"/>
                </a:lnTo>
                <a:lnTo>
                  <a:pt x="97" y="646"/>
                </a:lnTo>
                <a:lnTo>
                  <a:pt x="83" y="552"/>
                </a:lnTo>
                <a:lnTo>
                  <a:pt x="105" y="659"/>
                </a:lnTo>
                <a:lnTo>
                  <a:pt x="116" y="704"/>
                </a:lnTo>
                <a:lnTo>
                  <a:pt x="127" y="737"/>
                </a:lnTo>
                <a:lnTo>
                  <a:pt x="139" y="766"/>
                </a:lnTo>
                <a:lnTo>
                  <a:pt x="159" y="793"/>
                </a:lnTo>
                <a:lnTo>
                  <a:pt x="177" y="797"/>
                </a:lnTo>
                <a:lnTo>
                  <a:pt x="197" y="802"/>
                </a:lnTo>
                <a:lnTo>
                  <a:pt x="218" y="793"/>
                </a:lnTo>
                <a:lnTo>
                  <a:pt x="200" y="780"/>
                </a:lnTo>
                <a:lnTo>
                  <a:pt x="192" y="768"/>
                </a:lnTo>
                <a:lnTo>
                  <a:pt x="184" y="749"/>
                </a:lnTo>
                <a:lnTo>
                  <a:pt x="175" y="723"/>
                </a:lnTo>
                <a:lnTo>
                  <a:pt x="154" y="706"/>
                </a:lnTo>
                <a:lnTo>
                  <a:pt x="139" y="689"/>
                </a:lnTo>
                <a:lnTo>
                  <a:pt x="128" y="677"/>
                </a:lnTo>
                <a:lnTo>
                  <a:pt x="121" y="668"/>
                </a:lnTo>
                <a:lnTo>
                  <a:pt x="116" y="658"/>
                </a:lnTo>
                <a:lnTo>
                  <a:pt x="112" y="648"/>
                </a:lnTo>
                <a:lnTo>
                  <a:pt x="108" y="638"/>
                </a:lnTo>
                <a:lnTo>
                  <a:pt x="114" y="650"/>
                </a:lnTo>
                <a:lnTo>
                  <a:pt x="119" y="658"/>
                </a:lnTo>
                <a:lnTo>
                  <a:pt x="124" y="665"/>
                </a:lnTo>
                <a:lnTo>
                  <a:pt x="134" y="673"/>
                </a:lnTo>
                <a:lnTo>
                  <a:pt x="142" y="681"/>
                </a:lnTo>
                <a:lnTo>
                  <a:pt x="151" y="688"/>
                </a:lnTo>
                <a:lnTo>
                  <a:pt x="159" y="692"/>
                </a:lnTo>
                <a:lnTo>
                  <a:pt x="163" y="693"/>
                </a:lnTo>
                <a:lnTo>
                  <a:pt x="167" y="694"/>
                </a:lnTo>
                <a:lnTo>
                  <a:pt x="161" y="668"/>
                </a:lnTo>
                <a:lnTo>
                  <a:pt x="156" y="645"/>
                </a:lnTo>
                <a:lnTo>
                  <a:pt x="148" y="608"/>
                </a:lnTo>
                <a:lnTo>
                  <a:pt x="142" y="576"/>
                </a:lnTo>
                <a:lnTo>
                  <a:pt x="138" y="544"/>
                </a:lnTo>
                <a:lnTo>
                  <a:pt x="132" y="521"/>
                </a:lnTo>
                <a:lnTo>
                  <a:pt x="113" y="485"/>
                </a:lnTo>
                <a:lnTo>
                  <a:pt x="98" y="463"/>
                </a:lnTo>
                <a:lnTo>
                  <a:pt x="129" y="495"/>
                </a:lnTo>
                <a:lnTo>
                  <a:pt x="119" y="416"/>
                </a:lnTo>
                <a:lnTo>
                  <a:pt x="108" y="334"/>
                </a:lnTo>
                <a:lnTo>
                  <a:pt x="123" y="419"/>
                </a:lnTo>
                <a:lnTo>
                  <a:pt x="126" y="445"/>
                </a:lnTo>
                <a:lnTo>
                  <a:pt x="130" y="463"/>
                </a:lnTo>
                <a:lnTo>
                  <a:pt x="138" y="496"/>
                </a:lnTo>
                <a:lnTo>
                  <a:pt x="149" y="544"/>
                </a:lnTo>
                <a:lnTo>
                  <a:pt x="157" y="587"/>
                </a:lnTo>
                <a:lnTo>
                  <a:pt x="161" y="610"/>
                </a:lnTo>
                <a:lnTo>
                  <a:pt x="175" y="668"/>
                </a:lnTo>
                <a:lnTo>
                  <a:pt x="170" y="517"/>
                </a:lnTo>
                <a:lnTo>
                  <a:pt x="164" y="458"/>
                </a:lnTo>
                <a:lnTo>
                  <a:pt x="156" y="414"/>
                </a:lnTo>
                <a:lnTo>
                  <a:pt x="146" y="361"/>
                </a:lnTo>
                <a:lnTo>
                  <a:pt x="159" y="405"/>
                </a:lnTo>
                <a:lnTo>
                  <a:pt x="153" y="196"/>
                </a:lnTo>
                <a:lnTo>
                  <a:pt x="156" y="134"/>
                </a:lnTo>
                <a:lnTo>
                  <a:pt x="157" y="222"/>
                </a:lnTo>
                <a:lnTo>
                  <a:pt x="167" y="176"/>
                </a:lnTo>
                <a:lnTo>
                  <a:pt x="191" y="120"/>
                </a:lnTo>
                <a:lnTo>
                  <a:pt x="168" y="184"/>
                </a:lnTo>
                <a:lnTo>
                  <a:pt x="159" y="236"/>
                </a:lnTo>
                <a:lnTo>
                  <a:pt x="164" y="361"/>
                </a:lnTo>
                <a:lnTo>
                  <a:pt x="168" y="427"/>
                </a:lnTo>
                <a:lnTo>
                  <a:pt x="175" y="499"/>
                </a:lnTo>
                <a:lnTo>
                  <a:pt x="182" y="606"/>
                </a:lnTo>
                <a:lnTo>
                  <a:pt x="185" y="668"/>
                </a:lnTo>
                <a:lnTo>
                  <a:pt x="189" y="694"/>
                </a:lnTo>
                <a:lnTo>
                  <a:pt x="197" y="712"/>
                </a:lnTo>
                <a:lnTo>
                  <a:pt x="204" y="725"/>
                </a:lnTo>
                <a:lnTo>
                  <a:pt x="212" y="730"/>
                </a:lnTo>
                <a:lnTo>
                  <a:pt x="220" y="726"/>
                </a:lnTo>
                <a:lnTo>
                  <a:pt x="208" y="637"/>
                </a:lnTo>
                <a:lnTo>
                  <a:pt x="199" y="590"/>
                </a:lnTo>
                <a:lnTo>
                  <a:pt x="196" y="557"/>
                </a:lnTo>
                <a:lnTo>
                  <a:pt x="195" y="527"/>
                </a:lnTo>
                <a:lnTo>
                  <a:pt x="194" y="495"/>
                </a:lnTo>
                <a:lnTo>
                  <a:pt x="186" y="441"/>
                </a:lnTo>
                <a:lnTo>
                  <a:pt x="199" y="495"/>
                </a:lnTo>
                <a:lnTo>
                  <a:pt x="200" y="472"/>
                </a:lnTo>
                <a:lnTo>
                  <a:pt x="192" y="356"/>
                </a:lnTo>
                <a:lnTo>
                  <a:pt x="192" y="318"/>
                </a:lnTo>
                <a:lnTo>
                  <a:pt x="192" y="287"/>
                </a:lnTo>
                <a:lnTo>
                  <a:pt x="196" y="240"/>
                </a:lnTo>
                <a:lnTo>
                  <a:pt x="205" y="167"/>
                </a:lnTo>
                <a:lnTo>
                  <a:pt x="215" y="93"/>
                </a:lnTo>
                <a:lnTo>
                  <a:pt x="198" y="253"/>
                </a:lnTo>
                <a:lnTo>
                  <a:pt x="232" y="97"/>
                </a:lnTo>
                <a:lnTo>
                  <a:pt x="207" y="233"/>
                </a:lnTo>
                <a:lnTo>
                  <a:pt x="201" y="287"/>
                </a:lnTo>
                <a:lnTo>
                  <a:pt x="199" y="323"/>
                </a:lnTo>
                <a:lnTo>
                  <a:pt x="206" y="436"/>
                </a:lnTo>
                <a:lnTo>
                  <a:pt x="207" y="503"/>
                </a:lnTo>
                <a:lnTo>
                  <a:pt x="208" y="544"/>
                </a:lnTo>
                <a:lnTo>
                  <a:pt x="212" y="586"/>
                </a:lnTo>
                <a:lnTo>
                  <a:pt x="218" y="619"/>
                </a:lnTo>
                <a:lnTo>
                  <a:pt x="225" y="659"/>
                </a:lnTo>
                <a:lnTo>
                  <a:pt x="230" y="693"/>
                </a:lnTo>
                <a:lnTo>
                  <a:pt x="237" y="737"/>
                </a:lnTo>
                <a:lnTo>
                  <a:pt x="235" y="710"/>
                </a:lnTo>
                <a:lnTo>
                  <a:pt x="233" y="681"/>
                </a:lnTo>
                <a:lnTo>
                  <a:pt x="235" y="534"/>
                </a:lnTo>
                <a:lnTo>
                  <a:pt x="230" y="514"/>
                </a:lnTo>
                <a:lnTo>
                  <a:pt x="228" y="495"/>
                </a:lnTo>
                <a:lnTo>
                  <a:pt x="225" y="463"/>
                </a:lnTo>
                <a:lnTo>
                  <a:pt x="220" y="412"/>
                </a:lnTo>
                <a:lnTo>
                  <a:pt x="213" y="358"/>
                </a:lnTo>
                <a:lnTo>
                  <a:pt x="226" y="434"/>
                </a:lnTo>
                <a:lnTo>
                  <a:pt x="230" y="468"/>
                </a:lnTo>
                <a:lnTo>
                  <a:pt x="236" y="490"/>
                </a:lnTo>
                <a:lnTo>
                  <a:pt x="236" y="340"/>
                </a:lnTo>
                <a:lnTo>
                  <a:pt x="235" y="245"/>
                </a:lnTo>
                <a:lnTo>
                  <a:pt x="231" y="160"/>
                </a:lnTo>
                <a:lnTo>
                  <a:pt x="237" y="218"/>
                </a:lnTo>
                <a:lnTo>
                  <a:pt x="244" y="156"/>
                </a:lnTo>
                <a:lnTo>
                  <a:pt x="248" y="118"/>
                </a:lnTo>
                <a:lnTo>
                  <a:pt x="264" y="16"/>
                </a:lnTo>
                <a:lnTo>
                  <a:pt x="254" y="96"/>
                </a:lnTo>
                <a:lnTo>
                  <a:pt x="248" y="146"/>
                </a:lnTo>
                <a:lnTo>
                  <a:pt x="245" y="189"/>
                </a:lnTo>
                <a:lnTo>
                  <a:pt x="241" y="225"/>
                </a:lnTo>
                <a:lnTo>
                  <a:pt x="243" y="307"/>
                </a:lnTo>
                <a:lnTo>
                  <a:pt x="254" y="245"/>
                </a:lnTo>
                <a:lnTo>
                  <a:pt x="258" y="207"/>
                </a:lnTo>
                <a:lnTo>
                  <a:pt x="263" y="162"/>
                </a:lnTo>
                <a:lnTo>
                  <a:pt x="268" y="118"/>
                </a:lnTo>
                <a:lnTo>
                  <a:pt x="271" y="73"/>
                </a:lnTo>
                <a:lnTo>
                  <a:pt x="276" y="0"/>
                </a:lnTo>
                <a:lnTo>
                  <a:pt x="272" y="89"/>
                </a:lnTo>
                <a:lnTo>
                  <a:pt x="271" y="122"/>
                </a:lnTo>
                <a:lnTo>
                  <a:pt x="266" y="171"/>
                </a:lnTo>
                <a:lnTo>
                  <a:pt x="261" y="225"/>
                </a:lnTo>
                <a:lnTo>
                  <a:pt x="255" y="270"/>
                </a:lnTo>
                <a:lnTo>
                  <a:pt x="248" y="316"/>
                </a:lnTo>
                <a:lnTo>
                  <a:pt x="247" y="414"/>
                </a:lnTo>
                <a:lnTo>
                  <a:pt x="250" y="530"/>
                </a:lnTo>
                <a:lnTo>
                  <a:pt x="250" y="690"/>
                </a:lnTo>
                <a:lnTo>
                  <a:pt x="256" y="766"/>
                </a:lnTo>
                <a:lnTo>
                  <a:pt x="259" y="688"/>
                </a:lnTo>
                <a:lnTo>
                  <a:pt x="261" y="634"/>
                </a:lnTo>
                <a:lnTo>
                  <a:pt x="264" y="590"/>
                </a:lnTo>
                <a:lnTo>
                  <a:pt x="268" y="527"/>
                </a:lnTo>
                <a:lnTo>
                  <a:pt x="272" y="481"/>
                </a:lnTo>
                <a:lnTo>
                  <a:pt x="279" y="426"/>
                </a:lnTo>
                <a:lnTo>
                  <a:pt x="267" y="318"/>
                </a:lnTo>
                <a:lnTo>
                  <a:pt x="273" y="351"/>
                </a:lnTo>
                <a:lnTo>
                  <a:pt x="278" y="383"/>
                </a:lnTo>
                <a:lnTo>
                  <a:pt x="282" y="407"/>
                </a:lnTo>
                <a:lnTo>
                  <a:pt x="297" y="336"/>
                </a:lnTo>
                <a:lnTo>
                  <a:pt x="302" y="300"/>
                </a:lnTo>
                <a:lnTo>
                  <a:pt x="300" y="205"/>
                </a:lnTo>
                <a:lnTo>
                  <a:pt x="307" y="294"/>
                </a:lnTo>
                <a:lnTo>
                  <a:pt x="347" y="111"/>
                </a:lnTo>
                <a:lnTo>
                  <a:pt x="359" y="44"/>
                </a:lnTo>
                <a:lnTo>
                  <a:pt x="345" y="152"/>
                </a:lnTo>
                <a:lnTo>
                  <a:pt x="314" y="320"/>
                </a:lnTo>
                <a:lnTo>
                  <a:pt x="389" y="176"/>
                </a:lnTo>
                <a:lnTo>
                  <a:pt x="314" y="339"/>
                </a:lnTo>
                <a:lnTo>
                  <a:pt x="300" y="409"/>
                </a:lnTo>
                <a:lnTo>
                  <a:pt x="289" y="468"/>
                </a:lnTo>
                <a:lnTo>
                  <a:pt x="283" y="544"/>
                </a:lnTo>
                <a:lnTo>
                  <a:pt x="278" y="655"/>
                </a:lnTo>
                <a:lnTo>
                  <a:pt x="274" y="757"/>
                </a:lnTo>
                <a:lnTo>
                  <a:pt x="281" y="678"/>
                </a:lnTo>
                <a:lnTo>
                  <a:pt x="287" y="645"/>
                </a:lnTo>
                <a:lnTo>
                  <a:pt x="296" y="610"/>
                </a:lnTo>
                <a:lnTo>
                  <a:pt x="307" y="569"/>
                </a:lnTo>
                <a:lnTo>
                  <a:pt x="314" y="544"/>
                </a:lnTo>
                <a:lnTo>
                  <a:pt x="320" y="519"/>
                </a:lnTo>
                <a:lnTo>
                  <a:pt x="320" y="487"/>
                </a:lnTo>
                <a:lnTo>
                  <a:pt x="321" y="388"/>
                </a:lnTo>
                <a:lnTo>
                  <a:pt x="324" y="457"/>
                </a:lnTo>
                <a:lnTo>
                  <a:pt x="326" y="484"/>
                </a:lnTo>
                <a:lnTo>
                  <a:pt x="330" y="495"/>
                </a:lnTo>
                <a:lnTo>
                  <a:pt x="340" y="445"/>
                </a:lnTo>
                <a:lnTo>
                  <a:pt x="349" y="402"/>
                </a:lnTo>
                <a:lnTo>
                  <a:pt x="356" y="370"/>
                </a:lnTo>
                <a:lnTo>
                  <a:pt x="365" y="331"/>
                </a:lnTo>
                <a:lnTo>
                  <a:pt x="380" y="285"/>
                </a:lnTo>
                <a:lnTo>
                  <a:pt x="396" y="245"/>
                </a:lnTo>
                <a:lnTo>
                  <a:pt x="396" y="113"/>
                </a:lnTo>
                <a:lnTo>
                  <a:pt x="400" y="235"/>
                </a:lnTo>
                <a:lnTo>
                  <a:pt x="428" y="196"/>
                </a:lnTo>
                <a:lnTo>
                  <a:pt x="457" y="158"/>
                </a:lnTo>
                <a:lnTo>
                  <a:pt x="418" y="227"/>
                </a:lnTo>
                <a:lnTo>
                  <a:pt x="443" y="273"/>
                </a:lnTo>
                <a:lnTo>
                  <a:pt x="414" y="233"/>
                </a:lnTo>
                <a:lnTo>
                  <a:pt x="403" y="255"/>
                </a:lnTo>
                <a:lnTo>
                  <a:pt x="391" y="291"/>
                </a:lnTo>
                <a:lnTo>
                  <a:pt x="380" y="327"/>
                </a:lnTo>
                <a:lnTo>
                  <a:pt x="371" y="360"/>
                </a:lnTo>
                <a:lnTo>
                  <a:pt x="365" y="391"/>
                </a:lnTo>
                <a:lnTo>
                  <a:pt x="358" y="431"/>
                </a:lnTo>
                <a:lnTo>
                  <a:pt x="355" y="461"/>
                </a:lnTo>
                <a:lnTo>
                  <a:pt x="366" y="456"/>
                </a:lnTo>
                <a:lnTo>
                  <a:pt x="378" y="445"/>
                </a:lnTo>
                <a:lnTo>
                  <a:pt x="392" y="432"/>
                </a:lnTo>
                <a:lnTo>
                  <a:pt x="408" y="411"/>
                </a:lnTo>
                <a:lnTo>
                  <a:pt x="421" y="396"/>
                </a:lnTo>
                <a:lnTo>
                  <a:pt x="431" y="384"/>
                </a:lnTo>
                <a:lnTo>
                  <a:pt x="442" y="366"/>
                </a:lnTo>
                <a:lnTo>
                  <a:pt x="448" y="345"/>
                </a:lnTo>
                <a:lnTo>
                  <a:pt x="452" y="320"/>
                </a:lnTo>
                <a:lnTo>
                  <a:pt x="451" y="345"/>
                </a:lnTo>
                <a:lnTo>
                  <a:pt x="447" y="365"/>
                </a:lnTo>
                <a:lnTo>
                  <a:pt x="441" y="383"/>
                </a:lnTo>
                <a:lnTo>
                  <a:pt x="424" y="411"/>
                </a:lnTo>
                <a:lnTo>
                  <a:pt x="408" y="436"/>
                </a:lnTo>
                <a:lnTo>
                  <a:pt x="394" y="454"/>
                </a:lnTo>
                <a:lnTo>
                  <a:pt x="383" y="467"/>
                </a:lnTo>
                <a:lnTo>
                  <a:pt x="372" y="481"/>
                </a:lnTo>
                <a:lnTo>
                  <a:pt x="358" y="495"/>
                </a:lnTo>
                <a:lnTo>
                  <a:pt x="345" y="517"/>
                </a:lnTo>
                <a:lnTo>
                  <a:pt x="335" y="544"/>
                </a:lnTo>
                <a:lnTo>
                  <a:pt x="323" y="588"/>
                </a:lnTo>
                <a:lnTo>
                  <a:pt x="309" y="643"/>
                </a:lnTo>
                <a:lnTo>
                  <a:pt x="302" y="679"/>
                </a:lnTo>
                <a:lnTo>
                  <a:pt x="297" y="703"/>
                </a:lnTo>
                <a:lnTo>
                  <a:pt x="294" y="731"/>
                </a:lnTo>
                <a:lnTo>
                  <a:pt x="292" y="773"/>
                </a:lnTo>
                <a:lnTo>
                  <a:pt x="309" y="737"/>
                </a:lnTo>
                <a:lnTo>
                  <a:pt x="317" y="719"/>
                </a:lnTo>
                <a:lnTo>
                  <a:pt x="321" y="703"/>
                </a:lnTo>
                <a:lnTo>
                  <a:pt x="325" y="678"/>
                </a:lnTo>
                <a:lnTo>
                  <a:pt x="330" y="634"/>
                </a:lnTo>
                <a:lnTo>
                  <a:pt x="333" y="587"/>
                </a:lnTo>
                <a:lnTo>
                  <a:pt x="340" y="556"/>
                </a:lnTo>
                <a:lnTo>
                  <a:pt x="337" y="585"/>
                </a:lnTo>
                <a:lnTo>
                  <a:pt x="333" y="619"/>
                </a:lnTo>
                <a:lnTo>
                  <a:pt x="332" y="650"/>
                </a:lnTo>
                <a:lnTo>
                  <a:pt x="330" y="681"/>
                </a:lnTo>
                <a:lnTo>
                  <a:pt x="330" y="694"/>
                </a:lnTo>
                <a:lnTo>
                  <a:pt x="332" y="707"/>
                </a:lnTo>
                <a:lnTo>
                  <a:pt x="341" y="710"/>
                </a:lnTo>
                <a:lnTo>
                  <a:pt x="361" y="688"/>
                </a:lnTo>
                <a:lnTo>
                  <a:pt x="382" y="666"/>
                </a:lnTo>
                <a:lnTo>
                  <a:pt x="415" y="632"/>
                </a:lnTo>
                <a:lnTo>
                  <a:pt x="424" y="620"/>
                </a:lnTo>
                <a:lnTo>
                  <a:pt x="432" y="605"/>
                </a:lnTo>
                <a:lnTo>
                  <a:pt x="438" y="570"/>
                </a:lnTo>
                <a:lnTo>
                  <a:pt x="446" y="457"/>
                </a:lnTo>
                <a:lnTo>
                  <a:pt x="441" y="601"/>
                </a:lnTo>
                <a:lnTo>
                  <a:pt x="445" y="605"/>
                </a:lnTo>
                <a:lnTo>
                  <a:pt x="450" y="596"/>
                </a:lnTo>
                <a:lnTo>
                  <a:pt x="462" y="520"/>
                </a:lnTo>
                <a:lnTo>
                  <a:pt x="459" y="560"/>
                </a:lnTo>
                <a:lnTo>
                  <a:pt x="456" y="582"/>
                </a:lnTo>
                <a:lnTo>
                  <a:pt x="460" y="587"/>
                </a:lnTo>
                <a:lnTo>
                  <a:pt x="467" y="578"/>
                </a:lnTo>
                <a:lnTo>
                  <a:pt x="473" y="556"/>
                </a:lnTo>
                <a:lnTo>
                  <a:pt x="490" y="510"/>
                </a:lnTo>
                <a:lnTo>
                  <a:pt x="477" y="549"/>
                </a:lnTo>
                <a:lnTo>
                  <a:pt x="473" y="571"/>
                </a:lnTo>
                <a:lnTo>
                  <a:pt x="472" y="592"/>
                </a:lnTo>
                <a:lnTo>
                  <a:pt x="480" y="612"/>
                </a:lnTo>
                <a:lnTo>
                  <a:pt x="469" y="603"/>
                </a:lnTo>
                <a:lnTo>
                  <a:pt x="462" y="608"/>
                </a:lnTo>
                <a:lnTo>
                  <a:pt x="450" y="619"/>
                </a:lnTo>
                <a:lnTo>
                  <a:pt x="454" y="630"/>
                </a:lnTo>
                <a:lnTo>
                  <a:pt x="459" y="654"/>
                </a:lnTo>
                <a:lnTo>
                  <a:pt x="466" y="712"/>
                </a:lnTo>
                <a:lnTo>
                  <a:pt x="455" y="658"/>
                </a:lnTo>
                <a:lnTo>
                  <a:pt x="450" y="640"/>
                </a:lnTo>
                <a:lnTo>
                  <a:pt x="445" y="632"/>
                </a:lnTo>
                <a:lnTo>
                  <a:pt x="438" y="632"/>
                </a:lnTo>
                <a:lnTo>
                  <a:pt x="416" y="655"/>
                </a:lnTo>
                <a:lnTo>
                  <a:pt x="396" y="677"/>
                </a:lnTo>
                <a:lnTo>
                  <a:pt x="376" y="694"/>
                </a:lnTo>
                <a:lnTo>
                  <a:pt x="361" y="712"/>
                </a:lnTo>
                <a:lnTo>
                  <a:pt x="348" y="731"/>
                </a:lnTo>
                <a:lnTo>
                  <a:pt x="333" y="755"/>
                </a:lnTo>
                <a:lnTo>
                  <a:pt x="320" y="781"/>
                </a:lnTo>
                <a:lnTo>
                  <a:pt x="311" y="802"/>
                </a:lnTo>
                <a:lnTo>
                  <a:pt x="304" y="824"/>
                </a:lnTo>
                <a:lnTo>
                  <a:pt x="337" y="829"/>
                </a:lnTo>
                <a:lnTo>
                  <a:pt x="365" y="822"/>
                </a:lnTo>
                <a:lnTo>
                  <a:pt x="406" y="806"/>
                </a:lnTo>
                <a:lnTo>
                  <a:pt x="436" y="793"/>
                </a:lnTo>
                <a:lnTo>
                  <a:pt x="451" y="786"/>
                </a:lnTo>
                <a:lnTo>
                  <a:pt x="459" y="776"/>
                </a:lnTo>
                <a:lnTo>
                  <a:pt x="469" y="766"/>
                </a:lnTo>
                <a:lnTo>
                  <a:pt x="477" y="752"/>
                </a:lnTo>
                <a:lnTo>
                  <a:pt x="493" y="716"/>
                </a:lnTo>
                <a:lnTo>
                  <a:pt x="511" y="659"/>
                </a:lnTo>
                <a:lnTo>
                  <a:pt x="494" y="723"/>
                </a:lnTo>
                <a:lnTo>
                  <a:pt x="483" y="752"/>
                </a:lnTo>
                <a:lnTo>
                  <a:pt x="473" y="775"/>
                </a:lnTo>
                <a:lnTo>
                  <a:pt x="493" y="772"/>
                </a:lnTo>
                <a:lnTo>
                  <a:pt x="507" y="761"/>
                </a:lnTo>
                <a:lnTo>
                  <a:pt x="518" y="745"/>
                </a:lnTo>
                <a:lnTo>
                  <a:pt x="528" y="731"/>
                </a:lnTo>
                <a:lnTo>
                  <a:pt x="542" y="714"/>
                </a:lnTo>
                <a:lnTo>
                  <a:pt x="555" y="705"/>
                </a:lnTo>
                <a:lnTo>
                  <a:pt x="542" y="723"/>
                </a:lnTo>
                <a:lnTo>
                  <a:pt x="531" y="741"/>
                </a:lnTo>
                <a:lnTo>
                  <a:pt x="521" y="756"/>
                </a:lnTo>
                <a:lnTo>
                  <a:pt x="512" y="769"/>
                </a:lnTo>
                <a:lnTo>
                  <a:pt x="502" y="781"/>
                </a:lnTo>
                <a:lnTo>
                  <a:pt x="517" y="786"/>
                </a:lnTo>
                <a:lnTo>
                  <a:pt x="526" y="781"/>
                </a:lnTo>
                <a:lnTo>
                  <a:pt x="536" y="775"/>
                </a:lnTo>
                <a:lnTo>
                  <a:pt x="547" y="765"/>
                </a:lnTo>
                <a:lnTo>
                  <a:pt x="535" y="788"/>
                </a:lnTo>
                <a:lnTo>
                  <a:pt x="522" y="794"/>
                </a:lnTo>
                <a:lnTo>
                  <a:pt x="508" y="794"/>
                </a:lnTo>
                <a:lnTo>
                  <a:pt x="483" y="800"/>
                </a:lnTo>
                <a:lnTo>
                  <a:pt x="476" y="803"/>
                </a:lnTo>
                <a:lnTo>
                  <a:pt x="485" y="814"/>
                </a:lnTo>
                <a:lnTo>
                  <a:pt x="500" y="821"/>
                </a:lnTo>
                <a:lnTo>
                  <a:pt x="511" y="824"/>
                </a:lnTo>
                <a:lnTo>
                  <a:pt x="538" y="826"/>
                </a:lnTo>
                <a:lnTo>
                  <a:pt x="508" y="832"/>
                </a:lnTo>
                <a:lnTo>
                  <a:pt x="495" y="832"/>
                </a:lnTo>
                <a:lnTo>
                  <a:pt x="484" y="828"/>
                </a:lnTo>
                <a:lnTo>
                  <a:pt x="476" y="821"/>
                </a:lnTo>
                <a:lnTo>
                  <a:pt x="464" y="811"/>
                </a:lnTo>
                <a:lnTo>
                  <a:pt x="434" y="829"/>
                </a:lnTo>
                <a:lnTo>
                  <a:pt x="389" y="856"/>
                </a:lnTo>
                <a:lnTo>
                  <a:pt x="396" y="879"/>
                </a:lnTo>
                <a:lnTo>
                  <a:pt x="409" y="930"/>
                </a:lnTo>
                <a:lnTo>
                  <a:pt x="383" y="862"/>
                </a:lnTo>
                <a:lnTo>
                  <a:pt x="385" y="894"/>
                </a:lnTo>
                <a:lnTo>
                  <a:pt x="383" y="925"/>
                </a:lnTo>
                <a:lnTo>
                  <a:pt x="382" y="948"/>
                </a:lnTo>
                <a:lnTo>
                  <a:pt x="379" y="979"/>
                </a:lnTo>
                <a:lnTo>
                  <a:pt x="372" y="1024"/>
                </a:lnTo>
                <a:lnTo>
                  <a:pt x="355" y="1104"/>
                </a:lnTo>
                <a:lnTo>
                  <a:pt x="366" y="1035"/>
                </a:lnTo>
                <a:lnTo>
                  <a:pt x="372" y="990"/>
                </a:lnTo>
                <a:lnTo>
                  <a:pt x="376" y="948"/>
                </a:lnTo>
                <a:lnTo>
                  <a:pt x="376" y="925"/>
                </a:lnTo>
                <a:lnTo>
                  <a:pt x="375" y="890"/>
                </a:lnTo>
                <a:lnTo>
                  <a:pt x="373" y="874"/>
                </a:lnTo>
                <a:lnTo>
                  <a:pt x="369" y="864"/>
                </a:lnTo>
                <a:lnTo>
                  <a:pt x="348" y="868"/>
                </a:lnTo>
                <a:lnTo>
                  <a:pt x="330" y="883"/>
                </a:lnTo>
                <a:lnTo>
                  <a:pt x="319" y="899"/>
                </a:lnTo>
                <a:lnTo>
                  <a:pt x="311" y="915"/>
                </a:lnTo>
                <a:lnTo>
                  <a:pt x="306" y="933"/>
                </a:lnTo>
                <a:lnTo>
                  <a:pt x="302" y="962"/>
                </a:lnTo>
                <a:lnTo>
                  <a:pt x="302" y="1011"/>
                </a:lnTo>
                <a:lnTo>
                  <a:pt x="302" y="1082"/>
                </a:lnTo>
                <a:lnTo>
                  <a:pt x="300" y="1145"/>
                </a:lnTo>
                <a:lnTo>
                  <a:pt x="300" y="1203"/>
                </a:lnTo>
                <a:lnTo>
                  <a:pt x="300" y="1269"/>
                </a:lnTo>
                <a:lnTo>
                  <a:pt x="300" y="1323"/>
                </a:lnTo>
                <a:lnTo>
                  <a:pt x="304" y="1377"/>
                </a:lnTo>
                <a:lnTo>
                  <a:pt x="310" y="1425"/>
                </a:lnTo>
                <a:lnTo>
                  <a:pt x="321" y="1488"/>
                </a:lnTo>
                <a:lnTo>
                  <a:pt x="332" y="1523"/>
                </a:lnTo>
                <a:lnTo>
                  <a:pt x="342" y="1541"/>
                </a:lnTo>
                <a:lnTo>
                  <a:pt x="361" y="1564"/>
                </a:lnTo>
                <a:lnTo>
                  <a:pt x="337" y="1554"/>
                </a:lnTo>
                <a:lnTo>
                  <a:pt x="314" y="1533"/>
                </a:lnTo>
                <a:lnTo>
                  <a:pt x="300" y="1523"/>
                </a:lnTo>
                <a:lnTo>
                  <a:pt x="289" y="1523"/>
                </a:lnTo>
                <a:lnTo>
                  <a:pt x="282" y="1546"/>
                </a:lnTo>
                <a:lnTo>
                  <a:pt x="276" y="1537"/>
                </a:lnTo>
                <a:lnTo>
                  <a:pt x="264" y="1533"/>
                </a:lnTo>
                <a:lnTo>
                  <a:pt x="253" y="1541"/>
                </a:lnTo>
                <a:lnTo>
                  <a:pt x="243" y="1559"/>
                </a:lnTo>
                <a:lnTo>
                  <a:pt x="235" y="1568"/>
                </a:lnTo>
                <a:lnTo>
                  <a:pt x="235" y="1546"/>
                </a:lnTo>
                <a:lnTo>
                  <a:pt x="230" y="1537"/>
                </a:lnTo>
                <a:lnTo>
                  <a:pt x="220" y="1537"/>
                </a:lnTo>
                <a:lnTo>
                  <a:pt x="210" y="1546"/>
                </a:lnTo>
                <a:lnTo>
                  <a:pt x="208" y="1546"/>
                </a:lnTo>
                <a:lnTo>
                  <a:pt x="180" y="1554"/>
                </a:lnTo>
              </a:path>
            </a:pathLst>
          </a:custGeom>
          <a:solidFill>
            <a:srgbClr val="714400"/>
          </a:solidFill>
          <a:ln w="12700" cap="rnd">
            <a:solidFill>
              <a:schemeClr val="tx1"/>
            </a:solidFill>
            <a:round/>
            <a:headEnd/>
            <a:tailEnd/>
          </a:ln>
        </p:spPr>
        <p:txBody>
          <a:bodyPr/>
          <a:lstStyle/>
          <a:p>
            <a:endParaRPr lang="en-US"/>
          </a:p>
        </p:txBody>
      </p:sp>
      <p:sp>
        <p:nvSpPr>
          <p:cNvPr id="9" name="Freeform 7"/>
          <p:cNvSpPr>
            <a:spLocks/>
          </p:cNvSpPr>
          <p:nvPr/>
        </p:nvSpPr>
        <p:spPr bwMode="auto">
          <a:xfrm>
            <a:off x="6664325" y="4083050"/>
            <a:ext cx="1452563" cy="1370013"/>
          </a:xfrm>
          <a:custGeom>
            <a:avLst/>
            <a:gdLst>
              <a:gd name="T0" fmla="*/ 302 w 915"/>
              <a:gd name="T1" fmla="*/ 762 h 863"/>
              <a:gd name="T2" fmla="*/ 283 w 915"/>
              <a:gd name="T3" fmla="*/ 691 h 863"/>
              <a:gd name="T4" fmla="*/ 240 w 915"/>
              <a:gd name="T5" fmla="*/ 557 h 863"/>
              <a:gd name="T6" fmla="*/ 158 w 915"/>
              <a:gd name="T7" fmla="*/ 484 h 863"/>
              <a:gd name="T8" fmla="*/ 108 w 915"/>
              <a:gd name="T9" fmla="*/ 383 h 863"/>
              <a:gd name="T10" fmla="*/ 18 w 915"/>
              <a:gd name="T11" fmla="*/ 314 h 863"/>
              <a:gd name="T12" fmla="*/ 33 w 915"/>
              <a:gd name="T13" fmla="*/ 219 h 863"/>
              <a:gd name="T14" fmla="*/ 105 w 915"/>
              <a:gd name="T15" fmla="*/ 187 h 863"/>
              <a:gd name="T16" fmla="*/ 206 w 915"/>
              <a:gd name="T17" fmla="*/ 226 h 863"/>
              <a:gd name="T18" fmla="*/ 254 w 915"/>
              <a:gd name="T19" fmla="*/ 288 h 863"/>
              <a:gd name="T20" fmla="*/ 203 w 915"/>
              <a:gd name="T21" fmla="*/ 318 h 863"/>
              <a:gd name="T22" fmla="*/ 148 w 915"/>
              <a:gd name="T23" fmla="*/ 318 h 863"/>
              <a:gd name="T24" fmla="*/ 158 w 915"/>
              <a:gd name="T25" fmla="*/ 350 h 863"/>
              <a:gd name="T26" fmla="*/ 214 w 915"/>
              <a:gd name="T27" fmla="*/ 329 h 863"/>
              <a:gd name="T28" fmla="*/ 281 w 915"/>
              <a:gd name="T29" fmla="*/ 437 h 863"/>
              <a:gd name="T30" fmla="*/ 387 w 915"/>
              <a:gd name="T31" fmla="*/ 419 h 863"/>
              <a:gd name="T32" fmla="*/ 320 w 915"/>
              <a:gd name="T33" fmla="*/ 375 h 863"/>
              <a:gd name="T34" fmla="*/ 363 w 915"/>
              <a:gd name="T35" fmla="*/ 303 h 863"/>
              <a:gd name="T36" fmla="*/ 259 w 915"/>
              <a:gd name="T37" fmla="*/ 298 h 863"/>
              <a:gd name="T38" fmla="*/ 221 w 915"/>
              <a:gd name="T39" fmla="*/ 200 h 863"/>
              <a:gd name="T40" fmla="*/ 186 w 915"/>
              <a:gd name="T41" fmla="*/ 79 h 863"/>
              <a:gd name="T42" fmla="*/ 246 w 915"/>
              <a:gd name="T43" fmla="*/ 16 h 863"/>
              <a:gd name="T44" fmla="*/ 285 w 915"/>
              <a:gd name="T45" fmla="*/ 102 h 863"/>
              <a:gd name="T46" fmla="*/ 350 w 915"/>
              <a:gd name="T47" fmla="*/ 99 h 863"/>
              <a:gd name="T48" fmla="*/ 406 w 915"/>
              <a:gd name="T49" fmla="*/ 200 h 863"/>
              <a:gd name="T50" fmla="*/ 428 w 915"/>
              <a:gd name="T51" fmla="*/ 213 h 863"/>
              <a:gd name="T52" fmla="*/ 473 w 915"/>
              <a:gd name="T53" fmla="*/ 114 h 863"/>
              <a:gd name="T54" fmla="*/ 555 w 915"/>
              <a:gd name="T55" fmla="*/ 20 h 863"/>
              <a:gd name="T56" fmla="*/ 639 w 915"/>
              <a:gd name="T57" fmla="*/ 82 h 863"/>
              <a:gd name="T58" fmla="*/ 700 w 915"/>
              <a:gd name="T59" fmla="*/ 197 h 863"/>
              <a:gd name="T60" fmla="*/ 746 w 915"/>
              <a:gd name="T61" fmla="*/ 236 h 863"/>
              <a:gd name="T62" fmla="*/ 871 w 915"/>
              <a:gd name="T63" fmla="*/ 131 h 863"/>
              <a:gd name="T64" fmla="*/ 877 w 915"/>
              <a:gd name="T65" fmla="*/ 337 h 863"/>
              <a:gd name="T66" fmla="*/ 722 w 915"/>
              <a:gd name="T67" fmla="*/ 390 h 863"/>
              <a:gd name="T68" fmla="*/ 765 w 915"/>
              <a:gd name="T69" fmla="*/ 494 h 863"/>
              <a:gd name="T70" fmla="*/ 689 w 915"/>
              <a:gd name="T71" fmla="*/ 517 h 863"/>
              <a:gd name="T72" fmla="*/ 741 w 915"/>
              <a:gd name="T73" fmla="*/ 641 h 863"/>
              <a:gd name="T74" fmla="*/ 683 w 915"/>
              <a:gd name="T75" fmla="*/ 792 h 863"/>
              <a:gd name="T76" fmla="*/ 553 w 915"/>
              <a:gd name="T77" fmla="*/ 834 h 863"/>
              <a:gd name="T78" fmla="*/ 543 w 915"/>
              <a:gd name="T79" fmla="*/ 734 h 863"/>
              <a:gd name="T80" fmla="*/ 514 w 915"/>
              <a:gd name="T81" fmla="*/ 604 h 863"/>
              <a:gd name="T82" fmla="*/ 512 w 915"/>
              <a:gd name="T83" fmla="*/ 571 h 863"/>
              <a:gd name="T84" fmla="*/ 559 w 915"/>
              <a:gd name="T85" fmla="*/ 584 h 863"/>
              <a:gd name="T86" fmla="*/ 579 w 915"/>
              <a:gd name="T87" fmla="*/ 620 h 863"/>
              <a:gd name="T88" fmla="*/ 635 w 915"/>
              <a:gd name="T89" fmla="*/ 548 h 863"/>
              <a:gd name="T90" fmla="*/ 558 w 915"/>
              <a:gd name="T91" fmla="*/ 401 h 863"/>
              <a:gd name="T92" fmla="*/ 666 w 915"/>
              <a:gd name="T93" fmla="*/ 316 h 863"/>
              <a:gd name="T94" fmla="*/ 603 w 915"/>
              <a:gd name="T95" fmla="*/ 254 h 863"/>
              <a:gd name="T96" fmla="*/ 525 w 915"/>
              <a:gd name="T97" fmla="*/ 286 h 863"/>
              <a:gd name="T98" fmla="*/ 531 w 915"/>
              <a:gd name="T99" fmla="*/ 446 h 863"/>
              <a:gd name="T100" fmla="*/ 475 w 915"/>
              <a:gd name="T101" fmla="*/ 522 h 863"/>
              <a:gd name="T102" fmla="*/ 417 w 915"/>
              <a:gd name="T103" fmla="*/ 591 h 863"/>
              <a:gd name="T104" fmla="*/ 417 w 915"/>
              <a:gd name="T105" fmla="*/ 672 h 863"/>
              <a:gd name="T106" fmla="*/ 400 w 915"/>
              <a:gd name="T107" fmla="*/ 715 h 863"/>
              <a:gd name="T108" fmla="*/ 495 w 915"/>
              <a:gd name="T109" fmla="*/ 764 h 863"/>
              <a:gd name="T110" fmla="*/ 421 w 915"/>
              <a:gd name="T111" fmla="*/ 839 h 863"/>
              <a:gd name="T112" fmla="*/ 355 w 915"/>
              <a:gd name="T113" fmla="*/ 803 h 8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5"/>
              <a:gd name="T172" fmla="*/ 0 h 863"/>
              <a:gd name="T173" fmla="*/ 915 w 915"/>
              <a:gd name="T174" fmla="*/ 863 h 8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5" h="863">
                <a:moveTo>
                  <a:pt x="351" y="782"/>
                </a:moveTo>
                <a:lnTo>
                  <a:pt x="338" y="790"/>
                </a:lnTo>
                <a:lnTo>
                  <a:pt x="328" y="787"/>
                </a:lnTo>
                <a:lnTo>
                  <a:pt x="318" y="782"/>
                </a:lnTo>
                <a:lnTo>
                  <a:pt x="315" y="769"/>
                </a:lnTo>
                <a:lnTo>
                  <a:pt x="302" y="762"/>
                </a:lnTo>
                <a:lnTo>
                  <a:pt x="291" y="749"/>
                </a:lnTo>
                <a:lnTo>
                  <a:pt x="284" y="736"/>
                </a:lnTo>
                <a:lnTo>
                  <a:pt x="288" y="726"/>
                </a:lnTo>
                <a:lnTo>
                  <a:pt x="305" y="723"/>
                </a:lnTo>
                <a:lnTo>
                  <a:pt x="293" y="697"/>
                </a:lnTo>
                <a:lnTo>
                  <a:pt x="283" y="691"/>
                </a:lnTo>
                <a:lnTo>
                  <a:pt x="277" y="682"/>
                </a:lnTo>
                <a:lnTo>
                  <a:pt x="270" y="661"/>
                </a:lnTo>
                <a:lnTo>
                  <a:pt x="270" y="635"/>
                </a:lnTo>
                <a:lnTo>
                  <a:pt x="266" y="600"/>
                </a:lnTo>
                <a:lnTo>
                  <a:pt x="268" y="569"/>
                </a:lnTo>
                <a:lnTo>
                  <a:pt x="240" y="557"/>
                </a:lnTo>
                <a:lnTo>
                  <a:pt x="206" y="589"/>
                </a:lnTo>
                <a:lnTo>
                  <a:pt x="194" y="561"/>
                </a:lnTo>
                <a:lnTo>
                  <a:pt x="173" y="553"/>
                </a:lnTo>
                <a:lnTo>
                  <a:pt x="171" y="530"/>
                </a:lnTo>
                <a:lnTo>
                  <a:pt x="177" y="501"/>
                </a:lnTo>
                <a:lnTo>
                  <a:pt x="158" y="484"/>
                </a:lnTo>
                <a:lnTo>
                  <a:pt x="143" y="481"/>
                </a:lnTo>
                <a:lnTo>
                  <a:pt x="129" y="458"/>
                </a:lnTo>
                <a:lnTo>
                  <a:pt x="125" y="448"/>
                </a:lnTo>
                <a:lnTo>
                  <a:pt x="110" y="432"/>
                </a:lnTo>
                <a:lnTo>
                  <a:pt x="108" y="406"/>
                </a:lnTo>
                <a:lnTo>
                  <a:pt x="108" y="383"/>
                </a:lnTo>
                <a:lnTo>
                  <a:pt x="98" y="367"/>
                </a:lnTo>
                <a:lnTo>
                  <a:pt x="93" y="350"/>
                </a:lnTo>
                <a:lnTo>
                  <a:pt x="67" y="357"/>
                </a:lnTo>
                <a:lnTo>
                  <a:pt x="45" y="340"/>
                </a:lnTo>
                <a:lnTo>
                  <a:pt x="26" y="331"/>
                </a:lnTo>
                <a:lnTo>
                  <a:pt x="18" y="314"/>
                </a:lnTo>
                <a:lnTo>
                  <a:pt x="4" y="298"/>
                </a:lnTo>
                <a:lnTo>
                  <a:pt x="0" y="275"/>
                </a:lnTo>
                <a:lnTo>
                  <a:pt x="9" y="265"/>
                </a:lnTo>
                <a:lnTo>
                  <a:pt x="20" y="252"/>
                </a:lnTo>
                <a:lnTo>
                  <a:pt x="20" y="233"/>
                </a:lnTo>
                <a:lnTo>
                  <a:pt x="33" y="219"/>
                </a:lnTo>
                <a:lnTo>
                  <a:pt x="39" y="190"/>
                </a:lnTo>
                <a:lnTo>
                  <a:pt x="52" y="161"/>
                </a:lnTo>
                <a:lnTo>
                  <a:pt x="69" y="170"/>
                </a:lnTo>
                <a:lnTo>
                  <a:pt x="84" y="194"/>
                </a:lnTo>
                <a:lnTo>
                  <a:pt x="95" y="194"/>
                </a:lnTo>
                <a:lnTo>
                  <a:pt x="105" y="187"/>
                </a:lnTo>
                <a:lnTo>
                  <a:pt x="117" y="164"/>
                </a:lnTo>
                <a:lnTo>
                  <a:pt x="134" y="183"/>
                </a:lnTo>
                <a:lnTo>
                  <a:pt x="149" y="209"/>
                </a:lnTo>
                <a:lnTo>
                  <a:pt x="164" y="213"/>
                </a:lnTo>
                <a:lnTo>
                  <a:pt x="186" y="209"/>
                </a:lnTo>
                <a:lnTo>
                  <a:pt x="206" y="226"/>
                </a:lnTo>
                <a:lnTo>
                  <a:pt x="216" y="249"/>
                </a:lnTo>
                <a:lnTo>
                  <a:pt x="244" y="275"/>
                </a:lnTo>
                <a:lnTo>
                  <a:pt x="255" y="277"/>
                </a:lnTo>
                <a:lnTo>
                  <a:pt x="263" y="277"/>
                </a:lnTo>
                <a:lnTo>
                  <a:pt x="257" y="292"/>
                </a:lnTo>
                <a:lnTo>
                  <a:pt x="254" y="288"/>
                </a:lnTo>
                <a:lnTo>
                  <a:pt x="252" y="295"/>
                </a:lnTo>
                <a:lnTo>
                  <a:pt x="254" y="306"/>
                </a:lnTo>
                <a:lnTo>
                  <a:pt x="248" y="310"/>
                </a:lnTo>
                <a:lnTo>
                  <a:pt x="240" y="312"/>
                </a:lnTo>
                <a:lnTo>
                  <a:pt x="229" y="309"/>
                </a:lnTo>
                <a:lnTo>
                  <a:pt x="203" y="318"/>
                </a:lnTo>
                <a:lnTo>
                  <a:pt x="192" y="331"/>
                </a:lnTo>
                <a:lnTo>
                  <a:pt x="185" y="338"/>
                </a:lnTo>
                <a:lnTo>
                  <a:pt x="179" y="334"/>
                </a:lnTo>
                <a:lnTo>
                  <a:pt x="167" y="336"/>
                </a:lnTo>
                <a:lnTo>
                  <a:pt x="158" y="324"/>
                </a:lnTo>
                <a:lnTo>
                  <a:pt x="148" y="318"/>
                </a:lnTo>
                <a:lnTo>
                  <a:pt x="143" y="301"/>
                </a:lnTo>
                <a:lnTo>
                  <a:pt x="133" y="308"/>
                </a:lnTo>
                <a:lnTo>
                  <a:pt x="134" y="324"/>
                </a:lnTo>
                <a:lnTo>
                  <a:pt x="138" y="337"/>
                </a:lnTo>
                <a:lnTo>
                  <a:pt x="146" y="351"/>
                </a:lnTo>
                <a:lnTo>
                  <a:pt x="158" y="350"/>
                </a:lnTo>
                <a:lnTo>
                  <a:pt x="171" y="368"/>
                </a:lnTo>
                <a:lnTo>
                  <a:pt x="184" y="374"/>
                </a:lnTo>
                <a:lnTo>
                  <a:pt x="194" y="370"/>
                </a:lnTo>
                <a:lnTo>
                  <a:pt x="209" y="360"/>
                </a:lnTo>
                <a:lnTo>
                  <a:pt x="217" y="349"/>
                </a:lnTo>
                <a:lnTo>
                  <a:pt x="214" y="329"/>
                </a:lnTo>
                <a:lnTo>
                  <a:pt x="225" y="354"/>
                </a:lnTo>
                <a:lnTo>
                  <a:pt x="240" y="354"/>
                </a:lnTo>
                <a:lnTo>
                  <a:pt x="238" y="391"/>
                </a:lnTo>
                <a:lnTo>
                  <a:pt x="266" y="385"/>
                </a:lnTo>
                <a:lnTo>
                  <a:pt x="283" y="381"/>
                </a:lnTo>
                <a:lnTo>
                  <a:pt x="281" y="437"/>
                </a:lnTo>
                <a:lnTo>
                  <a:pt x="298" y="465"/>
                </a:lnTo>
                <a:lnTo>
                  <a:pt x="316" y="458"/>
                </a:lnTo>
                <a:lnTo>
                  <a:pt x="340" y="468"/>
                </a:lnTo>
                <a:lnTo>
                  <a:pt x="348" y="445"/>
                </a:lnTo>
                <a:lnTo>
                  <a:pt x="371" y="445"/>
                </a:lnTo>
                <a:lnTo>
                  <a:pt x="387" y="419"/>
                </a:lnTo>
                <a:lnTo>
                  <a:pt x="397" y="390"/>
                </a:lnTo>
                <a:lnTo>
                  <a:pt x="397" y="370"/>
                </a:lnTo>
                <a:lnTo>
                  <a:pt x="376" y="399"/>
                </a:lnTo>
                <a:lnTo>
                  <a:pt x="348" y="412"/>
                </a:lnTo>
                <a:lnTo>
                  <a:pt x="326" y="406"/>
                </a:lnTo>
                <a:lnTo>
                  <a:pt x="320" y="375"/>
                </a:lnTo>
                <a:lnTo>
                  <a:pt x="293" y="339"/>
                </a:lnTo>
                <a:lnTo>
                  <a:pt x="317" y="355"/>
                </a:lnTo>
                <a:lnTo>
                  <a:pt x="341" y="359"/>
                </a:lnTo>
                <a:lnTo>
                  <a:pt x="359" y="345"/>
                </a:lnTo>
                <a:lnTo>
                  <a:pt x="382" y="323"/>
                </a:lnTo>
                <a:lnTo>
                  <a:pt x="363" y="303"/>
                </a:lnTo>
                <a:lnTo>
                  <a:pt x="337" y="309"/>
                </a:lnTo>
                <a:lnTo>
                  <a:pt x="301" y="323"/>
                </a:lnTo>
                <a:lnTo>
                  <a:pt x="283" y="312"/>
                </a:lnTo>
                <a:lnTo>
                  <a:pt x="268" y="296"/>
                </a:lnTo>
                <a:lnTo>
                  <a:pt x="261" y="304"/>
                </a:lnTo>
                <a:lnTo>
                  <a:pt x="259" y="298"/>
                </a:lnTo>
                <a:lnTo>
                  <a:pt x="263" y="276"/>
                </a:lnTo>
                <a:lnTo>
                  <a:pt x="277" y="252"/>
                </a:lnTo>
                <a:lnTo>
                  <a:pt x="272" y="219"/>
                </a:lnTo>
                <a:lnTo>
                  <a:pt x="255" y="213"/>
                </a:lnTo>
                <a:lnTo>
                  <a:pt x="233" y="213"/>
                </a:lnTo>
                <a:lnTo>
                  <a:pt x="221" y="200"/>
                </a:lnTo>
                <a:lnTo>
                  <a:pt x="218" y="183"/>
                </a:lnTo>
                <a:lnTo>
                  <a:pt x="199" y="151"/>
                </a:lnTo>
                <a:lnTo>
                  <a:pt x="179" y="151"/>
                </a:lnTo>
                <a:lnTo>
                  <a:pt x="167" y="131"/>
                </a:lnTo>
                <a:lnTo>
                  <a:pt x="171" y="105"/>
                </a:lnTo>
                <a:lnTo>
                  <a:pt x="186" y="79"/>
                </a:lnTo>
                <a:lnTo>
                  <a:pt x="179" y="66"/>
                </a:lnTo>
                <a:lnTo>
                  <a:pt x="179" y="52"/>
                </a:lnTo>
                <a:lnTo>
                  <a:pt x="201" y="33"/>
                </a:lnTo>
                <a:lnTo>
                  <a:pt x="203" y="10"/>
                </a:lnTo>
                <a:lnTo>
                  <a:pt x="227" y="0"/>
                </a:lnTo>
                <a:lnTo>
                  <a:pt x="246" y="16"/>
                </a:lnTo>
                <a:lnTo>
                  <a:pt x="262" y="16"/>
                </a:lnTo>
                <a:lnTo>
                  <a:pt x="277" y="4"/>
                </a:lnTo>
                <a:lnTo>
                  <a:pt x="305" y="16"/>
                </a:lnTo>
                <a:lnTo>
                  <a:pt x="313" y="43"/>
                </a:lnTo>
                <a:lnTo>
                  <a:pt x="302" y="72"/>
                </a:lnTo>
                <a:lnTo>
                  <a:pt x="285" y="102"/>
                </a:lnTo>
                <a:lnTo>
                  <a:pt x="287" y="131"/>
                </a:lnTo>
                <a:lnTo>
                  <a:pt x="296" y="157"/>
                </a:lnTo>
                <a:lnTo>
                  <a:pt x="313" y="154"/>
                </a:lnTo>
                <a:lnTo>
                  <a:pt x="317" y="118"/>
                </a:lnTo>
                <a:lnTo>
                  <a:pt x="332" y="89"/>
                </a:lnTo>
                <a:lnTo>
                  <a:pt x="350" y="99"/>
                </a:lnTo>
                <a:lnTo>
                  <a:pt x="367" y="92"/>
                </a:lnTo>
                <a:lnTo>
                  <a:pt x="380" y="114"/>
                </a:lnTo>
                <a:lnTo>
                  <a:pt x="374" y="154"/>
                </a:lnTo>
                <a:lnTo>
                  <a:pt x="374" y="180"/>
                </a:lnTo>
                <a:lnTo>
                  <a:pt x="389" y="180"/>
                </a:lnTo>
                <a:lnTo>
                  <a:pt x="406" y="200"/>
                </a:lnTo>
                <a:lnTo>
                  <a:pt x="409" y="242"/>
                </a:lnTo>
                <a:lnTo>
                  <a:pt x="406" y="268"/>
                </a:lnTo>
                <a:lnTo>
                  <a:pt x="421" y="288"/>
                </a:lnTo>
                <a:lnTo>
                  <a:pt x="428" y="278"/>
                </a:lnTo>
                <a:lnTo>
                  <a:pt x="424" y="252"/>
                </a:lnTo>
                <a:lnTo>
                  <a:pt x="428" y="213"/>
                </a:lnTo>
                <a:lnTo>
                  <a:pt x="426" y="170"/>
                </a:lnTo>
                <a:lnTo>
                  <a:pt x="430" y="141"/>
                </a:lnTo>
                <a:lnTo>
                  <a:pt x="443" y="151"/>
                </a:lnTo>
                <a:lnTo>
                  <a:pt x="451" y="144"/>
                </a:lnTo>
                <a:lnTo>
                  <a:pt x="458" y="118"/>
                </a:lnTo>
                <a:lnTo>
                  <a:pt x="473" y="114"/>
                </a:lnTo>
                <a:lnTo>
                  <a:pt x="475" y="92"/>
                </a:lnTo>
                <a:lnTo>
                  <a:pt x="484" y="59"/>
                </a:lnTo>
                <a:lnTo>
                  <a:pt x="510" y="66"/>
                </a:lnTo>
                <a:lnTo>
                  <a:pt x="523" y="40"/>
                </a:lnTo>
                <a:lnTo>
                  <a:pt x="543" y="4"/>
                </a:lnTo>
                <a:lnTo>
                  <a:pt x="555" y="20"/>
                </a:lnTo>
                <a:lnTo>
                  <a:pt x="568" y="20"/>
                </a:lnTo>
                <a:lnTo>
                  <a:pt x="588" y="4"/>
                </a:lnTo>
                <a:lnTo>
                  <a:pt x="612" y="23"/>
                </a:lnTo>
                <a:lnTo>
                  <a:pt x="615" y="56"/>
                </a:lnTo>
                <a:lnTo>
                  <a:pt x="615" y="82"/>
                </a:lnTo>
                <a:lnTo>
                  <a:pt x="639" y="82"/>
                </a:lnTo>
                <a:lnTo>
                  <a:pt x="661" y="92"/>
                </a:lnTo>
                <a:lnTo>
                  <a:pt x="676" y="92"/>
                </a:lnTo>
                <a:lnTo>
                  <a:pt x="691" y="95"/>
                </a:lnTo>
                <a:lnTo>
                  <a:pt x="696" y="134"/>
                </a:lnTo>
                <a:lnTo>
                  <a:pt x="708" y="161"/>
                </a:lnTo>
                <a:lnTo>
                  <a:pt x="700" y="197"/>
                </a:lnTo>
                <a:lnTo>
                  <a:pt x="684" y="200"/>
                </a:lnTo>
                <a:lnTo>
                  <a:pt x="684" y="233"/>
                </a:lnTo>
                <a:lnTo>
                  <a:pt x="669" y="239"/>
                </a:lnTo>
                <a:lnTo>
                  <a:pt x="702" y="245"/>
                </a:lnTo>
                <a:lnTo>
                  <a:pt x="719" y="226"/>
                </a:lnTo>
                <a:lnTo>
                  <a:pt x="746" y="236"/>
                </a:lnTo>
                <a:lnTo>
                  <a:pt x="771" y="219"/>
                </a:lnTo>
                <a:lnTo>
                  <a:pt x="797" y="216"/>
                </a:lnTo>
                <a:lnTo>
                  <a:pt x="806" y="157"/>
                </a:lnTo>
                <a:lnTo>
                  <a:pt x="823" y="154"/>
                </a:lnTo>
                <a:lnTo>
                  <a:pt x="847" y="138"/>
                </a:lnTo>
                <a:lnTo>
                  <a:pt x="871" y="131"/>
                </a:lnTo>
                <a:lnTo>
                  <a:pt x="892" y="154"/>
                </a:lnTo>
                <a:lnTo>
                  <a:pt x="914" y="183"/>
                </a:lnTo>
                <a:lnTo>
                  <a:pt x="901" y="236"/>
                </a:lnTo>
                <a:lnTo>
                  <a:pt x="881" y="262"/>
                </a:lnTo>
                <a:lnTo>
                  <a:pt x="890" y="285"/>
                </a:lnTo>
                <a:lnTo>
                  <a:pt x="877" y="337"/>
                </a:lnTo>
                <a:lnTo>
                  <a:pt x="872" y="370"/>
                </a:lnTo>
                <a:lnTo>
                  <a:pt x="855" y="406"/>
                </a:lnTo>
                <a:lnTo>
                  <a:pt x="825" y="412"/>
                </a:lnTo>
                <a:lnTo>
                  <a:pt x="793" y="383"/>
                </a:lnTo>
                <a:lnTo>
                  <a:pt x="761" y="396"/>
                </a:lnTo>
                <a:lnTo>
                  <a:pt x="722" y="390"/>
                </a:lnTo>
                <a:lnTo>
                  <a:pt x="728" y="406"/>
                </a:lnTo>
                <a:lnTo>
                  <a:pt x="713" y="429"/>
                </a:lnTo>
                <a:lnTo>
                  <a:pt x="741" y="435"/>
                </a:lnTo>
                <a:lnTo>
                  <a:pt x="758" y="455"/>
                </a:lnTo>
                <a:lnTo>
                  <a:pt x="771" y="474"/>
                </a:lnTo>
                <a:lnTo>
                  <a:pt x="765" y="494"/>
                </a:lnTo>
                <a:lnTo>
                  <a:pt x="743" y="504"/>
                </a:lnTo>
                <a:lnTo>
                  <a:pt x="728" y="491"/>
                </a:lnTo>
                <a:lnTo>
                  <a:pt x="711" y="468"/>
                </a:lnTo>
                <a:lnTo>
                  <a:pt x="700" y="471"/>
                </a:lnTo>
                <a:lnTo>
                  <a:pt x="681" y="481"/>
                </a:lnTo>
                <a:lnTo>
                  <a:pt x="689" y="517"/>
                </a:lnTo>
                <a:lnTo>
                  <a:pt x="707" y="530"/>
                </a:lnTo>
                <a:lnTo>
                  <a:pt x="719" y="550"/>
                </a:lnTo>
                <a:lnTo>
                  <a:pt x="735" y="569"/>
                </a:lnTo>
                <a:lnTo>
                  <a:pt x="741" y="596"/>
                </a:lnTo>
                <a:lnTo>
                  <a:pt x="717" y="602"/>
                </a:lnTo>
                <a:lnTo>
                  <a:pt x="741" y="641"/>
                </a:lnTo>
                <a:lnTo>
                  <a:pt x="723" y="641"/>
                </a:lnTo>
                <a:lnTo>
                  <a:pt x="722" y="680"/>
                </a:lnTo>
                <a:lnTo>
                  <a:pt x="723" y="713"/>
                </a:lnTo>
                <a:lnTo>
                  <a:pt x="708" y="762"/>
                </a:lnTo>
                <a:lnTo>
                  <a:pt x="696" y="792"/>
                </a:lnTo>
                <a:lnTo>
                  <a:pt x="683" y="792"/>
                </a:lnTo>
                <a:lnTo>
                  <a:pt x="661" y="792"/>
                </a:lnTo>
                <a:lnTo>
                  <a:pt x="635" y="831"/>
                </a:lnTo>
                <a:lnTo>
                  <a:pt x="605" y="828"/>
                </a:lnTo>
                <a:lnTo>
                  <a:pt x="585" y="834"/>
                </a:lnTo>
                <a:lnTo>
                  <a:pt x="568" y="844"/>
                </a:lnTo>
                <a:lnTo>
                  <a:pt x="553" y="834"/>
                </a:lnTo>
                <a:lnTo>
                  <a:pt x="540" y="828"/>
                </a:lnTo>
                <a:lnTo>
                  <a:pt x="527" y="806"/>
                </a:lnTo>
                <a:lnTo>
                  <a:pt x="516" y="787"/>
                </a:lnTo>
                <a:lnTo>
                  <a:pt x="512" y="764"/>
                </a:lnTo>
                <a:lnTo>
                  <a:pt x="538" y="748"/>
                </a:lnTo>
                <a:lnTo>
                  <a:pt x="543" y="734"/>
                </a:lnTo>
                <a:lnTo>
                  <a:pt x="547" y="715"/>
                </a:lnTo>
                <a:lnTo>
                  <a:pt x="520" y="705"/>
                </a:lnTo>
                <a:lnTo>
                  <a:pt x="504" y="686"/>
                </a:lnTo>
                <a:lnTo>
                  <a:pt x="501" y="659"/>
                </a:lnTo>
                <a:lnTo>
                  <a:pt x="512" y="630"/>
                </a:lnTo>
                <a:lnTo>
                  <a:pt x="514" y="604"/>
                </a:lnTo>
                <a:lnTo>
                  <a:pt x="499" y="607"/>
                </a:lnTo>
                <a:lnTo>
                  <a:pt x="469" y="604"/>
                </a:lnTo>
                <a:lnTo>
                  <a:pt x="462" y="577"/>
                </a:lnTo>
                <a:lnTo>
                  <a:pt x="481" y="584"/>
                </a:lnTo>
                <a:lnTo>
                  <a:pt x="488" y="558"/>
                </a:lnTo>
                <a:lnTo>
                  <a:pt x="512" y="571"/>
                </a:lnTo>
                <a:lnTo>
                  <a:pt x="520" y="541"/>
                </a:lnTo>
                <a:lnTo>
                  <a:pt x="529" y="509"/>
                </a:lnTo>
                <a:lnTo>
                  <a:pt x="547" y="525"/>
                </a:lnTo>
                <a:lnTo>
                  <a:pt x="579" y="535"/>
                </a:lnTo>
                <a:lnTo>
                  <a:pt x="570" y="561"/>
                </a:lnTo>
                <a:lnTo>
                  <a:pt x="559" y="584"/>
                </a:lnTo>
                <a:lnTo>
                  <a:pt x="538" y="588"/>
                </a:lnTo>
                <a:lnTo>
                  <a:pt x="534" y="617"/>
                </a:lnTo>
                <a:lnTo>
                  <a:pt x="551" y="669"/>
                </a:lnTo>
                <a:lnTo>
                  <a:pt x="559" y="613"/>
                </a:lnTo>
                <a:lnTo>
                  <a:pt x="582" y="588"/>
                </a:lnTo>
                <a:lnTo>
                  <a:pt x="579" y="620"/>
                </a:lnTo>
                <a:lnTo>
                  <a:pt x="612" y="656"/>
                </a:lnTo>
                <a:lnTo>
                  <a:pt x="618" y="597"/>
                </a:lnTo>
                <a:lnTo>
                  <a:pt x="648" y="591"/>
                </a:lnTo>
                <a:lnTo>
                  <a:pt x="612" y="568"/>
                </a:lnTo>
                <a:lnTo>
                  <a:pt x="600" y="545"/>
                </a:lnTo>
                <a:lnTo>
                  <a:pt x="635" y="548"/>
                </a:lnTo>
                <a:lnTo>
                  <a:pt x="612" y="522"/>
                </a:lnTo>
                <a:lnTo>
                  <a:pt x="613" y="479"/>
                </a:lnTo>
                <a:lnTo>
                  <a:pt x="583" y="470"/>
                </a:lnTo>
                <a:lnTo>
                  <a:pt x="590" y="434"/>
                </a:lnTo>
                <a:lnTo>
                  <a:pt x="577" y="385"/>
                </a:lnTo>
                <a:lnTo>
                  <a:pt x="558" y="401"/>
                </a:lnTo>
                <a:lnTo>
                  <a:pt x="553" y="365"/>
                </a:lnTo>
                <a:lnTo>
                  <a:pt x="566" y="323"/>
                </a:lnTo>
                <a:lnTo>
                  <a:pt x="603" y="329"/>
                </a:lnTo>
                <a:lnTo>
                  <a:pt x="613" y="312"/>
                </a:lnTo>
                <a:lnTo>
                  <a:pt x="642" y="316"/>
                </a:lnTo>
                <a:lnTo>
                  <a:pt x="666" y="316"/>
                </a:lnTo>
                <a:lnTo>
                  <a:pt x="676" y="309"/>
                </a:lnTo>
                <a:lnTo>
                  <a:pt x="669" y="286"/>
                </a:lnTo>
                <a:lnTo>
                  <a:pt x="642" y="283"/>
                </a:lnTo>
                <a:lnTo>
                  <a:pt x="644" y="261"/>
                </a:lnTo>
                <a:lnTo>
                  <a:pt x="620" y="264"/>
                </a:lnTo>
                <a:lnTo>
                  <a:pt x="603" y="254"/>
                </a:lnTo>
                <a:lnTo>
                  <a:pt x="590" y="234"/>
                </a:lnTo>
                <a:lnTo>
                  <a:pt x="574" y="218"/>
                </a:lnTo>
                <a:lnTo>
                  <a:pt x="555" y="234"/>
                </a:lnTo>
                <a:lnTo>
                  <a:pt x="535" y="257"/>
                </a:lnTo>
                <a:lnTo>
                  <a:pt x="495" y="276"/>
                </a:lnTo>
                <a:lnTo>
                  <a:pt x="525" y="286"/>
                </a:lnTo>
                <a:lnTo>
                  <a:pt x="535" y="309"/>
                </a:lnTo>
                <a:lnTo>
                  <a:pt x="529" y="339"/>
                </a:lnTo>
                <a:lnTo>
                  <a:pt x="523" y="362"/>
                </a:lnTo>
                <a:lnTo>
                  <a:pt x="534" y="388"/>
                </a:lnTo>
                <a:lnTo>
                  <a:pt x="514" y="407"/>
                </a:lnTo>
                <a:lnTo>
                  <a:pt x="531" y="446"/>
                </a:lnTo>
                <a:lnTo>
                  <a:pt x="501" y="437"/>
                </a:lnTo>
                <a:lnTo>
                  <a:pt x="512" y="460"/>
                </a:lnTo>
                <a:lnTo>
                  <a:pt x="516" y="486"/>
                </a:lnTo>
                <a:lnTo>
                  <a:pt x="510" y="512"/>
                </a:lnTo>
                <a:lnTo>
                  <a:pt x="496" y="522"/>
                </a:lnTo>
                <a:lnTo>
                  <a:pt x="475" y="522"/>
                </a:lnTo>
                <a:lnTo>
                  <a:pt x="454" y="512"/>
                </a:lnTo>
                <a:lnTo>
                  <a:pt x="454" y="545"/>
                </a:lnTo>
                <a:lnTo>
                  <a:pt x="451" y="574"/>
                </a:lnTo>
                <a:lnTo>
                  <a:pt x="436" y="588"/>
                </a:lnTo>
                <a:lnTo>
                  <a:pt x="428" y="555"/>
                </a:lnTo>
                <a:lnTo>
                  <a:pt x="417" y="591"/>
                </a:lnTo>
                <a:lnTo>
                  <a:pt x="424" y="613"/>
                </a:lnTo>
                <a:lnTo>
                  <a:pt x="441" y="624"/>
                </a:lnTo>
                <a:lnTo>
                  <a:pt x="451" y="646"/>
                </a:lnTo>
                <a:lnTo>
                  <a:pt x="454" y="672"/>
                </a:lnTo>
                <a:lnTo>
                  <a:pt x="436" y="682"/>
                </a:lnTo>
                <a:lnTo>
                  <a:pt x="417" y="672"/>
                </a:lnTo>
                <a:lnTo>
                  <a:pt x="400" y="659"/>
                </a:lnTo>
                <a:lnTo>
                  <a:pt x="382" y="653"/>
                </a:lnTo>
                <a:lnTo>
                  <a:pt x="376" y="663"/>
                </a:lnTo>
                <a:lnTo>
                  <a:pt x="380" y="682"/>
                </a:lnTo>
                <a:lnTo>
                  <a:pt x="389" y="699"/>
                </a:lnTo>
                <a:lnTo>
                  <a:pt x="400" y="715"/>
                </a:lnTo>
                <a:lnTo>
                  <a:pt x="430" y="711"/>
                </a:lnTo>
                <a:lnTo>
                  <a:pt x="447" y="692"/>
                </a:lnTo>
                <a:lnTo>
                  <a:pt x="458" y="718"/>
                </a:lnTo>
                <a:lnTo>
                  <a:pt x="473" y="738"/>
                </a:lnTo>
                <a:lnTo>
                  <a:pt x="488" y="742"/>
                </a:lnTo>
                <a:lnTo>
                  <a:pt x="495" y="764"/>
                </a:lnTo>
                <a:lnTo>
                  <a:pt x="493" y="797"/>
                </a:lnTo>
                <a:lnTo>
                  <a:pt x="481" y="820"/>
                </a:lnTo>
                <a:lnTo>
                  <a:pt x="466" y="846"/>
                </a:lnTo>
                <a:lnTo>
                  <a:pt x="449" y="862"/>
                </a:lnTo>
                <a:lnTo>
                  <a:pt x="430" y="842"/>
                </a:lnTo>
                <a:lnTo>
                  <a:pt x="421" y="839"/>
                </a:lnTo>
                <a:lnTo>
                  <a:pt x="412" y="816"/>
                </a:lnTo>
                <a:lnTo>
                  <a:pt x="397" y="836"/>
                </a:lnTo>
                <a:lnTo>
                  <a:pt x="376" y="837"/>
                </a:lnTo>
                <a:lnTo>
                  <a:pt x="366" y="825"/>
                </a:lnTo>
                <a:lnTo>
                  <a:pt x="363" y="805"/>
                </a:lnTo>
                <a:lnTo>
                  <a:pt x="355" y="803"/>
                </a:lnTo>
                <a:lnTo>
                  <a:pt x="351" y="782"/>
                </a:lnTo>
              </a:path>
            </a:pathLst>
          </a:custGeom>
          <a:solidFill>
            <a:schemeClr val="accent1"/>
          </a:solidFill>
          <a:ln w="12700" cap="rnd">
            <a:solidFill>
              <a:schemeClr val="tx1"/>
            </a:solidFill>
            <a:round/>
            <a:headEnd/>
            <a:tailEnd/>
          </a:ln>
        </p:spPr>
        <p:txBody>
          <a:bodyPr/>
          <a:lstStyle/>
          <a:p>
            <a:endParaRPr lang="en-US"/>
          </a:p>
        </p:txBody>
      </p:sp>
      <p:grpSp>
        <p:nvGrpSpPr>
          <p:cNvPr id="10" name="Group 8"/>
          <p:cNvGrpSpPr>
            <a:grpSpLocks/>
          </p:cNvGrpSpPr>
          <p:nvPr/>
        </p:nvGrpSpPr>
        <p:grpSpPr bwMode="auto">
          <a:xfrm>
            <a:off x="6684963" y="1595438"/>
            <a:ext cx="903287" cy="3675062"/>
            <a:chOff x="1173" y="384"/>
            <a:chExt cx="569" cy="2314"/>
          </a:xfrm>
        </p:grpSpPr>
        <p:sp>
          <p:nvSpPr>
            <p:cNvPr id="11" name="Freeform 9"/>
            <p:cNvSpPr>
              <a:spLocks/>
            </p:cNvSpPr>
            <p:nvPr/>
          </p:nvSpPr>
          <p:spPr bwMode="auto">
            <a:xfrm>
              <a:off x="1183" y="384"/>
              <a:ext cx="559" cy="1197"/>
            </a:xfrm>
            <a:custGeom>
              <a:avLst/>
              <a:gdLst>
                <a:gd name="T0" fmla="*/ 231 w 559"/>
                <a:gd name="T1" fmla="*/ 0 h 1197"/>
                <a:gd name="T2" fmla="*/ 245 w 559"/>
                <a:gd name="T3" fmla="*/ 0 h 1197"/>
                <a:gd name="T4" fmla="*/ 267 w 559"/>
                <a:gd name="T5" fmla="*/ 4 h 1197"/>
                <a:gd name="T6" fmla="*/ 292 w 559"/>
                <a:gd name="T7" fmla="*/ 19 h 1197"/>
                <a:gd name="T8" fmla="*/ 310 w 559"/>
                <a:gd name="T9" fmla="*/ 44 h 1197"/>
                <a:gd name="T10" fmla="*/ 329 w 559"/>
                <a:gd name="T11" fmla="*/ 74 h 1197"/>
                <a:gd name="T12" fmla="*/ 345 w 559"/>
                <a:gd name="T13" fmla="*/ 106 h 1197"/>
                <a:gd name="T14" fmla="*/ 357 w 559"/>
                <a:gd name="T15" fmla="*/ 141 h 1197"/>
                <a:gd name="T16" fmla="*/ 374 w 559"/>
                <a:gd name="T17" fmla="*/ 190 h 1197"/>
                <a:gd name="T18" fmla="*/ 390 w 559"/>
                <a:gd name="T19" fmla="*/ 238 h 1197"/>
                <a:gd name="T20" fmla="*/ 403 w 559"/>
                <a:gd name="T21" fmla="*/ 293 h 1197"/>
                <a:gd name="T22" fmla="*/ 417 w 559"/>
                <a:gd name="T23" fmla="*/ 359 h 1197"/>
                <a:gd name="T24" fmla="*/ 431 w 559"/>
                <a:gd name="T25" fmla="*/ 434 h 1197"/>
                <a:gd name="T26" fmla="*/ 437 w 559"/>
                <a:gd name="T27" fmla="*/ 485 h 1197"/>
                <a:gd name="T28" fmla="*/ 447 w 559"/>
                <a:gd name="T29" fmla="*/ 542 h 1197"/>
                <a:gd name="T30" fmla="*/ 453 w 559"/>
                <a:gd name="T31" fmla="*/ 597 h 1197"/>
                <a:gd name="T32" fmla="*/ 458 w 559"/>
                <a:gd name="T33" fmla="*/ 646 h 1197"/>
                <a:gd name="T34" fmla="*/ 460 w 559"/>
                <a:gd name="T35" fmla="*/ 685 h 1197"/>
                <a:gd name="T36" fmla="*/ 464 w 559"/>
                <a:gd name="T37" fmla="*/ 721 h 1197"/>
                <a:gd name="T38" fmla="*/ 468 w 559"/>
                <a:gd name="T39" fmla="*/ 778 h 1197"/>
                <a:gd name="T40" fmla="*/ 472 w 559"/>
                <a:gd name="T41" fmla="*/ 840 h 1197"/>
                <a:gd name="T42" fmla="*/ 476 w 559"/>
                <a:gd name="T43" fmla="*/ 915 h 1197"/>
                <a:gd name="T44" fmla="*/ 558 w 559"/>
                <a:gd name="T45" fmla="*/ 915 h 1197"/>
                <a:gd name="T46" fmla="*/ 357 w 559"/>
                <a:gd name="T47" fmla="*/ 1196 h 1197"/>
                <a:gd name="T48" fmla="*/ 132 w 559"/>
                <a:gd name="T49" fmla="*/ 915 h 1197"/>
                <a:gd name="T50" fmla="*/ 223 w 559"/>
                <a:gd name="T51" fmla="*/ 915 h 1197"/>
                <a:gd name="T52" fmla="*/ 220 w 559"/>
                <a:gd name="T53" fmla="*/ 865 h 1197"/>
                <a:gd name="T54" fmla="*/ 215 w 559"/>
                <a:gd name="T55" fmla="*/ 808 h 1197"/>
                <a:gd name="T56" fmla="*/ 211 w 559"/>
                <a:gd name="T57" fmla="*/ 745 h 1197"/>
                <a:gd name="T58" fmla="*/ 207 w 559"/>
                <a:gd name="T59" fmla="*/ 685 h 1197"/>
                <a:gd name="T60" fmla="*/ 200 w 559"/>
                <a:gd name="T61" fmla="*/ 629 h 1197"/>
                <a:gd name="T62" fmla="*/ 195 w 559"/>
                <a:gd name="T63" fmla="*/ 580 h 1197"/>
                <a:gd name="T64" fmla="*/ 184 w 559"/>
                <a:gd name="T65" fmla="*/ 494 h 1197"/>
                <a:gd name="T66" fmla="*/ 173 w 559"/>
                <a:gd name="T67" fmla="*/ 422 h 1197"/>
                <a:gd name="T68" fmla="*/ 164 w 559"/>
                <a:gd name="T69" fmla="*/ 369 h 1197"/>
                <a:gd name="T70" fmla="*/ 156 w 559"/>
                <a:gd name="T71" fmla="*/ 327 h 1197"/>
                <a:gd name="T72" fmla="*/ 147 w 559"/>
                <a:gd name="T73" fmla="*/ 285 h 1197"/>
                <a:gd name="T74" fmla="*/ 139 w 559"/>
                <a:gd name="T75" fmla="*/ 253 h 1197"/>
                <a:gd name="T76" fmla="*/ 129 w 559"/>
                <a:gd name="T77" fmla="*/ 219 h 1197"/>
                <a:gd name="T78" fmla="*/ 122 w 559"/>
                <a:gd name="T79" fmla="*/ 190 h 1197"/>
                <a:gd name="T80" fmla="*/ 113 w 559"/>
                <a:gd name="T81" fmla="*/ 164 h 1197"/>
                <a:gd name="T82" fmla="*/ 105 w 559"/>
                <a:gd name="T83" fmla="*/ 141 h 1197"/>
                <a:gd name="T84" fmla="*/ 94 w 559"/>
                <a:gd name="T85" fmla="*/ 114 h 1197"/>
                <a:gd name="T86" fmla="*/ 85 w 559"/>
                <a:gd name="T87" fmla="*/ 93 h 1197"/>
                <a:gd name="T88" fmla="*/ 73 w 559"/>
                <a:gd name="T89" fmla="*/ 70 h 1197"/>
                <a:gd name="T90" fmla="*/ 63 w 559"/>
                <a:gd name="T91" fmla="*/ 53 h 1197"/>
                <a:gd name="T92" fmla="*/ 53 w 559"/>
                <a:gd name="T93" fmla="*/ 42 h 1197"/>
                <a:gd name="T94" fmla="*/ 42 w 559"/>
                <a:gd name="T95" fmla="*/ 27 h 1197"/>
                <a:gd name="T96" fmla="*/ 31 w 559"/>
                <a:gd name="T97" fmla="*/ 17 h 1197"/>
                <a:gd name="T98" fmla="*/ 21 w 559"/>
                <a:gd name="T99" fmla="*/ 10 h 1197"/>
                <a:gd name="T100" fmla="*/ 12 w 559"/>
                <a:gd name="T101" fmla="*/ 4 h 1197"/>
                <a:gd name="T102" fmla="*/ 0 w 559"/>
                <a:gd name="T103" fmla="*/ 0 h 1197"/>
                <a:gd name="T104" fmla="*/ 231 w 559"/>
                <a:gd name="T105" fmla="*/ 0 h 1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9"/>
                <a:gd name="T160" fmla="*/ 0 h 1197"/>
                <a:gd name="T161" fmla="*/ 559 w 559"/>
                <a:gd name="T162" fmla="*/ 1197 h 1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9" h="1197">
                  <a:moveTo>
                    <a:pt x="231" y="0"/>
                  </a:moveTo>
                  <a:lnTo>
                    <a:pt x="245" y="0"/>
                  </a:lnTo>
                  <a:lnTo>
                    <a:pt x="267" y="4"/>
                  </a:lnTo>
                  <a:lnTo>
                    <a:pt x="292" y="19"/>
                  </a:lnTo>
                  <a:lnTo>
                    <a:pt x="310" y="44"/>
                  </a:lnTo>
                  <a:lnTo>
                    <a:pt x="329" y="74"/>
                  </a:lnTo>
                  <a:lnTo>
                    <a:pt x="345" y="106"/>
                  </a:lnTo>
                  <a:lnTo>
                    <a:pt x="357" y="141"/>
                  </a:lnTo>
                  <a:lnTo>
                    <a:pt x="374" y="190"/>
                  </a:lnTo>
                  <a:lnTo>
                    <a:pt x="390" y="238"/>
                  </a:lnTo>
                  <a:lnTo>
                    <a:pt x="403" y="293"/>
                  </a:lnTo>
                  <a:lnTo>
                    <a:pt x="417" y="359"/>
                  </a:lnTo>
                  <a:lnTo>
                    <a:pt x="431" y="434"/>
                  </a:lnTo>
                  <a:lnTo>
                    <a:pt x="437" y="485"/>
                  </a:lnTo>
                  <a:lnTo>
                    <a:pt x="447" y="542"/>
                  </a:lnTo>
                  <a:lnTo>
                    <a:pt x="453" y="597"/>
                  </a:lnTo>
                  <a:lnTo>
                    <a:pt x="458" y="646"/>
                  </a:lnTo>
                  <a:lnTo>
                    <a:pt x="460" y="685"/>
                  </a:lnTo>
                  <a:lnTo>
                    <a:pt x="464" y="721"/>
                  </a:lnTo>
                  <a:lnTo>
                    <a:pt x="468" y="778"/>
                  </a:lnTo>
                  <a:lnTo>
                    <a:pt x="472" y="840"/>
                  </a:lnTo>
                  <a:lnTo>
                    <a:pt x="476" y="915"/>
                  </a:lnTo>
                  <a:lnTo>
                    <a:pt x="558" y="915"/>
                  </a:lnTo>
                  <a:lnTo>
                    <a:pt x="357" y="1196"/>
                  </a:lnTo>
                  <a:lnTo>
                    <a:pt x="132" y="915"/>
                  </a:lnTo>
                  <a:lnTo>
                    <a:pt x="223" y="915"/>
                  </a:lnTo>
                  <a:lnTo>
                    <a:pt x="220" y="865"/>
                  </a:lnTo>
                  <a:lnTo>
                    <a:pt x="215" y="808"/>
                  </a:lnTo>
                  <a:lnTo>
                    <a:pt x="211" y="745"/>
                  </a:lnTo>
                  <a:lnTo>
                    <a:pt x="207" y="685"/>
                  </a:lnTo>
                  <a:lnTo>
                    <a:pt x="200" y="629"/>
                  </a:lnTo>
                  <a:lnTo>
                    <a:pt x="195" y="580"/>
                  </a:lnTo>
                  <a:lnTo>
                    <a:pt x="184" y="494"/>
                  </a:lnTo>
                  <a:lnTo>
                    <a:pt x="173" y="422"/>
                  </a:lnTo>
                  <a:lnTo>
                    <a:pt x="164" y="369"/>
                  </a:lnTo>
                  <a:lnTo>
                    <a:pt x="156" y="327"/>
                  </a:lnTo>
                  <a:lnTo>
                    <a:pt x="147" y="285"/>
                  </a:lnTo>
                  <a:lnTo>
                    <a:pt x="139" y="253"/>
                  </a:lnTo>
                  <a:lnTo>
                    <a:pt x="129" y="219"/>
                  </a:lnTo>
                  <a:lnTo>
                    <a:pt x="122" y="190"/>
                  </a:lnTo>
                  <a:lnTo>
                    <a:pt x="113" y="164"/>
                  </a:lnTo>
                  <a:lnTo>
                    <a:pt x="105" y="141"/>
                  </a:lnTo>
                  <a:lnTo>
                    <a:pt x="94" y="114"/>
                  </a:lnTo>
                  <a:lnTo>
                    <a:pt x="85" y="93"/>
                  </a:lnTo>
                  <a:lnTo>
                    <a:pt x="73" y="70"/>
                  </a:lnTo>
                  <a:lnTo>
                    <a:pt x="63" y="53"/>
                  </a:lnTo>
                  <a:lnTo>
                    <a:pt x="53" y="42"/>
                  </a:lnTo>
                  <a:lnTo>
                    <a:pt x="42" y="27"/>
                  </a:lnTo>
                  <a:lnTo>
                    <a:pt x="31" y="17"/>
                  </a:lnTo>
                  <a:lnTo>
                    <a:pt x="21" y="10"/>
                  </a:lnTo>
                  <a:lnTo>
                    <a:pt x="12" y="4"/>
                  </a:lnTo>
                  <a:lnTo>
                    <a:pt x="0" y="0"/>
                  </a:lnTo>
                  <a:lnTo>
                    <a:pt x="231" y="0"/>
                  </a:lnTo>
                </a:path>
              </a:pathLst>
            </a:custGeom>
            <a:solidFill>
              <a:srgbClr val="A2C1FE"/>
            </a:solidFill>
            <a:ln w="12700" cap="rnd">
              <a:solidFill>
                <a:schemeClr val="tx1"/>
              </a:solidFill>
              <a:round/>
              <a:headEnd/>
              <a:tailEnd/>
            </a:ln>
          </p:spPr>
          <p:txBody>
            <a:bodyPr/>
            <a:lstStyle/>
            <a:p>
              <a:endParaRPr lang="en-US"/>
            </a:p>
          </p:txBody>
        </p:sp>
        <p:sp>
          <p:nvSpPr>
            <p:cNvPr id="12" name="Freeform 10"/>
            <p:cNvSpPr>
              <a:spLocks/>
            </p:cNvSpPr>
            <p:nvPr/>
          </p:nvSpPr>
          <p:spPr bwMode="auto">
            <a:xfrm>
              <a:off x="1173" y="1531"/>
              <a:ext cx="492" cy="1167"/>
            </a:xfrm>
            <a:custGeom>
              <a:avLst/>
              <a:gdLst>
                <a:gd name="T0" fmla="*/ 236 w 492"/>
                <a:gd name="T1" fmla="*/ 0 h 1167"/>
                <a:gd name="T2" fmla="*/ 369 w 492"/>
                <a:gd name="T3" fmla="*/ 167 h 1167"/>
                <a:gd name="T4" fmla="*/ 491 w 492"/>
                <a:gd name="T5" fmla="*/ 10 h 1167"/>
                <a:gd name="T6" fmla="*/ 491 w 492"/>
                <a:gd name="T7" fmla="*/ 80 h 1167"/>
                <a:gd name="T8" fmla="*/ 489 w 492"/>
                <a:gd name="T9" fmla="*/ 179 h 1167"/>
                <a:gd name="T10" fmla="*/ 485 w 492"/>
                <a:gd name="T11" fmla="*/ 268 h 1167"/>
                <a:gd name="T12" fmla="*/ 479 w 492"/>
                <a:gd name="T13" fmla="*/ 365 h 1167"/>
                <a:gd name="T14" fmla="*/ 472 w 492"/>
                <a:gd name="T15" fmla="*/ 464 h 1167"/>
                <a:gd name="T16" fmla="*/ 463 w 492"/>
                <a:gd name="T17" fmla="*/ 561 h 1167"/>
                <a:gd name="T18" fmla="*/ 455 w 492"/>
                <a:gd name="T19" fmla="*/ 620 h 1167"/>
                <a:gd name="T20" fmla="*/ 444 w 492"/>
                <a:gd name="T21" fmla="*/ 694 h 1167"/>
                <a:gd name="T22" fmla="*/ 435 w 492"/>
                <a:gd name="T23" fmla="*/ 761 h 1167"/>
                <a:gd name="T24" fmla="*/ 423 w 492"/>
                <a:gd name="T25" fmla="*/ 816 h 1167"/>
                <a:gd name="T26" fmla="*/ 412 w 492"/>
                <a:gd name="T27" fmla="*/ 865 h 1167"/>
                <a:gd name="T28" fmla="*/ 400 w 492"/>
                <a:gd name="T29" fmla="*/ 923 h 1167"/>
                <a:gd name="T30" fmla="*/ 388 w 492"/>
                <a:gd name="T31" fmla="*/ 964 h 1167"/>
                <a:gd name="T32" fmla="*/ 373 w 492"/>
                <a:gd name="T33" fmla="*/ 1006 h 1167"/>
                <a:gd name="T34" fmla="*/ 360 w 492"/>
                <a:gd name="T35" fmla="*/ 1044 h 1167"/>
                <a:gd name="T36" fmla="*/ 348 w 492"/>
                <a:gd name="T37" fmla="*/ 1069 h 1167"/>
                <a:gd name="T38" fmla="*/ 336 w 492"/>
                <a:gd name="T39" fmla="*/ 1092 h 1167"/>
                <a:gd name="T40" fmla="*/ 324 w 492"/>
                <a:gd name="T41" fmla="*/ 1111 h 1167"/>
                <a:gd name="T42" fmla="*/ 308 w 492"/>
                <a:gd name="T43" fmla="*/ 1134 h 1167"/>
                <a:gd name="T44" fmla="*/ 294 w 492"/>
                <a:gd name="T45" fmla="*/ 1147 h 1167"/>
                <a:gd name="T46" fmla="*/ 280 w 492"/>
                <a:gd name="T47" fmla="*/ 1156 h 1167"/>
                <a:gd name="T48" fmla="*/ 267 w 492"/>
                <a:gd name="T49" fmla="*/ 1164 h 1167"/>
                <a:gd name="T50" fmla="*/ 255 w 492"/>
                <a:gd name="T51" fmla="*/ 1166 h 1167"/>
                <a:gd name="T52" fmla="*/ 242 w 492"/>
                <a:gd name="T53" fmla="*/ 1166 h 1167"/>
                <a:gd name="T54" fmla="*/ 0 w 492"/>
                <a:gd name="T55" fmla="*/ 1166 h 1167"/>
                <a:gd name="T56" fmla="*/ 17 w 492"/>
                <a:gd name="T57" fmla="*/ 1160 h 1167"/>
                <a:gd name="T58" fmla="*/ 32 w 492"/>
                <a:gd name="T59" fmla="*/ 1155 h 1167"/>
                <a:gd name="T60" fmla="*/ 48 w 492"/>
                <a:gd name="T61" fmla="*/ 1141 h 1167"/>
                <a:gd name="T62" fmla="*/ 63 w 492"/>
                <a:gd name="T63" fmla="*/ 1124 h 1167"/>
                <a:gd name="T64" fmla="*/ 79 w 492"/>
                <a:gd name="T65" fmla="*/ 1099 h 1167"/>
                <a:gd name="T66" fmla="*/ 93 w 492"/>
                <a:gd name="T67" fmla="*/ 1075 h 1167"/>
                <a:gd name="T68" fmla="*/ 107 w 492"/>
                <a:gd name="T69" fmla="*/ 1042 h 1167"/>
                <a:gd name="T70" fmla="*/ 123 w 492"/>
                <a:gd name="T71" fmla="*/ 1001 h 1167"/>
                <a:gd name="T72" fmla="*/ 139 w 492"/>
                <a:gd name="T73" fmla="*/ 945 h 1167"/>
                <a:gd name="T74" fmla="*/ 148 w 492"/>
                <a:gd name="T75" fmla="*/ 913 h 1167"/>
                <a:gd name="T76" fmla="*/ 159 w 492"/>
                <a:gd name="T77" fmla="*/ 871 h 1167"/>
                <a:gd name="T78" fmla="*/ 167 w 492"/>
                <a:gd name="T79" fmla="*/ 827 h 1167"/>
                <a:gd name="T80" fmla="*/ 177 w 492"/>
                <a:gd name="T81" fmla="*/ 778 h 1167"/>
                <a:gd name="T82" fmla="*/ 184 w 492"/>
                <a:gd name="T83" fmla="*/ 738 h 1167"/>
                <a:gd name="T84" fmla="*/ 196 w 492"/>
                <a:gd name="T85" fmla="*/ 658 h 1167"/>
                <a:gd name="T86" fmla="*/ 205 w 492"/>
                <a:gd name="T87" fmla="*/ 588 h 1167"/>
                <a:gd name="T88" fmla="*/ 213 w 492"/>
                <a:gd name="T89" fmla="*/ 506 h 1167"/>
                <a:gd name="T90" fmla="*/ 223 w 492"/>
                <a:gd name="T91" fmla="*/ 409 h 1167"/>
                <a:gd name="T92" fmla="*/ 230 w 492"/>
                <a:gd name="T93" fmla="*/ 312 h 1167"/>
                <a:gd name="T94" fmla="*/ 233 w 492"/>
                <a:gd name="T95" fmla="*/ 240 h 1167"/>
                <a:gd name="T96" fmla="*/ 236 w 492"/>
                <a:gd name="T97" fmla="*/ 152 h 1167"/>
                <a:gd name="T98" fmla="*/ 238 w 492"/>
                <a:gd name="T99" fmla="*/ 57 h 1167"/>
                <a:gd name="T100" fmla="*/ 236 w 492"/>
                <a:gd name="T101" fmla="*/ 0 h 1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
                <a:gd name="T154" fmla="*/ 0 h 1167"/>
                <a:gd name="T155" fmla="*/ 492 w 492"/>
                <a:gd name="T156" fmla="*/ 1167 h 1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 h="1167">
                  <a:moveTo>
                    <a:pt x="236" y="0"/>
                  </a:moveTo>
                  <a:lnTo>
                    <a:pt x="369" y="167"/>
                  </a:lnTo>
                  <a:lnTo>
                    <a:pt x="491" y="10"/>
                  </a:lnTo>
                  <a:lnTo>
                    <a:pt x="491" y="80"/>
                  </a:lnTo>
                  <a:lnTo>
                    <a:pt x="489" y="179"/>
                  </a:lnTo>
                  <a:lnTo>
                    <a:pt x="485" y="268"/>
                  </a:lnTo>
                  <a:lnTo>
                    <a:pt x="479" y="365"/>
                  </a:lnTo>
                  <a:lnTo>
                    <a:pt x="472" y="464"/>
                  </a:lnTo>
                  <a:lnTo>
                    <a:pt x="463" y="561"/>
                  </a:lnTo>
                  <a:lnTo>
                    <a:pt x="455" y="620"/>
                  </a:lnTo>
                  <a:lnTo>
                    <a:pt x="444" y="694"/>
                  </a:lnTo>
                  <a:lnTo>
                    <a:pt x="435" y="761"/>
                  </a:lnTo>
                  <a:lnTo>
                    <a:pt x="423" y="816"/>
                  </a:lnTo>
                  <a:lnTo>
                    <a:pt x="412" y="865"/>
                  </a:lnTo>
                  <a:lnTo>
                    <a:pt x="400" y="923"/>
                  </a:lnTo>
                  <a:lnTo>
                    <a:pt x="388" y="964"/>
                  </a:lnTo>
                  <a:lnTo>
                    <a:pt x="373" y="1006"/>
                  </a:lnTo>
                  <a:lnTo>
                    <a:pt x="360" y="1044"/>
                  </a:lnTo>
                  <a:lnTo>
                    <a:pt x="348" y="1069"/>
                  </a:lnTo>
                  <a:lnTo>
                    <a:pt x="336" y="1092"/>
                  </a:lnTo>
                  <a:lnTo>
                    <a:pt x="324" y="1111"/>
                  </a:lnTo>
                  <a:lnTo>
                    <a:pt x="308" y="1134"/>
                  </a:lnTo>
                  <a:lnTo>
                    <a:pt x="294" y="1147"/>
                  </a:lnTo>
                  <a:lnTo>
                    <a:pt x="280" y="1156"/>
                  </a:lnTo>
                  <a:lnTo>
                    <a:pt x="267" y="1164"/>
                  </a:lnTo>
                  <a:lnTo>
                    <a:pt x="255" y="1166"/>
                  </a:lnTo>
                  <a:lnTo>
                    <a:pt x="242" y="1166"/>
                  </a:lnTo>
                  <a:lnTo>
                    <a:pt x="0" y="1166"/>
                  </a:lnTo>
                  <a:lnTo>
                    <a:pt x="17" y="1160"/>
                  </a:lnTo>
                  <a:lnTo>
                    <a:pt x="32" y="1155"/>
                  </a:lnTo>
                  <a:lnTo>
                    <a:pt x="48" y="1141"/>
                  </a:lnTo>
                  <a:lnTo>
                    <a:pt x="63" y="1124"/>
                  </a:lnTo>
                  <a:lnTo>
                    <a:pt x="79" y="1099"/>
                  </a:lnTo>
                  <a:lnTo>
                    <a:pt x="93" y="1075"/>
                  </a:lnTo>
                  <a:lnTo>
                    <a:pt x="107" y="1042"/>
                  </a:lnTo>
                  <a:lnTo>
                    <a:pt x="123" y="1001"/>
                  </a:lnTo>
                  <a:lnTo>
                    <a:pt x="139" y="945"/>
                  </a:lnTo>
                  <a:lnTo>
                    <a:pt x="148" y="913"/>
                  </a:lnTo>
                  <a:lnTo>
                    <a:pt x="159" y="871"/>
                  </a:lnTo>
                  <a:lnTo>
                    <a:pt x="167" y="827"/>
                  </a:lnTo>
                  <a:lnTo>
                    <a:pt x="177" y="778"/>
                  </a:lnTo>
                  <a:lnTo>
                    <a:pt x="184" y="738"/>
                  </a:lnTo>
                  <a:lnTo>
                    <a:pt x="196" y="658"/>
                  </a:lnTo>
                  <a:lnTo>
                    <a:pt x="205" y="588"/>
                  </a:lnTo>
                  <a:lnTo>
                    <a:pt x="213" y="506"/>
                  </a:lnTo>
                  <a:lnTo>
                    <a:pt x="223" y="409"/>
                  </a:lnTo>
                  <a:lnTo>
                    <a:pt x="230" y="312"/>
                  </a:lnTo>
                  <a:lnTo>
                    <a:pt x="233" y="240"/>
                  </a:lnTo>
                  <a:lnTo>
                    <a:pt x="236" y="152"/>
                  </a:lnTo>
                  <a:lnTo>
                    <a:pt x="238" y="57"/>
                  </a:lnTo>
                  <a:lnTo>
                    <a:pt x="236" y="0"/>
                  </a:lnTo>
                </a:path>
              </a:pathLst>
            </a:custGeom>
            <a:solidFill>
              <a:srgbClr val="A2C1FE"/>
            </a:solidFill>
            <a:ln w="12700" cap="rnd">
              <a:solidFill>
                <a:schemeClr val="tx1"/>
              </a:solidFill>
              <a:round/>
              <a:headEnd/>
              <a:tailEnd/>
            </a:ln>
          </p:spPr>
          <p:txBody>
            <a:bodyPr/>
            <a:lstStyle/>
            <a:p>
              <a:endParaRPr lang="en-US"/>
            </a:p>
          </p:txBody>
        </p:sp>
      </p:grpSp>
      <p:grpSp>
        <p:nvGrpSpPr>
          <p:cNvPr id="13" name="Group 11"/>
          <p:cNvGrpSpPr>
            <a:grpSpLocks/>
          </p:cNvGrpSpPr>
          <p:nvPr/>
        </p:nvGrpSpPr>
        <p:grpSpPr bwMode="auto">
          <a:xfrm>
            <a:off x="7620000" y="3057525"/>
            <a:ext cx="990600" cy="3724275"/>
            <a:chOff x="1762" y="1304"/>
            <a:chExt cx="624" cy="2346"/>
          </a:xfrm>
        </p:grpSpPr>
        <p:sp>
          <p:nvSpPr>
            <p:cNvPr id="14" name="Line 12"/>
            <p:cNvSpPr>
              <a:spLocks noChangeShapeType="1"/>
            </p:cNvSpPr>
            <p:nvPr/>
          </p:nvSpPr>
          <p:spPr bwMode="auto">
            <a:xfrm>
              <a:off x="2240" y="1374"/>
              <a:ext cx="0" cy="2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p:cNvSpPr>
              <a:spLocks noChangeShapeType="1"/>
            </p:cNvSpPr>
            <p:nvPr/>
          </p:nvSpPr>
          <p:spPr bwMode="auto">
            <a:xfrm>
              <a:off x="2385" y="1374"/>
              <a:ext cx="0" cy="2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Freeform 14"/>
            <p:cNvSpPr>
              <a:spLocks/>
            </p:cNvSpPr>
            <p:nvPr/>
          </p:nvSpPr>
          <p:spPr bwMode="auto">
            <a:xfrm>
              <a:off x="2240" y="1314"/>
              <a:ext cx="146" cy="2312"/>
            </a:xfrm>
            <a:custGeom>
              <a:avLst/>
              <a:gdLst>
                <a:gd name="T0" fmla="*/ 0 w 146"/>
                <a:gd name="T1" fmla="*/ 56 h 2312"/>
                <a:gd name="T2" fmla="*/ 73 w 146"/>
                <a:gd name="T3" fmla="*/ 0 h 2312"/>
                <a:gd name="T4" fmla="*/ 145 w 146"/>
                <a:gd name="T5" fmla="*/ 56 h 2312"/>
                <a:gd name="T6" fmla="*/ 0 w 146"/>
                <a:gd name="T7" fmla="*/ 169 h 2312"/>
                <a:gd name="T8" fmla="*/ 145 w 146"/>
                <a:gd name="T9" fmla="*/ 282 h 2312"/>
                <a:gd name="T10" fmla="*/ 0 w 146"/>
                <a:gd name="T11" fmla="*/ 395 h 2312"/>
                <a:gd name="T12" fmla="*/ 145 w 146"/>
                <a:gd name="T13" fmla="*/ 507 h 2312"/>
                <a:gd name="T14" fmla="*/ 0 w 146"/>
                <a:gd name="T15" fmla="*/ 620 h 2312"/>
                <a:gd name="T16" fmla="*/ 145 w 146"/>
                <a:gd name="T17" fmla="*/ 733 h 2312"/>
                <a:gd name="T18" fmla="*/ 0 w 146"/>
                <a:gd name="T19" fmla="*/ 845 h 2312"/>
                <a:gd name="T20" fmla="*/ 145 w 146"/>
                <a:gd name="T21" fmla="*/ 958 h 2312"/>
                <a:gd name="T22" fmla="*/ 0 w 146"/>
                <a:gd name="T23" fmla="*/ 1071 h 2312"/>
                <a:gd name="T24" fmla="*/ 145 w 146"/>
                <a:gd name="T25" fmla="*/ 1184 h 2312"/>
                <a:gd name="T26" fmla="*/ 0 w 146"/>
                <a:gd name="T27" fmla="*/ 1296 h 2312"/>
                <a:gd name="T28" fmla="*/ 145 w 146"/>
                <a:gd name="T29" fmla="*/ 1409 h 2312"/>
                <a:gd name="T30" fmla="*/ 0 w 146"/>
                <a:gd name="T31" fmla="*/ 1522 h 2312"/>
                <a:gd name="T32" fmla="*/ 145 w 146"/>
                <a:gd name="T33" fmla="*/ 1635 h 2312"/>
                <a:gd name="T34" fmla="*/ 0 w 146"/>
                <a:gd name="T35" fmla="*/ 1747 h 2312"/>
                <a:gd name="T36" fmla="*/ 145 w 146"/>
                <a:gd name="T37" fmla="*/ 1860 h 2312"/>
                <a:gd name="T38" fmla="*/ 0 w 146"/>
                <a:gd name="T39" fmla="*/ 1973 h 2312"/>
                <a:gd name="T40" fmla="*/ 145 w 146"/>
                <a:gd name="T41" fmla="*/ 2086 h 2312"/>
                <a:gd name="T42" fmla="*/ 0 w 146"/>
                <a:gd name="T43" fmla="*/ 2198 h 2312"/>
                <a:gd name="T44" fmla="*/ 145 w 146"/>
                <a:gd name="T45" fmla="*/ 2311 h 2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2312"/>
                <a:gd name="T71" fmla="*/ 146 w 146"/>
                <a:gd name="T72" fmla="*/ 2312 h 2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2312">
                  <a:moveTo>
                    <a:pt x="0" y="56"/>
                  </a:moveTo>
                  <a:lnTo>
                    <a:pt x="73" y="0"/>
                  </a:lnTo>
                  <a:lnTo>
                    <a:pt x="145" y="56"/>
                  </a:lnTo>
                  <a:lnTo>
                    <a:pt x="0" y="169"/>
                  </a:lnTo>
                  <a:lnTo>
                    <a:pt x="145" y="282"/>
                  </a:lnTo>
                  <a:lnTo>
                    <a:pt x="0" y="395"/>
                  </a:lnTo>
                  <a:lnTo>
                    <a:pt x="145" y="507"/>
                  </a:lnTo>
                  <a:lnTo>
                    <a:pt x="0" y="620"/>
                  </a:lnTo>
                  <a:lnTo>
                    <a:pt x="145" y="733"/>
                  </a:lnTo>
                  <a:lnTo>
                    <a:pt x="0" y="845"/>
                  </a:lnTo>
                  <a:lnTo>
                    <a:pt x="145" y="958"/>
                  </a:lnTo>
                  <a:lnTo>
                    <a:pt x="0" y="1071"/>
                  </a:lnTo>
                  <a:lnTo>
                    <a:pt x="145" y="1184"/>
                  </a:lnTo>
                  <a:lnTo>
                    <a:pt x="0" y="1296"/>
                  </a:lnTo>
                  <a:lnTo>
                    <a:pt x="145" y="1409"/>
                  </a:lnTo>
                  <a:lnTo>
                    <a:pt x="0" y="1522"/>
                  </a:lnTo>
                  <a:lnTo>
                    <a:pt x="145" y="1635"/>
                  </a:lnTo>
                  <a:lnTo>
                    <a:pt x="0" y="1747"/>
                  </a:lnTo>
                  <a:lnTo>
                    <a:pt x="145" y="1860"/>
                  </a:lnTo>
                  <a:lnTo>
                    <a:pt x="0" y="1973"/>
                  </a:lnTo>
                  <a:lnTo>
                    <a:pt x="145" y="2086"/>
                  </a:lnTo>
                  <a:lnTo>
                    <a:pt x="0" y="2198"/>
                  </a:lnTo>
                  <a:lnTo>
                    <a:pt x="145" y="23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5"/>
            <p:cNvSpPr>
              <a:spLocks/>
            </p:cNvSpPr>
            <p:nvPr/>
          </p:nvSpPr>
          <p:spPr bwMode="auto">
            <a:xfrm>
              <a:off x="2240" y="1314"/>
              <a:ext cx="146" cy="2312"/>
            </a:xfrm>
            <a:custGeom>
              <a:avLst/>
              <a:gdLst>
                <a:gd name="T0" fmla="*/ 145 w 146"/>
                <a:gd name="T1" fmla="*/ 56 h 2312"/>
                <a:gd name="T2" fmla="*/ 73 w 146"/>
                <a:gd name="T3" fmla="*/ 0 h 2312"/>
                <a:gd name="T4" fmla="*/ 0 w 146"/>
                <a:gd name="T5" fmla="*/ 56 h 2312"/>
                <a:gd name="T6" fmla="*/ 145 w 146"/>
                <a:gd name="T7" fmla="*/ 169 h 2312"/>
                <a:gd name="T8" fmla="*/ 0 w 146"/>
                <a:gd name="T9" fmla="*/ 282 h 2312"/>
                <a:gd name="T10" fmla="*/ 145 w 146"/>
                <a:gd name="T11" fmla="*/ 395 h 2312"/>
                <a:gd name="T12" fmla="*/ 0 w 146"/>
                <a:gd name="T13" fmla="*/ 507 h 2312"/>
                <a:gd name="T14" fmla="*/ 145 w 146"/>
                <a:gd name="T15" fmla="*/ 620 h 2312"/>
                <a:gd name="T16" fmla="*/ 0 w 146"/>
                <a:gd name="T17" fmla="*/ 733 h 2312"/>
                <a:gd name="T18" fmla="*/ 145 w 146"/>
                <a:gd name="T19" fmla="*/ 845 h 2312"/>
                <a:gd name="T20" fmla="*/ 0 w 146"/>
                <a:gd name="T21" fmla="*/ 958 h 2312"/>
                <a:gd name="T22" fmla="*/ 145 w 146"/>
                <a:gd name="T23" fmla="*/ 1071 h 2312"/>
                <a:gd name="T24" fmla="*/ 0 w 146"/>
                <a:gd name="T25" fmla="*/ 1184 h 2312"/>
                <a:gd name="T26" fmla="*/ 145 w 146"/>
                <a:gd name="T27" fmla="*/ 1296 h 2312"/>
                <a:gd name="T28" fmla="*/ 0 w 146"/>
                <a:gd name="T29" fmla="*/ 1409 h 2312"/>
                <a:gd name="T30" fmla="*/ 145 w 146"/>
                <a:gd name="T31" fmla="*/ 1522 h 2312"/>
                <a:gd name="T32" fmla="*/ 0 w 146"/>
                <a:gd name="T33" fmla="*/ 1635 h 2312"/>
                <a:gd name="T34" fmla="*/ 145 w 146"/>
                <a:gd name="T35" fmla="*/ 1747 h 2312"/>
                <a:gd name="T36" fmla="*/ 0 w 146"/>
                <a:gd name="T37" fmla="*/ 1860 h 2312"/>
                <a:gd name="T38" fmla="*/ 145 w 146"/>
                <a:gd name="T39" fmla="*/ 1973 h 2312"/>
                <a:gd name="T40" fmla="*/ 0 w 146"/>
                <a:gd name="T41" fmla="*/ 2086 h 2312"/>
                <a:gd name="T42" fmla="*/ 145 w 146"/>
                <a:gd name="T43" fmla="*/ 2198 h 2312"/>
                <a:gd name="T44" fmla="*/ 0 w 146"/>
                <a:gd name="T45" fmla="*/ 2311 h 2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2312"/>
                <a:gd name="T71" fmla="*/ 146 w 146"/>
                <a:gd name="T72" fmla="*/ 2312 h 2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2312">
                  <a:moveTo>
                    <a:pt x="145" y="56"/>
                  </a:moveTo>
                  <a:lnTo>
                    <a:pt x="73" y="0"/>
                  </a:lnTo>
                  <a:lnTo>
                    <a:pt x="0" y="56"/>
                  </a:lnTo>
                  <a:lnTo>
                    <a:pt x="145" y="169"/>
                  </a:lnTo>
                  <a:lnTo>
                    <a:pt x="0" y="282"/>
                  </a:lnTo>
                  <a:lnTo>
                    <a:pt x="145" y="395"/>
                  </a:lnTo>
                  <a:lnTo>
                    <a:pt x="0" y="507"/>
                  </a:lnTo>
                  <a:lnTo>
                    <a:pt x="145" y="620"/>
                  </a:lnTo>
                  <a:lnTo>
                    <a:pt x="0" y="733"/>
                  </a:lnTo>
                  <a:lnTo>
                    <a:pt x="145" y="845"/>
                  </a:lnTo>
                  <a:lnTo>
                    <a:pt x="0" y="958"/>
                  </a:lnTo>
                  <a:lnTo>
                    <a:pt x="145" y="1071"/>
                  </a:lnTo>
                  <a:lnTo>
                    <a:pt x="0" y="1184"/>
                  </a:lnTo>
                  <a:lnTo>
                    <a:pt x="145" y="1296"/>
                  </a:lnTo>
                  <a:lnTo>
                    <a:pt x="0" y="1409"/>
                  </a:lnTo>
                  <a:lnTo>
                    <a:pt x="145" y="1522"/>
                  </a:lnTo>
                  <a:lnTo>
                    <a:pt x="0" y="1635"/>
                  </a:lnTo>
                  <a:lnTo>
                    <a:pt x="145" y="1747"/>
                  </a:lnTo>
                  <a:lnTo>
                    <a:pt x="0" y="1860"/>
                  </a:lnTo>
                  <a:lnTo>
                    <a:pt x="145" y="1973"/>
                  </a:lnTo>
                  <a:lnTo>
                    <a:pt x="0" y="2086"/>
                  </a:lnTo>
                  <a:lnTo>
                    <a:pt x="145" y="2198"/>
                  </a:lnTo>
                  <a:lnTo>
                    <a:pt x="0" y="23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 name="Group 16"/>
            <p:cNvGrpSpPr>
              <a:grpSpLocks/>
            </p:cNvGrpSpPr>
            <p:nvPr/>
          </p:nvGrpSpPr>
          <p:grpSpPr bwMode="auto">
            <a:xfrm>
              <a:off x="1762" y="1304"/>
              <a:ext cx="619" cy="260"/>
              <a:chOff x="1762" y="1304"/>
              <a:chExt cx="619" cy="260"/>
            </a:xfrm>
          </p:grpSpPr>
          <p:grpSp>
            <p:nvGrpSpPr>
              <p:cNvPr id="19" name="Group 17"/>
              <p:cNvGrpSpPr>
                <a:grpSpLocks/>
              </p:cNvGrpSpPr>
              <p:nvPr/>
            </p:nvGrpSpPr>
            <p:grpSpPr bwMode="auto">
              <a:xfrm>
                <a:off x="1925" y="1304"/>
                <a:ext cx="203" cy="122"/>
                <a:chOff x="1925" y="1304"/>
                <a:chExt cx="203" cy="122"/>
              </a:xfrm>
            </p:grpSpPr>
            <p:sp>
              <p:nvSpPr>
                <p:cNvPr id="25" name="Arc 18"/>
                <p:cNvSpPr>
                  <a:spLocks/>
                </p:cNvSpPr>
                <p:nvPr/>
              </p:nvSpPr>
              <p:spPr bwMode="auto">
                <a:xfrm>
                  <a:off x="1925" y="1305"/>
                  <a:ext cx="102" cy="121"/>
                </a:xfrm>
                <a:custGeom>
                  <a:avLst/>
                  <a:gdLst>
                    <a:gd name="T0" fmla="*/ 101 w 21600"/>
                    <a:gd name="T1" fmla="*/ 121 h 21777"/>
                    <a:gd name="T2" fmla="*/ 0 w 21600"/>
                    <a:gd name="T3" fmla="*/ 0 h 21777"/>
                    <a:gd name="T4" fmla="*/ 102 w 21600"/>
                    <a:gd name="T5" fmla="*/ 1 h 21777"/>
                    <a:gd name="T6" fmla="*/ 0 60000 65536"/>
                    <a:gd name="T7" fmla="*/ 0 60000 65536"/>
                    <a:gd name="T8" fmla="*/ 0 60000 65536"/>
                    <a:gd name="T9" fmla="*/ 0 w 21600"/>
                    <a:gd name="T10" fmla="*/ 0 h 21777"/>
                    <a:gd name="T11" fmla="*/ 21600 w 21600"/>
                    <a:gd name="T12" fmla="*/ 21777 h 21777"/>
                  </a:gdLst>
                  <a:ahLst/>
                  <a:cxnLst>
                    <a:cxn ang="T6">
                      <a:pos x="T0" y="T1"/>
                    </a:cxn>
                    <a:cxn ang="T7">
                      <a:pos x="T2" y="T3"/>
                    </a:cxn>
                    <a:cxn ang="T8">
                      <a:pos x="T4" y="T5"/>
                    </a:cxn>
                  </a:cxnLst>
                  <a:rect l="T9" t="T10" r="T11" b="T12"/>
                  <a:pathLst>
                    <a:path w="21600" h="21777" fill="none" extrusionOk="0">
                      <a:moveTo>
                        <a:pt x="21386" y="21776"/>
                      </a:moveTo>
                      <a:cubicBezTo>
                        <a:pt x="9540" y="21659"/>
                        <a:pt x="0" y="12023"/>
                        <a:pt x="0" y="178"/>
                      </a:cubicBezTo>
                      <a:cubicBezTo>
                        <a:pt x="-1" y="118"/>
                        <a:pt x="0" y="59"/>
                        <a:pt x="0" y="-1"/>
                      </a:cubicBezTo>
                    </a:path>
                    <a:path w="21600" h="21777" stroke="0" extrusionOk="0">
                      <a:moveTo>
                        <a:pt x="21386" y="21776"/>
                      </a:moveTo>
                      <a:cubicBezTo>
                        <a:pt x="9540" y="21659"/>
                        <a:pt x="0" y="12023"/>
                        <a:pt x="0" y="178"/>
                      </a:cubicBezTo>
                      <a:cubicBezTo>
                        <a:pt x="-1" y="118"/>
                        <a:pt x="0" y="59"/>
                        <a:pt x="0" y="-1"/>
                      </a:cubicBezTo>
                      <a:lnTo>
                        <a:pt x="21600" y="178"/>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9"/>
                <p:cNvSpPr>
                  <a:spLocks/>
                </p:cNvSpPr>
                <p:nvPr/>
              </p:nvSpPr>
              <p:spPr bwMode="auto">
                <a:xfrm>
                  <a:off x="2025" y="1304"/>
                  <a:ext cx="103" cy="122"/>
                </a:xfrm>
                <a:custGeom>
                  <a:avLst/>
                  <a:gdLst>
                    <a:gd name="T0" fmla="*/ 103 w 21814"/>
                    <a:gd name="T1" fmla="*/ 0 h 21780"/>
                    <a:gd name="T2" fmla="*/ 0 w 21814"/>
                    <a:gd name="T3" fmla="*/ 122 h 21780"/>
                    <a:gd name="T4" fmla="*/ 1 w 21814"/>
                    <a:gd name="T5" fmla="*/ 1 h 21780"/>
                    <a:gd name="T6" fmla="*/ 0 60000 65536"/>
                    <a:gd name="T7" fmla="*/ 0 60000 65536"/>
                    <a:gd name="T8" fmla="*/ 0 60000 65536"/>
                    <a:gd name="T9" fmla="*/ 0 w 21814"/>
                    <a:gd name="T10" fmla="*/ 0 h 21780"/>
                    <a:gd name="T11" fmla="*/ 21814 w 21814"/>
                    <a:gd name="T12" fmla="*/ 21780 h 21780"/>
                  </a:gdLst>
                  <a:ahLst/>
                  <a:cxnLst>
                    <a:cxn ang="T6">
                      <a:pos x="T0" y="T1"/>
                    </a:cxn>
                    <a:cxn ang="T7">
                      <a:pos x="T2" y="T3"/>
                    </a:cxn>
                    <a:cxn ang="T8">
                      <a:pos x="T4" y="T5"/>
                    </a:cxn>
                  </a:cxnLst>
                  <a:rect l="T9" t="T10" r="T11" b="T12"/>
                  <a:pathLst>
                    <a:path w="21814" h="21780" fill="none" extrusionOk="0">
                      <a:moveTo>
                        <a:pt x="21813" y="-1"/>
                      </a:moveTo>
                      <a:cubicBezTo>
                        <a:pt x="21813" y="59"/>
                        <a:pt x="21814" y="119"/>
                        <a:pt x="21814" y="180"/>
                      </a:cubicBezTo>
                      <a:cubicBezTo>
                        <a:pt x="21814" y="12109"/>
                        <a:pt x="12143" y="21780"/>
                        <a:pt x="214" y="21780"/>
                      </a:cubicBezTo>
                      <a:cubicBezTo>
                        <a:pt x="142" y="21780"/>
                        <a:pt x="71" y="21779"/>
                        <a:pt x="0" y="21778"/>
                      </a:cubicBezTo>
                    </a:path>
                    <a:path w="21814" h="21780" stroke="0" extrusionOk="0">
                      <a:moveTo>
                        <a:pt x="21813" y="-1"/>
                      </a:moveTo>
                      <a:cubicBezTo>
                        <a:pt x="21813" y="59"/>
                        <a:pt x="21814" y="119"/>
                        <a:pt x="21814" y="180"/>
                      </a:cubicBezTo>
                      <a:cubicBezTo>
                        <a:pt x="21814" y="12109"/>
                        <a:pt x="12143" y="21780"/>
                        <a:pt x="214" y="21780"/>
                      </a:cubicBezTo>
                      <a:cubicBezTo>
                        <a:pt x="142" y="21780"/>
                        <a:pt x="71" y="21779"/>
                        <a:pt x="0" y="21778"/>
                      </a:cubicBezTo>
                      <a:lnTo>
                        <a:pt x="214" y="18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0" name="Group 20"/>
              <p:cNvGrpSpPr>
                <a:grpSpLocks/>
              </p:cNvGrpSpPr>
              <p:nvPr/>
            </p:nvGrpSpPr>
            <p:grpSpPr bwMode="auto">
              <a:xfrm>
                <a:off x="1762" y="1363"/>
                <a:ext cx="141" cy="175"/>
                <a:chOff x="1762" y="1363"/>
                <a:chExt cx="141" cy="175"/>
              </a:xfrm>
            </p:grpSpPr>
            <p:sp>
              <p:nvSpPr>
                <p:cNvPr id="23" name="Arc 21"/>
                <p:cNvSpPr>
                  <a:spLocks/>
                </p:cNvSpPr>
                <p:nvPr/>
              </p:nvSpPr>
              <p:spPr bwMode="auto">
                <a:xfrm>
                  <a:off x="1762" y="1449"/>
                  <a:ext cx="141" cy="89"/>
                </a:xfrm>
                <a:custGeom>
                  <a:avLst/>
                  <a:gdLst>
                    <a:gd name="T0" fmla="*/ 141 w 21600"/>
                    <a:gd name="T1" fmla="*/ 0 h 21847"/>
                    <a:gd name="T2" fmla="*/ 0 w 21600"/>
                    <a:gd name="T3" fmla="*/ 89 h 21847"/>
                    <a:gd name="T4" fmla="*/ 0 w 21600"/>
                    <a:gd name="T5" fmla="*/ 1 h 21847"/>
                    <a:gd name="T6" fmla="*/ 0 60000 65536"/>
                    <a:gd name="T7" fmla="*/ 0 60000 65536"/>
                    <a:gd name="T8" fmla="*/ 0 60000 65536"/>
                    <a:gd name="T9" fmla="*/ 0 w 21600"/>
                    <a:gd name="T10" fmla="*/ 0 h 21847"/>
                    <a:gd name="T11" fmla="*/ 21600 w 21600"/>
                    <a:gd name="T12" fmla="*/ 21847 h 21847"/>
                  </a:gdLst>
                  <a:ahLst/>
                  <a:cxnLst>
                    <a:cxn ang="T6">
                      <a:pos x="T0" y="T1"/>
                    </a:cxn>
                    <a:cxn ang="T7">
                      <a:pos x="T2" y="T3"/>
                    </a:cxn>
                    <a:cxn ang="T8">
                      <a:pos x="T4" y="T5"/>
                    </a:cxn>
                  </a:cxnLst>
                  <a:rect l="T9" t="T10" r="T11" b="T12"/>
                  <a:pathLst>
                    <a:path w="21600" h="21847" fill="none" extrusionOk="0">
                      <a:moveTo>
                        <a:pt x="21598" y="0"/>
                      </a:moveTo>
                      <a:cubicBezTo>
                        <a:pt x="21599" y="82"/>
                        <a:pt x="21600" y="164"/>
                        <a:pt x="21600" y="247"/>
                      </a:cubicBezTo>
                      <a:cubicBezTo>
                        <a:pt x="21600" y="12176"/>
                        <a:pt x="11929" y="21846"/>
                        <a:pt x="0" y="21847"/>
                      </a:cubicBezTo>
                    </a:path>
                    <a:path w="21600" h="21847" stroke="0" extrusionOk="0">
                      <a:moveTo>
                        <a:pt x="21598" y="0"/>
                      </a:moveTo>
                      <a:cubicBezTo>
                        <a:pt x="21599" y="82"/>
                        <a:pt x="21600" y="164"/>
                        <a:pt x="21600" y="247"/>
                      </a:cubicBezTo>
                      <a:cubicBezTo>
                        <a:pt x="21600" y="12176"/>
                        <a:pt x="11929" y="21846"/>
                        <a:pt x="0" y="21847"/>
                      </a:cubicBezTo>
                      <a:lnTo>
                        <a:pt x="0" y="247"/>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Arc 22"/>
                <p:cNvSpPr>
                  <a:spLocks/>
                </p:cNvSpPr>
                <p:nvPr/>
              </p:nvSpPr>
              <p:spPr bwMode="auto">
                <a:xfrm>
                  <a:off x="1762" y="1363"/>
                  <a:ext cx="141" cy="88"/>
                </a:xfrm>
                <a:custGeom>
                  <a:avLst/>
                  <a:gdLst>
                    <a:gd name="T0" fmla="*/ 0 w 21599"/>
                    <a:gd name="T1" fmla="*/ 0 h 21600"/>
                    <a:gd name="T2" fmla="*/ 141 w 21599"/>
                    <a:gd name="T3" fmla="*/ 87 h 21600"/>
                    <a:gd name="T4" fmla="*/ 0 w 21599"/>
                    <a:gd name="T5" fmla="*/ 88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33" y="0"/>
                        <a:pt x="21463" y="9520"/>
                        <a:pt x="21598" y="21353"/>
                      </a:cubicBezTo>
                    </a:path>
                    <a:path w="21599" h="21600" stroke="0" extrusionOk="0">
                      <a:moveTo>
                        <a:pt x="-1" y="0"/>
                      </a:moveTo>
                      <a:cubicBezTo>
                        <a:pt x="11833" y="0"/>
                        <a:pt x="21463" y="9520"/>
                        <a:pt x="21598" y="21353"/>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 name="Line 23"/>
              <p:cNvSpPr>
                <a:spLocks noChangeShapeType="1"/>
              </p:cNvSpPr>
              <p:nvPr/>
            </p:nvSpPr>
            <p:spPr bwMode="auto">
              <a:xfrm>
                <a:off x="2003" y="1447"/>
                <a:ext cx="0" cy="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4"/>
              <p:cNvSpPr>
                <a:spLocks noChangeShapeType="1"/>
              </p:cNvSpPr>
              <p:nvPr/>
            </p:nvSpPr>
            <p:spPr bwMode="auto">
              <a:xfrm>
                <a:off x="1911" y="1443"/>
                <a:ext cx="4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7" name="Freeform 25"/>
          <p:cNvSpPr>
            <a:spLocks/>
          </p:cNvSpPr>
          <p:nvPr/>
        </p:nvSpPr>
        <p:spPr bwMode="auto">
          <a:xfrm>
            <a:off x="5300663" y="4303713"/>
            <a:ext cx="830262" cy="2476500"/>
          </a:xfrm>
          <a:custGeom>
            <a:avLst/>
            <a:gdLst>
              <a:gd name="T0" fmla="*/ 307 w 523"/>
              <a:gd name="T1" fmla="*/ 1271 h 1560"/>
              <a:gd name="T2" fmla="*/ 320 w 523"/>
              <a:gd name="T3" fmla="*/ 868 h 1560"/>
              <a:gd name="T4" fmla="*/ 444 w 523"/>
              <a:gd name="T5" fmla="*/ 792 h 1560"/>
              <a:gd name="T6" fmla="*/ 466 w 523"/>
              <a:gd name="T7" fmla="*/ 700 h 1560"/>
              <a:gd name="T8" fmla="*/ 444 w 523"/>
              <a:gd name="T9" fmla="*/ 766 h 1560"/>
              <a:gd name="T10" fmla="*/ 424 w 523"/>
              <a:gd name="T11" fmla="*/ 655 h 1560"/>
              <a:gd name="T12" fmla="*/ 317 w 523"/>
              <a:gd name="T13" fmla="*/ 788 h 1560"/>
              <a:gd name="T14" fmla="*/ 401 w 523"/>
              <a:gd name="T15" fmla="*/ 673 h 1560"/>
              <a:gd name="T16" fmla="*/ 405 w 523"/>
              <a:gd name="T17" fmla="*/ 661 h 1560"/>
              <a:gd name="T18" fmla="*/ 371 w 523"/>
              <a:gd name="T19" fmla="*/ 664 h 1560"/>
              <a:gd name="T20" fmla="*/ 430 w 523"/>
              <a:gd name="T21" fmla="*/ 460 h 1560"/>
              <a:gd name="T22" fmla="*/ 393 w 523"/>
              <a:gd name="T23" fmla="*/ 493 h 1560"/>
              <a:gd name="T24" fmla="*/ 375 w 523"/>
              <a:gd name="T25" fmla="*/ 412 h 1560"/>
              <a:gd name="T26" fmla="*/ 342 w 523"/>
              <a:gd name="T27" fmla="*/ 119 h 1560"/>
              <a:gd name="T28" fmla="*/ 348 w 523"/>
              <a:gd name="T29" fmla="*/ 664 h 1560"/>
              <a:gd name="T30" fmla="*/ 335 w 523"/>
              <a:gd name="T31" fmla="*/ 587 h 1560"/>
              <a:gd name="T32" fmla="*/ 341 w 523"/>
              <a:gd name="T33" fmla="*/ 354 h 1560"/>
              <a:gd name="T34" fmla="*/ 304 w 523"/>
              <a:gd name="T35" fmla="*/ 97 h 1560"/>
              <a:gd name="T36" fmla="*/ 322 w 523"/>
              <a:gd name="T37" fmla="*/ 582 h 1560"/>
              <a:gd name="T38" fmla="*/ 301 w 523"/>
              <a:gd name="T39" fmla="*/ 531 h 1560"/>
              <a:gd name="T40" fmla="*/ 305 w 523"/>
              <a:gd name="T41" fmla="*/ 465 h 1560"/>
              <a:gd name="T42" fmla="*/ 289 w 523"/>
              <a:gd name="T43" fmla="*/ 117 h 1560"/>
              <a:gd name="T44" fmla="*/ 283 w 523"/>
              <a:gd name="T45" fmla="*/ 243 h 1560"/>
              <a:gd name="T46" fmla="*/ 267 w 523"/>
              <a:gd name="T47" fmla="*/ 122 h 1560"/>
              <a:gd name="T48" fmla="*/ 287 w 523"/>
              <a:gd name="T49" fmla="*/ 686 h 1560"/>
              <a:gd name="T50" fmla="*/ 260 w 523"/>
              <a:gd name="T51" fmla="*/ 424 h 1560"/>
              <a:gd name="T52" fmla="*/ 240 w 523"/>
              <a:gd name="T53" fmla="*/ 204 h 1560"/>
              <a:gd name="T54" fmla="*/ 227 w 523"/>
              <a:gd name="T55" fmla="*/ 337 h 1560"/>
              <a:gd name="T56" fmla="*/ 252 w 523"/>
              <a:gd name="T57" fmla="*/ 642 h 1560"/>
              <a:gd name="T58" fmla="*/ 218 w 523"/>
              <a:gd name="T59" fmla="*/ 455 h 1560"/>
              <a:gd name="T60" fmla="*/ 164 w 523"/>
              <a:gd name="T61" fmla="*/ 284 h 1560"/>
              <a:gd name="T62" fmla="*/ 105 w 523"/>
              <a:gd name="T63" fmla="*/ 272 h 1560"/>
              <a:gd name="T64" fmla="*/ 185 w 523"/>
              <a:gd name="T65" fmla="*/ 428 h 1560"/>
              <a:gd name="T66" fmla="*/ 116 w 523"/>
              <a:gd name="T67" fmla="*/ 382 h 1560"/>
              <a:gd name="T68" fmla="*/ 123 w 523"/>
              <a:gd name="T69" fmla="*/ 409 h 1560"/>
              <a:gd name="T70" fmla="*/ 207 w 523"/>
              <a:gd name="T71" fmla="*/ 541 h 1560"/>
              <a:gd name="T72" fmla="*/ 232 w 523"/>
              <a:gd name="T73" fmla="*/ 733 h 1560"/>
              <a:gd name="T74" fmla="*/ 205 w 523"/>
              <a:gd name="T75" fmla="*/ 582 h 1560"/>
              <a:gd name="T76" fmla="*/ 183 w 523"/>
              <a:gd name="T77" fmla="*/ 684 h 1560"/>
              <a:gd name="T78" fmla="*/ 107 w 523"/>
              <a:gd name="T79" fmla="*/ 598 h 1560"/>
              <a:gd name="T80" fmla="*/ 83 w 523"/>
              <a:gd name="T81" fmla="*/ 575 h 1560"/>
              <a:gd name="T82" fmla="*/ 81 w 523"/>
              <a:gd name="T83" fmla="*/ 600 h 1560"/>
              <a:gd name="T84" fmla="*/ 99 w 523"/>
              <a:gd name="T85" fmla="*/ 636 h 1560"/>
              <a:gd name="T86" fmla="*/ 195 w 523"/>
              <a:gd name="T87" fmla="*/ 727 h 1560"/>
              <a:gd name="T88" fmla="*/ 140 w 523"/>
              <a:gd name="T89" fmla="*/ 802 h 1560"/>
              <a:gd name="T90" fmla="*/ 41 w 523"/>
              <a:gd name="T91" fmla="*/ 655 h 1560"/>
              <a:gd name="T92" fmla="*/ 25 w 523"/>
              <a:gd name="T93" fmla="*/ 727 h 1560"/>
              <a:gd name="T94" fmla="*/ 50 w 523"/>
              <a:gd name="T95" fmla="*/ 776 h 1560"/>
              <a:gd name="T96" fmla="*/ 44 w 523"/>
              <a:gd name="T97" fmla="*/ 790 h 1560"/>
              <a:gd name="T98" fmla="*/ 44 w 523"/>
              <a:gd name="T99" fmla="*/ 827 h 1560"/>
              <a:gd name="T100" fmla="*/ 149 w 523"/>
              <a:gd name="T101" fmla="*/ 874 h 1560"/>
              <a:gd name="T102" fmla="*/ 172 w 523"/>
              <a:gd name="T103" fmla="*/ 1018 h 1560"/>
              <a:gd name="T104" fmla="*/ 171 w 523"/>
              <a:gd name="T105" fmla="*/ 869 h 1560"/>
              <a:gd name="T106" fmla="*/ 238 w 523"/>
              <a:gd name="T107" fmla="*/ 957 h 1560"/>
              <a:gd name="T108" fmla="*/ 236 w 523"/>
              <a:gd name="T109" fmla="*/ 1369 h 1560"/>
              <a:gd name="T110" fmla="*/ 227 w 523"/>
              <a:gd name="T111" fmla="*/ 1524 h 1560"/>
              <a:gd name="T112" fmla="*/ 294 w 523"/>
              <a:gd name="T113" fmla="*/ 1550 h 1560"/>
              <a:gd name="T114" fmla="*/ 352 w 523"/>
              <a:gd name="T115" fmla="*/ 1545 h 1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3"/>
              <a:gd name="T175" fmla="*/ 0 h 1560"/>
              <a:gd name="T176" fmla="*/ 523 w 523"/>
              <a:gd name="T177" fmla="*/ 1560 h 1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3" h="1560">
                <a:moveTo>
                  <a:pt x="352" y="1545"/>
                </a:moveTo>
                <a:lnTo>
                  <a:pt x="329" y="1502"/>
                </a:lnTo>
                <a:lnTo>
                  <a:pt x="320" y="1461"/>
                </a:lnTo>
                <a:lnTo>
                  <a:pt x="314" y="1422"/>
                </a:lnTo>
                <a:lnTo>
                  <a:pt x="311" y="1373"/>
                </a:lnTo>
                <a:lnTo>
                  <a:pt x="308" y="1324"/>
                </a:lnTo>
                <a:lnTo>
                  <a:pt x="307" y="1271"/>
                </a:lnTo>
                <a:lnTo>
                  <a:pt x="305" y="1214"/>
                </a:lnTo>
                <a:lnTo>
                  <a:pt x="303" y="1107"/>
                </a:lnTo>
                <a:lnTo>
                  <a:pt x="301" y="1018"/>
                </a:lnTo>
                <a:lnTo>
                  <a:pt x="301" y="957"/>
                </a:lnTo>
                <a:lnTo>
                  <a:pt x="303" y="917"/>
                </a:lnTo>
                <a:lnTo>
                  <a:pt x="311" y="877"/>
                </a:lnTo>
                <a:lnTo>
                  <a:pt x="320" y="868"/>
                </a:lnTo>
                <a:lnTo>
                  <a:pt x="332" y="851"/>
                </a:lnTo>
                <a:lnTo>
                  <a:pt x="349" y="851"/>
                </a:lnTo>
                <a:lnTo>
                  <a:pt x="375" y="833"/>
                </a:lnTo>
                <a:lnTo>
                  <a:pt x="378" y="833"/>
                </a:lnTo>
                <a:lnTo>
                  <a:pt x="394" y="815"/>
                </a:lnTo>
                <a:lnTo>
                  <a:pt x="423" y="802"/>
                </a:lnTo>
                <a:lnTo>
                  <a:pt x="444" y="792"/>
                </a:lnTo>
                <a:lnTo>
                  <a:pt x="466" y="770"/>
                </a:lnTo>
                <a:lnTo>
                  <a:pt x="492" y="770"/>
                </a:lnTo>
                <a:lnTo>
                  <a:pt x="522" y="780"/>
                </a:lnTo>
                <a:lnTo>
                  <a:pt x="479" y="764"/>
                </a:lnTo>
                <a:lnTo>
                  <a:pt x="472" y="753"/>
                </a:lnTo>
                <a:lnTo>
                  <a:pt x="469" y="738"/>
                </a:lnTo>
                <a:lnTo>
                  <a:pt x="466" y="700"/>
                </a:lnTo>
                <a:lnTo>
                  <a:pt x="472" y="620"/>
                </a:lnTo>
                <a:lnTo>
                  <a:pt x="473" y="562"/>
                </a:lnTo>
                <a:lnTo>
                  <a:pt x="463" y="696"/>
                </a:lnTo>
                <a:lnTo>
                  <a:pt x="462" y="731"/>
                </a:lnTo>
                <a:lnTo>
                  <a:pt x="457" y="746"/>
                </a:lnTo>
                <a:lnTo>
                  <a:pt x="451" y="757"/>
                </a:lnTo>
                <a:lnTo>
                  <a:pt x="444" y="766"/>
                </a:lnTo>
                <a:lnTo>
                  <a:pt x="421" y="775"/>
                </a:lnTo>
                <a:lnTo>
                  <a:pt x="401" y="775"/>
                </a:lnTo>
                <a:lnTo>
                  <a:pt x="411" y="746"/>
                </a:lnTo>
                <a:lnTo>
                  <a:pt x="423" y="696"/>
                </a:lnTo>
                <a:lnTo>
                  <a:pt x="431" y="642"/>
                </a:lnTo>
                <a:lnTo>
                  <a:pt x="444" y="549"/>
                </a:lnTo>
                <a:lnTo>
                  <a:pt x="424" y="655"/>
                </a:lnTo>
                <a:lnTo>
                  <a:pt x="413" y="700"/>
                </a:lnTo>
                <a:lnTo>
                  <a:pt x="403" y="733"/>
                </a:lnTo>
                <a:lnTo>
                  <a:pt x="391" y="762"/>
                </a:lnTo>
                <a:lnTo>
                  <a:pt x="372" y="788"/>
                </a:lnTo>
                <a:lnTo>
                  <a:pt x="355" y="792"/>
                </a:lnTo>
                <a:lnTo>
                  <a:pt x="337" y="797"/>
                </a:lnTo>
                <a:lnTo>
                  <a:pt x="317" y="788"/>
                </a:lnTo>
                <a:lnTo>
                  <a:pt x="334" y="775"/>
                </a:lnTo>
                <a:lnTo>
                  <a:pt x="341" y="764"/>
                </a:lnTo>
                <a:lnTo>
                  <a:pt x="349" y="744"/>
                </a:lnTo>
                <a:lnTo>
                  <a:pt x="358" y="719"/>
                </a:lnTo>
                <a:lnTo>
                  <a:pt x="377" y="702"/>
                </a:lnTo>
                <a:lnTo>
                  <a:pt x="392" y="685"/>
                </a:lnTo>
                <a:lnTo>
                  <a:pt x="401" y="673"/>
                </a:lnTo>
                <a:lnTo>
                  <a:pt x="408" y="664"/>
                </a:lnTo>
                <a:lnTo>
                  <a:pt x="413" y="654"/>
                </a:lnTo>
                <a:lnTo>
                  <a:pt x="417" y="644"/>
                </a:lnTo>
                <a:lnTo>
                  <a:pt x="420" y="635"/>
                </a:lnTo>
                <a:lnTo>
                  <a:pt x="415" y="646"/>
                </a:lnTo>
                <a:lnTo>
                  <a:pt x="410" y="654"/>
                </a:lnTo>
                <a:lnTo>
                  <a:pt x="405" y="661"/>
                </a:lnTo>
                <a:lnTo>
                  <a:pt x="396" y="669"/>
                </a:lnTo>
                <a:lnTo>
                  <a:pt x="389" y="677"/>
                </a:lnTo>
                <a:lnTo>
                  <a:pt x="380" y="684"/>
                </a:lnTo>
                <a:lnTo>
                  <a:pt x="373" y="688"/>
                </a:lnTo>
                <a:lnTo>
                  <a:pt x="369" y="689"/>
                </a:lnTo>
                <a:lnTo>
                  <a:pt x="365" y="690"/>
                </a:lnTo>
                <a:lnTo>
                  <a:pt x="371" y="664"/>
                </a:lnTo>
                <a:lnTo>
                  <a:pt x="376" y="642"/>
                </a:lnTo>
                <a:lnTo>
                  <a:pt x="383" y="605"/>
                </a:lnTo>
                <a:lnTo>
                  <a:pt x="388" y="573"/>
                </a:lnTo>
                <a:lnTo>
                  <a:pt x="393" y="541"/>
                </a:lnTo>
                <a:lnTo>
                  <a:pt x="398" y="518"/>
                </a:lnTo>
                <a:lnTo>
                  <a:pt x="415" y="482"/>
                </a:lnTo>
                <a:lnTo>
                  <a:pt x="430" y="460"/>
                </a:lnTo>
                <a:lnTo>
                  <a:pt x="401" y="492"/>
                </a:lnTo>
                <a:lnTo>
                  <a:pt x="410" y="414"/>
                </a:lnTo>
                <a:lnTo>
                  <a:pt x="421" y="332"/>
                </a:lnTo>
                <a:lnTo>
                  <a:pt x="407" y="416"/>
                </a:lnTo>
                <a:lnTo>
                  <a:pt x="403" y="443"/>
                </a:lnTo>
                <a:lnTo>
                  <a:pt x="400" y="460"/>
                </a:lnTo>
                <a:lnTo>
                  <a:pt x="393" y="493"/>
                </a:lnTo>
                <a:lnTo>
                  <a:pt x="382" y="541"/>
                </a:lnTo>
                <a:lnTo>
                  <a:pt x="375" y="583"/>
                </a:lnTo>
                <a:lnTo>
                  <a:pt x="370" y="606"/>
                </a:lnTo>
                <a:lnTo>
                  <a:pt x="357" y="664"/>
                </a:lnTo>
                <a:lnTo>
                  <a:pt x="362" y="514"/>
                </a:lnTo>
                <a:lnTo>
                  <a:pt x="368" y="456"/>
                </a:lnTo>
                <a:lnTo>
                  <a:pt x="375" y="412"/>
                </a:lnTo>
                <a:lnTo>
                  <a:pt x="385" y="359"/>
                </a:lnTo>
                <a:lnTo>
                  <a:pt x="372" y="403"/>
                </a:lnTo>
                <a:lnTo>
                  <a:pt x="378" y="194"/>
                </a:lnTo>
                <a:lnTo>
                  <a:pt x="375" y="133"/>
                </a:lnTo>
                <a:lnTo>
                  <a:pt x="374" y="221"/>
                </a:lnTo>
                <a:lnTo>
                  <a:pt x="365" y="175"/>
                </a:lnTo>
                <a:lnTo>
                  <a:pt x="342" y="119"/>
                </a:lnTo>
                <a:lnTo>
                  <a:pt x="364" y="183"/>
                </a:lnTo>
                <a:lnTo>
                  <a:pt x="372" y="235"/>
                </a:lnTo>
                <a:lnTo>
                  <a:pt x="368" y="359"/>
                </a:lnTo>
                <a:lnTo>
                  <a:pt x="364" y="425"/>
                </a:lnTo>
                <a:lnTo>
                  <a:pt x="357" y="496"/>
                </a:lnTo>
                <a:lnTo>
                  <a:pt x="351" y="602"/>
                </a:lnTo>
                <a:lnTo>
                  <a:pt x="348" y="664"/>
                </a:lnTo>
                <a:lnTo>
                  <a:pt x="344" y="690"/>
                </a:lnTo>
                <a:lnTo>
                  <a:pt x="337" y="708"/>
                </a:lnTo>
                <a:lnTo>
                  <a:pt x="330" y="720"/>
                </a:lnTo>
                <a:lnTo>
                  <a:pt x="323" y="726"/>
                </a:lnTo>
                <a:lnTo>
                  <a:pt x="315" y="722"/>
                </a:lnTo>
                <a:lnTo>
                  <a:pt x="327" y="633"/>
                </a:lnTo>
                <a:lnTo>
                  <a:pt x="335" y="587"/>
                </a:lnTo>
                <a:lnTo>
                  <a:pt x="338" y="553"/>
                </a:lnTo>
                <a:lnTo>
                  <a:pt x="339" y="524"/>
                </a:lnTo>
                <a:lnTo>
                  <a:pt x="339" y="492"/>
                </a:lnTo>
                <a:lnTo>
                  <a:pt x="347" y="439"/>
                </a:lnTo>
                <a:lnTo>
                  <a:pt x="335" y="492"/>
                </a:lnTo>
                <a:lnTo>
                  <a:pt x="334" y="469"/>
                </a:lnTo>
                <a:lnTo>
                  <a:pt x="341" y="354"/>
                </a:lnTo>
                <a:lnTo>
                  <a:pt x="342" y="316"/>
                </a:lnTo>
                <a:lnTo>
                  <a:pt x="341" y="285"/>
                </a:lnTo>
                <a:lnTo>
                  <a:pt x="338" y="239"/>
                </a:lnTo>
                <a:lnTo>
                  <a:pt x="329" y="166"/>
                </a:lnTo>
                <a:lnTo>
                  <a:pt x="320" y="93"/>
                </a:lnTo>
                <a:lnTo>
                  <a:pt x="335" y="252"/>
                </a:lnTo>
                <a:lnTo>
                  <a:pt x="304" y="97"/>
                </a:lnTo>
                <a:lnTo>
                  <a:pt x="328" y="232"/>
                </a:lnTo>
                <a:lnTo>
                  <a:pt x="333" y="285"/>
                </a:lnTo>
                <a:lnTo>
                  <a:pt x="335" y="321"/>
                </a:lnTo>
                <a:lnTo>
                  <a:pt x="328" y="433"/>
                </a:lnTo>
                <a:lnTo>
                  <a:pt x="328" y="500"/>
                </a:lnTo>
                <a:lnTo>
                  <a:pt x="327" y="541"/>
                </a:lnTo>
                <a:lnTo>
                  <a:pt x="322" y="582"/>
                </a:lnTo>
                <a:lnTo>
                  <a:pt x="317" y="615"/>
                </a:lnTo>
                <a:lnTo>
                  <a:pt x="310" y="655"/>
                </a:lnTo>
                <a:lnTo>
                  <a:pt x="306" y="689"/>
                </a:lnTo>
                <a:lnTo>
                  <a:pt x="299" y="733"/>
                </a:lnTo>
                <a:lnTo>
                  <a:pt x="301" y="706"/>
                </a:lnTo>
                <a:lnTo>
                  <a:pt x="303" y="677"/>
                </a:lnTo>
                <a:lnTo>
                  <a:pt x="301" y="531"/>
                </a:lnTo>
                <a:lnTo>
                  <a:pt x="305" y="511"/>
                </a:lnTo>
                <a:lnTo>
                  <a:pt x="308" y="492"/>
                </a:lnTo>
                <a:lnTo>
                  <a:pt x="310" y="460"/>
                </a:lnTo>
                <a:lnTo>
                  <a:pt x="315" y="409"/>
                </a:lnTo>
                <a:lnTo>
                  <a:pt x="321" y="356"/>
                </a:lnTo>
                <a:lnTo>
                  <a:pt x="309" y="432"/>
                </a:lnTo>
                <a:lnTo>
                  <a:pt x="305" y="465"/>
                </a:lnTo>
                <a:lnTo>
                  <a:pt x="300" y="487"/>
                </a:lnTo>
                <a:lnTo>
                  <a:pt x="300" y="338"/>
                </a:lnTo>
                <a:lnTo>
                  <a:pt x="301" y="243"/>
                </a:lnTo>
                <a:lnTo>
                  <a:pt x="305" y="159"/>
                </a:lnTo>
                <a:lnTo>
                  <a:pt x="299" y="217"/>
                </a:lnTo>
                <a:lnTo>
                  <a:pt x="293" y="155"/>
                </a:lnTo>
                <a:lnTo>
                  <a:pt x="289" y="117"/>
                </a:lnTo>
                <a:lnTo>
                  <a:pt x="273" y="15"/>
                </a:lnTo>
                <a:lnTo>
                  <a:pt x="283" y="95"/>
                </a:lnTo>
                <a:lnTo>
                  <a:pt x="289" y="146"/>
                </a:lnTo>
                <a:lnTo>
                  <a:pt x="292" y="188"/>
                </a:lnTo>
                <a:lnTo>
                  <a:pt x="295" y="224"/>
                </a:lnTo>
                <a:lnTo>
                  <a:pt x="294" y="305"/>
                </a:lnTo>
                <a:lnTo>
                  <a:pt x="283" y="243"/>
                </a:lnTo>
                <a:lnTo>
                  <a:pt x="279" y="206"/>
                </a:lnTo>
                <a:lnTo>
                  <a:pt x="275" y="161"/>
                </a:lnTo>
                <a:lnTo>
                  <a:pt x="270" y="117"/>
                </a:lnTo>
                <a:lnTo>
                  <a:pt x="267" y="73"/>
                </a:lnTo>
                <a:lnTo>
                  <a:pt x="263" y="0"/>
                </a:lnTo>
                <a:lnTo>
                  <a:pt x="266" y="88"/>
                </a:lnTo>
                <a:lnTo>
                  <a:pt x="267" y="122"/>
                </a:lnTo>
                <a:lnTo>
                  <a:pt x="272" y="170"/>
                </a:lnTo>
                <a:lnTo>
                  <a:pt x="277" y="224"/>
                </a:lnTo>
                <a:lnTo>
                  <a:pt x="282" y="268"/>
                </a:lnTo>
                <a:lnTo>
                  <a:pt x="289" y="314"/>
                </a:lnTo>
                <a:lnTo>
                  <a:pt x="290" y="412"/>
                </a:lnTo>
                <a:lnTo>
                  <a:pt x="287" y="527"/>
                </a:lnTo>
                <a:lnTo>
                  <a:pt x="287" y="686"/>
                </a:lnTo>
                <a:lnTo>
                  <a:pt x="281" y="762"/>
                </a:lnTo>
                <a:lnTo>
                  <a:pt x="279" y="684"/>
                </a:lnTo>
                <a:lnTo>
                  <a:pt x="276" y="630"/>
                </a:lnTo>
                <a:lnTo>
                  <a:pt x="274" y="587"/>
                </a:lnTo>
                <a:lnTo>
                  <a:pt x="270" y="524"/>
                </a:lnTo>
                <a:lnTo>
                  <a:pt x="266" y="478"/>
                </a:lnTo>
                <a:lnTo>
                  <a:pt x="260" y="424"/>
                </a:lnTo>
                <a:lnTo>
                  <a:pt x="271" y="316"/>
                </a:lnTo>
                <a:lnTo>
                  <a:pt x="266" y="349"/>
                </a:lnTo>
                <a:lnTo>
                  <a:pt x="261" y="380"/>
                </a:lnTo>
                <a:lnTo>
                  <a:pt x="257" y="404"/>
                </a:lnTo>
                <a:lnTo>
                  <a:pt x="243" y="334"/>
                </a:lnTo>
                <a:lnTo>
                  <a:pt x="238" y="298"/>
                </a:lnTo>
                <a:lnTo>
                  <a:pt x="240" y="204"/>
                </a:lnTo>
                <a:lnTo>
                  <a:pt x="233" y="292"/>
                </a:lnTo>
                <a:lnTo>
                  <a:pt x="195" y="111"/>
                </a:lnTo>
                <a:lnTo>
                  <a:pt x="184" y="44"/>
                </a:lnTo>
                <a:lnTo>
                  <a:pt x="197" y="151"/>
                </a:lnTo>
                <a:lnTo>
                  <a:pt x="227" y="319"/>
                </a:lnTo>
                <a:lnTo>
                  <a:pt x="156" y="175"/>
                </a:lnTo>
                <a:lnTo>
                  <a:pt x="227" y="337"/>
                </a:lnTo>
                <a:lnTo>
                  <a:pt x="240" y="407"/>
                </a:lnTo>
                <a:lnTo>
                  <a:pt x="250" y="465"/>
                </a:lnTo>
                <a:lnTo>
                  <a:pt x="256" y="541"/>
                </a:lnTo>
                <a:lnTo>
                  <a:pt x="261" y="651"/>
                </a:lnTo>
                <a:lnTo>
                  <a:pt x="265" y="753"/>
                </a:lnTo>
                <a:lnTo>
                  <a:pt x="257" y="674"/>
                </a:lnTo>
                <a:lnTo>
                  <a:pt x="252" y="642"/>
                </a:lnTo>
                <a:lnTo>
                  <a:pt x="244" y="606"/>
                </a:lnTo>
                <a:lnTo>
                  <a:pt x="233" y="566"/>
                </a:lnTo>
                <a:lnTo>
                  <a:pt x="227" y="541"/>
                </a:lnTo>
                <a:lnTo>
                  <a:pt x="221" y="516"/>
                </a:lnTo>
                <a:lnTo>
                  <a:pt x="221" y="484"/>
                </a:lnTo>
                <a:lnTo>
                  <a:pt x="220" y="385"/>
                </a:lnTo>
                <a:lnTo>
                  <a:pt x="218" y="455"/>
                </a:lnTo>
                <a:lnTo>
                  <a:pt x="215" y="481"/>
                </a:lnTo>
                <a:lnTo>
                  <a:pt x="211" y="492"/>
                </a:lnTo>
                <a:lnTo>
                  <a:pt x="202" y="442"/>
                </a:lnTo>
                <a:lnTo>
                  <a:pt x="194" y="400"/>
                </a:lnTo>
                <a:lnTo>
                  <a:pt x="187" y="367"/>
                </a:lnTo>
                <a:lnTo>
                  <a:pt x="178" y="329"/>
                </a:lnTo>
                <a:lnTo>
                  <a:pt x="164" y="284"/>
                </a:lnTo>
                <a:lnTo>
                  <a:pt x="149" y="243"/>
                </a:lnTo>
                <a:lnTo>
                  <a:pt x="150" y="112"/>
                </a:lnTo>
                <a:lnTo>
                  <a:pt x="146" y="234"/>
                </a:lnTo>
                <a:lnTo>
                  <a:pt x="119" y="194"/>
                </a:lnTo>
                <a:lnTo>
                  <a:pt x="92" y="157"/>
                </a:lnTo>
                <a:lnTo>
                  <a:pt x="129" y="225"/>
                </a:lnTo>
                <a:lnTo>
                  <a:pt x="105" y="272"/>
                </a:lnTo>
                <a:lnTo>
                  <a:pt x="133" y="231"/>
                </a:lnTo>
                <a:lnTo>
                  <a:pt x="143" y="254"/>
                </a:lnTo>
                <a:lnTo>
                  <a:pt x="154" y="290"/>
                </a:lnTo>
                <a:lnTo>
                  <a:pt x="165" y="326"/>
                </a:lnTo>
                <a:lnTo>
                  <a:pt x="173" y="358"/>
                </a:lnTo>
                <a:lnTo>
                  <a:pt x="179" y="389"/>
                </a:lnTo>
                <a:lnTo>
                  <a:pt x="185" y="428"/>
                </a:lnTo>
                <a:lnTo>
                  <a:pt x="188" y="458"/>
                </a:lnTo>
                <a:lnTo>
                  <a:pt x="178" y="453"/>
                </a:lnTo>
                <a:lnTo>
                  <a:pt x="166" y="442"/>
                </a:lnTo>
                <a:lnTo>
                  <a:pt x="153" y="429"/>
                </a:lnTo>
                <a:lnTo>
                  <a:pt x="139" y="409"/>
                </a:lnTo>
                <a:lnTo>
                  <a:pt x="126" y="394"/>
                </a:lnTo>
                <a:lnTo>
                  <a:pt x="116" y="382"/>
                </a:lnTo>
                <a:lnTo>
                  <a:pt x="107" y="364"/>
                </a:lnTo>
                <a:lnTo>
                  <a:pt x="101" y="343"/>
                </a:lnTo>
                <a:lnTo>
                  <a:pt x="97" y="318"/>
                </a:lnTo>
                <a:lnTo>
                  <a:pt x="98" y="343"/>
                </a:lnTo>
                <a:lnTo>
                  <a:pt x="101" y="363"/>
                </a:lnTo>
                <a:lnTo>
                  <a:pt x="108" y="380"/>
                </a:lnTo>
                <a:lnTo>
                  <a:pt x="123" y="409"/>
                </a:lnTo>
                <a:lnTo>
                  <a:pt x="138" y="433"/>
                </a:lnTo>
                <a:lnTo>
                  <a:pt x="152" y="451"/>
                </a:lnTo>
                <a:lnTo>
                  <a:pt x="162" y="464"/>
                </a:lnTo>
                <a:lnTo>
                  <a:pt x="172" y="478"/>
                </a:lnTo>
                <a:lnTo>
                  <a:pt x="186" y="492"/>
                </a:lnTo>
                <a:lnTo>
                  <a:pt x="197" y="514"/>
                </a:lnTo>
                <a:lnTo>
                  <a:pt x="207" y="541"/>
                </a:lnTo>
                <a:lnTo>
                  <a:pt x="218" y="584"/>
                </a:lnTo>
                <a:lnTo>
                  <a:pt x="232" y="639"/>
                </a:lnTo>
                <a:lnTo>
                  <a:pt x="238" y="675"/>
                </a:lnTo>
                <a:lnTo>
                  <a:pt x="243" y="699"/>
                </a:lnTo>
                <a:lnTo>
                  <a:pt x="246" y="727"/>
                </a:lnTo>
                <a:lnTo>
                  <a:pt x="248" y="768"/>
                </a:lnTo>
                <a:lnTo>
                  <a:pt x="232" y="733"/>
                </a:lnTo>
                <a:lnTo>
                  <a:pt x="224" y="714"/>
                </a:lnTo>
                <a:lnTo>
                  <a:pt x="220" y="699"/>
                </a:lnTo>
                <a:lnTo>
                  <a:pt x="217" y="674"/>
                </a:lnTo>
                <a:lnTo>
                  <a:pt x="212" y="630"/>
                </a:lnTo>
                <a:lnTo>
                  <a:pt x="208" y="583"/>
                </a:lnTo>
                <a:lnTo>
                  <a:pt x="202" y="553"/>
                </a:lnTo>
                <a:lnTo>
                  <a:pt x="205" y="582"/>
                </a:lnTo>
                <a:lnTo>
                  <a:pt x="208" y="615"/>
                </a:lnTo>
                <a:lnTo>
                  <a:pt x="210" y="646"/>
                </a:lnTo>
                <a:lnTo>
                  <a:pt x="211" y="677"/>
                </a:lnTo>
                <a:lnTo>
                  <a:pt x="211" y="690"/>
                </a:lnTo>
                <a:lnTo>
                  <a:pt x="210" y="703"/>
                </a:lnTo>
                <a:lnTo>
                  <a:pt x="201" y="706"/>
                </a:lnTo>
                <a:lnTo>
                  <a:pt x="183" y="684"/>
                </a:lnTo>
                <a:lnTo>
                  <a:pt x="163" y="662"/>
                </a:lnTo>
                <a:lnTo>
                  <a:pt x="132" y="629"/>
                </a:lnTo>
                <a:lnTo>
                  <a:pt x="123" y="617"/>
                </a:lnTo>
                <a:lnTo>
                  <a:pt x="115" y="601"/>
                </a:lnTo>
                <a:lnTo>
                  <a:pt x="110" y="567"/>
                </a:lnTo>
                <a:lnTo>
                  <a:pt x="102" y="454"/>
                </a:lnTo>
                <a:lnTo>
                  <a:pt x="107" y="598"/>
                </a:lnTo>
                <a:lnTo>
                  <a:pt x="104" y="601"/>
                </a:lnTo>
                <a:lnTo>
                  <a:pt x="99" y="593"/>
                </a:lnTo>
                <a:lnTo>
                  <a:pt x="88" y="517"/>
                </a:lnTo>
                <a:lnTo>
                  <a:pt x="91" y="557"/>
                </a:lnTo>
                <a:lnTo>
                  <a:pt x="93" y="579"/>
                </a:lnTo>
                <a:lnTo>
                  <a:pt x="89" y="583"/>
                </a:lnTo>
                <a:lnTo>
                  <a:pt x="83" y="575"/>
                </a:lnTo>
                <a:lnTo>
                  <a:pt x="77" y="553"/>
                </a:lnTo>
                <a:lnTo>
                  <a:pt x="61" y="507"/>
                </a:lnTo>
                <a:lnTo>
                  <a:pt x="73" y="546"/>
                </a:lnTo>
                <a:lnTo>
                  <a:pt x="77" y="568"/>
                </a:lnTo>
                <a:lnTo>
                  <a:pt x="78" y="588"/>
                </a:lnTo>
                <a:lnTo>
                  <a:pt x="70" y="608"/>
                </a:lnTo>
                <a:lnTo>
                  <a:pt x="81" y="600"/>
                </a:lnTo>
                <a:lnTo>
                  <a:pt x="87" y="605"/>
                </a:lnTo>
                <a:lnTo>
                  <a:pt x="99" y="615"/>
                </a:lnTo>
                <a:lnTo>
                  <a:pt x="95" y="626"/>
                </a:lnTo>
                <a:lnTo>
                  <a:pt x="90" y="650"/>
                </a:lnTo>
                <a:lnTo>
                  <a:pt x="84" y="708"/>
                </a:lnTo>
                <a:lnTo>
                  <a:pt x="94" y="654"/>
                </a:lnTo>
                <a:lnTo>
                  <a:pt x="99" y="636"/>
                </a:lnTo>
                <a:lnTo>
                  <a:pt x="104" y="628"/>
                </a:lnTo>
                <a:lnTo>
                  <a:pt x="110" y="629"/>
                </a:lnTo>
                <a:lnTo>
                  <a:pt x="131" y="651"/>
                </a:lnTo>
                <a:lnTo>
                  <a:pt x="150" y="673"/>
                </a:lnTo>
                <a:lnTo>
                  <a:pt x="168" y="690"/>
                </a:lnTo>
                <a:lnTo>
                  <a:pt x="183" y="708"/>
                </a:lnTo>
                <a:lnTo>
                  <a:pt x="195" y="727"/>
                </a:lnTo>
                <a:lnTo>
                  <a:pt x="208" y="750"/>
                </a:lnTo>
                <a:lnTo>
                  <a:pt x="221" y="776"/>
                </a:lnTo>
                <a:lnTo>
                  <a:pt x="229" y="797"/>
                </a:lnTo>
                <a:lnTo>
                  <a:pt x="236" y="819"/>
                </a:lnTo>
                <a:lnTo>
                  <a:pt x="205" y="824"/>
                </a:lnTo>
                <a:lnTo>
                  <a:pt x="179" y="817"/>
                </a:lnTo>
                <a:lnTo>
                  <a:pt x="140" y="802"/>
                </a:lnTo>
                <a:lnTo>
                  <a:pt x="112" y="788"/>
                </a:lnTo>
                <a:lnTo>
                  <a:pt x="98" y="781"/>
                </a:lnTo>
                <a:lnTo>
                  <a:pt x="90" y="772"/>
                </a:lnTo>
                <a:lnTo>
                  <a:pt x="81" y="762"/>
                </a:lnTo>
                <a:lnTo>
                  <a:pt x="73" y="748"/>
                </a:lnTo>
                <a:lnTo>
                  <a:pt x="59" y="712"/>
                </a:lnTo>
                <a:lnTo>
                  <a:pt x="41" y="655"/>
                </a:lnTo>
                <a:lnTo>
                  <a:pt x="57" y="719"/>
                </a:lnTo>
                <a:lnTo>
                  <a:pt x="67" y="748"/>
                </a:lnTo>
                <a:lnTo>
                  <a:pt x="77" y="770"/>
                </a:lnTo>
                <a:lnTo>
                  <a:pt x="58" y="768"/>
                </a:lnTo>
                <a:lnTo>
                  <a:pt x="45" y="756"/>
                </a:lnTo>
                <a:lnTo>
                  <a:pt x="35" y="741"/>
                </a:lnTo>
                <a:lnTo>
                  <a:pt x="25" y="727"/>
                </a:lnTo>
                <a:lnTo>
                  <a:pt x="12" y="710"/>
                </a:lnTo>
                <a:lnTo>
                  <a:pt x="0" y="701"/>
                </a:lnTo>
                <a:lnTo>
                  <a:pt x="12" y="719"/>
                </a:lnTo>
                <a:lnTo>
                  <a:pt x="22" y="737"/>
                </a:lnTo>
                <a:lnTo>
                  <a:pt x="32" y="752"/>
                </a:lnTo>
                <a:lnTo>
                  <a:pt x="40" y="765"/>
                </a:lnTo>
                <a:lnTo>
                  <a:pt x="50" y="776"/>
                </a:lnTo>
                <a:lnTo>
                  <a:pt x="36" y="781"/>
                </a:lnTo>
                <a:lnTo>
                  <a:pt x="28" y="776"/>
                </a:lnTo>
                <a:lnTo>
                  <a:pt x="18" y="770"/>
                </a:lnTo>
                <a:lnTo>
                  <a:pt x="8" y="761"/>
                </a:lnTo>
                <a:lnTo>
                  <a:pt x="19" y="784"/>
                </a:lnTo>
                <a:lnTo>
                  <a:pt x="31" y="790"/>
                </a:lnTo>
                <a:lnTo>
                  <a:pt x="44" y="790"/>
                </a:lnTo>
                <a:lnTo>
                  <a:pt x="67" y="795"/>
                </a:lnTo>
                <a:lnTo>
                  <a:pt x="74" y="798"/>
                </a:lnTo>
                <a:lnTo>
                  <a:pt x="66" y="809"/>
                </a:lnTo>
                <a:lnTo>
                  <a:pt x="52" y="816"/>
                </a:lnTo>
                <a:lnTo>
                  <a:pt x="41" y="819"/>
                </a:lnTo>
                <a:lnTo>
                  <a:pt x="16" y="821"/>
                </a:lnTo>
                <a:lnTo>
                  <a:pt x="44" y="827"/>
                </a:lnTo>
                <a:lnTo>
                  <a:pt x="56" y="827"/>
                </a:lnTo>
                <a:lnTo>
                  <a:pt x="67" y="823"/>
                </a:lnTo>
                <a:lnTo>
                  <a:pt x="74" y="816"/>
                </a:lnTo>
                <a:lnTo>
                  <a:pt x="86" y="806"/>
                </a:lnTo>
                <a:lnTo>
                  <a:pt x="114" y="824"/>
                </a:lnTo>
                <a:lnTo>
                  <a:pt x="156" y="851"/>
                </a:lnTo>
                <a:lnTo>
                  <a:pt x="149" y="874"/>
                </a:lnTo>
                <a:lnTo>
                  <a:pt x="137" y="925"/>
                </a:lnTo>
                <a:lnTo>
                  <a:pt x="162" y="857"/>
                </a:lnTo>
                <a:lnTo>
                  <a:pt x="160" y="889"/>
                </a:lnTo>
                <a:lnTo>
                  <a:pt x="162" y="920"/>
                </a:lnTo>
                <a:lnTo>
                  <a:pt x="163" y="942"/>
                </a:lnTo>
                <a:lnTo>
                  <a:pt x="166" y="973"/>
                </a:lnTo>
                <a:lnTo>
                  <a:pt x="172" y="1018"/>
                </a:lnTo>
                <a:lnTo>
                  <a:pt x="188" y="1098"/>
                </a:lnTo>
                <a:lnTo>
                  <a:pt x="178" y="1029"/>
                </a:lnTo>
                <a:lnTo>
                  <a:pt x="172" y="984"/>
                </a:lnTo>
                <a:lnTo>
                  <a:pt x="168" y="942"/>
                </a:lnTo>
                <a:lnTo>
                  <a:pt x="169" y="920"/>
                </a:lnTo>
                <a:lnTo>
                  <a:pt x="169" y="885"/>
                </a:lnTo>
                <a:lnTo>
                  <a:pt x="171" y="869"/>
                </a:lnTo>
                <a:lnTo>
                  <a:pt x="175" y="859"/>
                </a:lnTo>
                <a:lnTo>
                  <a:pt x="194" y="863"/>
                </a:lnTo>
                <a:lnTo>
                  <a:pt x="212" y="878"/>
                </a:lnTo>
                <a:lnTo>
                  <a:pt x="222" y="894"/>
                </a:lnTo>
                <a:lnTo>
                  <a:pt x="229" y="910"/>
                </a:lnTo>
                <a:lnTo>
                  <a:pt x="234" y="928"/>
                </a:lnTo>
                <a:lnTo>
                  <a:pt x="238" y="957"/>
                </a:lnTo>
                <a:lnTo>
                  <a:pt x="238" y="1006"/>
                </a:lnTo>
                <a:lnTo>
                  <a:pt x="238" y="1076"/>
                </a:lnTo>
                <a:lnTo>
                  <a:pt x="240" y="1138"/>
                </a:lnTo>
                <a:lnTo>
                  <a:pt x="240" y="1196"/>
                </a:lnTo>
                <a:lnTo>
                  <a:pt x="240" y="1262"/>
                </a:lnTo>
                <a:lnTo>
                  <a:pt x="240" y="1316"/>
                </a:lnTo>
                <a:lnTo>
                  <a:pt x="236" y="1369"/>
                </a:lnTo>
                <a:lnTo>
                  <a:pt x="230" y="1417"/>
                </a:lnTo>
                <a:lnTo>
                  <a:pt x="220" y="1479"/>
                </a:lnTo>
                <a:lnTo>
                  <a:pt x="210" y="1514"/>
                </a:lnTo>
                <a:lnTo>
                  <a:pt x="200" y="1532"/>
                </a:lnTo>
                <a:lnTo>
                  <a:pt x="183" y="1555"/>
                </a:lnTo>
                <a:lnTo>
                  <a:pt x="205" y="1545"/>
                </a:lnTo>
                <a:lnTo>
                  <a:pt x="227" y="1524"/>
                </a:lnTo>
                <a:lnTo>
                  <a:pt x="240" y="1514"/>
                </a:lnTo>
                <a:lnTo>
                  <a:pt x="250" y="1514"/>
                </a:lnTo>
                <a:lnTo>
                  <a:pt x="257" y="1537"/>
                </a:lnTo>
                <a:lnTo>
                  <a:pt x="263" y="1528"/>
                </a:lnTo>
                <a:lnTo>
                  <a:pt x="274" y="1524"/>
                </a:lnTo>
                <a:lnTo>
                  <a:pt x="284" y="1532"/>
                </a:lnTo>
                <a:lnTo>
                  <a:pt x="294" y="1550"/>
                </a:lnTo>
                <a:lnTo>
                  <a:pt x="301" y="1559"/>
                </a:lnTo>
                <a:lnTo>
                  <a:pt x="301" y="1537"/>
                </a:lnTo>
                <a:lnTo>
                  <a:pt x="305" y="1528"/>
                </a:lnTo>
                <a:lnTo>
                  <a:pt x="315" y="1528"/>
                </a:lnTo>
                <a:lnTo>
                  <a:pt x="324" y="1537"/>
                </a:lnTo>
                <a:lnTo>
                  <a:pt x="327" y="1537"/>
                </a:lnTo>
                <a:lnTo>
                  <a:pt x="352" y="1545"/>
                </a:lnTo>
              </a:path>
            </a:pathLst>
          </a:custGeom>
          <a:solidFill>
            <a:srgbClr val="714400"/>
          </a:solidFill>
          <a:ln w="12700" cap="rnd">
            <a:solidFill>
              <a:schemeClr val="tx1"/>
            </a:solidFill>
            <a:round/>
            <a:headEnd/>
            <a:tailEnd/>
          </a:ln>
        </p:spPr>
        <p:txBody>
          <a:bodyPr/>
          <a:lstStyle/>
          <a:p>
            <a:endParaRPr lang="en-US"/>
          </a:p>
        </p:txBody>
      </p:sp>
      <p:sp>
        <p:nvSpPr>
          <p:cNvPr id="28" name="Freeform 26"/>
          <p:cNvSpPr>
            <a:spLocks/>
          </p:cNvSpPr>
          <p:nvPr/>
        </p:nvSpPr>
        <p:spPr bwMode="auto">
          <a:xfrm>
            <a:off x="5238750" y="4291013"/>
            <a:ext cx="914400" cy="1060450"/>
          </a:xfrm>
          <a:custGeom>
            <a:avLst/>
            <a:gdLst>
              <a:gd name="T0" fmla="*/ 190 w 576"/>
              <a:gd name="T1" fmla="*/ 77 h 668"/>
              <a:gd name="T2" fmla="*/ 178 w 576"/>
              <a:gd name="T3" fmla="*/ 133 h 668"/>
              <a:gd name="T4" fmla="*/ 151 w 576"/>
              <a:gd name="T5" fmla="*/ 236 h 668"/>
              <a:gd name="T6" fmla="*/ 99 w 576"/>
              <a:gd name="T7" fmla="*/ 292 h 668"/>
              <a:gd name="T8" fmla="*/ 68 w 576"/>
              <a:gd name="T9" fmla="*/ 371 h 668"/>
              <a:gd name="T10" fmla="*/ 11 w 576"/>
              <a:gd name="T11" fmla="*/ 424 h 668"/>
              <a:gd name="T12" fmla="*/ 21 w 576"/>
              <a:gd name="T13" fmla="*/ 497 h 668"/>
              <a:gd name="T14" fmla="*/ 66 w 576"/>
              <a:gd name="T15" fmla="*/ 523 h 668"/>
              <a:gd name="T16" fmla="*/ 129 w 576"/>
              <a:gd name="T17" fmla="*/ 492 h 668"/>
              <a:gd name="T18" fmla="*/ 160 w 576"/>
              <a:gd name="T19" fmla="*/ 444 h 668"/>
              <a:gd name="T20" fmla="*/ 128 w 576"/>
              <a:gd name="T21" fmla="*/ 421 h 668"/>
              <a:gd name="T22" fmla="*/ 93 w 576"/>
              <a:gd name="T23" fmla="*/ 421 h 668"/>
              <a:gd name="T24" fmla="*/ 99 w 576"/>
              <a:gd name="T25" fmla="*/ 396 h 668"/>
              <a:gd name="T26" fmla="*/ 134 w 576"/>
              <a:gd name="T27" fmla="*/ 413 h 668"/>
              <a:gd name="T28" fmla="*/ 177 w 576"/>
              <a:gd name="T29" fmla="*/ 329 h 668"/>
              <a:gd name="T30" fmla="*/ 243 w 576"/>
              <a:gd name="T31" fmla="*/ 343 h 668"/>
              <a:gd name="T32" fmla="*/ 201 w 576"/>
              <a:gd name="T33" fmla="*/ 377 h 668"/>
              <a:gd name="T34" fmla="*/ 228 w 576"/>
              <a:gd name="T35" fmla="*/ 433 h 668"/>
              <a:gd name="T36" fmla="*/ 163 w 576"/>
              <a:gd name="T37" fmla="*/ 437 h 668"/>
              <a:gd name="T38" fmla="*/ 139 w 576"/>
              <a:gd name="T39" fmla="*/ 512 h 668"/>
              <a:gd name="T40" fmla="*/ 117 w 576"/>
              <a:gd name="T41" fmla="*/ 606 h 668"/>
              <a:gd name="T42" fmla="*/ 155 w 576"/>
              <a:gd name="T43" fmla="*/ 654 h 668"/>
              <a:gd name="T44" fmla="*/ 180 w 576"/>
              <a:gd name="T45" fmla="*/ 588 h 668"/>
              <a:gd name="T46" fmla="*/ 220 w 576"/>
              <a:gd name="T47" fmla="*/ 591 h 668"/>
              <a:gd name="T48" fmla="*/ 255 w 576"/>
              <a:gd name="T49" fmla="*/ 512 h 668"/>
              <a:gd name="T50" fmla="*/ 269 w 576"/>
              <a:gd name="T51" fmla="*/ 502 h 668"/>
              <a:gd name="T52" fmla="*/ 298 w 576"/>
              <a:gd name="T53" fmla="*/ 578 h 668"/>
              <a:gd name="T54" fmla="*/ 349 w 576"/>
              <a:gd name="T55" fmla="*/ 652 h 668"/>
              <a:gd name="T56" fmla="*/ 402 w 576"/>
              <a:gd name="T57" fmla="*/ 603 h 668"/>
              <a:gd name="T58" fmla="*/ 441 w 576"/>
              <a:gd name="T59" fmla="*/ 515 h 668"/>
              <a:gd name="T60" fmla="*/ 469 w 576"/>
              <a:gd name="T61" fmla="*/ 484 h 668"/>
              <a:gd name="T62" fmla="*/ 548 w 576"/>
              <a:gd name="T63" fmla="*/ 566 h 668"/>
              <a:gd name="T64" fmla="*/ 552 w 576"/>
              <a:gd name="T65" fmla="*/ 406 h 668"/>
              <a:gd name="T66" fmla="*/ 454 w 576"/>
              <a:gd name="T67" fmla="*/ 366 h 668"/>
              <a:gd name="T68" fmla="*/ 481 w 576"/>
              <a:gd name="T69" fmla="*/ 285 h 668"/>
              <a:gd name="T70" fmla="*/ 433 w 576"/>
              <a:gd name="T71" fmla="*/ 267 h 668"/>
              <a:gd name="T72" fmla="*/ 466 w 576"/>
              <a:gd name="T73" fmla="*/ 171 h 668"/>
              <a:gd name="T74" fmla="*/ 429 w 576"/>
              <a:gd name="T75" fmla="*/ 54 h 668"/>
              <a:gd name="T76" fmla="*/ 348 w 576"/>
              <a:gd name="T77" fmla="*/ 22 h 668"/>
              <a:gd name="T78" fmla="*/ 341 w 576"/>
              <a:gd name="T79" fmla="*/ 99 h 668"/>
              <a:gd name="T80" fmla="*/ 323 w 576"/>
              <a:gd name="T81" fmla="*/ 200 h 668"/>
              <a:gd name="T82" fmla="*/ 322 w 576"/>
              <a:gd name="T83" fmla="*/ 225 h 668"/>
              <a:gd name="T84" fmla="*/ 352 w 576"/>
              <a:gd name="T85" fmla="*/ 215 h 668"/>
              <a:gd name="T86" fmla="*/ 364 w 576"/>
              <a:gd name="T87" fmla="*/ 187 h 668"/>
              <a:gd name="T88" fmla="*/ 399 w 576"/>
              <a:gd name="T89" fmla="*/ 243 h 668"/>
              <a:gd name="T90" fmla="*/ 351 w 576"/>
              <a:gd name="T91" fmla="*/ 357 h 668"/>
              <a:gd name="T92" fmla="*/ 419 w 576"/>
              <a:gd name="T93" fmla="*/ 423 h 668"/>
              <a:gd name="T94" fmla="*/ 379 w 576"/>
              <a:gd name="T95" fmla="*/ 471 h 668"/>
              <a:gd name="T96" fmla="*/ 330 w 576"/>
              <a:gd name="T97" fmla="*/ 445 h 668"/>
              <a:gd name="T98" fmla="*/ 334 w 576"/>
              <a:gd name="T99" fmla="*/ 322 h 668"/>
              <a:gd name="T100" fmla="*/ 299 w 576"/>
              <a:gd name="T101" fmla="*/ 263 h 668"/>
              <a:gd name="T102" fmla="*/ 262 w 576"/>
              <a:gd name="T103" fmla="*/ 210 h 668"/>
              <a:gd name="T104" fmla="*/ 262 w 576"/>
              <a:gd name="T105" fmla="*/ 147 h 668"/>
              <a:gd name="T106" fmla="*/ 252 w 576"/>
              <a:gd name="T107" fmla="*/ 114 h 668"/>
              <a:gd name="T108" fmla="*/ 311 w 576"/>
              <a:gd name="T109" fmla="*/ 76 h 668"/>
              <a:gd name="T110" fmla="*/ 265 w 576"/>
              <a:gd name="T111" fmla="*/ 18 h 668"/>
              <a:gd name="T112" fmla="*/ 223 w 576"/>
              <a:gd name="T113" fmla="*/ 46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6"/>
              <a:gd name="T172" fmla="*/ 0 h 668"/>
              <a:gd name="T173" fmla="*/ 576 w 576"/>
              <a:gd name="T174" fmla="*/ 668 h 6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6" h="668">
                <a:moveTo>
                  <a:pt x="221" y="62"/>
                </a:moveTo>
                <a:lnTo>
                  <a:pt x="212" y="56"/>
                </a:lnTo>
                <a:lnTo>
                  <a:pt x="206" y="58"/>
                </a:lnTo>
                <a:lnTo>
                  <a:pt x="200" y="62"/>
                </a:lnTo>
                <a:lnTo>
                  <a:pt x="198" y="72"/>
                </a:lnTo>
                <a:lnTo>
                  <a:pt x="190" y="77"/>
                </a:lnTo>
                <a:lnTo>
                  <a:pt x="183" y="87"/>
                </a:lnTo>
                <a:lnTo>
                  <a:pt x="178" y="97"/>
                </a:lnTo>
                <a:lnTo>
                  <a:pt x="181" y="105"/>
                </a:lnTo>
                <a:lnTo>
                  <a:pt x="192" y="108"/>
                </a:lnTo>
                <a:lnTo>
                  <a:pt x="185" y="128"/>
                </a:lnTo>
                <a:lnTo>
                  <a:pt x="178" y="133"/>
                </a:lnTo>
                <a:lnTo>
                  <a:pt x="174" y="139"/>
                </a:lnTo>
                <a:lnTo>
                  <a:pt x="170" y="156"/>
                </a:lnTo>
                <a:lnTo>
                  <a:pt x="170" y="176"/>
                </a:lnTo>
                <a:lnTo>
                  <a:pt x="167" y="203"/>
                </a:lnTo>
                <a:lnTo>
                  <a:pt x="168" y="227"/>
                </a:lnTo>
                <a:lnTo>
                  <a:pt x="151" y="236"/>
                </a:lnTo>
                <a:lnTo>
                  <a:pt x="129" y="211"/>
                </a:lnTo>
                <a:lnTo>
                  <a:pt x="122" y="233"/>
                </a:lnTo>
                <a:lnTo>
                  <a:pt x="109" y="239"/>
                </a:lnTo>
                <a:lnTo>
                  <a:pt x="108" y="257"/>
                </a:lnTo>
                <a:lnTo>
                  <a:pt x="112" y="279"/>
                </a:lnTo>
                <a:lnTo>
                  <a:pt x="99" y="292"/>
                </a:lnTo>
                <a:lnTo>
                  <a:pt x="90" y="295"/>
                </a:lnTo>
                <a:lnTo>
                  <a:pt x="81" y="313"/>
                </a:lnTo>
                <a:lnTo>
                  <a:pt x="79" y="320"/>
                </a:lnTo>
                <a:lnTo>
                  <a:pt x="69" y="333"/>
                </a:lnTo>
                <a:lnTo>
                  <a:pt x="68" y="353"/>
                </a:lnTo>
                <a:lnTo>
                  <a:pt x="68" y="371"/>
                </a:lnTo>
                <a:lnTo>
                  <a:pt x="61" y="383"/>
                </a:lnTo>
                <a:lnTo>
                  <a:pt x="59" y="396"/>
                </a:lnTo>
                <a:lnTo>
                  <a:pt x="42" y="391"/>
                </a:lnTo>
                <a:lnTo>
                  <a:pt x="28" y="404"/>
                </a:lnTo>
                <a:lnTo>
                  <a:pt x="16" y="411"/>
                </a:lnTo>
                <a:lnTo>
                  <a:pt x="11" y="424"/>
                </a:lnTo>
                <a:lnTo>
                  <a:pt x="3" y="437"/>
                </a:lnTo>
                <a:lnTo>
                  <a:pt x="0" y="454"/>
                </a:lnTo>
                <a:lnTo>
                  <a:pt x="6" y="462"/>
                </a:lnTo>
                <a:lnTo>
                  <a:pt x="12" y="472"/>
                </a:lnTo>
                <a:lnTo>
                  <a:pt x="12" y="487"/>
                </a:lnTo>
                <a:lnTo>
                  <a:pt x="21" y="497"/>
                </a:lnTo>
                <a:lnTo>
                  <a:pt x="25" y="520"/>
                </a:lnTo>
                <a:lnTo>
                  <a:pt x="33" y="543"/>
                </a:lnTo>
                <a:lnTo>
                  <a:pt x="44" y="535"/>
                </a:lnTo>
                <a:lnTo>
                  <a:pt x="53" y="517"/>
                </a:lnTo>
                <a:lnTo>
                  <a:pt x="60" y="517"/>
                </a:lnTo>
                <a:lnTo>
                  <a:pt x="66" y="523"/>
                </a:lnTo>
                <a:lnTo>
                  <a:pt x="74" y="540"/>
                </a:lnTo>
                <a:lnTo>
                  <a:pt x="84" y="525"/>
                </a:lnTo>
                <a:lnTo>
                  <a:pt x="94" y="505"/>
                </a:lnTo>
                <a:lnTo>
                  <a:pt x="103" y="502"/>
                </a:lnTo>
                <a:lnTo>
                  <a:pt x="117" y="505"/>
                </a:lnTo>
                <a:lnTo>
                  <a:pt x="129" y="492"/>
                </a:lnTo>
                <a:lnTo>
                  <a:pt x="136" y="475"/>
                </a:lnTo>
                <a:lnTo>
                  <a:pt x="153" y="454"/>
                </a:lnTo>
                <a:lnTo>
                  <a:pt x="161" y="453"/>
                </a:lnTo>
                <a:lnTo>
                  <a:pt x="166" y="453"/>
                </a:lnTo>
                <a:lnTo>
                  <a:pt x="162" y="441"/>
                </a:lnTo>
                <a:lnTo>
                  <a:pt x="160" y="444"/>
                </a:lnTo>
                <a:lnTo>
                  <a:pt x="158" y="439"/>
                </a:lnTo>
                <a:lnTo>
                  <a:pt x="160" y="430"/>
                </a:lnTo>
                <a:lnTo>
                  <a:pt x="156" y="427"/>
                </a:lnTo>
                <a:lnTo>
                  <a:pt x="151" y="426"/>
                </a:lnTo>
                <a:lnTo>
                  <a:pt x="144" y="428"/>
                </a:lnTo>
                <a:lnTo>
                  <a:pt x="128" y="421"/>
                </a:lnTo>
                <a:lnTo>
                  <a:pt x="121" y="411"/>
                </a:lnTo>
                <a:lnTo>
                  <a:pt x="117" y="406"/>
                </a:lnTo>
                <a:lnTo>
                  <a:pt x="113" y="409"/>
                </a:lnTo>
                <a:lnTo>
                  <a:pt x="105" y="407"/>
                </a:lnTo>
                <a:lnTo>
                  <a:pt x="99" y="416"/>
                </a:lnTo>
                <a:lnTo>
                  <a:pt x="93" y="421"/>
                </a:lnTo>
                <a:lnTo>
                  <a:pt x="90" y="434"/>
                </a:lnTo>
                <a:lnTo>
                  <a:pt x="84" y="429"/>
                </a:lnTo>
                <a:lnTo>
                  <a:pt x="84" y="416"/>
                </a:lnTo>
                <a:lnTo>
                  <a:pt x="87" y="406"/>
                </a:lnTo>
                <a:lnTo>
                  <a:pt x="92" y="395"/>
                </a:lnTo>
                <a:lnTo>
                  <a:pt x="99" y="396"/>
                </a:lnTo>
                <a:lnTo>
                  <a:pt x="108" y="382"/>
                </a:lnTo>
                <a:lnTo>
                  <a:pt x="115" y="378"/>
                </a:lnTo>
                <a:lnTo>
                  <a:pt x="122" y="381"/>
                </a:lnTo>
                <a:lnTo>
                  <a:pt x="132" y="389"/>
                </a:lnTo>
                <a:lnTo>
                  <a:pt x="137" y="397"/>
                </a:lnTo>
                <a:lnTo>
                  <a:pt x="134" y="413"/>
                </a:lnTo>
                <a:lnTo>
                  <a:pt x="142" y="393"/>
                </a:lnTo>
                <a:lnTo>
                  <a:pt x="151" y="393"/>
                </a:lnTo>
                <a:lnTo>
                  <a:pt x="149" y="365"/>
                </a:lnTo>
                <a:lnTo>
                  <a:pt x="167" y="369"/>
                </a:lnTo>
                <a:lnTo>
                  <a:pt x="178" y="372"/>
                </a:lnTo>
                <a:lnTo>
                  <a:pt x="177" y="329"/>
                </a:lnTo>
                <a:lnTo>
                  <a:pt x="187" y="307"/>
                </a:lnTo>
                <a:lnTo>
                  <a:pt x="199" y="313"/>
                </a:lnTo>
                <a:lnTo>
                  <a:pt x="214" y="305"/>
                </a:lnTo>
                <a:lnTo>
                  <a:pt x="219" y="322"/>
                </a:lnTo>
                <a:lnTo>
                  <a:pt x="234" y="322"/>
                </a:lnTo>
                <a:lnTo>
                  <a:pt x="243" y="343"/>
                </a:lnTo>
                <a:lnTo>
                  <a:pt x="250" y="366"/>
                </a:lnTo>
                <a:lnTo>
                  <a:pt x="250" y="381"/>
                </a:lnTo>
                <a:lnTo>
                  <a:pt x="236" y="358"/>
                </a:lnTo>
                <a:lnTo>
                  <a:pt x="219" y="348"/>
                </a:lnTo>
                <a:lnTo>
                  <a:pt x="205" y="353"/>
                </a:lnTo>
                <a:lnTo>
                  <a:pt x="201" y="377"/>
                </a:lnTo>
                <a:lnTo>
                  <a:pt x="185" y="405"/>
                </a:lnTo>
                <a:lnTo>
                  <a:pt x="200" y="392"/>
                </a:lnTo>
                <a:lnTo>
                  <a:pt x="215" y="390"/>
                </a:lnTo>
                <a:lnTo>
                  <a:pt x="226" y="400"/>
                </a:lnTo>
                <a:lnTo>
                  <a:pt x="240" y="417"/>
                </a:lnTo>
                <a:lnTo>
                  <a:pt x="228" y="433"/>
                </a:lnTo>
                <a:lnTo>
                  <a:pt x="212" y="428"/>
                </a:lnTo>
                <a:lnTo>
                  <a:pt x="189" y="417"/>
                </a:lnTo>
                <a:lnTo>
                  <a:pt x="178" y="425"/>
                </a:lnTo>
                <a:lnTo>
                  <a:pt x="168" y="438"/>
                </a:lnTo>
                <a:lnTo>
                  <a:pt x="164" y="432"/>
                </a:lnTo>
                <a:lnTo>
                  <a:pt x="163" y="437"/>
                </a:lnTo>
                <a:lnTo>
                  <a:pt x="166" y="453"/>
                </a:lnTo>
                <a:lnTo>
                  <a:pt x="174" y="472"/>
                </a:lnTo>
                <a:lnTo>
                  <a:pt x="171" y="497"/>
                </a:lnTo>
                <a:lnTo>
                  <a:pt x="161" y="502"/>
                </a:lnTo>
                <a:lnTo>
                  <a:pt x="147" y="502"/>
                </a:lnTo>
                <a:lnTo>
                  <a:pt x="139" y="512"/>
                </a:lnTo>
                <a:lnTo>
                  <a:pt x="137" y="525"/>
                </a:lnTo>
                <a:lnTo>
                  <a:pt x="125" y="551"/>
                </a:lnTo>
                <a:lnTo>
                  <a:pt x="113" y="551"/>
                </a:lnTo>
                <a:lnTo>
                  <a:pt x="105" y="566"/>
                </a:lnTo>
                <a:lnTo>
                  <a:pt x="108" y="586"/>
                </a:lnTo>
                <a:lnTo>
                  <a:pt x="117" y="606"/>
                </a:lnTo>
                <a:lnTo>
                  <a:pt x="113" y="616"/>
                </a:lnTo>
                <a:lnTo>
                  <a:pt x="113" y="626"/>
                </a:lnTo>
                <a:lnTo>
                  <a:pt x="127" y="642"/>
                </a:lnTo>
                <a:lnTo>
                  <a:pt x="128" y="659"/>
                </a:lnTo>
                <a:lnTo>
                  <a:pt x="143" y="667"/>
                </a:lnTo>
                <a:lnTo>
                  <a:pt x="155" y="654"/>
                </a:lnTo>
                <a:lnTo>
                  <a:pt x="165" y="654"/>
                </a:lnTo>
                <a:lnTo>
                  <a:pt x="174" y="664"/>
                </a:lnTo>
                <a:lnTo>
                  <a:pt x="192" y="654"/>
                </a:lnTo>
                <a:lnTo>
                  <a:pt x="197" y="634"/>
                </a:lnTo>
                <a:lnTo>
                  <a:pt x="190" y="611"/>
                </a:lnTo>
                <a:lnTo>
                  <a:pt x="180" y="588"/>
                </a:lnTo>
                <a:lnTo>
                  <a:pt x="181" y="566"/>
                </a:lnTo>
                <a:lnTo>
                  <a:pt x="186" y="545"/>
                </a:lnTo>
                <a:lnTo>
                  <a:pt x="197" y="548"/>
                </a:lnTo>
                <a:lnTo>
                  <a:pt x="200" y="575"/>
                </a:lnTo>
                <a:lnTo>
                  <a:pt x="209" y="598"/>
                </a:lnTo>
                <a:lnTo>
                  <a:pt x="220" y="591"/>
                </a:lnTo>
                <a:lnTo>
                  <a:pt x="231" y="596"/>
                </a:lnTo>
                <a:lnTo>
                  <a:pt x="239" y="578"/>
                </a:lnTo>
                <a:lnTo>
                  <a:pt x="235" y="548"/>
                </a:lnTo>
                <a:lnTo>
                  <a:pt x="235" y="528"/>
                </a:lnTo>
                <a:lnTo>
                  <a:pt x="245" y="528"/>
                </a:lnTo>
                <a:lnTo>
                  <a:pt x="255" y="512"/>
                </a:lnTo>
                <a:lnTo>
                  <a:pt x="257" y="480"/>
                </a:lnTo>
                <a:lnTo>
                  <a:pt x="255" y="460"/>
                </a:lnTo>
                <a:lnTo>
                  <a:pt x="265" y="444"/>
                </a:lnTo>
                <a:lnTo>
                  <a:pt x="269" y="452"/>
                </a:lnTo>
                <a:lnTo>
                  <a:pt x="267" y="472"/>
                </a:lnTo>
                <a:lnTo>
                  <a:pt x="269" y="502"/>
                </a:lnTo>
                <a:lnTo>
                  <a:pt x="268" y="535"/>
                </a:lnTo>
                <a:lnTo>
                  <a:pt x="270" y="558"/>
                </a:lnTo>
                <a:lnTo>
                  <a:pt x="279" y="551"/>
                </a:lnTo>
                <a:lnTo>
                  <a:pt x="284" y="555"/>
                </a:lnTo>
                <a:lnTo>
                  <a:pt x="288" y="575"/>
                </a:lnTo>
                <a:lnTo>
                  <a:pt x="298" y="578"/>
                </a:lnTo>
                <a:lnTo>
                  <a:pt x="299" y="596"/>
                </a:lnTo>
                <a:lnTo>
                  <a:pt x="305" y="621"/>
                </a:lnTo>
                <a:lnTo>
                  <a:pt x="321" y="616"/>
                </a:lnTo>
                <a:lnTo>
                  <a:pt x="329" y="636"/>
                </a:lnTo>
                <a:lnTo>
                  <a:pt x="341" y="664"/>
                </a:lnTo>
                <a:lnTo>
                  <a:pt x="349" y="652"/>
                </a:lnTo>
                <a:lnTo>
                  <a:pt x="357" y="652"/>
                </a:lnTo>
                <a:lnTo>
                  <a:pt x="370" y="664"/>
                </a:lnTo>
                <a:lnTo>
                  <a:pt x="385" y="649"/>
                </a:lnTo>
                <a:lnTo>
                  <a:pt x="387" y="624"/>
                </a:lnTo>
                <a:lnTo>
                  <a:pt x="387" y="603"/>
                </a:lnTo>
                <a:lnTo>
                  <a:pt x="402" y="603"/>
                </a:lnTo>
                <a:lnTo>
                  <a:pt x="416" y="596"/>
                </a:lnTo>
                <a:lnTo>
                  <a:pt x="426" y="596"/>
                </a:lnTo>
                <a:lnTo>
                  <a:pt x="435" y="594"/>
                </a:lnTo>
                <a:lnTo>
                  <a:pt x="438" y="563"/>
                </a:lnTo>
                <a:lnTo>
                  <a:pt x="446" y="543"/>
                </a:lnTo>
                <a:lnTo>
                  <a:pt x="441" y="515"/>
                </a:lnTo>
                <a:lnTo>
                  <a:pt x="431" y="512"/>
                </a:lnTo>
                <a:lnTo>
                  <a:pt x="431" y="487"/>
                </a:lnTo>
                <a:lnTo>
                  <a:pt x="421" y="482"/>
                </a:lnTo>
                <a:lnTo>
                  <a:pt x="442" y="477"/>
                </a:lnTo>
                <a:lnTo>
                  <a:pt x="452" y="492"/>
                </a:lnTo>
                <a:lnTo>
                  <a:pt x="469" y="484"/>
                </a:lnTo>
                <a:lnTo>
                  <a:pt x="485" y="497"/>
                </a:lnTo>
                <a:lnTo>
                  <a:pt x="501" y="500"/>
                </a:lnTo>
                <a:lnTo>
                  <a:pt x="507" y="545"/>
                </a:lnTo>
                <a:lnTo>
                  <a:pt x="518" y="548"/>
                </a:lnTo>
                <a:lnTo>
                  <a:pt x="533" y="560"/>
                </a:lnTo>
                <a:lnTo>
                  <a:pt x="548" y="566"/>
                </a:lnTo>
                <a:lnTo>
                  <a:pt x="561" y="548"/>
                </a:lnTo>
                <a:lnTo>
                  <a:pt x="575" y="525"/>
                </a:lnTo>
                <a:lnTo>
                  <a:pt x="567" y="484"/>
                </a:lnTo>
                <a:lnTo>
                  <a:pt x="554" y="464"/>
                </a:lnTo>
                <a:lnTo>
                  <a:pt x="560" y="447"/>
                </a:lnTo>
                <a:lnTo>
                  <a:pt x="552" y="406"/>
                </a:lnTo>
                <a:lnTo>
                  <a:pt x="549" y="381"/>
                </a:lnTo>
                <a:lnTo>
                  <a:pt x="538" y="353"/>
                </a:lnTo>
                <a:lnTo>
                  <a:pt x="519" y="348"/>
                </a:lnTo>
                <a:lnTo>
                  <a:pt x="499" y="371"/>
                </a:lnTo>
                <a:lnTo>
                  <a:pt x="479" y="361"/>
                </a:lnTo>
                <a:lnTo>
                  <a:pt x="454" y="366"/>
                </a:lnTo>
                <a:lnTo>
                  <a:pt x="458" y="353"/>
                </a:lnTo>
                <a:lnTo>
                  <a:pt x="448" y="335"/>
                </a:lnTo>
                <a:lnTo>
                  <a:pt x="466" y="330"/>
                </a:lnTo>
                <a:lnTo>
                  <a:pt x="477" y="315"/>
                </a:lnTo>
                <a:lnTo>
                  <a:pt x="485" y="300"/>
                </a:lnTo>
                <a:lnTo>
                  <a:pt x="481" y="285"/>
                </a:lnTo>
                <a:lnTo>
                  <a:pt x="467" y="277"/>
                </a:lnTo>
                <a:lnTo>
                  <a:pt x="458" y="287"/>
                </a:lnTo>
                <a:lnTo>
                  <a:pt x="447" y="305"/>
                </a:lnTo>
                <a:lnTo>
                  <a:pt x="441" y="302"/>
                </a:lnTo>
                <a:lnTo>
                  <a:pt x="428" y="295"/>
                </a:lnTo>
                <a:lnTo>
                  <a:pt x="433" y="267"/>
                </a:lnTo>
                <a:lnTo>
                  <a:pt x="444" y="257"/>
                </a:lnTo>
                <a:lnTo>
                  <a:pt x="452" y="242"/>
                </a:lnTo>
                <a:lnTo>
                  <a:pt x="462" y="227"/>
                </a:lnTo>
                <a:lnTo>
                  <a:pt x="466" y="206"/>
                </a:lnTo>
                <a:lnTo>
                  <a:pt x="451" y="201"/>
                </a:lnTo>
                <a:lnTo>
                  <a:pt x="466" y="171"/>
                </a:lnTo>
                <a:lnTo>
                  <a:pt x="455" y="171"/>
                </a:lnTo>
                <a:lnTo>
                  <a:pt x="454" y="140"/>
                </a:lnTo>
                <a:lnTo>
                  <a:pt x="455" y="115"/>
                </a:lnTo>
                <a:lnTo>
                  <a:pt x="446" y="77"/>
                </a:lnTo>
                <a:lnTo>
                  <a:pt x="438" y="54"/>
                </a:lnTo>
                <a:lnTo>
                  <a:pt x="429" y="54"/>
                </a:lnTo>
                <a:lnTo>
                  <a:pt x="416" y="54"/>
                </a:lnTo>
                <a:lnTo>
                  <a:pt x="399" y="24"/>
                </a:lnTo>
                <a:lnTo>
                  <a:pt x="380" y="26"/>
                </a:lnTo>
                <a:lnTo>
                  <a:pt x="368" y="22"/>
                </a:lnTo>
                <a:lnTo>
                  <a:pt x="357" y="14"/>
                </a:lnTo>
                <a:lnTo>
                  <a:pt x="348" y="22"/>
                </a:lnTo>
                <a:lnTo>
                  <a:pt x="340" y="26"/>
                </a:lnTo>
                <a:lnTo>
                  <a:pt x="332" y="43"/>
                </a:lnTo>
                <a:lnTo>
                  <a:pt x="325" y="58"/>
                </a:lnTo>
                <a:lnTo>
                  <a:pt x="322" y="76"/>
                </a:lnTo>
                <a:lnTo>
                  <a:pt x="339" y="89"/>
                </a:lnTo>
                <a:lnTo>
                  <a:pt x="341" y="99"/>
                </a:lnTo>
                <a:lnTo>
                  <a:pt x="344" y="114"/>
                </a:lnTo>
                <a:lnTo>
                  <a:pt x="327" y="121"/>
                </a:lnTo>
                <a:lnTo>
                  <a:pt x="317" y="137"/>
                </a:lnTo>
                <a:lnTo>
                  <a:pt x="315" y="157"/>
                </a:lnTo>
                <a:lnTo>
                  <a:pt x="322" y="180"/>
                </a:lnTo>
                <a:lnTo>
                  <a:pt x="323" y="200"/>
                </a:lnTo>
                <a:lnTo>
                  <a:pt x="314" y="197"/>
                </a:lnTo>
                <a:lnTo>
                  <a:pt x="295" y="200"/>
                </a:lnTo>
                <a:lnTo>
                  <a:pt x="291" y="220"/>
                </a:lnTo>
                <a:lnTo>
                  <a:pt x="303" y="215"/>
                </a:lnTo>
                <a:lnTo>
                  <a:pt x="307" y="235"/>
                </a:lnTo>
                <a:lnTo>
                  <a:pt x="322" y="225"/>
                </a:lnTo>
                <a:lnTo>
                  <a:pt x="327" y="248"/>
                </a:lnTo>
                <a:lnTo>
                  <a:pt x="333" y="273"/>
                </a:lnTo>
                <a:lnTo>
                  <a:pt x="344" y="261"/>
                </a:lnTo>
                <a:lnTo>
                  <a:pt x="364" y="253"/>
                </a:lnTo>
                <a:lnTo>
                  <a:pt x="359" y="233"/>
                </a:lnTo>
                <a:lnTo>
                  <a:pt x="352" y="215"/>
                </a:lnTo>
                <a:lnTo>
                  <a:pt x="339" y="212"/>
                </a:lnTo>
                <a:lnTo>
                  <a:pt x="336" y="190"/>
                </a:lnTo>
                <a:lnTo>
                  <a:pt x="346" y="149"/>
                </a:lnTo>
                <a:lnTo>
                  <a:pt x="352" y="192"/>
                </a:lnTo>
                <a:lnTo>
                  <a:pt x="366" y="212"/>
                </a:lnTo>
                <a:lnTo>
                  <a:pt x="364" y="187"/>
                </a:lnTo>
                <a:lnTo>
                  <a:pt x="385" y="160"/>
                </a:lnTo>
                <a:lnTo>
                  <a:pt x="389" y="205"/>
                </a:lnTo>
                <a:lnTo>
                  <a:pt x="408" y="210"/>
                </a:lnTo>
                <a:lnTo>
                  <a:pt x="385" y="228"/>
                </a:lnTo>
                <a:lnTo>
                  <a:pt x="378" y="246"/>
                </a:lnTo>
                <a:lnTo>
                  <a:pt x="399" y="243"/>
                </a:lnTo>
                <a:lnTo>
                  <a:pt x="385" y="263"/>
                </a:lnTo>
                <a:lnTo>
                  <a:pt x="386" y="296"/>
                </a:lnTo>
                <a:lnTo>
                  <a:pt x="367" y="303"/>
                </a:lnTo>
                <a:lnTo>
                  <a:pt x="371" y="331"/>
                </a:lnTo>
                <a:lnTo>
                  <a:pt x="363" y="369"/>
                </a:lnTo>
                <a:lnTo>
                  <a:pt x="351" y="357"/>
                </a:lnTo>
                <a:lnTo>
                  <a:pt x="348" y="385"/>
                </a:lnTo>
                <a:lnTo>
                  <a:pt x="356" y="417"/>
                </a:lnTo>
                <a:lnTo>
                  <a:pt x="379" y="413"/>
                </a:lnTo>
                <a:lnTo>
                  <a:pt x="386" y="425"/>
                </a:lnTo>
                <a:lnTo>
                  <a:pt x="404" y="423"/>
                </a:lnTo>
                <a:lnTo>
                  <a:pt x="419" y="423"/>
                </a:lnTo>
                <a:lnTo>
                  <a:pt x="426" y="428"/>
                </a:lnTo>
                <a:lnTo>
                  <a:pt x="421" y="445"/>
                </a:lnTo>
                <a:lnTo>
                  <a:pt x="404" y="448"/>
                </a:lnTo>
                <a:lnTo>
                  <a:pt x="405" y="465"/>
                </a:lnTo>
                <a:lnTo>
                  <a:pt x="390" y="463"/>
                </a:lnTo>
                <a:lnTo>
                  <a:pt x="379" y="471"/>
                </a:lnTo>
                <a:lnTo>
                  <a:pt x="371" y="486"/>
                </a:lnTo>
                <a:lnTo>
                  <a:pt x="361" y="499"/>
                </a:lnTo>
                <a:lnTo>
                  <a:pt x="349" y="486"/>
                </a:lnTo>
                <a:lnTo>
                  <a:pt x="337" y="468"/>
                </a:lnTo>
                <a:lnTo>
                  <a:pt x="311" y="453"/>
                </a:lnTo>
                <a:lnTo>
                  <a:pt x="330" y="445"/>
                </a:lnTo>
                <a:lnTo>
                  <a:pt x="337" y="428"/>
                </a:lnTo>
                <a:lnTo>
                  <a:pt x="333" y="405"/>
                </a:lnTo>
                <a:lnTo>
                  <a:pt x="329" y="387"/>
                </a:lnTo>
                <a:lnTo>
                  <a:pt x="336" y="367"/>
                </a:lnTo>
                <a:lnTo>
                  <a:pt x="323" y="352"/>
                </a:lnTo>
                <a:lnTo>
                  <a:pt x="334" y="322"/>
                </a:lnTo>
                <a:lnTo>
                  <a:pt x="315" y="329"/>
                </a:lnTo>
                <a:lnTo>
                  <a:pt x="322" y="311"/>
                </a:lnTo>
                <a:lnTo>
                  <a:pt x="325" y="291"/>
                </a:lnTo>
                <a:lnTo>
                  <a:pt x="321" y="271"/>
                </a:lnTo>
                <a:lnTo>
                  <a:pt x="312" y="263"/>
                </a:lnTo>
                <a:lnTo>
                  <a:pt x="299" y="263"/>
                </a:lnTo>
                <a:lnTo>
                  <a:pt x="286" y="271"/>
                </a:lnTo>
                <a:lnTo>
                  <a:pt x="286" y="246"/>
                </a:lnTo>
                <a:lnTo>
                  <a:pt x="284" y="223"/>
                </a:lnTo>
                <a:lnTo>
                  <a:pt x="274" y="212"/>
                </a:lnTo>
                <a:lnTo>
                  <a:pt x="269" y="238"/>
                </a:lnTo>
                <a:lnTo>
                  <a:pt x="262" y="210"/>
                </a:lnTo>
                <a:lnTo>
                  <a:pt x="267" y="192"/>
                </a:lnTo>
                <a:lnTo>
                  <a:pt x="277" y="184"/>
                </a:lnTo>
                <a:lnTo>
                  <a:pt x="284" y="167"/>
                </a:lnTo>
                <a:lnTo>
                  <a:pt x="286" y="147"/>
                </a:lnTo>
                <a:lnTo>
                  <a:pt x="274" y="139"/>
                </a:lnTo>
                <a:lnTo>
                  <a:pt x="262" y="147"/>
                </a:lnTo>
                <a:lnTo>
                  <a:pt x="252" y="157"/>
                </a:lnTo>
                <a:lnTo>
                  <a:pt x="240" y="162"/>
                </a:lnTo>
                <a:lnTo>
                  <a:pt x="236" y="154"/>
                </a:lnTo>
                <a:lnTo>
                  <a:pt x="239" y="139"/>
                </a:lnTo>
                <a:lnTo>
                  <a:pt x="245" y="126"/>
                </a:lnTo>
                <a:lnTo>
                  <a:pt x="252" y="114"/>
                </a:lnTo>
                <a:lnTo>
                  <a:pt x="270" y="116"/>
                </a:lnTo>
                <a:lnTo>
                  <a:pt x="281" y="132"/>
                </a:lnTo>
                <a:lnTo>
                  <a:pt x="288" y="111"/>
                </a:lnTo>
                <a:lnTo>
                  <a:pt x="298" y="96"/>
                </a:lnTo>
                <a:lnTo>
                  <a:pt x="307" y="92"/>
                </a:lnTo>
                <a:lnTo>
                  <a:pt x="311" y="76"/>
                </a:lnTo>
                <a:lnTo>
                  <a:pt x="310" y="50"/>
                </a:lnTo>
                <a:lnTo>
                  <a:pt x="303" y="33"/>
                </a:lnTo>
                <a:lnTo>
                  <a:pt x="293" y="13"/>
                </a:lnTo>
                <a:lnTo>
                  <a:pt x="283" y="0"/>
                </a:lnTo>
                <a:lnTo>
                  <a:pt x="270" y="15"/>
                </a:lnTo>
                <a:lnTo>
                  <a:pt x="265" y="18"/>
                </a:lnTo>
                <a:lnTo>
                  <a:pt x="259" y="35"/>
                </a:lnTo>
                <a:lnTo>
                  <a:pt x="250" y="20"/>
                </a:lnTo>
                <a:lnTo>
                  <a:pt x="236" y="19"/>
                </a:lnTo>
                <a:lnTo>
                  <a:pt x="230" y="29"/>
                </a:lnTo>
                <a:lnTo>
                  <a:pt x="228" y="44"/>
                </a:lnTo>
                <a:lnTo>
                  <a:pt x="223" y="46"/>
                </a:lnTo>
                <a:lnTo>
                  <a:pt x="221" y="62"/>
                </a:lnTo>
              </a:path>
            </a:pathLst>
          </a:custGeom>
          <a:solidFill>
            <a:schemeClr val="accent1"/>
          </a:solidFill>
          <a:ln w="12700" cap="rnd">
            <a:solidFill>
              <a:schemeClr val="tx1"/>
            </a:solidFill>
            <a:round/>
            <a:headEnd/>
            <a:tailEnd/>
          </a:ln>
        </p:spPr>
        <p:txBody>
          <a:bodyPr/>
          <a:lstStyle/>
          <a:p>
            <a:endParaRPr lang="en-US"/>
          </a:p>
        </p:txBody>
      </p:sp>
      <p:sp>
        <p:nvSpPr>
          <p:cNvPr id="29" name="Freeform 27"/>
          <p:cNvSpPr>
            <a:spLocks/>
          </p:cNvSpPr>
          <p:nvPr/>
        </p:nvSpPr>
        <p:spPr bwMode="auto">
          <a:xfrm>
            <a:off x="6808788" y="5421313"/>
            <a:ext cx="146050" cy="1157287"/>
          </a:xfrm>
          <a:custGeom>
            <a:avLst/>
            <a:gdLst>
              <a:gd name="T0" fmla="*/ 38 w 92"/>
              <a:gd name="T1" fmla="*/ 594 h 729"/>
              <a:gd name="T2" fmla="*/ 35 w 92"/>
              <a:gd name="T3" fmla="*/ 405 h 729"/>
              <a:gd name="T4" fmla="*/ 14 w 92"/>
              <a:gd name="T5" fmla="*/ 370 h 729"/>
              <a:gd name="T6" fmla="*/ 10 w 92"/>
              <a:gd name="T7" fmla="*/ 327 h 729"/>
              <a:gd name="T8" fmla="*/ 14 w 92"/>
              <a:gd name="T9" fmla="*/ 358 h 729"/>
              <a:gd name="T10" fmla="*/ 17 w 92"/>
              <a:gd name="T11" fmla="*/ 306 h 729"/>
              <a:gd name="T12" fmla="*/ 36 w 92"/>
              <a:gd name="T13" fmla="*/ 368 h 729"/>
              <a:gd name="T14" fmla="*/ 21 w 92"/>
              <a:gd name="T15" fmla="*/ 314 h 729"/>
              <a:gd name="T16" fmla="*/ 20 w 92"/>
              <a:gd name="T17" fmla="*/ 309 h 729"/>
              <a:gd name="T18" fmla="*/ 26 w 92"/>
              <a:gd name="T19" fmla="*/ 310 h 729"/>
              <a:gd name="T20" fmla="*/ 16 w 92"/>
              <a:gd name="T21" fmla="*/ 215 h 729"/>
              <a:gd name="T22" fmla="*/ 23 w 92"/>
              <a:gd name="T23" fmla="*/ 230 h 729"/>
              <a:gd name="T24" fmla="*/ 26 w 92"/>
              <a:gd name="T25" fmla="*/ 192 h 729"/>
              <a:gd name="T26" fmla="*/ 31 w 92"/>
              <a:gd name="T27" fmla="*/ 56 h 729"/>
              <a:gd name="T28" fmla="*/ 30 w 92"/>
              <a:gd name="T29" fmla="*/ 310 h 729"/>
              <a:gd name="T30" fmla="*/ 33 w 92"/>
              <a:gd name="T31" fmla="*/ 274 h 729"/>
              <a:gd name="T32" fmla="*/ 32 w 92"/>
              <a:gd name="T33" fmla="*/ 165 h 729"/>
              <a:gd name="T34" fmla="*/ 38 w 92"/>
              <a:gd name="T35" fmla="*/ 45 h 729"/>
              <a:gd name="T36" fmla="*/ 35 w 92"/>
              <a:gd name="T37" fmla="*/ 272 h 729"/>
              <a:gd name="T38" fmla="*/ 38 w 92"/>
              <a:gd name="T39" fmla="*/ 248 h 729"/>
              <a:gd name="T40" fmla="*/ 38 w 92"/>
              <a:gd name="T41" fmla="*/ 217 h 729"/>
              <a:gd name="T42" fmla="*/ 41 w 92"/>
              <a:gd name="T43" fmla="*/ 55 h 729"/>
              <a:gd name="T44" fmla="*/ 42 w 92"/>
              <a:gd name="T45" fmla="*/ 114 h 729"/>
              <a:gd name="T46" fmla="*/ 44 w 92"/>
              <a:gd name="T47" fmla="*/ 57 h 729"/>
              <a:gd name="T48" fmla="*/ 41 w 92"/>
              <a:gd name="T49" fmla="*/ 320 h 729"/>
              <a:gd name="T50" fmla="*/ 46 w 92"/>
              <a:gd name="T51" fmla="*/ 198 h 729"/>
              <a:gd name="T52" fmla="*/ 49 w 92"/>
              <a:gd name="T53" fmla="*/ 95 h 729"/>
              <a:gd name="T54" fmla="*/ 51 w 92"/>
              <a:gd name="T55" fmla="*/ 157 h 729"/>
              <a:gd name="T56" fmla="*/ 47 w 92"/>
              <a:gd name="T57" fmla="*/ 300 h 729"/>
              <a:gd name="T58" fmla="*/ 53 w 92"/>
              <a:gd name="T59" fmla="*/ 212 h 729"/>
              <a:gd name="T60" fmla="*/ 62 w 92"/>
              <a:gd name="T61" fmla="*/ 132 h 729"/>
              <a:gd name="T62" fmla="*/ 73 w 92"/>
              <a:gd name="T63" fmla="*/ 127 h 729"/>
              <a:gd name="T64" fmla="*/ 59 w 92"/>
              <a:gd name="T65" fmla="*/ 200 h 729"/>
              <a:gd name="T66" fmla="*/ 71 w 92"/>
              <a:gd name="T67" fmla="*/ 178 h 729"/>
              <a:gd name="T68" fmla="*/ 69 w 92"/>
              <a:gd name="T69" fmla="*/ 191 h 729"/>
              <a:gd name="T70" fmla="*/ 55 w 92"/>
              <a:gd name="T71" fmla="*/ 252 h 729"/>
              <a:gd name="T72" fmla="*/ 51 w 92"/>
              <a:gd name="T73" fmla="*/ 342 h 729"/>
              <a:gd name="T74" fmla="*/ 55 w 92"/>
              <a:gd name="T75" fmla="*/ 272 h 729"/>
              <a:gd name="T76" fmla="*/ 59 w 92"/>
              <a:gd name="T77" fmla="*/ 320 h 729"/>
              <a:gd name="T78" fmla="*/ 72 w 92"/>
              <a:gd name="T79" fmla="*/ 279 h 729"/>
              <a:gd name="T80" fmla="*/ 77 w 92"/>
              <a:gd name="T81" fmla="*/ 268 h 729"/>
              <a:gd name="T82" fmla="*/ 77 w 92"/>
              <a:gd name="T83" fmla="*/ 280 h 729"/>
              <a:gd name="T84" fmla="*/ 74 w 92"/>
              <a:gd name="T85" fmla="*/ 297 h 729"/>
              <a:gd name="T86" fmla="*/ 57 w 92"/>
              <a:gd name="T87" fmla="*/ 340 h 729"/>
              <a:gd name="T88" fmla="*/ 67 w 92"/>
              <a:gd name="T89" fmla="*/ 374 h 729"/>
              <a:gd name="T90" fmla="*/ 84 w 92"/>
              <a:gd name="T91" fmla="*/ 306 h 729"/>
              <a:gd name="T92" fmla="*/ 87 w 92"/>
              <a:gd name="T93" fmla="*/ 340 h 729"/>
              <a:gd name="T94" fmla="*/ 82 w 92"/>
              <a:gd name="T95" fmla="*/ 362 h 729"/>
              <a:gd name="T96" fmla="*/ 83 w 92"/>
              <a:gd name="T97" fmla="*/ 369 h 729"/>
              <a:gd name="T98" fmla="*/ 83 w 92"/>
              <a:gd name="T99" fmla="*/ 386 h 729"/>
              <a:gd name="T100" fmla="*/ 65 w 92"/>
              <a:gd name="T101" fmla="*/ 408 h 729"/>
              <a:gd name="T102" fmla="*/ 61 w 92"/>
              <a:gd name="T103" fmla="*/ 475 h 729"/>
              <a:gd name="T104" fmla="*/ 61 w 92"/>
              <a:gd name="T105" fmla="*/ 406 h 729"/>
              <a:gd name="T106" fmla="*/ 49 w 92"/>
              <a:gd name="T107" fmla="*/ 447 h 729"/>
              <a:gd name="T108" fmla="*/ 50 w 92"/>
              <a:gd name="T109" fmla="*/ 639 h 729"/>
              <a:gd name="T110" fmla="*/ 51 w 92"/>
              <a:gd name="T111" fmla="*/ 712 h 729"/>
              <a:gd name="T112" fmla="*/ 40 w 92"/>
              <a:gd name="T113" fmla="*/ 724 h 729"/>
              <a:gd name="T114" fmla="*/ 30 w 92"/>
              <a:gd name="T115" fmla="*/ 722 h 7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729"/>
              <a:gd name="T176" fmla="*/ 92 w 92"/>
              <a:gd name="T177" fmla="*/ 729 h 7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729">
                <a:moveTo>
                  <a:pt x="30" y="722"/>
                </a:moveTo>
                <a:lnTo>
                  <a:pt x="34" y="701"/>
                </a:lnTo>
                <a:lnTo>
                  <a:pt x="35" y="682"/>
                </a:lnTo>
                <a:lnTo>
                  <a:pt x="36" y="664"/>
                </a:lnTo>
                <a:lnTo>
                  <a:pt x="37" y="641"/>
                </a:lnTo>
                <a:lnTo>
                  <a:pt x="37" y="618"/>
                </a:lnTo>
                <a:lnTo>
                  <a:pt x="38" y="594"/>
                </a:lnTo>
                <a:lnTo>
                  <a:pt x="38" y="567"/>
                </a:lnTo>
                <a:lnTo>
                  <a:pt x="38" y="517"/>
                </a:lnTo>
                <a:lnTo>
                  <a:pt x="38" y="476"/>
                </a:lnTo>
                <a:lnTo>
                  <a:pt x="38" y="447"/>
                </a:lnTo>
                <a:lnTo>
                  <a:pt x="38" y="428"/>
                </a:lnTo>
                <a:lnTo>
                  <a:pt x="37" y="410"/>
                </a:lnTo>
                <a:lnTo>
                  <a:pt x="35" y="405"/>
                </a:lnTo>
                <a:lnTo>
                  <a:pt x="33" y="397"/>
                </a:lnTo>
                <a:lnTo>
                  <a:pt x="30" y="397"/>
                </a:lnTo>
                <a:lnTo>
                  <a:pt x="26" y="389"/>
                </a:lnTo>
                <a:lnTo>
                  <a:pt x="25" y="389"/>
                </a:lnTo>
                <a:lnTo>
                  <a:pt x="22" y="380"/>
                </a:lnTo>
                <a:lnTo>
                  <a:pt x="17" y="374"/>
                </a:lnTo>
                <a:lnTo>
                  <a:pt x="14" y="370"/>
                </a:lnTo>
                <a:lnTo>
                  <a:pt x="10" y="360"/>
                </a:lnTo>
                <a:lnTo>
                  <a:pt x="5" y="360"/>
                </a:lnTo>
                <a:lnTo>
                  <a:pt x="0" y="364"/>
                </a:lnTo>
                <a:lnTo>
                  <a:pt x="7" y="357"/>
                </a:lnTo>
                <a:lnTo>
                  <a:pt x="9" y="352"/>
                </a:lnTo>
                <a:lnTo>
                  <a:pt x="9" y="344"/>
                </a:lnTo>
                <a:lnTo>
                  <a:pt x="10" y="327"/>
                </a:lnTo>
                <a:lnTo>
                  <a:pt x="9" y="290"/>
                </a:lnTo>
                <a:lnTo>
                  <a:pt x="8" y="262"/>
                </a:lnTo>
                <a:lnTo>
                  <a:pt x="10" y="325"/>
                </a:lnTo>
                <a:lnTo>
                  <a:pt x="10" y="341"/>
                </a:lnTo>
                <a:lnTo>
                  <a:pt x="11" y="348"/>
                </a:lnTo>
                <a:lnTo>
                  <a:pt x="12" y="354"/>
                </a:lnTo>
                <a:lnTo>
                  <a:pt x="14" y="358"/>
                </a:lnTo>
                <a:lnTo>
                  <a:pt x="18" y="362"/>
                </a:lnTo>
                <a:lnTo>
                  <a:pt x="21" y="362"/>
                </a:lnTo>
                <a:lnTo>
                  <a:pt x="19" y="348"/>
                </a:lnTo>
                <a:lnTo>
                  <a:pt x="17" y="325"/>
                </a:lnTo>
                <a:lnTo>
                  <a:pt x="16" y="300"/>
                </a:lnTo>
                <a:lnTo>
                  <a:pt x="14" y="256"/>
                </a:lnTo>
                <a:lnTo>
                  <a:pt x="17" y="306"/>
                </a:lnTo>
                <a:lnTo>
                  <a:pt x="19" y="327"/>
                </a:lnTo>
                <a:lnTo>
                  <a:pt x="21" y="342"/>
                </a:lnTo>
                <a:lnTo>
                  <a:pt x="23" y="356"/>
                </a:lnTo>
                <a:lnTo>
                  <a:pt x="26" y="368"/>
                </a:lnTo>
                <a:lnTo>
                  <a:pt x="29" y="370"/>
                </a:lnTo>
                <a:lnTo>
                  <a:pt x="32" y="372"/>
                </a:lnTo>
                <a:lnTo>
                  <a:pt x="36" y="368"/>
                </a:lnTo>
                <a:lnTo>
                  <a:pt x="33" y="362"/>
                </a:lnTo>
                <a:lnTo>
                  <a:pt x="32" y="357"/>
                </a:lnTo>
                <a:lnTo>
                  <a:pt x="30" y="348"/>
                </a:lnTo>
                <a:lnTo>
                  <a:pt x="29" y="336"/>
                </a:lnTo>
                <a:lnTo>
                  <a:pt x="25" y="328"/>
                </a:lnTo>
                <a:lnTo>
                  <a:pt x="23" y="320"/>
                </a:lnTo>
                <a:lnTo>
                  <a:pt x="21" y="314"/>
                </a:lnTo>
                <a:lnTo>
                  <a:pt x="20" y="310"/>
                </a:lnTo>
                <a:lnTo>
                  <a:pt x="19" y="306"/>
                </a:lnTo>
                <a:lnTo>
                  <a:pt x="18" y="301"/>
                </a:lnTo>
                <a:lnTo>
                  <a:pt x="18" y="296"/>
                </a:lnTo>
                <a:lnTo>
                  <a:pt x="19" y="302"/>
                </a:lnTo>
                <a:lnTo>
                  <a:pt x="19" y="306"/>
                </a:lnTo>
                <a:lnTo>
                  <a:pt x="20" y="309"/>
                </a:lnTo>
                <a:lnTo>
                  <a:pt x="22" y="312"/>
                </a:lnTo>
                <a:lnTo>
                  <a:pt x="23" y="316"/>
                </a:lnTo>
                <a:lnTo>
                  <a:pt x="25" y="319"/>
                </a:lnTo>
                <a:lnTo>
                  <a:pt x="26" y="321"/>
                </a:lnTo>
                <a:lnTo>
                  <a:pt x="27" y="322"/>
                </a:lnTo>
                <a:lnTo>
                  <a:pt x="26" y="310"/>
                </a:lnTo>
                <a:lnTo>
                  <a:pt x="26" y="300"/>
                </a:lnTo>
                <a:lnTo>
                  <a:pt x="24" y="282"/>
                </a:lnTo>
                <a:lnTo>
                  <a:pt x="23" y="268"/>
                </a:lnTo>
                <a:lnTo>
                  <a:pt x="23" y="252"/>
                </a:lnTo>
                <a:lnTo>
                  <a:pt x="22" y="242"/>
                </a:lnTo>
                <a:lnTo>
                  <a:pt x="19" y="225"/>
                </a:lnTo>
                <a:lnTo>
                  <a:pt x="16" y="215"/>
                </a:lnTo>
                <a:lnTo>
                  <a:pt x="21" y="230"/>
                </a:lnTo>
                <a:lnTo>
                  <a:pt x="20" y="193"/>
                </a:lnTo>
                <a:lnTo>
                  <a:pt x="18" y="155"/>
                </a:lnTo>
                <a:lnTo>
                  <a:pt x="20" y="194"/>
                </a:lnTo>
                <a:lnTo>
                  <a:pt x="21" y="207"/>
                </a:lnTo>
                <a:lnTo>
                  <a:pt x="21" y="215"/>
                </a:lnTo>
                <a:lnTo>
                  <a:pt x="23" y="230"/>
                </a:lnTo>
                <a:lnTo>
                  <a:pt x="24" y="252"/>
                </a:lnTo>
                <a:lnTo>
                  <a:pt x="26" y="272"/>
                </a:lnTo>
                <a:lnTo>
                  <a:pt x="26" y="283"/>
                </a:lnTo>
                <a:lnTo>
                  <a:pt x="29" y="310"/>
                </a:lnTo>
                <a:lnTo>
                  <a:pt x="28" y="240"/>
                </a:lnTo>
                <a:lnTo>
                  <a:pt x="27" y="213"/>
                </a:lnTo>
                <a:lnTo>
                  <a:pt x="26" y="192"/>
                </a:lnTo>
                <a:lnTo>
                  <a:pt x="24" y="168"/>
                </a:lnTo>
                <a:lnTo>
                  <a:pt x="26" y="188"/>
                </a:lnTo>
                <a:lnTo>
                  <a:pt x="25" y="91"/>
                </a:lnTo>
                <a:lnTo>
                  <a:pt x="26" y="62"/>
                </a:lnTo>
                <a:lnTo>
                  <a:pt x="26" y="103"/>
                </a:lnTo>
                <a:lnTo>
                  <a:pt x="27" y="82"/>
                </a:lnTo>
                <a:lnTo>
                  <a:pt x="31" y="56"/>
                </a:lnTo>
                <a:lnTo>
                  <a:pt x="28" y="86"/>
                </a:lnTo>
                <a:lnTo>
                  <a:pt x="26" y="110"/>
                </a:lnTo>
                <a:lnTo>
                  <a:pt x="27" y="168"/>
                </a:lnTo>
                <a:lnTo>
                  <a:pt x="28" y="198"/>
                </a:lnTo>
                <a:lnTo>
                  <a:pt x="29" y="232"/>
                </a:lnTo>
                <a:lnTo>
                  <a:pt x="30" y="281"/>
                </a:lnTo>
                <a:lnTo>
                  <a:pt x="30" y="310"/>
                </a:lnTo>
                <a:lnTo>
                  <a:pt x="31" y="322"/>
                </a:lnTo>
                <a:lnTo>
                  <a:pt x="32" y="331"/>
                </a:lnTo>
                <a:lnTo>
                  <a:pt x="33" y="336"/>
                </a:lnTo>
                <a:lnTo>
                  <a:pt x="35" y="339"/>
                </a:lnTo>
                <a:lnTo>
                  <a:pt x="36" y="337"/>
                </a:lnTo>
                <a:lnTo>
                  <a:pt x="34" y="296"/>
                </a:lnTo>
                <a:lnTo>
                  <a:pt x="33" y="274"/>
                </a:lnTo>
                <a:lnTo>
                  <a:pt x="32" y="258"/>
                </a:lnTo>
                <a:lnTo>
                  <a:pt x="32" y="245"/>
                </a:lnTo>
                <a:lnTo>
                  <a:pt x="32" y="230"/>
                </a:lnTo>
                <a:lnTo>
                  <a:pt x="31" y="205"/>
                </a:lnTo>
                <a:lnTo>
                  <a:pt x="33" y="230"/>
                </a:lnTo>
                <a:lnTo>
                  <a:pt x="33" y="219"/>
                </a:lnTo>
                <a:lnTo>
                  <a:pt x="32" y="165"/>
                </a:lnTo>
                <a:lnTo>
                  <a:pt x="31" y="148"/>
                </a:lnTo>
                <a:lnTo>
                  <a:pt x="32" y="133"/>
                </a:lnTo>
                <a:lnTo>
                  <a:pt x="32" y="112"/>
                </a:lnTo>
                <a:lnTo>
                  <a:pt x="34" y="78"/>
                </a:lnTo>
                <a:lnTo>
                  <a:pt x="35" y="43"/>
                </a:lnTo>
                <a:lnTo>
                  <a:pt x="33" y="118"/>
                </a:lnTo>
                <a:lnTo>
                  <a:pt x="38" y="45"/>
                </a:lnTo>
                <a:lnTo>
                  <a:pt x="34" y="108"/>
                </a:lnTo>
                <a:lnTo>
                  <a:pt x="33" y="133"/>
                </a:lnTo>
                <a:lnTo>
                  <a:pt x="33" y="150"/>
                </a:lnTo>
                <a:lnTo>
                  <a:pt x="34" y="202"/>
                </a:lnTo>
                <a:lnTo>
                  <a:pt x="34" y="234"/>
                </a:lnTo>
                <a:lnTo>
                  <a:pt x="34" y="252"/>
                </a:lnTo>
                <a:lnTo>
                  <a:pt x="35" y="272"/>
                </a:lnTo>
                <a:lnTo>
                  <a:pt x="36" y="287"/>
                </a:lnTo>
                <a:lnTo>
                  <a:pt x="37" y="306"/>
                </a:lnTo>
                <a:lnTo>
                  <a:pt x="38" y="322"/>
                </a:lnTo>
                <a:lnTo>
                  <a:pt x="39" y="342"/>
                </a:lnTo>
                <a:lnTo>
                  <a:pt x="39" y="330"/>
                </a:lnTo>
                <a:lnTo>
                  <a:pt x="38" y="316"/>
                </a:lnTo>
                <a:lnTo>
                  <a:pt x="38" y="248"/>
                </a:lnTo>
                <a:lnTo>
                  <a:pt x="38" y="239"/>
                </a:lnTo>
                <a:lnTo>
                  <a:pt x="37" y="230"/>
                </a:lnTo>
                <a:lnTo>
                  <a:pt x="37" y="215"/>
                </a:lnTo>
                <a:lnTo>
                  <a:pt x="36" y="191"/>
                </a:lnTo>
                <a:lnTo>
                  <a:pt x="35" y="166"/>
                </a:lnTo>
                <a:lnTo>
                  <a:pt x="37" y="202"/>
                </a:lnTo>
                <a:lnTo>
                  <a:pt x="38" y="217"/>
                </a:lnTo>
                <a:lnTo>
                  <a:pt x="39" y="228"/>
                </a:lnTo>
                <a:lnTo>
                  <a:pt x="39" y="158"/>
                </a:lnTo>
                <a:lnTo>
                  <a:pt x="38" y="114"/>
                </a:lnTo>
                <a:lnTo>
                  <a:pt x="38" y="74"/>
                </a:lnTo>
                <a:lnTo>
                  <a:pt x="39" y="101"/>
                </a:lnTo>
                <a:lnTo>
                  <a:pt x="40" y="72"/>
                </a:lnTo>
                <a:lnTo>
                  <a:pt x="41" y="55"/>
                </a:lnTo>
                <a:lnTo>
                  <a:pt x="43" y="7"/>
                </a:lnTo>
                <a:lnTo>
                  <a:pt x="42" y="44"/>
                </a:lnTo>
                <a:lnTo>
                  <a:pt x="41" y="68"/>
                </a:lnTo>
                <a:lnTo>
                  <a:pt x="40" y="88"/>
                </a:lnTo>
                <a:lnTo>
                  <a:pt x="40" y="104"/>
                </a:lnTo>
                <a:lnTo>
                  <a:pt x="40" y="142"/>
                </a:lnTo>
                <a:lnTo>
                  <a:pt x="42" y="114"/>
                </a:lnTo>
                <a:lnTo>
                  <a:pt x="42" y="96"/>
                </a:lnTo>
                <a:lnTo>
                  <a:pt x="43" y="75"/>
                </a:lnTo>
                <a:lnTo>
                  <a:pt x="44" y="55"/>
                </a:lnTo>
                <a:lnTo>
                  <a:pt x="44" y="34"/>
                </a:lnTo>
                <a:lnTo>
                  <a:pt x="45" y="0"/>
                </a:lnTo>
                <a:lnTo>
                  <a:pt x="45" y="41"/>
                </a:lnTo>
                <a:lnTo>
                  <a:pt x="44" y="57"/>
                </a:lnTo>
                <a:lnTo>
                  <a:pt x="44" y="80"/>
                </a:lnTo>
                <a:lnTo>
                  <a:pt x="43" y="104"/>
                </a:lnTo>
                <a:lnTo>
                  <a:pt x="42" y="125"/>
                </a:lnTo>
                <a:lnTo>
                  <a:pt x="41" y="147"/>
                </a:lnTo>
                <a:lnTo>
                  <a:pt x="41" y="192"/>
                </a:lnTo>
                <a:lnTo>
                  <a:pt x="41" y="246"/>
                </a:lnTo>
                <a:lnTo>
                  <a:pt x="41" y="320"/>
                </a:lnTo>
                <a:lnTo>
                  <a:pt x="42" y="356"/>
                </a:lnTo>
                <a:lnTo>
                  <a:pt x="42" y="319"/>
                </a:lnTo>
                <a:lnTo>
                  <a:pt x="43" y="294"/>
                </a:lnTo>
                <a:lnTo>
                  <a:pt x="43" y="274"/>
                </a:lnTo>
                <a:lnTo>
                  <a:pt x="44" y="245"/>
                </a:lnTo>
                <a:lnTo>
                  <a:pt x="45" y="223"/>
                </a:lnTo>
                <a:lnTo>
                  <a:pt x="46" y="198"/>
                </a:lnTo>
                <a:lnTo>
                  <a:pt x="44" y="148"/>
                </a:lnTo>
                <a:lnTo>
                  <a:pt x="45" y="163"/>
                </a:lnTo>
                <a:lnTo>
                  <a:pt x="46" y="178"/>
                </a:lnTo>
                <a:lnTo>
                  <a:pt x="46" y="189"/>
                </a:lnTo>
                <a:lnTo>
                  <a:pt x="49" y="156"/>
                </a:lnTo>
                <a:lnTo>
                  <a:pt x="50" y="139"/>
                </a:lnTo>
                <a:lnTo>
                  <a:pt x="49" y="95"/>
                </a:lnTo>
                <a:lnTo>
                  <a:pt x="50" y="136"/>
                </a:lnTo>
                <a:lnTo>
                  <a:pt x="57" y="52"/>
                </a:lnTo>
                <a:lnTo>
                  <a:pt x="59" y="20"/>
                </a:lnTo>
                <a:lnTo>
                  <a:pt x="57" y="70"/>
                </a:lnTo>
                <a:lnTo>
                  <a:pt x="51" y="149"/>
                </a:lnTo>
                <a:lnTo>
                  <a:pt x="64" y="82"/>
                </a:lnTo>
                <a:lnTo>
                  <a:pt x="51" y="157"/>
                </a:lnTo>
                <a:lnTo>
                  <a:pt x="49" y="190"/>
                </a:lnTo>
                <a:lnTo>
                  <a:pt x="47" y="217"/>
                </a:lnTo>
                <a:lnTo>
                  <a:pt x="46" y="252"/>
                </a:lnTo>
                <a:lnTo>
                  <a:pt x="46" y="304"/>
                </a:lnTo>
                <a:lnTo>
                  <a:pt x="45" y="352"/>
                </a:lnTo>
                <a:lnTo>
                  <a:pt x="46" y="315"/>
                </a:lnTo>
                <a:lnTo>
                  <a:pt x="47" y="300"/>
                </a:lnTo>
                <a:lnTo>
                  <a:pt x="48" y="283"/>
                </a:lnTo>
                <a:lnTo>
                  <a:pt x="50" y="264"/>
                </a:lnTo>
                <a:lnTo>
                  <a:pt x="51" y="253"/>
                </a:lnTo>
                <a:lnTo>
                  <a:pt x="52" y="241"/>
                </a:lnTo>
                <a:lnTo>
                  <a:pt x="53" y="226"/>
                </a:lnTo>
                <a:lnTo>
                  <a:pt x="53" y="180"/>
                </a:lnTo>
                <a:lnTo>
                  <a:pt x="53" y="212"/>
                </a:lnTo>
                <a:lnTo>
                  <a:pt x="53" y="225"/>
                </a:lnTo>
                <a:lnTo>
                  <a:pt x="54" y="230"/>
                </a:lnTo>
                <a:lnTo>
                  <a:pt x="56" y="206"/>
                </a:lnTo>
                <a:lnTo>
                  <a:pt x="57" y="187"/>
                </a:lnTo>
                <a:lnTo>
                  <a:pt x="58" y="172"/>
                </a:lnTo>
                <a:lnTo>
                  <a:pt x="60" y="154"/>
                </a:lnTo>
                <a:lnTo>
                  <a:pt x="62" y="132"/>
                </a:lnTo>
                <a:lnTo>
                  <a:pt x="65" y="114"/>
                </a:lnTo>
                <a:lnTo>
                  <a:pt x="65" y="52"/>
                </a:lnTo>
                <a:lnTo>
                  <a:pt x="66" y="109"/>
                </a:lnTo>
                <a:lnTo>
                  <a:pt x="70" y="91"/>
                </a:lnTo>
                <a:lnTo>
                  <a:pt x="75" y="73"/>
                </a:lnTo>
                <a:lnTo>
                  <a:pt x="69" y="105"/>
                </a:lnTo>
                <a:lnTo>
                  <a:pt x="73" y="127"/>
                </a:lnTo>
                <a:lnTo>
                  <a:pt x="68" y="108"/>
                </a:lnTo>
                <a:lnTo>
                  <a:pt x="66" y="118"/>
                </a:lnTo>
                <a:lnTo>
                  <a:pt x="64" y="135"/>
                </a:lnTo>
                <a:lnTo>
                  <a:pt x="62" y="152"/>
                </a:lnTo>
                <a:lnTo>
                  <a:pt x="61" y="167"/>
                </a:lnTo>
                <a:lnTo>
                  <a:pt x="60" y="182"/>
                </a:lnTo>
                <a:lnTo>
                  <a:pt x="59" y="200"/>
                </a:lnTo>
                <a:lnTo>
                  <a:pt x="58" y="214"/>
                </a:lnTo>
                <a:lnTo>
                  <a:pt x="60" y="212"/>
                </a:lnTo>
                <a:lnTo>
                  <a:pt x="62" y="206"/>
                </a:lnTo>
                <a:lnTo>
                  <a:pt x="64" y="200"/>
                </a:lnTo>
                <a:lnTo>
                  <a:pt x="67" y="191"/>
                </a:lnTo>
                <a:lnTo>
                  <a:pt x="69" y="184"/>
                </a:lnTo>
                <a:lnTo>
                  <a:pt x="71" y="178"/>
                </a:lnTo>
                <a:lnTo>
                  <a:pt x="72" y="170"/>
                </a:lnTo>
                <a:lnTo>
                  <a:pt x="73" y="160"/>
                </a:lnTo>
                <a:lnTo>
                  <a:pt x="74" y="148"/>
                </a:lnTo>
                <a:lnTo>
                  <a:pt x="74" y="160"/>
                </a:lnTo>
                <a:lnTo>
                  <a:pt x="73" y="170"/>
                </a:lnTo>
                <a:lnTo>
                  <a:pt x="72" y="178"/>
                </a:lnTo>
                <a:lnTo>
                  <a:pt x="69" y="191"/>
                </a:lnTo>
                <a:lnTo>
                  <a:pt x="67" y="202"/>
                </a:lnTo>
                <a:lnTo>
                  <a:pt x="65" y="211"/>
                </a:lnTo>
                <a:lnTo>
                  <a:pt x="63" y="217"/>
                </a:lnTo>
                <a:lnTo>
                  <a:pt x="61" y="223"/>
                </a:lnTo>
                <a:lnTo>
                  <a:pt x="59" y="230"/>
                </a:lnTo>
                <a:lnTo>
                  <a:pt x="57" y="240"/>
                </a:lnTo>
                <a:lnTo>
                  <a:pt x="55" y="252"/>
                </a:lnTo>
                <a:lnTo>
                  <a:pt x="53" y="273"/>
                </a:lnTo>
                <a:lnTo>
                  <a:pt x="51" y="298"/>
                </a:lnTo>
                <a:lnTo>
                  <a:pt x="49" y="315"/>
                </a:lnTo>
                <a:lnTo>
                  <a:pt x="49" y="326"/>
                </a:lnTo>
                <a:lnTo>
                  <a:pt x="48" y="340"/>
                </a:lnTo>
                <a:lnTo>
                  <a:pt x="48" y="359"/>
                </a:lnTo>
                <a:lnTo>
                  <a:pt x="51" y="342"/>
                </a:lnTo>
                <a:lnTo>
                  <a:pt x="52" y="334"/>
                </a:lnTo>
                <a:lnTo>
                  <a:pt x="53" y="326"/>
                </a:lnTo>
                <a:lnTo>
                  <a:pt x="53" y="315"/>
                </a:lnTo>
                <a:lnTo>
                  <a:pt x="54" y="294"/>
                </a:lnTo>
                <a:lnTo>
                  <a:pt x="55" y="272"/>
                </a:lnTo>
                <a:lnTo>
                  <a:pt x="56" y="258"/>
                </a:lnTo>
                <a:lnTo>
                  <a:pt x="55" y="272"/>
                </a:lnTo>
                <a:lnTo>
                  <a:pt x="55" y="287"/>
                </a:lnTo>
                <a:lnTo>
                  <a:pt x="54" y="302"/>
                </a:lnTo>
                <a:lnTo>
                  <a:pt x="54" y="316"/>
                </a:lnTo>
                <a:lnTo>
                  <a:pt x="54" y="322"/>
                </a:lnTo>
                <a:lnTo>
                  <a:pt x="54" y="328"/>
                </a:lnTo>
                <a:lnTo>
                  <a:pt x="56" y="330"/>
                </a:lnTo>
                <a:lnTo>
                  <a:pt x="59" y="320"/>
                </a:lnTo>
                <a:lnTo>
                  <a:pt x="63" y="309"/>
                </a:lnTo>
                <a:lnTo>
                  <a:pt x="68" y="294"/>
                </a:lnTo>
                <a:lnTo>
                  <a:pt x="69" y="288"/>
                </a:lnTo>
                <a:lnTo>
                  <a:pt x="71" y="281"/>
                </a:lnTo>
                <a:lnTo>
                  <a:pt x="72" y="265"/>
                </a:lnTo>
                <a:lnTo>
                  <a:pt x="73" y="212"/>
                </a:lnTo>
                <a:lnTo>
                  <a:pt x="72" y="279"/>
                </a:lnTo>
                <a:lnTo>
                  <a:pt x="73" y="281"/>
                </a:lnTo>
                <a:lnTo>
                  <a:pt x="74" y="277"/>
                </a:lnTo>
                <a:lnTo>
                  <a:pt x="76" y="242"/>
                </a:lnTo>
                <a:lnTo>
                  <a:pt x="75" y="260"/>
                </a:lnTo>
                <a:lnTo>
                  <a:pt x="75" y="270"/>
                </a:lnTo>
                <a:lnTo>
                  <a:pt x="75" y="272"/>
                </a:lnTo>
                <a:lnTo>
                  <a:pt x="77" y="268"/>
                </a:lnTo>
                <a:lnTo>
                  <a:pt x="78" y="258"/>
                </a:lnTo>
                <a:lnTo>
                  <a:pt x="80" y="237"/>
                </a:lnTo>
                <a:lnTo>
                  <a:pt x="78" y="255"/>
                </a:lnTo>
                <a:lnTo>
                  <a:pt x="78" y="265"/>
                </a:lnTo>
                <a:lnTo>
                  <a:pt x="77" y="275"/>
                </a:lnTo>
                <a:lnTo>
                  <a:pt x="79" y="284"/>
                </a:lnTo>
                <a:lnTo>
                  <a:pt x="77" y="280"/>
                </a:lnTo>
                <a:lnTo>
                  <a:pt x="76" y="282"/>
                </a:lnTo>
                <a:lnTo>
                  <a:pt x="74" y="287"/>
                </a:lnTo>
                <a:lnTo>
                  <a:pt x="74" y="292"/>
                </a:lnTo>
                <a:lnTo>
                  <a:pt x="75" y="304"/>
                </a:lnTo>
                <a:lnTo>
                  <a:pt x="76" y="330"/>
                </a:lnTo>
                <a:lnTo>
                  <a:pt x="75" y="306"/>
                </a:lnTo>
                <a:lnTo>
                  <a:pt x="74" y="297"/>
                </a:lnTo>
                <a:lnTo>
                  <a:pt x="73" y="293"/>
                </a:lnTo>
                <a:lnTo>
                  <a:pt x="72" y="294"/>
                </a:lnTo>
                <a:lnTo>
                  <a:pt x="68" y="304"/>
                </a:lnTo>
                <a:lnTo>
                  <a:pt x="65" y="314"/>
                </a:lnTo>
                <a:lnTo>
                  <a:pt x="62" y="322"/>
                </a:lnTo>
                <a:lnTo>
                  <a:pt x="59" y="331"/>
                </a:lnTo>
                <a:lnTo>
                  <a:pt x="57" y="340"/>
                </a:lnTo>
                <a:lnTo>
                  <a:pt x="55" y="350"/>
                </a:lnTo>
                <a:lnTo>
                  <a:pt x="52" y="362"/>
                </a:lnTo>
                <a:lnTo>
                  <a:pt x="51" y="372"/>
                </a:lnTo>
                <a:lnTo>
                  <a:pt x="50" y="382"/>
                </a:lnTo>
                <a:lnTo>
                  <a:pt x="55" y="385"/>
                </a:lnTo>
                <a:lnTo>
                  <a:pt x="60" y="382"/>
                </a:lnTo>
                <a:lnTo>
                  <a:pt x="67" y="374"/>
                </a:lnTo>
                <a:lnTo>
                  <a:pt x="71" y="368"/>
                </a:lnTo>
                <a:lnTo>
                  <a:pt x="74" y="365"/>
                </a:lnTo>
                <a:lnTo>
                  <a:pt x="75" y="360"/>
                </a:lnTo>
                <a:lnTo>
                  <a:pt x="77" y="356"/>
                </a:lnTo>
                <a:lnTo>
                  <a:pt x="78" y="349"/>
                </a:lnTo>
                <a:lnTo>
                  <a:pt x="81" y="332"/>
                </a:lnTo>
                <a:lnTo>
                  <a:pt x="84" y="306"/>
                </a:lnTo>
                <a:lnTo>
                  <a:pt x="81" y="336"/>
                </a:lnTo>
                <a:lnTo>
                  <a:pt x="79" y="349"/>
                </a:lnTo>
                <a:lnTo>
                  <a:pt x="78" y="360"/>
                </a:lnTo>
                <a:lnTo>
                  <a:pt x="81" y="358"/>
                </a:lnTo>
                <a:lnTo>
                  <a:pt x="83" y="353"/>
                </a:lnTo>
                <a:lnTo>
                  <a:pt x="85" y="346"/>
                </a:lnTo>
                <a:lnTo>
                  <a:pt x="87" y="340"/>
                </a:lnTo>
                <a:lnTo>
                  <a:pt x="89" y="332"/>
                </a:lnTo>
                <a:lnTo>
                  <a:pt x="91" y="327"/>
                </a:lnTo>
                <a:lnTo>
                  <a:pt x="89" y="336"/>
                </a:lnTo>
                <a:lnTo>
                  <a:pt x="87" y="344"/>
                </a:lnTo>
                <a:lnTo>
                  <a:pt x="85" y="351"/>
                </a:lnTo>
                <a:lnTo>
                  <a:pt x="84" y="357"/>
                </a:lnTo>
                <a:lnTo>
                  <a:pt x="82" y="362"/>
                </a:lnTo>
                <a:lnTo>
                  <a:pt x="85" y="365"/>
                </a:lnTo>
                <a:lnTo>
                  <a:pt x="86" y="362"/>
                </a:lnTo>
                <a:lnTo>
                  <a:pt x="88" y="360"/>
                </a:lnTo>
                <a:lnTo>
                  <a:pt x="90" y="355"/>
                </a:lnTo>
                <a:lnTo>
                  <a:pt x="88" y="366"/>
                </a:lnTo>
                <a:lnTo>
                  <a:pt x="86" y="369"/>
                </a:lnTo>
                <a:lnTo>
                  <a:pt x="83" y="369"/>
                </a:lnTo>
                <a:lnTo>
                  <a:pt x="79" y="371"/>
                </a:lnTo>
                <a:lnTo>
                  <a:pt x="78" y="373"/>
                </a:lnTo>
                <a:lnTo>
                  <a:pt x="79" y="378"/>
                </a:lnTo>
                <a:lnTo>
                  <a:pt x="82" y="381"/>
                </a:lnTo>
                <a:lnTo>
                  <a:pt x="84" y="382"/>
                </a:lnTo>
                <a:lnTo>
                  <a:pt x="88" y="384"/>
                </a:lnTo>
                <a:lnTo>
                  <a:pt x="83" y="386"/>
                </a:lnTo>
                <a:lnTo>
                  <a:pt x="81" y="386"/>
                </a:lnTo>
                <a:lnTo>
                  <a:pt x="79" y="384"/>
                </a:lnTo>
                <a:lnTo>
                  <a:pt x="78" y="381"/>
                </a:lnTo>
                <a:lnTo>
                  <a:pt x="76" y="376"/>
                </a:lnTo>
                <a:lnTo>
                  <a:pt x="71" y="385"/>
                </a:lnTo>
                <a:lnTo>
                  <a:pt x="64" y="397"/>
                </a:lnTo>
                <a:lnTo>
                  <a:pt x="65" y="408"/>
                </a:lnTo>
                <a:lnTo>
                  <a:pt x="67" y="432"/>
                </a:lnTo>
                <a:lnTo>
                  <a:pt x="63" y="400"/>
                </a:lnTo>
                <a:lnTo>
                  <a:pt x="63" y="415"/>
                </a:lnTo>
                <a:lnTo>
                  <a:pt x="63" y="430"/>
                </a:lnTo>
                <a:lnTo>
                  <a:pt x="63" y="440"/>
                </a:lnTo>
                <a:lnTo>
                  <a:pt x="62" y="454"/>
                </a:lnTo>
                <a:lnTo>
                  <a:pt x="61" y="475"/>
                </a:lnTo>
                <a:lnTo>
                  <a:pt x="58" y="513"/>
                </a:lnTo>
                <a:lnTo>
                  <a:pt x="60" y="480"/>
                </a:lnTo>
                <a:lnTo>
                  <a:pt x="61" y="460"/>
                </a:lnTo>
                <a:lnTo>
                  <a:pt x="62" y="440"/>
                </a:lnTo>
                <a:lnTo>
                  <a:pt x="62" y="430"/>
                </a:lnTo>
                <a:lnTo>
                  <a:pt x="62" y="413"/>
                </a:lnTo>
                <a:lnTo>
                  <a:pt x="61" y="406"/>
                </a:lnTo>
                <a:lnTo>
                  <a:pt x="60" y="401"/>
                </a:lnTo>
                <a:lnTo>
                  <a:pt x="57" y="403"/>
                </a:lnTo>
                <a:lnTo>
                  <a:pt x="54" y="410"/>
                </a:lnTo>
                <a:lnTo>
                  <a:pt x="52" y="418"/>
                </a:lnTo>
                <a:lnTo>
                  <a:pt x="51" y="425"/>
                </a:lnTo>
                <a:lnTo>
                  <a:pt x="50" y="433"/>
                </a:lnTo>
                <a:lnTo>
                  <a:pt x="49" y="447"/>
                </a:lnTo>
                <a:lnTo>
                  <a:pt x="49" y="470"/>
                </a:lnTo>
                <a:lnTo>
                  <a:pt x="49" y="502"/>
                </a:lnTo>
                <a:lnTo>
                  <a:pt x="49" y="532"/>
                </a:lnTo>
                <a:lnTo>
                  <a:pt x="49" y="558"/>
                </a:lnTo>
                <a:lnTo>
                  <a:pt x="49" y="589"/>
                </a:lnTo>
                <a:lnTo>
                  <a:pt x="49" y="614"/>
                </a:lnTo>
                <a:lnTo>
                  <a:pt x="50" y="639"/>
                </a:lnTo>
                <a:lnTo>
                  <a:pt x="51" y="662"/>
                </a:lnTo>
                <a:lnTo>
                  <a:pt x="53" y="691"/>
                </a:lnTo>
                <a:lnTo>
                  <a:pt x="54" y="707"/>
                </a:lnTo>
                <a:lnTo>
                  <a:pt x="56" y="716"/>
                </a:lnTo>
                <a:lnTo>
                  <a:pt x="59" y="726"/>
                </a:lnTo>
                <a:lnTo>
                  <a:pt x="55" y="722"/>
                </a:lnTo>
                <a:lnTo>
                  <a:pt x="51" y="712"/>
                </a:lnTo>
                <a:lnTo>
                  <a:pt x="49" y="707"/>
                </a:lnTo>
                <a:lnTo>
                  <a:pt x="47" y="707"/>
                </a:lnTo>
                <a:lnTo>
                  <a:pt x="46" y="718"/>
                </a:lnTo>
                <a:lnTo>
                  <a:pt x="45" y="714"/>
                </a:lnTo>
                <a:lnTo>
                  <a:pt x="43" y="712"/>
                </a:lnTo>
                <a:lnTo>
                  <a:pt x="42" y="716"/>
                </a:lnTo>
                <a:lnTo>
                  <a:pt x="40" y="724"/>
                </a:lnTo>
                <a:lnTo>
                  <a:pt x="38" y="728"/>
                </a:lnTo>
                <a:lnTo>
                  <a:pt x="38" y="718"/>
                </a:lnTo>
                <a:lnTo>
                  <a:pt x="38" y="714"/>
                </a:lnTo>
                <a:lnTo>
                  <a:pt x="36" y="714"/>
                </a:lnTo>
                <a:lnTo>
                  <a:pt x="34" y="718"/>
                </a:lnTo>
                <a:lnTo>
                  <a:pt x="30" y="722"/>
                </a:lnTo>
              </a:path>
            </a:pathLst>
          </a:custGeom>
          <a:solidFill>
            <a:srgbClr val="714400"/>
          </a:solidFill>
          <a:ln w="12700" cap="rnd">
            <a:solidFill>
              <a:schemeClr val="tx1"/>
            </a:solidFill>
            <a:round/>
            <a:headEnd/>
            <a:tailEnd/>
          </a:ln>
        </p:spPr>
        <p:txBody>
          <a:bodyPr/>
          <a:lstStyle/>
          <a:p>
            <a:endParaRPr lang="en-US"/>
          </a:p>
        </p:txBody>
      </p:sp>
      <p:sp>
        <p:nvSpPr>
          <p:cNvPr id="30" name="Freeform 28"/>
          <p:cNvSpPr>
            <a:spLocks/>
          </p:cNvSpPr>
          <p:nvPr/>
        </p:nvSpPr>
        <p:spPr bwMode="auto">
          <a:xfrm>
            <a:off x="6572250" y="5416550"/>
            <a:ext cx="620713" cy="466725"/>
          </a:xfrm>
          <a:custGeom>
            <a:avLst/>
            <a:gdLst>
              <a:gd name="T0" fmla="*/ 129 w 391"/>
              <a:gd name="T1" fmla="*/ 34 h 294"/>
              <a:gd name="T2" fmla="*/ 121 w 391"/>
              <a:gd name="T3" fmla="*/ 58 h 294"/>
              <a:gd name="T4" fmla="*/ 103 w 391"/>
              <a:gd name="T5" fmla="*/ 104 h 294"/>
              <a:gd name="T6" fmla="*/ 67 w 391"/>
              <a:gd name="T7" fmla="*/ 128 h 294"/>
              <a:gd name="T8" fmla="*/ 46 w 391"/>
              <a:gd name="T9" fmla="*/ 163 h 294"/>
              <a:gd name="T10" fmla="*/ 8 w 391"/>
              <a:gd name="T11" fmla="*/ 186 h 294"/>
              <a:gd name="T12" fmla="*/ 14 w 391"/>
              <a:gd name="T13" fmla="*/ 218 h 294"/>
              <a:gd name="T14" fmla="*/ 45 w 391"/>
              <a:gd name="T15" fmla="*/ 230 h 294"/>
              <a:gd name="T16" fmla="*/ 88 w 391"/>
              <a:gd name="T17" fmla="*/ 216 h 294"/>
              <a:gd name="T18" fmla="*/ 108 w 391"/>
              <a:gd name="T19" fmla="*/ 195 h 294"/>
              <a:gd name="T20" fmla="*/ 87 w 391"/>
              <a:gd name="T21" fmla="*/ 185 h 294"/>
              <a:gd name="T22" fmla="*/ 63 w 391"/>
              <a:gd name="T23" fmla="*/ 185 h 294"/>
              <a:gd name="T24" fmla="*/ 67 w 391"/>
              <a:gd name="T25" fmla="*/ 174 h 294"/>
              <a:gd name="T26" fmla="*/ 91 w 391"/>
              <a:gd name="T27" fmla="*/ 181 h 294"/>
              <a:gd name="T28" fmla="*/ 120 w 391"/>
              <a:gd name="T29" fmla="*/ 144 h 294"/>
              <a:gd name="T30" fmla="*/ 165 w 391"/>
              <a:gd name="T31" fmla="*/ 151 h 294"/>
              <a:gd name="T32" fmla="*/ 137 w 391"/>
              <a:gd name="T33" fmla="*/ 166 h 294"/>
              <a:gd name="T34" fmla="*/ 155 w 391"/>
              <a:gd name="T35" fmla="*/ 190 h 294"/>
              <a:gd name="T36" fmla="*/ 110 w 391"/>
              <a:gd name="T37" fmla="*/ 192 h 294"/>
              <a:gd name="T38" fmla="*/ 94 w 391"/>
              <a:gd name="T39" fmla="*/ 225 h 294"/>
              <a:gd name="T40" fmla="*/ 79 w 391"/>
              <a:gd name="T41" fmla="*/ 266 h 294"/>
              <a:gd name="T42" fmla="*/ 105 w 391"/>
              <a:gd name="T43" fmla="*/ 287 h 294"/>
              <a:gd name="T44" fmla="*/ 122 w 391"/>
              <a:gd name="T45" fmla="*/ 258 h 294"/>
              <a:gd name="T46" fmla="*/ 149 w 391"/>
              <a:gd name="T47" fmla="*/ 259 h 294"/>
              <a:gd name="T48" fmla="*/ 173 w 391"/>
              <a:gd name="T49" fmla="*/ 225 h 294"/>
              <a:gd name="T50" fmla="*/ 183 w 391"/>
              <a:gd name="T51" fmla="*/ 221 h 294"/>
              <a:gd name="T52" fmla="*/ 202 w 391"/>
              <a:gd name="T53" fmla="*/ 254 h 294"/>
              <a:gd name="T54" fmla="*/ 237 w 391"/>
              <a:gd name="T55" fmla="*/ 286 h 294"/>
              <a:gd name="T56" fmla="*/ 273 w 391"/>
              <a:gd name="T57" fmla="*/ 265 h 294"/>
              <a:gd name="T58" fmla="*/ 299 w 391"/>
              <a:gd name="T59" fmla="*/ 226 h 294"/>
              <a:gd name="T60" fmla="*/ 318 w 391"/>
              <a:gd name="T61" fmla="*/ 213 h 294"/>
              <a:gd name="T62" fmla="*/ 371 w 391"/>
              <a:gd name="T63" fmla="*/ 249 h 294"/>
              <a:gd name="T64" fmla="*/ 374 w 391"/>
              <a:gd name="T65" fmla="*/ 178 h 294"/>
              <a:gd name="T66" fmla="*/ 308 w 391"/>
              <a:gd name="T67" fmla="*/ 161 h 294"/>
              <a:gd name="T68" fmla="*/ 326 w 391"/>
              <a:gd name="T69" fmla="*/ 125 h 294"/>
              <a:gd name="T70" fmla="*/ 294 w 391"/>
              <a:gd name="T71" fmla="*/ 117 h 294"/>
              <a:gd name="T72" fmla="*/ 316 w 391"/>
              <a:gd name="T73" fmla="*/ 75 h 294"/>
              <a:gd name="T74" fmla="*/ 291 w 391"/>
              <a:gd name="T75" fmla="*/ 24 h 294"/>
              <a:gd name="T76" fmla="*/ 236 w 391"/>
              <a:gd name="T77" fmla="*/ 9 h 294"/>
              <a:gd name="T78" fmla="*/ 232 w 391"/>
              <a:gd name="T79" fmla="*/ 43 h 294"/>
              <a:gd name="T80" fmla="*/ 219 w 391"/>
              <a:gd name="T81" fmla="*/ 88 h 294"/>
              <a:gd name="T82" fmla="*/ 219 w 391"/>
              <a:gd name="T83" fmla="*/ 99 h 294"/>
              <a:gd name="T84" fmla="*/ 239 w 391"/>
              <a:gd name="T85" fmla="*/ 94 h 294"/>
              <a:gd name="T86" fmla="*/ 247 w 391"/>
              <a:gd name="T87" fmla="*/ 82 h 294"/>
              <a:gd name="T88" fmla="*/ 271 w 391"/>
              <a:gd name="T89" fmla="*/ 107 h 294"/>
              <a:gd name="T90" fmla="*/ 238 w 391"/>
              <a:gd name="T91" fmla="*/ 157 h 294"/>
              <a:gd name="T92" fmla="*/ 284 w 391"/>
              <a:gd name="T93" fmla="*/ 186 h 294"/>
              <a:gd name="T94" fmla="*/ 257 w 391"/>
              <a:gd name="T95" fmla="*/ 207 h 294"/>
              <a:gd name="T96" fmla="*/ 224 w 391"/>
              <a:gd name="T97" fmla="*/ 196 h 294"/>
              <a:gd name="T98" fmla="*/ 227 w 391"/>
              <a:gd name="T99" fmla="*/ 141 h 294"/>
              <a:gd name="T100" fmla="*/ 203 w 391"/>
              <a:gd name="T101" fmla="*/ 116 h 294"/>
              <a:gd name="T102" fmla="*/ 178 w 391"/>
              <a:gd name="T103" fmla="*/ 92 h 294"/>
              <a:gd name="T104" fmla="*/ 178 w 391"/>
              <a:gd name="T105" fmla="*/ 64 h 294"/>
              <a:gd name="T106" fmla="*/ 171 w 391"/>
              <a:gd name="T107" fmla="*/ 50 h 294"/>
              <a:gd name="T108" fmla="*/ 211 w 391"/>
              <a:gd name="T109" fmla="*/ 33 h 294"/>
              <a:gd name="T110" fmla="*/ 180 w 391"/>
              <a:gd name="T111" fmla="*/ 8 h 294"/>
              <a:gd name="T112" fmla="*/ 151 w 391"/>
              <a:gd name="T113" fmla="*/ 20 h 2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1"/>
              <a:gd name="T172" fmla="*/ 0 h 294"/>
              <a:gd name="T173" fmla="*/ 391 w 391"/>
              <a:gd name="T174" fmla="*/ 294 h 2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1" h="294">
                <a:moveTo>
                  <a:pt x="150" y="27"/>
                </a:moveTo>
                <a:lnTo>
                  <a:pt x="144" y="25"/>
                </a:lnTo>
                <a:lnTo>
                  <a:pt x="140" y="26"/>
                </a:lnTo>
                <a:lnTo>
                  <a:pt x="136" y="27"/>
                </a:lnTo>
                <a:lnTo>
                  <a:pt x="134" y="32"/>
                </a:lnTo>
                <a:lnTo>
                  <a:pt x="129" y="34"/>
                </a:lnTo>
                <a:lnTo>
                  <a:pt x="124" y="38"/>
                </a:lnTo>
                <a:lnTo>
                  <a:pt x="121" y="43"/>
                </a:lnTo>
                <a:lnTo>
                  <a:pt x="123" y="46"/>
                </a:lnTo>
                <a:lnTo>
                  <a:pt x="130" y="47"/>
                </a:lnTo>
                <a:lnTo>
                  <a:pt x="125" y="56"/>
                </a:lnTo>
                <a:lnTo>
                  <a:pt x="121" y="58"/>
                </a:lnTo>
                <a:lnTo>
                  <a:pt x="118" y="61"/>
                </a:lnTo>
                <a:lnTo>
                  <a:pt x="115" y="68"/>
                </a:lnTo>
                <a:lnTo>
                  <a:pt x="115" y="77"/>
                </a:lnTo>
                <a:lnTo>
                  <a:pt x="113" y="89"/>
                </a:lnTo>
                <a:lnTo>
                  <a:pt x="114" y="100"/>
                </a:lnTo>
                <a:lnTo>
                  <a:pt x="103" y="104"/>
                </a:lnTo>
                <a:lnTo>
                  <a:pt x="88" y="93"/>
                </a:lnTo>
                <a:lnTo>
                  <a:pt x="83" y="102"/>
                </a:lnTo>
                <a:lnTo>
                  <a:pt x="74" y="105"/>
                </a:lnTo>
                <a:lnTo>
                  <a:pt x="73" y="113"/>
                </a:lnTo>
                <a:lnTo>
                  <a:pt x="76" y="123"/>
                </a:lnTo>
                <a:lnTo>
                  <a:pt x="67" y="128"/>
                </a:lnTo>
                <a:lnTo>
                  <a:pt x="61" y="129"/>
                </a:lnTo>
                <a:lnTo>
                  <a:pt x="55" y="137"/>
                </a:lnTo>
                <a:lnTo>
                  <a:pt x="53" y="141"/>
                </a:lnTo>
                <a:lnTo>
                  <a:pt x="47" y="146"/>
                </a:lnTo>
                <a:lnTo>
                  <a:pt x="46" y="155"/>
                </a:lnTo>
                <a:lnTo>
                  <a:pt x="46" y="163"/>
                </a:lnTo>
                <a:lnTo>
                  <a:pt x="42" y="168"/>
                </a:lnTo>
                <a:lnTo>
                  <a:pt x="40" y="174"/>
                </a:lnTo>
                <a:lnTo>
                  <a:pt x="29" y="172"/>
                </a:lnTo>
                <a:lnTo>
                  <a:pt x="19" y="177"/>
                </a:lnTo>
                <a:lnTo>
                  <a:pt x="11" y="181"/>
                </a:lnTo>
                <a:lnTo>
                  <a:pt x="8" y="186"/>
                </a:lnTo>
                <a:lnTo>
                  <a:pt x="2" y="192"/>
                </a:lnTo>
                <a:lnTo>
                  <a:pt x="0" y="199"/>
                </a:lnTo>
                <a:lnTo>
                  <a:pt x="4" y="203"/>
                </a:lnTo>
                <a:lnTo>
                  <a:pt x="8" y="207"/>
                </a:lnTo>
                <a:lnTo>
                  <a:pt x="8" y="214"/>
                </a:lnTo>
                <a:lnTo>
                  <a:pt x="14" y="218"/>
                </a:lnTo>
                <a:lnTo>
                  <a:pt x="17" y="229"/>
                </a:lnTo>
                <a:lnTo>
                  <a:pt x="22" y="238"/>
                </a:lnTo>
                <a:lnTo>
                  <a:pt x="30" y="235"/>
                </a:lnTo>
                <a:lnTo>
                  <a:pt x="36" y="227"/>
                </a:lnTo>
                <a:lnTo>
                  <a:pt x="40" y="227"/>
                </a:lnTo>
                <a:lnTo>
                  <a:pt x="45" y="230"/>
                </a:lnTo>
                <a:lnTo>
                  <a:pt x="50" y="237"/>
                </a:lnTo>
                <a:lnTo>
                  <a:pt x="57" y="231"/>
                </a:lnTo>
                <a:lnTo>
                  <a:pt x="64" y="222"/>
                </a:lnTo>
                <a:lnTo>
                  <a:pt x="70" y="221"/>
                </a:lnTo>
                <a:lnTo>
                  <a:pt x="79" y="222"/>
                </a:lnTo>
                <a:lnTo>
                  <a:pt x="88" y="216"/>
                </a:lnTo>
                <a:lnTo>
                  <a:pt x="92" y="209"/>
                </a:lnTo>
                <a:lnTo>
                  <a:pt x="104" y="199"/>
                </a:lnTo>
                <a:lnTo>
                  <a:pt x="109" y="199"/>
                </a:lnTo>
                <a:lnTo>
                  <a:pt x="112" y="199"/>
                </a:lnTo>
                <a:lnTo>
                  <a:pt x="110" y="194"/>
                </a:lnTo>
                <a:lnTo>
                  <a:pt x="108" y="195"/>
                </a:lnTo>
                <a:lnTo>
                  <a:pt x="107" y="193"/>
                </a:lnTo>
                <a:lnTo>
                  <a:pt x="108" y="189"/>
                </a:lnTo>
                <a:lnTo>
                  <a:pt x="106" y="188"/>
                </a:lnTo>
                <a:lnTo>
                  <a:pt x="103" y="187"/>
                </a:lnTo>
                <a:lnTo>
                  <a:pt x="98" y="188"/>
                </a:lnTo>
                <a:lnTo>
                  <a:pt x="87" y="185"/>
                </a:lnTo>
                <a:lnTo>
                  <a:pt x="82" y="181"/>
                </a:lnTo>
                <a:lnTo>
                  <a:pt x="79" y="178"/>
                </a:lnTo>
                <a:lnTo>
                  <a:pt x="76" y="179"/>
                </a:lnTo>
                <a:lnTo>
                  <a:pt x="71" y="179"/>
                </a:lnTo>
                <a:lnTo>
                  <a:pt x="67" y="183"/>
                </a:lnTo>
                <a:lnTo>
                  <a:pt x="63" y="185"/>
                </a:lnTo>
                <a:lnTo>
                  <a:pt x="61" y="191"/>
                </a:lnTo>
                <a:lnTo>
                  <a:pt x="57" y="188"/>
                </a:lnTo>
                <a:lnTo>
                  <a:pt x="57" y="183"/>
                </a:lnTo>
                <a:lnTo>
                  <a:pt x="59" y="178"/>
                </a:lnTo>
                <a:lnTo>
                  <a:pt x="62" y="174"/>
                </a:lnTo>
                <a:lnTo>
                  <a:pt x="67" y="174"/>
                </a:lnTo>
                <a:lnTo>
                  <a:pt x="73" y="168"/>
                </a:lnTo>
                <a:lnTo>
                  <a:pt x="78" y="166"/>
                </a:lnTo>
                <a:lnTo>
                  <a:pt x="83" y="167"/>
                </a:lnTo>
                <a:lnTo>
                  <a:pt x="89" y="171"/>
                </a:lnTo>
                <a:lnTo>
                  <a:pt x="93" y="174"/>
                </a:lnTo>
                <a:lnTo>
                  <a:pt x="91" y="181"/>
                </a:lnTo>
                <a:lnTo>
                  <a:pt x="96" y="173"/>
                </a:lnTo>
                <a:lnTo>
                  <a:pt x="103" y="173"/>
                </a:lnTo>
                <a:lnTo>
                  <a:pt x="101" y="160"/>
                </a:lnTo>
                <a:lnTo>
                  <a:pt x="113" y="162"/>
                </a:lnTo>
                <a:lnTo>
                  <a:pt x="121" y="163"/>
                </a:lnTo>
                <a:lnTo>
                  <a:pt x="120" y="144"/>
                </a:lnTo>
                <a:lnTo>
                  <a:pt x="127" y="135"/>
                </a:lnTo>
                <a:lnTo>
                  <a:pt x="135" y="137"/>
                </a:lnTo>
                <a:lnTo>
                  <a:pt x="145" y="134"/>
                </a:lnTo>
                <a:lnTo>
                  <a:pt x="148" y="142"/>
                </a:lnTo>
                <a:lnTo>
                  <a:pt x="158" y="142"/>
                </a:lnTo>
                <a:lnTo>
                  <a:pt x="165" y="151"/>
                </a:lnTo>
                <a:lnTo>
                  <a:pt x="169" y="161"/>
                </a:lnTo>
                <a:lnTo>
                  <a:pt x="169" y="167"/>
                </a:lnTo>
                <a:lnTo>
                  <a:pt x="160" y="157"/>
                </a:lnTo>
                <a:lnTo>
                  <a:pt x="148" y="153"/>
                </a:lnTo>
                <a:lnTo>
                  <a:pt x="139" y="155"/>
                </a:lnTo>
                <a:lnTo>
                  <a:pt x="137" y="166"/>
                </a:lnTo>
                <a:lnTo>
                  <a:pt x="125" y="178"/>
                </a:lnTo>
                <a:lnTo>
                  <a:pt x="135" y="172"/>
                </a:lnTo>
                <a:lnTo>
                  <a:pt x="146" y="171"/>
                </a:lnTo>
                <a:lnTo>
                  <a:pt x="153" y="176"/>
                </a:lnTo>
                <a:lnTo>
                  <a:pt x="163" y="183"/>
                </a:lnTo>
                <a:lnTo>
                  <a:pt x="155" y="190"/>
                </a:lnTo>
                <a:lnTo>
                  <a:pt x="144" y="188"/>
                </a:lnTo>
                <a:lnTo>
                  <a:pt x="128" y="183"/>
                </a:lnTo>
                <a:lnTo>
                  <a:pt x="121" y="187"/>
                </a:lnTo>
                <a:lnTo>
                  <a:pt x="114" y="192"/>
                </a:lnTo>
                <a:lnTo>
                  <a:pt x="111" y="190"/>
                </a:lnTo>
                <a:lnTo>
                  <a:pt x="110" y="192"/>
                </a:lnTo>
                <a:lnTo>
                  <a:pt x="112" y="199"/>
                </a:lnTo>
                <a:lnTo>
                  <a:pt x="118" y="207"/>
                </a:lnTo>
                <a:lnTo>
                  <a:pt x="116" y="218"/>
                </a:lnTo>
                <a:lnTo>
                  <a:pt x="109" y="221"/>
                </a:lnTo>
                <a:lnTo>
                  <a:pt x="99" y="221"/>
                </a:lnTo>
                <a:lnTo>
                  <a:pt x="94" y="225"/>
                </a:lnTo>
                <a:lnTo>
                  <a:pt x="93" y="231"/>
                </a:lnTo>
                <a:lnTo>
                  <a:pt x="85" y="242"/>
                </a:lnTo>
                <a:lnTo>
                  <a:pt x="76" y="242"/>
                </a:lnTo>
                <a:lnTo>
                  <a:pt x="71" y="249"/>
                </a:lnTo>
                <a:lnTo>
                  <a:pt x="73" y="257"/>
                </a:lnTo>
                <a:lnTo>
                  <a:pt x="79" y="266"/>
                </a:lnTo>
                <a:lnTo>
                  <a:pt x="76" y="271"/>
                </a:lnTo>
                <a:lnTo>
                  <a:pt x="76" y="275"/>
                </a:lnTo>
                <a:lnTo>
                  <a:pt x="86" y="282"/>
                </a:lnTo>
                <a:lnTo>
                  <a:pt x="87" y="290"/>
                </a:lnTo>
                <a:lnTo>
                  <a:pt x="97" y="293"/>
                </a:lnTo>
                <a:lnTo>
                  <a:pt x="105" y="287"/>
                </a:lnTo>
                <a:lnTo>
                  <a:pt x="112" y="287"/>
                </a:lnTo>
                <a:lnTo>
                  <a:pt x="118" y="292"/>
                </a:lnTo>
                <a:lnTo>
                  <a:pt x="130" y="287"/>
                </a:lnTo>
                <a:lnTo>
                  <a:pt x="134" y="278"/>
                </a:lnTo>
                <a:lnTo>
                  <a:pt x="129" y="268"/>
                </a:lnTo>
                <a:lnTo>
                  <a:pt x="122" y="258"/>
                </a:lnTo>
                <a:lnTo>
                  <a:pt x="123" y="249"/>
                </a:lnTo>
                <a:lnTo>
                  <a:pt x="126" y="239"/>
                </a:lnTo>
                <a:lnTo>
                  <a:pt x="134" y="241"/>
                </a:lnTo>
                <a:lnTo>
                  <a:pt x="135" y="253"/>
                </a:lnTo>
                <a:lnTo>
                  <a:pt x="142" y="263"/>
                </a:lnTo>
                <a:lnTo>
                  <a:pt x="149" y="259"/>
                </a:lnTo>
                <a:lnTo>
                  <a:pt x="157" y="262"/>
                </a:lnTo>
                <a:lnTo>
                  <a:pt x="162" y="254"/>
                </a:lnTo>
                <a:lnTo>
                  <a:pt x="160" y="241"/>
                </a:lnTo>
                <a:lnTo>
                  <a:pt x="160" y="232"/>
                </a:lnTo>
                <a:lnTo>
                  <a:pt x="166" y="232"/>
                </a:lnTo>
                <a:lnTo>
                  <a:pt x="173" y="225"/>
                </a:lnTo>
                <a:lnTo>
                  <a:pt x="174" y="211"/>
                </a:lnTo>
                <a:lnTo>
                  <a:pt x="173" y="202"/>
                </a:lnTo>
                <a:lnTo>
                  <a:pt x="180" y="195"/>
                </a:lnTo>
                <a:lnTo>
                  <a:pt x="183" y="198"/>
                </a:lnTo>
                <a:lnTo>
                  <a:pt x="181" y="207"/>
                </a:lnTo>
                <a:lnTo>
                  <a:pt x="183" y="221"/>
                </a:lnTo>
                <a:lnTo>
                  <a:pt x="182" y="235"/>
                </a:lnTo>
                <a:lnTo>
                  <a:pt x="183" y="245"/>
                </a:lnTo>
                <a:lnTo>
                  <a:pt x="189" y="242"/>
                </a:lnTo>
                <a:lnTo>
                  <a:pt x="193" y="244"/>
                </a:lnTo>
                <a:lnTo>
                  <a:pt x="196" y="253"/>
                </a:lnTo>
                <a:lnTo>
                  <a:pt x="202" y="254"/>
                </a:lnTo>
                <a:lnTo>
                  <a:pt x="203" y="262"/>
                </a:lnTo>
                <a:lnTo>
                  <a:pt x="207" y="273"/>
                </a:lnTo>
                <a:lnTo>
                  <a:pt x="218" y="271"/>
                </a:lnTo>
                <a:lnTo>
                  <a:pt x="223" y="279"/>
                </a:lnTo>
                <a:lnTo>
                  <a:pt x="232" y="292"/>
                </a:lnTo>
                <a:lnTo>
                  <a:pt x="237" y="286"/>
                </a:lnTo>
                <a:lnTo>
                  <a:pt x="242" y="286"/>
                </a:lnTo>
                <a:lnTo>
                  <a:pt x="251" y="292"/>
                </a:lnTo>
                <a:lnTo>
                  <a:pt x="261" y="285"/>
                </a:lnTo>
                <a:lnTo>
                  <a:pt x="263" y="274"/>
                </a:lnTo>
                <a:lnTo>
                  <a:pt x="263" y="265"/>
                </a:lnTo>
                <a:lnTo>
                  <a:pt x="273" y="265"/>
                </a:lnTo>
                <a:lnTo>
                  <a:pt x="282" y="262"/>
                </a:lnTo>
                <a:lnTo>
                  <a:pt x="289" y="262"/>
                </a:lnTo>
                <a:lnTo>
                  <a:pt x="295" y="261"/>
                </a:lnTo>
                <a:lnTo>
                  <a:pt x="297" y="247"/>
                </a:lnTo>
                <a:lnTo>
                  <a:pt x="302" y="238"/>
                </a:lnTo>
                <a:lnTo>
                  <a:pt x="299" y="226"/>
                </a:lnTo>
                <a:lnTo>
                  <a:pt x="292" y="225"/>
                </a:lnTo>
                <a:lnTo>
                  <a:pt x="292" y="214"/>
                </a:lnTo>
                <a:lnTo>
                  <a:pt x="286" y="212"/>
                </a:lnTo>
                <a:lnTo>
                  <a:pt x="300" y="210"/>
                </a:lnTo>
                <a:lnTo>
                  <a:pt x="307" y="216"/>
                </a:lnTo>
                <a:lnTo>
                  <a:pt x="318" y="213"/>
                </a:lnTo>
                <a:lnTo>
                  <a:pt x="329" y="218"/>
                </a:lnTo>
                <a:lnTo>
                  <a:pt x="340" y="219"/>
                </a:lnTo>
                <a:lnTo>
                  <a:pt x="344" y="239"/>
                </a:lnTo>
                <a:lnTo>
                  <a:pt x="351" y="241"/>
                </a:lnTo>
                <a:lnTo>
                  <a:pt x="361" y="246"/>
                </a:lnTo>
                <a:lnTo>
                  <a:pt x="371" y="249"/>
                </a:lnTo>
                <a:lnTo>
                  <a:pt x="381" y="241"/>
                </a:lnTo>
                <a:lnTo>
                  <a:pt x="390" y="231"/>
                </a:lnTo>
                <a:lnTo>
                  <a:pt x="384" y="213"/>
                </a:lnTo>
                <a:lnTo>
                  <a:pt x="376" y="204"/>
                </a:lnTo>
                <a:lnTo>
                  <a:pt x="380" y="196"/>
                </a:lnTo>
                <a:lnTo>
                  <a:pt x="374" y="178"/>
                </a:lnTo>
                <a:lnTo>
                  <a:pt x="372" y="167"/>
                </a:lnTo>
                <a:lnTo>
                  <a:pt x="365" y="155"/>
                </a:lnTo>
                <a:lnTo>
                  <a:pt x="352" y="153"/>
                </a:lnTo>
                <a:lnTo>
                  <a:pt x="338" y="163"/>
                </a:lnTo>
                <a:lnTo>
                  <a:pt x="325" y="158"/>
                </a:lnTo>
                <a:lnTo>
                  <a:pt x="308" y="161"/>
                </a:lnTo>
                <a:lnTo>
                  <a:pt x="311" y="155"/>
                </a:lnTo>
                <a:lnTo>
                  <a:pt x="304" y="147"/>
                </a:lnTo>
                <a:lnTo>
                  <a:pt x="316" y="145"/>
                </a:lnTo>
                <a:lnTo>
                  <a:pt x="323" y="138"/>
                </a:lnTo>
                <a:lnTo>
                  <a:pt x="329" y="132"/>
                </a:lnTo>
                <a:lnTo>
                  <a:pt x="326" y="125"/>
                </a:lnTo>
                <a:lnTo>
                  <a:pt x="317" y="122"/>
                </a:lnTo>
                <a:lnTo>
                  <a:pt x="311" y="126"/>
                </a:lnTo>
                <a:lnTo>
                  <a:pt x="303" y="134"/>
                </a:lnTo>
                <a:lnTo>
                  <a:pt x="299" y="133"/>
                </a:lnTo>
                <a:lnTo>
                  <a:pt x="291" y="129"/>
                </a:lnTo>
                <a:lnTo>
                  <a:pt x="294" y="117"/>
                </a:lnTo>
                <a:lnTo>
                  <a:pt x="301" y="113"/>
                </a:lnTo>
                <a:lnTo>
                  <a:pt x="307" y="106"/>
                </a:lnTo>
                <a:lnTo>
                  <a:pt x="314" y="100"/>
                </a:lnTo>
                <a:lnTo>
                  <a:pt x="316" y="91"/>
                </a:lnTo>
                <a:lnTo>
                  <a:pt x="306" y="88"/>
                </a:lnTo>
                <a:lnTo>
                  <a:pt x="316" y="75"/>
                </a:lnTo>
                <a:lnTo>
                  <a:pt x="309" y="75"/>
                </a:lnTo>
                <a:lnTo>
                  <a:pt x="308" y="62"/>
                </a:lnTo>
                <a:lnTo>
                  <a:pt x="309" y="51"/>
                </a:lnTo>
                <a:lnTo>
                  <a:pt x="302" y="34"/>
                </a:lnTo>
                <a:lnTo>
                  <a:pt x="297" y="24"/>
                </a:lnTo>
                <a:lnTo>
                  <a:pt x="291" y="24"/>
                </a:lnTo>
                <a:lnTo>
                  <a:pt x="282" y="24"/>
                </a:lnTo>
                <a:lnTo>
                  <a:pt x="271" y="11"/>
                </a:lnTo>
                <a:lnTo>
                  <a:pt x="258" y="12"/>
                </a:lnTo>
                <a:lnTo>
                  <a:pt x="250" y="9"/>
                </a:lnTo>
                <a:lnTo>
                  <a:pt x="242" y="6"/>
                </a:lnTo>
                <a:lnTo>
                  <a:pt x="236" y="9"/>
                </a:lnTo>
                <a:lnTo>
                  <a:pt x="230" y="12"/>
                </a:lnTo>
                <a:lnTo>
                  <a:pt x="225" y="19"/>
                </a:lnTo>
                <a:lnTo>
                  <a:pt x="220" y="26"/>
                </a:lnTo>
                <a:lnTo>
                  <a:pt x="219" y="33"/>
                </a:lnTo>
                <a:lnTo>
                  <a:pt x="230" y="39"/>
                </a:lnTo>
                <a:lnTo>
                  <a:pt x="232" y="43"/>
                </a:lnTo>
                <a:lnTo>
                  <a:pt x="233" y="50"/>
                </a:lnTo>
                <a:lnTo>
                  <a:pt x="222" y="53"/>
                </a:lnTo>
                <a:lnTo>
                  <a:pt x="215" y="60"/>
                </a:lnTo>
                <a:lnTo>
                  <a:pt x="214" y="69"/>
                </a:lnTo>
                <a:lnTo>
                  <a:pt x="219" y="79"/>
                </a:lnTo>
                <a:lnTo>
                  <a:pt x="219" y="88"/>
                </a:lnTo>
                <a:lnTo>
                  <a:pt x="213" y="87"/>
                </a:lnTo>
                <a:lnTo>
                  <a:pt x="200" y="88"/>
                </a:lnTo>
                <a:lnTo>
                  <a:pt x="197" y="97"/>
                </a:lnTo>
                <a:lnTo>
                  <a:pt x="205" y="94"/>
                </a:lnTo>
                <a:lnTo>
                  <a:pt x="208" y="103"/>
                </a:lnTo>
                <a:lnTo>
                  <a:pt x="219" y="99"/>
                </a:lnTo>
                <a:lnTo>
                  <a:pt x="222" y="109"/>
                </a:lnTo>
                <a:lnTo>
                  <a:pt x="226" y="120"/>
                </a:lnTo>
                <a:lnTo>
                  <a:pt x="233" y="115"/>
                </a:lnTo>
                <a:lnTo>
                  <a:pt x="247" y="111"/>
                </a:lnTo>
                <a:lnTo>
                  <a:pt x="243" y="102"/>
                </a:lnTo>
                <a:lnTo>
                  <a:pt x="239" y="94"/>
                </a:lnTo>
                <a:lnTo>
                  <a:pt x="230" y="93"/>
                </a:lnTo>
                <a:lnTo>
                  <a:pt x="228" y="83"/>
                </a:lnTo>
                <a:lnTo>
                  <a:pt x="235" y="66"/>
                </a:lnTo>
                <a:lnTo>
                  <a:pt x="239" y="84"/>
                </a:lnTo>
                <a:lnTo>
                  <a:pt x="248" y="93"/>
                </a:lnTo>
                <a:lnTo>
                  <a:pt x="247" y="82"/>
                </a:lnTo>
                <a:lnTo>
                  <a:pt x="261" y="70"/>
                </a:lnTo>
                <a:lnTo>
                  <a:pt x="264" y="90"/>
                </a:lnTo>
                <a:lnTo>
                  <a:pt x="277" y="92"/>
                </a:lnTo>
                <a:lnTo>
                  <a:pt x="261" y="100"/>
                </a:lnTo>
                <a:lnTo>
                  <a:pt x="256" y="108"/>
                </a:lnTo>
                <a:lnTo>
                  <a:pt x="271" y="107"/>
                </a:lnTo>
                <a:lnTo>
                  <a:pt x="261" y="116"/>
                </a:lnTo>
                <a:lnTo>
                  <a:pt x="262" y="130"/>
                </a:lnTo>
                <a:lnTo>
                  <a:pt x="249" y="133"/>
                </a:lnTo>
                <a:lnTo>
                  <a:pt x="252" y="146"/>
                </a:lnTo>
                <a:lnTo>
                  <a:pt x="246" y="162"/>
                </a:lnTo>
                <a:lnTo>
                  <a:pt x="238" y="157"/>
                </a:lnTo>
                <a:lnTo>
                  <a:pt x="236" y="169"/>
                </a:lnTo>
                <a:lnTo>
                  <a:pt x="241" y="183"/>
                </a:lnTo>
                <a:lnTo>
                  <a:pt x="257" y="181"/>
                </a:lnTo>
                <a:lnTo>
                  <a:pt x="262" y="187"/>
                </a:lnTo>
                <a:lnTo>
                  <a:pt x="274" y="186"/>
                </a:lnTo>
                <a:lnTo>
                  <a:pt x="284" y="186"/>
                </a:lnTo>
                <a:lnTo>
                  <a:pt x="289" y="188"/>
                </a:lnTo>
                <a:lnTo>
                  <a:pt x="286" y="196"/>
                </a:lnTo>
                <a:lnTo>
                  <a:pt x="274" y="197"/>
                </a:lnTo>
                <a:lnTo>
                  <a:pt x="275" y="204"/>
                </a:lnTo>
                <a:lnTo>
                  <a:pt x="264" y="203"/>
                </a:lnTo>
                <a:lnTo>
                  <a:pt x="257" y="207"/>
                </a:lnTo>
                <a:lnTo>
                  <a:pt x="252" y="213"/>
                </a:lnTo>
                <a:lnTo>
                  <a:pt x="245" y="219"/>
                </a:lnTo>
                <a:lnTo>
                  <a:pt x="237" y="213"/>
                </a:lnTo>
                <a:lnTo>
                  <a:pt x="228" y="206"/>
                </a:lnTo>
                <a:lnTo>
                  <a:pt x="211" y="199"/>
                </a:lnTo>
                <a:lnTo>
                  <a:pt x="224" y="196"/>
                </a:lnTo>
                <a:lnTo>
                  <a:pt x="228" y="188"/>
                </a:lnTo>
                <a:lnTo>
                  <a:pt x="226" y="178"/>
                </a:lnTo>
                <a:lnTo>
                  <a:pt x="223" y="170"/>
                </a:lnTo>
                <a:lnTo>
                  <a:pt x="228" y="161"/>
                </a:lnTo>
                <a:lnTo>
                  <a:pt x="219" y="155"/>
                </a:lnTo>
                <a:lnTo>
                  <a:pt x="227" y="141"/>
                </a:lnTo>
                <a:lnTo>
                  <a:pt x="214" y="144"/>
                </a:lnTo>
                <a:lnTo>
                  <a:pt x="219" y="137"/>
                </a:lnTo>
                <a:lnTo>
                  <a:pt x="220" y="128"/>
                </a:lnTo>
                <a:lnTo>
                  <a:pt x="218" y="119"/>
                </a:lnTo>
                <a:lnTo>
                  <a:pt x="212" y="116"/>
                </a:lnTo>
                <a:lnTo>
                  <a:pt x="203" y="116"/>
                </a:lnTo>
                <a:lnTo>
                  <a:pt x="194" y="119"/>
                </a:lnTo>
                <a:lnTo>
                  <a:pt x="194" y="108"/>
                </a:lnTo>
                <a:lnTo>
                  <a:pt x="193" y="98"/>
                </a:lnTo>
                <a:lnTo>
                  <a:pt x="186" y="93"/>
                </a:lnTo>
                <a:lnTo>
                  <a:pt x="183" y="104"/>
                </a:lnTo>
                <a:lnTo>
                  <a:pt x="178" y="92"/>
                </a:lnTo>
                <a:lnTo>
                  <a:pt x="181" y="84"/>
                </a:lnTo>
                <a:lnTo>
                  <a:pt x="188" y="81"/>
                </a:lnTo>
                <a:lnTo>
                  <a:pt x="193" y="73"/>
                </a:lnTo>
                <a:lnTo>
                  <a:pt x="194" y="64"/>
                </a:lnTo>
                <a:lnTo>
                  <a:pt x="186" y="61"/>
                </a:lnTo>
                <a:lnTo>
                  <a:pt x="178" y="64"/>
                </a:lnTo>
                <a:lnTo>
                  <a:pt x="171" y="69"/>
                </a:lnTo>
                <a:lnTo>
                  <a:pt x="163" y="71"/>
                </a:lnTo>
                <a:lnTo>
                  <a:pt x="160" y="68"/>
                </a:lnTo>
                <a:lnTo>
                  <a:pt x="162" y="61"/>
                </a:lnTo>
                <a:lnTo>
                  <a:pt x="166" y="55"/>
                </a:lnTo>
                <a:lnTo>
                  <a:pt x="171" y="50"/>
                </a:lnTo>
                <a:lnTo>
                  <a:pt x="183" y="51"/>
                </a:lnTo>
                <a:lnTo>
                  <a:pt x="191" y="58"/>
                </a:lnTo>
                <a:lnTo>
                  <a:pt x="196" y="49"/>
                </a:lnTo>
                <a:lnTo>
                  <a:pt x="202" y="42"/>
                </a:lnTo>
                <a:lnTo>
                  <a:pt x="208" y="41"/>
                </a:lnTo>
                <a:lnTo>
                  <a:pt x="211" y="33"/>
                </a:lnTo>
                <a:lnTo>
                  <a:pt x="210" y="22"/>
                </a:lnTo>
                <a:lnTo>
                  <a:pt x="205" y="14"/>
                </a:lnTo>
                <a:lnTo>
                  <a:pt x="199" y="6"/>
                </a:lnTo>
                <a:lnTo>
                  <a:pt x="192" y="0"/>
                </a:lnTo>
                <a:lnTo>
                  <a:pt x="183" y="7"/>
                </a:lnTo>
                <a:lnTo>
                  <a:pt x="180" y="8"/>
                </a:lnTo>
                <a:lnTo>
                  <a:pt x="176" y="15"/>
                </a:lnTo>
                <a:lnTo>
                  <a:pt x="169" y="9"/>
                </a:lnTo>
                <a:lnTo>
                  <a:pt x="160" y="8"/>
                </a:lnTo>
                <a:lnTo>
                  <a:pt x="156" y="13"/>
                </a:lnTo>
                <a:lnTo>
                  <a:pt x="155" y="19"/>
                </a:lnTo>
                <a:lnTo>
                  <a:pt x="151" y="20"/>
                </a:lnTo>
                <a:lnTo>
                  <a:pt x="150" y="27"/>
                </a:lnTo>
              </a:path>
            </a:pathLst>
          </a:custGeom>
          <a:solidFill>
            <a:schemeClr val="accent1"/>
          </a:solidFill>
          <a:ln w="12700" cap="rnd">
            <a:solidFill>
              <a:schemeClr val="tx1"/>
            </a:solidFill>
            <a:round/>
            <a:headEnd/>
            <a:tailEnd/>
          </a:ln>
        </p:spPr>
        <p:txBody>
          <a:bodyPr/>
          <a:lstStyle/>
          <a:p>
            <a:endParaRPr lang="en-US"/>
          </a:p>
        </p:txBody>
      </p:sp>
      <p:sp>
        <p:nvSpPr>
          <p:cNvPr id="31" name="Freeform 29"/>
          <p:cNvSpPr>
            <a:spLocks/>
          </p:cNvSpPr>
          <p:nvPr/>
        </p:nvSpPr>
        <p:spPr bwMode="auto">
          <a:xfrm>
            <a:off x="6002338" y="3976688"/>
            <a:ext cx="646112" cy="2722562"/>
          </a:xfrm>
          <a:custGeom>
            <a:avLst/>
            <a:gdLst>
              <a:gd name="T0" fmla="*/ 167 w 407"/>
              <a:gd name="T1" fmla="*/ 1398 h 1715"/>
              <a:gd name="T2" fmla="*/ 157 w 407"/>
              <a:gd name="T3" fmla="*/ 954 h 1715"/>
              <a:gd name="T4" fmla="*/ 61 w 407"/>
              <a:gd name="T5" fmla="*/ 871 h 1715"/>
              <a:gd name="T6" fmla="*/ 43 w 407"/>
              <a:gd name="T7" fmla="*/ 769 h 1715"/>
              <a:gd name="T8" fmla="*/ 61 w 407"/>
              <a:gd name="T9" fmla="*/ 842 h 1715"/>
              <a:gd name="T10" fmla="*/ 76 w 407"/>
              <a:gd name="T11" fmla="*/ 720 h 1715"/>
              <a:gd name="T12" fmla="*/ 160 w 407"/>
              <a:gd name="T13" fmla="*/ 866 h 1715"/>
              <a:gd name="T14" fmla="*/ 94 w 407"/>
              <a:gd name="T15" fmla="*/ 740 h 1715"/>
              <a:gd name="T16" fmla="*/ 91 w 407"/>
              <a:gd name="T17" fmla="*/ 727 h 1715"/>
              <a:gd name="T18" fmla="*/ 117 w 407"/>
              <a:gd name="T19" fmla="*/ 730 h 1715"/>
              <a:gd name="T20" fmla="*/ 72 w 407"/>
              <a:gd name="T21" fmla="*/ 506 h 1715"/>
              <a:gd name="T22" fmla="*/ 101 w 407"/>
              <a:gd name="T23" fmla="*/ 542 h 1715"/>
              <a:gd name="T24" fmla="*/ 114 w 407"/>
              <a:gd name="T25" fmla="*/ 453 h 1715"/>
              <a:gd name="T26" fmla="*/ 140 w 407"/>
              <a:gd name="T27" fmla="*/ 131 h 1715"/>
              <a:gd name="T28" fmla="*/ 135 w 407"/>
              <a:gd name="T29" fmla="*/ 730 h 1715"/>
              <a:gd name="T30" fmla="*/ 146 w 407"/>
              <a:gd name="T31" fmla="*/ 645 h 1715"/>
              <a:gd name="T32" fmla="*/ 141 w 407"/>
              <a:gd name="T33" fmla="*/ 389 h 1715"/>
              <a:gd name="T34" fmla="*/ 170 w 407"/>
              <a:gd name="T35" fmla="*/ 106 h 1715"/>
              <a:gd name="T36" fmla="*/ 155 w 407"/>
              <a:gd name="T37" fmla="*/ 640 h 1715"/>
              <a:gd name="T38" fmla="*/ 172 w 407"/>
              <a:gd name="T39" fmla="*/ 584 h 1715"/>
              <a:gd name="T40" fmla="*/ 168 w 407"/>
              <a:gd name="T41" fmla="*/ 511 h 1715"/>
              <a:gd name="T42" fmla="*/ 182 w 407"/>
              <a:gd name="T43" fmla="*/ 129 h 1715"/>
              <a:gd name="T44" fmla="*/ 186 w 407"/>
              <a:gd name="T45" fmla="*/ 267 h 1715"/>
              <a:gd name="T46" fmla="*/ 198 w 407"/>
              <a:gd name="T47" fmla="*/ 134 h 1715"/>
              <a:gd name="T48" fmla="*/ 183 w 407"/>
              <a:gd name="T49" fmla="*/ 754 h 1715"/>
              <a:gd name="T50" fmla="*/ 204 w 407"/>
              <a:gd name="T51" fmla="*/ 466 h 1715"/>
              <a:gd name="T52" fmla="*/ 219 w 407"/>
              <a:gd name="T53" fmla="*/ 224 h 1715"/>
              <a:gd name="T54" fmla="*/ 229 w 407"/>
              <a:gd name="T55" fmla="*/ 370 h 1715"/>
              <a:gd name="T56" fmla="*/ 210 w 407"/>
              <a:gd name="T57" fmla="*/ 705 h 1715"/>
              <a:gd name="T58" fmla="*/ 237 w 407"/>
              <a:gd name="T59" fmla="*/ 500 h 1715"/>
              <a:gd name="T60" fmla="*/ 278 w 407"/>
              <a:gd name="T61" fmla="*/ 312 h 1715"/>
              <a:gd name="T62" fmla="*/ 324 w 407"/>
              <a:gd name="T63" fmla="*/ 299 h 1715"/>
              <a:gd name="T64" fmla="*/ 262 w 407"/>
              <a:gd name="T65" fmla="*/ 471 h 1715"/>
              <a:gd name="T66" fmla="*/ 315 w 407"/>
              <a:gd name="T67" fmla="*/ 420 h 1715"/>
              <a:gd name="T68" fmla="*/ 310 w 407"/>
              <a:gd name="T69" fmla="*/ 449 h 1715"/>
              <a:gd name="T70" fmla="*/ 245 w 407"/>
              <a:gd name="T71" fmla="*/ 594 h 1715"/>
              <a:gd name="T72" fmla="*/ 226 w 407"/>
              <a:gd name="T73" fmla="*/ 806 h 1715"/>
              <a:gd name="T74" fmla="*/ 246 w 407"/>
              <a:gd name="T75" fmla="*/ 639 h 1715"/>
              <a:gd name="T76" fmla="*/ 264 w 407"/>
              <a:gd name="T77" fmla="*/ 752 h 1715"/>
              <a:gd name="T78" fmla="*/ 323 w 407"/>
              <a:gd name="T79" fmla="*/ 657 h 1715"/>
              <a:gd name="T80" fmla="*/ 342 w 407"/>
              <a:gd name="T81" fmla="*/ 632 h 1715"/>
              <a:gd name="T82" fmla="*/ 343 w 407"/>
              <a:gd name="T83" fmla="*/ 659 h 1715"/>
              <a:gd name="T84" fmla="*/ 329 w 407"/>
              <a:gd name="T85" fmla="*/ 700 h 1715"/>
              <a:gd name="T86" fmla="*/ 254 w 407"/>
              <a:gd name="T87" fmla="*/ 800 h 1715"/>
              <a:gd name="T88" fmla="*/ 297 w 407"/>
              <a:gd name="T89" fmla="*/ 881 h 1715"/>
              <a:gd name="T90" fmla="*/ 374 w 407"/>
              <a:gd name="T91" fmla="*/ 720 h 1715"/>
              <a:gd name="T92" fmla="*/ 386 w 407"/>
              <a:gd name="T93" fmla="*/ 800 h 1715"/>
              <a:gd name="T94" fmla="*/ 367 w 407"/>
              <a:gd name="T95" fmla="*/ 853 h 1715"/>
              <a:gd name="T96" fmla="*/ 371 w 407"/>
              <a:gd name="T97" fmla="*/ 868 h 1715"/>
              <a:gd name="T98" fmla="*/ 372 w 407"/>
              <a:gd name="T99" fmla="*/ 910 h 1715"/>
              <a:gd name="T100" fmla="*/ 290 w 407"/>
              <a:gd name="T101" fmla="*/ 961 h 1715"/>
              <a:gd name="T102" fmla="*/ 272 w 407"/>
              <a:gd name="T103" fmla="*/ 1119 h 1715"/>
              <a:gd name="T104" fmla="*/ 273 w 407"/>
              <a:gd name="T105" fmla="*/ 956 h 1715"/>
              <a:gd name="T106" fmla="*/ 221 w 407"/>
              <a:gd name="T107" fmla="*/ 1052 h 1715"/>
              <a:gd name="T108" fmla="*/ 223 w 407"/>
              <a:gd name="T109" fmla="*/ 1505 h 1715"/>
              <a:gd name="T110" fmla="*/ 229 w 407"/>
              <a:gd name="T111" fmla="*/ 1675 h 1715"/>
              <a:gd name="T112" fmla="*/ 178 w 407"/>
              <a:gd name="T113" fmla="*/ 1705 h 1715"/>
              <a:gd name="T114" fmla="*/ 132 w 407"/>
              <a:gd name="T115" fmla="*/ 1699 h 17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7"/>
              <a:gd name="T175" fmla="*/ 0 h 1715"/>
              <a:gd name="T176" fmla="*/ 407 w 407"/>
              <a:gd name="T177" fmla="*/ 1715 h 17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7" h="1715">
                <a:moveTo>
                  <a:pt x="132" y="1699"/>
                </a:moveTo>
                <a:lnTo>
                  <a:pt x="150" y="1651"/>
                </a:lnTo>
                <a:lnTo>
                  <a:pt x="157" y="1607"/>
                </a:lnTo>
                <a:lnTo>
                  <a:pt x="162" y="1563"/>
                </a:lnTo>
                <a:lnTo>
                  <a:pt x="164" y="1510"/>
                </a:lnTo>
                <a:lnTo>
                  <a:pt x="166" y="1456"/>
                </a:lnTo>
                <a:lnTo>
                  <a:pt x="167" y="1398"/>
                </a:lnTo>
                <a:lnTo>
                  <a:pt x="168" y="1334"/>
                </a:lnTo>
                <a:lnTo>
                  <a:pt x="171" y="1217"/>
                </a:lnTo>
                <a:lnTo>
                  <a:pt x="172" y="1120"/>
                </a:lnTo>
                <a:lnTo>
                  <a:pt x="172" y="1052"/>
                </a:lnTo>
                <a:lnTo>
                  <a:pt x="171" y="1008"/>
                </a:lnTo>
                <a:lnTo>
                  <a:pt x="164" y="964"/>
                </a:lnTo>
                <a:lnTo>
                  <a:pt x="157" y="954"/>
                </a:lnTo>
                <a:lnTo>
                  <a:pt x="147" y="935"/>
                </a:lnTo>
                <a:lnTo>
                  <a:pt x="134" y="935"/>
                </a:lnTo>
                <a:lnTo>
                  <a:pt x="114" y="915"/>
                </a:lnTo>
                <a:lnTo>
                  <a:pt x="112" y="915"/>
                </a:lnTo>
                <a:lnTo>
                  <a:pt x="100" y="896"/>
                </a:lnTo>
                <a:lnTo>
                  <a:pt x="77" y="881"/>
                </a:lnTo>
                <a:lnTo>
                  <a:pt x="61" y="871"/>
                </a:lnTo>
                <a:lnTo>
                  <a:pt x="43" y="847"/>
                </a:lnTo>
                <a:lnTo>
                  <a:pt x="23" y="847"/>
                </a:lnTo>
                <a:lnTo>
                  <a:pt x="0" y="857"/>
                </a:lnTo>
                <a:lnTo>
                  <a:pt x="33" y="840"/>
                </a:lnTo>
                <a:lnTo>
                  <a:pt x="39" y="828"/>
                </a:lnTo>
                <a:lnTo>
                  <a:pt x="41" y="811"/>
                </a:lnTo>
                <a:lnTo>
                  <a:pt x="43" y="769"/>
                </a:lnTo>
                <a:lnTo>
                  <a:pt x="39" y="682"/>
                </a:lnTo>
                <a:lnTo>
                  <a:pt x="38" y="618"/>
                </a:lnTo>
                <a:lnTo>
                  <a:pt x="46" y="765"/>
                </a:lnTo>
                <a:lnTo>
                  <a:pt x="46" y="803"/>
                </a:lnTo>
                <a:lnTo>
                  <a:pt x="51" y="820"/>
                </a:lnTo>
                <a:lnTo>
                  <a:pt x="56" y="833"/>
                </a:lnTo>
                <a:lnTo>
                  <a:pt x="61" y="842"/>
                </a:lnTo>
                <a:lnTo>
                  <a:pt x="79" y="852"/>
                </a:lnTo>
                <a:lnTo>
                  <a:pt x="94" y="852"/>
                </a:lnTo>
                <a:lnTo>
                  <a:pt x="86" y="820"/>
                </a:lnTo>
                <a:lnTo>
                  <a:pt x="77" y="765"/>
                </a:lnTo>
                <a:lnTo>
                  <a:pt x="71" y="706"/>
                </a:lnTo>
                <a:lnTo>
                  <a:pt x="61" y="604"/>
                </a:lnTo>
                <a:lnTo>
                  <a:pt x="76" y="720"/>
                </a:lnTo>
                <a:lnTo>
                  <a:pt x="85" y="769"/>
                </a:lnTo>
                <a:lnTo>
                  <a:pt x="93" y="806"/>
                </a:lnTo>
                <a:lnTo>
                  <a:pt x="102" y="837"/>
                </a:lnTo>
                <a:lnTo>
                  <a:pt x="117" y="866"/>
                </a:lnTo>
                <a:lnTo>
                  <a:pt x="130" y="871"/>
                </a:lnTo>
                <a:lnTo>
                  <a:pt x="144" y="877"/>
                </a:lnTo>
                <a:lnTo>
                  <a:pt x="160" y="866"/>
                </a:lnTo>
                <a:lnTo>
                  <a:pt x="147" y="852"/>
                </a:lnTo>
                <a:lnTo>
                  <a:pt x="141" y="840"/>
                </a:lnTo>
                <a:lnTo>
                  <a:pt x="134" y="818"/>
                </a:lnTo>
                <a:lnTo>
                  <a:pt x="128" y="790"/>
                </a:lnTo>
                <a:lnTo>
                  <a:pt x="112" y="771"/>
                </a:lnTo>
                <a:lnTo>
                  <a:pt x="102" y="753"/>
                </a:lnTo>
                <a:lnTo>
                  <a:pt x="94" y="740"/>
                </a:lnTo>
                <a:lnTo>
                  <a:pt x="89" y="730"/>
                </a:lnTo>
                <a:lnTo>
                  <a:pt x="85" y="720"/>
                </a:lnTo>
                <a:lnTo>
                  <a:pt x="82" y="708"/>
                </a:lnTo>
                <a:lnTo>
                  <a:pt x="79" y="698"/>
                </a:lnTo>
                <a:lnTo>
                  <a:pt x="83" y="710"/>
                </a:lnTo>
                <a:lnTo>
                  <a:pt x="87" y="720"/>
                </a:lnTo>
                <a:lnTo>
                  <a:pt x="91" y="727"/>
                </a:lnTo>
                <a:lnTo>
                  <a:pt x="98" y="736"/>
                </a:lnTo>
                <a:lnTo>
                  <a:pt x="104" y="744"/>
                </a:lnTo>
                <a:lnTo>
                  <a:pt x="111" y="752"/>
                </a:lnTo>
                <a:lnTo>
                  <a:pt x="116" y="756"/>
                </a:lnTo>
                <a:lnTo>
                  <a:pt x="119" y="757"/>
                </a:lnTo>
                <a:lnTo>
                  <a:pt x="122" y="759"/>
                </a:lnTo>
                <a:lnTo>
                  <a:pt x="117" y="730"/>
                </a:lnTo>
                <a:lnTo>
                  <a:pt x="114" y="705"/>
                </a:lnTo>
                <a:lnTo>
                  <a:pt x="108" y="665"/>
                </a:lnTo>
                <a:lnTo>
                  <a:pt x="104" y="630"/>
                </a:lnTo>
                <a:lnTo>
                  <a:pt x="101" y="594"/>
                </a:lnTo>
                <a:lnTo>
                  <a:pt x="96" y="570"/>
                </a:lnTo>
                <a:lnTo>
                  <a:pt x="83" y="530"/>
                </a:lnTo>
                <a:lnTo>
                  <a:pt x="72" y="506"/>
                </a:lnTo>
                <a:lnTo>
                  <a:pt x="94" y="541"/>
                </a:lnTo>
                <a:lnTo>
                  <a:pt x="87" y="455"/>
                </a:lnTo>
                <a:lnTo>
                  <a:pt x="79" y="365"/>
                </a:lnTo>
                <a:lnTo>
                  <a:pt x="90" y="458"/>
                </a:lnTo>
                <a:lnTo>
                  <a:pt x="92" y="487"/>
                </a:lnTo>
                <a:lnTo>
                  <a:pt x="95" y="506"/>
                </a:lnTo>
                <a:lnTo>
                  <a:pt x="101" y="542"/>
                </a:lnTo>
                <a:lnTo>
                  <a:pt x="109" y="594"/>
                </a:lnTo>
                <a:lnTo>
                  <a:pt x="115" y="641"/>
                </a:lnTo>
                <a:lnTo>
                  <a:pt x="118" y="667"/>
                </a:lnTo>
                <a:lnTo>
                  <a:pt x="128" y="730"/>
                </a:lnTo>
                <a:lnTo>
                  <a:pt x="124" y="565"/>
                </a:lnTo>
                <a:lnTo>
                  <a:pt x="120" y="501"/>
                </a:lnTo>
                <a:lnTo>
                  <a:pt x="114" y="453"/>
                </a:lnTo>
                <a:lnTo>
                  <a:pt x="107" y="395"/>
                </a:lnTo>
                <a:lnTo>
                  <a:pt x="117" y="443"/>
                </a:lnTo>
                <a:lnTo>
                  <a:pt x="112" y="214"/>
                </a:lnTo>
                <a:lnTo>
                  <a:pt x="114" y="146"/>
                </a:lnTo>
                <a:lnTo>
                  <a:pt x="115" y="243"/>
                </a:lnTo>
                <a:lnTo>
                  <a:pt x="122" y="192"/>
                </a:lnTo>
                <a:lnTo>
                  <a:pt x="140" y="131"/>
                </a:lnTo>
                <a:lnTo>
                  <a:pt x="123" y="202"/>
                </a:lnTo>
                <a:lnTo>
                  <a:pt x="117" y="258"/>
                </a:lnTo>
                <a:lnTo>
                  <a:pt x="120" y="395"/>
                </a:lnTo>
                <a:lnTo>
                  <a:pt x="123" y="467"/>
                </a:lnTo>
                <a:lnTo>
                  <a:pt x="128" y="545"/>
                </a:lnTo>
                <a:lnTo>
                  <a:pt x="133" y="662"/>
                </a:lnTo>
                <a:lnTo>
                  <a:pt x="135" y="730"/>
                </a:lnTo>
                <a:lnTo>
                  <a:pt x="138" y="759"/>
                </a:lnTo>
                <a:lnTo>
                  <a:pt x="144" y="779"/>
                </a:lnTo>
                <a:lnTo>
                  <a:pt x="149" y="792"/>
                </a:lnTo>
                <a:lnTo>
                  <a:pt x="155" y="798"/>
                </a:lnTo>
                <a:lnTo>
                  <a:pt x="161" y="794"/>
                </a:lnTo>
                <a:lnTo>
                  <a:pt x="152" y="696"/>
                </a:lnTo>
                <a:lnTo>
                  <a:pt x="146" y="645"/>
                </a:lnTo>
                <a:lnTo>
                  <a:pt x="143" y="608"/>
                </a:lnTo>
                <a:lnTo>
                  <a:pt x="142" y="576"/>
                </a:lnTo>
                <a:lnTo>
                  <a:pt x="142" y="541"/>
                </a:lnTo>
                <a:lnTo>
                  <a:pt x="136" y="482"/>
                </a:lnTo>
                <a:lnTo>
                  <a:pt x="146" y="541"/>
                </a:lnTo>
                <a:lnTo>
                  <a:pt x="146" y="516"/>
                </a:lnTo>
                <a:lnTo>
                  <a:pt x="141" y="389"/>
                </a:lnTo>
                <a:lnTo>
                  <a:pt x="140" y="348"/>
                </a:lnTo>
                <a:lnTo>
                  <a:pt x="141" y="314"/>
                </a:lnTo>
                <a:lnTo>
                  <a:pt x="143" y="263"/>
                </a:lnTo>
                <a:lnTo>
                  <a:pt x="150" y="183"/>
                </a:lnTo>
                <a:lnTo>
                  <a:pt x="157" y="102"/>
                </a:lnTo>
                <a:lnTo>
                  <a:pt x="145" y="277"/>
                </a:lnTo>
                <a:lnTo>
                  <a:pt x="170" y="106"/>
                </a:lnTo>
                <a:lnTo>
                  <a:pt x="151" y="255"/>
                </a:lnTo>
                <a:lnTo>
                  <a:pt x="147" y="314"/>
                </a:lnTo>
                <a:lnTo>
                  <a:pt x="146" y="353"/>
                </a:lnTo>
                <a:lnTo>
                  <a:pt x="151" y="477"/>
                </a:lnTo>
                <a:lnTo>
                  <a:pt x="151" y="550"/>
                </a:lnTo>
                <a:lnTo>
                  <a:pt x="152" y="594"/>
                </a:lnTo>
                <a:lnTo>
                  <a:pt x="155" y="640"/>
                </a:lnTo>
                <a:lnTo>
                  <a:pt x="160" y="676"/>
                </a:lnTo>
                <a:lnTo>
                  <a:pt x="165" y="720"/>
                </a:lnTo>
                <a:lnTo>
                  <a:pt x="168" y="757"/>
                </a:lnTo>
                <a:lnTo>
                  <a:pt x="173" y="806"/>
                </a:lnTo>
                <a:lnTo>
                  <a:pt x="172" y="776"/>
                </a:lnTo>
                <a:lnTo>
                  <a:pt x="171" y="744"/>
                </a:lnTo>
                <a:lnTo>
                  <a:pt x="172" y="584"/>
                </a:lnTo>
                <a:lnTo>
                  <a:pt x="168" y="562"/>
                </a:lnTo>
                <a:lnTo>
                  <a:pt x="167" y="541"/>
                </a:lnTo>
                <a:lnTo>
                  <a:pt x="165" y="506"/>
                </a:lnTo>
                <a:lnTo>
                  <a:pt x="161" y="450"/>
                </a:lnTo>
                <a:lnTo>
                  <a:pt x="156" y="392"/>
                </a:lnTo>
                <a:lnTo>
                  <a:pt x="166" y="475"/>
                </a:lnTo>
                <a:lnTo>
                  <a:pt x="168" y="511"/>
                </a:lnTo>
                <a:lnTo>
                  <a:pt x="173" y="536"/>
                </a:lnTo>
                <a:lnTo>
                  <a:pt x="173" y="372"/>
                </a:lnTo>
                <a:lnTo>
                  <a:pt x="172" y="267"/>
                </a:lnTo>
                <a:lnTo>
                  <a:pt x="169" y="175"/>
                </a:lnTo>
                <a:lnTo>
                  <a:pt x="173" y="238"/>
                </a:lnTo>
                <a:lnTo>
                  <a:pt x="178" y="170"/>
                </a:lnTo>
                <a:lnTo>
                  <a:pt x="182" y="129"/>
                </a:lnTo>
                <a:lnTo>
                  <a:pt x="193" y="17"/>
                </a:lnTo>
                <a:lnTo>
                  <a:pt x="186" y="105"/>
                </a:lnTo>
                <a:lnTo>
                  <a:pt x="182" y="160"/>
                </a:lnTo>
                <a:lnTo>
                  <a:pt x="179" y="206"/>
                </a:lnTo>
                <a:lnTo>
                  <a:pt x="177" y="246"/>
                </a:lnTo>
                <a:lnTo>
                  <a:pt x="178" y="335"/>
                </a:lnTo>
                <a:lnTo>
                  <a:pt x="186" y="267"/>
                </a:lnTo>
                <a:lnTo>
                  <a:pt x="189" y="226"/>
                </a:lnTo>
                <a:lnTo>
                  <a:pt x="192" y="177"/>
                </a:lnTo>
                <a:lnTo>
                  <a:pt x="196" y="129"/>
                </a:lnTo>
                <a:lnTo>
                  <a:pt x="198" y="80"/>
                </a:lnTo>
                <a:lnTo>
                  <a:pt x="202" y="0"/>
                </a:lnTo>
                <a:lnTo>
                  <a:pt x="199" y="97"/>
                </a:lnTo>
                <a:lnTo>
                  <a:pt x="198" y="134"/>
                </a:lnTo>
                <a:lnTo>
                  <a:pt x="194" y="187"/>
                </a:lnTo>
                <a:lnTo>
                  <a:pt x="191" y="246"/>
                </a:lnTo>
                <a:lnTo>
                  <a:pt x="187" y="295"/>
                </a:lnTo>
                <a:lnTo>
                  <a:pt x="182" y="346"/>
                </a:lnTo>
                <a:lnTo>
                  <a:pt x="181" y="453"/>
                </a:lnTo>
                <a:lnTo>
                  <a:pt x="183" y="579"/>
                </a:lnTo>
                <a:lnTo>
                  <a:pt x="183" y="754"/>
                </a:lnTo>
                <a:lnTo>
                  <a:pt x="188" y="837"/>
                </a:lnTo>
                <a:lnTo>
                  <a:pt x="189" y="752"/>
                </a:lnTo>
                <a:lnTo>
                  <a:pt x="191" y="693"/>
                </a:lnTo>
                <a:lnTo>
                  <a:pt x="193" y="645"/>
                </a:lnTo>
                <a:lnTo>
                  <a:pt x="196" y="576"/>
                </a:lnTo>
                <a:lnTo>
                  <a:pt x="199" y="526"/>
                </a:lnTo>
                <a:lnTo>
                  <a:pt x="204" y="466"/>
                </a:lnTo>
                <a:lnTo>
                  <a:pt x="195" y="348"/>
                </a:lnTo>
                <a:lnTo>
                  <a:pt x="199" y="383"/>
                </a:lnTo>
                <a:lnTo>
                  <a:pt x="203" y="418"/>
                </a:lnTo>
                <a:lnTo>
                  <a:pt x="206" y="445"/>
                </a:lnTo>
                <a:lnTo>
                  <a:pt x="217" y="367"/>
                </a:lnTo>
                <a:lnTo>
                  <a:pt x="221" y="328"/>
                </a:lnTo>
                <a:lnTo>
                  <a:pt x="219" y="224"/>
                </a:lnTo>
                <a:lnTo>
                  <a:pt x="225" y="321"/>
                </a:lnTo>
                <a:lnTo>
                  <a:pt x="254" y="121"/>
                </a:lnTo>
                <a:lnTo>
                  <a:pt x="263" y="48"/>
                </a:lnTo>
                <a:lnTo>
                  <a:pt x="253" y="166"/>
                </a:lnTo>
                <a:lnTo>
                  <a:pt x="229" y="350"/>
                </a:lnTo>
                <a:lnTo>
                  <a:pt x="284" y="192"/>
                </a:lnTo>
                <a:lnTo>
                  <a:pt x="229" y="370"/>
                </a:lnTo>
                <a:lnTo>
                  <a:pt x="219" y="447"/>
                </a:lnTo>
                <a:lnTo>
                  <a:pt x="212" y="511"/>
                </a:lnTo>
                <a:lnTo>
                  <a:pt x="207" y="594"/>
                </a:lnTo>
                <a:lnTo>
                  <a:pt x="203" y="716"/>
                </a:lnTo>
                <a:lnTo>
                  <a:pt x="200" y="828"/>
                </a:lnTo>
                <a:lnTo>
                  <a:pt x="206" y="741"/>
                </a:lnTo>
                <a:lnTo>
                  <a:pt x="210" y="705"/>
                </a:lnTo>
                <a:lnTo>
                  <a:pt x="216" y="667"/>
                </a:lnTo>
                <a:lnTo>
                  <a:pt x="224" y="623"/>
                </a:lnTo>
                <a:lnTo>
                  <a:pt x="229" y="595"/>
                </a:lnTo>
                <a:lnTo>
                  <a:pt x="234" y="567"/>
                </a:lnTo>
                <a:lnTo>
                  <a:pt x="234" y="532"/>
                </a:lnTo>
                <a:lnTo>
                  <a:pt x="235" y="424"/>
                </a:lnTo>
                <a:lnTo>
                  <a:pt x="237" y="500"/>
                </a:lnTo>
                <a:lnTo>
                  <a:pt x="239" y="529"/>
                </a:lnTo>
                <a:lnTo>
                  <a:pt x="242" y="541"/>
                </a:lnTo>
                <a:lnTo>
                  <a:pt x="249" y="486"/>
                </a:lnTo>
                <a:lnTo>
                  <a:pt x="255" y="440"/>
                </a:lnTo>
                <a:lnTo>
                  <a:pt x="260" y="404"/>
                </a:lnTo>
                <a:lnTo>
                  <a:pt x="267" y="362"/>
                </a:lnTo>
                <a:lnTo>
                  <a:pt x="278" y="312"/>
                </a:lnTo>
                <a:lnTo>
                  <a:pt x="290" y="267"/>
                </a:lnTo>
                <a:lnTo>
                  <a:pt x="289" y="123"/>
                </a:lnTo>
                <a:lnTo>
                  <a:pt x="293" y="257"/>
                </a:lnTo>
                <a:lnTo>
                  <a:pt x="313" y="214"/>
                </a:lnTo>
                <a:lnTo>
                  <a:pt x="334" y="172"/>
                </a:lnTo>
                <a:lnTo>
                  <a:pt x="306" y="248"/>
                </a:lnTo>
                <a:lnTo>
                  <a:pt x="324" y="299"/>
                </a:lnTo>
                <a:lnTo>
                  <a:pt x="303" y="254"/>
                </a:lnTo>
                <a:lnTo>
                  <a:pt x="295" y="279"/>
                </a:lnTo>
                <a:lnTo>
                  <a:pt x="286" y="318"/>
                </a:lnTo>
                <a:lnTo>
                  <a:pt x="278" y="358"/>
                </a:lnTo>
                <a:lnTo>
                  <a:pt x="272" y="394"/>
                </a:lnTo>
                <a:lnTo>
                  <a:pt x="267" y="428"/>
                </a:lnTo>
                <a:lnTo>
                  <a:pt x="262" y="471"/>
                </a:lnTo>
                <a:lnTo>
                  <a:pt x="260" y="504"/>
                </a:lnTo>
                <a:lnTo>
                  <a:pt x="268" y="498"/>
                </a:lnTo>
                <a:lnTo>
                  <a:pt x="277" y="486"/>
                </a:lnTo>
                <a:lnTo>
                  <a:pt x="287" y="472"/>
                </a:lnTo>
                <a:lnTo>
                  <a:pt x="298" y="449"/>
                </a:lnTo>
                <a:lnTo>
                  <a:pt x="308" y="433"/>
                </a:lnTo>
                <a:lnTo>
                  <a:pt x="315" y="420"/>
                </a:lnTo>
                <a:lnTo>
                  <a:pt x="323" y="400"/>
                </a:lnTo>
                <a:lnTo>
                  <a:pt x="328" y="377"/>
                </a:lnTo>
                <a:lnTo>
                  <a:pt x="331" y="349"/>
                </a:lnTo>
                <a:lnTo>
                  <a:pt x="330" y="377"/>
                </a:lnTo>
                <a:lnTo>
                  <a:pt x="327" y="399"/>
                </a:lnTo>
                <a:lnTo>
                  <a:pt x="322" y="418"/>
                </a:lnTo>
                <a:lnTo>
                  <a:pt x="310" y="449"/>
                </a:lnTo>
                <a:lnTo>
                  <a:pt x="299" y="477"/>
                </a:lnTo>
                <a:lnTo>
                  <a:pt x="288" y="496"/>
                </a:lnTo>
                <a:lnTo>
                  <a:pt x="280" y="510"/>
                </a:lnTo>
                <a:lnTo>
                  <a:pt x="272" y="526"/>
                </a:lnTo>
                <a:lnTo>
                  <a:pt x="262" y="541"/>
                </a:lnTo>
                <a:lnTo>
                  <a:pt x="253" y="565"/>
                </a:lnTo>
                <a:lnTo>
                  <a:pt x="245" y="594"/>
                </a:lnTo>
                <a:lnTo>
                  <a:pt x="236" y="642"/>
                </a:lnTo>
                <a:lnTo>
                  <a:pt x="226" y="703"/>
                </a:lnTo>
                <a:lnTo>
                  <a:pt x="221" y="742"/>
                </a:lnTo>
                <a:lnTo>
                  <a:pt x="217" y="768"/>
                </a:lnTo>
                <a:lnTo>
                  <a:pt x="215" y="800"/>
                </a:lnTo>
                <a:lnTo>
                  <a:pt x="213" y="845"/>
                </a:lnTo>
                <a:lnTo>
                  <a:pt x="226" y="806"/>
                </a:lnTo>
                <a:lnTo>
                  <a:pt x="232" y="785"/>
                </a:lnTo>
                <a:lnTo>
                  <a:pt x="235" y="768"/>
                </a:lnTo>
                <a:lnTo>
                  <a:pt x="238" y="741"/>
                </a:lnTo>
                <a:lnTo>
                  <a:pt x="241" y="693"/>
                </a:lnTo>
                <a:lnTo>
                  <a:pt x="244" y="641"/>
                </a:lnTo>
                <a:lnTo>
                  <a:pt x="249" y="607"/>
                </a:lnTo>
                <a:lnTo>
                  <a:pt x="246" y="639"/>
                </a:lnTo>
                <a:lnTo>
                  <a:pt x="244" y="676"/>
                </a:lnTo>
                <a:lnTo>
                  <a:pt x="243" y="710"/>
                </a:lnTo>
                <a:lnTo>
                  <a:pt x="242" y="744"/>
                </a:lnTo>
                <a:lnTo>
                  <a:pt x="242" y="759"/>
                </a:lnTo>
                <a:lnTo>
                  <a:pt x="243" y="773"/>
                </a:lnTo>
                <a:lnTo>
                  <a:pt x="249" y="776"/>
                </a:lnTo>
                <a:lnTo>
                  <a:pt x="264" y="752"/>
                </a:lnTo>
                <a:lnTo>
                  <a:pt x="279" y="728"/>
                </a:lnTo>
                <a:lnTo>
                  <a:pt x="304" y="691"/>
                </a:lnTo>
                <a:lnTo>
                  <a:pt x="310" y="678"/>
                </a:lnTo>
                <a:lnTo>
                  <a:pt x="316" y="661"/>
                </a:lnTo>
                <a:lnTo>
                  <a:pt x="320" y="623"/>
                </a:lnTo>
                <a:lnTo>
                  <a:pt x="326" y="499"/>
                </a:lnTo>
                <a:lnTo>
                  <a:pt x="323" y="657"/>
                </a:lnTo>
                <a:lnTo>
                  <a:pt x="325" y="661"/>
                </a:lnTo>
                <a:lnTo>
                  <a:pt x="329" y="652"/>
                </a:lnTo>
                <a:lnTo>
                  <a:pt x="338" y="569"/>
                </a:lnTo>
                <a:lnTo>
                  <a:pt x="335" y="612"/>
                </a:lnTo>
                <a:lnTo>
                  <a:pt x="334" y="637"/>
                </a:lnTo>
                <a:lnTo>
                  <a:pt x="337" y="641"/>
                </a:lnTo>
                <a:lnTo>
                  <a:pt x="342" y="632"/>
                </a:lnTo>
                <a:lnTo>
                  <a:pt x="346" y="607"/>
                </a:lnTo>
                <a:lnTo>
                  <a:pt x="358" y="558"/>
                </a:lnTo>
                <a:lnTo>
                  <a:pt x="349" y="600"/>
                </a:lnTo>
                <a:lnTo>
                  <a:pt x="346" y="624"/>
                </a:lnTo>
                <a:lnTo>
                  <a:pt x="345" y="647"/>
                </a:lnTo>
                <a:lnTo>
                  <a:pt x="351" y="669"/>
                </a:lnTo>
                <a:lnTo>
                  <a:pt x="343" y="659"/>
                </a:lnTo>
                <a:lnTo>
                  <a:pt x="338" y="665"/>
                </a:lnTo>
                <a:lnTo>
                  <a:pt x="329" y="676"/>
                </a:lnTo>
                <a:lnTo>
                  <a:pt x="332" y="688"/>
                </a:lnTo>
                <a:lnTo>
                  <a:pt x="336" y="715"/>
                </a:lnTo>
                <a:lnTo>
                  <a:pt x="341" y="778"/>
                </a:lnTo>
                <a:lnTo>
                  <a:pt x="333" y="720"/>
                </a:lnTo>
                <a:lnTo>
                  <a:pt x="329" y="700"/>
                </a:lnTo>
                <a:lnTo>
                  <a:pt x="325" y="690"/>
                </a:lnTo>
                <a:lnTo>
                  <a:pt x="320" y="691"/>
                </a:lnTo>
                <a:lnTo>
                  <a:pt x="305" y="716"/>
                </a:lnTo>
                <a:lnTo>
                  <a:pt x="289" y="740"/>
                </a:lnTo>
                <a:lnTo>
                  <a:pt x="275" y="759"/>
                </a:lnTo>
                <a:lnTo>
                  <a:pt x="264" y="779"/>
                </a:lnTo>
                <a:lnTo>
                  <a:pt x="254" y="800"/>
                </a:lnTo>
                <a:lnTo>
                  <a:pt x="244" y="825"/>
                </a:lnTo>
                <a:lnTo>
                  <a:pt x="234" y="853"/>
                </a:lnTo>
                <a:lnTo>
                  <a:pt x="228" y="877"/>
                </a:lnTo>
                <a:lnTo>
                  <a:pt x="222" y="900"/>
                </a:lnTo>
                <a:lnTo>
                  <a:pt x="246" y="906"/>
                </a:lnTo>
                <a:lnTo>
                  <a:pt x="267" y="898"/>
                </a:lnTo>
                <a:lnTo>
                  <a:pt x="297" y="881"/>
                </a:lnTo>
                <a:lnTo>
                  <a:pt x="319" y="866"/>
                </a:lnTo>
                <a:lnTo>
                  <a:pt x="330" y="859"/>
                </a:lnTo>
                <a:lnTo>
                  <a:pt x="336" y="849"/>
                </a:lnTo>
                <a:lnTo>
                  <a:pt x="343" y="837"/>
                </a:lnTo>
                <a:lnTo>
                  <a:pt x="349" y="822"/>
                </a:lnTo>
                <a:lnTo>
                  <a:pt x="360" y="783"/>
                </a:lnTo>
                <a:lnTo>
                  <a:pt x="374" y="720"/>
                </a:lnTo>
                <a:lnTo>
                  <a:pt x="361" y="790"/>
                </a:lnTo>
                <a:lnTo>
                  <a:pt x="354" y="822"/>
                </a:lnTo>
                <a:lnTo>
                  <a:pt x="346" y="847"/>
                </a:lnTo>
                <a:lnTo>
                  <a:pt x="361" y="844"/>
                </a:lnTo>
                <a:lnTo>
                  <a:pt x="371" y="832"/>
                </a:lnTo>
                <a:lnTo>
                  <a:pt x="379" y="815"/>
                </a:lnTo>
                <a:lnTo>
                  <a:pt x="386" y="800"/>
                </a:lnTo>
                <a:lnTo>
                  <a:pt x="396" y="781"/>
                </a:lnTo>
                <a:lnTo>
                  <a:pt x="406" y="770"/>
                </a:lnTo>
                <a:lnTo>
                  <a:pt x="396" y="790"/>
                </a:lnTo>
                <a:lnTo>
                  <a:pt x="389" y="810"/>
                </a:lnTo>
                <a:lnTo>
                  <a:pt x="381" y="827"/>
                </a:lnTo>
                <a:lnTo>
                  <a:pt x="375" y="841"/>
                </a:lnTo>
                <a:lnTo>
                  <a:pt x="367" y="853"/>
                </a:lnTo>
                <a:lnTo>
                  <a:pt x="378" y="859"/>
                </a:lnTo>
                <a:lnTo>
                  <a:pt x="385" y="853"/>
                </a:lnTo>
                <a:lnTo>
                  <a:pt x="392" y="847"/>
                </a:lnTo>
                <a:lnTo>
                  <a:pt x="400" y="836"/>
                </a:lnTo>
                <a:lnTo>
                  <a:pt x="391" y="862"/>
                </a:lnTo>
                <a:lnTo>
                  <a:pt x="382" y="868"/>
                </a:lnTo>
                <a:lnTo>
                  <a:pt x="371" y="868"/>
                </a:lnTo>
                <a:lnTo>
                  <a:pt x="354" y="874"/>
                </a:lnTo>
                <a:lnTo>
                  <a:pt x="348" y="878"/>
                </a:lnTo>
                <a:lnTo>
                  <a:pt x="355" y="890"/>
                </a:lnTo>
                <a:lnTo>
                  <a:pt x="365" y="897"/>
                </a:lnTo>
                <a:lnTo>
                  <a:pt x="374" y="900"/>
                </a:lnTo>
                <a:lnTo>
                  <a:pt x="393" y="903"/>
                </a:lnTo>
                <a:lnTo>
                  <a:pt x="372" y="910"/>
                </a:lnTo>
                <a:lnTo>
                  <a:pt x="362" y="910"/>
                </a:lnTo>
                <a:lnTo>
                  <a:pt x="354" y="905"/>
                </a:lnTo>
                <a:lnTo>
                  <a:pt x="348" y="897"/>
                </a:lnTo>
                <a:lnTo>
                  <a:pt x="339" y="886"/>
                </a:lnTo>
                <a:lnTo>
                  <a:pt x="318" y="906"/>
                </a:lnTo>
                <a:lnTo>
                  <a:pt x="285" y="935"/>
                </a:lnTo>
                <a:lnTo>
                  <a:pt x="290" y="961"/>
                </a:lnTo>
                <a:lnTo>
                  <a:pt x="299" y="1017"/>
                </a:lnTo>
                <a:lnTo>
                  <a:pt x="280" y="942"/>
                </a:lnTo>
                <a:lnTo>
                  <a:pt x="282" y="978"/>
                </a:lnTo>
                <a:lnTo>
                  <a:pt x="280" y="1011"/>
                </a:lnTo>
                <a:lnTo>
                  <a:pt x="279" y="1036"/>
                </a:lnTo>
                <a:lnTo>
                  <a:pt x="277" y="1070"/>
                </a:lnTo>
                <a:lnTo>
                  <a:pt x="272" y="1119"/>
                </a:lnTo>
                <a:lnTo>
                  <a:pt x="259" y="1207"/>
                </a:lnTo>
                <a:lnTo>
                  <a:pt x="268" y="1131"/>
                </a:lnTo>
                <a:lnTo>
                  <a:pt x="272" y="1082"/>
                </a:lnTo>
                <a:lnTo>
                  <a:pt x="275" y="1036"/>
                </a:lnTo>
                <a:lnTo>
                  <a:pt x="275" y="1011"/>
                </a:lnTo>
                <a:lnTo>
                  <a:pt x="274" y="973"/>
                </a:lnTo>
                <a:lnTo>
                  <a:pt x="273" y="956"/>
                </a:lnTo>
                <a:lnTo>
                  <a:pt x="270" y="945"/>
                </a:lnTo>
                <a:lnTo>
                  <a:pt x="255" y="949"/>
                </a:lnTo>
                <a:lnTo>
                  <a:pt x="241" y="965"/>
                </a:lnTo>
                <a:lnTo>
                  <a:pt x="233" y="983"/>
                </a:lnTo>
                <a:lnTo>
                  <a:pt x="228" y="1000"/>
                </a:lnTo>
                <a:lnTo>
                  <a:pt x="224" y="1020"/>
                </a:lnTo>
                <a:lnTo>
                  <a:pt x="221" y="1052"/>
                </a:lnTo>
                <a:lnTo>
                  <a:pt x="221" y="1106"/>
                </a:lnTo>
                <a:lnTo>
                  <a:pt x="221" y="1183"/>
                </a:lnTo>
                <a:lnTo>
                  <a:pt x="219" y="1252"/>
                </a:lnTo>
                <a:lnTo>
                  <a:pt x="219" y="1315"/>
                </a:lnTo>
                <a:lnTo>
                  <a:pt x="219" y="1387"/>
                </a:lnTo>
                <a:lnTo>
                  <a:pt x="219" y="1447"/>
                </a:lnTo>
                <a:lnTo>
                  <a:pt x="223" y="1505"/>
                </a:lnTo>
                <a:lnTo>
                  <a:pt x="227" y="1558"/>
                </a:lnTo>
                <a:lnTo>
                  <a:pt x="235" y="1626"/>
                </a:lnTo>
                <a:lnTo>
                  <a:pt x="243" y="1665"/>
                </a:lnTo>
                <a:lnTo>
                  <a:pt x="250" y="1685"/>
                </a:lnTo>
                <a:lnTo>
                  <a:pt x="264" y="1709"/>
                </a:lnTo>
                <a:lnTo>
                  <a:pt x="246" y="1699"/>
                </a:lnTo>
                <a:lnTo>
                  <a:pt x="229" y="1675"/>
                </a:lnTo>
                <a:lnTo>
                  <a:pt x="219" y="1665"/>
                </a:lnTo>
                <a:lnTo>
                  <a:pt x="212" y="1665"/>
                </a:lnTo>
                <a:lnTo>
                  <a:pt x="206" y="1690"/>
                </a:lnTo>
                <a:lnTo>
                  <a:pt x="202" y="1680"/>
                </a:lnTo>
                <a:lnTo>
                  <a:pt x="193" y="1675"/>
                </a:lnTo>
                <a:lnTo>
                  <a:pt x="185" y="1685"/>
                </a:lnTo>
                <a:lnTo>
                  <a:pt x="178" y="1705"/>
                </a:lnTo>
                <a:lnTo>
                  <a:pt x="172" y="1714"/>
                </a:lnTo>
                <a:lnTo>
                  <a:pt x="172" y="1690"/>
                </a:lnTo>
                <a:lnTo>
                  <a:pt x="168" y="1680"/>
                </a:lnTo>
                <a:lnTo>
                  <a:pt x="161" y="1680"/>
                </a:lnTo>
                <a:lnTo>
                  <a:pt x="154" y="1690"/>
                </a:lnTo>
                <a:lnTo>
                  <a:pt x="152" y="1690"/>
                </a:lnTo>
                <a:lnTo>
                  <a:pt x="132" y="1699"/>
                </a:lnTo>
              </a:path>
            </a:pathLst>
          </a:custGeom>
          <a:solidFill>
            <a:srgbClr val="714400"/>
          </a:solidFill>
          <a:ln w="12700" cap="rnd">
            <a:solidFill>
              <a:schemeClr val="tx1"/>
            </a:solidFill>
            <a:round/>
            <a:headEnd/>
            <a:tailEnd/>
          </a:ln>
        </p:spPr>
        <p:txBody>
          <a:bodyPr/>
          <a:lstStyle/>
          <a:p>
            <a:endParaRPr lang="en-US"/>
          </a:p>
        </p:txBody>
      </p:sp>
      <p:sp>
        <p:nvSpPr>
          <p:cNvPr id="32" name="Freeform 30"/>
          <p:cNvSpPr>
            <a:spLocks/>
          </p:cNvSpPr>
          <p:nvPr/>
        </p:nvSpPr>
        <p:spPr bwMode="auto">
          <a:xfrm>
            <a:off x="5916613" y="4060825"/>
            <a:ext cx="749300" cy="1449388"/>
          </a:xfrm>
          <a:custGeom>
            <a:avLst/>
            <a:gdLst>
              <a:gd name="T0" fmla="*/ 186 w 472"/>
              <a:gd name="T1" fmla="*/ 17 h 913"/>
              <a:gd name="T2" fmla="*/ 164 w 472"/>
              <a:gd name="T3" fmla="*/ 92 h 913"/>
              <a:gd name="T4" fmla="*/ 131 w 472"/>
              <a:gd name="T5" fmla="*/ 119 h 913"/>
              <a:gd name="T6" fmla="*/ 138 w 472"/>
              <a:gd name="T7" fmla="*/ 248 h 913"/>
              <a:gd name="T8" fmla="*/ 101 w 472"/>
              <a:gd name="T9" fmla="*/ 331 h 913"/>
              <a:gd name="T10" fmla="*/ 67 w 472"/>
              <a:gd name="T11" fmla="*/ 438 h 913"/>
              <a:gd name="T12" fmla="*/ 48 w 472"/>
              <a:gd name="T13" fmla="*/ 549 h 913"/>
              <a:gd name="T14" fmla="*/ 0 w 472"/>
              <a:gd name="T15" fmla="*/ 627 h 913"/>
              <a:gd name="T16" fmla="*/ 27 w 472"/>
              <a:gd name="T17" fmla="*/ 746 h 913"/>
              <a:gd name="T18" fmla="*/ 69 w 472"/>
              <a:gd name="T19" fmla="*/ 722 h 913"/>
              <a:gd name="T20" fmla="*/ 126 w 472"/>
              <a:gd name="T21" fmla="*/ 627 h 913"/>
              <a:gd name="T22" fmla="*/ 92 w 472"/>
              <a:gd name="T23" fmla="*/ 556 h 913"/>
              <a:gd name="T24" fmla="*/ 124 w 472"/>
              <a:gd name="T25" fmla="*/ 546 h 913"/>
              <a:gd name="T26" fmla="*/ 139 w 472"/>
              <a:gd name="T27" fmla="*/ 515 h 913"/>
              <a:gd name="T28" fmla="*/ 165 w 472"/>
              <a:gd name="T29" fmla="*/ 523 h 913"/>
              <a:gd name="T30" fmla="*/ 197 w 472"/>
              <a:gd name="T31" fmla="*/ 578 h 913"/>
              <a:gd name="T32" fmla="*/ 157 w 472"/>
              <a:gd name="T33" fmla="*/ 573 h 913"/>
              <a:gd name="T34" fmla="*/ 136 w 472"/>
              <a:gd name="T35" fmla="*/ 600 h 913"/>
              <a:gd name="T36" fmla="*/ 114 w 472"/>
              <a:gd name="T37" fmla="*/ 705 h 913"/>
              <a:gd name="T38" fmla="*/ 96 w 472"/>
              <a:gd name="T39" fmla="*/ 830 h 913"/>
              <a:gd name="T40" fmla="*/ 127 w 472"/>
              <a:gd name="T41" fmla="*/ 895 h 913"/>
              <a:gd name="T42" fmla="*/ 147 w 472"/>
              <a:gd name="T43" fmla="*/ 807 h 913"/>
              <a:gd name="T44" fmla="*/ 180 w 472"/>
              <a:gd name="T45" fmla="*/ 810 h 913"/>
              <a:gd name="T46" fmla="*/ 210 w 472"/>
              <a:gd name="T47" fmla="*/ 705 h 913"/>
              <a:gd name="T48" fmla="*/ 221 w 472"/>
              <a:gd name="T49" fmla="*/ 691 h 913"/>
              <a:gd name="T50" fmla="*/ 244 w 472"/>
              <a:gd name="T51" fmla="*/ 793 h 913"/>
              <a:gd name="T52" fmla="*/ 286 w 472"/>
              <a:gd name="T53" fmla="*/ 892 h 913"/>
              <a:gd name="T54" fmla="*/ 330 w 472"/>
              <a:gd name="T55" fmla="*/ 827 h 913"/>
              <a:gd name="T56" fmla="*/ 361 w 472"/>
              <a:gd name="T57" fmla="*/ 708 h 913"/>
              <a:gd name="T58" fmla="*/ 384 w 472"/>
              <a:gd name="T59" fmla="*/ 668 h 913"/>
              <a:gd name="T60" fmla="*/ 449 w 472"/>
              <a:gd name="T61" fmla="*/ 776 h 913"/>
              <a:gd name="T62" fmla="*/ 452 w 472"/>
              <a:gd name="T63" fmla="*/ 563 h 913"/>
              <a:gd name="T64" fmla="*/ 399 w 472"/>
              <a:gd name="T65" fmla="*/ 465 h 913"/>
              <a:gd name="T66" fmla="*/ 393 w 472"/>
              <a:gd name="T67" fmla="*/ 322 h 913"/>
              <a:gd name="T68" fmla="*/ 365 w 472"/>
              <a:gd name="T69" fmla="*/ 123 h 913"/>
              <a:gd name="T70" fmla="*/ 305 w 472"/>
              <a:gd name="T71" fmla="*/ 34 h 913"/>
              <a:gd name="T72" fmla="*/ 249 w 472"/>
              <a:gd name="T73" fmla="*/ 205 h 913"/>
              <a:gd name="T74" fmla="*/ 238 w 472"/>
              <a:gd name="T75" fmla="*/ 314 h 913"/>
              <a:gd name="T76" fmla="*/ 282 w 472"/>
              <a:gd name="T77" fmla="*/ 389 h 913"/>
              <a:gd name="T78" fmla="*/ 277 w 472"/>
              <a:gd name="T79" fmla="*/ 303 h 913"/>
              <a:gd name="T80" fmla="*/ 315 w 472"/>
              <a:gd name="T81" fmla="*/ 233 h 913"/>
              <a:gd name="T82" fmla="*/ 310 w 472"/>
              <a:gd name="T83" fmla="*/ 370 h 913"/>
              <a:gd name="T84" fmla="*/ 283 w 472"/>
              <a:gd name="T85" fmla="*/ 430 h 913"/>
              <a:gd name="T86" fmla="*/ 304 w 472"/>
              <a:gd name="T87" fmla="*/ 463 h 913"/>
              <a:gd name="T88" fmla="*/ 292 w 472"/>
              <a:gd name="T89" fmla="*/ 580 h 913"/>
              <a:gd name="T90" fmla="*/ 331 w 472"/>
              <a:gd name="T91" fmla="*/ 585 h 913"/>
              <a:gd name="T92" fmla="*/ 316 w 472"/>
              <a:gd name="T93" fmla="*/ 618 h 913"/>
              <a:gd name="T94" fmla="*/ 295 w 472"/>
              <a:gd name="T95" fmla="*/ 649 h 913"/>
              <a:gd name="T96" fmla="*/ 281 w 472"/>
              <a:gd name="T97" fmla="*/ 568 h 913"/>
              <a:gd name="T98" fmla="*/ 259 w 472"/>
              <a:gd name="T99" fmla="*/ 459 h 913"/>
              <a:gd name="T100" fmla="*/ 234 w 472"/>
              <a:gd name="T101" fmla="*/ 381 h 913"/>
              <a:gd name="T102" fmla="*/ 218 w 472"/>
              <a:gd name="T103" fmla="*/ 276 h 913"/>
              <a:gd name="T104" fmla="*/ 206 w 472"/>
              <a:gd name="T105" fmla="*/ 229 h 913"/>
              <a:gd name="T106" fmla="*/ 215 w 472"/>
              <a:gd name="T107" fmla="*/ 161 h 913"/>
              <a:gd name="T108" fmla="*/ 228 w 472"/>
              <a:gd name="T109" fmla="*/ 0 h 9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2"/>
              <a:gd name="T166" fmla="*/ 0 h 913"/>
              <a:gd name="T167" fmla="*/ 472 w 472"/>
              <a:gd name="T168" fmla="*/ 913 h 9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2" h="913">
                <a:moveTo>
                  <a:pt x="210" y="34"/>
                </a:moveTo>
                <a:lnTo>
                  <a:pt x="203" y="17"/>
                </a:lnTo>
                <a:lnTo>
                  <a:pt x="194" y="7"/>
                </a:lnTo>
                <a:lnTo>
                  <a:pt x="186" y="7"/>
                </a:lnTo>
                <a:lnTo>
                  <a:pt x="190" y="14"/>
                </a:lnTo>
                <a:lnTo>
                  <a:pt x="186" y="17"/>
                </a:lnTo>
                <a:lnTo>
                  <a:pt x="177" y="34"/>
                </a:lnTo>
                <a:lnTo>
                  <a:pt x="177" y="48"/>
                </a:lnTo>
                <a:lnTo>
                  <a:pt x="178" y="62"/>
                </a:lnTo>
                <a:lnTo>
                  <a:pt x="172" y="71"/>
                </a:lnTo>
                <a:lnTo>
                  <a:pt x="169" y="85"/>
                </a:lnTo>
                <a:lnTo>
                  <a:pt x="164" y="92"/>
                </a:lnTo>
                <a:lnTo>
                  <a:pt x="157" y="82"/>
                </a:lnTo>
                <a:lnTo>
                  <a:pt x="149" y="82"/>
                </a:lnTo>
                <a:lnTo>
                  <a:pt x="145" y="98"/>
                </a:lnTo>
                <a:lnTo>
                  <a:pt x="137" y="95"/>
                </a:lnTo>
                <a:lnTo>
                  <a:pt x="132" y="102"/>
                </a:lnTo>
                <a:lnTo>
                  <a:pt x="131" y="119"/>
                </a:lnTo>
                <a:lnTo>
                  <a:pt x="123" y="123"/>
                </a:lnTo>
                <a:lnTo>
                  <a:pt x="118" y="136"/>
                </a:lnTo>
                <a:lnTo>
                  <a:pt x="118" y="160"/>
                </a:lnTo>
                <a:lnTo>
                  <a:pt x="121" y="187"/>
                </a:lnTo>
                <a:lnTo>
                  <a:pt x="126" y="200"/>
                </a:lnTo>
                <a:lnTo>
                  <a:pt x="138" y="248"/>
                </a:lnTo>
                <a:lnTo>
                  <a:pt x="135" y="275"/>
                </a:lnTo>
                <a:lnTo>
                  <a:pt x="129" y="299"/>
                </a:lnTo>
                <a:lnTo>
                  <a:pt x="138" y="322"/>
                </a:lnTo>
                <a:lnTo>
                  <a:pt x="124" y="335"/>
                </a:lnTo>
                <a:lnTo>
                  <a:pt x="106" y="302"/>
                </a:lnTo>
                <a:lnTo>
                  <a:pt x="101" y="331"/>
                </a:lnTo>
                <a:lnTo>
                  <a:pt x="89" y="339"/>
                </a:lnTo>
                <a:lnTo>
                  <a:pt x="88" y="363"/>
                </a:lnTo>
                <a:lnTo>
                  <a:pt x="91" y="393"/>
                </a:lnTo>
                <a:lnTo>
                  <a:pt x="81" y="410"/>
                </a:lnTo>
                <a:lnTo>
                  <a:pt x="74" y="413"/>
                </a:lnTo>
                <a:lnTo>
                  <a:pt x="67" y="438"/>
                </a:lnTo>
                <a:lnTo>
                  <a:pt x="65" y="447"/>
                </a:lnTo>
                <a:lnTo>
                  <a:pt x="57" y="465"/>
                </a:lnTo>
                <a:lnTo>
                  <a:pt x="56" y="491"/>
                </a:lnTo>
                <a:lnTo>
                  <a:pt x="56" y="516"/>
                </a:lnTo>
                <a:lnTo>
                  <a:pt x="50" y="532"/>
                </a:lnTo>
                <a:lnTo>
                  <a:pt x="48" y="549"/>
                </a:lnTo>
                <a:lnTo>
                  <a:pt x="35" y="542"/>
                </a:lnTo>
                <a:lnTo>
                  <a:pt x="24" y="560"/>
                </a:lnTo>
                <a:lnTo>
                  <a:pt x="14" y="569"/>
                </a:lnTo>
                <a:lnTo>
                  <a:pt x="9" y="586"/>
                </a:lnTo>
                <a:lnTo>
                  <a:pt x="2" y="603"/>
                </a:lnTo>
                <a:lnTo>
                  <a:pt x="0" y="627"/>
                </a:lnTo>
                <a:lnTo>
                  <a:pt x="5" y="637"/>
                </a:lnTo>
                <a:lnTo>
                  <a:pt x="10" y="651"/>
                </a:lnTo>
                <a:lnTo>
                  <a:pt x="10" y="671"/>
                </a:lnTo>
                <a:lnTo>
                  <a:pt x="17" y="685"/>
                </a:lnTo>
                <a:lnTo>
                  <a:pt x="20" y="715"/>
                </a:lnTo>
                <a:lnTo>
                  <a:pt x="27" y="746"/>
                </a:lnTo>
                <a:lnTo>
                  <a:pt x="36" y="736"/>
                </a:lnTo>
                <a:lnTo>
                  <a:pt x="44" y="712"/>
                </a:lnTo>
                <a:lnTo>
                  <a:pt x="49" y="712"/>
                </a:lnTo>
                <a:lnTo>
                  <a:pt x="55" y="719"/>
                </a:lnTo>
                <a:lnTo>
                  <a:pt x="60" y="742"/>
                </a:lnTo>
                <a:lnTo>
                  <a:pt x="69" y="722"/>
                </a:lnTo>
                <a:lnTo>
                  <a:pt x="77" y="695"/>
                </a:lnTo>
                <a:lnTo>
                  <a:pt x="85" y="691"/>
                </a:lnTo>
                <a:lnTo>
                  <a:pt x="96" y="695"/>
                </a:lnTo>
                <a:lnTo>
                  <a:pt x="106" y="678"/>
                </a:lnTo>
                <a:lnTo>
                  <a:pt x="111" y="655"/>
                </a:lnTo>
                <a:lnTo>
                  <a:pt x="126" y="627"/>
                </a:lnTo>
                <a:lnTo>
                  <a:pt x="118" y="592"/>
                </a:lnTo>
                <a:lnTo>
                  <a:pt x="105" y="590"/>
                </a:lnTo>
                <a:lnTo>
                  <a:pt x="101" y="583"/>
                </a:lnTo>
                <a:lnTo>
                  <a:pt x="101" y="573"/>
                </a:lnTo>
                <a:lnTo>
                  <a:pt x="101" y="563"/>
                </a:lnTo>
                <a:lnTo>
                  <a:pt x="92" y="556"/>
                </a:lnTo>
                <a:lnTo>
                  <a:pt x="94" y="548"/>
                </a:lnTo>
                <a:lnTo>
                  <a:pt x="96" y="541"/>
                </a:lnTo>
                <a:lnTo>
                  <a:pt x="104" y="548"/>
                </a:lnTo>
                <a:lnTo>
                  <a:pt x="111" y="571"/>
                </a:lnTo>
                <a:lnTo>
                  <a:pt x="115" y="550"/>
                </a:lnTo>
                <a:lnTo>
                  <a:pt x="124" y="546"/>
                </a:lnTo>
                <a:lnTo>
                  <a:pt x="129" y="534"/>
                </a:lnTo>
                <a:lnTo>
                  <a:pt x="129" y="523"/>
                </a:lnTo>
                <a:lnTo>
                  <a:pt x="127" y="515"/>
                </a:lnTo>
                <a:lnTo>
                  <a:pt x="132" y="525"/>
                </a:lnTo>
                <a:lnTo>
                  <a:pt x="137" y="526"/>
                </a:lnTo>
                <a:lnTo>
                  <a:pt x="139" y="515"/>
                </a:lnTo>
                <a:lnTo>
                  <a:pt x="147" y="506"/>
                </a:lnTo>
                <a:lnTo>
                  <a:pt x="151" y="499"/>
                </a:lnTo>
                <a:lnTo>
                  <a:pt x="150" y="515"/>
                </a:lnTo>
                <a:lnTo>
                  <a:pt x="158" y="499"/>
                </a:lnTo>
                <a:lnTo>
                  <a:pt x="163" y="506"/>
                </a:lnTo>
                <a:lnTo>
                  <a:pt x="165" y="523"/>
                </a:lnTo>
                <a:lnTo>
                  <a:pt x="159" y="540"/>
                </a:lnTo>
                <a:lnTo>
                  <a:pt x="164" y="544"/>
                </a:lnTo>
                <a:lnTo>
                  <a:pt x="170" y="548"/>
                </a:lnTo>
                <a:lnTo>
                  <a:pt x="175" y="546"/>
                </a:lnTo>
                <a:lnTo>
                  <a:pt x="185" y="554"/>
                </a:lnTo>
                <a:lnTo>
                  <a:pt x="197" y="578"/>
                </a:lnTo>
                <a:lnTo>
                  <a:pt x="187" y="598"/>
                </a:lnTo>
                <a:lnTo>
                  <a:pt x="174" y="592"/>
                </a:lnTo>
                <a:lnTo>
                  <a:pt x="171" y="581"/>
                </a:lnTo>
                <a:lnTo>
                  <a:pt x="167" y="571"/>
                </a:lnTo>
                <a:lnTo>
                  <a:pt x="164" y="574"/>
                </a:lnTo>
                <a:lnTo>
                  <a:pt x="157" y="573"/>
                </a:lnTo>
                <a:lnTo>
                  <a:pt x="150" y="571"/>
                </a:lnTo>
                <a:lnTo>
                  <a:pt x="143" y="573"/>
                </a:lnTo>
                <a:lnTo>
                  <a:pt x="143" y="583"/>
                </a:lnTo>
                <a:lnTo>
                  <a:pt x="139" y="580"/>
                </a:lnTo>
                <a:lnTo>
                  <a:pt x="138" y="589"/>
                </a:lnTo>
                <a:lnTo>
                  <a:pt x="136" y="600"/>
                </a:lnTo>
                <a:lnTo>
                  <a:pt x="138" y="634"/>
                </a:lnTo>
                <a:lnTo>
                  <a:pt x="143" y="651"/>
                </a:lnTo>
                <a:lnTo>
                  <a:pt x="141" y="685"/>
                </a:lnTo>
                <a:lnTo>
                  <a:pt x="132" y="691"/>
                </a:lnTo>
                <a:lnTo>
                  <a:pt x="121" y="691"/>
                </a:lnTo>
                <a:lnTo>
                  <a:pt x="114" y="705"/>
                </a:lnTo>
                <a:lnTo>
                  <a:pt x="113" y="722"/>
                </a:lnTo>
                <a:lnTo>
                  <a:pt x="103" y="756"/>
                </a:lnTo>
                <a:lnTo>
                  <a:pt x="93" y="756"/>
                </a:lnTo>
                <a:lnTo>
                  <a:pt x="86" y="776"/>
                </a:lnTo>
                <a:lnTo>
                  <a:pt x="88" y="803"/>
                </a:lnTo>
                <a:lnTo>
                  <a:pt x="96" y="830"/>
                </a:lnTo>
                <a:lnTo>
                  <a:pt x="93" y="844"/>
                </a:lnTo>
                <a:lnTo>
                  <a:pt x="93" y="858"/>
                </a:lnTo>
                <a:lnTo>
                  <a:pt x="104" y="878"/>
                </a:lnTo>
                <a:lnTo>
                  <a:pt x="105" y="902"/>
                </a:lnTo>
                <a:lnTo>
                  <a:pt x="117" y="912"/>
                </a:lnTo>
                <a:lnTo>
                  <a:pt x="127" y="895"/>
                </a:lnTo>
                <a:lnTo>
                  <a:pt x="135" y="895"/>
                </a:lnTo>
                <a:lnTo>
                  <a:pt x="143" y="908"/>
                </a:lnTo>
                <a:lnTo>
                  <a:pt x="157" y="895"/>
                </a:lnTo>
                <a:lnTo>
                  <a:pt x="162" y="867"/>
                </a:lnTo>
                <a:lnTo>
                  <a:pt x="156" y="837"/>
                </a:lnTo>
                <a:lnTo>
                  <a:pt x="147" y="807"/>
                </a:lnTo>
                <a:lnTo>
                  <a:pt x="148" y="776"/>
                </a:lnTo>
                <a:lnTo>
                  <a:pt x="153" y="749"/>
                </a:lnTo>
                <a:lnTo>
                  <a:pt x="162" y="753"/>
                </a:lnTo>
                <a:lnTo>
                  <a:pt x="164" y="789"/>
                </a:lnTo>
                <a:lnTo>
                  <a:pt x="172" y="820"/>
                </a:lnTo>
                <a:lnTo>
                  <a:pt x="180" y="810"/>
                </a:lnTo>
                <a:lnTo>
                  <a:pt x="190" y="817"/>
                </a:lnTo>
                <a:lnTo>
                  <a:pt x="196" y="793"/>
                </a:lnTo>
                <a:lnTo>
                  <a:pt x="193" y="753"/>
                </a:lnTo>
                <a:lnTo>
                  <a:pt x="193" y="725"/>
                </a:lnTo>
                <a:lnTo>
                  <a:pt x="201" y="725"/>
                </a:lnTo>
                <a:lnTo>
                  <a:pt x="210" y="705"/>
                </a:lnTo>
                <a:lnTo>
                  <a:pt x="211" y="661"/>
                </a:lnTo>
                <a:lnTo>
                  <a:pt x="210" y="634"/>
                </a:lnTo>
                <a:lnTo>
                  <a:pt x="217" y="613"/>
                </a:lnTo>
                <a:lnTo>
                  <a:pt x="221" y="624"/>
                </a:lnTo>
                <a:lnTo>
                  <a:pt x="218" y="651"/>
                </a:lnTo>
                <a:lnTo>
                  <a:pt x="221" y="691"/>
                </a:lnTo>
                <a:lnTo>
                  <a:pt x="220" y="736"/>
                </a:lnTo>
                <a:lnTo>
                  <a:pt x="222" y="766"/>
                </a:lnTo>
                <a:lnTo>
                  <a:pt x="228" y="756"/>
                </a:lnTo>
                <a:lnTo>
                  <a:pt x="233" y="763"/>
                </a:lnTo>
                <a:lnTo>
                  <a:pt x="236" y="789"/>
                </a:lnTo>
                <a:lnTo>
                  <a:pt x="244" y="793"/>
                </a:lnTo>
                <a:lnTo>
                  <a:pt x="245" y="817"/>
                </a:lnTo>
                <a:lnTo>
                  <a:pt x="249" y="850"/>
                </a:lnTo>
                <a:lnTo>
                  <a:pt x="263" y="844"/>
                </a:lnTo>
                <a:lnTo>
                  <a:pt x="270" y="871"/>
                </a:lnTo>
                <a:lnTo>
                  <a:pt x="280" y="908"/>
                </a:lnTo>
                <a:lnTo>
                  <a:pt x="286" y="892"/>
                </a:lnTo>
                <a:lnTo>
                  <a:pt x="293" y="892"/>
                </a:lnTo>
                <a:lnTo>
                  <a:pt x="303" y="908"/>
                </a:lnTo>
                <a:lnTo>
                  <a:pt x="315" y="888"/>
                </a:lnTo>
                <a:lnTo>
                  <a:pt x="318" y="854"/>
                </a:lnTo>
                <a:lnTo>
                  <a:pt x="318" y="827"/>
                </a:lnTo>
                <a:lnTo>
                  <a:pt x="330" y="827"/>
                </a:lnTo>
                <a:lnTo>
                  <a:pt x="341" y="817"/>
                </a:lnTo>
                <a:lnTo>
                  <a:pt x="349" y="817"/>
                </a:lnTo>
                <a:lnTo>
                  <a:pt x="356" y="814"/>
                </a:lnTo>
                <a:lnTo>
                  <a:pt x="359" y="773"/>
                </a:lnTo>
                <a:lnTo>
                  <a:pt x="365" y="746"/>
                </a:lnTo>
                <a:lnTo>
                  <a:pt x="361" y="708"/>
                </a:lnTo>
                <a:lnTo>
                  <a:pt x="353" y="705"/>
                </a:lnTo>
                <a:lnTo>
                  <a:pt x="353" y="671"/>
                </a:lnTo>
                <a:lnTo>
                  <a:pt x="345" y="664"/>
                </a:lnTo>
                <a:lnTo>
                  <a:pt x="362" y="658"/>
                </a:lnTo>
                <a:lnTo>
                  <a:pt x="371" y="678"/>
                </a:lnTo>
                <a:lnTo>
                  <a:pt x="384" y="668"/>
                </a:lnTo>
                <a:lnTo>
                  <a:pt x="397" y="685"/>
                </a:lnTo>
                <a:lnTo>
                  <a:pt x="411" y="688"/>
                </a:lnTo>
                <a:lnTo>
                  <a:pt x="415" y="749"/>
                </a:lnTo>
                <a:lnTo>
                  <a:pt x="424" y="753"/>
                </a:lnTo>
                <a:lnTo>
                  <a:pt x="437" y="769"/>
                </a:lnTo>
                <a:lnTo>
                  <a:pt x="449" y="776"/>
                </a:lnTo>
                <a:lnTo>
                  <a:pt x="460" y="753"/>
                </a:lnTo>
                <a:lnTo>
                  <a:pt x="471" y="722"/>
                </a:lnTo>
                <a:lnTo>
                  <a:pt x="465" y="668"/>
                </a:lnTo>
                <a:lnTo>
                  <a:pt x="455" y="641"/>
                </a:lnTo>
                <a:lnTo>
                  <a:pt x="459" y="617"/>
                </a:lnTo>
                <a:lnTo>
                  <a:pt x="452" y="563"/>
                </a:lnTo>
                <a:lnTo>
                  <a:pt x="450" y="529"/>
                </a:lnTo>
                <a:lnTo>
                  <a:pt x="441" y="491"/>
                </a:lnTo>
                <a:lnTo>
                  <a:pt x="425" y="485"/>
                </a:lnTo>
                <a:lnTo>
                  <a:pt x="409" y="516"/>
                </a:lnTo>
                <a:lnTo>
                  <a:pt x="392" y="502"/>
                </a:lnTo>
                <a:lnTo>
                  <a:pt x="399" y="465"/>
                </a:lnTo>
                <a:lnTo>
                  <a:pt x="414" y="441"/>
                </a:lnTo>
                <a:lnTo>
                  <a:pt x="411" y="400"/>
                </a:lnTo>
                <a:lnTo>
                  <a:pt x="395" y="387"/>
                </a:lnTo>
                <a:lnTo>
                  <a:pt x="384" y="383"/>
                </a:lnTo>
                <a:lnTo>
                  <a:pt x="387" y="352"/>
                </a:lnTo>
                <a:lnTo>
                  <a:pt x="393" y="322"/>
                </a:lnTo>
                <a:lnTo>
                  <a:pt x="392" y="271"/>
                </a:lnTo>
                <a:lnTo>
                  <a:pt x="382" y="248"/>
                </a:lnTo>
                <a:lnTo>
                  <a:pt x="373" y="248"/>
                </a:lnTo>
                <a:lnTo>
                  <a:pt x="372" y="207"/>
                </a:lnTo>
                <a:lnTo>
                  <a:pt x="373" y="173"/>
                </a:lnTo>
                <a:lnTo>
                  <a:pt x="365" y="123"/>
                </a:lnTo>
                <a:lnTo>
                  <a:pt x="359" y="92"/>
                </a:lnTo>
                <a:lnTo>
                  <a:pt x="352" y="92"/>
                </a:lnTo>
                <a:lnTo>
                  <a:pt x="341" y="92"/>
                </a:lnTo>
                <a:lnTo>
                  <a:pt x="328" y="51"/>
                </a:lnTo>
                <a:lnTo>
                  <a:pt x="314" y="24"/>
                </a:lnTo>
                <a:lnTo>
                  <a:pt x="305" y="34"/>
                </a:lnTo>
                <a:lnTo>
                  <a:pt x="294" y="21"/>
                </a:lnTo>
                <a:lnTo>
                  <a:pt x="289" y="0"/>
                </a:lnTo>
                <a:lnTo>
                  <a:pt x="276" y="0"/>
                </a:lnTo>
                <a:lnTo>
                  <a:pt x="266" y="0"/>
                </a:lnTo>
                <a:lnTo>
                  <a:pt x="252" y="48"/>
                </a:lnTo>
                <a:lnTo>
                  <a:pt x="249" y="205"/>
                </a:lnTo>
                <a:lnTo>
                  <a:pt x="259" y="229"/>
                </a:lnTo>
                <a:lnTo>
                  <a:pt x="264" y="259"/>
                </a:lnTo>
                <a:lnTo>
                  <a:pt x="265" y="286"/>
                </a:lnTo>
                <a:lnTo>
                  <a:pt x="257" y="283"/>
                </a:lnTo>
                <a:lnTo>
                  <a:pt x="242" y="286"/>
                </a:lnTo>
                <a:lnTo>
                  <a:pt x="238" y="314"/>
                </a:lnTo>
                <a:lnTo>
                  <a:pt x="249" y="307"/>
                </a:lnTo>
                <a:lnTo>
                  <a:pt x="252" y="334"/>
                </a:lnTo>
                <a:lnTo>
                  <a:pt x="264" y="320"/>
                </a:lnTo>
                <a:lnTo>
                  <a:pt x="269" y="351"/>
                </a:lnTo>
                <a:lnTo>
                  <a:pt x="273" y="385"/>
                </a:lnTo>
                <a:lnTo>
                  <a:pt x="282" y="389"/>
                </a:lnTo>
                <a:lnTo>
                  <a:pt x="282" y="368"/>
                </a:lnTo>
                <a:lnTo>
                  <a:pt x="287" y="379"/>
                </a:lnTo>
                <a:lnTo>
                  <a:pt x="299" y="358"/>
                </a:lnTo>
                <a:lnTo>
                  <a:pt x="294" y="331"/>
                </a:lnTo>
                <a:lnTo>
                  <a:pt x="289" y="307"/>
                </a:lnTo>
                <a:lnTo>
                  <a:pt x="277" y="303"/>
                </a:lnTo>
                <a:lnTo>
                  <a:pt x="275" y="273"/>
                </a:lnTo>
                <a:lnTo>
                  <a:pt x="284" y="219"/>
                </a:lnTo>
                <a:lnTo>
                  <a:pt x="289" y="276"/>
                </a:lnTo>
                <a:lnTo>
                  <a:pt x="300" y="303"/>
                </a:lnTo>
                <a:lnTo>
                  <a:pt x="299" y="270"/>
                </a:lnTo>
                <a:lnTo>
                  <a:pt x="315" y="233"/>
                </a:lnTo>
                <a:lnTo>
                  <a:pt x="318" y="294"/>
                </a:lnTo>
                <a:lnTo>
                  <a:pt x="334" y="300"/>
                </a:lnTo>
                <a:lnTo>
                  <a:pt x="315" y="324"/>
                </a:lnTo>
                <a:lnTo>
                  <a:pt x="354" y="358"/>
                </a:lnTo>
                <a:lnTo>
                  <a:pt x="330" y="361"/>
                </a:lnTo>
                <a:lnTo>
                  <a:pt x="310" y="370"/>
                </a:lnTo>
                <a:lnTo>
                  <a:pt x="306" y="389"/>
                </a:lnTo>
                <a:lnTo>
                  <a:pt x="308" y="404"/>
                </a:lnTo>
                <a:lnTo>
                  <a:pt x="300" y="396"/>
                </a:lnTo>
                <a:lnTo>
                  <a:pt x="290" y="406"/>
                </a:lnTo>
                <a:lnTo>
                  <a:pt x="285" y="418"/>
                </a:lnTo>
                <a:lnTo>
                  <a:pt x="283" y="430"/>
                </a:lnTo>
                <a:lnTo>
                  <a:pt x="295" y="420"/>
                </a:lnTo>
                <a:lnTo>
                  <a:pt x="301" y="425"/>
                </a:lnTo>
                <a:lnTo>
                  <a:pt x="291" y="435"/>
                </a:lnTo>
                <a:lnTo>
                  <a:pt x="294" y="450"/>
                </a:lnTo>
                <a:lnTo>
                  <a:pt x="301" y="446"/>
                </a:lnTo>
                <a:lnTo>
                  <a:pt x="304" y="463"/>
                </a:lnTo>
                <a:lnTo>
                  <a:pt x="297" y="514"/>
                </a:lnTo>
                <a:lnTo>
                  <a:pt x="287" y="497"/>
                </a:lnTo>
                <a:lnTo>
                  <a:pt x="281" y="508"/>
                </a:lnTo>
                <a:lnTo>
                  <a:pt x="281" y="530"/>
                </a:lnTo>
                <a:lnTo>
                  <a:pt x="282" y="551"/>
                </a:lnTo>
                <a:lnTo>
                  <a:pt x="292" y="580"/>
                </a:lnTo>
                <a:lnTo>
                  <a:pt x="289" y="603"/>
                </a:lnTo>
                <a:lnTo>
                  <a:pt x="297" y="591"/>
                </a:lnTo>
                <a:lnTo>
                  <a:pt x="302" y="601"/>
                </a:lnTo>
                <a:lnTo>
                  <a:pt x="307" y="588"/>
                </a:lnTo>
                <a:lnTo>
                  <a:pt x="316" y="588"/>
                </a:lnTo>
                <a:lnTo>
                  <a:pt x="331" y="585"/>
                </a:lnTo>
                <a:lnTo>
                  <a:pt x="343" y="585"/>
                </a:lnTo>
                <a:lnTo>
                  <a:pt x="349" y="592"/>
                </a:lnTo>
                <a:lnTo>
                  <a:pt x="345" y="615"/>
                </a:lnTo>
                <a:lnTo>
                  <a:pt x="331" y="618"/>
                </a:lnTo>
                <a:lnTo>
                  <a:pt x="332" y="642"/>
                </a:lnTo>
                <a:lnTo>
                  <a:pt x="316" y="618"/>
                </a:lnTo>
                <a:lnTo>
                  <a:pt x="312" y="632"/>
                </a:lnTo>
                <a:lnTo>
                  <a:pt x="307" y="636"/>
                </a:lnTo>
                <a:lnTo>
                  <a:pt x="303" y="651"/>
                </a:lnTo>
                <a:lnTo>
                  <a:pt x="300" y="654"/>
                </a:lnTo>
                <a:lnTo>
                  <a:pt x="295" y="664"/>
                </a:lnTo>
                <a:lnTo>
                  <a:pt x="295" y="649"/>
                </a:lnTo>
                <a:lnTo>
                  <a:pt x="289" y="634"/>
                </a:lnTo>
                <a:lnTo>
                  <a:pt x="282" y="637"/>
                </a:lnTo>
                <a:lnTo>
                  <a:pt x="282" y="628"/>
                </a:lnTo>
                <a:lnTo>
                  <a:pt x="277" y="622"/>
                </a:lnTo>
                <a:lnTo>
                  <a:pt x="273" y="595"/>
                </a:lnTo>
                <a:lnTo>
                  <a:pt x="281" y="568"/>
                </a:lnTo>
                <a:lnTo>
                  <a:pt x="276" y="551"/>
                </a:lnTo>
                <a:lnTo>
                  <a:pt x="273" y="537"/>
                </a:lnTo>
                <a:lnTo>
                  <a:pt x="275" y="510"/>
                </a:lnTo>
                <a:lnTo>
                  <a:pt x="265" y="490"/>
                </a:lnTo>
                <a:lnTo>
                  <a:pt x="274" y="449"/>
                </a:lnTo>
                <a:lnTo>
                  <a:pt x="259" y="459"/>
                </a:lnTo>
                <a:lnTo>
                  <a:pt x="264" y="436"/>
                </a:lnTo>
                <a:lnTo>
                  <a:pt x="266" y="409"/>
                </a:lnTo>
                <a:lnTo>
                  <a:pt x="263" y="381"/>
                </a:lnTo>
                <a:lnTo>
                  <a:pt x="256" y="371"/>
                </a:lnTo>
                <a:lnTo>
                  <a:pt x="245" y="371"/>
                </a:lnTo>
                <a:lnTo>
                  <a:pt x="234" y="381"/>
                </a:lnTo>
                <a:lnTo>
                  <a:pt x="234" y="348"/>
                </a:lnTo>
                <a:lnTo>
                  <a:pt x="233" y="317"/>
                </a:lnTo>
                <a:lnTo>
                  <a:pt x="225" y="303"/>
                </a:lnTo>
                <a:lnTo>
                  <a:pt x="221" y="337"/>
                </a:lnTo>
                <a:lnTo>
                  <a:pt x="215" y="300"/>
                </a:lnTo>
                <a:lnTo>
                  <a:pt x="218" y="276"/>
                </a:lnTo>
                <a:lnTo>
                  <a:pt x="228" y="266"/>
                </a:lnTo>
                <a:lnTo>
                  <a:pt x="233" y="242"/>
                </a:lnTo>
                <a:lnTo>
                  <a:pt x="234" y="216"/>
                </a:lnTo>
                <a:lnTo>
                  <a:pt x="225" y="205"/>
                </a:lnTo>
                <a:lnTo>
                  <a:pt x="215" y="216"/>
                </a:lnTo>
                <a:lnTo>
                  <a:pt x="206" y="229"/>
                </a:lnTo>
                <a:lnTo>
                  <a:pt x="197" y="236"/>
                </a:lnTo>
                <a:lnTo>
                  <a:pt x="194" y="225"/>
                </a:lnTo>
                <a:lnTo>
                  <a:pt x="196" y="205"/>
                </a:lnTo>
                <a:lnTo>
                  <a:pt x="201" y="188"/>
                </a:lnTo>
                <a:lnTo>
                  <a:pt x="206" y="172"/>
                </a:lnTo>
                <a:lnTo>
                  <a:pt x="215" y="161"/>
                </a:lnTo>
                <a:lnTo>
                  <a:pt x="222" y="175"/>
                </a:lnTo>
                <a:lnTo>
                  <a:pt x="231" y="195"/>
                </a:lnTo>
                <a:lnTo>
                  <a:pt x="249" y="205"/>
                </a:lnTo>
                <a:lnTo>
                  <a:pt x="252" y="51"/>
                </a:lnTo>
                <a:lnTo>
                  <a:pt x="249" y="7"/>
                </a:lnTo>
                <a:lnTo>
                  <a:pt x="228" y="0"/>
                </a:lnTo>
                <a:lnTo>
                  <a:pt x="223" y="17"/>
                </a:lnTo>
                <a:lnTo>
                  <a:pt x="210" y="34"/>
                </a:lnTo>
              </a:path>
            </a:pathLst>
          </a:custGeom>
          <a:solidFill>
            <a:schemeClr val="accent1"/>
          </a:solidFill>
          <a:ln w="12700" cap="rnd">
            <a:solidFill>
              <a:schemeClr val="tx1"/>
            </a:solidFill>
            <a:round/>
            <a:headEnd/>
            <a:tailEnd/>
          </a:ln>
        </p:spPr>
        <p:txBody>
          <a:bodyPr/>
          <a:lstStyle/>
          <a:p>
            <a:endParaRPr lang="en-US"/>
          </a:p>
        </p:txBody>
      </p:sp>
    </p:spTree>
    <p:extLst>
      <p:ext uri="{BB962C8B-B14F-4D97-AF65-F5344CB8AC3E}">
        <p14:creationId xmlns:p14="http://schemas.microsoft.com/office/powerpoint/2010/main" val="9845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 Method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007"/>
          <a:stretch/>
        </p:blipFill>
        <p:spPr>
          <a:xfrm>
            <a:off x="760419" y="1405883"/>
            <a:ext cx="7623155" cy="4040168"/>
          </a:xfrm>
          <a:prstGeom prst="rect">
            <a:avLst/>
          </a:prstGeom>
        </p:spPr>
      </p:pic>
      <p:sp>
        <p:nvSpPr>
          <p:cNvPr id="10" name="Text Box 5"/>
          <p:cNvSpPr txBox="1">
            <a:spLocks noChangeArrowheads="1"/>
          </p:cNvSpPr>
          <p:nvPr/>
        </p:nvSpPr>
        <p:spPr bwMode="auto">
          <a:xfrm>
            <a:off x="1224015" y="5791200"/>
            <a:ext cx="2535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Can directly </a:t>
            </a:r>
            <a:r>
              <a:rPr lang="en-US" dirty="0" smtClean="0"/>
              <a:t>measure these variables</a:t>
            </a:r>
            <a:endParaRPr lang="en-US" dirty="0"/>
          </a:p>
        </p:txBody>
      </p:sp>
      <p:sp>
        <p:nvSpPr>
          <p:cNvPr id="11" name="Text Box 7"/>
          <p:cNvSpPr txBox="1">
            <a:spLocks noChangeArrowheads="1"/>
          </p:cNvSpPr>
          <p:nvPr/>
        </p:nvSpPr>
        <p:spPr bwMode="auto">
          <a:xfrm>
            <a:off x="5867400" y="57912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FF0000"/>
                </a:solidFill>
              </a:rPr>
              <a:t>How do you partition </a:t>
            </a:r>
          </a:p>
          <a:p>
            <a:pPr algn="ctr" eaLnBrk="1" hangingPunct="1"/>
            <a:r>
              <a:rPr lang="en-US" dirty="0">
                <a:solidFill>
                  <a:srgbClr val="FF0000"/>
                </a:solidFill>
              </a:rPr>
              <a:t>H  and  </a:t>
            </a:r>
            <a:r>
              <a:rPr lang="en-US" dirty="0">
                <a:solidFill>
                  <a:srgbClr val="FF0000"/>
                </a:solidFill>
                <a:sym typeface="Symbol" pitchFamily="18" charset="2"/>
              </a:rPr>
              <a:t>E??</a:t>
            </a:r>
          </a:p>
        </p:txBody>
      </p:sp>
      <p:sp>
        <p:nvSpPr>
          <p:cNvPr id="15" name="Right Brace 14"/>
          <p:cNvSpPr/>
          <p:nvPr/>
        </p:nvSpPr>
        <p:spPr>
          <a:xfrm rot="5400000">
            <a:off x="3606711" y="4781680"/>
            <a:ext cx="304803" cy="1023939"/>
          </a:xfrm>
          <a:prstGeom prst="rightBrace">
            <a:avLst>
              <a:gd name="adj1" fmla="val 8333"/>
              <a:gd name="adj2" fmla="val 50667"/>
            </a:avLst>
          </a:prstGeom>
          <a:solidFill>
            <a:schemeClr val="tx1">
              <a:alpha val="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Arrow Connector 16"/>
          <p:cNvCxnSpPr/>
          <p:nvPr/>
        </p:nvCxnSpPr>
        <p:spPr>
          <a:xfrm flipV="1">
            <a:off x="3316427" y="5334000"/>
            <a:ext cx="341173" cy="5492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4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p:spPr>
        <p:txBody>
          <a:bodyPr/>
          <a:lstStyle/>
          <a:p>
            <a:r>
              <a:rPr lang="en-US" dirty="0" smtClean="0"/>
              <a:t>Energy Balance Method</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52400" y="2112992"/>
                <a:ext cx="8537337" cy="6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sym typeface="Symbol" pitchFamily="18" charset="2"/>
                            </a:rPr>
                          </m:ctrlPr>
                        </m:fPr>
                        <m:num>
                          <m:r>
                            <a:rPr lang="en-US" b="0" i="1" smtClean="0">
                              <a:latin typeface="Cambria Math"/>
                              <a:sym typeface="Symbol" pitchFamily="18" charset="2"/>
                            </a:rPr>
                            <m:t>28.4 </m:t>
                          </m:r>
                          <m:r>
                            <m:rPr>
                              <m:nor/>
                            </m:rPr>
                            <a:rPr lang="en-US" b="0" i="0" smtClean="0">
                              <a:latin typeface="Cambria Math"/>
                              <a:sym typeface="Symbol" pitchFamily="18" charset="2"/>
                            </a:rPr>
                            <m:t>W</m:t>
                          </m:r>
                          <m:r>
                            <m:rPr>
                              <m:nor/>
                            </m:rPr>
                            <a:rPr lang="en-US" dirty="0" smtClean="0"/>
                            <m:t> </m:t>
                          </m:r>
                        </m:num>
                        <m:den>
                          <m:sSup>
                            <m:sSupPr>
                              <m:ctrlPr>
                                <a:rPr lang="en-US" i="1" smtClean="0">
                                  <a:latin typeface="Cambria Math"/>
                                  <a:sym typeface="Symbol" pitchFamily="18" charset="2"/>
                                </a:rPr>
                              </m:ctrlPr>
                            </m:sSupPr>
                            <m:e>
                              <m:r>
                                <a:rPr lang="en-US" b="0" i="1" smtClean="0">
                                  <a:latin typeface="Cambria Math"/>
                                  <a:sym typeface="Symbol" pitchFamily="18" charset="2"/>
                                </a:rPr>
                                <m:t>𝑚</m:t>
                              </m:r>
                            </m:e>
                            <m:sup>
                              <m:r>
                                <a:rPr lang="en-US" b="0" i="1" smtClean="0">
                                  <a:latin typeface="Cambria Math"/>
                                  <a:sym typeface="Symbol" pitchFamily="18" charset="2"/>
                                </a:rPr>
                                <m:t>2</m:t>
                              </m:r>
                            </m:sup>
                          </m:sSup>
                          <m:r>
                            <m:rPr>
                              <m:nor/>
                            </m:rPr>
                            <a:rPr lang="en-US" dirty="0" smtClean="0"/>
                            <m:t> </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f>
                            <m:fPr>
                              <m:type m:val="lin"/>
                              <m:ctrlPr>
                                <a:rPr lang="en-US" b="0" i="1" smtClean="0">
                                  <a:latin typeface="Cambria Math"/>
                                  <a:ea typeface="Cambria Math"/>
                                  <a:sym typeface="Symbol" pitchFamily="18" charset="2"/>
                                </a:rPr>
                              </m:ctrlPr>
                            </m:fPr>
                            <m:num>
                              <m:r>
                                <a:rPr lang="en-US" b="0" i="1" smtClean="0">
                                  <a:latin typeface="Cambria Math"/>
                                  <a:ea typeface="Cambria Math"/>
                                  <a:sym typeface="Symbol" pitchFamily="18" charset="2"/>
                                </a:rPr>
                                <m:t>𝐽</m:t>
                              </m:r>
                            </m:num>
                            <m:den>
                              <m:r>
                                <a:rPr lang="en-US" b="0" i="1" smtClean="0">
                                  <a:latin typeface="Cambria Math"/>
                                  <a:ea typeface="Cambria Math"/>
                                  <a:sym typeface="Symbol" pitchFamily="18" charset="2"/>
                                </a:rPr>
                                <m:t>𝑠</m:t>
                              </m:r>
                            </m:den>
                          </m:f>
                        </m:num>
                        <m:den>
                          <m:r>
                            <a:rPr lang="en-US" b="0" i="1" smtClean="0">
                              <a:latin typeface="Cambria Math"/>
                              <a:ea typeface="Cambria Math"/>
                              <a:sym typeface="Symbol" pitchFamily="18" charset="2"/>
                            </a:rPr>
                            <m:t>𝑊</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𝑔</m:t>
                          </m:r>
                        </m:num>
                        <m:den>
                          <m:r>
                            <a:rPr lang="en-US" b="0" i="1" smtClean="0">
                              <a:latin typeface="Cambria Math"/>
                              <a:ea typeface="Cambria Math"/>
                              <a:sym typeface="Symbol" pitchFamily="18" charset="2"/>
                            </a:rPr>
                            <m:t>2450 </m:t>
                          </m:r>
                          <m:r>
                            <a:rPr lang="en-US" b="0" i="1" smtClean="0">
                              <a:latin typeface="Cambria Math"/>
                              <a:ea typeface="Cambria Math"/>
                              <a:sym typeface="Symbol" pitchFamily="18" charset="2"/>
                            </a:rPr>
                            <m:t>𝐽</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3600 </m:t>
                          </m:r>
                          <m:r>
                            <a:rPr lang="en-US" b="0" i="1" smtClean="0">
                              <a:latin typeface="Cambria Math"/>
                              <a:ea typeface="Cambria Math"/>
                              <a:sym typeface="Symbol" pitchFamily="18" charset="2"/>
                            </a:rPr>
                            <m:t>𝑠</m:t>
                          </m:r>
                        </m:num>
                        <m:den>
                          <m:r>
                            <a:rPr lang="en-US" b="0" i="1" smtClean="0">
                              <a:latin typeface="Cambria Math"/>
                              <a:ea typeface="Cambria Math"/>
                              <a:sym typeface="Symbol" pitchFamily="18" charset="2"/>
                            </a:rPr>
                            <m:t> 1 </m:t>
                          </m:r>
                          <m:r>
                            <a:rPr lang="en-US" b="0" i="1" smtClean="0">
                              <a:latin typeface="Cambria Math"/>
                              <a:ea typeface="Cambria Math"/>
                              <a:sym typeface="Symbol" pitchFamily="18" charset="2"/>
                            </a:rPr>
                            <m:t>h𝑟</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24 </m:t>
                          </m:r>
                          <m:r>
                            <a:rPr lang="en-US" b="0" i="1" smtClean="0">
                              <a:latin typeface="Cambria Math"/>
                              <a:ea typeface="Cambria Math"/>
                              <a:sym typeface="Symbol" pitchFamily="18" charset="2"/>
                            </a:rPr>
                            <m:t>h𝑟</m:t>
                          </m:r>
                        </m:num>
                        <m:den>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𝑑𝑎𝑦</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sSup>
                            <m:sSupPr>
                              <m:ctrlPr>
                                <a:rPr lang="en-US" i="1" smtClean="0">
                                  <a:latin typeface="Cambria Math"/>
                                  <a:ea typeface="Cambria Math"/>
                                  <a:sym typeface="Symbol" pitchFamily="18" charset="2"/>
                                </a:rPr>
                              </m:ctrlPr>
                            </m:sSupPr>
                            <m:e>
                              <m:r>
                                <a:rPr lang="en-US" b="0" i="1" smtClean="0">
                                  <a:latin typeface="Cambria Math"/>
                                  <a:ea typeface="Cambria Math"/>
                                  <a:sym typeface="Symbol" pitchFamily="18" charset="2"/>
                                </a:rPr>
                                <m:t>𝑚</m:t>
                              </m:r>
                            </m:e>
                            <m:sup>
                              <m:r>
                                <a:rPr lang="en-US" b="0" i="1" smtClean="0">
                                  <a:latin typeface="Cambria Math"/>
                                  <a:ea typeface="Cambria Math"/>
                                  <a:sym typeface="Symbol" pitchFamily="18" charset="2"/>
                                </a:rPr>
                                <m:t>3</m:t>
                              </m:r>
                            </m:sup>
                          </m:sSup>
                        </m:num>
                        <m:den>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𝑘𝑔</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𝑘𝑔</m:t>
                          </m:r>
                        </m:num>
                        <m:den>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𝑔</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𝑚𝑚</m:t>
                          </m:r>
                        </m:num>
                        <m:den>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𝑚</m:t>
                          </m:r>
                        </m:den>
                      </m:f>
                      <m:r>
                        <a:rPr lang="en-US" i="1" smtClean="0">
                          <a:latin typeface="Cambria Math"/>
                          <a:ea typeface="Cambria Math"/>
                          <a:sym typeface="Symbol" pitchFamily="18" charset="2"/>
                        </a:rPr>
                        <m:t>=</m:t>
                      </m:r>
                      <m:r>
                        <a:rPr lang="en-US" b="0" i="1" smtClean="0">
                          <a:latin typeface="Cambria Math"/>
                          <a:ea typeface="Cambria Math"/>
                          <a:sym typeface="Symbol" pitchFamily="18" charset="2"/>
                        </a:rPr>
                        <m:t>1 </m:t>
                      </m:r>
                      <m:f>
                        <m:fPr>
                          <m:ctrlPr>
                            <a:rPr lang="en-US" b="0" i="1" smtClean="0">
                              <a:latin typeface="Cambria Math"/>
                              <a:ea typeface="Cambria Math"/>
                              <a:sym typeface="Symbol" pitchFamily="18" charset="2"/>
                            </a:rPr>
                          </m:ctrlPr>
                        </m:fPr>
                        <m:num>
                          <m:r>
                            <a:rPr lang="en-US" b="0" i="1" smtClean="0">
                              <a:latin typeface="Cambria Math"/>
                              <a:ea typeface="Cambria Math"/>
                              <a:sym typeface="Symbol" pitchFamily="18" charset="2"/>
                            </a:rPr>
                            <m:t>𝑚𝑚</m:t>
                          </m:r>
                        </m:num>
                        <m:den>
                          <m:r>
                            <a:rPr lang="en-US" b="0" i="1" smtClean="0">
                              <a:latin typeface="Cambria Math"/>
                              <a:ea typeface="Cambria Math"/>
                              <a:sym typeface="Symbol" pitchFamily="18" charset="2"/>
                            </a:rPr>
                            <m:t>𝑑𝑎𝑦</m:t>
                          </m:r>
                        </m:den>
                      </m:f>
                    </m:oMath>
                  </m:oMathPara>
                </a14:m>
                <a:endParaRPr lang="en-US" dirty="0" smtClean="0">
                  <a:sym typeface="Symbol" pitchFamily="18" charset="2"/>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2112992"/>
                <a:ext cx="8537337" cy="69672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3956" y="1538681"/>
                <a:ext cx="3754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dirty="0" smtClean="0">
                          <a:sym typeface="Symbol" pitchFamily="18" charset="2"/>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083956" y="1538681"/>
                <a:ext cx="37542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76112" y="3057439"/>
                <a:ext cx="550625"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ea typeface="Cambria Math"/>
                          <a:sym typeface="Symbol" pitchFamily="18" charset="2"/>
                        </a:rPr>
                        <m:t>𝜌</m:t>
                      </m:r>
                      <m:r>
                        <a:rPr lang="en-US" i="1" dirty="0" smtClean="0">
                          <a:latin typeface="Cambria Math"/>
                          <a:sym typeface="Symbol" pitchFamily="18" charset="2"/>
                        </a:rPr>
                        <m:t>﷮</m:t>
                      </m:r>
                      <m:r>
                        <a:rPr lang="en-US" b="0" i="1" baseline="-25000" dirty="0" smtClean="0">
                          <a:latin typeface="Cambria Math"/>
                          <a:sym typeface="Symbol" pitchFamily="18" charset="2"/>
                        </a:rPr>
                        <m:t>𝑤</m:t>
                      </m:r>
                    </m:oMath>
                  </m:oMathPara>
                </a14:m>
                <a:endParaRPr lang="en-US" baseline="-25000" dirty="0"/>
              </a:p>
            </p:txBody>
          </p:sp>
        </mc:Choice>
        <mc:Fallback xmlns="">
          <p:sp>
            <p:nvSpPr>
              <p:cNvPr id="10" name="Rectangle 9"/>
              <p:cNvSpPr>
                <a:spLocks noRot="1" noChangeAspect="1" noMove="1" noResize="1" noEditPoints="1" noAdjustHandles="1" noChangeArrowheads="1" noChangeShapeType="1" noTextEdit="1"/>
              </p:cNvSpPr>
              <p:nvPr/>
            </p:nvSpPr>
            <p:spPr>
              <a:xfrm>
                <a:off x="6676112" y="3057439"/>
                <a:ext cx="550625" cy="362984"/>
              </a:xfrm>
              <a:prstGeom prst="rect">
                <a:avLst/>
              </a:prstGeom>
              <a:blipFill rotWithShape="1">
                <a:blip r:embed="rId4"/>
                <a:stretch>
                  <a:fillRect b="-23729"/>
                </a:stretch>
              </a:blipFill>
            </p:spPr>
            <p:txBody>
              <a:bodyPr/>
              <a:lstStyle/>
              <a:p>
                <a:r>
                  <a:rPr lang="en-US">
                    <a:noFill/>
                  </a:rPr>
                  <a:t> </a:t>
                </a:r>
              </a:p>
            </p:txBody>
          </p:sp>
        </mc:Fallback>
      </mc:AlternateContent>
      <p:cxnSp>
        <p:nvCxnSpPr>
          <p:cNvPr id="12" name="Straight Arrow Connector 11"/>
          <p:cNvCxnSpPr/>
          <p:nvPr/>
        </p:nvCxnSpPr>
        <p:spPr>
          <a:xfrm>
            <a:off x="1371600" y="1828800"/>
            <a:ext cx="609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365271" y="2809721"/>
            <a:ext cx="416529" cy="3735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264020" y="3492514"/>
                <a:ext cx="4101251" cy="622286"/>
              </a:xfrm>
              <a:prstGeom prst="rect">
                <a:avLst/>
              </a:prstGeom>
              <a:noFill/>
              <a:ln w="15875">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𝐸𝑇</m:t>
                      </m:r>
                      <m:r>
                        <a:rPr lang="en-US" b="0" i="1" smtClean="0">
                          <a:latin typeface="Cambria Math"/>
                        </a:rPr>
                        <m:t>= </m:t>
                      </m:r>
                      <m:f>
                        <m:fPr>
                          <m:ctrlPr>
                            <a:rPr lang="en-US" b="0" i="1" smtClean="0">
                              <a:latin typeface="Cambria Math"/>
                            </a:rPr>
                          </m:ctrlPr>
                        </m:fPr>
                        <m:num>
                          <m:r>
                            <m:rPr>
                              <m:nor/>
                            </m:rPr>
                            <a:rPr lang="en-US" dirty="0" smtClean="0">
                              <a:sym typeface="Symbol" pitchFamily="18" charset="2"/>
                            </a:rPr>
                            <m:t></m:t>
                          </m:r>
                          <m:r>
                            <m:rPr>
                              <m:nor/>
                            </m:rPr>
                            <a:rPr lang="en-US" dirty="0" smtClean="0">
                              <a:sym typeface="Symbol" pitchFamily="18" charset="2"/>
                            </a:rPr>
                            <m:t>E</m:t>
                          </m:r>
                        </m:num>
                        <m:den>
                          <m:r>
                            <a:rPr lang="en-US" b="0" i="1" smtClean="0">
                              <a:latin typeface="Cambria Math"/>
                            </a:rPr>
                            <m:t>28.4</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28.4</m:t>
                          </m:r>
                        </m:den>
                      </m:f>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𝑛</m:t>
                          </m:r>
                        </m:sub>
                      </m:sSub>
                      <m:r>
                        <a:rPr lang="en-US" b="0" i="1" smtClean="0">
                          <a:latin typeface="Cambria Math"/>
                        </a:rPr>
                        <m:t>−</m:t>
                      </m:r>
                      <m:r>
                        <a:rPr lang="en-US" b="0" i="1" smtClean="0">
                          <a:latin typeface="Cambria Math"/>
                        </a:rPr>
                        <m:t>𝐺</m:t>
                      </m:r>
                      <m:r>
                        <a:rPr lang="en-US" b="0" i="1" smtClean="0">
                          <a:latin typeface="Cambria Math"/>
                        </a:rPr>
                        <m:t>−</m:t>
                      </m:r>
                      <m:r>
                        <a:rPr lang="en-US" b="0" i="1" smtClean="0">
                          <a:latin typeface="Cambria Math"/>
                        </a:rPr>
                        <m:t>𝐻</m:t>
                      </m:r>
                      <m:r>
                        <a:rPr lang="en-US" b="0" i="1" smtClean="0">
                          <a:latin typeface="Cambria Math"/>
                        </a:rPr>
                        <m:t>−</m:t>
                      </m:r>
                      <m:r>
                        <a:rPr lang="en-US" b="0" i="1" smtClean="0">
                          <a:latin typeface="Cambria Math"/>
                        </a:rPr>
                        <m:t>𝑊</m:t>
                      </m:r>
                      <m:r>
                        <a:rPr lang="en-US" b="0" i="1" smtClean="0">
                          <a:latin typeface="Cambria Math"/>
                        </a:rPr>
                        <m:t>) </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264020" y="3492514"/>
                <a:ext cx="4101251" cy="622286"/>
              </a:xfrm>
              <a:prstGeom prst="rect">
                <a:avLst/>
              </a:prstGeom>
              <a:blipFill rotWithShape="1">
                <a:blip r:embed="rId5"/>
                <a:stretch>
                  <a:fillRect/>
                </a:stretch>
              </a:blipFill>
              <a:ln w="15875">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flipH="1">
                <a:off x="1652954" y="4267200"/>
                <a:ext cx="7117081" cy="484172"/>
              </a:xfrm>
              <a:prstGeom prst="rect">
                <a:avLst/>
              </a:prstGeom>
              <a:noFill/>
            </p:spPr>
            <p:txBody>
              <a:bodyPr wrap="square" rtlCol="0">
                <a:spAutoFit/>
              </a:bodyPr>
              <a:lstStyle/>
              <a:p>
                <a:r>
                  <a:rPr lang="en-US" dirty="0" smtClean="0"/>
                  <a:t>The maximum </a:t>
                </a:r>
                <a:r>
                  <a:rPr lang="en-US" dirty="0" err="1" smtClean="0"/>
                  <a:t>radiative</a:t>
                </a:r>
                <a:r>
                  <a:rPr lang="en-US" dirty="0" smtClean="0"/>
                  <a:t> evaporation rate </a:t>
                </a:r>
                <a:r>
                  <a:rPr lang="en-US" dirty="0" err="1" smtClean="0"/>
                  <a:t>E</a:t>
                </a:r>
                <a:r>
                  <a:rPr lang="en-US" baseline="-25000" dirty="0" err="1" smtClean="0"/>
                  <a:t>r</a:t>
                </a:r>
                <a:r>
                  <a:rPr lang="en-US" baseline="-25000" dirty="0" smtClean="0"/>
                  <a:t> </a:t>
                </a:r>
                <a:r>
                  <a:rPr lang="en-US" dirty="0" smtClean="0"/>
                  <a:t>=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𝑅</m:t>
                            </m:r>
                          </m:e>
                          <m:sub>
                            <m:r>
                              <a:rPr lang="en-US" b="0" i="1" smtClean="0">
                                <a:latin typeface="Cambria Math"/>
                              </a:rPr>
                              <m:t>𝑛</m:t>
                            </m:r>
                          </m:sub>
                        </m:sSub>
                      </m:num>
                      <m:den>
                        <m:r>
                          <a:rPr lang="en-US" b="0" i="1" smtClean="0">
                            <a:latin typeface="Cambria Math"/>
                          </a:rPr>
                          <m:t>28.4</m:t>
                        </m:r>
                      </m:den>
                    </m:f>
                  </m:oMath>
                </a14:m>
                <a:r>
                  <a:rPr lang="en-US" dirty="0" smtClean="0"/>
                  <a:t> </a:t>
                </a:r>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flipH="1">
                <a:off x="1652954" y="4267200"/>
                <a:ext cx="7117081" cy="484172"/>
              </a:xfrm>
              <a:prstGeom prst="rect">
                <a:avLst/>
              </a:prstGeom>
              <a:blipFill rotWithShape="1">
                <a:blip r:embed="rId6"/>
                <a:stretch>
                  <a:fillRect l="-685" b="-8861"/>
                </a:stretch>
              </a:blipFill>
            </p:spPr>
            <p:txBody>
              <a:bodyPr/>
              <a:lstStyle/>
              <a:p>
                <a:r>
                  <a:rPr lang="en-US">
                    <a:noFill/>
                  </a:rPr>
                  <a:t> </a:t>
                </a:r>
              </a:p>
            </p:txBody>
          </p:sp>
        </mc:Fallback>
      </mc:AlternateContent>
      <p:sp>
        <p:nvSpPr>
          <p:cNvPr id="3" name="Rectangle 2"/>
          <p:cNvSpPr/>
          <p:nvPr/>
        </p:nvSpPr>
        <p:spPr>
          <a:xfrm>
            <a:off x="5562600" y="4297568"/>
            <a:ext cx="914400" cy="484172"/>
          </a:xfrm>
          <a:prstGeom prst="rect">
            <a:avLst/>
          </a:prstGeom>
          <a:solidFill>
            <a:schemeClr val="accent3">
              <a:alpha val="0"/>
            </a:schemeClr>
          </a:solidFill>
          <a:ln w="4762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4876800" y="4953000"/>
            <a:ext cx="2446952" cy="369332"/>
          </a:xfrm>
          <a:prstGeom prst="rect">
            <a:avLst/>
          </a:prstGeom>
          <a:noFill/>
        </p:spPr>
        <p:txBody>
          <a:bodyPr wrap="none" rtlCol="0">
            <a:spAutoFit/>
          </a:bodyPr>
          <a:lstStyle/>
          <a:p>
            <a:r>
              <a:rPr lang="en-US" dirty="0" smtClean="0"/>
              <a:t>Conversion valid at 20°C</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69085049"/>
              </p:ext>
            </p:extLst>
          </p:nvPr>
        </p:nvGraphicFramePr>
        <p:xfrm>
          <a:off x="376237" y="4962144"/>
          <a:ext cx="3205163" cy="1520190"/>
        </p:xfrm>
        <a:graphic>
          <a:graphicData uri="http://schemas.openxmlformats.org/drawingml/2006/table">
            <a:tbl>
              <a:tblPr>
                <a:tableStyleId>{5C22544A-7EE6-4342-B048-85BDC9FD1C3A}</a:tableStyleId>
              </a:tblPr>
              <a:tblGrid>
                <a:gridCol w="621624"/>
                <a:gridCol w="751658"/>
                <a:gridCol w="697742"/>
                <a:gridCol w="1134139"/>
              </a:tblGrid>
              <a:tr h="238125">
                <a:tc>
                  <a:txBody>
                    <a:bodyPr/>
                    <a:lstStyle/>
                    <a:p>
                      <a:pPr algn="ctr" fontAlgn="b"/>
                      <a:r>
                        <a:rPr lang="en-US" sz="1600" b="1" u="none" strike="noStrike" dirty="0">
                          <a:effectLst/>
                        </a:rPr>
                        <a:t>Temp</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err="1">
                          <a:effectLst/>
                        </a:rPr>
                        <a:t>Lv</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Density</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Conversion</a:t>
                      </a:r>
                      <a:endParaRPr lang="en-US" sz="1600" b="1" i="0" u="none" strike="noStrike" dirty="0">
                        <a:solidFill>
                          <a:srgbClr val="000000"/>
                        </a:solidFill>
                        <a:effectLst/>
                        <a:latin typeface="Calibri"/>
                      </a:endParaRPr>
                    </a:p>
                  </a:txBody>
                  <a:tcPr marL="9525" marR="9525" marT="9525" marB="0" anchor="b"/>
                </a:tc>
              </a:tr>
              <a:tr h="238125">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2501000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999.9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28.94</a:t>
                      </a:r>
                      <a:endParaRPr lang="en-US" sz="1600" b="0" i="0" u="none" strike="noStrike">
                        <a:solidFill>
                          <a:srgbClr val="000000"/>
                        </a:solidFill>
                        <a:effectLst/>
                        <a:latin typeface="Calibri"/>
                      </a:endParaRPr>
                    </a:p>
                  </a:txBody>
                  <a:tcPr marL="9525" marR="9525" marT="9525" marB="0" anchor="b"/>
                </a:tc>
              </a:tr>
              <a:tr h="238125">
                <a:tc>
                  <a:txBody>
                    <a:bodyPr/>
                    <a:lstStyle/>
                    <a:p>
                      <a:pPr algn="ctr" fontAlgn="b"/>
                      <a:r>
                        <a:rPr lang="en-US" sz="1600" u="none" strike="noStrike">
                          <a:effectLst/>
                        </a:rPr>
                        <a:t>10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2477300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999.7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28.66</a:t>
                      </a:r>
                      <a:endParaRPr lang="en-US" sz="1600" b="0" i="0" u="none" strike="noStrike">
                        <a:solidFill>
                          <a:srgbClr val="000000"/>
                        </a:solidFill>
                        <a:effectLst/>
                        <a:latin typeface="Calibri"/>
                      </a:endParaRPr>
                    </a:p>
                  </a:txBody>
                  <a:tcPr marL="9525" marR="9525" marT="9525" marB="0" anchor="b"/>
                </a:tc>
              </a:tr>
              <a:tr h="238125">
                <a:tc>
                  <a:txBody>
                    <a:bodyPr/>
                    <a:lstStyle/>
                    <a:p>
                      <a:pPr algn="ctr" fontAlgn="b"/>
                      <a:r>
                        <a:rPr lang="en-US" sz="1600" u="none" strike="noStrike">
                          <a:effectLst/>
                        </a:rPr>
                        <a:t>20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2453600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998.2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28.35</a:t>
                      </a:r>
                      <a:endParaRPr lang="en-US" sz="1600" b="0" i="0" u="none" strike="noStrike">
                        <a:solidFill>
                          <a:srgbClr val="000000"/>
                        </a:solidFill>
                        <a:effectLst/>
                        <a:latin typeface="Calibri"/>
                      </a:endParaRPr>
                    </a:p>
                  </a:txBody>
                  <a:tcPr marL="9525" marR="9525" marT="9525" marB="0" anchor="b"/>
                </a:tc>
              </a:tr>
              <a:tr h="238125">
                <a:tc>
                  <a:txBody>
                    <a:bodyPr/>
                    <a:lstStyle/>
                    <a:p>
                      <a:pPr algn="ctr" fontAlgn="b"/>
                      <a:r>
                        <a:rPr lang="en-US" sz="1600" u="none" strike="noStrike">
                          <a:effectLst/>
                        </a:rPr>
                        <a:t>30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2429900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995.7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28.00</a:t>
                      </a:r>
                      <a:endParaRPr lang="en-US" sz="1600" b="0" i="0" u="none" strike="noStrike">
                        <a:solidFill>
                          <a:srgbClr val="000000"/>
                        </a:solidFill>
                        <a:effectLst/>
                        <a:latin typeface="Calibri"/>
                      </a:endParaRPr>
                    </a:p>
                  </a:txBody>
                  <a:tcPr marL="9525" marR="9525" marT="9525" marB="0" anchor="b"/>
                </a:tc>
              </a:tr>
              <a:tr h="238125">
                <a:tc>
                  <a:txBody>
                    <a:bodyPr/>
                    <a:lstStyle/>
                    <a:p>
                      <a:pPr algn="ctr" fontAlgn="b"/>
                      <a:r>
                        <a:rPr lang="en-US" sz="1600" u="none" strike="noStrike">
                          <a:effectLst/>
                        </a:rPr>
                        <a:t>40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2406200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992.2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27.63</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1711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7168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609600" y="53340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http://www.uga.edu/srel/kidsdoscience/soils-planets/soil-particle-size.pdf</a:t>
            </a:r>
          </a:p>
        </p:txBody>
      </p:sp>
    </p:spTree>
    <p:extLst>
      <p:ext uri="{BB962C8B-B14F-4D97-AF65-F5344CB8AC3E}">
        <p14:creationId xmlns:p14="http://schemas.microsoft.com/office/powerpoint/2010/main" val="1683941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53152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Grp="1" noChangeArrowheads="1"/>
          </p:cNvSpPr>
          <p:nvPr>
            <p:ph type="title"/>
          </p:nvPr>
        </p:nvSpPr>
        <p:spPr>
          <a:xfrm>
            <a:off x="508348" y="178832"/>
            <a:ext cx="3760679" cy="1649968"/>
          </a:xfrm>
        </p:spPr>
        <p:txBody>
          <a:bodyPr/>
          <a:lstStyle/>
          <a:p>
            <a:pPr algn="l" eaLnBrk="1" hangingPunct="1"/>
            <a:r>
              <a:rPr lang="en-US" sz="3200" dirty="0" smtClean="0"/>
              <a:t>Soil Texture is </a:t>
            </a:r>
            <a:br>
              <a:rPr lang="en-US" sz="3200" dirty="0" smtClean="0"/>
            </a:br>
            <a:r>
              <a:rPr lang="en-US" sz="3200" dirty="0" smtClean="0"/>
              <a:t>defined by % of silt, sand, clay</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92101"/>
            <a:ext cx="4648200" cy="316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57800" y="4269998"/>
            <a:ext cx="3886200" cy="646331"/>
          </a:xfrm>
          <a:prstGeom prst="rect">
            <a:avLst/>
          </a:prstGeom>
          <a:noFill/>
        </p:spPr>
        <p:txBody>
          <a:bodyPr wrap="square" rtlCol="0">
            <a:spAutoFit/>
          </a:bodyPr>
          <a:lstStyle/>
          <a:p>
            <a:r>
              <a:rPr lang="en-US" dirty="0" err="1" smtClean="0"/>
              <a:t>Silty</a:t>
            </a:r>
            <a:r>
              <a:rPr lang="en-US" dirty="0" smtClean="0"/>
              <a:t> Clay Loam </a:t>
            </a:r>
          </a:p>
          <a:p>
            <a:r>
              <a:rPr lang="en-US" dirty="0" smtClean="0"/>
              <a:t>~ 55% silt, 10% sand, 35% clay</a:t>
            </a:r>
            <a:endParaRPr lang="en-US" dirty="0"/>
          </a:p>
        </p:txBody>
      </p:sp>
      <p:sp>
        <p:nvSpPr>
          <p:cNvPr id="4" name="Oval 3"/>
          <p:cNvSpPr/>
          <p:nvPr/>
        </p:nvSpPr>
        <p:spPr>
          <a:xfrm>
            <a:off x="3962400" y="4662726"/>
            <a:ext cx="152400" cy="1378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4078527" y="4420561"/>
            <a:ext cx="190500" cy="2536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38600" y="4674164"/>
            <a:ext cx="914400" cy="15742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295400" y="4735707"/>
            <a:ext cx="2667001"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1989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pPr eaLnBrk="1" hangingPunct="1"/>
            <a:r>
              <a:rPr lang="en-US" smtClean="0"/>
              <a:t>Soil Water Content</a:t>
            </a:r>
          </a:p>
        </p:txBody>
      </p:sp>
      <p:graphicFrame>
        <p:nvGraphicFramePr>
          <p:cNvPr id="11267" name="Object 5"/>
          <p:cNvGraphicFramePr>
            <a:graphicFrameLocks noGrp="1" noChangeAspect="1"/>
          </p:cNvGraphicFramePr>
          <p:nvPr>
            <p:ph idx="1"/>
          </p:nvPr>
        </p:nvGraphicFramePr>
        <p:xfrm>
          <a:off x="381000" y="1905000"/>
          <a:ext cx="8229600" cy="4197350"/>
        </p:xfrm>
        <a:graphic>
          <a:graphicData uri="http://schemas.openxmlformats.org/presentationml/2006/ole">
            <mc:AlternateContent xmlns:mc="http://schemas.openxmlformats.org/markup-compatibility/2006">
              <mc:Choice xmlns:v="urn:schemas-microsoft-com:vml" Requires="v">
                <p:oleObj spid="_x0000_s22562" name="Photo Editor Photo" r:id="rId3" imgW="12866667" imgH="6563641" progId="MSPhotoEd.3">
                  <p:embed/>
                </p:oleObj>
              </mc:Choice>
              <mc:Fallback>
                <p:oleObj name="Photo Editor Photo" r:id="rId3" imgW="12866667" imgH="656364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82296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8"/>
          <p:cNvGraphicFramePr>
            <a:graphicFrameLocks noChangeAspect="1"/>
          </p:cNvGraphicFramePr>
          <p:nvPr/>
        </p:nvGraphicFramePr>
        <p:xfrm>
          <a:off x="4343400" y="1066800"/>
          <a:ext cx="4800600" cy="1676400"/>
        </p:xfrm>
        <a:graphic>
          <a:graphicData uri="http://schemas.openxmlformats.org/presentationml/2006/ole">
            <mc:AlternateContent xmlns:mc="http://schemas.openxmlformats.org/markup-compatibility/2006">
              <mc:Choice xmlns:v="urn:schemas-microsoft-com:vml" Requires="v">
                <p:oleObj spid="_x0000_s22563" name="Equation" r:id="rId5" imgW="888614" imgH="393529" progId="Equation.3">
                  <p:embed/>
                </p:oleObj>
              </mc:Choice>
              <mc:Fallback>
                <p:oleObj name="Equation" r:id="rId5" imgW="888614"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066800"/>
                        <a:ext cx="4800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Text Box 10"/>
          <p:cNvSpPr txBox="1">
            <a:spLocks noChangeArrowheads="1"/>
          </p:cNvSpPr>
          <p:nvPr/>
        </p:nvSpPr>
        <p:spPr bwMode="auto">
          <a:xfrm>
            <a:off x="1736725" y="6132513"/>
            <a:ext cx="210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Soil Water Content</a:t>
            </a:r>
          </a:p>
        </p:txBody>
      </p:sp>
    </p:spTree>
    <p:extLst>
      <p:ext uri="{BB962C8B-B14F-4D97-AF65-F5344CB8AC3E}">
        <p14:creationId xmlns:p14="http://schemas.microsoft.com/office/powerpoint/2010/main" val="812645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smtClean="0"/>
              <a:t>Soil Water Flux, q</a:t>
            </a:r>
          </a:p>
        </p:txBody>
      </p:sp>
      <p:graphicFrame>
        <p:nvGraphicFramePr>
          <p:cNvPr id="12291" name="Object 5"/>
          <p:cNvGraphicFramePr>
            <a:graphicFrameLocks noGrp="1" noChangeAspect="1"/>
          </p:cNvGraphicFramePr>
          <p:nvPr>
            <p:ph idx="1"/>
          </p:nvPr>
        </p:nvGraphicFramePr>
        <p:xfrm>
          <a:off x="457200" y="1743075"/>
          <a:ext cx="8229600" cy="4238625"/>
        </p:xfrm>
        <a:graphic>
          <a:graphicData uri="http://schemas.openxmlformats.org/presentationml/2006/ole">
            <mc:AlternateContent xmlns:mc="http://schemas.openxmlformats.org/markup-compatibility/2006">
              <mc:Choice xmlns:v="urn:schemas-microsoft-com:vml" Requires="v">
                <p:oleObj spid="_x0000_s23586" name="Photo Editor Photo" r:id="rId3" imgW="11666667" imgH="6009524" progId="MSPhotoEd.3">
                  <p:embed/>
                </p:oleObj>
              </mc:Choice>
              <mc:Fallback>
                <p:oleObj name="Photo Editor Photo" r:id="rId3" imgW="11666667" imgH="60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43075"/>
                        <a:ext cx="82296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8"/>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3587"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3" name="Text Box 11"/>
          <p:cNvSpPr txBox="1">
            <a:spLocks noChangeArrowheads="1"/>
          </p:cNvSpPr>
          <p:nvPr/>
        </p:nvSpPr>
        <p:spPr bwMode="auto">
          <a:xfrm>
            <a:off x="1355725" y="156368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q = Q/A</a:t>
            </a:r>
          </a:p>
        </p:txBody>
      </p:sp>
    </p:spTree>
    <p:extLst>
      <p:ext uri="{BB962C8B-B14F-4D97-AF65-F5344CB8AC3E}">
        <p14:creationId xmlns:p14="http://schemas.microsoft.com/office/powerpoint/2010/main" val="3901910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Soil Water Tension, </a:t>
            </a:r>
            <a:r>
              <a:rPr lang="en-US" smtClean="0">
                <a:latin typeface="Symbol" pitchFamily="18" charset="2"/>
              </a:rPr>
              <a:t>y</a:t>
            </a:r>
          </a:p>
        </p:txBody>
      </p:sp>
      <p:sp>
        <p:nvSpPr>
          <p:cNvPr id="13315" name="Rectangle 3"/>
          <p:cNvSpPr>
            <a:spLocks noGrp="1" noChangeArrowheads="1"/>
          </p:cNvSpPr>
          <p:nvPr>
            <p:ph type="body" sz="half" idx="1"/>
          </p:nvPr>
        </p:nvSpPr>
        <p:spPr/>
        <p:txBody>
          <a:bodyPr>
            <a:normAutofit lnSpcReduction="10000"/>
          </a:bodyPr>
          <a:lstStyle/>
          <a:p>
            <a:pPr eaLnBrk="1" hangingPunct="1">
              <a:lnSpc>
                <a:spcPct val="90000"/>
              </a:lnSpc>
            </a:pPr>
            <a:r>
              <a:rPr lang="en-US" sz="2800" smtClean="0"/>
              <a:t>Measures the suction head of the soil water </a:t>
            </a:r>
          </a:p>
          <a:p>
            <a:pPr eaLnBrk="1" hangingPunct="1">
              <a:lnSpc>
                <a:spcPct val="90000"/>
              </a:lnSpc>
            </a:pPr>
            <a:r>
              <a:rPr lang="en-US" sz="2800" smtClean="0"/>
              <a:t>Like p/</a:t>
            </a:r>
            <a:r>
              <a:rPr lang="en-US" sz="2800" smtClean="0">
                <a:latin typeface="Symbol" pitchFamily="18" charset="2"/>
              </a:rPr>
              <a:t>g</a:t>
            </a:r>
            <a:r>
              <a:rPr lang="en-US" sz="2800" smtClean="0"/>
              <a:t> in fluid mechanics but its always a suction (negative head)</a:t>
            </a:r>
          </a:p>
          <a:p>
            <a:pPr eaLnBrk="1" hangingPunct="1">
              <a:lnSpc>
                <a:spcPct val="90000"/>
              </a:lnSpc>
            </a:pPr>
            <a:r>
              <a:rPr lang="en-US" sz="2800" smtClean="0">
                <a:solidFill>
                  <a:srgbClr val="FF3300"/>
                </a:solidFill>
              </a:rPr>
              <a:t>Three key variables</a:t>
            </a:r>
            <a:r>
              <a:rPr lang="en-US" sz="2800" smtClean="0"/>
              <a:t> in soil water movement</a:t>
            </a:r>
          </a:p>
          <a:p>
            <a:pPr lvl="1" eaLnBrk="1" hangingPunct="1">
              <a:lnSpc>
                <a:spcPct val="90000"/>
              </a:lnSpc>
            </a:pPr>
            <a:r>
              <a:rPr lang="en-US" sz="2400" smtClean="0">
                <a:solidFill>
                  <a:srgbClr val="FF0000"/>
                </a:solidFill>
              </a:rPr>
              <a:t>Flux, q</a:t>
            </a:r>
          </a:p>
          <a:p>
            <a:pPr lvl="1" eaLnBrk="1" hangingPunct="1">
              <a:lnSpc>
                <a:spcPct val="90000"/>
              </a:lnSpc>
            </a:pPr>
            <a:r>
              <a:rPr lang="en-US" sz="2400" smtClean="0">
                <a:solidFill>
                  <a:srgbClr val="FF0000"/>
                </a:solidFill>
              </a:rPr>
              <a:t>Water content, </a:t>
            </a:r>
            <a:r>
              <a:rPr lang="en-US" sz="2400" smtClean="0">
                <a:solidFill>
                  <a:srgbClr val="FF0000"/>
                </a:solidFill>
                <a:latin typeface="Symbol" pitchFamily="18" charset="2"/>
              </a:rPr>
              <a:t>q</a:t>
            </a:r>
          </a:p>
          <a:p>
            <a:pPr lvl="1" eaLnBrk="1" hangingPunct="1">
              <a:lnSpc>
                <a:spcPct val="90000"/>
              </a:lnSpc>
            </a:pPr>
            <a:r>
              <a:rPr lang="en-US" sz="2400" smtClean="0">
                <a:solidFill>
                  <a:srgbClr val="FF0000"/>
                </a:solidFill>
              </a:rPr>
              <a:t>Tension, </a:t>
            </a:r>
            <a:r>
              <a:rPr lang="en-US" sz="2400" smtClean="0">
                <a:solidFill>
                  <a:srgbClr val="FF0000"/>
                </a:solidFill>
                <a:latin typeface="Symbol" pitchFamily="18" charset="2"/>
              </a:rPr>
              <a:t>y</a:t>
            </a:r>
          </a:p>
        </p:txBody>
      </p:sp>
      <p:graphicFrame>
        <p:nvGraphicFramePr>
          <p:cNvPr id="13316" name="Object 5"/>
          <p:cNvGraphicFramePr>
            <a:graphicFrameLocks noGrp="1" noChangeAspect="1"/>
          </p:cNvGraphicFramePr>
          <p:nvPr>
            <p:ph sz="quarter" idx="2"/>
          </p:nvPr>
        </p:nvGraphicFramePr>
        <p:xfrm>
          <a:off x="4876800" y="2667000"/>
          <a:ext cx="3505200" cy="958850"/>
        </p:xfrm>
        <a:graphic>
          <a:graphicData uri="http://schemas.openxmlformats.org/presentationml/2006/ole">
            <mc:AlternateContent xmlns:mc="http://schemas.openxmlformats.org/markup-compatibility/2006">
              <mc:Choice xmlns:v="urn:schemas-microsoft-com:vml" Requires="v">
                <p:oleObj spid="_x0000_s24642" name="Equation" r:id="rId3" imgW="1624895" imgH="444307" progId="Equation.3">
                  <p:embed/>
                </p:oleObj>
              </mc:Choice>
              <mc:Fallback>
                <p:oleObj name="Equation" r:id="rId3" imgW="1624895"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67000"/>
                        <a:ext cx="35052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4"/>
          <p:cNvSpPr txBox="1">
            <a:spLocks noChangeArrowheads="1"/>
          </p:cNvSpPr>
          <p:nvPr/>
        </p:nvSpPr>
        <p:spPr bwMode="auto">
          <a:xfrm>
            <a:off x="5089525" y="4837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3318" name="Text Box 7"/>
          <p:cNvSpPr txBox="1">
            <a:spLocks noChangeArrowheads="1"/>
          </p:cNvSpPr>
          <p:nvPr/>
        </p:nvSpPr>
        <p:spPr bwMode="auto">
          <a:xfrm>
            <a:off x="5241925" y="2170113"/>
            <a:ext cx="241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Total energy head = h</a:t>
            </a:r>
          </a:p>
        </p:txBody>
      </p:sp>
      <p:graphicFrame>
        <p:nvGraphicFramePr>
          <p:cNvPr id="13319" name="Object 8"/>
          <p:cNvGraphicFramePr>
            <a:graphicFrameLocks noGrp="1" noChangeAspect="1"/>
          </p:cNvGraphicFramePr>
          <p:nvPr>
            <p:ph sz="quarter" idx="3"/>
          </p:nvPr>
        </p:nvGraphicFramePr>
        <p:xfrm>
          <a:off x="5257800" y="3657600"/>
          <a:ext cx="2290763" cy="708025"/>
        </p:xfrm>
        <a:graphic>
          <a:graphicData uri="http://schemas.openxmlformats.org/presentationml/2006/ole">
            <mc:AlternateContent xmlns:mc="http://schemas.openxmlformats.org/markup-compatibility/2006">
              <mc:Choice xmlns:v="urn:schemas-microsoft-com:vml" Requires="v">
                <p:oleObj spid="_x0000_s24643" name="Equation" r:id="rId5" imgW="698197" imgH="215806" progId="Equation.3">
                  <p:embed/>
                </p:oleObj>
              </mc:Choice>
              <mc:Fallback>
                <p:oleObj name="Equation" r:id="rId5" imgW="698197"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657600"/>
                        <a:ext cx="2290763"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0" name="Object 10"/>
          <p:cNvGraphicFramePr>
            <a:graphicFrameLocks noChangeAspect="1"/>
          </p:cNvGraphicFramePr>
          <p:nvPr/>
        </p:nvGraphicFramePr>
        <p:xfrm>
          <a:off x="5257800" y="4495800"/>
          <a:ext cx="2457450" cy="708025"/>
        </p:xfrm>
        <a:graphic>
          <a:graphicData uri="http://schemas.openxmlformats.org/presentationml/2006/ole">
            <mc:AlternateContent xmlns:mc="http://schemas.openxmlformats.org/markup-compatibility/2006">
              <mc:Choice xmlns:v="urn:schemas-microsoft-com:vml" Requires="v">
                <p:oleObj spid="_x0000_s24644" name="Equation" r:id="rId7" imgW="748975" imgH="215806" progId="Equation.3">
                  <p:embed/>
                </p:oleObj>
              </mc:Choice>
              <mc:Fallback>
                <p:oleObj name="Equation" r:id="rId7" imgW="748975"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95800"/>
                        <a:ext cx="245745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Line 11"/>
          <p:cNvSpPr>
            <a:spLocks noChangeShapeType="1"/>
          </p:cNvSpPr>
          <p:nvPr/>
        </p:nvSpPr>
        <p:spPr bwMode="auto">
          <a:xfrm>
            <a:off x="8305800" y="39624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Oval 12"/>
          <p:cNvSpPr>
            <a:spLocks noChangeArrowheads="1"/>
          </p:cNvSpPr>
          <p:nvPr/>
        </p:nvSpPr>
        <p:spPr bwMode="auto">
          <a:xfrm>
            <a:off x="8232775" y="4724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23" name="Oval 13"/>
          <p:cNvSpPr>
            <a:spLocks noChangeArrowheads="1"/>
          </p:cNvSpPr>
          <p:nvPr/>
        </p:nvSpPr>
        <p:spPr bwMode="auto">
          <a:xfrm>
            <a:off x="8229600" y="5410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24" name="Line 14"/>
          <p:cNvSpPr>
            <a:spLocks noChangeShapeType="1"/>
          </p:cNvSpPr>
          <p:nvPr/>
        </p:nvSpPr>
        <p:spPr bwMode="auto">
          <a:xfrm>
            <a:off x="8001000" y="3962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Text Box 15"/>
          <p:cNvSpPr txBox="1">
            <a:spLocks noChangeArrowheads="1"/>
          </p:cNvSpPr>
          <p:nvPr/>
        </p:nvSpPr>
        <p:spPr bwMode="auto">
          <a:xfrm>
            <a:off x="8585200" y="3733800"/>
            <a:ext cx="55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z=0</a:t>
            </a:r>
          </a:p>
        </p:txBody>
      </p:sp>
      <p:sp>
        <p:nvSpPr>
          <p:cNvPr id="13326" name="Text Box 16"/>
          <p:cNvSpPr txBox="1">
            <a:spLocks noChangeArrowheads="1"/>
          </p:cNvSpPr>
          <p:nvPr/>
        </p:nvSpPr>
        <p:spPr bwMode="auto">
          <a:xfrm>
            <a:off x="8366125" y="4608513"/>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a:t>
            </a:r>
            <a:r>
              <a:rPr lang="en-US" baseline="-25000"/>
              <a:t>1</a:t>
            </a:r>
          </a:p>
        </p:txBody>
      </p:sp>
      <p:sp>
        <p:nvSpPr>
          <p:cNvPr id="13327" name="Text Box 17"/>
          <p:cNvSpPr txBox="1">
            <a:spLocks noChangeArrowheads="1"/>
          </p:cNvSpPr>
          <p:nvPr/>
        </p:nvSpPr>
        <p:spPr bwMode="auto">
          <a:xfrm>
            <a:off x="8382000" y="52578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a:t>
            </a:r>
            <a:r>
              <a:rPr lang="en-US" baseline="-25000"/>
              <a:t>2</a:t>
            </a:r>
          </a:p>
        </p:txBody>
      </p:sp>
      <p:graphicFrame>
        <p:nvGraphicFramePr>
          <p:cNvPr id="13328" name="Object 18"/>
          <p:cNvGraphicFramePr>
            <a:graphicFrameLocks noChangeAspect="1"/>
          </p:cNvGraphicFramePr>
          <p:nvPr/>
        </p:nvGraphicFramePr>
        <p:xfrm>
          <a:off x="4876800" y="5410200"/>
          <a:ext cx="2362200" cy="1003300"/>
        </p:xfrm>
        <a:graphic>
          <a:graphicData uri="http://schemas.openxmlformats.org/presentationml/2006/ole">
            <mc:AlternateContent xmlns:mc="http://schemas.openxmlformats.org/markup-compatibility/2006">
              <mc:Choice xmlns:v="urn:schemas-microsoft-com:vml" Requires="v">
                <p:oleObj spid="_x0000_s24645" name="Equation" r:id="rId9" imgW="1016000" imgH="431800" progId="Equation.3">
                  <p:embed/>
                </p:oleObj>
              </mc:Choice>
              <mc:Fallback>
                <p:oleObj name="Equation" r:id="rId9" imgW="10160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5410200"/>
                        <a:ext cx="236220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9" name="Line 19"/>
          <p:cNvSpPr>
            <a:spLocks noChangeShapeType="1"/>
          </p:cNvSpPr>
          <p:nvPr/>
        </p:nvSpPr>
        <p:spPr bwMode="auto">
          <a:xfrm>
            <a:off x="8305800" y="48768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Text Box 20"/>
          <p:cNvSpPr txBox="1">
            <a:spLocks noChangeArrowheads="1"/>
          </p:cNvSpPr>
          <p:nvPr/>
        </p:nvSpPr>
        <p:spPr bwMode="auto">
          <a:xfrm>
            <a:off x="7848600" y="4933950"/>
            <a:ext cx="47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q</a:t>
            </a:r>
            <a:r>
              <a:rPr lang="en-US" baseline="-25000"/>
              <a:t>12</a:t>
            </a:r>
          </a:p>
        </p:txBody>
      </p:sp>
    </p:spTree>
    <p:extLst>
      <p:ext uri="{BB962C8B-B14F-4D97-AF65-F5344CB8AC3E}">
        <p14:creationId xmlns:p14="http://schemas.microsoft.com/office/powerpoint/2010/main" val="1363695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3"/>
          <p:cNvGraphicFramePr>
            <a:graphicFrameLocks noGrp="1" noChangeAspect="1"/>
          </p:cNvGraphicFramePr>
          <p:nvPr>
            <p:ph idx="1"/>
          </p:nvPr>
        </p:nvGraphicFramePr>
        <p:xfrm>
          <a:off x="228600" y="314325"/>
          <a:ext cx="8077200" cy="6543675"/>
        </p:xfrm>
        <a:graphic>
          <a:graphicData uri="http://schemas.openxmlformats.org/presentationml/2006/ole">
            <mc:AlternateContent xmlns:mc="http://schemas.openxmlformats.org/markup-compatibility/2006">
              <mc:Choice xmlns:v="urn:schemas-microsoft-com:vml" Requires="v">
                <p:oleObj spid="_x0000_s26642" name="Photo Editor Photo" r:id="rId3" imgW="12689071" imgH="10278910" progId="MSPhotoEd.3">
                  <p:embed/>
                </p:oleObj>
              </mc:Choice>
              <mc:Fallback>
                <p:oleObj name="Photo Editor Photo" r:id="rId3" imgW="12689071" imgH="1027891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4325"/>
                        <a:ext cx="807720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751173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Richard’s Equation</a:t>
            </a:r>
          </a:p>
        </p:txBody>
      </p:sp>
      <p:sp>
        <p:nvSpPr>
          <p:cNvPr id="27651" name="Rectangle 3"/>
          <p:cNvSpPr>
            <a:spLocks noGrp="1" noChangeArrowheads="1"/>
          </p:cNvSpPr>
          <p:nvPr>
            <p:ph type="body" sz="half" idx="1"/>
          </p:nvPr>
        </p:nvSpPr>
        <p:spPr/>
        <p:txBody>
          <a:bodyPr/>
          <a:lstStyle/>
          <a:p>
            <a:pPr eaLnBrk="1" hangingPunct="1"/>
            <a:r>
              <a:rPr lang="en-US" sz="2800" smtClean="0"/>
              <a:t>Recall </a:t>
            </a:r>
          </a:p>
          <a:p>
            <a:pPr lvl="1" eaLnBrk="1" hangingPunct="1"/>
            <a:r>
              <a:rPr lang="en-US" sz="2400" smtClean="0"/>
              <a:t>Darcy’s Law</a:t>
            </a:r>
          </a:p>
          <a:p>
            <a:pPr lvl="1" eaLnBrk="1" hangingPunct="1"/>
            <a:r>
              <a:rPr lang="en-US" sz="2400" smtClean="0"/>
              <a:t>Total head</a:t>
            </a:r>
          </a:p>
          <a:p>
            <a:pPr eaLnBrk="1" hangingPunct="1"/>
            <a:r>
              <a:rPr lang="en-US" sz="2800" smtClean="0"/>
              <a:t>So Darcy becomes</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Richard’s eqn is:</a:t>
            </a:r>
          </a:p>
          <a:p>
            <a:pPr eaLnBrk="1" hangingPunct="1"/>
            <a:endParaRPr lang="en-US" sz="2800" smtClean="0"/>
          </a:p>
        </p:txBody>
      </p:sp>
      <p:graphicFrame>
        <p:nvGraphicFramePr>
          <p:cNvPr id="27652" name="Object 4"/>
          <p:cNvGraphicFramePr>
            <a:graphicFrameLocks noGrp="1" noChangeAspect="1"/>
          </p:cNvGraphicFramePr>
          <p:nvPr>
            <p:ph sz="quarter" idx="2"/>
          </p:nvPr>
        </p:nvGraphicFramePr>
        <p:xfrm>
          <a:off x="4041775" y="2001838"/>
          <a:ext cx="1143000" cy="609600"/>
        </p:xfrm>
        <a:graphic>
          <a:graphicData uri="http://schemas.openxmlformats.org/presentationml/2006/ole">
            <mc:AlternateContent xmlns:mc="http://schemas.openxmlformats.org/markup-compatibility/2006">
              <mc:Choice xmlns:v="urn:schemas-microsoft-com:vml" Requires="v">
                <p:oleObj spid="_x0000_s27746" name="Equation" r:id="rId3" imgW="1143000" imgH="609600" progId="Equation.3">
                  <p:embed/>
                </p:oleObj>
              </mc:Choice>
              <mc:Fallback>
                <p:oleObj name="Equation" r:id="rId3" imgW="11430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775" y="2001838"/>
                        <a:ext cx="1143000" cy="609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3" name="Object 5"/>
          <p:cNvGraphicFramePr>
            <a:graphicFrameLocks noGrp="1" noChangeAspect="1"/>
          </p:cNvGraphicFramePr>
          <p:nvPr>
            <p:ph sz="quarter" idx="3"/>
          </p:nvPr>
        </p:nvGraphicFramePr>
        <p:xfrm>
          <a:off x="4041775" y="2720975"/>
          <a:ext cx="1023938" cy="258763"/>
        </p:xfrm>
        <a:graphic>
          <a:graphicData uri="http://schemas.openxmlformats.org/presentationml/2006/ole">
            <mc:AlternateContent xmlns:mc="http://schemas.openxmlformats.org/markup-compatibility/2006">
              <mc:Choice xmlns:v="urn:schemas-microsoft-com:vml" Requires="v">
                <p:oleObj spid="_x0000_s27747" name="Equation" r:id="rId5" imgW="1002865" imgH="253890" progId="Equation.3">
                  <p:embed/>
                </p:oleObj>
              </mc:Choice>
              <mc:Fallback>
                <p:oleObj name="Equation" r:id="rId5" imgW="1002865"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911" r="-911"/>
                      <a:stretch>
                        <a:fillRect/>
                      </a:stretch>
                    </p:blipFill>
                    <p:spPr bwMode="auto">
                      <a:xfrm>
                        <a:off x="4041775" y="2720975"/>
                        <a:ext cx="1023938" cy="2587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4041775" y="3182938"/>
          <a:ext cx="2236788" cy="2082800"/>
        </p:xfrm>
        <a:graphic>
          <a:graphicData uri="http://schemas.openxmlformats.org/presentationml/2006/ole">
            <mc:AlternateContent xmlns:mc="http://schemas.openxmlformats.org/markup-compatibility/2006">
              <mc:Choice xmlns:v="urn:schemas-microsoft-com:vml" Requires="v">
                <p:oleObj spid="_x0000_s27748" name="Equation" r:id="rId7" imgW="2235200" imgH="2082800" progId="Equation.3">
                  <p:embed/>
                </p:oleObj>
              </mc:Choice>
              <mc:Fallback>
                <p:oleObj name="Equation" r:id="rId7" imgW="2235200" imgH="2082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1775" y="3182938"/>
                        <a:ext cx="2236788" cy="2082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5" name="Object 7"/>
          <p:cNvGraphicFramePr>
            <a:graphicFrameLocks noChangeAspect="1"/>
          </p:cNvGraphicFramePr>
          <p:nvPr/>
        </p:nvGraphicFramePr>
        <p:xfrm>
          <a:off x="1454150" y="3779838"/>
          <a:ext cx="1042988" cy="609600"/>
        </p:xfrm>
        <a:graphic>
          <a:graphicData uri="http://schemas.openxmlformats.org/presentationml/2006/ole">
            <mc:AlternateContent xmlns:mc="http://schemas.openxmlformats.org/markup-compatibility/2006">
              <mc:Choice xmlns:v="urn:schemas-microsoft-com:vml" Requires="v">
                <p:oleObj spid="_x0000_s27749" name="Equation" r:id="rId9" imgW="1040948" imgH="609336" progId="Equation.3">
                  <p:embed/>
                </p:oleObj>
              </mc:Choice>
              <mc:Fallback>
                <p:oleObj name="Equation" r:id="rId9" imgW="1040948" imgH="60933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4150" y="3779838"/>
                        <a:ext cx="1042988"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6" name="Text Box 8"/>
          <p:cNvSpPr txBox="1">
            <a:spLocks noChangeArrowheads="1"/>
          </p:cNvSpPr>
          <p:nvPr/>
        </p:nvSpPr>
        <p:spPr bwMode="auto">
          <a:xfrm>
            <a:off x="1241425" y="4438650"/>
            <a:ext cx="171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Soil water diffusivity</a:t>
            </a:r>
          </a:p>
        </p:txBody>
      </p:sp>
      <p:graphicFrame>
        <p:nvGraphicFramePr>
          <p:cNvPr id="27657" name="Object 9"/>
          <p:cNvGraphicFramePr>
            <a:graphicFrameLocks noChangeAspect="1"/>
          </p:cNvGraphicFramePr>
          <p:nvPr/>
        </p:nvGraphicFramePr>
        <p:xfrm>
          <a:off x="4041775" y="5583238"/>
          <a:ext cx="2846388" cy="660400"/>
        </p:xfrm>
        <a:graphic>
          <a:graphicData uri="http://schemas.openxmlformats.org/presentationml/2006/ole">
            <mc:AlternateContent xmlns:mc="http://schemas.openxmlformats.org/markup-compatibility/2006">
              <mc:Choice xmlns:v="urn:schemas-microsoft-com:vml" Requires="v">
                <p:oleObj spid="_x0000_s27750" name="Equation" r:id="rId11" imgW="2844800" imgH="660400" progId="Equation.3">
                  <p:embed/>
                </p:oleObj>
              </mc:Choice>
              <mc:Fallback>
                <p:oleObj name="Equation" r:id="rId11" imgW="2844800" imgH="660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41775" y="5583238"/>
                        <a:ext cx="2846388" cy="6604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8" name="Object 10"/>
          <p:cNvGraphicFramePr>
            <a:graphicFrameLocks noChangeAspect="1"/>
          </p:cNvGraphicFramePr>
          <p:nvPr/>
        </p:nvGraphicFramePr>
        <p:xfrm>
          <a:off x="6689725" y="3182938"/>
          <a:ext cx="1663700" cy="609600"/>
        </p:xfrm>
        <a:graphic>
          <a:graphicData uri="http://schemas.openxmlformats.org/presentationml/2006/ole">
            <mc:AlternateContent xmlns:mc="http://schemas.openxmlformats.org/markup-compatibility/2006">
              <mc:Choice xmlns:v="urn:schemas-microsoft-com:vml" Requires="v">
                <p:oleObj spid="_x0000_s27751" name="Equation" r:id="rId13" imgW="1663700" imgH="609600" progId="Equation.3">
                  <p:embed/>
                </p:oleObj>
              </mc:Choice>
              <mc:Fallback>
                <p:oleObj name="Equation" r:id="rId13" imgW="1663700" imgH="609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9725" y="3182938"/>
                        <a:ext cx="1663700"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5734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Global water balance</a:t>
            </a:r>
          </a:p>
        </p:txBody>
      </p:sp>
      <p:sp>
        <p:nvSpPr>
          <p:cNvPr id="8195" name="Line 3"/>
          <p:cNvSpPr>
            <a:spLocks noChangeShapeType="1"/>
          </p:cNvSpPr>
          <p:nvPr/>
        </p:nvSpPr>
        <p:spPr bwMode="auto">
          <a:xfrm>
            <a:off x="685800" y="4876800"/>
            <a:ext cx="2819400" cy="0"/>
          </a:xfrm>
          <a:prstGeom prst="line">
            <a:avLst/>
          </a:prstGeom>
          <a:noFill/>
          <a:ln w="381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Line 4"/>
          <p:cNvSpPr>
            <a:spLocks noChangeShapeType="1"/>
          </p:cNvSpPr>
          <p:nvPr/>
        </p:nvSpPr>
        <p:spPr bwMode="auto">
          <a:xfrm>
            <a:off x="4114800" y="4876800"/>
            <a:ext cx="44958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Text Box 5"/>
          <p:cNvSpPr txBox="1">
            <a:spLocks noChangeArrowheads="1"/>
          </p:cNvSpPr>
          <p:nvPr/>
        </p:nvSpPr>
        <p:spPr bwMode="auto">
          <a:xfrm>
            <a:off x="533400" y="49530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Land (148.7 km</a:t>
            </a:r>
            <a:r>
              <a:rPr lang="en-US" baseline="30000"/>
              <a:t>2</a:t>
            </a:r>
            <a:r>
              <a:rPr lang="en-US"/>
              <a:t>)</a:t>
            </a:r>
          </a:p>
          <a:p>
            <a:pPr eaLnBrk="1" hangingPunct="1"/>
            <a:r>
              <a:rPr lang="en-US"/>
              <a:t>(29% of earth area)</a:t>
            </a:r>
          </a:p>
        </p:txBody>
      </p:sp>
      <p:sp>
        <p:nvSpPr>
          <p:cNvPr id="8198" name="Text Box 6"/>
          <p:cNvSpPr txBox="1">
            <a:spLocks noChangeArrowheads="1"/>
          </p:cNvSpPr>
          <p:nvPr/>
        </p:nvSpPr>
        <p:spPr bwMode="auto">
          <a:xfrm>
            <a:off x="5867400" y="49530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Ocean (361.3 km</a:t>
            </a:r>
            <a:r>
              <a:rPr lang="en-US" baseline="30000"/>
              <a:t>2</a:t>
            </a:r>
            <a:r>
              <a:rPr lang="en-US"/>
              <a:t>)</a:t>
            </a:r>
          </a:p>
          <a:p>
            <a:pPr eaLnBrk="1" hangingPunct="1"/>
            <a:r>
              <a:rPr lang="en-US"/>
              <a:t>(71% of earth area)</a:t>
            </a:r>
          </a:p>
        </p:txBody>
      </p:sp>
      <p:sp>
        <p:nvSpPr>
          <p:cNvPr id="8199" name="AutoShape 7"/>
          <p:cNvSpPr>
            <a:spLocks noChangeArrowheads="1"/>
          </p:cNvSpPr>
          <p:nvPr/>
        </p:nvSpPr>
        <p:spPr bwMode="auto">
          <a:xfrm>
            <a:off x="914400" y="2209800"/>
            <a:ext cx="533400" cy="914400"/>
          </a:xfrm>
          <a:prstGeom prst="downArrow">
            <a:avLst>
              <a:gd name="adj1" fmla="val 50000"/>
              <a:gd name="adj2" fmla="val 42857"/>
            </a:avLst>
          </a:prstGeom>
          <a:solidFill>
            <a:schemeClr val="accent1"/>
          </a:solidFill>
          <a:ln w="9525">
            <a:solidFill>
              <a:schemeClr val="tx1"/>
            </a:solidFill>
            <a:miter lim="800000"/>
            <a:headEnd/>
            <a:tailEnd/>
          </a:ln>
        </p:spPr>
        <p:txBody>
          <a:bodyPr vert="eaVert" wrap="none" anchor="ctr"/>
          <a:lstStyle/>
          <a:p>
            <a:endParaRPr lang="en-US"/>
          </a:p>
        </p:txBody>
      </p:sp>
      <p:sp>
        <p:nvSpPr>
          <p:cNvPr id="8200" name="Text Box 8"/>
          <p:cNvSpPr txBox="1">
            <a:spLocks noChangeArrowheads="1"/>
          </p:cNvSpPr>
          <p:nvPr/>
        </p:nvSpPr>
        <p:spPr bwMode="auto">
          <a:xfrm>
            <a:off x="457200" y="1562100"/>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800 mm (31 in)</a:t>
            </a:r>
          </a:p>
        </p:txBody>
      </p:sp>
      <p:sp>
        <p:nvSpPr>
          <p:cNvPr id="8201" name="AutoShape 9"/>
          <p:cNvSpPr>
            <a:spLocks noChangeArrowheads="1"/>
          </p:cNvSpPr>
          <p:nvPr/>
        </p:nvSpPr>
        <p:spPr bwMode="auto">
          <a:xfrm flipV="1">
            <a:off x="2057400" y="4038600"/>
            <a:ext cx="533400" cy="609600"/>
          </a:xfrm>
          <a:prstGeom prst="downArrow">
            <a:avLst>
              <a:gd name="adj1" fmla="val 50000"/>
              <a:gd name="adj2" fmla="val 28571"/>
            </a:avLst>
          </a:prstGeom>
          <a:solidFill>
            <a:schemeClr val="accent1"/>
          </a:solidFill>
          <a:ln w="9525">
            <a:solidFill>
              <a:schemeClr val="tx1"/>
            </a:solidFill>
            <a:miter lim="800000"/>
            <a:headEnd/>
            <a:tailEnd/>
          </a:ln>
        </p:spPr>
        <p:txBody>
          <a:bodyPr vert="eaVert" wrap="none" anchor="ctr"/>
          <a:lstStyle/>
          <a:p>
            <a:endParaRPr lang="en-US"/>
          </a:p>
        </p:txBody>
      </p:sp>
      <p:sp>
        <p:nvSpPr>
          <p:cNvPr id="8202" name="Text Box 10"/>
          <p:cNvSpPr txBox="1">
            <a:spLocks noChangeArrowheads="1"/>
          </p:cNvSpPr>
          <p:nvPr/>
        </p:nvSpPr>
        <p:spPr bwMode="auto">
          <a:xfrm>
            <a:off x="1600200" y="3276600"/>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480 mm (19 in)</a:t>
            </a:r>
          </a:p>
        </p:txBody>
      </p:sp>
      <p:sp>
        <p:nvSpPr>
          <p:cNvPr id="8203" name="AutoShape 11"/>
          <p:cNvSpPr>
            <a:spLocks noChangeArrowheads="1"/>
          </p:cNvSpPr>
          <p:nvPr/>
        </p:nvSpPr>
        <p:spPr bwMode="auto">
          <a:xfrm rot="5400000" flipV="1">
            <a:off x="3429000" y="44196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8204" name="Text Box 12"/>
          <p:cNvSpPr txBox="1">
            <a:spLocks noChangeArrowheads="1"/>
          </p:cNvSpPr>
          <p:nvPr/>
        </p:nvSpPr>
        <p:spPr bwMode="auto">
          <a:xfrm>
            <a:off x="3194050" y="3810000"/>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Outflow</a:t>
            </a:r>
          </a:p>
          <a:p>
            <a:pPr algn="ctr" eaLnBrk="1" hangingPunct="1"/>
            <a:r>
              <a:rPr lang="en-US">
                <a:solidFill>
                  <a:srgbClr val="0066FF"/>
                </a:solidFill>
              </a:rPr>
              <a:t>320 mm (12 in) </a:t>
            </a:r>
          </a:p>
        </p:txBody>
      </p:sp>
      <p:sp>
        <p:nvSpPr>
          <p:cNvPr id="8205" name="AutoShape 13"/>
          <p:cNvSpPr>
            <a:spLocks noChangeArrowheads="1"/>
          </p:cNvSpPr>
          <p:nvPr/>
        </p:nvSpPr>
        <p:spPr bwMode="auto">
          <a:xfrm>
            <a:off x="6019800" y="2590800"/>
            <a:ext cx="533400" cy="2057400"/>
          </a:xfrm>
          <a:prstGeom prst="downArrow">
            <a:avLst>
              <a:gd name="adj1" fmla="val 50000"/>
              <a:gd name="adj2" fmla="val 114286"/>
            </a:avLst>
          </a:prstGeom>
          <a:solidFill>
            <a:schemeClr val="accent1"/>
          </a:solidFill>
          <a:ln w="9525">
            <a:solidFill>
              <a:schemeClr val="tx1"/>
            </a:solidFill>
            <a:miter lim="800000"/>
            <a:headEnd/>
            <a:tailEnd/>
          </a:ln>
        </p:spPr>
        <p:txBody>
          <a:bodyPr vert="eaVert" wrap="none" anchor="ctr"/>
          <a:lstStyle/>
          <a:p>
            <a:endParaRPr lang="en-US"/>
          </a:p>
        </p:txBody>
      </p:sp>
      <p:sp>
        <p:nvSpPr>
          <p:cNvPr id="8206" name="Text Box 14"/>
          <p:cNvSpPr txBox="1">
            <a:spLocks noChangeArrowheads="1"/>
          </p:cNvSpPr>
          <p:nvPr/>
        </p:nvSpPr>
        <p:spPr bwMode="auto">
          <a:xfrm>
            <a:off x="5334000" y="1562100"/>
            <a:ext cx="186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1270 mm (50 in)</a:t>
            </a:r>
          </a:p>
        </p:txBody>
      </p:sp>
      <p:sp>
        <p:nvSpPr>
          <p:cNvPr id="8207" name="AutoShape 15"/>
          <p:cNvSpPr>
            <a:spLocks noChangeArrowheads="1"/>
          </p:cNvSpPr>
          <p:nvPr/>
        </p:nvSpPr>
        <p:spPr bwMode="auto">
          <a:xfrm flipV="1">
            <a:off x="7696200" y="2362200"/>
            <a:ext cx="533400" cy="2362200"/>
          </a:xfrm>
          <a:prstGeom prst="downArrow">
            <a:avLst>
              <a:gd name="adj1" fmla="val 50000"/>
              <a:gd name="adj2" fmla="val 142862"/>
            </a:avLst>
          </a:prstGeom>
          <a:solidFill>
            <a:schemeClr val="accent1"/>
          </a:solidFill>
          <a:ln w="9525">
            <a:solidFill>
              <a:schemeClr val="tx1"/>
            </a:solidFill>
            <a:miter lim="800000"/>
            <a:headEnd/>
            <a:tailEnd/>
          </a:ln>
        </p:spPr>
        <p:txBody>
          <a:bodyPr vert="eaVert" wrap="none" anchor="ctr"/>
          <a:lstStyle/>
          <a:p>
            <a:endParaRPr lang="en-US"/>
          </a:p>
        </p:txBody>
      </p:sp>
      <p:sp>
        <p:nvSpPr>
          <p:cNvPr id="8208" name="Text Box 16"/>
          <p:cNvSpPr txBox="1">
            <a:spLocks noChangeArrowheads="1"/>
          </p:cNvSpPr>
          <p:nvPr/>
        </p:nvSpPr>
        <p:spPr bwMode="auto">
          <a:xfrm>
            <a:off x="7180263" y="1563688"/>
            <a:ext cx="186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1400 mm (55 in)</a:t>
            </a:r>
          </a:p>
        </p:txBody>
      </p:sp>
      <p:sp>
        <p:nvSpPr>
          <p:cNvPr id="8209" name="AutoShape 17"/>
          <p:cNvSpPr>
            <a:spLocks noChangeArrowheads="1"/>
          </p:cNvSpPr>
          <p:nvPr/>
        </p:nvSpPr>
        <p:spPr bwMode="auto">
          <a:xfrm rot="-5400000" flipH="1" flipV="1">
            <a:off x="3543300" y="23241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vert="eaVert" wrap="none" anchor="ctr"/>
          <a:lstStyle/>
          <a:p>
            <a:endParaRPr lang="en-US"/>
          </a:p>
        </p:txBody>
      </p:sp>
      <p:sp>
        <p:nvSpPr>
          <p:cNvPr id="8210" name="Text Box 18"/>
          <p:cNvSpPr txBox="1">
            <a:spLocks noChangeArrowheads="1"/>
          </p:cNvSpPr>
          <p:nvPr/>
        </p:nvSpPr>
        <p:spPr bwMode="auto">
          <a:xfrm>
            <a:off x="2286000" y="15621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Atmospheric moisture flow 316 mm (12 in)</a:t>
            </a:r>
          </a:p>
        </p:txBody>
      </p:sp>
      <p:sp>
        <p:nvSpPr>
          <p:cNvPr id="8211" name="Text Box 19"/>
          <p:cNvSpPr txBox="1">
            <a:spLocks noChangeArrowheads="1"/>
          </p:cNvSpPr>
          <p:nvPr/>
        </p:nvSpPr>
        <p:spPr bwMode="auto">
          <a:xfrm>
            <a:off x="1752600" y="5867400"/>
            <a:ext cx="509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What conclusions can we draw from these data?</a:t>
            </a:r>
          </a:p>
        </p:txBody>
      </p:sp>
      <p:sp>
        <p:nvSpPr>
          <p:cNvPr id="8212" name="Text Box 20"/>
          <p:cNvSpPr txBox="1">
            <a:spLocks noChangeArrowheads="1"/>
          </p:cNvSpPr>
          <p:nvPr/>
        </p:nvSpPr>
        <p:spPr bwMode="auto">
          <a:xfrm>
            <a:off x="2514600" y="6324600"/>
            <a:ext cx="375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Applied Hydrology, Table 1.1.2, p.5</a:t>
            </a:r>
          </a:p>
        </p:txBody>
      </p:sp>
      <p:sp>
        <p:nvSpPr>
          <p:cNvPr id="8213" name="TextBox 22"/>
          <p:cNvSpPr txBox="1">
            <a:spLocks noChangeArrowheads="1"/>
          </p:cNvSpPr>
          <p:nvPr/>
        </p:nvSpPr>
        <p:spPr bwMode="auto">
          <a:xfrm>
            <a:off x="2819400" y="50292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(Values relative to land area)</a:t>
            </a:r>
          </a:p>
        </p:txBody>
      </p:sp>
      <p:cxnSp>
        <p:nvCxnSpPr>
          <p:cNvPr id="25" name="Straight Arrow Connector 24"/>
          <p:cNvCxnSpPr>
            <a:stCxn id="8213" idx="0"/>
          </p:cNvCxnSpPr>
          <p:nvPr/>
        </p:nvCxnSpPr>
        <p:spPr>
          <a:xfrm rot="5400000" flipH="1" flipV="1">
            <a:off x="3695701" y="4838700"/>
            <a:ext cx="3810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148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Infiltration</a:t>
            </a:r>
          </a:p>
        </p:txBody>
      </p:sp>
      <p:sp>
        <p:nvSpPr>
          <p:cNvPr id="4099" name="Rectangle 3"/>
          <p:cNvSpPr>
            <a:spLocks noGrp="1" noChangeArrowheads="1"/>
          </p:cNvSpPr>
          <p:nvPr>
            <p:ph type="body" sz="half" idx="1"/>
          </p:nvPr>
        </p:nvSpPr>
        <p:spPr>
          <a:xfrm>
            <a:off x="457200" y="1600200"/>
            <a:ext cx="7899400" cy="4525963"/>
          </a:xfrm>
        </p:spPr>
        <p:txBody>
          <a:bodyPr/>
          <a:lstStyle/>
          <a:p>
            <a:pPr eaLnBrk="1" hangingPunct="1"/>
            <a:r>
              <a:rPr lang="en-US" sz="2800" dirty="0" smtClean="0">
                <a:solidFill>
                  <a:srgbClr val="FF0000"/>
                </a:solidFill>
              </a:rPr>
              <a:t>Infiltration rate, f(t)</a:t>
            </a:r>
          </a:p>
          <a:p>
            <a:pPr lvl="1" eaLnBrk="1" hangingPunct="1"/>
            <a:r>
              <a:rPr lang="en-US" sz="2400" dirty="0" smtClean="0"/>
              <a:t>Rate at which water enters the soil at the surface (in/</a:t>
            </a:r>
            <a:r>
              <a:rPr lang="en-US" sz="2400" dirty="0" err="1" smtClean="0"/>
              <a:t>hr</a:t>
            </a:r>
            <a:r>
              <a:rPr lang="en-US" sz="2400" dirty="0" smtClean="0"/>
              <a:t> or cm/</a:t>
            </a:r>
            <a:r>
              <a:rPr lang="en-US" sz="2400" dirty="0" err="1" smtClean="0"/>
              <a:t>hr</a:t>
            </a:r>
            <a:r>
              <a:rPr lang="en-US" sz="2400" dirty="0" smtClean="0"/>
              <a:t>)</a:t>
            </a:r>
          </a:p>
          <a:p>
            <a:pPr eaLnBrk="1" hangingPunct="1"/>
            <a:r>
              <a:rPr lang="en-US" sz="2800" dirty="0" smtClean="0">
                <a:solidFill>
                  <a:schemeClr val="tx2"/>
                </a:solidFill>
              </a:rPr>
              <a:t>Cumulative infiltration, F(t)</a:t>
            </a:r>
          </a:p>
          <a:p>
            <a:pPr lvl="1" eaLnBrk="1" hangingPunct="1"/>
            <a:r>
              <a:rPr lang="en-US" sz="2400" dirty="0" smtClean="0"/>
              <a:t>Accumulated depth of water infiltrating during given time period</a:t>
            </a:r>
          </a:p>
        </p:txBody>
      </p:sp>
      <p:graphicFrame>
        <p:nvGraphicFramePr>
          <p:cNvPr id="4100" name="Object 4"/>
          <p:cNvGraphicFramePr>
            <a:graphicFrameLocks noGrp="1" noChangeAspect="1"/>
          </p:cNvGraphicFramePr>
          <p:nvPr>
            <p:ph sz="half" idx="2"/>
            <p:extLst>
              <p:ext uri="{D42A27DB-BD31-4B8C-83A1-F6EECF244321}">
                <p14:modId xmlns:p14="http://schemas.microsoft.com/office/powerpoint/2010/main" val="2409667888"/>
              </p:ext>
            </p:extLst>
          </p:nvPr>
        </p:nvGraphicFramePr>
        <p:xfrm>
          <a:off x="1246188" y="4344988"/>
          <a:ext cx="1663700" cy="736600"/>
        </p:xfrm>
        <a:graphic>
          <a:graphicData uri="http://schemas.openxmlformats.org/presentationml/2006/ole">
            <mc:AlternateContent xmlns:mc="http://schemas.openxmlformats.org/markup-compatibility/2006">
              <mc:Choice xmlns:v="urn:schemas-microsoft-com:vml" Requires="v">
                <p:oleObj spid="_x0000_s35854" name="Equation" r:id="rId3" imgW="1663700" imgH="736600" progId="Equation.3">
                  <p:embed/>
                </p:oleObj>
              </mc:Choice>
              <mc:Fallback>
                <p:oleObj name="Equation" r:id="rId3" imgW="1663700" imgH="736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4344988"/>
                        <a:ext cx="1663700" cy="736600"/>
                      </a:xfrm>
                      <a:prstGeom prst="rect">
                        <a:avLst/>
                      </a:prstGeom>
                      <a:noFill/>
                      <a:ln w="38100">
                        <a:solidFill>
                          <a:schemeClr val="accent1"/>
                        </a:solidFill>
                        <a:miter lim="800000"/>
                        <a:headEnd/>
                        <a:tailEnd/>
                      </a:ln>
                      <a:effectLst/>
                      <a:extLst/>
                    </p:spPr>
                  </p:pic>
                </p:oleObj>
              </mc:Fallback>
            </mc:AlternateContent>
          </a:graphicData>
        </a:graphic>
      </p:graphicFrame>
      <p:graphicFrame>
        <p:nvGraphicFramePr>
          <p:cNvPr id="4102" name="Object 6"/>
          <p:cNvGraphicFramePr>
            <a:graphicFrameLocks noChangeAspect="1"/>
          </p:cNvGraphicFramePr>
          <p:nvPr/>
        </p:nvGraphicFramePr>
        <p:xfrm>
          <a:off x="1227138" y="5492750"/>
          <a:ext cx="1358900" cy="609600"/>
        </p:xfrm>
        <a:graphic>
          <a:graphicData uri="http://schemas.openxmlformats.org/presentationml/2006/ole">
            <mc:AlternateContent xmlns:mc="http://schemas.openxmlformats.org/markup-compatibility/2006">
              <mc:Choice xmlns:v="urn:schemas-microsoft-com:vml" Requires="v">
                <p:oleObj spid="_x0000_s35855" name="Equation" r:id="rId5" imgW="1358900" imgH="609600" progId="Equation.3">
                  <p:embed/>
                </p:oleObj>
              </mc:Choice>
              <mc:Fallback>
                <p:oleObj name="Equation" r:id="rId5" imgW="13589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7138" y="5492750"/>
                        <a:ext cx="13589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cxnSp>
        <p:nvCxnSpPr>
          <p:cNvPr id="7" name="Straight Arrow Connector 6"/>
          <p:cNvCxnSpPr/>
          <p:nvPr/>
        </p:nvCxnSpPr>
        <p:spPr>
          <a:xfrm flipV="1">
            <a:off x="4581685" y="3978204"/>
            <a:ext cx="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81685" y="6188004"/>
            <a:ext cx="2819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682466" y="4071610"/>
            <a:ext cx="2389238" cy="1991033"/>
          </a:xfrm>
          <a:custGeom>
            <a:avLst/>
            <a:gdLst>
              <a:gd name="connsiteX0" fmla="*/ 0 w 2389238"/>
              <a:gd name="connsiteY0" fmla="*/ 0 h 1991033"/>
              <a:gd name="connsiteX1" fmla="*/ 58993 w 2389238"/>
              <a:gd name="connsiteY1" fmla="*/ 457200 h 1991033"/>
              <a:gd name="connsiteX2" fmla="*/ 162232 w 2389238"/>
              <a:gd name="connsiteY2" fmla="*/ 973394 h 1991033"/>
              <a:gd name="connsiteX3" fmla="*/ 339213 w 2389238"/>
              <a:gd name="connsiteY3" fmla="*/ 1415846 h 1991033"/>
              <a:gd name="connsiteX4" fmla="*/ 752167 w 2389238"/>
              <a:gd name="connsiteY4" fmla="*/ 1725562 h 1991033"/>
              <a:gd name="connsiteX5" fmla="*/ 1327354 w 2389238"/>
              <a:gd name="connsiteY5" fmla="*/ 1873046 h 1991033"/>
              <a:gd name="connsiteX6" fmla="*/ 1873045 w 2389238"/>
              <a:gd name="connsiteY6" fmla="*/ 1961536 h 1991033"/>
              <a:gd name="connsiteX7" fmla="*/ 2389238 w 2389238"/>
              <a:gd name="connsiteY7" fmla="*/ 1991033 h 199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9238" h="1991033">
                <a:moveTo>
                  <a:pt x="0" y="0"/>
                </a:moveTo>
                <a:cubicBezTo>
                  <a:pt x="15977" y="147484"/>
                  <a:pt x="31954" y="294968"/>
                  <a:pt x="58993" y="457200"/>
                </a:cubicBezTo>
                <a:cubicBezTo>
                  <a:pt x="86032" y="619432"/>
                  <a:pt x="115529" y="813620"/>
                  <a:pt x="162232" y="973394"/>
                </a:cubicBezTo>
                <a:cubicBezTo>
                  <a:pt x="208935" y="1133168"/>
                  <a:pt x="240891" y="1290485"/>
                  <a:pt x="339213" y="1415846"/>
                </a:cubicBezTo>
                <a:cubicBezTo>
                  <a:pt x="437535" y="1541207"/>
                  <a:pt x="587477" y="1649362"/>
                  <a:pt x="752167" y="1725562"/>
                </a:cubicBezTo>
                <a:cubicBezTo>
                  <a:pt x="916857" y="1801762"/>
                  <a:pt x="1140541" y="1833717"/>
                  <a:pt x="1327354" y="1873046"/>
                </a:cubicBezTo>
                <a:cubicBezTo>
                  <a:pt x="1514167" y="1912375"/>
                  <a:pt x="1696064" y="1941872"/>
                  <a:pt x="1873045" y="1961536"/>
                </a:cubicBezTo>
                <a:cubicBezTo>
                  <a:pt x="2050026" y="1981200"/>
                  <a:pt x="2219632" y="1986116"/>
                  <a:pt x="2389238" y="19910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93975" y="3997869"/>
            <a:ext cx="2330245" cy="2182761"/>
          </a:xfrm>
          <a:custGeom>
            <a:avLst/>
            <a:gdLst>
              <a:gd name="connsiteX0" fmla="*/ 0 w 2330245"/>
              <a:gd name="connsiteY0" fmla="*/ 2182761 h 2182761"/>
              <a:gd name="connsiteX1" fmla="*/ 73742 w 2330245"/>
              <a:gd name="connsiteY1" fmla="*/ 1740309 h 2182761"/>
              <a:gd name="connsiteX2" fmla="*/ 176981 w 2330245"/>
              <a:gd name="connsiteY2" fmla="*/ 1238864 h 2182761"/>
              <a:gd name="connsiteX3" fmla="*/ 383458 w 2330245"/>
              <a:gd name="connsiteY3" fmla="*/ 722670 h 2182761"/>
              <a:gd name="connsiteX4" fmla="*/ 811162 w 2330245"/>
              <a:gd name="connsiteY4" fmla="*/ 339212 h 2182761"/>
              <a:gd name="connsiteX5" fmla="*/ 1327355 w 2330245"/>
              <a:gd name="connsiteY5" fmla="*/ 132735 h 2182761"/>
              <a:gd name="connsiteX6" fmla="*/ 1873045 w 2330245"/>
              <a:gd name="connsiteY6" fmla="*/ 29496 h 2182761"/>
              <a:gd name="connsiteX7" fmla="*/ 2330245 w 2330245"/>
              <a:gd name="connsiteY7" fmla="*/ 0 h 218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45" h="2182761">
                <a:moveTo>
                  <a:pt x="0" y="2182761"/>
                </a:moveTo>
                <a:cubicBezTo>
                  <a:pt x="22122" y="2040193"/>
                  <a:pt x="44245" y="1897625"/>
                  <a:pt x="73742" y="1740309"/>
                </a:cubicBezTo>
                <a:cubicBezTo>
                  <a:pt x="103239" y="1582993"/>
                  <a:pt x="125362" y="1408470"/>
                  <a:pt x="176981" y="1238864"/>
                </a:cubicBezTo>
                <a:cubicBezTo>
                  <a:pt x="228600" y="1069257"/>
                  <a:pt x="277761" y="872612"/>
                  <a:pt x="383458" y="722670"/>
                </a:cubicBezTo>
                <a:cubicBezTo>
                  <a:pt x="489155" y="572728"/>
                  <a:pt x="653846" y="437534"/>
                  <a:pt x="811162" y="339212"/>
                </a:cubicBezTo>
                <a:cubicBezTo>
                  <a:pt x="968478" y="240889"/>
                  <a:pt x="1150375" y="184354"/>
                  <a:pt x="1327355" y="132735"/>
                </a:cubicBezTo>
                <a:cubicBezTo>
                  <a:pt x="1504335" y="81116"/>
                  <a:pt x="1705897" y="51618"/>
                  <a:pt x="1873045" y="29496"/>
                </a:cubicBezTo>
                <a:cubicBezTo>
                  <a:pt x="2040193" y="7374"/>
                  <a:pt x="2185219" y="3687"/>
                  <a:pt x="233024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06232" y="6310596"/>
            <a:ext cx="304892" cy="523220"/>
          </a:xfrm>
          <a:prstGeom prst="rect">
            <a:avLst/>
          </a:prstGeom>
          <a:noFill/>
        </p:spPr>
        <p:txBody>
          <a:bodyPr wrap="none" rtlCol="0">
            <a:spAutoFit/>
          </a:bodyPr>
          <a:lstStyle/>
          <a:p>
            <a:r>
              <a:rPr lang="en-US" sz="2800" dirty="0" smtClean="0"/>
              <a:t>t</a:t>
            </a:r>
            <a:endParaRPr lang="en-US" sz="2800" dirty="0"/>
          </a:p>
        </p:txBody>
      </p:sp>
      <p:sp>
        <p:nvSpPr>
          <p:cNvPr id="12" name="TextBox 11"/>
          <p:cNvSpPr txBox="1"/>
          <p:nvPr/>
        </p:nvSpPr>
        <p:spPr>
          <a:xfrm>
            <a:off x="4038600" y="3810000"/>
            <a:ext cx="608180" cy="523220"/>
          </a:xfrm>
          <a:prstGeom prst="rect">
            <a:avLst/>
          </a:prstGeom>
          <a:noFill/>
        </p:spPr>
        <p:txBody>
          <a:bodyPr wrap="none" rtlCol="0">
            <a:spAutoFit/>
          </a:bodyPr>
          <a:lstStyle/>
          <a:p>
            <a:r>
              <a:rPr lang="en-US" sz="2800" dirty="0" smtClean="0"/>
              <a:t>f, F</a:t>
            </a:r>
            <a:endParaRPr lang="en-US" sz="2800" dirty="0"/>
          </a:p>
        </p:txBody>
      </p:sp>
      <p:sp>
        <p:nvSpPr>
          <p:cNvPr id="13" name="Rectangle 12"/>
          <p:cNvSpPr/>
          <p:nvPr/>
        </p:nvSpPr>
        <p:spPr>
          <a:xfrm>
            <a:off x="6515768" y="3997869"/>
            <a:ext cx="290464" cy="369332"/>
          </a:xfrm>
          <a:prstGeom prst="rect">
            <a:avLst/>
          </a:prstGeom>
        </p:spPr>
        <p:txBody>
          <a:bodyPr wrap="none">
            <a:spAutoFit/>
          </a:bodyPr>
          <a:lstStyle/>
          <a:p>
            <a:r>
              <a:rPr lang="en-US" dirty="0" smtClean="0"/>
              <a:t>F</a:t>
            </a:r>
            <a:endParaRPr lang="en-US" dirty="0"/>
          </a:p>
        </p:txBody>
      </p:sp>
      <p:sp>
        <p:nvSpPr>
          <p:cNvPr id="14" name="Rectangle 13"/>
          <p:cNvSpPr/>
          <p:nvPr/>
        </p:nvSpPr>
        <p:spPr>
          <a:xfrm>
            <a:off x="5863786" y="5584840"/>
            <a:ext cx="255198" cy="369332"/>
          </a:xfrm>
          <a:prstGeom prst="rect">
            <a:avLst/>
          </a:prstGeom>
        </p:spPr>
        <p:txBody>
          <a:bodyPr wrap="none">
            <a:spAutoFit/>
          </a:bodyPr>
          <a:lstStyle/>
          <a:p>
            <a:r>
              <a:rPr lang="en-US" dirty="0" smtClean="0"/>
              <a:t>f</a:t>
            </a:r>
            <a:endParaRPr lang="en-US" dirty="0"/>
          </a:p>
        </p:txBody>
      </p:sp>
    </p:spTree>
    <p:extLst>
      <p:ext uri="{BB962C8B-B14F-4D97-AF65-F5344CB8AC3E}">
        <p14:creationId xmlns:p14="http://schemas.microsoft.com/office/powerpoint/2010/main" val="3132010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Green – Ampt Infiltration</a:t>
            </a:r>
          </a:p>
        </p:txBody>
      </p:sp>
      <p:sp>
        <p:nvSpPr>
          <p:cNvPr id="10243" name="Rectangle 3"/>
          <p:cNvSpPr>
            <a:spLocks noChangeArrowheads="1"/>
          </p:cNvSpPr>
          <p:nvPr/>
        </p:nvSpPr>
        <p:spPr bwMode="auto">
          <a:xfrm>
            <a:off x="4229100" y="1485900"/>
            <a:ext cx="4445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1400" b="1">
              <a:latin typeface="Garamond" pitchFamily="18" charset="0"/>
            </a:endParaRPr>
          </a:p>
        </p:txBody>
      </p:sp>
      <p:sp>
        <p:nvSpPr>
          <p:cNvPr id="10244" name="Line 4"/>
          <p:cNvSpPr>
            <a:spLocks noChangeShapeType="1"/>
          </p:cNvSpPr>
          <p:nvPr/>
        </p:nvSpPr>
        <p:spPr bwMode="auto">
          <a:xfrm>
            <a:off x="4889500" y="2044700"/>
            <a:ext cx="28829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Line 5"/>
          <p:cNvSpPr>
            <a:spLocks noChangeShapeType="1"/>
          </p:cNvSpPr>
          <p:nvPr/>
        </p:nvSpPr>
        <p:spPr bwMode="auto">
          <a:xfrm>
            <a:off x="4902200" y="2298700"/>
            <a:ext cx="28829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Line 6"/>
          <p:cNvSpPr>
            <a:spLocks noChangeShapeType="1"/>
          </p:cNvSpPr>
          <p:nvPr/>
        </p:nvSpPr>
        <p:spPr bwMode="auto">
          <a:xfrm>
            <a:off x="4902200" y="2298700"/>
            <a:ext cx="0" cy="398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Line 7"/>
          <p:cNvSpPr>
            <a:spLocks noChangeShapeType="1"/>
          </p:cNvSpPr>
          <p:nvPr/>
        </p:nvSpPr>
        <p:spPr bwMode="auto">
          <a:xfrm>
            <a:off x="7429500" y="2311400"/>
            <a:ext cx="0" cy="196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8"/>
          <p:cNvSpPr>
            <a:spLocks noChangeShapeType="1"/>
          </p:cNvSpPr>
          <p:nvPr/>
        </p:nvSpPr>
        <p:spPr bwMode="auto">
          <a:xfrm flipH="1">
            <a:off x="5549900" y="4279900"/>
            <a:ext cx="187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9"/>
          <p:cNvSpPr>
            <a:spLocks noChangeShapeType="1"/>
          </p:cNvSpPr>
          <p:nvPr/>
        </p:nvSpPr>
        <p:spPr bwMode="auto">
          <a:xfrm>
            <a:off x="5549900" y="4279900"/>
            <a:ext cx="0" cy="1993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Text Box 10"/>
          <p:cNvSpPr txBox="1">
            <a:spLocks noChangeArrowheads="1"/>
          </p:cNvSpPr>
          <p:nvPr/>
        </p:nvSpPr>
        <p:spPr bwMode="auto">
          <a:xfrm>
            <a:off x="5673725" y="295275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Wetted Zone</a:t>
            </a:r>
          </a:p>
        </p:txBody>
      </p:sp>
      <p:sp>
        <p:nvSpPr>
          <p:cNvPr id="10251" name="Text Box 11"/>
          <p:cNvSpPr txBox="1">
            <a:spLocks noChangeArrowheads="1"/>
          </p:cNvSpPr>
          <p:nvPr/>
        </p:nvSpPr>
        <p:spPr bwMode="auto">
          <a:xfrm>
            <a:off x="5775325" y="3943350"/>
            <a:ext cx="1246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Wetting Front</a:t>
            </a:r>
          </a:p>
        </p:txBody>
      </p:sp>
      <p:sp>
        <p:nvSpPr>
          <p:cNvPr id="10252" name="Text Box 12"/>
          <p:cNvSpPr txBox="1">
            <a:spLocks noChangeArrowheads="1"/>
          </p:cNvSpPr>
          <p:nvPr/>
        </p:nvSpPr>
        <p:spPr bwMode="auto">
          <a:xfrm>
            <a:off x="5572125" y="1771650"/>
            <a:ext cx="125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Ponded Water</a:t>
            </a:r>
          </a:p>
        </p:txBody>
      </p:sp>
      <p:sp>
        <p:nvSpPr>
          <p:cNvPr id="10253" name="Text Box 13"/>
          <p:cNvSpPr txBox="1">
            <a:spLocks noChangeArrowheads="1"/>
          </p:cNvSpPr>
          <p:nvPr/>
        </p:nvSpPr>
        <p:spPr bwMode="auto">
          <a:xfrm>
            <a:off x="4264025" y="2051050"/>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Ground Surface</a:t>
            </a:r>
          </a:p>
        </p:txBody>
      </p:sp>
      <p:sp>
        <p:nvSpPr>
          <p:cNvPr id="10254" name="AutoShape 14"/>
          <p:cNvSpPr>
            <a:spLocks noChangeArrowheads="1"/>
          </p:cNvSpPr>
          <p:nvPr/>
        </p:nvSpPr>
        <p:spPr bwMode="auto">
          <a:xfrm flipV="1">
            <a:off x="7277100" y="1892300"/>
            <a:ext cx="165100" cy="1397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5" name="Line 15"/>
          <p:cNvSpPr>
            <a:spLocks noChangeShapeType="1"/>
          </p:cNvSpPr>
          <p:nvPr/>
        </p:nvSpPr>
        <p:spPr bwMode="auto">
          <a:xfrm>
            <a:off x="57531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Line 16"/>
          <p:cNvSpPr>
            <a:spLocks noChangeShapeType="1"/>
          </p:cNvSpPr>
          <p:nvPr/>
        </p:nvSpPr>
        <p:spPr bwMode="auto">
          <a:xfrm>
            <a:off x="60325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Line 17"/>
          <p:cNvSpPr>
            <a:spLocks noChangeShapeType="1"/>
          </p:cNvSpPr>
          <p:nvPr/>
        </p:nvSpPr>
        <p:spPr bwMode="auto">
          <a:xfrm>
            <a:off x="63500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8" name="Line 18"/>
          <p:cNvSpPr>
            <a:spLocks noChangeShapeType="1"/>
          </p:cNvSpPr>
          <p:nvPr/>
        </p:nvSpPr>
        <p:spPr bwMode="auto">
          <a:xfrm>
            <a:off x="66548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9" name="Line 19"/>
          <p:cNvSpPr>
            <a:spLocks noChangeShapeType="1"/>
          </p:cNvSpPr>
          <p:nvPr/>
        </p:nvSpPr>
        <p:spPr bwMode="auto">
          <a:xfrm>
            <a:off x="69596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0" name="Line 20"/>
          <p:cNvSpPr>
            <a:spLocks noChangeShapeType="1"/>
          </p:cNvSpPr>
          <p:nvPr/>
        </p:nvSpPr>
        <p:spPr bwMode="auto">
          <a:xfrm>
            <a:off x="72517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1" name="Text Box 21"/>
          <p:cNvSpPr txBox="1">
            <a:spLocks noChangeArrowheads="1"/>
          </p:cNvSpPr>
          <p:nvPr/>
        </p:nvSpPr>
        <p:spPr bwMode="auto">
          <a:xfrm>
            <a:off x="6562725" y="6115050"/>
            <a:ext cx="79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Dry Soil</a:t>
            </a:r>
          </a:p>
        </p:txBody>
      </p:sp>
      <p:sp>
        <p:nvSpPr>
          <p:cNvPr id="10262" name="Line 22"/>
          <p:cNvSpPr>
            <a:spLocks noChangeShapeType="1"/>
          </p:cNvSpPr>
          <p:nvPr/>
        </p:nvSpPr>
        <p:spPr bwMode="auto">
          <a:xfrm>
            <a:off x="7658100" y="18542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3" name="Line 23"/>
          <p:cNvSpPr>
            <a:spLocks noChangeShapeType="1"/>
          </p:cNvSpPr>
          <p:nvPr/>
        </p:nvSpPr>
        <p:spPr bwMode="auto">
          <a:xfrm flipV="1">
            <a:off x="7658100" y="2298700"/>
            <a:ext cx="0" cy="1968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4" name="Line 24"/>
          <p:cNvSpPr>
            <a:spLocks noChangeShapeType="1"/>
          </p:cNvSpPr>
          <p:nvPr/>
        </p:nvSpPr>
        <p:spPr bwMode="auto">
          <a:xfrm>
            <a:off x="4902200" y="4864100"/>
            <a:ext cx="6477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5" name="Line 25"/>
          <p:cNvSpPr>
            <a:spLocks noChangeShapeType="1"/>
          </p:cNvSpPr>
          <p:nvPr/>
        </p:nvSpPr>
        <p:spPr bwMode="auto">
          <a:xfrm>
            <a:off x="5562600" y="4864100"/>
            <a:ext cx="18669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6" name="Line 26"/>
          <p:cNvSpPr>
            <a:spLocks noChangeShapeType="1"/>
          </p:cNvSpPr>
          <p:nvPr/>
        </p:nvSpPr>
        <p:spPr bwMode="auto">
          <a:xfrm>
            <a:off x="4902200" y="5651500"/>
            <a:ext cx="2540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7" name="Line 27"/>
          <p:cNvSpPr>
            <a:spLocks noChangeShapeType="1"/>
          </p:cNvSpPr>
          <p:nvPr/>
        </p:nvSpPr>
        <p:spPr bwMode="auto">
          <a:xfrm>
            <a:off x="5054600" y="2311400"/>
            <a:ext cx="0" cy="398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28"/>
          <p:cNvSpPr>
            <a:spLocks noChangeShapeType="1"/>
          </p:cNvSpPr>
          <p:nvPr/>
        </p:nvSpPr>
        <p:spPr bwMode="auto">
          <a:xfrm>
            <a:off x="7442200" y="4368800"/>
            <a:ext cx="0" cy="14859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29"/>
          <p:cNvSpPr>
            <a:spLocks noChangeShapeType="1"/>
          </p:cNvSpPr>
          <p:nvPr/>
        </p:nvSpPr>
        <p:spPr bwMode="auto">
          <a:xfrm>
            <a:off x="7493000" y="4279900"/>
            <a:ext cx="3937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30"/>
          <p:cNvSpPr>
            <a:spLocks noChangeShapeType="1"/>
          </p:cNvSpPr>
          <p:nvPr/>
        </p:nvSpPr>
        <p:spPr bwMode="auto">
          <a:xfrm rot="-5400000">
            <a:off x="7899400" y="21844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0271" name="Object 31"/>
          <p:cNvGraphicFramePr>
            <a:graphicFrameLocks noChangeAspect="1"/>
          </p:cNvGraphicFramePr>
          <p:nvPr/>
        </p:nvGraphicFramePr>
        <p:xfrm>
          <a:off x="7727950" y="1601788"/>
          <a:ext cx="266700" cy="330200"/>
        </p:xfrm>
        <a:graphic>
          <a:graphicData uri="http://schemas.openxmlformats.org/presentationml/2006/ole">
            <mc:AlternateContent xmlns:mc="http://schemas.openxmlformats.org/markup-compatibility/2006">
              <mc:Choice xmlns:v="urn:schemas-microsoft-com:vml" Requires="v">
                <p:oleObj spid="_x0000_s29893" name="Equation" r:id="rId3" imgW="266584" imgH="330057" progId="Equation.3">
                  <p:embed/>
                </p:oleObj>
              </mc:Choice>
              <mc:Fallback>
                <p:oleObj name="Equation" r:id="rId3" imgW="266584" imgH="3300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950" y="1601788"/>
                        <a:ext cx="2667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2" name="Object 32"/>
          <p:cNvGraphicFramePr>
            <a:graphicFrameLocks noChangeAspect="1"/>
          </p:cNvGraphicFramePr>
          <p:nvPr/>
        </p:nvGraphicFramePr>
        <p:xfrm>
          <a:off x="7778750" y="3087688"/>
          <a:ext cx="190500" cy="228600"/>
        </p:xfrm>
        <a:graphic>
          <a:graphicData uri="http://schemas.openxmlformats.org/presentationml/2006/ole">
            <mc:AlternateContent xmlns:mc="http://schemas.openxmlformats.org/markup-compatibility/2006">
              <mc:Choice xmlns:v="urn:schemas-microsoft-com:vml" Requires="v">
                <p:oleObj spid="_x0000_s29894"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0" y="3087688"/>
                        <a:ext cx="190500" cy="228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3" name="Object 33"/>
          <p:cNvGraphicFramePr>
            <a:graphicFrameLocks noChangeAspect="1"/>
          </p:cNvGraphicFramePr>
          <p:nvPr/>
        </p:nvGraphicFramePr>
        <p:xfrm>
          <a:off x="6172200" y="4572000"/>
          <a:ext cx="368300" cy="241300"/>
        </p:xfrm>
        <a:graphic>
          <a:graphicData uri="http://schemas.openxmlformats.org/presentationml/2006/ole">
            <mc:AlternateContent xmlns:mc="http://schemas.openxmlformats.org/markup-compatibility/2006">
              <mc:Choice xmlns:v="urn:schemas-microsoft-com:vml" Requires="v">
                <p:oleObj spid="_x0000_s29895" name="Equation" r:id="rId7" imgW="368300" imgH="241300" progId="Equation.3">
                  <p:embed/>
                </p:oleObj>
              </mc:Choice>
              <mc:Fallback>
                <p:oleObj name="Equation" r:id="rId7" imgW="368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572000"/>
                        <a:ext cx="368300" cy="241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4" name="Object 34"/>
          <p:cNvGraphicFramePr>
            <a:graphicFrameLocks noChangeAspect="1"/>
          </p:cNvGraphicFramePr>
          <p:nvPr/>
        </p:nvGraphicFramePr>
        <p:xfrm>
          <a:off x="6248400" y="5410200"/>
          <a:ext cx="177800" cy="190500"/>
        </p:xfrm>
        <a:graphic>
          <a:graphicData uri="http://schemas.openxmlformats.org/presentationml/2006/ole">
            <mc:AlternateContent xmlns:mc="http://schemas.openxmlformats.org/markup-compatibility/2006">
              <mc:Choice xmlns:v="urn:schemas-microsoft-com:vml" Requires="v">
                <p:oleObj spid="_x0000_s29896" name="Equation" r:id="rId9" imgW="177646" imgH="190335" progId="Equation.3">
                  <p:embed/>
                </p:oleObj>
              </mc:Choice>
              <mc:Fallback>
                <p:oleObj name="Equation" r:id="rId9" imgW="177646" imgH="1903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5410200"/>
                        <a:ext cx="177800" cy="190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5" name="Object 35"/>
          <p:cNvGraphicFramePr>
            <a:graphicFrameLocks noChangeAspect="1"/>
          </p:cNvGraphicFramePr>
          <p:nvPr/>
        </p:nvGraphicFramePr>
        <p:xfrm>
          <a:off x="5181600" y="4495800"/>
          <a:ext cx="228600" cy="330200"/>
        </p:xfrm>
        <a:graphic>
          <a:graphicData uri="http://schemas.openxmlformats.org/presentationml/2006/ole">
            <mc:AlternateContent xmlns:mc="http://schemas.openxmlformats.org/markup-compatibility/2006">
              <mc:Choice xmlns:v="urn:schemas-microsoft-com:vml" Requires="v">
                <p:oleObj spid="_x0000_s29897" name="Equation" r:id="rId11" imgW="228600" imgH="330200" progId="Equation.3">
                  <p:embed/>
                </p:oleObj>
              </mc:Choice>
              <mc:Fallback>
                <p:oleObj name="Equation" r:id="rId11" imgW="2286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4495800"/>
                        <a:ext cx="2286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6" name="Object 36"/>
          <p:cNvGraphicFramePr>
            <a:graphicFrameLocks noChangeAspect="1"/>
          </p:cNvGraphicFramePr>
          <p:nvPr/>
        </p:nvGraphicFramePr>
        <p:xfrm>
          <a:off x="8089900" y="2154238"/>
          <a:ext cx="177800" cy="241300"/>
        </p:xfrm>
        <a:graphic>
          <a:graphicData uri="http://schemas.openxmlformats.org/presentationml/2006/ole">
            <mc:AlternateContent xmlns:mc="http://schemas.openxmlformats.org/markup-compatibility/2006">
              <mc:Choice xmlns:v="urn:schemas-microsoft-com:vml" Requires="v">
                <p:oleObj spid="_x0000_s29898" name="Equation" r:id="rId13" imgW="177646" imgH="241091" progId="Equation.3">
                  <p:embed/>
                </p:oleObj>
              </mc:Choice>
              <mc:Fallback>
                <p:oleObj name="Equation" r:id="rId13" imgW="177646"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9900" y="2154238"/>
                        <a:ext cx="177800" cy="241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7" name="Object 37"/>
          <p:cNvGraphicFramePr>
            <a:graphicFrameLocks noChangeAspect="1"/>
          </p:cNvGraphicFramePr>
          <p:nvPr/>
        </p:nvGraphicFramePr>
        <p:xfrm>
          <a:off x="4578350" y="6154738"/>
          <a:ext cx="165100" cy="165100"/>
        </p:xfrm>
        <a:graphic>
          <a:graphicData uri="http://schemas.openxmlformats.org/presentationml/2006/ole">
            <mc:AlternateContent xmlns:mc="http://schemas.openxmlformats.org/markup-compatibility/2006">
              <mc:Choice xmlns:v="urn:schemas-microsoft-com:vml" Requires="v">
                <p:oleObj spid="_x0000_s29899" name="Equation" r:id="rId15" imgW="164885" imgH="164885" progId="Equation.3">
                  <p:embed/>
                </p:oleObj>
              </mc:Choice>
              <mc:Fallback>
                <p:oleObj name="Equation" r:id="rId15" imgW="164885" imgH="16488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8350" y="6154738"/>
                        <a:ext cx="165100" cy="1651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8" name="Object 38"/>
          <p:cNvGraphicFramePr>
            <a:graphicFrameLocks noGrp="1" noChangeAspect="1"/>
          </p:cNvGraphicFramePr>
          <p:nvPr>
            <p:ph sz="half" idx="2"/>
          </p:nvPr>
        </p:nvGraphicFramePr>
        <p:xfrm>
          <a:off x="869950" y="2606675"/>
          <a:ext cx="2090738" cy="330200"/>
        </p:xfrm>
        <a:graphic>
          <a:graphicData uri="http://schemas.openxmlformats.org/presentationml/2006/ole">
            <mc:AlternateContent xmlns:mc="http://schemas.openxmlformats.org/markup-compatibility/2006">
              <mc:Choice xmlns:v="urn:schemas-microsoft-com:vml" Requires="v">
                <p:oleObj spid="_x0000_s29900" name="Equation" r:id="rId17" imgW="1447800" imgH="228600" progId="Equation.3">
                  <p:embed/>
                </p:oleObj>
              </mc:Choice>
              <mc:Fallback>
                <p:oleObj name="Equation" r:id="rId17" imgW="14478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9950" y="2606675"/>
                        <a:ext cx="2090738"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9" name="Object 39"/>
          <p:cNvGraphicFramePr>
            <a:graphicFrameLocks noChangeAspect="1"/>
          </p:cNvGraphicFramePr>
          <p:nvPr/>
        </p:nvGraphicFramePr>
        <p:xfrm>
          <a:off x="885825" y="3206750"/>
          <a:ext cx="1714500" cy="596900"/>
        </p:xfrm>
        <a:graphic>
          <a:graphicData uri="http://schemas.openxmlformats.org/presentationml/2006/ole">
            <mc:AlternateContent xmlns:mc="http://schemas.openxmlformats.org/markup-compatibility/2006">
              <mc:Choice xmlns:v="urn:schemas-microsoft-com:vml" Requires="v">
                <p:oleObj spid="_x0000_s29901" name="Equation" r:id="rId19" imgW="1752600" imgH="609600" progId="Equation.3">
                  <p:embed/>
                </p:oleObj>
              </mc:Choice>
              <mc:Fallback>
                <p:oleObj name="Equation" r:id="rId19" imgW="1752600" imgH="609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5825" y="3206750"/>
                        <a:ext cx="1714500" cy="5969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0" name="Object 40"/>
          <p:cNvGraphicFramePr>
            <a:graphicFrameLocks noChangeAspect="1"/>
          </p:cNvGraphicFramePr>
          <p:nvPr/>
        </p:nvGraphicFramePr>
        <p:xfrm>
          <a:off x="873125" y="5045075"/>
          <a:ext cx="1023938" cy="258763"/>
        </p:xfrm>
        <a:graphic>
          <a:graphicData uri="http://schemas.openxmlformats.org/presentationml/2006/ole">
            <mc:AlternateContent xmlns:mc="http://schemas.openxmlformats.org/markup-compatibility/2006">
              <mc:Choice xmlns:v="urn:schemas-microsoft-com:vml" Requires="v">
                <p:oleObj spid="_x0000_s29902" name="Equation" r:id="rId21" imgW="1002865" imgH="253890" progId="Equation.3">
                  <p:embed/>
                </p:oleObj>
              </mc:Choice>
              <mc:Fallback>
                <p:oleObj name="Equation" r:id="rId21" imgW="1002865" imgH="25389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l="-911" r="-911"/>
                      <a:stretch>
                        <a:fillRect/>
                      </a:stretch>
                    </p:blipFill>
                    <p:spPr bwMode="auto">
                      <a:xfrm>
                        <a:off x="873125" y="5045075"/>
                        <a:ext cx="1023938" cy="2587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1" name="Object 41"/>
          <p:cNvGraphicFramePr>
            <a:graphicFrameLocks noChangeAspect="1"/>
          </p:cNvGraphicFramePr>
          <p:nvPr/>
        </p:nvGraphicFramePr>
        <p:xfrm>
          <a:off x="879475" y="5608638"/>
          <a:ext cx="1473200" cy="609600"/>
        </p:xfrm>
        <a:graphic>
          <a:graphicData uri="http://schemas.openxmlformats.org/presentationml/2006/ole">
            <mc:AlternateContent xmlns:mc="http://schemas.openxmlformats.org/markup-compatibility/2006">
              <mc:Choice xmlns:v="urn:schemas-microsoft-com:vml" Requires="v">
                <p:oleObj spid="_x0000_s29903" name="Equation" r:id="rId23" imgW="1473200" imgH="609600" progId="Equation.3">
                  <p:embed/>
                </p:oleObj>
              </mc:Choice>
              <mc:Fallback>
                <p:oleObj name="Equation" r:id="rId23" imgW="1473200" imgH="609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9475" y="5608638"/>
                        <a:ext cx="1473200"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2" name="Object 42"/>
          <p:cNvGraphicFramePr>
            <a:graphicFrameLocks noChangeAspect="1"/>
          </p:cNvGraphicFramePr>
          <p:nvPr/>
        </p:nvGraphicFramePr>
        <p:xfrm>
          <a:off x="860425" y="4059238"/>
          <a:ext cx="1763713" cy="622300"/>
        </p:xfrm>
        <a:graphic>
          <a:graphicData uri="http://schemas.openxmlformats.org/presentationml/2006/ole">
            <mc:AlternateContent xmlns:mc="http://schemas.openxmlformats.org/markup-compatibility/2006">
              <mc:Choice xmlns:v="urn:schemas-microsoft-com:vml" Requires="v">
                <p:oleObj spid="_x0000_s29904" name="Equation" r:id="rId25" imgW="1727200" imgH="609600" progId="Equation.3">
                  <p:embed/>
                </p:oleObj>
              </mc:Choice>
              <mc:Fallback>
                <p:oleObj name="Equation" r:id="rId25" imgW="1727200" imgH="609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0425" y="4059238"/>
                        <a:ext cx="1763713" cy="622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3" name="Object 43"/>
          <p:cNvGraphicFramePr>
            <a:graphicFrameLocks noChangeAspect="1"/>
          </p:cNvGraphicFramePr>
          <p:nvPr/>
        </p:nvGraphicFramePr>
        <p:xfrm>
          <a:off x="868363" y="1519238"/>
          <a:ext cx="2782887" cy="671512"/>
        </p:xfrm>
        <a:graphic>
          <a:graphicData uri="http://schemas.openxmlformats.org/presentationml/2006/ole">
            <mc:AlternateContent xmlns:mc="http://schemas.openxmlformats.org/markup-compatibility/2006">
              <mc:Choice xmlns:v="urn:schemas-microsoft-com:vml" Requires="v">
                <p:oleObj spid="_x0000_s29905" name="Equation" r:id="rId27" imgW="2844800" imgH="685800" progId="Equation.3">
                  <p:embed/>
                </p:oleObj>
              </mc:Choice>
              <mc:Fallback>
                <p:oleObj name="Equation" r:id="rId27" imgW="2844800" imgH="6858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8363" y="1519238"/>
                        <a:ext cx="2782887" cy="6715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94358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5168900" cy="1143000"/>
          </a:xfrm>
        </p:spPr>
        <p:txBody>
          <a:bodyPr>
            <a:normAutofit fontScale="90000"/>
          </a:bodyPr>
          <a:lstStyle/>
          <a:p>
            <a:pPr eaLnBrk="1" hangingPunct="1"/>
            <a:r>
              <a:rPr lang="en-US" sz="4000" smtClean="0"/>
              <a:t>Green – Ampt Infiltration (Cont.)</a:t>
            </a:r>
          </a:p>
        </p:txBody>
      </p:sp>
      <p:sp>
        <p:nvSpPr>
          <p:cNvPr id="11267" name="Rectangle 3"/>
          <p:cNvSpPr>
            <a:spLocks noGrp="1" noChangeArrowheads="1"/>
          </p:cNvSpPr>
          <p:nvPr>
            <p:ph type="body" sz="half" idx="1"/>
          </p:nvPr>
        </p:nvSpPr>
        <p:spPr>
          <a:xfrm>
            <a:off x="508000" y="2260600"/>
            <a:ext cx="5143500" cy="3382963"/>
          </a:xfrm>
          <a:noFill/>
        </p:spPr>
        <p:txBody>
          <a:bodyPr/>
          <a:lstStyle/>
          <a:p>
            <a:pPr eaLnBrk="1" hangingPunct="1"/>
            <a:r>
              <a:rPr lang="en-US" sz="2800" smtClean="0"/>
              <a:t>Apply finite difference to the derivative, between </a:t>
            </a:r>
          </a:p>
          <a:p>
            <a:pPr lvl="1" eaLnBrk="1" hangingPunct="1"/>
            <a:r>
              <a:rPr lang="en-US" sz="2400" smtClean="0"/>
              <a:t>Ground surface</a:t>
            </a:r>
          </a:p>
          <a:p>
            <a:pPr lvl="1" eaLnBrk="1" hangingPunct="1"/>
            <a:r>
              <a:rPr lang="en-US" sz="2400" smtClean="0"/>
              <a:t>Wetting front</a:t>
            </a:r>
          </a:p>
        </p:txBody>
      </p:sp>
      <p:graphicFrame>
        <p:nvGraphicFramePr>
          <p:cNvPr id="11268" name="Object 4"/>
          <p:cNvGraphicFramePr>
            <a:graphicFrameLocks noGrp="1" noChangeAspect="1"/>
          </p:cNvGraphicFramePr>
          <p:nvPr>
            <p:ph sz="quarter" idx="2"/>
          </p:nvPr>
        </p:nvGraphicFramePr>
        <p:xfrm>
          <a:off x="6324600" y="4038600"/>
          <a:ext cx="1460500" cy="609600"/>
        </p:xfrm>
        <a:graphic>
          <a:graphicData uri="http://schemas.openxmlformats.org/presentationml/2006/ole">
            <mc:AlternateContent xmlns:mc="http://schemas.openxmlformats.org/markup-compatibility/2006">
              <mc:Choice xmlns:v="urn:schemas-microsoft-com:vml" Requires="v">
                <p:oleObj spid="_x0000_s30941" name="Equation" r:id="rId3" imgW="1459866" imgH="609336" progId="Equation.3">
                  <p:embed/>
                </p:oleObj>
              </mc:Choice>
              <mc:Fallback>
                <p:oleObj name="Equation" r:id="rId3" imgW="1459866" imgH="60933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038600"/>
                        <a:ext cx="1460500" cy="609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Rectangle 5"/>
          <p:cNvSpPr>
            <a:spLocks noChangeArrowheads="1"/>
          </p:cNvSpPr>
          <p:nvPr/>
        </p:nvSpPr>
        <p:spPr bwMode="auto">
          <a:xfrm>
            <a:off x="5778500" y="215900"/>
            <a:ext cx="3108325" cy="3602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400" b="1">
              <a:latin typeface="Garamond" pitchFamily="18" charset="0"/>
            </a:endParaRPr>
          </a:p>
        </p:txBody>
      </p:sp>
      <p:sp>
        <p:nvSpPr>
          <p:cNvPr id="11270" name="Line 6"/>
          <p:cNvSpPr>
            <a:spLocks noChangeShapeType="1"/>
          </p:cNvSpPr>
          <p:nvPr/>
        </p:nvSpPr>
        <p:spPr bwMode="auto">
          <a:xfrm>
            <a:off x="6248400" y="785813"/>
            <a:ext cx="2016125"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7"/>
          <p:cNvSpPr>
            <a:spLocks noChangeShapeType="1"/>
          </p:cNvSpPr>
          <p:nvPr/>
        </p:nvSpPr>
        <p:spPr bwMode="auto">
          <a:xfrm>
            <a:off x="6248400" y="785813"/>
            <a:ext cx="0" cy="2792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Line 8"/>
          <p:cNvSpPr>
            <a:spLocks noChangeShapeType="1"/>
          </p:cNvSpPr>
          <p:nvPr/>
        </p:nvSpPr>
        <p:spPr bwMode="auto">
          <a:xfrm>
            <a:off x="8016875" y="793750"/>
            <a:ext cx="0" cy="1379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3" name="Line 9"/>
          <p:cNvSpPr>
            <a:spLocks noChangeShapeType="1"/>
          </p:cNvSpPr>
          <p:nvPr/>
        </p:nvSpPr>
        <p:spPr bwMode="auto">
          <a:xfrm flipH="1">
            <a:off x="6702425" y="2173288"/>
            <a:ext cx="1314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Line 10"/>
          <p:cNvSpPr>
            <a:spLocks noChangeShapeType="1"/>
          </p:cNvSpPr>
          <p:nvPr/>
        </p:nvSpPr>
        <p:spPr bwMode="auto">
          <a:xfrm>
            <a:off x="6702425" y="2173288"/>
            <a:ext cx="0" cy="1395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Text Box 11"/>
          <p:cNvSpPr txBox="1">
            <a:spLocks noChangeArrowheads="1"/>
          </p:cNvSpPr>
          <p:nvPr/>
        </p:nvSpPr>
        <p:spPr bwMode="auto">
          <a:xfrm>
            <a:off x="6788150" y="1243013"/>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Wetted Zone</a:t>
            </a:r>
          </a:p>
        </p:txBody>
      </p:sp>
      <p:sp>
        <p:nvSpPr>
          <p:cNvPr id="11276" name="Text Box 12"/>
          <p:cNvSpPr txBox="1">
            <a:spLocks noChangeArrowheads="1"/>
          </p:cNvSpPr>
          <p:nvPr/>
        </p:nvSpPr>
        <p:spPr bwMode="auto">
          <a:xfrm>
            <a:off x="6859588" y="1936750"/>
            <a:ext cx="1246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Wetting Front</a:t>
            </a:r>
          </a:p>
        </p:txBody>
      </p:sp>
      <p:sp>
        <p:nvSpPr>
          <p:cNvPr id="11277" name="Text Box 13"/>
          <p:cNvSpPr txBox="1">
            <a:spLocks noChangeArrowheads="1"/>
          </p:cNvSpPr>
          <p:nvPr/>
        </p:nvSpPr>
        <p:spPr bwMode="auto">
          <a:xfrm>
            <a:off x="5903913" y="484188"/>
            <a:ext cx="1366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Ground Surface</a:t>
            </a:r>
          </a:p>
        </p:txBody>
      </p:sp>
      <p:sp>
        <p:nvSpPr>
          <p:cNvPr id="11278" name="Line 14"/>
          <p:cNvSpPr>
            <a:spLocks noChangeShapeType="1"/>
          </p:cNvSpPr>
          <p:nvPr/>
        </p:nvSpPr>
        <p:spPr bwMode="auto">
          <a:xfrm>
            <a:off x="684371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Line 15"/>
          <p:cNvSpPr>
            <a:spLocks noChangeShapeType="1"/>
          </p:cNvSpPr>
          <p:nvPr/>
        </p:nvSpPr>
        <p:spPr bwMode="auto">
          <a:xfrm>
            <a:off x="7038975"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0" name="Line 16"/>
          <p:cNvSpPr>
            <a:spLocks noChangeShapeType="1"/>
          </p:cNvSpPr>
          <p:nvPr/>
        </p:nvSpPr>
        <p:spPr bwMode="auto">
          <a:xfrm>
            <a:off x="7261225"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1" name="Line 17"/>
          <p:cNvSpPr>
            <a:spLocks noChangeShapeType="1"/>
          </p:cNvSpPr>
          <p:nvPr/>
        </p:nvSpPr>
        <p:spPr bwMode="auto">
          <a:xfrm>
            <a:off x="7475538"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2" name="Line 18"/>
          <p:cNvSpPr>
            <a:spLocks noChangeShapeType="1"/>
          </p:cNvSpPr>
          <p:nvPr/>
        </p:nvSpPr>
        <p:spPr bwMode="auto">
          <a:xfrm>
            <a:off x="768826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3" name="Line 19"/>
          <p:cNvSpPr>
            <a:spLocks noChangeShapeType="1"/>
          </p:cNvSpPr>
          <p:nvPr/>
        </p:nvSpPr>
        <p:spPr bwMode="auto">
          <a:xfrm>
            <a:off x="789146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4" name="Text Box 20"/>
          <p:cNvSpPr txBox="1">
            <a:spLocks noChangeArrowheads="1"/>
          </p:cNvSpPr>
          <p:nvPr/>
        </p:nvSpPr>
        <p:spPr bwMode="auto">
          <a:xfrm>
            <a:off x="7410450" y="3457575"/>
            <a:ext cx="79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Dry Soil</a:t>
            </a:r>
          </a:p>
        </p:txBody>
      </p:sp>
      <p:sp>
        <p:nvSpPr>
          <p:cNvPr id="11285" name="Line 21"/>
          <p:cNvSpPr>
            <a:spLocks noChangeShapeType="1"/>
          </p:cNvSpPr>
          <p:nvPr/>
        </p:nvSpPr>
        <p:spPr bwMode="auto">
          <a:xfrm flipV="1">
            <a:off x="8175625" y="785813"/>
            <a:ext cx="0" cy="13779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6" name="Line 22"/>
          <p:cNvSpPr>
            <a:spLocks noChangeShapeType="1"/>
          </p:cNvSpPr>
          <p:nvPr/>
        </p:nvSpPr>
        <p:spPr bwMode="auto">
          <a:xfrm>
            <a:off x="6248400" y="2581275"/>
            <a:ext cx="4540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7" name="Line 23"/>
          <p:cNvSpPr>
            <a:spLocks noChangeShapeType="1"/>
          </p:cNvSpPr>
          <p:nvPr/>
        </p:nvSpPr>
        <p:spPr bwMode="auto">
          <a:xfrm>
            <a:off x="6710363" y="2581275"/>
            <a:ext cx="13065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8" name="Line 24"/>
          <p:cNvSpPr>
            <a:spLocks noChangeShapeType="1"/>
          </p:cNvSpPr>
          <p:nvPr/>
        </p:nvSpPr>
        <p:spPr bwMode="auto">
          <a:xfrm>
            <a:off x="6248400" y="3133725"/>
            <a:ext cx="17764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9" name="Line 25"/>
          <p:cNvSpPr>
            <a:spLocks noChangeShapeType="1"/>
          </p:cNvSpPr>
          <p:nvPr/>
        </p:nvSpPr>
        <p:spPr bwMode="auto">
          <a:xfrm>
            <a:off x="6356350" y="793750"/>
            <a:ext cx="0" cy="279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26"/>
          <p:cNvSpPr>
            <a:spLocks noChangeShapeType="1"/>
          </p:cNvSpPr>
          <p:nvPr/>
        </p:nvSpPr>
        <p:spPr bwMode="auto">
          <a:xfrm>
            <a:off x="8024813" y="2235200"/>
            <a:ext cx="0" cy="10398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27"/>
          <p:cNvSpPr>
            <a:spLocks noChangeShapeType="1"/>
          </p:cNvSpPr>
          <p:nvPr/>
        </p:nvSpPr>
        <p:spPr bwMode="auto">
          <a:xfrm>
            <a:off x="8061325" y="2173288"/>
            <a:ext cx="274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28"/>
          <p:cNvSpPr>
            <a:spLocks noChangeShapeType="1"/>
          </p:cNvSpPr>
          <p:nvPr/>
        </p:nvSpPr>
        <p:spPr bwMode="auto">
          <a:xfrm rot="-5400000">
            <a:off x="8344694" y="705644"/>
            <a:ext cx="0" cy="150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1293" name="Object 29"/>
          <p:cNvGraphicFramePr>
            <a:graphicFrameLocks noChangeAspect="1"/>
          </p:cNvGraphicFramePr>
          <p:nvPr/>
        </p:nvGraphicFramePr>
        <p:xfrm>
          <a:off x="8261350" y="1338263"/>
          <a:ext cx="133350" cy="158750"/>
        </p:xfrm>
        <a:graphic>
          <a:graphicData uri="http://schemas.openxmlformats.org/presentationml/2006/ole">
            <mc:AlternateContent xmlns:mc="http://schemas.openxmlformats.org/markup-compatibility/2006">
              <mc:Choice xmlns:v="urn:schemas-microsoft-com:vml" Requires="v">
                <p:oleObj spid="_x0000_s30942"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1350" y="1338263"/>
                        <a:ext cx="133350" cy="158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4" name="Object 30"/>
          <p:cNvGraphicFramePr>
            <a:graphicFrameLocks noChangeAspect="1"/>
          </p:cNvGraphicFramePr>
          <p:nvPr/>
        </p:nvGraphicFramePr>
        <p:xfrm>
          <a:off x="7162800" y="2590800"/>
          <a:ext cx="257175" cy="168275"/>
        </p:xfrm>
        <a:graphic>
          <a:graphicData uri="http://schemas.openxmlformats.org/presentationml/2006/ole">
            <mc:AlternateContent xmlns:mc="http://schemas.openxmlformats.org/markup-compatibility/2006">
              <mc:Choice xmlns:v="urn:schemas-microsoft-com:vml" Requires="v">
                <p:oleObj spid="_x0000_s30943" name="Equation" r:id="rId7" imgW="368300" imgH="241300" progId="Equation.3">
                  <p:embed/>
                </p:oleObj>
              </mc:Choice>
              <mc:Fallback>
                <p:oleObj name="Equation" r:id="rId7" imgW="368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590800"/>
                        <a:ext cx="257175" cy="168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5" name="Object 31"/>
          <p:cNvGraphicFramePr>
            <a:graphicFrameLocks noChangeAspect="1"/>
          </p:cNvGraphicFramePr>
          <p:nvPr/>
        </p:nvGraphicFramePr>
        <p:xfrm>
          <a:off x="7162800" y="3124200"/>
          <a:ext cx="125413" cy="169863"/>
        </p:xfrm>
        <a:graphic>
          <a:graphicData uri="http://schemas.openxmlformats.org/presentationml/2006/ole">
            <mc:AlternateContent xmlns:mc="http://schemas.openxmlformats.org/markup-compatibility/2006">
              <mc:Choice xmlns:v="urn:schemas-microsoft-com:vml" Requires="v">
                <p:oleObj spid="_x0000_s30944" name="Equation" r:id="rId9" imgW="177646" imgH="241091" progId="Equation.3">
                  <p:embed/>
                </p:oleObj>
              </mc:Choice>
              <mc:Fallback>
                <p:oleObj name="Equation" r:id="rId9" imgW="177646" imgH="2410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3124200"/>
                        <a:ext cx="125413" cy="1698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6" name="Object 32"/>
          <p:cNvGraphicFramePr>
            <a:graphicFrameLocks noChangeAspect="1"/>
          </p:cNvGraphicFramePr>
          <p:nvPr/>
        </p:nvGraphicFramePr>
        <p:xfrm>
          <a:off x="6400800" y="2590800"/>
          <a:ext cx="160338" cy="231775"/>
        </p:xfrm>
        <a:graphic>
          <a:graphicData uri="http://schemas.openxmlformats.org/presentationml/2006/ole">
            <mc:AlternateContent xmlns:mc="http://schemas.openxmlformats.org/markup-compatibility/2006">
              <mc:Choice xmlns:v="urn:schemas-microsoft-com:vml" Requires="v">
                <p:oleObj spid="_x0000_s30945" name="Equation" r:id="rId11" imgW="228600" imgH="330200" progId="Equation.3">
                  <p:embed/>
                </p:oleObj>
              </mc:Choice>
              <mc:Fallback>
                <p:oleObj name="Equation" r:id="rId11" imgW="2286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2590800"/>
                        <a:ext cx="160338" cy="2317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7" name="Object 33"/>
          <p:cNvGraphicFramePr>
            <a:graphicFrameLocks noChangeAspect="1"/>
          </p:cNvGraphicFramePr>
          <p:nvPr/>
        </p:nvGraphicFramePr>
        <p:xfrm>
          <a:off x="8478838" y="684213"/>
          <a:ext cx="123825" cy="168275"/>
        </p:xfrm>
        <a:graphic>
          <a:graphicData uri="http://schemas.openxmlformats.org/presentationml/2006/ole">
            <mc:AlternateContent xmlns:mc="http://schemas.openxmlformats.org/markup-compatibility/2006">
              <mc:Choice xmlns:v="urn:schemas-microsoft-com:vml" Requires="v">
                <p:oleObj spid="_x0000_s30946" name="Equation" r:id="rId13" imgW="177646" imgH="241091" progId="Equation.3">
                  <p:embed/>
                </p:oleObj>
              </mc:Choice>
              <mc:Fallback>
                <p:oleObj name="Equation" r:id="rId13" imgW="177646"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78838" y="684213"/>
                        <a:ext cx="123825" cy="168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8" name="Object 34"/>
          <p:cNvGraphicFramePr>
            <a:graphicFrameLocks noChangeAspect="1"/>
          </p:cNvGraphicFramePr>
          <p:nvPr/>
        </p:nvGraphicFramePr>
        <p:xfrm>
          <a:off x="6022975" y="3486150"/>
          <a:ext cx="115888" cy="114300"/>
        </p:xfrm>
        <a:graphic>
          <a:graphicData uri="http://schemas.openxmlformats.org/presentationml/2006/ole">
            <mc:AlternateContent xmlns:mc="http://schemas.openxmlformats.org/markup-compatibility/2006">
              <mc:Choice xmlns:v="urn:schemas-microsoft-com:vml" Requires="v">
                <p:oleObj spid="_x0000_s30947" name="Equation" r:id="rId15" imgW="164885" imgH="164885" progId="Equation.3">
                  <p:embed/>
                </p:oleObj>
              </mc:Choice>
              <mc:Fallback>
                <p:oleObj name="Equation" r:id="rId15" imgW="164885" imgH="16488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2975" y="3486150"/>
                        <a:ext cx="115888" cy="114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9" name="Object 35"/>
          <p:cNvGraphicFramePr>
            <a:graphicFrameLocks noChangeAspect="1"/>
          </p:cNvGraphicFramePr>
          <p:nvPr/>
        </p:nvGraphicFramePr>
        <p:xfrm>
          <a:off x="3498850" y="3254375"/>
          <a:ext cx="1206500" cy="292100"/>
        </p:xfrm>
        <a:graphic>
          <a:graphicData uri="http://schemas.openxmlformats.org/presentationml/2006/ole">
            <mc:AlternateContent xmlns:mc="http://schemas.openxmlformats.org/markup-compatibility/2006">
              <mc:Choice xmlns:v="urn:schemas-microsoft-com:vml" Requires="v">
                <p:oleObj spid="_x0000_s30948" name="Equation" r:id="rId17" imgW="1206500" imgH="292100" progId="Equation.3">
                  <p:embed/>
                </p:oleObj>
              </mc:Choice>
              <mc:Fallback>
                <p:oleObj name="Equation" r:id="rId17" imgW="1206500" imgH="292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8850" y="3254375"/>
                        <a:ext cx="1206500" cy="2921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0" name="Object 36"/>
          <p:cNvGraphicFramePr>
            <a:graphicFrameLocks noChangeAspect="1"/>
          </p:cNvGraphicFramePr>
          <p:nvPr/>
        </p:nvGraphicFramePr>
        <p:xfrm>
          <a:off x="3492500" y="3743325"/>
          <a:ext cx="1447800" cy="368300"/>
        </p:xfrm>
        <a:graphic>
          <a:graphicData uri="http://schemas.openxmlformats.org/presentationml/2006/ole">
            <mc:AlternateContent xmlns:mc="http://schemas.openxmlformats.org/markup-compatibility/2006">
              <mc:Choice xmlns:v="urn:schemas-microsoft-com:vml" Requires="v">
                <p:oleObj spid="_x0000_s30949" name="Equation" r:id="rId19" imgW="1447800" imgH="368300" progId="Equation.3">
                  <p:embed/>
                </p:oleObj>
              </mc:Choice>
              <mc:Fallback>
                <p:oleObj name="Equation" r:id="rId19" imgW="1447800" imgH="3683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00" y="3743325"/>
                        <a:ext cx="1447800" cy="368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1" name="Object 37"/>
          <p:cNvGraphicFramePr>
            <a:graphicFrameLocks noChangeAspect="1"/>
          </p:cNvGraphicFramePr>
          <p:nvPr/>
        </p:nvGraphicFramePr>
        <p:xfrm>
          <a:off x="825500" y="4314825"/>
          <a:ext cx="4470400" cy="660400"/>
        </p:xfrm>
        <a:graphic>
          <a:graphicData uri="http://schemas.openxmlformats.org/presentationml/2006/ole">
            <mc:AlternateContent xmlns:mc="http://schemas.openxmlformats.org/markup-compatibility/2006">
              <mc:Choice xmlns:v="urn:schemas-microsoft-com:vml" Requires="v">
                <p:oleObj spid="_x0000_s30950" name="Equation" r:id="rId21" imgW="4470400" imgH="660400" progId="Equation.3">
                  <p:embed/>
                </p:oleObj>
              </mc:Choice>
              <mc:Fallback>
                <p:oleObj name="Equation" r:id="rId21" imgW="4470400" imgH="6604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5500" y="4314825"/>
                        <a:ext cx="4470400" cy="6604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2" name="Object 38"/>
          <p:cNvGraphicFramePr>
            <a:graphicFrameLocks noGrp="1" noChangeAspect="1"/>
          </p:cNvGraphicFramePr>
          <p:nvPr>
            <p:ph sz="quarter" idx="3"/>
          </p:nvPr>
        </p:nvGraphicFramePr>
        <p:xfrm>
          <a:off x="908050" y="5324475"/>
          <a:ext cx="1200150" cy="1039813"/>
        </p:xfrm>
        <a:graphic>
          <a:graphicData uri="http://schemas.openxmlformats.org/presentationml/2006/ole">
            <mc:AlternateContent xmlns:mc="http://schemas.openxmlformats.org/markup-compatibility/2006">
              <mc:Choice xmlns:v="urn:schemas-microsoft-com:vml" Requires="v">
                <p:oleObj spid="_x0000_s30951" name="Equation" r:id="rId23" imgW="761669" imgH="660113" progId="Equation.3">
                  <p:embed/>
                </p:oleObj>
              </mc:Choice>
              <mc:Fallback>
                <p:oleObj name="Equation" r:id="rId23" imgW="761669" imgH="660113"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8050" y="5324475"/>
                        <a:ext cx="1200150" cy="10398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03" name="Object 39"/>
          <p:cNvGraphicFramePr>
            <a:graphicFrameLocks noChangeAspect="1"/>
          </p:cNvGraphicFramePr>
          <p:nvPr/>
        </p:nvGraphicFramePr>
        <p:xfrm>
          <a:off x="3194050" y="5495925"/>
          <a:ext cx="1892300" cy="762000"/>
        </p:xfrm>
        <a:graphic>
          <a:graphicData uri="http://schemas.openxmlformats.org/presentationml/2006/ole">
            <mc:AlternateContent xmlns:mc="http://schemas.openxmlformats.org/markup-compatibility/2006">
              <mc:Choice xmlns:v="urn:schemas-microsoft-com:vml" Requires="v">
                <p:oleObj spid="_x0000_s30952" name="Equation" r:id="rId25" imgW="1892300" imgH="762000" progId="Equation.3">
                  <p:embed/>
                </p:oleObj>
              </mc:Choice>
              <mc:Fallback>
                <p:oleObj name="Equation" r:id="rId25" imgW="1892300" imgH="7620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94050" y="5495925"/>
                        <a:ext cx="1892300" cy="7620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1304" name="Object 40"/>
          <p:cNvGraphicFramePr>
            <a:graphicFrameLocks noChangeAspect="1"/>
          </p:cNvGraphicFramePr>
          <p:nvPr/>
        </p:nvGraphicFramePr>
        <p:xfrm>
          <a:off x="2149475" y="1570038"/>
          <a:ext cx="1473200" cy="609600"/>
        </p:xfrm>
        <a:graphic>
          <a:graphicData uri="http://schemas.openxmlformats.org/presentationml/2006/ole">
            <mc:AlternateContent xmlns:mc="http://schemas.openxmlformats.org/markup-compatibility/2006">
              <mc:Choice xmlns:v="urn:schemas-microsoft-com:vml" Requires="v">
                <p:oleObj spid="_x0000_s30953" name="Equation" r:id="rId27" imgW="1473200" imgH="609600" progId="Equation.3">
                  <p:embed/>
                </p:oleObj>
              </mc:Choice>
              <mc:Fallback>
                <p:oleObj name="Equation" r:id="rId27" imgW="1473200" imgH="609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49475" y="1570038"/>
                        <a:ext cx="1473200"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144370758"/>
              </p:ext>
            </p:extLst>
          </p:nvPr>
        </p:nvGraphicFramePr>
        <p:xfrm>
          <a:off x="5599906" y="5486400"/>
          <a:ext cx="3073400" cy="711200"/>
        </p:xfrm>
        <a:graphic>
          <a:graphicData uri="http://schemas.openxmlformats.org/presentationml/2006/ole">
            <mc:AlternateContent xmlns:mc="http://schemas.openxmlformats.org/markup-compatibility/2006">
              <mc:Choice xmlns:v="urn:schemas-microsoft-com:vml" Requires="v">
                <p:oleObj spid="_x0000_s30954" name="Equation" r:id="rId29" imgW="3073400" imgH="711200" progId="Equation.3">
                  <p:embed/>
                </p:oleObj>
              </mc:Choice>
              <mc:Fallback>
                <p:oleObj name="Equation" r:id="rId29" imgW="3073400" imgH="711200" progId="Equation.3">
                  <p:embed/>
                  <p:pic>
                    <p:nvPicPr>
                      <p:cNvPr id="0" name="Object 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99906" y="5486400"/>
                        <a:ext cx="3073400" cy="7112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spTree>
    <p:extLst>
      <p:ext uri="{BB962C8B-B14F-4D97-AF65-F5344CB8AC3E}">
        <p14:creationId xmlns:p14="http://schemas.microsoft.com/office/powerpoint/2010/main" val="4134817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algn="l"/>
            <a:r>
              <a:rPr lang="en-US" sz="3200" dirty="0" smtClean="0"/>
              <a:t>Conductivity and Suction Head</a:t>
            </a:r>
            <a:r>
              <a:rPr lang="en-US" dirty="0" smtClean="0"/>
              <a:t/>
            </a:r>
            <a:br>
              <a:rPr lang="en-US" dirty="0" smtClean="0"/>
            </a:br>
            <a:r>
              <a:rPr lang="en-US" sz="3100" dirty="0" smtClean="0"/>
              <a:t>(Data from Table 4.3.1)</a:t>
            </a:r>
            <a:endParaRPr lang="en-US" sz="3100" dirty="0"/>
          </a:p>
        </p:txBody>
      </p:sp>
      <p:graphicFrame>
        <p:nvGraphicFramePr>
          <p:cNvPr id="3" name="Chart 2"/>
          <p:cNvGraphicFramePr>
            <a:graphicFrameLocks/>
          </p:cNvGraphicFramePr>
          <p:nvPr>
            <p:extLst>
              <p:ext uri="{D42A27DB-BD31-4B8C-83A1-F6EECF244321}">
                <p14:modId xmlns:p14="http://schemas.microsoft.com/office/powerpoint/2010/main" val="2131332210"/>
              </p:ext>
            </p:extLst>
          </p:nvPr>
        </p:nvGraphicFramePr>
        <p:xfrm>
          <a:off x="1295400" y="2057400"/>
          <a:ext cx="6248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76962" y="3870960"/>
            <a:ext cx="2278188" cy="369332"/>
          </a:xfrm>
          <a:prstGeom prst="rect">
            <a:avLst/>
          </a:prstGeom>
          <a:noFill/>
        </p:spPr>
        <p:txBody>
          <a:bodyPr wrap="none" rtlCol="0">
            <a:spAutoFit/>
          </a:bodyPr>
          <a:lstStyle/>
          <a:p>
            <a:r>
              <a:rPr lang="en-US" b="1" i="1" dirty="0" smtClean="0"/>
              <a:t>Suction Head, </a:t>
            </a:r>
            <a:r>
              <a:rPr lang="el-GR" b="1" i="1" dirty="0" smtClean="0"/>
              <a:t>ψ</a:t>
            </a:r>
            <a:r>
              <a:rPr lang="en-US" b="1" i="1" dirty="0" smtClean="0"/>
              <a:t> (cm)</a:t>
            </a:r>
            <a:endParaRPr lang="en-US" b="1" i="1" dirty="0"/>
          </a:p>
        </p:txBody>
      </p:sp>
      <p:sp>
        <p:nvSpPr>
          <p:cNvPr id="5" name="TextBox 4"/>
          <p:cNvSpPr txBox="1"/>
          <p:nvPr/>
        </p:nvSpPr>
        <p:spPr>
          <a:xfrm>
            <a:off x="457200" y="2514600"/>
            <a:ext cx="1657762" cy="646331"/>
          </a:xfrm>
          <a:prstGeom prst="rect">
            <a:avLst/>
          </a:prstGeom>
          <a:noFill/>
        </p:spPr>
        <p:txBody>
          <a:bodyPr wrap="none" rtlCol="0">
            <a:spAutoFit/>
          </a:bodyPr>
          <a:lstStyle/>
          <a:p>
            <a:r>
              <a:rPr lang="en-US" b="1" i="1" dirty="0" smtClean="0"/>
              <a:t>Conductivity, K </a:t>
            </a:r>
          </a:p>
          <a:p>
            <a:r>
              <a:rPr lang="en-US" b="1" i="1" dirty="0" smtClean="0"/>
              <a:t>(cm/</a:t>
            </a:r>
            <a:r>
              <a:rPr lang="en-US" b="1" i="1" dirty="0" err="1" smtClean="0"/>
              <a:t>hr</a:t>
            </a:r>
            <a:r>
              <a:rPr lang="en-US" b="1" i="1" dirty="0" smtClean="0"/>
              <a:t>)</a:t>
            </a:r>
            <a:endParaRPr lang="en-US" b="1" i="1" dirty="0"/>
          </a:p>
        </p:txBody>
      </p:sp>
      <p:sp>
        <p:nvSpPr>
          <p:cNvPr id="6" name="TextBox 5"/>
          <p:cNvSpPr txBox="1"/>
          <p:nvPr/>
        </p:nvSpPr>
        <p:spPr>
          <a:xfrm>
            <a:off x="2590800" y="2791599"/>
            <a:ext cx="654346" cy="369332"/>
          </a:xfrm>
          <a:prstGeom prst="rect">
            <a:avLst/>
          </a:prstGeom>
          <a:noFill/>
        </p:spPr>
        <p:txBody>
          <a:bodyPr wrap="none" rtlCol="0">
            <a:spAutoFit/>
          </a:bodyPr>
          <a:lstStyle/>
          <a:p>
            <a:r>
              <a:rPr lang="en-US" b="1" dirty="0" smtClean="0">
                <a:solidFill>
                  <a:schemeClr val="tx2"/>
                </a:solidFill>
              </a:rPr>
              <a:t>Sand</a:t>
            </a:r>
            <a:endParaRPr lang="en-US" b="1" dirty="0">
              <a:solidFill>
                <a:schemeClr val="tx2"/>
              </a:solidFill>
            </a:endParaRPr>
          </a:p>
        </p:txBody>
      </p:sp>
      <p:sp>
        <p:nvSpPr>
          <p:cNvPr id="7" name="TextBox 6"/>
          <p:cNvSpPr txBox="1"/>
          <p:nvPr/>
        </p:nvSpPr>
        <p:spPr>
          <a:xfrm>
            <a:off x="6755578" y="5638800"/>
            <a:ext cx="581249" cy="369332"/>
          </a:xfrm>
          <a:prstGeom prst="rect">
            <a:avLst/>
          </a:prstGeom>
          <a:noFill/>
        </p:spPr>
        <p:txBody>
          <a:bodyPr wrap="none" rtlCol="0">
            <a:spAutoFit/>
          </a:bodyPr>
          <a:lstStyle/>
          <a:p>
            <a:r>
              <a:rPr lang="en-US" b="1" dirty="0" smtClean="0">
                <a:solidFill>
                  <a:schemeClr val="tx2"/>
                </a:solidFill>
              </a:rPr>
              <a:t>Clay</a:t>
            </a:r>
            <a:endParaRPr lang="en-US" b="1" dirty="0">
              <a:solidFill>
                <a:schemeClr val="tx2"/>
              </a:solidFill>
            </a:endParaRPr>
          </a:p>
        </p:txBody>
      </p:sp>
      <p:sp>
        <p:nvSpPr>
          <p:cNvPr id="8" name="TextBox 7"/>
          <p:cNvSpPr txBox="1"/>
          <p:nvPr/>
        </p:nvSpPr>
        <p:spPr>
          <a:xfrm>
            <a:off x="4343400" y="3886200"/>
            <a:ext cx="1040670" cy="369332"/>
          </a:xfrm>
          <a:prstGeom prst="rect">
            <a:avLst/>
          </a:prstGeom>
          <a:noFill/>
        </p:spPr>
        <p:txBody>
          <a:bodyPr wrap="none" rtlCol="0">
            <a:spAutoFit/>
          </a:bodyPr>
          <a:lstStyle/>
          <a:p>
            <a:r>
              <a:rPr lang="en-US" dirty="0" smtClean="0">
                <a:solidFill>
                  <a:schemeClr val="tx2"/>
                </a:solidFill>
              </a:rPr>
              <a:t>Silt Loam</a:t>
            </a:r>
            <a:endParaRPr lang="en-US" dirty="0">
              <a:solidFill>
                <a:schemeClr val="tx2"/>
              </a:solidFill>
            </a:endParaRPr>
          </a:p>
        </p:txBody>
      </p:sp>
      <p:sp>
        <p:nvSpPr>
          <p:cNvPr id="9" name="TextBox 8"/>
          <p:cNvSpPr txBox="1"/>
          <p:nvPr/>
        </p:nvSpPr>
        <p:spPr>
          <a:xfrm>
            <a:off x="6235243" y="4800600"/>
            <a:ext cx="1584601" cy="369332"/>
          </a:xfrm>
          <a:prstGeom prst="rect">
            <a:avLst/>
          </a:prstGeom>
          <a:noFill/>
        </p:spPr>
        <p:txBody>
          <a:bodyPr wrap="none" rtlCol="0">
            <a:spAutoFit/>
          </a:bodyPr>
          <a:lstStyle/>
          <a:p>
            <a:r>
              <a:rPr lang="en-US" dirty="0" err="1" smtClean="0">
                <a:solidFill>
                  <a:schemeClr val="tx2"/>
                </a:solidFill>
              </a:rPr>
              <a:t>Silty</a:t>
            </a:r>
            <a:r>
              <a:rPr lang="en-US" dirty="0" smtClean="0">
                <a:solidFill>
                  <a:schemeClr val="tx2"/>
                </a:solidFill>
              </a:rPr>
              <a:t> Clay Loam</a:t>
            </a:r>
            <a:endParaRPr lang="en-US" dirty="0">
              <a:solidFill>
                <a:schemeClr val="tx2"/>
              </a:solidFill>
            </a:endParaRPr>
          </a:p>
        </p:txBody>
      </p:sp>
      <p:sp>
        <p:nvSpPr>
          <p:cNvPr id="10" name="TextBox 9"/>
          <p:cNvSpPr txBox="1"/>
          <p:nvPr/>
        </p:nvSpPr>
        <p:spPr>
          <a:xfrm>
            <a:off x="3021444" y="3325892"/>
            <a:ext cx="1312090" cy="369332"/>
          </a:xfrm>
          <a:prstGeom prst="rect">
            <a:avLst/>
          </a:prstGeom>
          <a:noFill/>
        </p:spPr>
        <p:txBody>
          <a:bodyPr wrap="none" rtlCol="0">
            <a:spAutoFit/>
          </a:bodyPr>
          <a:lstStyle/>
          <a:p>
            <a:r>
              <a:rPr lang="en-US" dirty="0" smtClean="0">
                <a:solidFill>
                  <a:schemeClr val="tx2"/>
                </a:solidFill>
              </a:rPr>
              <a:t>Loamy Sand</a:t>
            </a:r>
            <a:endParaRPr lang="en-US" dirty="0">
              <a:solidFill>
                <a:schemeClr val="tx2"/>
              </a:solidFill>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158" y="685800"/>
            <a:ext cx="3299242" cy="305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482787" y="5290280"/>
            <a:ext cx="1188659" cy="369332"/>
          </a:xfrm>
          <a:prstGeom prst="rect">
            <a:avLst/>
          </a:prstGeom>
          <a:noFill/>
        </p:spPr>
        <p:txBody>
          <a:bodyPr wrap="none" rtlCol="0">
            <a:spAutoFit/>
          </a:bodyPr>
          <a:lstStyle/>
          <a:p>
            <a:r>
              <a:rPr lang="en-US" dirty="0" smtClean="0">
                <a:solidFill>
                  <a:schemeClr val="tx2"/>
                </a:solidFill>
              </a:rPr>
              <a:t>Sandy Clay</a:t>
            </a:r>
            <a:endParaRPr lang="en-US" dirty="0">
              <a:solidFill>
                <a:schemeClr val="tx2"/>
              </a:solidFill>
            </a:endParaRPr>
          </a:p>
        </p:txBody>
      </p:sp>
      <p:sp>
        <p:nvSpPr>
          <p:cNvPr id="13" name="TextBox 12"/>
          <p:cNvSpPr txBox="1"/>
          <p:nvPr/>
        </p:nvSpPr>
        <p:spPr>
          <a:xfrm>
            <a:off x="2391583" y="3870960"/>
            <a:ext cx="1316386" cy="369332"/>
          </a:xfrm>
          <a:prstGeom prst="rect">
            <a:avLst/>
          </a:prstGeom>
          <a:noFill/>
        </p:spPr>
        <p:txBody>
          <a:bodyPr wrap="none" rtlCol="0">
            <a:spAutoFit/>
          </a:bodyPr>
          <a:lstStyle/>
          <a:p>
            <a:r>
              <a:rPr lang="en-US" dirty="0" smtClean="0">
                <a:solidFill>
                  <a:schemeClr val="tx2"/>
                </a:solidFill>
              </a:rPr>
              <a:t>Sandy Loam</a:t>
            </a:r>
            <a:endParaRPr lang="en-US" dirty="0">
              <a:solidFill>
                <a:schemeClr val="tx2"/>
              </a:solidFill>
            </a:endParaRPr>
          </a:p>
        </p:txBody>
      </p:sp>
      <p:sp>
        <p:nvSpPr>
          <p:cNvPr id="14" name="TextBox 13"/>
          <p:cNvSpPr txBox="1"/>
          <p:nvPr/>
        </p:nvSpPr>
        <p:spPr>
          <a:xfrm>
            <a:off x="3358354" y="4642628"/>
            <a:ext cx="699230" cy="369332"/>
          </a:xfrm>
          <a:prstGeom prst="rect">
            <a:avLst/>
          </a:prstGeom>
          <a:noFill/>
        </p:spPr>
        <p:txBody>
          <a:bodyPr wrap="none" rtlCol="0">
            <a:spAutoFit/>
          </a:bodyPr>
          <a:lstStyle/>
          <a:p>
            <a:r>
              <a:rPr lang="en-US" dirty="0" smtClean="0">
                <a:solidFill>
                  <a:schemeClr val="tx2"/>
                </a:solidFill>
              </a:rPr>
              <a:t>Loam</a:t>
            </a:r>
            <a:endParaRPr lang="en-US" dirty="0">
              <a:solidFill>
                <a:schemeClr val="tx2"/>
              </a:solidFill>
            </a:endParaRPr>
          </a:p>
        </p:txBody>
      </p:sp>
      <p:sp>
        <p:nvSpPr>
          <p:cNvPr id="15" name="TextBox 14"/>
          <p:cNvSpPr txBox="1"/>
          <p:nvPr/>
        </p:nvSpPr>
        <p:spPr>
          <a:xfrm>
            <a:off x="5212504" y="4565904"/>
            <a:ext cx="1756122" cy="369332"/>
          </a:xfrm>
          <a:prstGeom prst="rect">
            <a:avLst/>
          </a:prstGeom>
          <a:noFill/>
        </p:spPr>
        <p:txBody>
          <a:bodyPr wrap="none" rtlCol="0">
            <a:spAutoFit/>
          </a:bodyPr>
          <a:lstStyle/>
          <a:p>
            <a:r>
              <a:rPr lang="en-US" dirty="0" smtClean="0">
                <a:solidFill>
                  <a:schemeClr val="tx2"/>
                </a:solidFill>
              </a:rPr>
              <a:t>Sandy Clay Loam</a:t>
            </a:r>
            <a:endParaRPr lang="en-US" dirty="0">
              <a:solidFill>
                <a:schemeClr val="tx2"/>
              </a:solidFill>
            </a:endParaRPr>
          </a:p>
        </p:txBody>
      </p:sp>
      <p:sp>
        <p:nvSpPr>
          <p:cNvPr id="16" name="TextBox 15"/>
          <p:cNvSpPr txBox="1"/>
          <p:nvPr/>
        </p:nvSpPr>
        <p:spPr>
          <a:xfrm>
            <a:off x="4107191" y="4833914"/>
            <a:ext cx="1138966" cy="369332"/>
          </a:xfrm>
          <a:prstGeom prst="rect">
            <a:avLst/>
          </a:prstGeom>
          <a:noFill/>
        </p:spPr>
        <p:txBody>
          <a:bodyPr wrap="none" rtlCol="0">
            <a:spAutoFit/>
          </a:bodyPr>
          <a:lstStyle/>
          <a:p>
            <a:r>
              <a:rPr lang="en-US" dirty="0" smtClean="0">
                <a:solidFill>
                  <a:schemeClr val="tx2"/>
                </a:solidFill>
              </a:rPr>
              <a:t>Clay Loam</a:t>
            </a:r>
            <a:endParaRPr lang="en-US" dirty="0">
              <a:solidFill>
                <a:schemeClr val="tx2"/>
              </a:solidFill>
            </a:endParaRPr>
          </a:p>
        </p:txBody>
      </p:sp>
      <p:sp>
        <p:nvSpPr>
          <p:cNvPr id="17" name="TextBox 16"/>
          <p:cNvSpPr txBox="1"/>
          <p:nvPr/>
        </p:nvSpPr>
        <p:spPr>
          <a:xfrm>
            <a:off x="6460057" y="5169932"/>
            <a:ext cx="1017138" cy="369332"/>
          </a:xfrm>
          <a:prstGeom prst="rect">
            <a:avLst/>
          </a:prstGeom>
          <a:noFill/>
        </p:spPr>
        <p:txBody>
          <a:bodyPr wrap="none" rtlCol="0">
            <a:spAutoFit/>
          </a:bodyPr>
          <a:lstStyle/>
          <a:p>
            <a:r>
              <a:rPr lang="en-US" dirty="0" err="1" smtClean="0">
                <a:solidFill>
                  <a:schemeClr val="tx2"/>
                </a:solidFill>
              </a:rPr>
              <a:t>Silty</a:t>
            </a:r>
            <a:r>
              <a:rPr lang="en-US" dirty="0" smtClean="0">
                <a:solidFill>
                  <a:schemeClr val="tx2"/>
                </a:solidFill>
              </a:rPr>
              <a:t> Clay</a:t>
            </a:r>
            <a:endParaRPr lang="en-US" dirty="0">
              <a:solidFill>
                <a:schemeClr val="tx2"/>
              </a:solidFill>
            </a:endParaRPr>
          </a:p>
        </p:txBody>
      </p:sp>
    </p:spTree>
    <p:extLst>
      <p:ext uri="{BB962C8B-B14F-4D97-AF65-F5344CB8AC3E}">
        <p14:creationId xmlns:p14="http://schemas.microsoft.com/office/powerpoint/2010/main" val="772817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a:t>
            </a:r>
            <a:r>
              <a:rPr lang="en-US" dirty="0" err="1" smtClean="0"/>
              <a:t>Ampt</a:t>
            </a:r>
            <a:r>
              <a:rPr lang="en-US" dirty="0" smtClean="0"/>
              <a:t> Parameters</a:t>
            </a:r>
            <a:br>
              <a:rPr lang="en-US" dirty="0" smtClean="0"/>
            </a:br>
            <a:r>
              <a:rPr lang="en-US" sz="3100" dirty="0" smtClean="0"/>
              <a:t>(Data from Table 4.3.1)</a:t>
            </a:r>
            <a:endParaRPr lang="en-US" sz="3100" dirty="0"/>
          </a:p>
        </p:txBody>
      </p:sp>
      <p:graphicFrame>
        <p:nvGraphicFramePr>
          <p:cNvPr id="3" name="Table 2"/>
          <p:cNvGraphicFramePr>
            <a:graphicFrameLocks noGrp="1"/>
          </p:cNvGraphicFramePr>
          <p:nvPr>
            <p:extLst>
              <p:ext uri="{D42A27DB-BD31-4B8C-83A1-F6EECF244321}">
                <p14:modId xmlns:p14="http://schemas.microsoft.com/office/powerpoint/2010/main" val="441253426"/>
              </p:ext>
            </p:extLst>
          </p:nvPr>
        </p:nvGraphicFramePr>
        <p:xfrm>
          <a:off x="838200" y="1600198"/>
          <a:ext cx="7543799" cy="4419603"/>
        </p:xfrm>
        <a:graphic>
          <a:graphicData uri="http://schemas.openxmlformats.org/drawingml/2006/table">
            <a:tbl>
              <a:tblPr>
                <a:tableStyleId>{5C22544A-7EE6-4342-B048-85BDC9FD1C3A}</a:tableStyleId>
              </a:tblPr>
              <a:tblGrid>
                <a:gridCol w="1612657"/>
                <a:gridCol w="1102207"/>
                <a:gridCol w="1102207"/>
                <a:gridCol w="1179002"/>
                <a:gridCol w="1246760"/>
                <a:gridCol w="1300966"/>
              </a:tblGrid>
              <a:tr h="624471">
                <a:tc>
                  <a:txBody>
                    <a:bodyPr/>
                    <a:lstStyle/>
                    <a:p>
                      <a:pPr algn="l" fontAlgn="b"/>
                      <a:r>
                        <a:rPr lang="en-US" sz="1600" b="1" u="none" strike="noStrike" dirty="0">
                          <a:effectLst/>
                        </a:rPr>
                        <a:t>Texture</a:t>
                      </a:r>
                      <a:endParaRPr lang="en-US" sz="1600" b="1" i="0" u="none" strike="noStrike" dirty="0">
                        <a:solidFill>
                          <a:srgbClr val="000000"/>
                        </a:solidFill>
                        <a:effectLst/>
                        <a:latin typeface="Calibri"/>
                      </a:endParaRPr>
                    </a:p>
                  </a:txBody>
                  <a:tcPr marL="9525" marR="9525" marT="9525" marB="0" anchor="b"/>
                </a:tc>
                <a:tc>
                  <a:txBody>
                    <a:bodyPr/>
                    <a:lstStyle/>
                    <a:p>
                      <a:pPr algn="r" fontAlgn="b"/>
                      <a:r>
                        <a:rPr lang="en-US" sz="1600" b="1" u="none" strike="noStrike" dirty="0" smtClean="0">
                          <a:effectLst/>
                        </a:rPr>
                        <a:t>Porosity n</a:t>
                      </a:r>
                      <a:endParaRPr lang="en-US" sz="1600" b="1" i="0" u="none" strike="noStrike" dirty="0">
                        <a:solidFill>
                          <a:srgbClr val="000000"/>
                        </a:solidFill>
                        <a:effectLst/>
                        <a:latin typeface="Calibri"/>
                      </a:endParaRPr>
                    </a:p>
                  </a:txBody>
                  <a:tcPr marL="9525" marR="9525" marT="9525" marB="0" anchor="b"/>
                </a:tc>
                <a:tc>
                  <a:txBody>
                    <a:bodyPr/>
                    <a:lstStyle/>
                    <a:p>
                      <a:pPr algn="r" fontAlgn="b"/>
                      <a:r>
                        <a:rPr lang="en-US" sz="1600" b="1" u="none" strike="noStrike" dirty="0">
                          <a:effectLst/>
                        </a:rPr>
                        <a:t>Residual </a:t>
                      </a:r>
                      <a:r>
                        <a:rPr lang="en-US" sz="1600" b="1" u="none" strike="noStrike" dirty="0" smtClean="0">
                          <a:effectLst/>
                        </a:rPr>
                        <a:t>Porosity </a:t>
                      </a:r>
                      <a:r>
                        <a:rPr lang="el-GR" sz="1600" b="1" u="none" strike="noStrike" dirty="0" smtClean="0">
                          <a:effectLst/>
                        </a:rPr>
                        <a:t>ϴ</a:t>
                      </a:r>
                      <a:r>
                        <a:rPr lang="en-US" sz="1600" b="1" u="none" strike="noStrike" baseline="-25000" dirty="0" smtClean="0">
                          <a:effectLst/>
                        </a:rPr>
                        <a:t>r</a:t>
                      </a:r>
                      <a:endParaRPr lang="en-US" sz="1600" b="1" i="0" u="none" strike="noStrike" dirty="0">
                        <a:solidFill>
                          <a:srgbClr val="000000"/>
                        </a:solidFill>
                        <a:effectLst/>
                        <a:latin typeface="Calibri"/>
                      </a:endParaRPr>
                    </a:p>
                  </a:txBody>
                  <a:tcPr marL="9525" marR="9525" marT="9525" marB="0" anchor="b"/>
                </a:tc>
                <a:tc>
                  <a:txBody>
                    <a:bodyPr/>
                    <a:lstStyle/>
                    <a:p>
                      <a:pPr algn="r" fontAlgn="b"/>
                      <a:r>
                        <a:rPr lang="en-US" sz="1600" b="1" u="none" strike="noStrike" dirty="0">
                          <a:effectLst/>
                        </a:rPr>
                        <a:t>Effective </a:t>
                      </a:r>
                      <a:r>
                        <a:rPr lang="en-US" sz="1600" b="1" u="none" strike="noStrike" dirty="0" smtClean="0">
                          <a:effectLst/>
                        </a:rPr>
                        <a:t>Porosity </a:t>
                      </a:r>
                      <a:r>
                        <a:rPr lang="el-GR" sz="1600" b="1" u="none" strike="noStrike" dirty="0" smtClean="0">
                          <a:effectLst/>
                        </a:rPr>
                        <a:t>ϴ</a:t>
                      </a:r>
                      <a:r>
                        <a:rPr lang="en-US" sz="1600" b="1" u="none" strike="noStrike" baseline="-25000" dirty="0" smtClean="0">
                          <a:effectLst/>
                        </a:rPr>
                        <a:t>e</a:t>
                      </a:r>
                      <a:endParaRPr lang="en-US" sz="1600" b="1" i="0" u="none" strike="noStrike" baseline="-25000" dirty="0">
                        <a:solidFill>
                          <a:srgbClr val="000000"/>
                        </a:solidFill>
                        <a:effectLst/>
                        <a:latin typeface="Calibri"/>
                      </a:endParaRPr>
                    </a:p>
                  </a:txBody>
                  <a:tcPr marL="9525" marR="9525" marT="9525" marB="0" anchor="b"/>
                </a:tc>
                <a:tc>
                  <a:txBody>
                    <a:bodyPr/>
                    <a:lstStyle/>
                    <a:p>
                      <a:pPr algn="r" fontAlgn="b"/>
                      <a:r>
                        <a:rPr lang="en-US" sz="1600" b="1" u="none" strike="noStrike" dirty="0">
                          <a:effectLst/>
                        </a:rPr>
                        <a:t>Suction </a:t>
                      </a:r>
                      <a:r>
                        <a:rPr lang="en-US" sz="1600" b="1" u="none" strike="noStrike" dirty="0" smtClean="0">
                          <a:effectLst/>
                        </a:rPr>
                        <a:t>Head </a:t>
                      </a:r>
                      <a:r>
                        <a:rPr lang="el-GR" sz="1600" b="1" u="none" strike="noStrike" dirty="0" smtClean="0">
                          <a:effectLst/>
                        </a:rPr>
                        <a:t>ψ</a:t>
                      </a:r>
                      <a:r>
                        <a:rPr lang="en-US" sz="1600" b="1" u="none" strike="noStrike" dirty="0" smtClean="0">
                          <a:effectLst/>
                        </a:rPr>
                        <a:t> (cm)</a:t>
                      </a:r>
                      <a:endParaRPr lang="en-US" sz="1600" b="1" i="0" u="none" strike="noStrike" dirty="0">
                        <a:solidFill>
                          <a:srgbClr val="000000"/>
                        </a:solidFill>
                        <a:effectLst/>
                        <a:latin typeface="Calibri"/>
                      </a:endParaRPr>
                    </a:p>
                  </a:txBody>
                  <a:tcPr marL="9525" marR="9525" marT="9525" marB="0" anchor="b"/>
                </a:tc>
                <a:tc>
                  <a:txBody>
                    <a:bodyPr/>
                    <a:lstStyle/>
                    <a:p>
                      <a:pPr algn="r" fontAlgn="b"/>
                      <a:r>
                        <a:rPr lang="en-US" sz="1600" b="1" u="none" strike="noStrike" dirty="0" smtClean="0">
                          <a:effectLst/>
                        </a:rPr>
                        <a:t>Conductivity</a:t>
                      </a:r>
                      <a:r>
                        <a:rPr lang="en-US" sz="1600" b="1" u="none" strike="noStrike" baseline="0" dirty="0" smtClean="0">
                          <a:effectLst/>
                        </a:rPr>
                        <a:t> </a:t>
                      </a:r>
                    </a:p>
                    <a:p>
                      <a:pPr algn="r" fontAlgn="b"/>
                      <a:r>
                        <a:rPr lang="en-US" sz="1600" b="1" u="none" strike="noStrike" dirty="0" smtClean="0">
                          <a:effectLst/>
                        </a:rPr>
                        <a:t>K (cm/</a:t>
                      </a:r>
                      <a:r>
                        <a:rPr lang="en-US" sz="1600" b="1" u="none" strike="noStrike" dirty="0" err="1" smtClean="0">
                          <a:effectLst/>
                        </a:rPr>
                        <a:t>hr</a:t>
                      </a:r>
                      <a:r>
                        <a:rPr lang="en-US" sz="1600" b="1" u="none" strike="noStrike" dirty="0" smtClean="0">
                          <a:effectLst/>
                        </a:rPr>
                        <a:t>)</a:t>
                      </a:r>
                      <a:endParaRPr lang="en-US" sz="1600" b="1" i="0" u="none" strike="noStrike" dirty="0">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Sand</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0.437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0.020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0.417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4.95</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11.78</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Loamy Sand</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0.437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0.036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0.401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6.13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2.99</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Sandy Loam</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0.453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0.041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0.412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11.01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1.09</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Loam  </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0.463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0.029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0.434</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8.89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0.34</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Silt Loam</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0.501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0.015</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0.486</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16.68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0.65</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Sandy Clay Loam</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0.398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0.068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0.330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21.85</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0.15</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dirty="0">
                          <a:effectLst/>
                        </a:rPr>
                        <a:t>Clay Loam</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a:effectLst/>
                        </a:rPr>
                        <a:t>0.464</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0.155</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0.309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20.88</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dirty="0">
                          <a:effectLst/>
                        </a:rPr>
                        <a:t>0.10</a:t>
                      </a:r>
                      <a:endParaRPr lang="en-US" sz="1600" b="0" i="0" u="none" strike="noStrike" dirty="0">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Silty Clay Loam</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0.471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0.039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0.432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27.30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0.10</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Sandy Clay  </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0.430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0.109</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0.321</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23.90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0.06</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Silty Clay  </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0.470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0.047</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0.423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29.22</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0.05</a:t>
                      </a:r>
                      <a:endParaRPr lang="en-US" sz="1600" b="0" i="0" u="none" strike="noStrike">
                        <a:solidFill>
                          <a:srgbClr val="000000"/>
                        </a:solidFill>
                        <a:effectLst/>
                        <a:latin typeface="Calibri"/>
                      </a:endParaRPr>
                    </a:p>
                  </a:txBody>
                  <a:tcPr marL="9525" marR="9525" marT="9525" marB="0" anchor="b"/>
                </a:tc>
              </a:tr>
              <a:tr h="345012">
                <a:tc>
                  <a:txBody>
                    <a:bodyPr/>
                    <a:lstStyle/>
                    <a:p>
                      <a:pPr algn="l" fontAlgn="b"/>
                      <a:r>
                        <a:rPr lang="en-US" sz="1600" u="none" strike="noStrike">
                          <a:effectLst/>
                        </a:rPr>
                        <a:t>Clay  </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0.475</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0.090</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0.385</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a:effectLst/>
                        </a:rPr>
                        <a:t>31.63</a:t>
                      </a:r>
                      <a:endParaRPr lang="en-US" sz="1600" b="0" i="0" u="none" strike="noStrike">
                        <a:solidFill>
                          <a:srgbClr val="000000"/>
                        </a:solidFill>
                        <a:effectLst/>
                        <a:latin typeface="Calibri"/>
                      </a:endParaRPr>
                    </a:p>
                  </a:txBody>
                  <a:tcPr marL="9525" marR="9525" marT="9525" marB="0" anchor="b"/>
                </a:tc>
                <a:tc>
                  <a:txBody>
                    <a:bodyPr/>
                    <a:lstStyle/>
                    <a:p>
                      <a:pPr algn="r" fontAlgn="b"/>
                      <a:r>
                        <a:rPr lang="en-US" sz="1600" u="none" strike="noStrike" dirty="0">
                          <a:effectLst/>
                        </a:rPr>
                        <a:t>0.03</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2269379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378"/>
            <a:ext cx="8229600" cy="1143000"/>
          </a:xfrm>
        </p:spPr>
        <p:txBody>
          <a:bodyPr>
            <a:normAutofit fontScale="90000"/>
          </a:bodyPr>
          <a:lstStyle/>
          <a:p>
            <a:r>
              <a:rPr lang="en-US" dirty="0" smtClean="0"/>
              <a:t>Green-</a:t>
            </a:r>
            <a:r>
              <a:rPr lang="en-US" dirty="0" err="1" smtClean="0"/>
              <a:t>Ampt</a:t>
            </a:r>
            <a:r>
              <a:rPr lang="en-US" dirty="0" smtClean="0"/>
              <a:t> Porosity </a:t>
            </a:r>
            <a:br>
              <a:rPr lang="en-US" dirty="0" smtClean="0"/>
            </a:br>
            <a:r>
              <a:rPr lang="en-US" sz="3100" dirty="0" smtClean="0"/>
              <a:t>(Data from Table 4.3.1)</a:t>
            </a:r>
            <a:endParaRPr lang="en-US" sz="3100" dirty="0"/>
          </a:p>
        </p:txBody>
      </p:sp>
      <p:graphicFrame>
        <p:nvGraphicFramePr>
          <p:cNvPr id="3" name="Chart 2"/>
          <p:cNvGraphicFramePr>
            <a:graphicFrameLocks/>
          </p:cNvGraphicFramePr>
          <p:nvPr>
            <p:extLst>
              <p:ext uri="{D42A27DB-BD31-4B8C-83A1-F6EECF244321}">
                <p14:modId xmlns:p14="http://schemas.microsoft.com/office/powerpoint/2010/main" val="4294392077"/>
              </p:ext>
            </p:extLst>
          </p:nvPr>
        </p:nvGraphicFramePr>
        <p:xfrm>
          <a:off x="304800" y="1676400"/>
          <a:ext cx="8153400" cy="4724400"/>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16"/>
          <p:cNvGrpSpPr/>
          <p:nvPr/>
        </p:nvGrpSpPr>
        <p:grpSpPr>
          <a:xfrm>
            <a:off x="2362200" y="1318212"/>
            <a:ext cx="593432" cy="2720388"/>
            <a:chOff x="2562308" y="1318212"/>
            <a:chExt cx="593432" cy="2720388"/>
          </a:xfrm>
        </p:grpSpPr>
        <p:cxnSp>
          <p:nvCxnSpPr>
            <p:cNvPr id="5" name="Straight Connector 4"/>
            <p:cNvCxnSpPr/>
            <p:nvPr/>
          </p:nvCxnSpPr>
          <p:spPr>
            <a:xfrm>
              <a:off x="2895600" y="1676400"/>
              <a:ext cx="0" cy="2362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62308" y="1318212"/>
              <a:ext cx="593432" cy="369332"/>
            </a:xfrm>
            <a:prstGeom prst="rect">
              <a:avLst/>
            </a:prstGeom>
            <a:noFill/>
          </p:spPr>
          <p:txBody>
            <a:bodyPr wrap="none" rtlCol="0">
              <a:spAutoFit/>
            </a:bodyPr>
            <a:lstStyle/>
            <a:p>
              <a:r>
                <a:rPr lang="en-US" dirty="0" smtClean="0"/>
                <a:t>0.09</a:t>
              </a:r>
              <a:endParaRPr lang="en-US" dirty="0"/>
            </a:p>
          </p:txBody>
        </p:sp>
      </p:grpSp>
      <p:grpSp>
        <p:nvGrpSpPr>
          <p:cNvPr id="19" name="Group 18"/>
          <p:cNvGrpSpPr/>
          <p:nvPr/>
        </p:nvGrpSpPr>
        <p:grpSpPr>
          <a:xfrm>
            <a:off x="5562600" y="1313378"/>
            <a:ext cx="593432" cy="4630222"/>
            <a:chOff x="5807368" y="1313378"/>
            <a:chExt cx="593432" cy="4630222"/>
          </a:xfrm>
        </p:grpSpPr>
        <p:cxnSp>
          <p:nvCxnSpPr>
            <p:cNvPr id="9" name="Straight Connector 8"/>
            <p:cNvCxnSpPr/>
            <p:nvPr/>
          </p:nvCxnSpPr>
          <p:spPr>
            <a:xfrm>
              <a:off x="6172200" y="1671566"/>
              <a:ext cx="0" cy="427203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07368" y="1313378"/>
              <a:ext cx="593432" cy="369332"/>
            </a:xfrm>
            <a:prstGeom prst="rect">
              <a:avLst/>
            </a:prstGeom>
            <a:noFill/>
          </p:spPr>
          <p:txBody>
            <a:bodyPr wrap="none" rtlCol="0">
              <a:spAutoFit/>
            </a:bodyPr>
            <a:lstStyle/>
            <a:p>
              <a:r>
                <a:rPr lang="en-US" dirty="0" smtClean="0"/>
                <a:t>0.45</a:t>
              </a:r>
              <a:endParaRPr lang="en-US" dirty="0"/>
            </a:p>
          </p:txBody>
        </p:sp>
      </p:grpSp>
      <p:grpSp>
        <p:nvGrpSpPr>
          <p:cNvPr id="18" name="Group 17"/>
          <p:cNvGrpSpPr/>
          <p:nvPr/>
        </p:nvGrpSpPr>
        <p:grpSpPr>
          <a:xfrm>
            <a:off x="1905000" y="4038600"/>
            <a:ext cx="593432" cy="2743200"/>
            <a:chOff x="2109084" y="4038600"/>
            <a:chExt cx="593432" cy="2743200"/>
          </a:xfrm>
        </p:grpSpPr>
        <p:cxnSp>
          <p:nvCxnSpPr>
            <p:cNvPr id="12" name="Straight Connector 11"/>
            <p:cNvCxnSpPr/>
            <p:nvPr/>
          </p:nvCxnSpPr>
          <p:spPr>
            <a:xfrm>
              <a:off x="2442376" y="4038600"/>
              <a:ext cx="0" cy="24207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09084" y="6412468"/>
              <a:ext cx="593432" cy="369332"/>
            </a:xfrm>
            <a:prstGeom prst="rect">
              <a:avLst/>
            </a:prstGeom>
            <a:noFill/>
          </p:spPr>
          <p:txBody>
            <a:bodyPr wrap="none" rtlCol="0">
              <a:spAutoFit/>
            </a:bodyPr>
            <a:lstStyle/>
            <a:p>
              <a:r>
                <a:rPr lang="en-US" dirty="0" smtClean="0"/>
                <a:t>0.03</a:t>
              </a:r>
              <a:endParaRPr lang="en-US" dirty="0"/>
            </a:p>
          </p:txBody>
        </p:sp>
      </p:grpSp>
      <p:sp>
        <p:nvSpPr>
          <p:cNvPr id="16" name="TextBox 15"/>
          <p:cNvSpPr txBox="1"/>
          <p:nvPr/>
        </p:nvSpPr>
        <p:spPr>
          <a:xfrm>
            <a:off x="6504139" y="3429000"/>
            <a:ext cx="2335061" cy="2308324"/>
          </a:xfrm>
          <a:prstGeom prst="rect">
            <a:avLst/>
          </a:prstGeom>
          <a:noFill/>
          <a:ln>
            <a:solidFill>
              <a:schemeClr val="tx2"/>
            </a:solidFill>
          </a:ln>
        </p:spPr>
        <p:txBody>
          <a:bodyPr wrap="square" rtlCol="0">
            <a:spAutoFit/>
          </a:bodyPr>
          <a:lstStyle/>
          <a:p>
            <a:pPr marL="285750" indent="-285750">
              <a:buFont typeface="Arial" pitchFamily="34" charset="0"/>
              <a:buChar char="•"/>
            </a:pPr>
            <a:r>
              <a:rPr lang="en-US" dirty="0" smtClean="0"/>
              <a:t>Total porosity           ~ 0.45</a:t>
            </a:r>
          </a:p>
          <a:p>
            <a:pPr marL="285750" indent="-285750">
              <a:buFont typeface="Arial" pitchFamily="34" charset="0"/>
              <a:buChar char="•"/>
            </a:pPr>
            <a:r>
              <a:rPr lang="en-US" dirty="0" smtClean="0"/>
              <a:t>Clay soils retain water in ~ 20% of voids when dry</a:t>
            </a:r>
          </a:p>
          <a:p>
            <a:pPr marL="285750" indent="-285750">
              <a:buFont typeface="Arial" pitchFamily="34" charset="0"/>
              <a:buChar char="•"/>
            </a:pPr>
            <a:r>
              <a:rPr lang="en-US" dirty="0" smtClean="0"/>
              <a:t>Other soils retain water in ~ 6% of voids when dry</a:t>
            </a:r>
            <a:endParaRPr lang="en-US" dirty="0"/>
          </a:p>
        </p:txBody>
      </p:sp>
      <p:sp>
        <p:nvSpPr>
          <p:cNvPr id="20" name="Rectangle 19"/>
          <p:cNvSpPr/>
          <p:nvPr/>
        </p:nvSpPr>
        <p:spPr>
          <a:xfrm>
            <a:off x="8229600" y="2590800"/>
            <a:ext cx="417102" cy="369332"/>
          </a:xfrm>
          <a:prstGeom prst="rect">
            <a:avLst/>
          </a:prstGeom>
        </p:spPr>
        <p:txBody>
          <a:bodyPr wrap="none">
            <a:spAutoFit/>
          </a:bodyPr>
          <a:lstStyle/>
          <a:p>
            <a:r>
              <a:rPr lang="el-GR" b="1" u="none" strike="noStrike" dirty="0" smtClean="0">
                <a:effectLst/>
              </a:rPr>
              <a:t>ϴ</a:t>
            </a:r>
            <a:r>
              <a:rPr lang="en-US" b="1" u="none" strike="noStrike" baseline="-25000" dirty="0" smtClean="0">
                <a:effectLst/>
              </a:rPr>
              <a:t>e</a:t>
            </a:r>
            <a:endParaRPr lang="en-US" dirty="0"/>
          </a:p>
        </p:txBody>
      </p:sp>
      <p:sp>
        <p:nvSpPr>
          <p:cNvPr id="21" name="Rectangle 20"/>
          <p:cNvSpPr/>
          <p:nvPr/>
        </p:nvSpPr>
        <p:spPr>
          <a:xfrm>
            <a:off x="8229600" y="1905000"/>
            <a:ext cx="394660" cy="369332"/>
          </a:xfrm>
          <a:prstGeom prst="rect">
            <a:avLst/>
          </a:prstGeom>
        </p:spPr>
        <p:txBody>
          <a:bodyPr wrap="none">
            <a:spAutoFit/>
          </a:bodyPr>
          <a:lstStyle/>
          <a:p>
            <a:r>
              <a:rPr lang="el-GR" b="1" u="none" strike="noStrike" dirty="0" smtClean="0">
                <a:effectLst/>
              </a:rPr>
              <a:t>ϴ</a:t>
            </a:r>
            <a:r>
              <a:rPr lang="en-US" b="1" u="none" strike="noStrike" baseline="-25000" dirty="0" smtClean="0">
                <a:effectLst/>
              </a:rPr>
              <a:t>r</a:t>
            </a:r>
            <a:endParaRPr lang="en-US" dirty="0"/>
          </a:p>
        </p:txBody>
      </p:sp>
    </p:spTree>
    <p:extLst>
      <p:ext uri="{BB962C8B-B14F-4D97-AF65-F5344CB8AC3E}">
        <p14:creationId xmlns:p14="http://schemas.microsoft.com/office/powerpoint/2010/main" val="200000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Ponding time</a:t>
            </a:r>
          </a:p>
        </p:txBody>
      </p:sp>
      <p:sp>
        <p:nvSpPr>
          <p:cNvPr id="16387" name="Rectangle 3"/>
          <p:cNvSpPr>
            <a:spLocks noGrp="1" noChangeArrowheads="1"/>
          </p:cNvSpPr>
          <p:nvPr>
            <p:ph type="body" idx="1"/>
          </p:nvPr>
        </p:nvSpPr>
        <p:spPr/>
        <p:txBody>
          <a:bodyPr/>
          <a:lstStyle/>
          <a:p>
            <a:pPr eaLnBrk="1" hangingPunct="1"/>
            <a:r>
              <a:rPr lang="en-US" smtClean="0"/>
              <a:t>Elapsed time between the time rainfall begins and the time water begins to pond on the soil surface (</a:t>
            </a:r>
            <a:r>
              <a:rPr lang="en-US" i="1" smtClean="0"/>
              <a:t>t</a:t>
            </a:r>
            <a:r>
              <a:rPr lang="en-US" i="1" baseline="-25000" smtClean="0"/>
              <a:t>p</a:t>
            </a:r>
            <a:r>
              <a:rPr lang="en-US" smtClean="0"/>
              <a:t>)</a:t>
            </a:r>
          </a:p>
          <a:p>
            <a:pPr eaLnBrk="1" hangingPunct="1"/>
            <a:endParaRPr lang="en-US"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3276600"/>
            <a:ext cx="4402137"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3812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0063" y="160338"/>
            <a:ext cx="8229600" cy="528637"/>
          </a:xfrm>
        </p:spPr>
        <p:txBody>
          <a:bodyPr>
            <a:normAutofit fontScale="90000"/>
          </a:bodyPr>
          <a:lstStyle/>
          <a:p>
            <a:pPr eaLnBrk="1" hangingPunct="1"/>
            <a:r>
              <a:rPr lang="en-US" sz="4000" smtClean="0"/>
              <a:t>Ponding Time</a:t>
            </a:r>
          </a:p>
        </p:txBody>
      </p:sp>
      <p:sp>
        <p:nvSpPr>
          <p:cNvPr id="17411" name="Rectangle 3"/>
          <p:cNvSpPr>
            <a:spLocks noGrp="1" noChangeArrowheads="1"/>
          </p:cNvSpPr>
          <p:nvPr>
            <p:ph type="body" sz="half" idx="1"/>
          </p:nvPr>
        </p:nvSpPr>
        <p:spPr>
          <a:xfrm>
            <a:off x="457200" y="1600200"/>
            <a:ext cx="4762500" cy="4525963"/>
          </a:xfrm>
        </p:spPr>
        <p:txBody>
          <a:bodyPr/>
          <a:lstStyle/>
          <a:p>
            <a:pPr eaLnBrk="1" hangingPunct="1"/>
            <a:r>
              <a:rPr lang="en-US" sz="2800" smtClean="0"/>
              <a:t>Up to the time of ponding, all rainfall has infiltrated (</a:t>
            </a:r>
            <a:r>
              <a:rPr lang="en-US" sz="2800" i="1" smtClean="0"/>
              <a:t>i</a:t>
            </a:r>
            <a:r>
              <a:rPr lang="en-US" sz="2800" smtClean="0"/>
              <a:t> = rainfall rate)</a:t>
            </a:r>
          </a:p>
        </p:txBody>
      </p:sp>
      <p:graphicFrame>
        <p:nvGraphicFramePr>
          <p:cNvPr id="17412" name="Object 4"/>
          <p:cNvGraphicFramePr>
            <a:graphicFrameLocks noGrp="1" noChangeAspect="1"/>
          </p:cNvGraphicFramePr>
          <p:nvPr>
            <p:ph sz="quarter" idx="2"/>
          </p:nvPr>
        </p:nvGraphicFramePr>
        <p:xfrm>
          <a:off x="1295400" y="3086100"/>
          <a:ext cx="558800" cy="304800"/>
        </p:xfrm>
        <a:graphic>
          <a:graphicData uri="http://schemas.openxmlformats.org/presentationml/2006/ole">
            <mc:AlternateContent xmlns:mc="http://schemas.openxmlformats.org/markup-compatibility/2006">
              <mc:Choice xmlns:v="urn:schemas-microsoft-com:vml" Requires="v">
                <p:oleObj spid="_x0000_s33874" name="Equation" r:id="rId3" imgW="558558" imgH="304668" progId="Equation.3">
                  <p:embed/>
                </p:oleObj>
              </mc:Choice>
              <mc:Fallback>
                <p:oleObj name="Equation" r:id="rId3" imgW="558558" imgH="3046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86100"/>
                        <a:ext cx="5588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2508250" y="3054350"/>
          <a:ext cx="1030288" cy="398463"/>
        </p:xfrm>
        <a:graphic>
          <a:graphicData uri="http://schemas.openxmlformats.org/presentationml/2006/ole">
            <mc:AlternateContent xmlns:mc="http://schemas.openxmlformats.org/markup-compatibility/2006">
              <mc:Choice xmlns:v="urn:schemas-microsoft-com:vml" Requires="v">
                <p:oleObj spid="_x0000_s33875" name="Equation" r:id="rId5" imgW="952087" imgH="368140" progId="Equation.3">
                  <p:embed/>
                </p:oleObj>
              </mc:Choice>
              <mc:Fallback>
                <p:oleObj name="Equation" r:id="rId5" imgW="952087" imgH="3681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0" y="3054350"/>
                        <a:ext cx="1030288" cy="3984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4" name="Object 6"/>
          <p:cNvGraphicFramePr>
            <a:graphicFrameLocks noGrp="1" noChangeAspect="1"/>
          </p:cNvGraphicFramePr>
          <p:nvPr>
            <p:ph sz="quarter" idx="3"/>
          </p:nvPr>
        </p:nvGraphicFramePr>
        <p:xfrm>
          <a:off x="1377950" y="3571875"/>
          <a:ext cx="1892300" cy="762000"/>
        </p:xfrm>
        <a:graphic>
          <a:graphicData uri="http://schemas.openxmlformats.org/presentationml/2006/ole">
            <mc:AlternateContent xmlns:mc="http://schemas.openxmlformats.org/markup-compatibility/2006">
              <mc:Choice xmlns:v="urn:schemas-microsoft-com:vml" Requires="v">
                <p:oleObj spid="_x0000_s33876" name="Equation" r:id="rId7" imgW="1892300" imgH="762000" progId="Equation.3">
                  <p:embed/>
                </p:oleObj>
              </mc:Choice>
              <mc:Fallback>
                <p:oleObj name="Equation" r:id="rId7" imgW="1892300" imgH="762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7950" y="3571875"/>
                        <a:ext cx="1892300" cy="762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1514475" y="4460875"/>
          <a:ext cx="1854200" cy="812800"/>
        </p:xfrm>
        <a:graphic>
          <a:graphicData uri="http://schemas.openxmlformats.org/presentationml/2006/ole">
            <mc:AlternateContent xmlns:mc="http://schemas.openxmlformats.org/markup-compatibility/2006">
              <mc:Choice xmlns:v="urn:schemas-microsoft-com:vml" Requires="v">
                <p:oleObj spid="_x0000_s33877" name="Equation" r:id="rId9" imgW="1854200" imgH="812800" progId="Equation.3">
                  <p:embed/>
                </p:oleObj>
              </mc:Choice>
              <mc:Fallback>
                <p:oleObj name="Equation" r:id="rId9" imgW="1854200" imgH="812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475" y="4460875"/>
                        <a:ext cx="1854200" cy="812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17416" name="Object 8"/>
          <p:cNvGraphicFramePr>
            <a:graphicFrameLocks noChangeAspect="1"/>
          </p:cNvGraphicFramePr>
          <p:nvPr/>
        </p:nvGraphicFramePr>
        <p:xfrm>
          <a:off x="1803400" y="5502275"/>
          <a:ext cx="1498600" cy="711200"/>
        </p:xfrm>
        <a:graphic>
          <a:graphicData uri="http://schemas.openxmlformats.org/presentationml/2006/ole">
            <mc:AlternateContent xmlns:mc="http://schemas.openxmlformats.org/markup-compatibility/2006">
              <mc:Choice xmlns:v="urn:schemas-microsoft-com:vml" Requires="v">
                <p:oleObj spid="_x0000_s33878" name="Equation" r:id="rId11" imgW="1497950" imgH="710891" progId="Equation.3">
                  <p:embed/>
                </p:oleObj>
              </mc:Choice>
              <mc:Fallback>
                <p:oleObj name="Equation" r:id="rId11" imgW="1497950" imgH="71089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3400" y="5502275"/>
                        <a:ext cx="1498600" cy="7112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17417" name="Group 9"/>
          <p:cNvGrpSpPr>
            <a:grpSpLocks/>
          </p:cNvGrpSpPr>
          <p:nvPr/>
        </p:nvGrpSpPr>
        <p:grpSpPr bwMode="auto">
          <a:xfrm>
            <a:off x="4784725" y="1470025"/>
            <a:ext cx="4171950" cy="4810125"/>
            <a:chOff x="2702" y="926"/>
            <a:chExt cx="2628" cy="3030"/>
          </a:xfrm>
        </p:grpSpPr>
        <p:grpSp>
          <p:nvGrpSpPr>
            <p:cNvPr id="17418" name="Group 10"/>
            <p:cNvGrpSpPr>
              <a:grpSpLocks/>
            </p:cNvGrpSpPr>
            <p:nvPr/>
          </p:nvGrpSpPr>
          <p:grpSpPr bwMode="auto">
            <a:xfrm>
              <a:off x="3256" y="2360"/>
              <a:ext cx="1816" cy="1376"/>
              <a:chOff x="3256" y="2360"/>
              <a:chExt cx="1816" cy="1376"/>
            </a:xfrm>
          </p:grpSpPr>
          <p:sp>
            <p:nvSpPr>
              <p:cNvPr id="17439" name="Line 11"/>
              <p:cNvSpPr>
                <a:spLocks noChangeShapeType="1"/>
              </p:cNvSpPr>
              <p:nvPr/>
            </p:nvSpPr>
            <p:spPr bwMode="auto">
              <a:xfrm flipV="1">
                <a:off x="3256" y="2360"/>
                <a:ext cx="0" cy="13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0" name="Line 12"/>
              <p:cNvSpPr>
                <a:spLocks noChangeShapeType="1"/>
              </p:cNvSpPr>
              <p:nvPr/>
            </p:nvSpPr>
            <p:spPr bwMode="auto">
              <a:xfrm>
                <a:off x="3256" y="3728"/>
                <a:ext cx="1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1" name="Line 13"/>
              <p:cNvSpPr>
                <a:spLocks noChangeShapeType="1"/>
              </p:cNvSpPr>
              <p:nvPr/>
            </p:nvSpPr>
            <p:spPr bwMode="auto">
              <a:xfrm>
                <a:off x="3640" y="3124"/>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2" name="Line 14"/>
              <p:cNvSpPr>
                <a:spLocks noChangeShapeType="1"/>
              </p:cNvSpPr>
              <p:nvPr/>
            </p:nvSpPr>
            <p:spPr bwMode="auto">
              <a:xfrm flipH="1">
                <a:off x="3256" y="3130"/>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3" name="Line 15"/>
              <p:cNvSpPr>
                <a:spLocks noChangeShapeType="1"/>
              </p:cNvSpPr>
              <p:nvPr/>
            </p:nvSpPr>
            <p:spPr bwMode="auto">
              <a:xfrm flipV="1">
                <a:off x="3264" y="2528"/>
                <a:ext cx="736" cy="120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16"/>
              <p:cNvSpPr>
                <a:spLocks noChangeShapeType="1"/>
              </p:cNvSpPr>
              <p:nvPr/>
            </p:nvSpPr>
            <p:spPr bwMode="auto">
              <a:xfrm flipV="1">
                <a:off x="3264" y="3128"/>
                <a:ext cx="376" cy="6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Freeform 17"/>
              <p:cNvSpPr>
                <a:spLocks/>
              </p:cNvSpPr>
              <p:nvPr/>
            </p:nvSpPr>
            <p:spPr bwMode="auto">
              <a:xfrm>
                <a:off x="3404" y="3132"/>
                <a:ext cx="232" cy="594"/>
              </a:xfrm>
              <a:custGeom>
                <a:avLst/>
                <a:gdLst>
                  <a:gd name="T0" fmla="*/ 4 w 232"/>
                  <a:gd name="T1" fmla="*/ 594 h 594"/>
                  <a:gd name="T2" fmla="*/ 4 w 232"/>
                  <a:gd name="T3" fmla="*/ 492 h 594"/>
                  <a:gd name="T4" fmla="*/ 28 w 232"/>
                  <a:gd name="T5" fmla="*/ 372 h 594"/>
                  <a:gd name="T6" fmla="*/ 76 w 232"/>
                  <a:gd name="T7" fmla="*/ 246 h 594"/>
                  <a:gd name="T8" fmla="*/ 184 w 232"/>
                  <a:gd name="T9" fmla="*/ 78 h 594"/>
                  <a:gd name="T10" fmla="*/ 232 w 232"/>
                  <a:gd name="T11" fmla="*/ 0 h 594"/>
                  <a:gd name="T12" fmla="*/ 0 60000 65536"/>
                  <a:gd name="T13" fmla="*/ 0 60000 65536"/>
                  <a:gd name="T14" fmla="*/ 0 60000 65536"/>
                  <a:gd name="T15" fmla="*/ 0 60000 65536"/>
                  <a:gd name="T16" fmla="*/ 0 60000 65536"/>
                  <a:gd name="T17" fmla="*/ 0 60000 65536"/>
                  <a:gd name="T18" fmla="*/ 0 w 232"/>
                  <a:gd name="T19" fmla="*/ 0 h 594"/>
                  <a:gd name="T20" fmla="*/ 232 w 232"/>
                  <a:gd name="T21" fmla="*/ 594 h 594"/>
                </a:gdLst>
                <a:ahLst/>
                <a:cxnLst>
                  <a:cxn ang="T12">
                    <a:pos x="T0" y="T1"/>
                  </a:cxn>
                  <a:cxn ang="T13">
                    <a:pos x="T2" y="T3"/>
                  </a:cxn>
                  <a:cxn ang="T14">
                    <a:pos x="T4" y="T5"/>
                  </a:cxn>
                  <a:cxn ang="T15">
                    <a:pos x="T6" y="T7"/>
                  </a:cxn>
                  <a:cxn ang="T16">
                    <a:pos x="T8" y="T9"/>
                  </a:cxn>
                  <a:cxn ang="T17">
                    <a:pos x="T10" y="T11"/>
                  </a:cxn>
                </a:cxnLst>
                <a:rect l="T18" t="T19" r="T20" b="T21"/>
                <a:pathLst>
                  <a:path w="232" h="594">
                    <a:moveTo>
                      <a:pt x="4" y="594"/>
                    </a:moveTo>
                    <a:cubicBezTo>
                      <a:pt x="2" y="561"/>
                      <a:pt x="0" y="529"/>
                      <a:pt x="4" y="492"/>
                    </a:cubicBezTo>
                    <a:cubicBezTo>
                      <a:pt x="8" y="455"/>
                      <a:pt x="16" y="413"/>
                      <a:pt x="28" y="372"/>
                    </a:cubicBezTo>
                    <a:cubicBezTo>
                      <a:pt x="40" y="331"/>
                      <a:pt x="50" y="295"/>
                      <a:pt x="76" y="246"/>
                    </a:cubicBezTo>
                    <a:cubicBezTo>
                      <a:pt x="102" y="197"/>
                      <a:pt x="158" y="119"/>
                      <a:pt x="184" y="78"/>
                    </a:cubicBezTo>
                    <a:cubicBezTo>
                      <a:pt x="210" y="37"/>
                      <a:pt x="221" y="18"/>
                      <a:pt x="232"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6" name="Freeform 18"/>
              <p:cNvSpPr>
                <a:spLocks/>
              </p:cNvSpPr>
              <p:nvPr/>
            </p:nvSpPr>
            <p:spPr bwMode="auto">
              <a:xfrm>
                <a:off x="3636" y="2520"/>
                <a:ext cx="1368" cy="612"/>
              </a:xfrm>
              <a:custGeom>
                <a:avLst/>
                <a:gdLst>
                  <a:gd name="T0" fmla="*/ 0 w 1368"/>
                  <a:gd name="T1" fmla="*/ 612 h 612"/>
                  <a:gd name="T2" fmla="*/ 120 w 1368"/>
                  <a:gd name="T3" fmla="*/ 498 h 612"/>
                  <a:gd name="T4" fmla="*/ 258 w 1368"/>
                  <a:gd name="T5" fmla="*/ 378 h 612"/>
                  <a:gd name="T6" fmla="*/ 426 w 1368"/>
                  <a:gd name="T7" fmla="*/ 276 h 612"/>
                  <a:gd name="T8" fmla="*/ 672 w 1368"/>
                  <a:gd name="T9" fmla="*/ 144 h 612"/>
                  <a:gd name="T10" fmla="*/ 870 w 1368"/>
                  <a:gd name="T11" fmla="*/ 72 h 612"/>
                  <a:gd name="T12" fmla="*/ 1170 w 1368"/>
                  <a:gd name="T13" fmla="*/ 18 h 612"/>
                  <a:gd name="T14" fmla="*/ 1368 w 1368"/>
                  <a:gd name="T15" fmla="*/ 0 h 612"/>
                  <a:gd name="T16" fmla="*/ 0 60000 65536"/>
                  <a:gd name="T17" fmla="*/ 0 60000 65536"/>
                  <a:gd name="T18" fmla="*/ 0 60000 65536"/>
                  <a:gd name="T19" fmla="*/ 0 60000 65536"/>
                  <a:gd name="T20" fmla="*/ 0 60000 65536"/>
                  <a:gd name="T21" fmla="*/ 0 60000 65536"/>
                  <a:gd name="T22" fmla="*/ 0 60000 65536"/>
                  <a:gd name="T23" fmla="*/ 0 60000 65536"/>
                  <a:gd name="T24" fmla="*/ 0 w 1368"/>
                  <a:gd name="T25" fmla="*/ 0 h 612"/>
                  <a:gd name="T26" fmla="*/ 1368 w 1368"/>
                  <a:gd name="T27" fmla="*/ 612 h 6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8" h="612">
                    <a:moveTo>
                      <a:pt x="0" y="612"/>
                    </a:moveTo>
                    <a:cubicBezTo>
                      <a:pt x="38" y="574"/>
                      <a:pt x="77" y="537"/>
                      <a:pt x="120" y="498"/>
                    </a:cubicBezTo>
                    <a:cubicBezTo>
                      <a:pt x="163" y="459"/>
                      <a:pt x="207" y="415"/>
                      <a:pt x="258" y="378"/>
                    </a:cubicBezTo>
                    <a:cubicBezTo>
                      <a:pt x="309" y="341"/>
                      <a:pt x="357" y="315"/>
                      <a:pt x="426" y="276"/>
                    </a:cubicBezTo>
                    <a:cubicBezTo>
                      <a:pt x="495" y="237"/>
                      <a:pt x="598" y="178"/>
                      <a:pt x="672" y="144"/>
                    </a:cubicBezTo>
                    <a:cubicBezTo>
                      <a:pt x="746" y="110"/>
                      <a:pt x="787" y="93"/>
                      <a:pt x="870" y="72"/>
                    </a:cubicBezTo>
                    <a:cubicBezTo>
                      <a:pt x="953" y="51"/>
                      <a:pt x="1087" y="30"/>
                      <a:pt x="1170" y="18"/>
                    </a:cubicBezTo>
                    <a:cubicBezTo>
                      <a:pt x="1253" y="6"/>
                      <a:pt x="1327" y="4"/>
                      <a:pt x="1368"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419" name="Group 19"/>
            <p:cNvGrpSpPr>
              <a:grpSpLocks/>
            </p:cNvGrpSpPr>
            <p:nvPr/>
          </p:nvGrpSpPr>
          <p:grpSpPr bwMode="auto">
            <a:xfrm>
              <a:off x="3256" y="936"/>
              <a:ext cx="1816" cy="1368"/>
              <a:chOff x="3256" y="936"/>
              <a:chExt cx="1816" cy="1368"/>
            </a:xfrm>
          </p:grpSpPr>
          <p:sp>
            <p:nvSpPr>
              <p:cNvPr id="17433" name="Line 20"/>
              <p:cNvSpPr>
                <a:spLocks noChangeShapeType="1"/>
              </p:cNvSpPr>
              <p:nvPr/>
            </p:nvSpPr>
            <p:spPr bwMode="auto">
              <a:xfrm flipV="1">
                <a:off x="3256" y="936"/>
                <a:ext cx="0" cy="13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4" name="Line 21"/>
              <p:cNvSpPr>
                <a:spLocks noChangeShapeType="1"/>
              </p:cNvSpPr>
              <p:nvPr/>
            </p:nvSpPr>
            <p:spPr bwMode="auto">
              <a:xfrm>
                <a:off x="3256" y="2304"/>
                <a:ext cx="1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5" name="Freeform 22"/>
              <p:cNvSpPr>
                <a:spLocks/>
              </p:cNvSpPr>
              <p:nvPr/>
            </p:nvSpPr>
            <p:spPr bwMode="auto">
              <a:xfrm>
                <a:off x="3627" y="1688"/>
                <a:ext cx="1438" cy="237"/>
              </a:xfrm>
              <a:custGeom>
                <a:avLst/>
                <a:gdLst>
                  <a:gd name="T0" fmla="*/ 0 w 1438"/>
                  <a:gd name="T1" fmla="*/ 0 h 237"/>
                  <a:gd name="T2" fmla="*/ 153 w 1438"/>
                  <a:gd name="T3" fmla="*/ 101 h 237"/>
                  <a:gd name="T4" fmla="*/ 292 w 1438"/>
                  <a:gd name="T5" fmla="*/ 142 h 237"/>
                  <a:gd name="T6" fmla="*/ 557 w 1438"/>
                  <a:gd name="T7" fmla="*/ 184 h 237"/>
                  <a:gd name="T8" fmla="*/ 776 w 1438"/>
                  <a:gd name="T9" fmla="*/ 207 h 237"/>
                  <a:gd name="T10" fmla="*/ 1001 w 1438"/>
                  <a:gd name="T11" fmla="*/ 225 h 237"/>
                  <a:gd name="T12" fmla="*/ 1438 w 1438"/>
                  <a:gd name="T13" fmla="*/ 237 h 237"/>
                  <a:gd name="T14" fmla="*/ 0 60000 65536"/>
                  <a:gd name="T15" fmla="*/ 0 60000 65536"/>
                  <a:gd name="T16" fmla="*/ 0 60000 65536"/>
                  <a:gd name="T17" fmla="*/ 0 60000 65536"/>
                  <a:gd name="T18" fmla="*/ 0 60000 65536"/>
                  <a:gd name="T19" fmla="*/ 0 60000 65536"/>
                  <a:gd name="T20" fmla="*/ 0 60000 65536"/>
                  <a:gd name="T21" fmla="*/ 0 w 1438"/>
                  <a:gd name="T22" fmla="*/ 0 h 237"/>
                  <a:gd name="T23" fmla="*/ 1438 w 1438"/>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8" h="237">
                    <a:moveTo>
                      <a:pt x="0" y="0"/>
                    </a:moveTo>
                    <a:cubicBezTo>
                      <a:pt x="25" y="17"/>
                      <a:pt x="104" y="77"/>
                      <a:pt x="153" y="101"/>
                    </a:cubicBezTo>
                    <a:cubicBezTo>
                      <a:pt x="202" y="124"/>
                      <a:pt x="225" y="128"/>
                      <a:pt x="292" y="142"/>
                    </a:cubicBezTo>
                    <a:cubicBezTo>
                      <a:pt x="359" y="156"/>
                      <a:pt x="477" y="173"/>
                      <a:pt x="557" y="184"/>
                    </a:cubicBezTo>
                    <a:cubicBezTo>
                      <a:pt x="637" y="195"/>
                      <a:pt x="702" y="201"/>
                      <a:pt x="776" y="207"/>
                    </a:cubicBezTo>
                    <a:cubicBezTo>
                      <a:pt x="849" y="214"/>
                      <a:pt x="891" y="220"/>
                      <a:pt x="1001" y="225"/>
                    </a:cubicBezTo>
                    <a:cubicBezTo>
                      <a:pt x="1111" y="230"/>
                      <a:pt x="1347" y="235"/>
                      <a:pt x="1438" y="237"/>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6" name="Line 23"/>
              <p:cNvSpPr>
                <a:spLocks noChangeShapeType="1"/>
              </p:cNvSpPr>
              <p:nvPr/>
            </p:nvSpPr>
            <p:spPr bwMode="auto">
              <a:xfrm>
                <a:off x="3640" y="1700"/>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7" name="Line 24"/>
              <p:cNvSpPr>
                <a:spLocks noChangeShapeType="1"/>
              </p:cNvSpPr>
              <p:nvPr/>
            </p:nvSpPr>
            <p:spPr bwMode="auto">
              <a:xfrm flipH="1">
                <a:off x="3256" y="170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8" name="Freeform 25"/>
              <p:cNvSpPr>
                <a:spLocks/>
              </p:cNvSpPr>
              <p:nvPr/>
            </p:nvSpPr>
            <p:spPr bwMode="auto">
              <a:xfrm>
                <a:off x="3442" y="942"/>
                <a:ext cx="185" cy="746"/>
              </a:xfrm>
              <a:custGeom>
                <a:avLst/>
                <a:gdLst>
                  <a:gd name="T0" fmla="*/ 0 w 185"/>
                  <a:gd name="T1" fmla="*/ 0 h 746"/>
                  <a:gd name="T2" fmla="*/ 13 w 185"/>
                  <a:gd name="T3" fmla="*/ 231 h 746"/>
                  <a:gd name="T4" fmla="*/ 40 w 185"/>
                  <a:gd name="T5" fmla="*/ 462 h 746"/>
                  <a:gd name="T6" fmla="*/ 86 w 185"/>
                  <a:gd name="T7" fmla="*/ 610 h 746"/>
                  <a:gd name="T8" fmla="*/ 185 w 185"/>
                  <a:gd name="T9" fmla="*/ 746 h 746"/>
                  <a:gd name="T10" fmla="*/ 0 60000 65536"/>
                  <a:gd name="T11" fmla="*/ 0 60000 65536"/>
                  <a:gd name="T12" fmla="*/ 0 60000 65536"/>
                  <a:gd name="T13" fmla="*/ 0 60000 65536"/>
                  <a:gd name="T14" fmla="*/ 0 60000 65536"/>
                  <a:gd name="T15" fmla="*/ 0 w 185"/>
                  <a:gd name="T16" fmla="*/ 0 h 746"/>
                  <a:gd name="T17" fmla="*/ 185 w 185"/>
                  <a:gd name="T18" fmla="*/ 746 h 746"/>
                </a:gdLst>
                <a:ahLst/>
                <a:cxnLst>
                  <a:cxn ang="T10">
                    <a:pos x="T0" y="T1"/>
                  </a:cxn>
                  <a:cxn ang="T11">
                    <a:pos x="T2" y="T3"/>
                  </a:cxn>
                  <a:cxn ang="T12">
                    <a:pos x="T4" y="T5"/>
                  </a:cxn>
                  <a:cxn ang="T13">
                    <a:pos x="T6" y="T7"/>
                  </a:cxn>
                  <a:cxn ang="T14">
                    <a:pos x="T8" y="T9"/>
                  </a:cxn>
                </a:cxnLst>
                <a:rect l="T15" t="T16" r="T17" b="T18"/>
                <a:pathLst>
                  <a:path w="185" h="746">
                    <a:moveTo>
                      <a:pt x="0" y="0"/>
                    </a:moveTo>
                    <a:cubicBezTo>
                      <a:pt x="3" y="77"/>
                      <a:pt x="7" y="154"/>
                      <a:pt x="13" y="231"/>
                    </a:cubicBezTo>
                    <a:cubicBezTo>
                      <a:pt x="20" y="308"/>
                      <a:pt x="27" y="399"/>
                      <a:pt x="40" y="462"/>
                    </a:cubicBezTo>
                    <a:cubicBezTo>
                      <a:pt x="52" y="525"/>
                      <a:pt x="62" y="563"/>
                      <a:pt x="86" y="610"/>
                    </a:cubicBezTo>
                    <a:cubicBezTo>
                      <a:pt x="110" y="657"/>
                      <a:pt x="168" y="723"/>
                      <a:pt x="185" y="74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420" name="Text Box 26"/>
            <p:cNvSpPr txBox="1">
              <a:spLocks noChangeArrowheads="1"/>
            </p:cNvSpPr>
            <p:nvPr/>
          </p:nvSpPr>
          <p:spPr bwMode="auto">
            <a:xfrm>
              <a:off x="3482" y="1109"/>
              <a:ext cx="4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Potential </a:t>
              </a:r>
            </a:p>
            <a:p>
              <a:r>
                <a:rPr lang="en-US" sz="1000" b="1">
                  <a:latin typeface="Garamond" pitchFamily="18" charset="0"/>
                </a:rPr>
                <a:t>Infiltration</a:t>
              </a:r>
            </a:p>
          </p:txBody>
        </p:sp>
        <p:sp>
          <p:nvSpPr>
            <p:cNvPr id="17421" name="Text Box 27"/>
            <p:cNvSpPr txBox="1">
              <a:spLocks noChangeArrowheads="1"/>
            </p:cNvSpPr>
            <p:nvPr/>
          </p:nvSpPr>
          <p:spPr bwMode="auto">
            <a:xfrm>
              <a:off x="4118" y="1979"/>
              <a:ext cx="7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Actual Infiltration</a:t>
              </a:r>
            </a:p>
          </p:txBody>
        </p:sp>
        <p:sp>
          <p:nvSpPr>
            <p:cNvPr id="17422" name="Line 28"/>
            <p:cNvSpPr>
              <a:spLocks noChangeShapeType="1"/>
            </p:cNvSpPr>
            <p:nvPr/>
          </p:nvSpPr>
          <p:spPr bwMode="auto">
            <a:xfrm>
              <a:off x="3636" y="1704"/>
              <a:ext cx="139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Text Box 29"/>
            <p:cNvSpPr txBox="1">
              <a:spLocks noChangeArrowheads="1"/>
            </p:cNvSpPr>
            <p:nvPr/>
          </p:nvSpPr>
          <p:spPr bwMode="auto">
            <a:xfrm>
              <a:off x="4376" y="1559"/>
              <a:ext cx="3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Rainfall</a:t>
              </a:r>
            </a:p>
          </p:txBody>
        </p:sp>
        <p:sp>
          <p:nvSpPr>
            <p:cNvPr id="17424" name="Text Box 30"/>
            <p:cNvSpPr txBox="1">
              <a:spLocks noChangeArrowheads="1"/>
            </p:cNvSpPr>
            <p:nvPr/>
          </p:nvSpPr>
          <p:spPr bwMode="auto">
            <a:xfrm>
              <a:off x="3992" y="2369"/>
              <a:ext cx="5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Accumulated </a:t>
              </a:r>
            </a:p>
            <a:p>
              <a:r>
                <a:rPr lang="en-US" sz="1000" b="1">
                  <a:latin typeface="Garamond" pitchFamily="18" charset="0"/>
                </a:rPr>
                <a:t>Rainfall</a:t>
              </a:r>
            </a:p>
          </p:txBody>
        </p:sp>
        <p:sp>
          <p:nvSpPr>
            <p:cNvPr id="17425" name="Text Box 31"/>
            <p:cNvSpPr txBox="1">
              <a:spLocks noChangeArrowheads="1"/>
            </p:cNvSpPr>
            <p:nvPr/>
          </p:nvSpPr>
          <p:spPr bwMode="auto">
            <a:xfrm>
              <a:off x="4694" y="2543"/>
              <a:ext cx="4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Infiltration</a:t>
              </a:r>
            </a:p>
          </p:txBody>
        </p:sp>
        <p:sp>
          <p:nvSpPr>
            <p:cNvPr id="17426" name="Text Box 32"/>
            <p:cNvSpPr txBox="1">
              <a:spLocks noChangeArrowheads="1"/>
            </p:cNvSpPr>
            <p:nvPr/>
          </p:nvSpPr>
          <p:spPr bwMode="auto">
            <a:xfrm>
              <a:off x="4928" y="3749"/>
              <a:ext cx="3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Time</a:t>
              </a:r>
            </a:p>
          </p:txBody>
        </p:sp>
        <p:sp>
          <p:nvSpPr>
            <p:cNvPr id="17427" name="Text Box 33"/>
            <p:cNvSpPr txBox="1">
              <a:spLocks noChangeArrowheads="1"/>
            </p:cNvSpPr>
            <p:nvPr/>
          </p:nvSpPr>
          <p:spPr bwMode="auto">
            <a:xfrm>
              <a:off x="5030" y="2285"/>
              <a:ext cx="3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Time</a:t>
              </a:r>
            </a:p>
          </p:txBody>
        </p:sp>
        <p:sp>
          <p:nvSpPr>
            <p:cNvPr id="17428" name="Text Box 34"/>
            <p:cNvSpPr txBox="1">
              <a:spLocks noChangeArrowheads="1"/>
            </p:cNvSpPr>
            <p:nvPr/>
          </p:nvSpPr>
          <p:spPr bwMode="auto">
            <a:xfrm rot="-5400000">
              <a:off x="2799" y="1199"/>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Infiltration rate, </a:t>
              </a:r>
              <a:r>
                <a:rPr lang="en-US" sz="1000" b="1" i="1">
                  <a:latin typeface="Garamond" pitchFamily="18" charset="0"/>
                </a:rPr>
                <a:t>f</a:t>
              </a:r>
            </a:p>
          </p:txBody>
        </p:sp>
        <p:sp>
          <p:nvSpPr>
            <p:cNvPr id="17429" name="Text Box 35"/>
            <p:cNvSpPr txBox="1">
              <a:spLocks noChangeArrowheads="1"/>
            </p:cNvSpPr>
            <p:nvPr/>
          </p:nvSpPr>
          <p:spPr bwMode="auto">
            <a:xfrm rot="-5400000">
              <a:off x="2758" y="2544"/>
              <a:ext cx="5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Cumulative </a:t>
              </a:r>
            </a:p>
            <a:p>
              <a:r>
                <a:rPr lang="en-US" sz="1000" b="1">
                  <a:latin typeface="Garamond" pitchFamily="18" charset="0"/>
                </a:rPr>
                <a:t>Infiltration, </a:t>
              </a:r>
              <a:r>
                <a:rPr lang="en-US" sz="1000" b="1" i="1">
                  <a:latin typeface="Garamond" pitchFamily="18" charset="0"/>
                </a:rPr>
                <a:t>F</a:t>
              </a:r>
            </a:p>
          </p:txBody>
        </p:sp>
        <p:graphicFrame>
          <p:nvGraphicFramePr>
            <p:cNvPr id="17430" name="Object 36"/>
            <p:cNvGraphicFramePr>
              <a:graphicFrameLocks noChangeAspect="1"/>
            </p:cNvGraphicFramePr>
            <p:nvPr/>
          </p:nvGraphicFramePr>
          <p:xfrm>
            <a:off x="3102" y="1614"/>
            <a:ext cx="78" cy="156"/>
          </p:xfrm>
          <a:graphic>
            <a:graphicData uri="http://schemas.openxmlformats.org/presentationml/2006/ole">
              <mc:AlternateContent xmlns:mc="http://schemas.openxmlformats.org/markup-compatibility/2006">
                <mc:Choice xmlns:v="urn:schemas-microsoft-com:vml" Requires="v">
                  <p:oleObj spid="_x0000_s33879" name="Equation" r:id="rId13" imgW="114250" imgH="228501" progId="Equation.3">
                    <p:embed/>
                  </p:oleObj>
                </mc:Choice>
                <mc:Fallback>
                  <p:oleObj name="Equation" r:id="rId13" imgW="114250"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02" y="1614"/>
                          <a:ext cx="78" cy="156"/>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1" name="Object 37"/>
            <p:cNvGraphicFramePr>
              <a:graphicFrameLocks noChangeAspect="1"/>
            </p:cNvGraphicFramePr>
            <p:nvPr/>
          </p:nvGraphicFramePr>
          <p:xfrm>
            <a:off x="3598" y="3784"/>
            <a:ext cx="119" cy="172"/>
          </p:xfrm>
          <a:graphic>
            <a:graphicData uri="http://schemas.openxmlformats.org/presentationml/2006/ole">
              <mc:AlternateContent xmlns:mc="http://schemas.openxmlformats.org/markup-compatibility/2006">
                <mc:Choice xmlns:v="urn:schemas-microsoft-com:vml" Requires="v">
                  <p:oleObj spid="_x0000_s33880" name="Equation" r:id="rId15" imgW="253890" imgH="368140" progId="Equation.3">
                    <p:embed/>
                  </p:oleObj>
                </mc:Choice>
                <mc:Fallback>
                  <p:oleObj name="Equation" r:id="rId15" imgW="253890" imgH="3681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8" y="3784"/>
                          <a:ext cx="119" cy="17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2" name="Object 38"/>
            <p:cNvGraphicFramePr>
              <a:graphicFrameLocks noChangeAspect="1"/>
            </p:cNvGraphicFramePr>
            <p:nvPr/>
          </p:nvGraphicFramePr>
          <p:xfrm>
            <a:off x="2702" y="3034"/>
            <a:ext cx="504" cy="172"/>
          </p:xfrm>
          <a:graphic>
            <a:graphicData uri="http://schemas.openxmlformats.org/presentationml/2006/ole">
              <mc:AlternateContent xmlns:mc="http://schemas.openxmlformats.org/markup-compatibility/2006">
                <mc:Choice xmlns:v="urn:schemas-microsoft-com:vml" Requires="v">
                  <p:oleObj spid="_x0000_s33881" name="Equation" r:id="rId17" imgW="1079500" imgH="368300" progId="Equation.3">
                    <p:embed/>
                  </p:oleObj>
                </mc:Choice>
                <mc:Fallback>
                  <p:oleObj name="Equation" r:id="rId17" imgW="1079500" imgH="368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2" y="3034"/>
                          <a:ext cx="504" cy="17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684260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Infiltration after ponding has </a:t>
            </a:r>
            <a:r>
              <a:rPr lang="en-US" dirty="0" err="1" smtClean="0"/>
              <a:t>occured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At ponding time, </a:t>
                </a:r>
                <a:r>
                  <a:rPr lang="en-US" dirty="0" err="1" smtClean="0"/>
                  <a:t>t</a:t>
                </a:r>
                <a:r>
                  <a:rPr lang="en-US" baseline="-25000" dirty="0" err="1" smtClean="0"/>
                  <a:t>p</a:t>
                </a:r>
                <a:r>
                  <a:rPr lang="en-US" dirty="0" smtClean="0"/>
                  <a:t>, the cumulative infiltration is equal to the amount of rainfall that has fallen up to that time, </a:t>
                </a:r>
                <a:r>
                  <a:rPr lang="en-US" dirty="0" err="1" smtClean="0"/>
                  <a:t>F</a:t>
                </a:r>
                <a:r>
                  <a:rPr lang="en-US" baseline="-25000" dirty="0" err="1" smtClean="0"/>
                  <a:t>p</a:t>
                </a:r>
                <a:r>
                  <a:rPr lang="en-US" dirty="0" smtClean="0"/>
                  <a:t> = i*</a:t>
                </a:r>
                <a:r>
                  <a:rPr lang="en-US" dirty="0" err="1" smtClean="0"/>
                  <a:t>t</a:t>
                </a:r>
                <a:r>
                  <a:rPr lang="en-US" baseline="-25000" dirty="0" err="1" smtClean="0"/>
                  <a:t>p</a:t>
                </a:r>
                <a:endParaRPr lang="en-US" baseline="-25000" dirty="0" smtClean="0"/>
              </a:p>
              <a:p>
                <a:r>
                  <a:rPr lang="en-US" dirty="0" smtClean="0"/>
                  <a:t>After that time, the cumulative infiltration is given by</a:t>
                </a:r>
              </a:p>
              <a:p>
                <a:pPr marL="0" lvl="1" indent="0">
                  <a:buNone/>
                </a:pPr>
                <a:r>
                  <a:rPr lang="en-US" dirty="0"/>
                  <a:t>	</a:t>
                </a:r>
                <a14:m>
                  <m:oMath xmlns:m="http://schemas.openxmlformats.org/officeDocument/2006/math">
                    <m:sSub>
                      <m:sSubPr>
                        <m:ctrlPr>
                          <a:rPr lang="en-US" i="1">
                            <a:latin typeface="Cambria Math"/>
                          </a:rPr>
                        </m:ctrlPr>
                      </m:sSubPr>
                      <m:e>
                        <m:r>
                          <a:rPr lang="en-US" i="1">
                            <a:latin typeface="Cambria Math"/>
                          </a:rPr>
                          <m:t>𝐹</m:t>
                        </m:r>
                        <m:r>
                          <a:rPr lang="en-US" i="1">
                            <a:latin typeface="Cambria Math"/>
                          </a:rPr>
                          <m:t>−</m:t>
                        </m:r>
                        <m:r>
                          <a:rPr lang="en-US" i="1">
                            <a:latin typeface="Cambria Math"/>
                          </a:rPr>
                          <m:t>𝐹</m:t>
                        </m:r>
                      </m:e>
                      <m:sub>
                        <m:r>
                          <a:rPr lang="en-US" i="1">
                            <a:latin typeface="Cambria Math"/>
                          </a:rPr>
                          <m:t>𝑝</m:t>
                        </m:r>
                      </m:sub>
                    </m:sSub>
                    <m:r>
                      <a:rPr lang="en-US">
                        <a:latin typeface="Cambria Math"/>
                      </a:rPr>
                      <m:t>−</m:t>
                    </m:r>
                    <m:r>
                      <m:rPr>
                        <m:sty m:val="p"/>
                      </m:rPr>
                      <a:rPr lang="en-US" dirty="0">
                        <a:latin typeface="Cambria Math"/>
                      </a:rPr>
                      <m:t>ψ</m:t>
                    </m:r>
                    <m:r>
                      <a:rPr lang="en-US" i="1">
                        <a:latin typeface="Cambria Math"/>
                        <a:ea typeface="Cambria Math"/>
                      </a:rPr>
                      <m:t>∆</m:t>
                    </m:r>
                    <m:r>
                      <m:rPr>
                        <m:sty m:val="p"/>
                      </m:rPr>
                      <a:rPr lang="el-GR" i="1">
                        <a:latin typeface="Cambria Math"/>
                        <a:ea typeface="Cambria Math"/>
                      </a:rPr>
                      <m:t>θ</m:t>
                    </m:r>
                    <m:r>
                      <a:rPr lang="en-US" b="0" i="1" smtClean="0">
                        <a:latin typeface="Cambria Math"/>
                        <a:ea typeface="Cambria Math"/>
                      </a:rPr>
                      <m:t>𝑙𝑛</m:t>
                    </m:r>
                    <m:d>
                      <m:dPr>
                        <m:begChr m:val="["/>
                        <m:endChr m:val="]"/>
                        <m:ctrlPr>
                          <a:rPr lang="el-GR" i="1">
                            <a:latin typeface="Cambria Math"/>
                            <a:ea typeface="Cambria Math"/>
                          </a:rPr>
                        </m:ctrlPr>
                      </m:dPr>
                      <m:e>
                        <m:f>
                          <m:fPr>
                            <m:ctrlPr>
                              <a:rPr lang="el-GR" i="1">
                                <a:latin typeface="Cambria Math"/>
                                <a:ea typeface="Cambria Math"/>
                              </a:rPr>
                            </m:ctrlPr>
                          </m:fPr>
                          <m:num>
                            <m:r>
                              <m:rPr>
                                <m:sty m:val="p"/>
                              </m:rPr>
                              <a:rPr lang="en-US" dirty="0">
                                <a:latin typeface="Cambria Math"/>
                              </a:rPr>
                              <m:t>ψ</m:t>
                            </m:r>
                            <m:r>
                              <a:rPr lang="en-US" i="1">
                                <a:latin typeface="Cambria Math"/>
                                <a:ea typeface="Cambria Math"/>
                              </a:rPr>
                              <m:t>∆</m:t>
                            </m:r>
                            <m:r>
                              <m:rPr>
                                <m:sty m:val="p"/>
                              </m:rPr>
                              <a:rPr lang="el-GR" i="1">
                                <a:latin typeface="Cambria Math"/>
                                <a:ea typeface="Cambria Math"/>
                              </a:rPr>
                              <m:t>θ</m:t>
                            </m:r>
                            <m:r>
                              <a:rPr lang="en-US" i="1">
                                <a:latin typeface="Cambria Math"/>
                                <a:ea typeface="Cambria Math"/>
                              </a:rPr>
                              <m:t>+</m:t>
                            </m:r>
                            <m:r>
                              <a:rPr lang="en-US" i="1">
                                <a:latin typeface="Cambria Math"/>
                                <a:ea typeface="Cambria Math"/>
                              </a:rPr>
                              <m:t>𝐹</m:t>
                            </m:r>
                          </m:num>
                          <m:den>
                            <m:r>
                              <m:rPr>
                                <m:sty m:val="p"/>
                              </m:rPr>
                              <a:rPr lang="en-US" dirty="0">
                                <a:latin typeface="Cambria Math"/>
                              </a:rPr>
                              <m:t>ψ</m:t>
                            </m:r>
                            <m:r>
                              <a:rPr lang="en-US" i="1">
                                <a:latin typeface="Cambria Math"/>
                                <a:ea typeface="Cambria Math"/>
                              </a:rPr>
                              <m:t>∆</m:t>
                            </m:r>
                            <m:r>
                              <m:rPr>
                                <m:sty m:val="p"/>
                              </m:rPr>
                              <a:rPr lang="el-GR" i="1">
                                <a:latin typeface="Cambria Math"/>
                                <a:ea typeface="Cambria Math"/>
                              </a:rPr>
                              <m:t>θ</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𝐹</m:t>
                                </m:r>
                              </m:e>
                              <m:sub>
                                <m:r>
                                  <a:rPr lang="en-US" i="1">
                                    <a:latin typeface="Cambria Math"/>
                                    <a:ea typeface="Cambria Math"/>
                                  </a:rPr>
                                  <m:t>𝑝</m:t>
                                </m:r>
                              </m:sub>
                            </m:sSub>
                          </m:den>
                        </m:f>
                      </m:e>
                    </m:d>
                    <m:r>
                      <a:rPr lang="en-US">
                        <a:latin typeface="Cambria Math"/>
                        <a:ea typeface="Cambria Math"/>
                      </a:rPr>
                      <m:t>=</m:t>
                    </m:r>
                    <m:r>
                      <m:rPr>
                        <m:sty m:val="p"/>
                      </m:rPr>
                      <a:rPr lang="en-US">
                        <a:latin typeface="Cambria Math"/>
                        <a:ea typeface="Cambria Math"/>
                      </a:rPr>
                      <m:t>K</m:t>
                    </m:r>
                    <m:r>
                      <a:rPr lang="en-US">
                        <a:latin typeface="Cambria Math"/>
                        <a:ea typeface="Cambria Math"/>
                      </a:rPr>
                      <m:t>(</m:t>
                    </m:r>
                    <m:r>
                      <m:rPr>
                        <m:sty m:val="p"/>
                      </m:rPr>
                      <a:rPr lang="en-US">
                        <a:latin typeface="Cambria Math"/>
                        <a:ea typeface="Cambria Math"/>
                      </a:rPr>
                      <m:t>t</m:t>
                    </m:r>
                    <m:r>
                      <a:rPr lang="en-US">
                        <a:latin typeface="Cambria Math"/>
                        <a:ea typeface="Cambria Math"/>
                      </a:rPr>
                      <m:t>−</m:t>
                    </m:r>
                    <m:sSub>
                      <m:sSubPr>
                        <m:ctrlPr>
                          <a:rPr lang="en-US" i="1">
                            <a:latin typeface="Cambria Math"/>
                            <a:ea typeface="Cambria Math"/>
                          </a:rPr>
                        </m:ctrlPr>
                      </m:sSubPr>
                      <m:e>
                        <m:r>
                          <a:rPr lang="en-US" i="1">
                            <a:latin typeface="Cambria Math"/>
                            <a:ea typeface="Cambria Math"/>
                          </a:rPr>
                          <m:t>𝑡</m:t>
                        </m:r>
                      </m:e>
                      <m:sub>
                        <m:r>
                          <a:rPr lang="en-US" i="1">
                            <a:latin typeface="Cambria Math"/>
                            <a:ea typeface="Cambria Math"/>
                          </a:rPr>
                          <m:t>𝑝</m:t>
                        </m:r>
                      </m:sub>
                    </m:sSub>
                  </m:oMath>
                </a14:m>
                <a:r>
                  <a:rPr lang="en-US" dirty="0"/>
                  <a: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926"/>
                </a:stretch>
              </a:blipFill>
            </p:spPr>
            <p:txBody>
              <a:bodyPr/>
              <a:lstStyle/>
              <a:p>
                <a:r>
                  <a:rPr lang="en-US">
                    <a:noFill/>
                  </a:rPr>
                  <a:t> </a:t>
                </a:r>
              </a:p>
            </p:txBody>
          </p:sp>
        </mc:Fallback>
      </mc:AlternateContent>
    </p:spTree>
    <p:extLst>
      <p:ext uri="{BB962C8B-B14F-4D97-AF65-F5344CB8AC3E}">
        <p14:creationId xmlns:p14="http://schemas.microsoft.com/office/powerpoint/2010/main" val="1587727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792163"/>
          </a:xfrm>
        </p:spPr>
        <p:txBody>
          <a:bodyPr/>
          <a:lstStyle/>
          <a:p>
            <a:pPr eaLnBrk="1" hangingPunct="1"/>
            <a:r>
              <a:rPr lang="en-US" smtClean="0"/>
              <a:t>Hortonian Flow</a:t>
            </a:r>
          </a:p>
        </p:txBody>
      </p:sp>
      <p:sp>
        <p:nvSpPr>
          <p:cNvPr id="9219" name="Rectangle 3"/>
          <p:cNvSpPr>
            <a:spLocks noGrp="1" noChangeArrowheads="1"/>
          </p:cNvSpPr>
          <p:nvPr>
            <p:ph type="body" idx="1"/>
          </p:nvPr>
        </p:nvSpPr>
        <p:spPr>
          <a:xfrm>
            <a:off x="457200" y="1341438"/>
            <a:ext cx="4495800" cy="4525962"/>
          </a:xfrm>
        </p:spPr>
        <p:txBody>
          <a:bodyPr/>
          <a:lstStyle/>
          <a:p>
            <a:pPr eaLnBrk="1" hangingPunct="1">
              <a:lnSpc>
                <a:spcPct val="90000"/>
              </a:lnSpc>
            </a:pPr>
            <a:r>
              <a:rPr lang="en-US" sz="2800" smtClean="0"/>
              <a:t>Sheet flow described by Horton in 1930s</a:t>
            </a:r>
          </a:p>
          <a:p>
            <a:pPr eaLnBrk="1" hangingPunct="1">
              <a:lnSpc>
                <a:spcPct val="90000"/>
              </a:lnSpc>
            </a:pPr>
            <a:r>
              <a:rPr lang="en-US" sz="2800" smtClean="0"/>
              <a:t>When </a:t>
            </a:r>
            <a:r>
              <a:rPr lang="en-US" sz="2800" i="1" smtClean="0"/>
              <a:t>i</a:t>
            </a:r>
            <a:r>
              <a:rPr lang="en-US" sz="2800" smtClean="0"/>
              <a:t>&lt;</a:t>
            </a:r>
            <a:r>
              <a:rPr lang="en-US" sz="2800" i="1" smtClean="0"/>
              <a:t>f</a:t>
            </a:r>
            <a:r>
              <a:rPr lang="en-US" sz="2800" smtClean="0"/>
              <a:t>, all </a:t>
            </a:r>
            <a:r>
              <a:rPr lang="en-US" sz="2800" i="1" smtClean="0"/>
              <a:t>i</a:t>
            </a:r>
            <a:r>
              <a:rPr lang="en-US" sz="2800" smtClean="0"/>
              <a:t> is absorbed </a:t>
            </a:r>
          </a:p>
          <a:p>
            <a:pPr eaLnBrk="1" hangingPunct="1">
              <a:lnSpc>
                <a:spcPct val="90000"/>
              </a:lnSpc>
            </a:pPr>
            <a:r>
              <a:rPr lang="en-US" sz="2800" smtClean="0"/>
              <a:t>When </a:t>
            </a:r>
            <a:r>
              <a:rPr lang="en-US" sz="2800" i="1" smtClean="0"/>
              <a:t>i</a:t>
            </a:r>
            <a:r>
              <a:rPr lang="en-US" sz="2800" smtClean="0"/>
              <a:t> &gt; </a:t>
            </a:r>
            <a:r>
              <a:rPr lang="en-US" sz="2800" i="1" smtClean="0"/>
              <a:t>f</a:t>
            </a:r>
            <a:r>
              <a:rPr lang="en-US" sz="2800" smtClean="0"/>
              <a:t>, (</a:t>
            </a:r>
            <a:r>
              <a:rPr lang="en-US" sz="2800" i="1" smtClean="0"/>
              <a:t>i-f</a:t>
            </a:r>
            <a:r>
              <a:rPr lang="en-US" sz="2800" smtClean="0"/>
              <a:t>) results in rainfall excess</a:t>
            </a:r>
          </a:p>
          <a:p>
            <a:pPr eaLnBrk="1" hangingPunct="1">
              <a:lnSpc>
                <a:spcPct val="90000"/>
              </a:lnSpc>
            </a:pPr>
            <a:r>
              <a:rPr lang="en-US" sz="2800" smtClean="0"/>
              <a:t>Applicable in </a:t>
            </a:r>
          </a:p>
          <a:p>
            <a:pPr lvl="1" eaLnBrk="1" hangingPunct="1">
              <a:lnSpc>
                <a:spcPct val="90000"/>
              </a:lnSpc>
            </a:pPr>
            <a:r>
              <a:rPr lang="en-US" sz="2400" smtClean="0"/>
              <a:t>impervious surfaces (urban areas)</a:t>
            </a:r>
          </a:p>
          <a:p>
            <a:pPr lvl="1" eaLnBrk="1" hangingPunct="1">
              <a:lnSpc>
                <a:spcPct val="90000"/>
              </a:lnSpc>
            </a:pPr>
            <a:r>
              <a:rPr lang="en-US" sz="2400" smtClean="0"/>
              <a:t>Steep slopes with thin soil</a:t>
            </a:r>
          </a:p>
          <a:p>
            <a:pPr lvl="1" eaLnBrk="1" hangingPunct="1">
              <a:lnSpc>
                <a:spcPct val="90000"/>
              </a:lnSpc>
            </a:pPr>
            <a:r>
              <a:rPr lang="en-US" sz="2400" smtClean="0"/>
              <a:t>hydrophobic or compacted soil with low infiltration</a:t>
            </a:r>
          </a:p>
        </p:txBody>
      </p:sp>
      <p:sp>
        <p:nvSpPr>
          <p:cNvPr id="9220" name="Freeform 4"/>
          <p:cNvSpPr>
            <a:spLocks/>
          </p:cNvSpPr>
          <p:nvPr/>
        </p:nvSpPr>
        <p:spPr bwMode="auto">
          <a:xfrm>
            <a:off x="5273675" y="2936875"/>
            <a:ext cx="3367088" cy="2320925"/>
          </a:xfrm>
          <a:custGeom>
            <a:avLst/>
            <a:gdLst>
              <a:gd name="T0" fmla="*/ 0 w 2121"/>
              <a:gd name="T1" fmla="*/ 0 h 1462"/>
              <a:gd name="T2" fmla="*/ 483870072 w 2121"/>
              <a:gd name="T3" fmla="*/ 73083738 h 1462"/>
              <a:gd name="T4" fmla="*/ 894656395 w 2121"/>
              <a:gd name="T5" fmla="*/ 413305625 h 1462"/>
              <a:gd name="T6" fmla="*/ 1547376167 w 2121"/>
              <a:gd name="T7" fmla="*/ 362902500 h 1462"/>
              <a:gd name="T8" fmla="*/ 2031246239 w 2121"/>
              <a:gd name="T9" fmla="*/ 725805000 h 1462"/>
              <a:gd name="T10" fmla="*/ 2147483647 w 2121"/>
              <a:gd name="T11" fmla="*/ 824091888 h 1462"/>
              <a:gd name="T12" fmla="*/ 2147483647 w 2121"/>
              <a:gd name="T13" fmla="*/ 1260078125 h 1462"/>
              <a:gd name="T14" fmla="*/ 2147483647 w 2121"/>
              <a:gd name="T15" fmla="*/ 1622980625 h 1462"/>
              <a:gd name="T16" fmla="*/ 2147483647 w 2121"/>
              <a:gd name="T17" fmla="*/ 2147483647 h 1462"/>
              <a:gd name="T18" fmla="*/ 2147483647 w 2121"/>
              <a:gd name="T19" fmla="*/ 2147483647 h 1462"/>
              <a:gd name="T20" fmla="*/ 2147483647 w 2121"/>
              <a:gd name="T21" fmla="*/ 1572577500 h 1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21"/>
              <a:gd name="T34" fmla="*/ 0 h 1462"/>
              <a:gd name="T35" fmla="*/ 2121 w 2121"/>
              <a:gd name="T36" fmla="*/ 1462 h 1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21" h="1462">
                <a:moveTo>
                  <a:pt x="0" y="0"/>
                </a:moveTo>
                <a:cubicBezTo>
                  <a:pt x="32" y="6"/>
                  <a:pt x="133" y="2"/>
                  <a:pt x="192" y="29"/>
                </a:cubicBezTo>
                <a:cubicBezTo>
                  <a:pt x="251" y="56"/>
                  <a:pt x="285" y="145"/>
                  <a:pt x="355" y="164"/>
                </a:cubicBezTo>
                <a:cubicBezTo>
                  <a:pt x="425" y="183"/>
                  <a:pt x="539" y="123"/>
                  <a:pt x="614" y="144"/>
                </a:cubicBezTo>
                <a:cubicBezTo>
                  <a:pt x="689" y="165"/>
                  <a:pt x="720" y="258"/>
                  <a:pt x="806" y="288"/>
                </a:cubicBezTo>
                <a:cubicBezTo>
                  <a:pt x="892" y="318"/>
                  <a:pt x="1020" y="292"/>
                  <a:pt x="1132" y="327"/>
                </a:cubicBezTo>
                <a:cubicBezTo>
                  <a:pt x="1244" y="362"/>
                  <a:pt x="1403" y="447"/>
                  <a:pt x="1478" y="500"/>
                </a:cubicBezTo>
                <a:cubicBezTo>
                  <a:pt x="1553" y="553"/>
                  <a:pt x="1541" y="505"/>
                  <a:pt x="1584" y="644"/>
                </a:cubicBezTo>
                <a:cubicBezTo>
                  <a:pt x="1627" y="783"/>
                  <a:pt x="1676" y="1218"/>
                  <a:pt x="1737" y="1335"/>
                </a:cubicBezTo>
                <a:cubicBezTo>
                  <a:pt x="1798" y="1452"/>
                  <a:pt x="1884" y="1462"/>
                  <a:pt x="1948" y="1344"/>
                </a:cubicBezTo>
                <a:cubicBezTo>
                  <a:pt x="2012" y="1226"/>
                  <a:pt x="2085" y="774"/>
                  <a:pt x="2121" y="624"/>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1" name="Freeform 5"/>
          <p:cNvSpPr>
            <a:spLocks/>
          </p:cNvSpPr>
          <p:nvPr/>
        </p:nvSpPr>
        <p:spPr bwMode="auto">
          <a:xfrm>
            <a:off x="5257800" y="2800350"/>
            <a:ext cx="3013075" cy="1812925"/>
          </a:xfrm>
          <a:custGeom>
            <a:avLst/>
            <a:gdLst>
              <a:gd name="T0" fmla="*/ 0 w 1898"/>
              <a:gd name="T1" fmla="*/ 0 h 1142"/>
              <a:gd name="T2" fmla="*/ 2147483647 w 1898"/>
              <a:gd name="T3" fmla="*/ 1403727825 h 1142"/>
              <a:gd name="T4" fmla="*/ 2147483647 w 1898"/>
              <a:gd name="T5" fmla="*/ 2147483647 h 1142"/>
              <a:gd name="T6" fmla="*/ 0 60000 65536"/>
              <a:gd name="T7" fmla="*/ 0 60000 65536"/>
              <a:gd name="T8" fmla="*/ 0 60000 65536"/>
              <a:gd name="T9" fmla="*/ 0 w 1898"/>
              <a:gd name="T10" fmla="*/ 0 h 1142"/>
              <a:gd name="T11" fmla="*/ 1898 w 1898"/>
              <a:gd name="T12" fmla="*/ 1142 h 1142"/>
            </a:gdLst>
            <a:ahLst/>
            <a:cxnLst>
              <a:cxn ang="T6">
                <a:pos x="T0" y="T1"/>
              </a:cxn>
              <a:cxn ang="T7">
                <a:pos x="T2" y="T3"/>
              </a:cxn>
              <a:cxn ang="T8">
                <a:pos x="T4" y="T5"/>
              </a:cxn>
            </a:cxnLst>
            <a:rect l="T9" t="T10" r="T11" b="T12"/>
            <a:pathLst>
              <a:path w="1898" h="1142">
                <a:moveTo>
                  <a:pt x="0" y="0"/>
                </a:moveTo>
                <a:cubicBezTo>
                  <a:pt x="266" y="93"/>
                  <a:pt x="1290" y="367"/>
                  <a:pt x="1594" y="557"/>
                </a:cubicBezTo>
                <a:cubicBezTo>
                  <a:pt x="1898" y="747"/>
                  <a:pt x="1776" y="1020"/>
                  <a:pt x="1824" y="1142"/>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2" name="Freeform 6"/>
          <p:cNvSpPr>
            <a:spLocks/>
          </p:cNvSpPr>
          <p:nvPr/>
        </p:nvSpPr>
        <p:spPr bwMode="auto">
          <a:xfrm>
            <a:off x="7924800" y="4629150"/>
            <a:ext cx="566738" cy="1588"/>
          </a:xfrm>
          <a:custGeom>
            <a:avLst/>
            <a:gdLst>
              <a:gd name="T0" fmla="*/ 0 w 357"/>
              <a:gd name="T1" fmla="*/ 0 h 1"/>
              <a:gd name="T2" fmla="*/ 899697369 w 357"/>
              <a:gd name="T3" fmla="*/ 0 h 1"/>
              <a:gd name="T4" fmla="*/ 0 60000 65536"/>
              <a:gd name="T5" fmla="*/ 0 60000 65536"/>
              <a:gd name="T6" fmla="*/ 0 w 357"/>
              <a:gd name="T7" fmla="*/ 0 h 1"/>
              <a:gd name="T8" fmla="*/ 357 w 357"/>
              <a:gd name="T9" fmla="*/ 1 h 1"/>
            </a:gdLst>
            <a:ahLst/>
            <a:cxnLst>
              <a:cxn ang="T4">
                <a:pos x="T0" y="T1"/>
              </a:cxn>
              <a:cxn ang="T5">
                <a:pos x="T2" y="T3"/>
              </a:cxn>
            </a:cxnLst>
            <a:rect l="T6" t="T7" r="T8" b="T9"/>
            <a:pathLst>
              <a:path w="357" h="1">
                <a:moveTo>
                  <a:pt x="0" y="0"/>
                </a:moveTo>
                <a:lnTo>
                  <a:pt x="35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3" name="Freeform 7"/>
          <p:cNvSpPr>
            <a:spLocks/>
          </p:cNvSpPr>
          <p:nvPr/>
        </p:nvSpPr>
        <p:spPr bwMode="auto">
          <a:xfrm>
            <a:off x="7929563" y="4700588"/>
            <a:ext cx="547687" cy="1587"/>
          </a:xfrm>
          <a:custGeom>
            <a:avLst/>
            <a:gdLst>
              <a:gd name="T0" fmla="*/ 0 w 345"/>
              <a:gd name="T1" fmla="*/ 0 h 1"/>
              <a:gd name="T2" fmla="*/ 869452319 w 345"/>
              <a:gd name="T3" fmla="*/ 0 h 1"/>
              <a:gd name="T4" fmla="*/ 0 60000 65536"/>
              <a:gd name="T5" fmla="*/ 0 60000 65536"/>
              <a:gd name="T6" fmla="*/ 0 w 345"/>
              <a:gd name="T7" fmla="*/ 0 h 1"/>
              <a:gd name="T8" fmla="*/ 345 w 345"/>
              <a:gd name="T9" fmla="*/ 1 h 1"/>
            </a:gdLst>
            <a:ahLst/>
            <a:cxnLst>
              <a:cxn ang="T4">
                <a:pos x="T0" y="T1"/>
              </a:cxn>
              <a:cxn ang="T5">
                <a:pos x="T2" y="T3"/>
              </a:cxn>
            </a:cxnLst>
            <a:rect l="T6" t="T7" r="T8" b="T9"/>
            <a:pathLst>
              <a:path w="345" h="1">
                <a:moveTo>
                  <a:pt x="0" y="0"/>
                </a:moveTo>
                <a:lnTo>
                  <a:pt x="34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4" name="Freeform 8"/>
          <p:cNvSpPr>
            <a:spLocks/>
          </p:cNvSpPr>
          <p:nvPr/>
        </p:nvSpPr>
        <p:spPr bwMode="auto">
          <a:xfrm>
            <a:off x="7948613" y="4781550"/>
            <a:ext cx="504825" cy="1588"/>
          </a:xfrm>
          <a:custGeom>
            <a:avLst/>
            <a:gdLst>
              <a:gd name="T0" fmla="*/ 0 w 318"/>
              <a:gd name="T1" fmla="*/ 0 h 1"/>
              <a:gd name="T2" fmla="*/ 801409688 w 318"/>
              <a:gd name="T3" fmla="*/ 0 h 1"/>
              <a:gd name="T4" fmla="*/ 0 60000 65536"/>
              <a:gd name="T5" fmla="*/ 0 60000 65536"/>
              <a:gd name="T6" fmla="*/ 0 w 318"/>
              <a:gd name="T7" fmla="*/ 0 h 1"/>
              <a:gd name="T8" fmla="*/ 318 w 318"/>
              <a:gd name="T9" fmla="*/ 1 h 1"/>
            </a:gdLst>
            <a:ahLst/>
            <a:cxnLst>
              <a:cxn ang="T4">
                <a:pos x="T0" y="T1"/>
              </a:cxn>
              <a:cxn ang="T5">
                <a:pos x="T2" y="T3"/>
              </a:cxn>
            </a:cxnLst>
            <a:rect l="T6" t="T7" r="T8" b="T9"/>
            <a:pathLst>
              <a:path w="318" h="1">
                <a:moveTo>
                  <a:pt x="0" y="0"/>
                </a:moveTo>
                <a:lnTo>
                  <a:pt x="31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5" name="Freeform 9"/>
          <p:cNvSpPr>
            <a:spLocks/>
          </p:cNvSpPr>
          <p:nvPr/>
        </p:nvSpPr>
        <p:spPr bwMode="auto">
          <a:xfrm>
            <a:off x="7962900" y="4857750"/>
            <a:ext cx="476250" cy="1588"/>
          </a:xfrm>
          <a:custGeom>
            <a:avLst/>
            <a:gdLst>
              <a:gd name="T0" fmla="*/ 0 w 300"/>
              <a:gd name="T1" fmla="*/ 0 h 1"/>
              <a:gd name="T2" fmla="*/ 756046875 w 300"/>
              <a:gd name="T3" fmla="*/ 0 h 1"/>
              <a:gd name="T4" fmla="*/ 0 60000 65536"/>
              <a:gd name="T5" fmla="*/ 0 60000 65536"/>
              <a:gd name="T6" fmla="*/ 0 w 300"/>
              <a:gd name="T7" fmla="*/ 0 h 1"/>
              <a:gd name="T8" fmla="*/ 300 w 300"/>
              <a:gd name="T9" fmla="*/ 1 h 1"/>
            </a:gdLst>
            <a:ahLst/>
            <a:cxnLst>
              <a:cxn ang="T4">
                <a:pos x="T0" y="T1"/>
              </a:cxn>
              <a:cxn ang="T5">
                <a:pos x="T2" y="T3"/>
              </a:cxn>
            </a:cxnLst>
            <a:rect l="T6" t="T7" r="T8" b="T9"/>
            <a:pathLst>
              <a:path w="300" h="1">
                <a:moveTo>
                  <a:pt x="0" y="0"/>
                </a:moveTo>
                <a:lnTo>
                  <a:pt x="30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6" name="Freeform 10"/>
          <p:cNvSpPr>
            <a:spLocks/>
          </p:cNvSpPr>
          <p:nvPr/>
        </p:nvSpPr>
        <p:spPr bwMode="auto">
          <a:xfrm>
            <a:off x="7986713" y="4933950"/>
            <a:ext cx="433387" cy="1588"/>
          </a:xfrm>
          <a:custGeom>
            <a:avLst/>
            <a:gdLst>
              <a:gd name="T0" fmla="*/ 0 w 273"/>
              <a:gd name="T1" fmla="*/ 0 h 1"/>
              <a:gd name="T2" fmla="*/ 688001069 w 273"/>
              <a:gd name="T3" fmla="*/ 0 h 1"/>
              <a:gd name="T4" fmla="*/ 0 60000 65536"/>
              <a:gd name="T5" fmla="*/ 0 60000 65536"/>
              <a:gd name="T6" fmla="*/ 0 w 273"/>
              <a:gd name="T7" fmla="*/ 0 h 1"/>
              <a:gd name="T8" fmla="*/ 273 w 273"/>
              <a:gd name="T9" fmla="*/ 1 h 1"/>
            </a:gdLst>
            <a:ahLst/>
            <a:cxnLst>
              <a:cxn ang="T4">
                <a:pos x="T0" y="T1"/>
              </a:cxn>
              <a:cxn ang="T5">
                <a:pos x="T2" y="T3"/>
              </a:cxn>
            </a:cxnLst>
            <a:rect l="T6" t="T7" r="T8" b="T9"/>
            <a:pathLst>
              <a:path w="273" h="1">
                <a:moveTo>
                  <a:pt x="0" y="0"/>
                </a:moveTo>
                <a:lnTo>
                  <a:pt x="27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7" name="Freeform 11"/>
          <p:cNvSpPr>
            <a:spLocks/>
          </p:cNvSpPr>
          <p:nvPr/>
        </p:nvSpPr>
        <p:spPr bwMode="auto">
          <a:xfrm>
            <a:off x="8010525" y="5000625"/>
            <a:ext cx="381000" cy="4763"/>
          </a:xfrm>
          <a:custGeom>
            <a:avLst/>
            <a:gdLst>
              <a:gd name="T0" fmla="*/ 0 w 240"/>
              <a:gd name="T1" fmla="*/ 7562056 h 3"/>
              <a:gd name="T2" fmla="*/ 604837500 w 240"/>
              <a:gd name="T3" fmla="*/ 0 h 3"/>
              <a:gd name="T4" fmla="*/ 0 60000 65536"/>
              <a:gd name="T5" fmla="*/ 0 60000 65536"/>
              <a:gd name="T6" fmla="*/ 0 w 240"/>
              <a:gd name="T7" fmla="*/ 0 h 3"/>
              <a:gd name="T8" fmla="*/ 240 w 240"/>
              <a:gd name="T9" fmla="*/ 3 h 3"/>
            </a:gdLst>
            <a:ahLst/>
            <a:cxnLst>
              <a:cxn ang="T4">
                <a:pos x="T0" y="T1"/>
              </a:cxn>
              <a:cxn ang="T5">
                <a:pos x="T2" y="T3"/>
              </a:cxn>
            </a:cxnLst>
            <a:rect l="T6" t="T7" r="T8" b="T9"/>
            <a:pathLst>
              <a:path w="240" h="3">
                <a:moveTo>
                  <a:pt x="0" y="3"/>
                </a:moveTo>
                <a:lnTo>
                  <a:pt x="24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8" name="Freeform 12"/>
          <p:cNvSpPr>
            <a:spLocks/>
          </p:cNvSpPr>
          <p:nvPr/>
        </p:nvSpPr>
        <p:spPr bwMode="auto">
          <a:xfrm>
            <a:off x="8048625" y="5086350"/>
            <a:ext cx="309563" cy="1588"/>
          </a:xfrm>
          <a:custGeom>
            <a:avLst/>
            <a:gdLst>
              <a:gd name="T0" fmla="*/ 0 w 195"/>
              <a:gd name="T1" fmla="*/ 0 h 1"/>
              <a:gd name="T2" fmla="*/ 491432056 w 195"/>
              <a:gd name="T3" fmla="*/ 0 h 1"/>
              <a:gd name="T4" fmla="*/ 0 60000 65536"/>
              <a:gd name="T5" fmla="*/ 0 60000 65536"/>
              <a:gd name="T6" fmla="*/ 0 w 195"/>
              <a:gd name="T7" fmla="*/ 0 h 1"/>
              <a:gd name="T8" fmla="*/ 195 w 195"/>
              <a:gd name="T9" fmla="*/ 1 h 1"/>
            </a:gdLst>
            <a:ahLst/>
            <a:cxnLst>
              <a:cxn ang="T4">
                <a:pos x="T0" y="T1"/>
              </a:cxn>
              <a:cxn ang="T5">
                <a:pos x="T2" y="T3"/>
              </a:cxn>
            </a:cxnLst>
            <a:rect l="T6" t="T7" r="T8" b="T9"/>
            <a:pathLst>
              <a:path w="195" h="1">
                <a:moveTo>
                  <a:pt x="0" y="0"/>
                </a:moveTo>
                <a:lnTo>
                  <a:pt x="19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9" name="Line 13"/>
          <p:cNvSpPr>
            <a:spLocks noChangeShapeType="1"/>
          </p:cNvSpPr>
          <p:nvPr/>
        </p:nvSpPr>
        <p:spPr bwMode="auto">
          <a:xfrm>
            <a:off x="6172200" y="249555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a:off x="6477000" y="264795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15"/>
          <p:cNvSpPr>
            <a:spLocks noChangeShapeType="1"/>
          </p:cNvSpPr>
          <p:nvPr/>
        </p:nvSpPr>
        <p:spPr bwMode="auto">
          <a:xfrm>
            <a:off x="6858000" y="272415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Line 16"/>
          <p:cNvSpPr>
            <a:spLocks noChangeShapeType="1"/>
          </p:cNvSpPr>
          <p:nvPr/>
        </p:nvSpPr>
        <p:spPr bwMode="auto">
          <a:xfrm>
            <a:off x="6324600" y="333375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Line 17"/>
          <p:cNvSpPr>
            <a:spLocks noChangeShapeType="1"/>
          </p:cNvSpPr>
          <p:nvPr/>
        </p:nvSpPr>
        <p:spPr bwMode="auto">
          <a:xfrm>
            <a:off x="6629400" y="348615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a:off x="7010400" y="356235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19"/>
          <p:cNvSpPr>
            <a:spLocks noChangeShapeType="1"/>
          </p:cNvSpPr>
          <p:nvPr/>
        </p:nvSpPr>
        <p:spPr bwMode="auto">
          <a:xfrm>
            <a:off x="7391400" y="371475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Text Box 20"/>
          <p:cNvSpPr txBox="1">
            <a:spLocks noChangeArrowheads="1"/>
          </p:cNvSpPr>
          <p:nvPr/>
        </p:nvSpPr>
        <p:spPr bwMode="auto">
          <a:xfrm>
            <a:off x="6096000" y="219075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t>Rainfall, </a:t>
            </a:r>
            <a:r>
              <a:rPr lang="en-US" sz="1400" i="1"/>
              <a:t>i</a:t>
            </a:r>
          </a:p>
        </p:txBody>
      </p:sp>
      <p:sp>
        <p:nvSpPr>
          <p:cNvPr id="9237" name="Text Box 21"/>
          <p:cNvSpPr txBox="1">
            <a:spLocks noChangeArrowheads="1"/>
          </p:cNvSpPr>
          <p:nvPr/>
        </p:nvSpPr>
        <p:spPr bwMode="auto">
          <a:xfrm>
            <a:off x="6096000" y="401955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t>Infiltration, </a:t>
            </a:r>
            <a:r>
              <a:rPr lang="en-US" sz="1400" i="1"/>
              <a:t>f</a:t>
            </a:r>
          </a:p>
        </p:txBody>
      </p:sp>
      <p:sp>
        <p:nvSpPr>
          <p:cNvPr id="9238" name="Text Box 22"/>
          <p:cNvSpPr txBox="1">
            <a:spLocks noChangeArrowheads="1"/>
          </p:cNvSpPr>
          <p:nvPr/>
        </p:nvSpPr>
        <p:spPr bwMode="auto">
          <a:xfrm>
            <a:off x="7848600" y="2743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Garamond" pitchFamily="18" charset="0"/>
              </a:rPr>
              <a:t>i &gt; q</a:t>
            </a:r>
          </a:p>
        </p:txBody>
      </p:sp>
      <p:sp>
        <p:nvSpPr>
          <p:cNvPr id="9239" name="Text Box 23"/>
          <p:cNvSpPr txBox="1">
            <a:spLocks noChangeArrowheads="1"/>
          </p:cNvSpPr>
          <p:nvPr/>
        </p:nvSpPr>
        <p:spPr bwMode="auto">
          <a:xfrm>
            <a:off x="152400" y="6096000"/>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solidFill>
                  <a:schemeClr val="hlink"/>
                </a:solidFill>
                <a:latin typeface="Garamond" pitchFamily="18" charset="0"/>
              </a:rPr>
              <a:t>Later studies showed that Hortonian flow rarely occurs on vegetated surfaces in humid regions.</a:t>
            </a:r>
          </a:p>
        </p:txBody>
      </p:sp>
    </p:spTree>
    <p:extLst>
      <p:ext uri="{BB962C8B-B14F-4D97-AF65-F5344CB8AC3E}">
        <p14:creationId xmlns:p14="http://schemas.microsoft.com/office/powerpoint/2010/main" val="814933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Area Counties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600200"/>
            <a:ext cx="71247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063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Subsurface flow</a:t>
            </a:r>
          </a:p>
        </p:txBody>
      </p:sp>
      <p:sp>
        <p:nvSpPr>
          <p:cNvPr id="10243" name="Rectangle 3"/>
          <p:cNvSpPr>
            <a:spLocks noGrp="1" noChangeArrowheads="1"/>
          </p:cNvSpPr>
          <p:nvPr>
            <p:ph type="body" idx="1"/>
          </p:nvPr>
        </p:nvSpPr>
        <p:spPr/>
        <p:txBody>
          <a:bodyPr/>
          <a:lstStyle/>
          <a:p>
            <a:pPr eaLnBrk="1" hangingPunct="1">
              <a:lnSpc>
                <a:spcPct val="90000"/>
              </a:lnSpc>
            </a:pPr>
            <a:r>
              <a:rPr lang="en-US" sz="2800" smtClean="0"/>
              <a:t>Lateral movement of water occurring through the soil above the water table</a:t>
            </a:r>
          </a:p>
          <a:p>
            <a:pPr eaLnBrk="1" hangingPunct="1">
              <a:lnSpc>
                <a:spcPct val="90000"/>
              </a:lnSpc>
            </a:pPr>
            <a:r>
              <a:rPr lang="en-US" sz="2800" smtClean="0"/>
              <a:t>primary mechanism for stream flow generation when </a:t>
            </a:r>
            <a:r>
              <a:rPr lang="en-US" sz="2800" i="1" smtClean="0"/>
              <a:t>f</a:t>
            </a:r>
            <a:r>
              <a:rPr lang="en-US" sz="2800" smtClean="0"/>
              <a:t>&gt;</a:t>
            </a:r>
            <a:r>
              <a:rPr lang="en-US" sz="2800" i="1" smtClean="0"/>
              <a:t>i</a:t>
            </a:r>
          </a:p>
          <a:p>
            <a:pPr lvl="1" eaLnBrk="1" hangingPunct="1">
              <a:lnSpc>
                <a:spcPct val="90000"/>
              </a:lnSpc>
            </a:pPr>
            <a:r>
              <a:rPr lang="en-US" sz="2400" smtClean="0"/>
              <a:t>Matrix/translatory flow</a:t>
            </a:r>
          </a:p>
          <a:p>
            <a:pPr lvl="2" eaLnBrk="1" hangingPunct="1">
              <a:lnSpc>
                <a:spcPct val="90000"/>
              </a:lnSpc>
            </a:pPr>
            <a:r>
              <a:rPr lang="en-US" sz="2000" smtClean="0"/>
              <a:t>Lateral flow of old water displaced by precipitation inputs</a:t>
            </a:r>
          </a:p>
          <a:p>
            <a:pPr lvl="2" eaLnBrk="1" hangingPunct="1">
              <a:lnSpc>
                <a:spcPct val="90000"/>
              </a:lnSpc>
            </a:pPr>
            <a:r>
              <a:rPr lang="en-US" sz="2000" smtClean="0"/>
              <a:t>Near surface lateral conductivity is greater than overall vertical conductivity</a:t>
            </a:r>
          </a:p>
          <a:p>
            <a:pPr lvl="2" eaLnBrk="1" hangingPunct="1">
              <a:lnSpc>
                <a:spcPct val="90000"/>
              </a:lnSpc>
            </a:pPr>
            <a:r>
              <a:rPr lang="en-US" sz="2000" smtClean="0"/>
              <a:t>Porosity and permeability higher near the ground</a:t>
            </a:r>
          </a:p>
          <a:p>
            <a:pPr lvl="1" eaLnBrk="1" hangingPunct="1">
              <a:lnSpc>
                <a:spcPct val="90000"/>
              </a:lnSpc>
            </a:pPr>
            <a:r>
              <a:rPr lang="en-US" sz="2400" smtClean="0"/>
              <a:t>Macropore flow</a:t>
            </a:r>
          </a:p>
          <a:p>
            <a:pPr lvl="2" eaLnBrk="1" hangingPunct="1">
              <a:lnSpc>
                <a:spcPct val="90000"/>
              </a:lnSpc>
            </a:pPr>
            <a:r>
              <a:rPr lang="en-US" sz="2000" smtClean="0"/>
              <a:t>Movement of water through large conduits in the soil</a:t>
            </a:r>
          </a:p>
        </p:txBody>
      </p:sp>
    </p:spTree>
    <p:extLst>
      <p:ext uri="{BB962C8B-B14F-4D97-AF65-F5344CB8AC3E}">
        <p14:creationId xmlns:p14="http://schemas.microsoft.com/office/powerpoint/2010/main" val="32195764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Saturation overland flow</a:t>
            </a:r>
          </a:p>
        </p:txBody>
      </p:sp>
      <p:sp>
        <p:nvSpPr>
          <p:cNvPr id="12291" name="Rectangle 3"/>
          <p:cNvSpPr>
            <a:spLocks noGrp="1" noChangeArrowheads="1"/>
          </p:cNvSpPr>
          <p:nvPr>
            <p:ph type="body" idx="1"/>
          </p:nvPr>
        </p:nvSpPr>
        <p:spPr>
          <a:xfrm>
            <a:off x="304800" y="1371600"/>
            <a:ext cx="8001000" cy="4525963"/>
          </a:xfrm>
        </p:spPr>
        <p:txBody>
          <a:bodyPr/>
          <a:lstStyle/>
          <a:p>
            <a:pPr eaLnBrk="1" hangingPunct="1"/>
            <a:r>
              <a:rPr lang="en-US" smtClean="0"/>
              <a:t>Soil is saturated from below by subsurface flow</a:t>
            </a:r>
          </a:p>
          <a:p>
            <a:pPr eaLnBrk="1" hangingPunct="1"/>
            <a:r>
              <a:rPr lang="en-US" smtClean="0"/>
              <a:t>Any precipitation occurring over a saturated surface becomes overland flow</a:t>
            </a:r>
          </a:p>
          <a:p>
            <a:pPr eaLnBrk="1" hangingPunct="1"/>
            <a:r>
              <a:rPr lang="en-US" smtClean="0"/>
              <a:t>Occurs mainly at the bottom of hill slopes and near stream banks</a:t>
            </a:r>
          </a:p>
        </p:txBody>
      </p:sp>
      <p:pic>
        <p:nvPicPr>
          <p:cNvPr id="12292" name="Picture 4" descr="Bild0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581400"/>
            <a:ext cx="46482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3313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33800"/>
            <a:ext cx="365918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152400" y="152400"/>
            <a:ext cx="4724400" cy="838200"/>
          </a:xfrm>
        </p:spPr>
        <p:txBody>
          <a:bodyPr/>
          <a:lstStyle/>
          <a:p>
            <a:pPr eaLnBrk="1" hangingPunct="1"/>
            <a:r>
              <a:rPr lang="en-US" sz="3600" smtClean="0"/>
              <a:t>Streamflow hydrograph</a:t>
            </a:r>
          </a:p>
        </p:txBody>
      </p:sp>
      <p:sp>
        <p:nvSpPr>
          <p:cNvPr id="13316" name="Rectangle 4"/>
          <p:cNvSpPr>
            <a:spLocks noGrp="1" noChangeArrowheads="1"/>
          </p:cNvSpPr>
          <p:nvPr>
            <p:ph type="body" idx="1"/>
          </p:nvPr>
        </p:nvSpPr>
        <p:spPr>
          <a:xfrm>
            <a:off x="228600" y="1219200"/>
            <a:ext cx="3962400" cy="2209800"/>
          </a:xfrm>
        </p:spPr>
        <p:txBody>
          <a:bodyPr/>
          <a:lstStyle/>
          <a:p>
            <a:pPr eaLnBrk="1" hangingPunct="1"/>
            <a:r>
              <a:rPr lang="en-US" sz="2800" smtClean="0"/>
              <a:t>Graph of stream discharge as a function of time at a given location on the stream</a:t>
            </a:r>
          </a:p>
          <a:p>
            <a:pPr eaLnBrk="1" hangingPunct="1"/>
            <a:endParaRPr lang="en-US" sz="2800" smtClean="0"/>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09600"/>
            <a:ext cx="39624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41910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p:cNvSpPr txBox="1">
            <a:spLocks noChangeArrowheads="1"/>
          </p:cNvSpPr>
          <p:nvPr/>
        </p:nvSpPr>
        <p:spPr bwMode="auto">
          <a:xfrm>
            <a:off x="6019800" y="3200400"/>
            <a:ext cx="1601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latin typeface="Garamond" pitchFamily="18" charset="0"/>
              </a:rPr>
              <a:t>Perennial river</a:t>
            </a:r>
          </a:p>
        </p:txBody>
      </p:sp>
      <p:sp>
        <p:nvSpPr>
          <p:cNvPr id="13320" name="Text Box 8"/>
          <p:cNvSpPr txBox="1">
            <a:spLocks noChangeArrowheads="1"/>
          </p:cNvSpPr>
          <p:nvPr/>
        </p:nvSpPr>
        <p:spPr bwMode="auto">
          <a:xfrm>
            <a:off x="1214438" y="6186488"/>
            <a:ext cx="1751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latin typeface="Garamond" pitchFamily="18" charset="0"/>
              </a:rPr>
              <a:t>Ephemeral river</a:t>
            </a:r>
          </a:p>
        </p:txBody>
      </p:sp>
      <p:sp>
        <p:nvSpPr>
          <p:cNvPr id="13321" name="Text Box 9"/>
          <p:cNvSpPr txBox="1">
            <a:spLocks noChangeArrowheads="1"/>
          </p:cNvSpPr>
          <p:nvPr/>
        </p:nvSpPr>
        <p:spPr bwMode="auto">
          <a:xfrm>
            <a:off x="5791200" y="6110288"/>
            <a:ext cx="1662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latin typeface="Garamond" pitchFamily="18" charset="0"/>
              </a:rPr>
              <a:t>Snow-fed River</a:t>
            </a:r>
          </a:p>
        </p:txBody>
      </p:sp>
      <p:sp>
        <p:nvSpPr>
          <p:cNvPr id="13322" name="Line 10"/>
          <p:cNvSpPr>
            <a:spLocks noChangeShapeType="1"/>
          </p:cNvSpPr>
          <p:nvPr/>
        </p:nvSpPr>
        <p:spPr bwMode="auto">
          <a:xfrm flipV="1">
            <a:off x="6705600" y="914400"/>
            <a:ext cx="228600" cy="1524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323" name="Text Box 11"/>
          <p:cNvSpPr txBox="1">
            <a:spLocks noChangeArrowheads="1"/>
          </p:cNvSpPr>
          <p:nvPr/>
        </p:nvSpPr>
        <p:spPr bwMode="auto">
          <a:xfrm>
            <a:off x="6858000" y="6858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solidFill>
                  <a:schemeClr val="bg2"/>
                </a:solidFill>
                <a:latin typeface="Garamond" pitchFamily="18" charset="0"/>
              </a:rPr>
              <a:t>Direct runoff</a:t>
            </a:r>
          </a:p>
        </p:txBody>
      </p:sp>
      <p:sp>
        <p:nvSpPr>
          <p:cNvPr id="13324" name="Line 12"/>
          <p:cNvSpPr>
            <a:spLocks noChangeShapeType="1"/>
          </p:cNvSpPr>
          <p:nvPr/>
        </p:nvSpPr>
        <p:spPr bwMode="auto">
          <a:xfrm flipH="1" flipV="1">
            <a:off x="5562600" y="2057400"/>
            <a:ext cx="304800" cy="3048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5" name="Line 13"/>
          <p:cNvSpPr>
            <a:spLocks noChangeShapeType="1"/>
          </p:cNvSpPr>
          <p:nvPr/>
        </p:nvSpPr>
        <p:spPr bwMode="auto">
          <a:xfrm flipV="1">
            <a:off x="6096000" y="2133600"/>
            <a:ext cx="152400" cy="30480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Text Box 14"/>
          <p:cNvSpPr txBox="1">
            <a:spLocks noChangeArrowheads="1"/>
          </p:cNvSpPr>
          <p:nvPr/>
        </p:nvSpPr>
        <p:spPr bwMode="auto">
          <a:xfrm>
            <a:off x="5715000" y="23622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solidFill>
                  <a:schemeClr val="bg2"/>
                </a:solidFill>
                <a:latin typeface="Garamond" pitchFamily="18" charset="0"/>
              </a:rPr>
              <a:t>Baseflow</a:t>
            </a:r>
          </a:p>
        </p:txBody>
      </p:sp>
    </p:spTree>
    <p:extLst>
      <p:ext uri="{BB962C8B-B14F-4D97-AF65-F5344CB8AC3E}">
        <p14:creationId xmlns:p14="http://schemas.microsoft.com/office/powerpoint/2010/main" val="7994532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457200" y="152400"/>
            <a:ext cx="8305800" cy="609600"/>
          </a:xfrm>
        </p:spPr>
        <p:txBody>
          <a:bodyPr>
            <a:normAutofit fontScale="90000"/>
          </a:bodyPr>
          <a:lstStyle/>
          <a:p>
            <a:pPr eaLnBrk="1" hangingPunct="1"/>
            <a:r>
              <a:rPr lang="en-US" sz="4000" smtClean="0"/>
              <a:t>SCS method</a:t>
            </a:r>
          </a:p>
        </p:txBody>
      </p:sp>
      <p:sp>
        <p:nvSpPr>
          <p:cNvPr id="7176" name="Rectangle 3"/>
          <p:cNvSpPr>
            <a:spLocks noGrp="1" noChangeArrowheads="1"/>
          </p:cNvSpPr>
          <p:nvPr>
            <p:ph type="body" idx="1"/>
          </p:nvPr>
        </p:nvSpPr>
        <p:spPr>
          <a:xfrm>
            <a:off x="228600" y="1066800"/>
            <a:ext cx="8305800" cy="3200400"/>
          </a:xfrm>
        </p:spPr>
        <p:txBody>
          <a:bodyPr/>
          <a:lstStyle/>
          <a:p>
            <a:pPr eaLnBrk="1" hangingPunct="1">
              <a:lnSpc>
                <a:spcPct val="80000"/>
              </a:lnSpc>
            </a:pPr>
            <a:r>
              <a:rPr lang="en-US" sz="2800" smtClean="0"/>
              <a:t>Soil conservation service (SCS) method is an experimentally derived method to determine rainfall excess using information about soils, vegetative cover, hydrologic condition and antecedent moisture conditions </a:t>
            </a:r>
          </a:p>
          <a:p>
            <a:pPr eaLnBrk="1" hangingPunct="1">
              <a:lnSpc>
                <a:spcPct val="80000"/>
              </a:lnSpc>
            </a:pPr>
            <a:r>
              <a:rPr lang="en-US" sz="2800" smtClean="0"/>
              <a:t>The method is based on the simple relationship that P</a:t>
            </a:r>
            <a:r>
              <a:rPr lang="en-US" sz="2800" baseline="-25000" smtClean="0"/>
              <a:t>e</a:t>
            </a:r>
            <a:r>
              <a:rPr lang="en-US" sz="2800" smtClean="0"/>
              <a:t> = P - F</a:t>
            </a:r>
            <a:r>
              <a:rPr lang="en-US" sz="2800" baseline="-25000" smtClean="0"/>
              <a:t>a</a:t>
            </a:r>
            <a:r>
              <a:rPr lang="en-US" sz="2800" smtClean="0"/>
              <a:t> – I</a:t>
            </a:r>
            <a:r>
              <a:rPr lang="en-US" sz="2800" baseline="-25000" smtClean="0"/>
              <a:t>a</a:t>
            </a:r>
            <a:r>
              <a:rPr lang="en-US" sz="2800" smtClean="0"/>
              <a:t/>
            </a:r>
            <a:br>
              <a:rPr lang="en-US" sz="2800" smtClean="0"/>
            </a:br>
            <a:endParaRPr lang="en-US" sz="2800" smtClean="0"/>
          </a:p>
        </p:txBody>
      </p:sp>
      <p:sp>
        <p:nvSpPr>
          <p:cNvPr id="12292" name="Rectangle 4"/>
          <p:cNvSpPr>
            <a:spLocks noChangeArrowheads="1"/>
          </p:cNvSpPr>
          <p:nvPr/>
        </p:nvSpPr>
        <p:spPr bwMode="auto">
          <a:xfrm>
            <a:off x="685800" y="4175125"/>
            <a:ext cx="3352800" cy="1938992"/>
          </a:xfrm>
          <a:prstGeom prst="rect">
            <a:avLst/>
          </a:prstGeom>
          <a:noFill/>
          <a:ln w="9525">
            <a:noFill/>
            <a:miter lim="800000"/>
            <a:headEnd/>
            <a:tailEnd/>
          </a:ln>
          <a:effectLst/>
        </p:spPr>
        <p:txBody>
          <a:bodyPr>
            <a:spAutoFit/>
          </a:bodyPr>
          <a:lstStyle/>
          <a:p>
            <a:pPr>
              <a:spcBef>
                <a:spcPct val="20000"/>
              </a:spcBef>
              <a:buClr>
                <a:schemeClr val="hlink"/>
              </a:buClr>
              <a:buSzPct val="70000"/>
              <a:buFont typeface="Wingdings" pitchFamily="2" charset="2"/>
              <a:buNone/>
              <a:defRPr/>
            </a:pPr>
            <a:r>
              <a:rPr lang="en-US" sz="2000" dirty="0" err="1">
                <a:effectLst>
                  <a:outerShdw blurRad="38100" dist="38100" dir="2700000" algn="tl">
                    <a:srgbClr val="C0C0C0"/>
                  </a:outerShdw>
                </a:effectLst>
                <a:latin typeface="Garamond" pitchFamily="18" charset="0"/>
              </a:rPr>
              <a:t>P</a:t>
            </a:r>
            <a:r>
              <a:rPr lang="en-US" sz="2000" baseline="-25000" dirty="0" err="1">
                <a:effectLst>
                  <a:outerShdw blurRad="38100" dist="38100" dir="2700000" algn="tl">
                    <a:srgbClr val="C0C0C0"/>
                  </a:outerShdw>
                </a:effectLst>
                <a:latin typeface="Garamond" pitchFamily="18" charset="0"/>
              </a:rPr>
              <a:t>e</a:t>
            </a:r>
            <a:r>
              <a:rPr lang="en-US" sz="2000" dirty="0">
                <a:effectLst>
                  <a:outerShdw blurRad="38100" dist="38100" dir="2700000" algn="tl">
                    <a:srgbClr val="C0C0C0"/>
                  </a:outerShdw>
                </a:effectLst>
                <a:latin typeface="Garamond" pitchFamily="18" charset="0"/>
              </a:rPr>
              <a:t> is runoff </a:t>
            </a:r>
            <a:r>
              <a:rPr lang="en-US" sz="2000" dirty="0" smtClean="0">
                <a:effectLst>
                  <a:outerShdw blurRad="38100" dist="38100" dir="2700000" algn="tl">
                    <a:srgbClr val="C0C0C0"/>
                  </a:outerShdw>
                </a:effectLst>
                <a:latin typeface="Garamond" pitchFamily="18" charset="0"/>
              </a:rPr>
              <a:t>depth, </a:t>
            </a:r>
            <a:r>
              <a:rPr lang="en-US" sz="2000" dirty="0">
                <a:effectLst>
                  <a:outerShdw blurRad="38100" dist="38100" dir="2700000" algn="tl">
                    <a:srgbClr val="C0C0C0"/>
                  </a:outerShdw>
                </a:effectLst>
                <a:latin typeface="Garamond" pitchFamily="18" charset="0"/>
              </a:rPr>
              <a:t>P is precipitation </a:t>
            </a:r>
            <a:r>
              <a:rPr lang="en-US" sz="2000" dirty="0" smtClean="0">
                <a:effectLst>
                  <a:outerShdw blurRad="38100" dist="38100" dir="2700000" algn="tl">
                    <a:srgbClr val="C0C0C0"/>
                  </a:outerShdw>
                </a:effectLst>
                <a:latin typeface="Garamond" pitchFamily="18" charset="0"/>
              </a:rPr>
              <a:t>depth, </a:t>
            </a:r>
            <a:r>
              <a:rPr lang="en-US" sz="2000" dirty="0" err="1">
                <a:effectLst>
                  <a:outerShdw blurRad="38100" dist="38100" dir="2700000" algn="tl">
                    <a:srgbClr val="C0C0C0"/>
                  </a:outerShdw>
                </a:effectLst>
                <a:latin typeface="Garamond" pitchFamily="18" charset="0"/>
              </a:rPr>
              <a:t>F</a:t>
            </a:r>
            <a:r>
              <a:rPr lang="en-US" sz="2000" i="1" baseline="-25000" dirty="0" err="1">
                <a:effectLst>
                  <a:outerShdw blurRad="38100" dist="38100" dir="2700000" algn="tl">
                    <a:srgbClr val="C0C0C0"/>
                  </a:outerShdw>
                </a:effectLst>
                <a:latin typeface="Garamond" pitchFamily="18" charset="0"/>
              </a:rPr>
              <a:t>a</a:t>
            </a:r>
            <a:r>
              <a:rPr lang="en-US" sz="2000" dirty="0">
                <a:effectLst>
                  <a:outerShdw blurRad="38100" dist="38100" dir="2700000" algn="tl">
                    <a:srgbClr val="C0C0C0"/>
                  </a:outerShdw>
                </a:effectLst>
                <a:latin typeface="Garamond" pitchFamily="18" charset="0"/>
              </a:rPr>
              <a:t> is continuing abstraction, and </a:t>
            </a:r>
            <a:r>
              <a:rPr lang="en-US" sz="2000" dirty="0" err="1">
                <a:effectLst>
                  <a:outerShdw blurRad="38100" dist="38100" dir="2700000" algn="tl">
                    <a:srgbClr val="C0C0C0"/>
                  </a:outerShdw>
                </a:effectLst>
                <a:latin typeface="Garamond" pitchFamily="18" charset="0"/>
              </a:rPr>
              <a:t>I</a:t>
            </a:r>
            <a:r>
              <a:rPr lang="en-US" sz="2000" baseline="-25000" dirty="0" err="1">
                <a:effectLst>
                  <a:outerShdw blurRad="38100" dist="38100" dir="2700000" algn="tl">
                    <a:srgbClr val="C0C0C0"/>
                  </a:outerShdw>
                </a:effectLst>
                <a:latin typeface="Garamond" pitchFamily="18" charset="0"/>
              </a:rPr>
              <a:t>a</a:t>
            </a:r>
            <a:r>
              <a:rPr lang="en-US" sz="2000" dirty="0">
                <a:effectLst>
                  <a:outerShdw blurRad="38100" dist="38100" dir="2700000" algn="tl">
                    <a:srgbClr val="C0C0C0"/>
                  </a:outerShdw>
                </a:effectLst>
                <a:latin typeface="Garamond" pitchFamily="18" charset="0"/>
              </a:rPr>
              <a:t> is the sum of initial losses (depression storage, interception, ET)</a:t>
            </a:r>
            <a:r>
              <a:rPr lang="en-US" sz="2000" dirty="0">
                <a:latin typeface="Garamond" pitchFamily="18" charset="0"/>
              </a:rPr>
              <a:t> </a:t>
            </a:r>
          </a:p>
        </p:txBody>
      </p:sp>
      <p:grpSp>
        <p:nvGrpSpPr>
          <p:cNvPr id="7178" name="Group 5"/>
          <p:cNvGrpSpPr>
            <a:grpSpLocks/>
          </p:cNvGrpSpPr>
          <p:nvPr/>
        </p:nvGrpSpPr>
        <p:grpSpPr bwMode="auto">
          <a:xfrm>
            <a:off x="4572000" y="3429000"/>
            <a:ext cx="3657600" cy="3136900"/>
            <a:chOff x="3112" y="1136"/>
            <a:chExt cx="2304" cy="1976"/>
          </a:xfrm>
        </p:grpSpPr>
        <p:sp>
          <p:nvSpPr>
            <p:cNvPr id="7179" name="Rectangle 6"/>
            <p:cNvSpPr>
              <a:spLocks noChangeArrowheads="1"/>
            </p:cNvSpPr>
            <p:nvPr/>
          </p:nvSpPr>
          <p:spPr bwMode="auto">
            <a:xfrm>
              <a:off x="3112" y="1136"/>
              <a:ext cx="2304" cy="19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0" name="Rectangle 7"/>
            <p:cNvSpPr>
              <a:spLocks noChangeArrowheads="1"/>
            </p:cNvSpPr>
            <p:nvPr/>
          </p:nvSpPr>
          <p:spPr bwMode="auto">
            <a:xfrm>
              <a:off x="3383" y="2350"/>
              <a:ext cx="384" cy="4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1" name="Freeform 8"/>
            <p:cNvSpPr>
              <a:spLocks/>
            </p:cNvSpPr>
            <p:nvPr/>
          </p:nvSpPr>
          <p:spPr bwMode="auto">
            <a:xfrm>
              <a:off x="3764" y="1765"/>
              <a:ext cx="1113" cy="621"/>
            </a:xfrm>
            <a:custGeom>
              <a:avLst/>
              <a:gdLst>
                <a:gd name="T0" fmla="*/ 3 w 1113"/>
                <a:gd name="T1" fmla="*/ 243 h 621"/>
                <a:gd name="T2" fmla="*/ 0 w 1113"/>
                <a:gd name="T3" fmla="*/ 402 h 621"/>
                <a:gd name="T4" fmla="*/ 69 w 1113"/>
                <a:gd name="T5" fmla="*/ 447 h 621"/>
                <a:gd name="T6" fmla="*/ 135 w 1113"/>
                <a:gd name="T7" fmla="*/ 492 h 621"/>
                <a:gd name="T8" fmla="*/ 216 w 1113"/>
                <a:gd name="T9" fmla="*/ 519 h 621"/>
                <a:gd name="T10" fmla="*/ 309 w 1113"/>
                <a:gd name="T11" fmla="*/ 540 h 621"/>
                <a:gd name="T12" fmla="*/ 369 w 1113"/>
                <a:gd name="T13" fmla="*/ 546 h 621"/>
                <a:gd name="T14" fmla="*/ 555 w 1113"/>
                <a:gd name="T15" fmla="*/ 579 h 621"/>
                <a:gd name="T16" fmla="*/ 738 w 1113"/>
                <a:gd name="T17" fmla="*/ 597 h 621"/>
                <a:gd name="T18" fmla="*/ 987 w 1113"/>
                <a:gd name="T19" fmla="*/ 615 h 621"/>
                <a:gd name="T20" fmla="*/ 1113 w 1113"/>
                <a:gd name="T21" fmla="*/ 621 h 621"/>
                <a:gd name="T22" fmla="*/ 1113 w 1113"/>
                <a:gd name="T23" fmla="*/ 417 h 621"/>
                <a:gd name="T24" fmla="*/ 741 w 1113"/>
                <a:gd name="T25" fmla="*/ 411 h 621"/>
                <a:gd name="T26" fmla="*/ 741 w 1113"/>
                <a:gd name="T27" fmla="*/ 3 h 621"/>
                <a:gd name="T28" fmla="*/ 369 w 1113"/>
                <a:gd name="T29" fmla="*/ 0 h 621"/>
                <a:gd name="T30" fmla="*/ 369 w 1113"/>
                <a:gd name="T31" fmla="*/ 243 h 621"/>
                <a:gd name="T32" fmla="*/ 3 w 1113"/>
                <a:gd name="T33" fmla="*/ 243 h 6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3"/>
                <a:gd name="T52" fmla="*/ 0 h 621"/>
                <a:gd name="T53" fmla="*/ 1113 w 1113"/>
                <a:gd name="T54" fmla="*/ 621 h 6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3" h="621">
                  <a:moveTo>
                    <a:pt x="3" y="243"/>
                  </a:moveTo>
                  <a:lnTo>
                    <a:pt x="0" y="402"/>
                  </a:lnTo>
                  <a:lnTo>
                    <a:pt x="69" y="447"/>
                  </a:lnTo>
                  <a:lnTo>
                    <a:pt x="135" y="492"/>
                  </a:lnTo>
                  <a:lnTo>
                    <a:pt x="216" y="519"/>
                  </a:lnTo>
                  <a:lnTo>
                    <a:pt x="309" y="540"/>
                  </a:lnTo>
                  <a:lnTo>
                    <a:pt x="369" y="546"/>
                  </a:lnTo>
                  <a:lnTo>
                    <a:pt x="555" y="579"/>
                  </a:lnTo>
                  <a:lnTo>
                    <a:pt x="738" y="597"/>
                  </a:lnTo>
                  <a:lnTo>
                    <a:pt x="987" y="615"/>
                  </a:lnTo>
                  <a:lnTo>
                    <a:pt x="1113" y="621"/>
                  </a:lnTo>
                  <a:lnTo>
                    <a:pt x="1113" y="417"/>
                  </a:lnTo>
                  <a:lnTo>
                    <a:pt x="741" y="411"/>
                  </a:lnTo>
                  <a:lnTo>
                    <a:pt x="741" y="3"/>
                  </a:lnTo>
                  <a:lnTo>
                    <a:pt x="369" y="0"/>
                  </a:lnTo>
                  <a:lnTo>
                    <a:pt x="369" y="243"/>
                  </a:lnTo>
                  <a:lnTo>
                    <a:pt x="3" y="243"/>
                  </a:lnTo>
                  <a:close/>
                </a:path>
              </a:pathLst>
            </a:custGeom>
            <a:noFill/>
            <a:ln w="952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Freeform 9"/>
            <p:cNvSpPr>
              <a:spLocks/>
            </p:cNvSpPr>
            <p:nvPr/>
          </p:nvSpPr>
          <p:spPr bwMode="auto">
            <a:xfrm>
              <a:off x="3764" y="2164"/>
              <a:ext cx="1122" cy="612"/>
            </a:xfrm>
            <a:custGeom>
              <a:avLst/>
              <a:gdLst>
                <a:gd name="T0" fmla="*/ 0 w 1122"/>
                <a:gd name="T1" fmla="*/ 0 h 612"/>
                <a:gd name="T2" fmla="*/ 3 w 1122"/>
                <a:gd name="T3" fmla="*/ 612 h 612"/>
                <a:gd name="T4" fmla="*/ 1113 w 1122"/>
                <a:gd name="T5" fmla="*/ 609 h 612"/>
                <a:gd name="T6" fmla="*/ 1122 w 1122"/>
                <a:gd name="T7" fmla="*/ 228 h 612"/>
                <a:gd name="T8" fmla="*/ 756 w 1122"/>
                <a:gd name="T9" fmla="*/ 201 h 612"/>
                <a:gd name="T10" fmla="*/ 513 w 1122"/>
                <a:gd name="T11" fmla="*/ 177 h 612"/>
                <a:gd name="T12" fmla="*/ 303 w 1122"/>
                <a:gd name="T13" fmla="*/ 144 h 612"/>
                <a:gd name="T14" fmla="*/ 123 w 1122"/>
                <a:gd name="T15" fmla="*/ 93 h 612"/>
                <a:gd name="T16" fmla="*/ 0 w 1122"/>
                <a:gd name="T17" fmla="*/ 0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2"/>
                <a:gd name="T28" fmla="*/ 0 h 612"/>
                <a:gd name="T29" fmla="*/ 1122 w 1122"/>
                <a:gd name="T30" fmla="*/ 612 h 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2" h="612">
                  <a:moveTo>
                    <a:pt x="0" y="0"/>
                  </a:moveTo>
                  <a:lnTo>
                    <a:pt x="3" y="612"/>
                  </a:lnTo>
                  <a:lnTo>
                    <a:pt x="1113" y="609"/>
                  </a:lnTo>
                  <a:lnTo>
                    <a:pt x="1122" y="228"/>
                  </a:lnTo>
                  <a:lnTo>
                    <a:pt x="756" y="201"/>
                  </a:lnTo>
                  <a:lnTo>
                    <a:pt x="513" y="177"/>
                  </a:lnTo>
                  <a:lnTo>
                    <a:pt x="303" y="144"/>
                  </a:lnTo>
                  <a:lnTo>
                    <a:pt x="123" y="93"/>
                  </a:lnTo>
                  <a:lnTo>
                    <a:pt x="0" y="0"/>
                  </a:lnTo>
                  <a:close/>
                </a:path>
              </a:pathLst>
            </a:custGeom>
            <a:noFill/>
            <a:ln w="952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3" name="Line 10"/>
            <p:cNvSpPr>
              <a:spLocks noChangeShapeType="1"/>
            </p:cNvSpPr>
            <p:nvPr/>
          </p:nvSpPr>
          <p:spPr bwMode="auto">
            <a:xfrm flipV="1">
              <a:off x="3384" y="1408"/>
              <a:ext cx="0" cy="13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4" name="Line 11"/>
            <p:cNvSpPr>
              <a:spLocks noChangeShapeType="1"/>
            </p:cNvSpPr>
            <p:nvPr/>
          </p:nvSpPr>
          <p:spPr bwMode="auto">
            <a:xfrm>
              <a:off x="3384" y="2776"/>
              <a:ext cx="1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5" name="Freeform 12"/>
            <p:cNvSpPr>
              <a:spLocks/>
            </p:cNvSpPr>
            <p:nvPr/>
          </p:nvSpPr>
          <p:spPr bwMode="auto">
            <a:xfrm>
              <a:off x="3755" y="2160"/>
              <a:ext cx="1119" cy="232"/>
            </a:xfrm>
            <a:custGeom>
              <a:avLst/>
              <a:gdLst>
                <a:gd name="T0" fmla="*/ 0 w 1119"/>
                <a:gd name="T1" fmla="*/ 0 h 232"/>
                <a:gd name="T2" fmla="*/ 153 w 1119"/>
                <a:gd name="T3" fmla="*/ 101 h 232"/>
                <a:gd name="T4" fmla="*/ 292 w 1119"/>
                <a:gd name="T5" fmla="*/ 142 h 232"/>
                <a:gd name="T6" fmla="*/ 557 w 1119"/>
                <a:gd name="T7" fmla="*/ 184 h 232"/>
                <a:gd name="T8" fmla="*/ 776 w 1119"/>
                <a:gd name="T9" fmla="*/ 207 h 232"/>
                <a:gd name="T10" fmla="*/ 1119 w 1119"/>
                <a:gd name="T11" fmla="*/ 232 h 232"/>
                <a:gd name="T12" fmla="*/ 0 60000 65536"/>
                <a:gd name="T13" fmla="*/ 0 60000 65536"/>
                <a:gd name="T14" fmla="*/ 0 60000 65536"/>
                <a:gd name="T15" fmla="*/ 0 60000 65536"/>
                <a:gd name="T16" fmla="*/ 0 60000 65536"/>
                <a:gd name="T17" fmla="*/ 0 60000 65536"/>
                <a:gd name="T18" fmla="*/ 0 w 1119"/>
                <a:gd name="T19" fmla="*/ 0 h 232"/>
                <a:gd name="T20" fmla="*/ 1119 w 1119"/>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119" h="232">
                  <a:moveTo>
                    <a:pt x="0" y="0"/>
                  </a:moveTo>
                  <a:cubicBezTo>
                    <a:pt x="25" y="17"/>
                    <a:pt x="104" y="77"/>
                    <a:pt x="153" y="101"/>
                  </a:cubicBezTo>
                  <a:cubicBezTo>
                    <a:pt x="202" y="124"/>
                    <a:pt x="225" y="128"/>
                    <a:pt x="292" y="142"/>
                  </a:cubicBezTo>
                  <a:cubicBezTo>
                    <a:pt x="359" y="156"/>
                    <a:pt x="477" y="173"/>
                    <a:pt x="557" y="184"/>
                  </a:cubicBezTo>
                  <a:cubicBezTo>
                    <a:pt x="637" y="195"/>
                    <a:pt x="682" y="199"/>
                    <a:pt x="776" y="207"/>
                  </a:cubicBezTo>
                  <a:cubicBezTo>
                    <a:pt x="870" y="215"/>
                    <a:pt x="1048" y="227"/>
                    <a:pt x="1119" y="232"/>
                  </a:cubicBezTo>
                </a:path>
              </a:pathLst>
            </a:custGeom>
            <a:noFill/>
            <a:ln w="2540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Line 13"/>
            <p:cNvSpPr>
              <a:spLocks noChangeShapeType="1"/>
            </p:cNvSpPr>
            <p:nvPr/>
          </p:nvSpPr>
          <p:spPr bwMode="auto">
            <a:xfrm>
              <a:off x="3768" y="2010"/>
              <a:ext cx="0" cy="7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Line 14"/>
            <p:cNvSpPr>
              <a:spLocks noChangeShapeType="1"/>
            </p:cNvSpPr>
            <p:nvPr/>
          </p:nvSpPr>
          <p:spPr bwMode="auto">
            <a:xfrm flipH="1">
              <a:off x="3384" y="2346"/>
              <a:ext cx="3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Freeform 15"/>
            <p:cNvSpPr>
              <a:spLocks/>
            </p:cNvSpPr>
            <p:nvPr/>
          </p:nvSpPr>
          <p:spPr bwMode="auto">
            <a:xfrm>
              <a:off x="3570" y="1414"/>
              <a:ext cx="185" cy="746"/>
            </a:xfrm>
            <a:custGeom>
              <a:avLst/>
              <a:gdLst>
                <a:gd name="T0" fmla="*/ 0 w 185"/>
                <a:gd name="T1" fmla="*/ 0 h 746"/>
                <a:gd name="T2" fmla="*/ 13 w 185"/>
                <a:gd name="T3" fmla="*/ 231 h 746"/>
                <a:gd name="T4" fmla="*/ 40 w 185"/>
                <a:gd name="T5" fmla="*/ 462 h 746"/>
                <a:gd name="T6" fmla="*/ 86 w 185"/>
                <a:gd name="T7" fmla="*/ 610 h 746"/>
                <a:gd name="T8" fmla="*/ 185 w 185"/>
                <a:gd name="T9" fmla="*/ 746 h 746"/>
                <a:gd name="T10" fmla="*/ 0 60000 65536"/>
                <a:gd name="T11" fmla="*/ 0 60000 65536"/>
                <a:gd name="T12" fmla="*/ 0 60000 65536"/>
                <a:gd name="T13" fmla="*/ 0 60000 65536"/>
                <a:gd name="T14" fmla="*/ 0 60000 65536"/>
                <a:gd name="T15" fmla="*/ 0 w 185"/>
                <a:gd name="T16" fmla="*/ 0 h 746"/>
                <a:gd name="T17" fmla="*/ 185 w 185"/>
                <a:gd name="T18" fmla="*/ 746 h 746"/>
              </a:gdLst>
              <a:ahLst/>
              <a:cxnLst>
                <a:cxn ang="T10">
                  <a:pos x="T0" y="T1"/>
                </a:cxn>
                <a:cxn ang="T11">
                  <a:pos x="T2" y="T3"/>
                </a:cxn>
                <a:cxn ang="T12">
                  <a:pos x="T4" y="T5"/>
                </a:cxn>
                <a:cxn ang="T13">
                  <a:pos x="T6" y="T7"/>
                </a:cxn>
                <a:cxn ang="T14">
                  <a:pos x="T8" y="T9"/>
                </a:cxn>
              </a:cxnLst>
              <a:rect l="T15" t="T16" r="T17" b="T18"/>
              <a:pathLst>
                <a:path w="185" h="746">
                  <a:moveTo>
                    <a:pt x="0" y="0"/>
                  </a:moveTo>
                  <a:cubicBezTo>
                    <a:pt x="3" y="77"/>
                    <a:pt x="7" y="154"/>
                    <a:pt x="13" y="231"/>
                  </a:cubicBezTo>
                  <a:cubicBezTo>
                    <a:pt x="20" y="308"/>
                    <a:pt x="27" y="399"/>
                    <a:pt x="40" y="462"/>
                  </a:cubicBezTo>
                  <a:cubicBezTo>
                    <a:pt x="52" y="525"/>
                    <a:pt x="62" y="563"/>
                    <a:pt x="86" y="610"/>
                  </a:cubicBezTo>
                  <a:cubicBezTo>
                    <a:pt x="110" y="657"/>
                    <a:pt x="168" y="723"/>
                    <a:pt x="185" y="746"/>
                  </a:cubicBezTo>
                </a:path>
              </a:pathLst>
            </a:custGeom>
            <a:noFill/>
            <a:ln w="2540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9" name="Text Box 16"/>
            <p:cNvSpPr txBox="1">
              <a:spLocks noChangeArrowheads="1"/>
            </p:cNvSpPr>
            <p:nvPr/>
          </p:nvSpPr>
          <p:spPr bwMode="auto">
            <a:xfrm>
              <a:off x="4914" y="2797"/>
              <a:ext cx="3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Time</a:t>
              </a:r>
            </a:p>
          </p:txBody>
        </p:sp>
        <p:sp>
          <p:nvSpPr>
            <p:cNvPr id="7190" name="Text Box 17"/>
            <p:cNvSpPr txBox="1">
              <a:spLocks noChangeArrowheads="1"/>
            </p:cNvSpPr>
            <p:nvPr/>
          </p:nvSpPr>
          <p:spPr bwMode="auto">
            <a:xfrm rot="-5400000">
              <a:off x="2999" y="1741"/>
              <a:ext cx="5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Precipitation</a:t>
              </a:r>
              <a:endParaRPr lang="en-US" sz="1000" b="1" i="1">
                <a:latin typeface="Garamond" pitchFamily="18" charset="0"/>
              </a:endParaRPr>
            </a:p>
          </p:txBody>
        </p:sp>
        <p:graphicFrame>
          <p:nvGraphicFramePr>
            <p:cNvPr id="7170" name="Object 18"/>
            <p:cNvGraphicFramePr>
              <a:graphicFrameLocks noChangeAspect="1"/>
            </p:cNvGraphicFramePr>
            <p:nvPr/>
          </p:nvGraphicFramePr>
          <p:xfrm>
            <a:off x="3708" y="2840"/>
            <a:ext cx="119" cy="172"/>
          </p:xfrm>
          <a:graphic>
            <a:graphicData uri="http://schemas.openxmlformats.org/presentationml/2006/ole">
              <mc:AlternateContent xmlns:mc="http://schemas.openxmlformats.org/markup-compatibility/2006">
                <mc:Choice xmlns:v="urn:schemas-microsoft-com:vml" Requires="v">
                  <p:oleObj spid="_x0000_s37900" name="Equation" r:id="rId3" imgW="253800" imgH="368280" progId="Equation.3">
                    <p:embed/>
                  </p:oleObj>
                </mc:Choice>
                <mc:Fallback>
                  <p:oleObj name="Equation" r:id="rId3" imgW="253800" imgH="368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 y="2840"/>
                          <a:ext cx="119" cy="17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91" name="Line 19"/>
            <p:cNvSpPr>
              <a:spLocks noChangeShapeType="1"/>
            </p:cNvSpPr>
            <p:nvPr/>
          </p:nvSpPr>
          <p:spPr bwMode="auto">
            <a:xfrm flipH="1">
              <a:off x="3762" y="2010"/>
              <a:ext cx="3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20"/>
            <p:cNvSpPr>
              <a:spLocks noChangeShapeType="1"/>
            </p:cNvSpPr>
            <p:nvPr/>
          </p:nvSpPr>
          <p:spPr bwMode="auto">
            <a:xfrm>
              <a:off x="4134" y="1770"/>
              <a:ext cx="0" cy="2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21"/>
            <p:cNvSpPr>
              <a:spLocks noChangeShapeType="1"/>
            </p:cNvSpPr>
            <p:nvPr/>
          </p:nvSpPr>
          <p:spPr bwMode="auto">
            <a:xfrm flipH="1">
              <a:off x="4506" y="2178"/>
              <a:ext cx="3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Line 22"/>
            <p:cNvSpPr>
              <a:spLocks noChangeShapeType="1"/>
            </p:cNvSpPr>
            <p:nvPr/>
          </p:nvSpPr>
          <p:spPr bwMode="auto">
            <a:xfrm>
              <a:off x="4506" y="1758"/>
              <a:ext cx="0" cy="4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5" name="Line 23"/>
            <p:cNvSpPr>
              <a:spLocks noChangeShapeType="1"/>
            </p:cNvSpPr>
            <p:nvPr/>
          </p:nvSpPr>
          <p:spPr bwMode="auto">
            <a:xfrm flipH="1">
              <a:off x="4134" y="1764"/>
              <a:ext cx="3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6" name="Line 24"/>
            <p:cNvSpPr>
              <a:spLocks noChangeShapeType="1"/>
            </p:cNvSpPr>
            <p:nvPr/>
          </p:nvSpPr>
          <p:spPr bwMode="auto">
            <a:xfrm>
              <a:off x="4878" y="2178"/>
              <a:ext cx="0" cy="6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Freeform 25"/>
            <p:cNvSpPr>
              <a:spLocks/>
            </p:cNvSpPr>
            <p:nvPr/>
          </p:nvSpPr>
          <p:spPr bwMode="auto">
            <a:xfrm>
              <a:off x="4874" y="2392"/>
              <a:ext cx="325" cy="11"/>
            </a:xfrm>
            <a:custGeom>
              <a:avLst/>
              <a:gdLst>
                <a:gd name="T0" fmla="*/ 0 w 325"/>
                <a:gd name="T1" fmla="*/ 0 h 11"/>
                <a:gd name="T2" fmla="*/ 325 w 325"/>
                <a:gd name="T3" fmla="*/ 11 h 11"/>
                <a:gd name="T4" fmla="*/ 0 60000 65536"/>
                <a:gd name="T5" fmla="*/ 0 60000 65536"/>
                <a:gd name="T6" fmla="*/ 0 w 325"/>
                <a:gd name="T7" fmla="*/ 0 h 11"/>
                <a:gd name="T8" fmla="*/ 325 w 325"/>
                <a:gd name="T9" fmla="*/ 11 h 11"/>
              </a:gdLst>
              <a:ahLst/>
              <a:cxnLst>
                <a:cxn ang="T4">
                  <a:pos x="T0" y="T1"/>
                </a:cxn>
                <a:cxn ang="T5">
                  <a:pos x="T2" y="T3"/>
                </a:cxn>
              </a:cxnLst>
              <a:rect l="T6" t="T7" r="T8" b="T9"/>
              <a:pathLst>
                <a:path w="325" h="11">
                  <a:moveTo>
                    <a:pt x="0" y="0"/>
                  </a:moveTo>
                  <a:cubicBezTo>
                    <a:pt x="54" y="3"/>
                    <a:pt x="257" y="9"/>
                    <a:pt x="325" y="11"/>
                  </a:cubicBezTo>
                </a:path>
              </a:pathLst>
            </a:custGeom>
            <a:noFill/>
            <a:ln w="2540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171" name="Object 26"/>
            <p:cNvGraphicFramePr>
              <a:graphicFrameLocks noChangeAspect="1"/>
            </p:cNvGraphicFramePr>
            <p:nvPr/>
          </p:nvGraphicFramePr>
          <p:xfrm>
            <a:off x="3525" y="2453"/>
            <a:ext cx="125" cy="154"/>
          </p:xfrm>
          <a:graphic>
            <a:graphicData uri="http://schemas.openxmlformats.org/presentationml/2006/ole">
              <mc:AlternateContent xmlns:mc="http://schemas.openxmlformats.org/markup-compatibility/2006">
                <mc:Choice xmlns:v="urn:schemas-microsoft-com:vml" Requires="v">
                  <p:oleObj spid="_x0000_s37901" name="Equation" r:id="rId5" imgW="266400" imgH="330120" progId="Equation.3">
                    <p:embed/>
                  </p:oleObj>
                </mc:Choice>
                <mc:Fallback>
                  <p:oleObj name="Equation" r:id="rId5" imgW="26640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5" y="2453"/>
                          <a:ext cx="125" cy="15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2" name="Object 27"/>
            <p:cNvGraphicFramePr>
              <a:graphicFrameLocks noChangeAspect="1"/>
            </p:cNvGraphicFramePr>
            <p:nvPr/>
          </p:nvGraphicFramePr>
          <p:xfrm>
            <a:off x="4215" y="2456"/>
            <a:ext cx="143" cy="154"/>
          </p:xfrm>
          <a:graphic>
            <a:graphicData uri="http://schemas.openxmlformats.org/presentationml/2006/ole">
              <mc:AlternateContent xmlns:mc="http://schemas.openxmlformats.org/markup-compatibility/2006">
                <mc:Choice xmlns:v="urn:schemas-microsoft-com:vml" Requires="v">
                  <p:oleObj spid="_x0000_s37902" name="Equation" r:id="rId7" imgW="304560" imgH="330120" progId="Equation.3">
                    <p:embed/>
                  </p:oleObj>
                </mc:Choice>
                <mc:Fallback>
                  <p:oleObj name="Equation" r:id="rId7" imgW="30456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5" y="2456"/>
                          <a:ext cx="143" cy="15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3" name="Object 28"/>
            <p:cNvGraphicFramePr>
              <a:graphicFrameLocks noChangeAspect="1"/>
            </p:cNvGraphicFramePr>
            <p:nvPr/>
          </p:nvGraphicFramePr>
          <p:xfrm>
            <a:off x="4284" y="1931"/>
            <a:ext cx="125" cy="154"/>
          </p:xfrm>
          <a:graphic>
            <a:graphicData uri="http://schemas.openxmlformats.org/presentationml/2006/ole">
              <mc:AlternateContent xmlns:mc="http://schemas.openxmlformats.org/markup-compatibility/2006">
                <mc:Choice xmlns:v="urn:schemas-microsoft-com:vml" Requires="v">
                  <p:oleObj spid="_x0000_s37903" name="Equation" r:id="rId9" imgW="266400" imgH="330120" progId="Equation.3">
                    <p:embed/>
                  </p:oleObj>
                </mc:Choice>
                <mc:Fallback>
                  <p:oleObj name="Equation" r:id="rId9" imgW="26640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4" y="1931"/>
                          <a:ext cx="125" cy="15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4" name="Object 29"/>
            <p:cNvGraphicFramePr>
              <a:graphicFrameLocks noChangeAspect="1"/>
            </p:cNvGraphicFramePr>
            <p:nvPr/>
          </p:nvGraphicFramePr>
          <p:xfrm>
            <a:off x="4025" y="1516"/>
            <a:ext cx="797" cy="155"/>
          </p:xfrm>
          <a:graphic>
            <a:graphicData uri="http://schemas.openxmlformats.org/presentationml/2006/ole">
              <mc:AlternateContent xmlns:mc="http://schemas.openxmlformats.org/markup-compatibility/2006">
                <mc:Choice xmlns:v="urn:schemas-microsoft-com:vml" Requires="v">
                  <p:oleObj spid="_x0000_s37904" name="Equation" r:id="rId11" imgW="1701720" imgH="330120" progId="Equation.3">
                    <p:embed/>
                  </p:oleObj>
                </mc:Choice>
                <mc:Fallback>
                  <p:oleObj name="Equation" r:id="rId11" imgW="170172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5" y="1516"/>
                          <a:ext cx="797" cy="15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1086719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Rectangle 2"/>
          <p:cNvSpPr>
            <a:spLocks noGrp="1" noChangeArrowheads="1"/>
          </p:cNvSpPr>
          <p:nvPr>
            <p:ph type="title"/>
          </p:nvPr>
        </p:nvSpPr>
        <p:spPr/>
        <p:txBody>
          <a:bodyPr/>
          <a:lstStyle/>
          <a:p>
            <a:pPr eaLnBrk="1" hangingPunct="1"/>
            <a:r>
              <a:rPr lang="en-US" smtClean="0"/>
              <a:t>Abstractions – SCS Method</a:t>
            </a:r>
          </a:p>
        </p:txBody>
      </p:sp>
      <p:sp>
        <p:nvSpPr>
          <p:cNvPr id="8206" name="Rectangle 3"/>
          <p:cNvSpPr>
            <a:spLocks noGrp="1" noChangeArrowheads="1"/>
          </p:cNvSpPr>
          <p:nvPr>
            <p:ph type="body" sz="half" idx="1"/>
          </p:nvPr>
        </p:nvSpPr>
        <p:spPr>
          <a:xfrm>
            <a:off x="869950" y="1295400"/>
            <a:ext cx="4038600" cy="4665663"/>
          </a:xfrm>
          <a:noFill/>
        </p:spPr>
        <p:txBody>
          <a:bodyPr/>
          <a:lstStyle/>
          <a:p>
            <a:pPr eaLnBrk="1" hangingPunct="1">
              <a:lnSpc>
                <a:spcPct val="90000"/>
              </a:lnSpc>
            </a:pPr>
            <a:r>
              <a:rPr lang="en-US" sz="2400" smtClean="0"/>
              <a:t>In general</a:t>
            </a:r>
          </a:p>
          <a:p>
            <a:pPr eaLnBrk="1" hangingPunct="1">
              <a:lnSpc>
                <a:spcPct val="90000"/>
              </a:lnSpc>
            </a:pPr>
            <a:endParaRPr lang="en-US" sz="2400" smtClean="0"/>
          </a:p>
          <a:p>
            <a:pPr eaLnBrk="1" hangingPunct="1">
              <a:lnSpc>
                <a:spcPct val="90000"/>
              </a:lnSpc>
            </a:pPr>
            <a:r>
              <a:rPr lang="en-US" sz="2400" smtClean="0"/>
              <a:t>After runoff begins</a:t>
            </a:r>
          </a:p>
          <a:p>
            <a:pPr eaLnBrk="1" hangingPunct="1">
              <a:lnSpc>
                <a:spcPct val="90000"/>
              </a:lnSpc>
            </a:pPr>
            <a:endParaRPr lang="en-US" sz="2400" smtClean="0"/>
          </a:p>
          <a:p>
            <a:pPr eaLnBrk="1" hangingPunct="1">
              <a:lnSpc>
                <a:spcPct val="90000"/>
              </a:lnSpc>
            </a:pPr>
            <a:r>
              <a:rPr lang="en-US" sz="2400" smtClean="0"/>
              <a:t>Potential runoff</a:t>
            </a:r>
          </a:p>
          <a:p>
            <a:pPr eaLnBrk="1" hangingPunct="1">
              <a:lnSpc>
                <a:spcPct val="90000"/>
              </a:lnSpc>
            </a:pPr>
            <a:endParaRPr lang="en-US" sz="2400" smtClean="0"/>
          </a:p>
          <a:p>
            <a:pPr eaLnBrk="1" hangingPunct="1">
              <a:lnSpc>
                <a:spcPct val="90000"/>
              </a:lnSpc>
            </a:pPr>
            <a:r>
              <a:rPr lang="en-US" sz="2400" smtClean="0"/>
              <a:t>SCS Assumption</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Combining SCS assumption with P=P</a:t>
            </a:r>
            <a:r>
              <a:rPr lang="en-US" sz="2400" baseline="-25000" smtClean="0"/>
              <a:t>e</a:t>
            </a:r>
            <a:r>
              <a:rPr lang="en-US" sz="2400" smtClean="0"/>
              <a:t>+I</a:t>
            </a:r>
            <a:r>
              <a:rPr lang="en-US" sz="2400" baseline="-25000" smtClean="0"/>
              <a:t>a</a:t>
            </a:r>
            <a:r>
              <a:rPr lang="en-US" sz="2400" smtClean="0"/>
              <a:t>+F</a:t>
            </a:r>
            <a:r>
              <a:rPr lang="en-US" sz="2400" baseline="-25000" smtClean="0"/>
              <a:t>a</a:t>
            </a:r>
          </a:p>
          <a:p>
            <a:pPr eaLnBrk="1" hangingPunct="1">
              <a:lnSpc>
                <a:spcPct val="90000"/>
              </a:lnSpc>
            </a:pPr>
            <a:endParaRPr lang="en-US" sz="2400" smtClean="0"/>
          </a:p>
          <a:p>
            <a:pPr eaLnBrk="1" hangingPunct="1">
              <a:lnSpc>
                <a:spcPct val="90000"/>
              </a:lnSpc>
            </a:pPr>
            <a:endParaRPr lang="en-US" sz="2400" smtClean="0"/>
          </a:p>
        </p:txBody>
      </p:sp>
      <p:grpSp>
        <p:nvGrpSpPr>
          <p:cNvPr id="8207" name="Group 4"/>
          <p:cNvGrpSpPr>
            <a:grpSpLocks/>
          </p:cNvGrpSpPr>
          <p:nvPr/>
        </p:nvGrpSpPr>
        <p:grpSpPr bwMode="auto">
          <a:xfrm>
            <a:off x="4940300" y="1803400"/>
            <a:ext cx="3657600" cy="3136900"/>
            <a:chOff x="3112" y="1136"/>
            <a:chExt cx="2304" cy="1976"/>
          </a:xfrm>
        </p:grpSpPr>
        <p:sp>
          <p:nvSpPr>
            <p:cNvPr id="8208" name="Rectangle 5"/>
            <p:cNvSpPr>
              <a:spLocks noChangeArrowheads="1"/>
            </p:cNvSpPr>
            <p:nvPr/>
          </p:nvSpPr>
          <p:spPr bwMode="auto">
            <a:xfrm>
              <a:off x="3112" y="1136"/>
              <a:ext cx="2304" cy="19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9" name="Rectangle 6"/>
            <p:cNvSpPr>
              <a:spLocks noChangeArrowheads="1"/>
            </p:cNvSpPr>
            <p:nvPr/>
          </p:nvSpPr>
          <p:spPr bwMode="auto">
            <a:xfrm>
              <a:off x="3383" y="2350"/>
              <a:ext cx="384" cy="4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0" name="Freeform 7"/>
            <p:cNvSpPr>
              <a:spLocks/>
            </p:cNvSpPr>
            <p:nvPr/>
          </p:nvSpPr>
          <p:spPr bwMode="auto">
            <a:xfrm>
              <a:off x="3764" y="1765"/>
              <a:ext cx="1113" cy="621"/>
            </a:xfrm>
            <a:custGeom>
              <a:avLst/>
              <a:gdLst>
                <a:gd name="T0" fmla="*/ 3 w 1113"/>
                <a:gd name="T1" fmla="*/ 243 h 621"/>
                <a:gd name="T2" fmla="*/ 0 w 1113"/>
                <a:gd name="T3" fmla="*/ 402 h 621"/>
                <a:gd name="T4" fmla="*/ 69 w 1113"/>
                <a:gd name="T5" fmla="*/ 447 h 621"/>
                <a:gd name="T6" fmla="*/ 135 w 1113"/>
                <a:gd name="T7" fmla="*/ 492 h 621"/>
                <a:gd name="T8" fmla="*/ 216 w 1113"/>
                <a:gd name="T9" fmla="*/ 519 h 621"/>
                <a:gd name="T10" fmla="*/ 309 w 1113"/>
                <a:gd name="T11" fmla="*/ 540 h 621"/>
                <a:gd name="T12" fmla="*/ 369 w 1113"/>
                <a:gd name="T13" fmla="*/ 546 h 621"/>
                <a:gd name="T14" fmla="*/ 555 w 1113"/>
                <a:gd name="T15" fmla="*/ 579 h 621"/>
                <a:gd name="T16" fmla="*/ 738 w 1113"/>
                <a:gd name="T17" fmla="*/ 597 h 621"/>
                <a:gd name="T18" fmla="*/ 987 w 1113"/>
                <a:gd name="T19" fmla="*/ 615 h 621"/>
                <a:gd name="T20" fmla="*/ 1113 w 1113"/>
                <a:gd name="T21" fmla="*/ 621 h 621"/>
                <a:gd name="T22" fmla="*/ 1113 w 1113"/>
                <a:gd name="T23" fmla="*/ 417 h 621"/>
                <a:gd name="T24" fmla="*/ 741 w 1113"/>
                <a:gd name="T25" fmla="*/ 411 h 621"/>
                <a:gd name="T26" fmla="*/ 741 w 1113"/>
                <a:gd name="T27" fmla="*/ 3 h 621"/>
                <a:gd name="T28" fmla="*/ 369 w 1113"/>
                <a:gd name="T29" fmla="*/ 0 h 621"/>
                <a:gd name="T30" fmla="*/ 369 w 1113"/>
                <a:gd name="T31" fmla="*/ 243 h 621"/>
                <a:gd name="T32" fmla="*/ 3 w 1113"/>
                <a:gd name="T33" fmla="*/ 243 h 6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3"/>
                <a:gd name="T52" fmla="*/ 0 h 621"/>
                <a:gd name="T53" fmla="*/ 1113 w 1113"/>
                <a:gd name="T54" fmla="*/ 621 h 6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3" h="621">
                  <a:moveTo>
                    <a:pt x="3" y="243"/>
                  </a:moveTo>
                  <a:lnTo>
                    <a:pt x="0" y="402"/>
                  </a:lnTo>
                  <a:lnTo>
                    <a:pt x="69" y="447"/>
                  </a:lnTo>
                  <a:lnTo>
                    <a:pt x="135" y="492"/>
                  </a:lnTo>
                  <a:lnTo>
                    <a:pt x="216" y="519"/>
                  </a:lnTo>
                  <a:lnTo>
                    <a:pt x="309" y="540"/>
                  </a:lnTo>
                  <a:lnTo>
                    <a:pt x="369" y="546"/>
                  </a:lnTo>
                  <a:lnTo>
                    <a:pt x="555" y="579"/>
                  </a:lnTo>
                  <a:lnTo>
                    <a:pt x="738" y="597"/>
                  </a:lnTo>
                  <a:lnTo>
                    <a:pt x="987" y="615"/>
                  </a:lnTo>
                  <a:lnTo>
                    <a:pt x="1113" y="621"/>
                  </a:lnTo>
                  <a:lnTo>
                    <a:pt x="1113" y="417"/>
                  </a:lnTo>
                  <a:lnTo>
                    <a:pt x="741" y="411"/>
                  </a:lnTo>
                  <a:lnTo>
                    <a:pt x="741" y="3"/>
                  </a:lnTo>
                  <a:lnTo>
                    <a:pt x="369" y="0"/>
                  </a:lnTo>
                  <a:lnTo>
                    <a:pt x="369" y="243"/>
                  </a:lnTo>
                  <a:lnTo>
                    <a:pt x="3" y="243"/>
                  </a:lnTo>
                  <a:close/>
                </a:path>
              </a:pathLst>
            </a:custGeom>
            <a:noFill/>
            <a:ln w="952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Freeform 8"/>
            <p:cNvSpPr>
              <a:spLocks/>
            </p:cNvSpPr>
            <p:nvPr/>
          </p:nvSpPr>
          <p:spPr bwMode="auto">
            <a:xfrm>
              <a:off x="3764" y="2164"/>
              <a:ext cx="1122" cy="612"/>
            </a:xfrm>
            <a:custGeom>
              <a:avLst/>
              <a:gdLst>
                <a:gd name="T0" fmla="*/ 0 w 1122"/>
                <a:gd name="T1" fmla="*/ 0 h 612"/>
                <a:gd name="T2" fmla="*/ 3 w 1122"/>
                <a:gd name="T3" fmla="*/ 612 h 612"/>
                <a:gd name="T4" fmla="*/ 1113 w 1122"/>
                <a:gd name="T5" fmla="*/ 609 h 612"/>
                <a:gd name="T6" fmla="*/ 1122 w 1122"/>
                <a:gd name="T7" fmla="*/ 228 h 612"/>
                <a:gd name="T8" fmla="*/ 756 w 1122"/>
                <a:gd name="T9" fmla="*/ 201 h 612"/>
                <a:gd name="T10" fmla="*/ 513 w 1122"/>
                <a:gd name="T11" fmla="*/ 177 h 612"/>
                <a:gd name="T12" fmla="*/ 303 w 1122"/>
                <a:gd name="T13" fmla="*/ 144 h 612"/>
                <a:gd name="T14" fmla="*/ 123 w 1122"/>
                <a:gd name="T15" fmla="*/ 93 h 612"/>
                <a:gd name="T16" fmla="*/ 0 w 1122"/>
                <a:gd name="T17" fmla="*/ 0 h 6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2"/>
                <a:gd name="T28" fmla="*/ 0 h 612"/>
                <a:gd name="T29" fmla="*/ 1122 w 1122"/>
                <a:gd name="T30" fmla="*/ 612 h 6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2" h="612">
                  <a:moveTo>
                    <a:pt x="0" y="0"/>
                  </a:moveTo>
                  <a:lnTo>
                    <a:pt x="3" y="612"/>
                  </a:lnTo>
                  <a:lnTo>
                    <a:pt x="1113" y="609"/>
                  </a:lnTo>
                  <a:lnTo>
                    <a:pt x="1122" y="228"/>
                  </a:lnTo>
                  <a:lnTo>
                    <a:pt x="756" y="201"/>
                  </a:lnTo>
                  <a:lnTo>
                    <a:pt x="513" y="177"/>
                  </a:lnTo>
                  <a:lnTo>
                    <a:pt x="303" y="144"/>
                  </a:lnTo>
                  <a:lnTo>
                    <a:pt x="123" y="93"/>
                  </a:lnTo>
                  <a:lnTo>
                    <a:pt x="0" y="0"/>
                  </a:lnTo>
                  <a:close/>
                </a:path>
              </a:pathLst>
            </a:custGeom>
            <a:noFill/>
            <a:ln w="9525"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2" name="Line 9"/>
            <p:cNvSpPr>
              <a:spLocks noChangeShapeType="1"/>
            </p:cNvSpPr>
            <p:nvPr/>
          </p:nvSpPr>
          <p:spPr bwMode="auto">
            <a:xfrm flipV="1">
              <a:off x="3384" y="1408"/>
              <a:ext cx="0" cy="13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3" name="Line 10"/>
            <p:cNvSpPr>
              <a:spLocks noChangeShapeType="1"/>
            </p:cNvSpPr>
            <p:nvPr/>
          </p:nvSpPr>
          <p:spPr bwMode="auto">
            <a:xfrm>
              <a:off x="3384" y="2776"/>
              <a:ext cx="1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4" name="Freeform 11"/>
            <p:cNvSpPr>
              <a:spLocks/>
            </p:cNvSpPr>
            <p:nvPr/>
          </p:nvSpPr>
          <p:spPr bwMode="auto">
            <a:xfrm>
              <a:off x="3755" y="2160"/>
              <a:ext cx="1119" cy="232"/>
            </a:xfrm>
            <a:custGeom>
              <a:avLst/>
              <a:gdLst>
                <a:gd name="T0" fmla="*/ 0 w 1119"/>
                <a:gd name="T1" fmla="*/ 0 h 232"/>
                <a:gd name="T2" fmla="*/ 153 w 1119"/>
                <a:gd name="T3" fmla="*/ 101 h 232"/>
                <a:gd name="T4" fmla="*/ 292 w 1119"/>
                <a:gd name="T5" fmla="*/ 142 h 232"/>
                <a:gd name="T6" fmla="*/ 557 w 1119"/>
                <a:gd name="T7" fmla="*/ 184 h 232"/>
                <a:gd name="T8" fmla="*/ 776 w 1119"/>
                <a:gd name="T9" fmla="*/ 207 h 232"/>
                <a:gd name="T10" fmla="*/ 1119 w 1119"/>
                <a:gd name="T11" fmla="*/ 232 h 232"/>
                <a:gd name="T12" fmla="*/ 0 60000 65536"/>
                <a:gd name="T13" fmla="*/ 0 60000 65536"/>
                <a:gd name="T14" fmla="*/ 0 60000 65536"/>
                <a:gd name="T15" fmla="*/ 0 60000 65536"/>
                <a:gd name="T16" fmla="*/ 0 60000 65536"/>
                <a:gd name="T17" fmla="*/ 0 60000 65536"/>
                <a:gd name="T18" fmla="*/ 0 w 1119"/>
                <a:gd name="T19" fmla="*/ 0 h 232"/>
                <a:gd name="T20" fmla="*/ 1119 w 1119"/>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119" h="232">
                  <a:moveTo>
                    <a:pt x="0" y="0"/>
                  </a:moveTo>
                  <a:cubicBezTo>
                    <a:pt x="25" y="17"/>
                    <a:pt x="104" y="77"/>
                    <a:pt x="153" y="101"/>
                  </a:cubicBezTo>
                  <a:cubicBezTo>
                    <a:pt x="202" y="124"/>
                    <a:pt x="225" y="128"/>
                    <a:pt x="292" y="142"/>
                  </a:cubicBezTo>
                  <a:cubicBezTo>
                    <a:pt x="359" y="156"/>
                    <a:pt x="477" y="173"/>
                    <a:pt x="557" y="184"/>
                  </a:cubicBezTo>
                  <a:cubicBezTo>
                    <a:pt x="637" y="195"/>
                    <a:pt x="682" y="199"/>
                    <a:pt x="776" y="207"/>
                  </a:cubicBezTo>
                  <a:cubicBezTo>
                    <a:pt x="870" y="215"/>
                    <a:pt x="1048" y="227"/>
                    <a:pt x="1119" y="232"/>
                  </a:cubicBezTo>
                </a:path>
              </a:pathLst>
            </a:custGeom>
            <a:noFill/>
            <a:ln w="25400"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5" name="Line 12"/>
            <p:cNvSpPr>
              <a:spLocks noChangeShapeType="1"/>
            </p:cNvSpPr>
            <p:nvPr/>
          </p:nvSpPr>
          <p:spPr bwMode="auto">
            <a:xfrm>
              <a:off x="3768" y="2010"/>
              <a:ext cx="0" cy="7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Line 13"/>
            <p:cNvSpPr>
              <a:spLocks noChangeShapeType="1"/>
            </p:cNvSpPr>
            <p:nvPr/>
          </p:nvSpPr>
          <p:spPr bwMode="auto">
            <a:xfrm flipH="1">
              <a:off x="3384" y="2346"/>
              <a:ext cx="3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Freeform 14"/>
            <p:cNvSpPr>
              <a:spLocks/>
            </p:cNvSpPr>
            <p:nvPr/>
          </p:nvSpPr>
          <p:spPr bwMode="auto">
            <a:xfrm>
              <a:off x="3570" y="1414"/>
              <a:ext cx="185" cy="746"/>
            </a:xfrm>
            <a:custGeom>
              <a:avLst/>
              <a:gdLst>
                <a:gd name="T0" fmla="*/ 0 w 185"/>
                <a:gd name="T1" fmla="*/ 0 h 746"/>
                <a:gd name="T2" fmla="*/ 13 w 185"/>
                <a:gd name="T3" fmla="*/ 231 h 746"/>
                <a:gd name="T4" fmla="*/ 40 w 185"/>
                <a:gd name="T5" fmla="*/ 462 h 746"/>
                <a:gd name="T6" fmla="*/ 86 w 185"/>
                <a:gd name="T7" fmla="*/ 610 h 746"/>
                <a:gd name="T8" fmla="*/ 185 w 185"/>
                <a:gd name="T9" fmla="*/ 746 h 746"/>
                <a:gd name="T10" fmla="*/ 0 60000 65536"/>
                <a:gd name="T11" fmla="*/ 0 60000 65536"/>
                <a:gd name="T12" fmla="*/ 0 60000 65536"/>
                <a:gd name="T13" fmla="*/ 0 60000 65536"/>
                <a:gd name="T14" fmla="*/ 0 60000 65536"/>
                <a:gd name="T15" fmla="*/ 0 w 185"/>
                <a:gd name="T16" fmla="*/ 0 h 746"/>
                <a:gd name="T17" fmla="*/ 185 w 185"/>
                <a:gd name="T18" fmla="*/ 746 h 746"/>
              </a:gdLst>
              <a:ahLst/>
              <a:cxnLst>
                <a:cxn ang="T10">
                  <a:pos x="T0" y="T1"/>
                </a:cxn>
                <a:cxn ang="T11">
                  <a:pos x="T2" y="T3"/>
                </a:cxn>
                <a:cxn ang="T12">
                  <a:pos x="T4" y="T5"/>
                </a:cxn>
                <a:cxn ang="T13">
                  <a:pos x="T6" y="T7"/>
                </a:cxn>
                <a:cxn ang="T14">
                  <a:pos x="T8" y="T9"/>
                </a:cxn>
              </a:cxnLst>
              <a:rect l="T15" t="T16" r="T17" b="T18"/>
              <a:pathLst>
                <a:path w="185" h="746">
                  <a:moveTo>
                    <a:pt x="0" y="0"/>
                  </a:moveTo>
                  <a:cubicBezTo>
                    <a:pt x="3" y="77"/>
                    <a:pt x="7" y="154"/>
                    <a:pt x="13" y="231"/>
                  </a:cubicBezTo>
                  <a:cubicBezTo>
                    <a:pt x="20" y="308"/>
                    <a:pt x="27" y="399"/>
                    <a:pt x="40" y="462"/>
                  </a:cubicBezTo>
                  <a:cubicBezTo>
                    <a:pt x="52" y="525"/>
                    <a:pt x="62" y="563"/>
                    <a:pt x="86" y="610"/>
                  </a:cubicBezTo>
                  <a:cubicBezTo>
                    <a:pt x="110" y="657"/>
                    <a:pt x="168" y="723"/>
                    <a:pt x="185" y="746"/>
                  </a:cubicBezTo>
                </a:path>
              </a:pathLst>
            </a:custGeom>
            <a:noFill/>
            <a:ln w="2540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8" name="Text Box 15"/>
            <p:cNvSpPr txBox="1">
              <a:spLocks noChangeArrowheads="1"/>
            </p:cNvSpPr>
            <p:nvPr/>
          </p:nvSpPr>
          <p:spPr bwMode="auto">
            <a:xfrm>
              <a:off x="4914" y="2797"/>
              <a:ext cx="3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Time</a:t>
              </a:r>
            </a:p>
          </p:txBody>
        </p:sp>
        <p:sp>
          <p:nvSpPr>
            <p:cNvPr id="8219" name="Text Box 16"/>
            <p:cNvSpPr txBox="1">
              <a:spLocks noChangeArrowheads="1"/>
            </p:cNvSpPr>
            <p:nvPr/>
          </p:nvSpPr>
          <p:spPr bwMode="auto">
            <a:xfrm rot="-5400000">
              <a:off x="2999" y="1741"/>
              <a:ext cx="5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Precipitation</a:t>
              </a:r>
              <a:endParaRPr lang="en-US" sz="1000" b="1" i="1">
                <a:latin typeface="Garamond" pitchFamily="18" charset="0"/>
              </a:endParaRPr>
            </a:p>
          </p:txBody>
        </p:sp>
        <p:graphicFrame>
          <p:nvGraphicFramePr>
            <p:cNvPr id="8200" name="Object 17"/>
            <p:cNvGraphicFramePr>
              <a:graphicFrameLocks noChangeAspect="1"/>
            </p:cNvGraphicFramePr>
            <p:nvPr/>
          </p:nvGraphicFramePr>
          <p:xfrm>
            <a:off x="3708" y="2840"/>
            <a:ext cx="119" cy="172"/>
          </p:xfrm>
          <a:graphic>
            <a:graphicData uri="http://schemas.openxmlformats.org/presentationml/2006/ole">
              <mc:AlternateContent xmlns:mc="http://schemas.openxmlformats.org/markup-compatibility/2006">
                <mc:Choice xmlns:v="urn:schemas-microsoft-com:vml" Requires="v">
                  <p:oleObj spid="_x0000_s38936" name="Equation" r:id="rId3" imgW="253800" imgH="368280" progId="Equation.3">
                    <p:embed/>
                  </p:oleObj>
                </mc:Choice>
                <mc:Fallback>
                  <p:oleObj name="Equation" r:id="rId3" imgW="253800" imgH="368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 y="2840"/>
                          <a:ext cx="119" cy="17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20" name="Line 18"/>
            <p:cNvSpPr>
              <a:spLocks noChangeShapeType="1"/>
            </p:cNvSpPr>
            <p:nvPr/>
          </p:nvSpPr>
          <p:spPr bwMode="auto">
            <a:xfrm flipH="1">
              <a:off x="3762" y="2010"/>
              <a:ext cx="3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19"/>
            <p:cNvSpPr>
              <a:spLocks noChangeShapeType="1"/>
            </p:cNvSpPr>
            <p:nvPr/>
          </p:nvSpPr>
          <p:spPr bwMode="auto">
            <a:xfrm>
              <a:off x="4134" y="1770"/>
              <a:ext cx="0" cy="2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20"/>
            <p:cNvSpPr>
              <a:spLocks noChangeShapeType="1"/>
            </p:cNvSpPr>
            <p:nvPr/>
          </p:nvSpPr>
          <p:spPr bwMode="auto">
            <a:xfrm flipH="1">
              <a:off x="4506" y="2178"/>
              <a:ext cx="3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21"/>
            <p:cNvSpPr>
              <a:spLocks noChangeShapeType="1"/>
            </p:cNvSpPr>
            <p:nvPr/>
          </p:nvSpPr>
          <p:spPr bwMode="auto">
            <a:xfrm>
              <a:off x="4506" y="1758"/>
              <a:ext cx="0" cy="4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22"/>
            <p:cNvSpPr>
              <a:spLocks noChangeShapeType="1"/>
            </p:cNvSpPr>
            <p:nvPr/>
          </p:nvSpPr>
          <p:spPr bwMode="auto">
            <a:xfrm flipH="1">
              <a:off x="4134" y="1764"/>
              <a:ext cx="3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23"/>
            <p:cNvSpPr>
              <a:spLocks noChangeShapeType="1"/>
            </p:cNvSpPr>
            <p:nvPr/>
          </p:nvSpPr>
          <p:spPr bwMode="auto">
            <a:xfrm>
              <a:off x="4878" y="2178"/>
              <a:ext cx="0" cy="6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Freeform 24"/>
            <p:cNvSpPr>
              <a:spLocks/>
            </p:cNvSpPr>
            <p:nvPr/>
          </p:nvSpPr>
          <p:spPr bwMode="auto">
            <a:xfrm>
              <a:off x="4874" y="2392"/>
              <a:ext cx="325" cy="11"/>
            </a:xfrm>
            <a:custGeom>
              <a:avLst/>
              <a:gdLst>
                <a:gd name="T0" fmla="*/ 0 w 325"/>
                <a:gd name="T1" fmla="*/ 0 h 11"/>
                <a:gd name="T2" fmla="*/ 325 w 325"/>
                <a:gd name="T3" fmla="*/ 11 h 11"/>
                <a:gd name="T4" fmla="*/ 0 60000 65536"/>
                <a:gd name="T5" fmla="*/ 0 60000 65536"/>
                <a:gd name="T6" fmla="*/ 0 w 325"/>
                <a:gd name="T7" fmla="*/ 0 h 11"/>
                <a:gd name="T8" fmla="*/ 325 w 325"/>
                <a:gd name="T9" fmla="*/ 11 h 11"/>
              </a:gdLst>
              <a:ahLst/>
              <a:cxnLst>
                <a:cxn ang="T4">
                  <a:pos x="T0" y="T1"/>
                </a:cxn>
                <a:cxn ang="T5">
                  <a:pos x="T2" y="T3"/>
                </a:cxn>
              </a:cxnLst>
              <a:rect l="T6" t="T7" r="T8" b="T9"/>
              <a:pathLst>
                <a:path w="325" h="11">
                  <a:moveTo>
                    <a:pt x="0" y="0"/>
                  </a:moveTo>
                  <a:cubicBezTo>
                    <a:pt x="54" y="3"/>
                    <a:pt x="257" y="9"/>
                    <a:pt x="325" y="11"/>
                  </a:cubicBezTo>
                </a:path>
              </a:pathLst>
            </a:custGeom>
            <a:noFill/>
            <a:ln w="2540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8201" name="Object 25"/>
            <p:cNvGraphicFramePr>
              <a:graphicFrameLocks noChangeAspect="1"/>
            </p:cNvGraphicFramePr>
            <p:nvPr/>
          </p:nvGraphicFramePr>
          <p:xfrm>
            <a:off x="3525" y="2453"/>
            <a:ext cx="125" cy="154"/>
          </p:xfrm>
          <a:graphic>
            <a:graphicData uri="http://schemas.openxmlformats.org/presentationml/2006/ole">
              <mc:AlternateContent xmlns:mc="http://schemas.openxmlformats.org/markup-compatibility/2006">
                <mc:Choice xmlns:v="urn:schemas-microsoft-com:vml" Requires="v">
                  <p:oleObj spid="_x0000_s38937" name="Equation" r:id="rId5" imgW="266400" imgH="330120" progId="Equation.3">
                    <p:embed/>
                  </p:oleObj>
                </mc:Choice>
                <mc:Fallback>
                  <p:oleObj name="Equation" r:id="rId5" imgW="26640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5" y="2453"/>
                          <a:ext cx="125" cy="15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2" name="Object 26"/>
            <p:cNvGraphicFramePr>
              <a:graphicFrameLocks noChangeAspect="1"/>
            </p:cNvGraphicFramePr>
            <p:nvPr/>
          </p:nvGraphicFramePr>
          <p:xfrm>
            <a:off x="4215" y="2456"/>
            <a:ext cx="143" cy="154"/>
          </p:xfrm>
          <a:graphic>
            <a:graphicData uri="http://schemas.openxmlformats.org/presentationml/2006/ole">
              <mc:AlternateContent xmlns:mc="http://schemas.openxmlformats.org/markup-compatibility/2006">
                <mc:Choice xmlns:v="urn:schemas-microsoft-com:vml" Requires="v">
                  <p:oleObj spid="_x0000_s38938" name="Equation" r:id="rId7" imgW="304560" imgH="330120" progId="Equation.3">
                    <p:embed/>
                  </p:oleObj>
                </mc:Choice>
                <mc:Fallback>
                  <p:oleObj name="Equation" r:id="rId7" imgW="30456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5" y="2456"/>
                          <a:ext cx="143" cy="15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3" name="Object 27"/>
            <p:cNvGraphicFramePr>
              <a:graphicFrameLocks noChangeAspect="1"/>
            </p:cNvGraphicFramePr>
            <p:nvPr/>
          </p:nvGraphicFramePr>
          <p:xfrm>
            <a:off x="4284" y="1931"/>
            <a:ext cx="125" cy="154"/>
          </p:xfrm>
          <a:graphic>
            <a:graphicData uri="http://schemas.openxmlformats.org/presentationml/2006/ole">
              <mc:AlternateContent xmlns:mc="http://schemas.openxmlformats.org/markup-compatibility/2006">
                <mc:Choice xmlns:v="urn:schemas-microsoft-com:vml" Requires="v">
                  <p:oleObj spid="_x0000_s38939" name="Equation" r:id="rId9" imgW="266400" imgH="330120" progId="Equation.3">
                    <p:embed/>
                  </p:oleObj>
                </mc:Choice>
                <mc:Fallback>
                  <p:oleObj name="Equation" r:id="rId9" imgW="26640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4" y="1931"/>
                          <a:ext cx="125" cy="154"/>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4" name="Object 28"/>
            <p:cNvGraphicFramePr>
              <a:graphicFrameLocks noChangeAspect="1"/>
            </p:cNvGraphicFramePr>
            <p:nvPr/>
          </p:nvGraphicFramePr>
          <p:xfrm>
            <a:off x="4025" y="1516"/>
            <a:ext cx="797" cy="155"/>
          </p:xfrm>
          <a:graphic>
            <a:graphicData uri="http://schemas.openxmlformats.org/presentationml/2006/ole">
              <mc:AlternateContent xmlns:mc="http://schemas.openxmlformats.org/markup-compatibility/2006">
                <mc:Choice xmlns:v="urn:schemas-microsoft-com:vml" Requires="v">
                  <p:oleObj spid="_x0000_s38940" name="Equation" r:id="rId11" imgW="1701720" imgH="330120" progId="Equation.3">
                    <p:embed/>
                  </p:oleObj>
                </mc:Choice>
                <mc:Fallback>
                  <p:oleObj name="Equation" r:id="rId11" imgW="170172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5" y="1516"/>
                          <a:ext cx="797" cy="15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8194" name="Object 29"/>
          <p:cNvGraphicFramePr>
            <a:graphicFrameLocks noGrp="1" noChangeAspect="1"/>
          </p:cNvGraphicFramePr>
          <p:nvPr>
            <p:ph sz="half" idx="2"/>
          </p:nvPr>
        </p:nvGraphicFramePr>
        <p:xfrm>
          <a:off x="5541963" y="5094288"/>
          <a:ext cx="2581275" cy="1473200"/>
        </p:xfrm>
        <a:graphic>
          <a:graphicData uri="http://schemas.openxmlformats.org/presentationml/2006/ole">
            <mc:AlternateContent xmlns:mc="http://schemas.openxmlformats.org/markup-compatibility/2006">
              <mc:Choice xmlns:v="urn:schemas-microsoft-com:vml" Requires="v">
                <p:oleObj spid="_x0000_s38941" name="Equation" r:id="rId13" imgW="3225600" imgH="1841400" progId="Equation.3">
                  <p:embed/>
                </p:oleObj>
              </mc:Choice>
              <mc:Fallback>
                <p:oleObj name="Equation" r:id="rId13" imgW="3225600" imgH="1841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1963" y="5094288"/>
                        <a:ext cx="2581275" cy="1473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30"/>
          <p:cNvGraphicFramePr>
            <a:graphicFrameLocks noChangeAspect="1"/>
          </p:cNvGraphicFramePr>
          <p:nvPr/>
        </p:nvGraphicFramePr>
        <p:xfrm>
          <a:off x="1371600" y="1754188"/>
          <a:ext cx="723900" cy="330200"/>
        </p:xfrm>
        <a:graphic>
          <a:graphicData uri="http://schemas.openxmlformats.org/presentationml/2006/ole">
            <mc:AlternateContent xmlns:mc="http://schemas.openxmlformats.org/markup-compatibility/2006">
              <mc:Choice xmlns:v="urn:schemas-microsoft-com:vml" Requires="v">
                <p:oleObj spid="_x0000_s38942" name="Equation" r:id="rId15" imgW="723600" imgH="330120" progId="Equation.3">
                  <p:embed/>
                </p:oleObj>
              </mc:Choice>
              <mc:Fallback>
                <p:oleObj name="Equation" r:id="rId15" imgW="723600" imgH="3301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1754188"/>
                        <a:ext cx="7239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6" name="Object 31"/>
          <p:cNvGraphicFramePr>
            <a:graphicFrameLocks noChangeAspect="1"/>
          </p:cNvGraphicFramePr>
          <p:nvPr/>
        </p:nvGraphicFramePr>
        <p:xfrm>
          <a:off x="1371600" y="2536825"/>
          <a:ext cx="749300" cy="330200"/>
        </p:xfrm>
        <a:graphic>
          <a:graphicData uri="http://schemas.openxmlformats.org/presentationml/2006/ole">
            <mc:AlternateContent xmlns:mc="http://schemas.openxmlformats.org/markup-compatibility/2006">
              <mc:Choice xmlns:v="urn:schemas-microsoft-com:vml" Requires="v">
                <p:oleObj spid="_x0000_s38943" name="Equation" r:id="rId17" imgW="749160" imgH="330120" progId="Equation.3">
                  <p:embed/>
                </p:oleObj>
              </mc:Choice>
              <mc:Fallback>
                <p:oleObj name="Equation" r:id="rId17" imgW="749160" imgH="3301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1600" y="2536825"/>
                        <a:ext cx="7493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Object 32"/>
          <p:cNvGraphicFramePr>
            <a:graphicFrameLocks noChangeAspect="1"/>
          </p:cNvGraphicFramePr>
          <p:nvPr/>
        </p:nvGraphicFramePr>
        <p:xfrm>
          <a:off x="1371600" y="3328988"/>
          <a:ext cx="660400" cy="330200"/>
        </p:xfrm>
        <a:graphic>
          <a:graphicData uri="http://schemas.openxmlformats.org/presentationml/2006/ole">
            <mc:AlternateContent xmlns:mc="http://schemas.openxmlformats.org/markup-compatibility/2006">
              <mc:Choice xmlns:v="urn:schemas-microsoft-com:vml" Requires="v">
                <p:oleObj spid="_x0000_s38944" name="Equation" r:id="rId19" imgW="660240" imgH="330120" progId="Equation.3">
                  <p:embed/>
                </p:oleObj>
              </mc:Choice>
              <mc:Fallback>
                <p:oleObj name="Equation" r:id="rId19" imgW="660240" imgH="3301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3328988"/>
                        <a:ext cx="6604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8" name="Object 33"/>
          <p:cNvGraphicFramePr>
            <a:graphicFrameLocks noChangeAspect="1"/>
          </p:cNvGraphicFramePr>
          <p:nvPr/>
        </p:nvGraphicFramePr>
        <p:xfrm>
          <a:off x="1341438" y="4149725"/>
          <a:ext cx="1295400" cy="685800"/>
        </p:xfrm>
        <a:graphic>
          <a:graphicData uri="http://schemas.openxmlformats.org/presentationml/2006/ole">
            <mc:AlternateContent xmlns:mc="http://schemas.openxmlformats.org/markup-compatibility/2006">
              <mc:Choice xmlns:v="urn:schemas-microsoft-com:vml" Requires="v">
                <p:oleObj spid="_x0000_s38945" name="Equation" r:id="rId21" imgW="1295280" imgH="685800" progId="Equation.3">
                  <p:embed/>
                </p:oleObj>
              </mc:Choice>
              <mc:Fallback>
                <p:oleObj name="Equation" r:id="rId21" imgW="1295280" imgH="6858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41438" y="4149725"/>
                        <a:ext cx="1295400" cy="685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9" name="Object 34"/>
          <p:cNvGraphicFramePr>
            <a:graphicFrameLocks noChangeAspect="1"/>
          </p:cNvGraphicFramePr>
          <p:nvPr/>
        </p:nvGraphicFramePr>
        <p:xfrm>
          <a:off x="1295400" y="5867400"/>
          <a:ext cx="1612900" cy="762000"/>
        </p:xfrm>
        <a:graphic>
          <a:graphicData uri="http://schemas.openxmlformats.org/presentationml/2006/ole">
            <mc:AlternateContent xmlns:mc="http://schemas.openxmlformats.org/markup-compatibility/2006">
              <mc:Choice xmlns:v="urn:schemas-microsoft-com:vml" Requires="v">
                <p:oleObj spid="_x0000_s38946" name="Equation" r:id="rId23" imgW="1612800" imgH="761760" progId="Equation.3">
                  <p:embed/>
                </p:oleObj>
              </mc:Choice>
              <mc:Fallback>
                <p:oleObj name="Equation" r:id="rId23" imgW="1612800" imgH="76176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95400" y="5867400"/>
                        <a:ext cx="1612900" cy="762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3934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2"/>
          <p:cNvSpPr>
            <a:spLocks noGrp="1" noChangeArrowheads="1"/>
          </p:cNvSpPr>
          <p:nvPr>
            <p:ph type="title"/>
          </p:nvPr>
        </p:nvSpPr>
        <p:spPr/>
        <p:txBody>
          <a:bodyPr/>
          <a:lstStyle/>
          <a:p>
            <a:pPr eaLnBrk="1" hangingPunct="1"/>
            <a:r>
              <a:rPr lang="en-US" smtClean="0"/>
              <a:t>SCS Method (Cont.)</a:t>
            </a:r>
          </a:p>
        </p:txBody>
      </p:sp>
      <p:sp>
        <p:nvSpPr>
          <p:cNvPr id="9224" name="Rectangle 3"/>
          <p:cNvSpPr>
            <a:spLocks noGrp="1" noChangeArrowheads="1"/>
          </p:cNvSpPr>
          <p:nvPr>
            <p:ph type="body" sz="half" idx="1"/>
          </p:nvPr>
        </p:nvSpPr>
        <p:spPr/>
        <p:txBody>
          <a:bodyPr/>
          <a:lstStyle/>
          <a:p>
            <a:pPr eaLnBrk="1" hangingPunct="1"/>
            <a:r>
              <a:rPr lang="en-US" sz="2800" smtClean="0"/>
              <a:t>Experiments showed</a:t>
            </a:r>
          </a:p>
          <a:p>
            <a:pPr eaLnBrk="1" hangingPunct="1"/>
            <a:endParaRPr lang="en-US" sz="2800" smtClean="0"/>
          </a:p>
          <a:p>
            <a:pPr eaLnBrk="1" hangingPunct="1"/>
            <a:r>
              <a:rPr lang="en-US" sz="2800" smtClean="0"/>
              <a:t>So</a:t>
            </a:r>
          </a:p>
        </p:txBody>
      </p:sp>
      <p:graphicFrame>
        <p:nvGraphicFramePr>
          <p:cNvPr id="9218" name="Object 4"/>
          <p:cNvGraphicFramePr>
            <a:graphicFrameLocks noGrp="1" noChangeAspect="1"/>
          </p:cNvGraphicFramePr>
          <p:nvPr>
            <p:ph sz="quarter" idx="2"/>
          </p:nvPr>
        </p:nvGraphicFramePr>
        <p:xfrm>
          <a:off x="920750" y="2197100"/>
          <a:ext cx="1028700" cy="330200"/>
        </p:xfrm>
        <a:graphic>
          <a:graphicData uri="http://schemas.openxmlformats.org/presentationml/2006/ole">
            <mc:AlternateContent xmlns:mc="http://schemas.openxmlformats.org/markup-compatibility/2006">
              <mc:Choice xmlns:v="urn:schemas-microsoft-com:vml" Requires="v">
                <p:oleObj spid="_x0000_s39948" name="Equation" r:id="rId3" imgW="1028520" imgH="330120" progId="Equation.3">
                  <p:embed/>
                </p:oleObj>
              </mc:Choice>
              <mc:Fallback>
                <p:oleObj name="Equation" r:id="rId3" imgW="102852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2197100"/>
                        <a:ext cx="10287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5"/>
          <p:cNvGraphicFramePr>
            <a:graphicFrameLocks noGrp="1" noChangeAspect="1"/>
          </p:cNvGraphicFramePr>
          <p:nvPr>
            <p:ph sz="quarter" idx="3"/>
          </p:nvPr>
        </p:nvGraphicFramePr>
        <p:xfrm>
          <a:off x="895350" y="3141663"/>
          <a:ext cx="1612900" cy="631825"/>
        </p:xfrm>
        <a:graphic>
          <a:graphicData uri="http://schemas.openxmlformats.org/presentationml/2006/ole">
            <mc:AlternateContent xmlns:mc="http://schemas.openxmlformats.org/markup-compatibility/2006">
              <mc:Choice xmlns:v="urn:schemas-microsoft-com:vml" Requires="v">
                <p:oleObj spid="_x0000_s39949" name="Equation" r:id="rId5" imgW="1752480" imgH="685800" progId="Equation.3">
                  <p:embed/>
                </p:oleObj>
              </mc:Choice>
              <mc:Fallback>
                <p:oleObj name="Equation" r:id="rId5" imgW="175248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 y="3141663"/>
                        <a:ext cx="1612900" cy="6318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6"/>
          <p:cNvGraphicFramePr>
            <a:graphicFrameLocks noChangeAspect="1"/>
          </p:cNvGraphicFramePr>
          <p:nvPr/>
        </p:nvGraphicFramePr>
        <p:xfrm>
          <a:off x="3643313" y="2773363"/>
          <a:ext cx="5253037" cy="3589337"/>
        </p:xfrm>
        <a:graphic>
          <a:graphicData uri="http://schemas.openxmlformats.org/presentationml/2006/ole">
            <mc:AlternateContent xmlns:mc="http://schemas.openxmlformats.org/markup-compatibility/2006">
              <mc:Choice xmlns:v="urn:schemas-microsoft-com:vml" Requires="v">
                <p:oleObj spid="_x0000_s39950" name="Chart" r:id="rId7" imgW="7096049" imgH="4848149" progId="Excel.Chart.8">
                  <p:embed/>
                </p:oleObj>
              </mc:Choice>
              <mc:Fallback>
                <p:oleObj name="Chart" r:id="rId7" imgW="7096049" imgH="4848149"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313" y="2773363"/>
                        <a:ext cx="5253037" cy="35893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Rectangle 7"/>
          <p:cNvSpPr>
            <a:spLocks noChangeArrowheads="1"/>
          </p:cNvSpPr>
          <p:nvPr/>
        </p:nvSpPr>
        <p:spPr bwMode="auto">
          <a:xfrm>
            <a:off x="4991100" y="1587500"/>
            <a:ext cx="29083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t>Surface</a:t>
            </a:r>
          </a:p>
          <a:p>
            <a:pPr marL="742950" lvl="1" indent="-285750">
              <a:spcBef>
                <a:spcPct val="20000"/>
              </a:spcBef>
              <a:buFontTx/>
              <a:buChar char="–"/>
            </a:pPr>
            <a:r>
              <a:rPr lang="en-US" sz="1600"/>
              <a:t>Impervious:  CN = 100</a:t>
            </a:r>
          </a:p>
          <a:p>
            <a:pPr marL="742950" lvl="1" indent="-285750">
              <a:spcBef>
                <a:spcPct val="20000"/>
              </a:spcBef>
              <a:buFontTx/>
              <a:buChar char="–"/>
            </a:pPr>
            <a:r>
              <a:rPr lang="en-US" sz="1600"/>
              <a:t>Natural:  CN &lt; 100</a:t>
            </a:r>
          </a:p>
        </p:txBody>
      </p:sp>
      <p:graphicFrame>
        <p:nvGraphicFramePr>
          <p:cNvPr id="9221" name="Object 8"/>
          <p:cNvGraphicFramePr>
            <a:graphicFrameLocks noChangeAspect="1"/>
          </p:cNvGraphicFramePr>
          <p:nvPr/>
        </p:nvGraphicFramePr>
        <p:xfrm>
          <a:off x="460375" y="4106863"/>
          <a:ext cx="2992438" cy="912812"/>
        </p:xfrm>
        <a:graphic>
          <a:graphicData uri="http://schemas.openxmlformats.org/presentationml/2006/ole">
            <mc:AlternateContent xmlns:mc="http://schemas.openxmlformats.org/markup-compatibility/2006">
              <mc:Choice xmlns:v="urn:schemas-microsoft-com:vml" Requires="v">
                <p:oleObj spid="_x0000_s39951" name="Equation" r:id="rId9" imgW="3251160" imgH="990360" progId="Equation.3">
                  <p:embed/>
                </p:oleObj>
              </mc:Choice>
              <mc:Fallback>
                <p:oleObj name="Equation" r:id="rId9" imgW="3251160" imgH="9903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4106863"/>
                        <a:ext cx="2992438" cy="9128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2" name="Object 9"/>
          <p:cNvGraphicFramePr>
            <a:graphicFrameLocks noChangeAspect="1"/>
          </p:cNvGraphicFramePr>
          <p:nvPr/>
        </p:nvGraphicFramePr>
        <p:xfrm>
          <a:off x="484188" y="5199063"/>
          <a:ext cx="2384425" cy="912812"/>
        </p:xfrm>
        <a:graphic>
          <a:graphicData uri="http://schemas.openxmlformats.org/presentationml/2006/ole">
            <mc:AlternateContent xmlns:mc="http://schemas.openxmlformats.org/markup-compatibility/2006">
              <mc:Choice xmlns:v="urn:schemas-microsoft-com:vml" Requires="v">
                <p:oleObj spid="_x0000_s39952" name="Equation" r:id="rId11" imgW="2590560" imgH="990360" progId="Equation.3">
                  <p:embed/>
                </p:oleObj>
              </mc:Choice>
              <mc:Fallback>
                <p:oleObj name="Equation" r:id="rId11" imgW="2590560" imgH="9903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188" y="5199063"/>
                        <a:ext cx="2384425" cy="9128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1779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CN Table</a:t>
            </a:r>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76200"/>
            <a:ext cx="5410200" cy="6740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2766538" cy="260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10" y="4038600"/>
            <a:ext cx="2791728" cy="259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4" idx="3"/>
          </p:cNvCxnSpPr>
          <p:nvPr/>
        </p:nvCxnSpPr>
        <p:spPr>
          <a:xfrm flipV="1">
            <a:off x="3147538" y="914400"/>
            <a:ext cx="1043462" cy="160641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771280" y="838200"/>
            <a:ext cx="4543920" cy="419307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380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Measurement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34505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6219560"/>
            <a:ext cx="4044697" cy="369332"/>
          </a:xfrm>
          <a:prstGeom prst="rect">
            <a:avLst/>
          </a:prstGeom>
          <a:noFill/>
        </p:spPr>
        <p:txBody>
          <a:bodyPr wrap="none" rtlCol="0">
            <a:spAutoFit/>
          </a:bodyPr>
          <a:lstStyle/>
          <a:p>
            <a:r>
              <a:rPr lang="en-US" dirty="0" smtClean="0">
                <a:solidFill>
                  <a:srgbClr val="0070C0"/>
                </a:solidFill>
              </a:rPr>
              <a:t>Precipitation, Climate, Stream Gaging</a:t>
            </a:r>
            <a:endParaRPr lang="en-US" dirty="0">
              <a:solidFill>
                <a:srgbClr val="0070C0"/>
              </a:solidFill>
            </a:endParaRPr>
          </a:p>
        </p:txBody>
      </p:sp>
      <p:sp>
        <p:nvSpPr>
          <p:cNvPr id="5" name="TextBox 4"/>
          <p:cNvSpPr txBox="1"/>
          <p:nvPr/>
        </p:nvSpPr>
        <p:spPr>
          <a:xfrm>
            <a:off x="5812038" y="6201714"/>
            <a:ext cx="2599814" cy="369332"/>
          </a:xfrm>
          <a:prstGeom prst="rect">
            <a:avLst/>
          </a:prstGeom>
          <a:noFill/>
        </p:spPr>
        <p:txBody>
          <a:bodyPr wrap="none" rtlCol="0">
            <a:spAutoFit/>
          </a:bodyPr>
          <a:lstStyle/>
          <a:p>
            <a:r>
              <a:rPr lang="en-US" dirty="0" smtClean="0">
                <a:solidFill>
                  <a:srgbClr val="0070C0"/>
                </a:solidFill>
              </a:rPr>
              <a:t>Water Quality Sampling</a:t>
            </a:r>
            <a:endParaRPr lang="en-US" dirty="0">
              <a:solidFill>
                <a:srgbClr val="0070C0"/>
              </a:solidFill>
            </a:endParaRPr>
          </a:p>
        </p:txBody>
      </p:sp>
    </p:spTree>
    <p:extLst>
      <p:ext uri="{BB962C8B-B14F-4D97-AF65-F5344CB8AC3E}">
        <p14:creationId xmlns:p14="http://schemas.microsoft.com/office/powerpoint/2010/main" val="13321511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t>Stream Flow Rate</a:t>
            </a:r>
          </a:p>
        </p:txBody>
      </p:sp>
      <p:graphicFrame>
        <p:nvGraphicFramePr>
          <p:cNvPr id="13315" name="Object 3"/>
          <p:cNvGraphicFramePr>
            <a:graphicFrameLocks noGrp="1" noChangeAspect="1"/>
          </p:cNvGraphicFramePr>
          <p:nvPr>
            <p:ph idx="1"/>
            <p:extLst>
              <p:ext uri="{D42A27DB-BD31-4B8C-83A1-F6EECF244321}">
                <p14:modId xmlns:p14="http://schemas.microsoft.com/office/powerpoint/2010/main" val="1219489552"/>
              </p:ext>
            </p:extLst>
          </p:nvPr>
        </p:nvGraphicFramePr>
        <p:xfrm>
          <a:off x="4238625" y="5233988"/>
          <a:ext cx="1270000" cy="558800"/>
        </p:xfrm>
        <a:graphic>
          <a:graphicData uri="http://schemas.openxmlformats.org/presentationml/2006/ole">
            <mc:AlternateContent xmlns:mc="http://schemas.openxmlformats.org/markup-compatibility/2006">
              <mc:Choice xmlns:v="urn:schemas-microsoft-com:vml" Requires="v">
                <p:oleObj spid="_x0000_s40970" name="Equation" r:id="rId3" imgW="1269720" imgH="558720" progId="Equation.3">
                  <p:embed/>
                </p:oleObj>
              </mc:Choice>
              <mc:Fallback>
                <p:oleObj name="Equation" r:id="rId3" imgW="126972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5233988"/>
                        <a:ext cx="1270000" cy="558800"/>
                      </a:xfrm>
                      <a:prstGeom prst="rect">
                        <a:avLst/>
                      </a:prstGeom>
                      <a:noFill/>
                      <a:ln>
                        <a:noFill/>
                      </a:ln>
                      <a:effectLst/>
                    </p:spPr>
                  </p:pic>
                </p:oleObj>
              </mc:Fallback>
            </mc:AlternateContent>
          </a:graphicData>
        </a:graphic>
      </p:graphicFrame>
      <p:sp>
        <p:nvSpPr>
          <p:cNvPr id="13316" name="Text Box 4"/>
          <p:cNvSpPr txBox="1">
            <a:spLocks noChangeArrowheads="1"/>
          </p:cNvSpPr>
          <p:nvPr/>
        </p:nvSpPr>
        <p:spPr bwMode="auto">
          <a:xfrm>
            <a:off x="5076825" y="4773613"/>
            <a:ext cx="2908300" cy="366712"/>
          </a:xfrm>
          <a:prstGeom prst="rect">
            <a:avLst/>
          </a:prstGeom>
          <a:noFill/>
          <a:ln>
            <a:noFill/>
          </a:ln>
          <a:effectLst/>
        </p:spPr>
        <p:txBody>
          <a:bodyPr wrap="none">
            <a:spAutoFit/>
          </a:bodyPr>
          <a:lstStyle/>
          <a:p>
            <a:r>
              <a:rPr lang="en-US" b="1"/>
              <a:t>Discharge at a cross-section</a:t>
            </a:r>
          </a:p>
        </p:txBody>
      </p:sp>
      <p:grpSp>
        <p:nvGrpSpPr>
          <p:cNvPr id="13317" name="Group 5"/>
          <p:cNvGrpSpPr>
            <a:grpSpLocks/>
          </p:cNvGrpSpPr>
          <p:nvPr/>
        </p:nvGrpSpPr>
        <p:grpSpPr bwMode="auto">
          <a:xfrm>
            <a:off x="330200" y="2120900"/>
            <a:ext cx="2933700" cy="2362200"/>
            <a:chOff x="136" y="1920"/>
            <a:chExt cx="1848" cy="1488"/>
          </a:xfrm>
          <a:solidFill>
            <a:schemeClr val="tx2">
              <a:lumMod val="20000"/>
              <a:lumOff val="80000"/>
            </a:schemeClr>
          </a:solidFill>
        </p:grpSpPr>
        <p:sp>
          <p:nvSpPr>
            <p:cNvPr id="13318" name="Rectangle 6"/>
            <p:cNvSpPr>
              <a:spLocks noChangeArrowheads="1"/>
            </p:cNvSpPr>
            <p:nvPr/>
          </p:nvSpPr>
          <p:spPr bwMode="auto">
            <a:xfrm>
              <a:off x="136" y="1920"/>
              <a:ext cx="1848" cy="148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7"/>
            <p:cNvSpPr>
              <a:spLocks noChangeShapeType="1"/>
            </p:cNvSpPr>
            <p:nvPr/>
          </p:nvSpPr>
          <p:spPr bwMode="auto">
            <a:xfrm flipV="1">
              <a:off x="584" y="2032"/>
              <a:ext cx="0" cy="1048"/>
            </a:xfrm>
            <a:prstGeom prst="line">
              <a:avLst/>
            </a:prstGeom>
            <a:grp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a:off x="584" y="3080"/>
              <a:ext cx="968" cy="0"/>
            </a:xfrm>
            <a:prstGeom prst="line">
              <a:avLst/>
            </a:prstGeom>
            <a:grp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9"/>
            <p:cNvSpPr>
              <a:spLocks/>
            </p:cNvSpPr>
            <p:nvPr/>
          </p:nvSpPr>
          <p:spPr bwMode="auto">
            <a:xfrm>
              <a:off x="576" y="2160"/>
              <a:ext cx="800" cy="923"/>
            </a:xfrm>
            <a:custGeom>
              <a:avLst/>
              <a:gdLst>
                <a:gd name="T0" fmla="*/ 0 w 800"/>
                <a:gd name="T1" fmla="*/ 920 h 923"/>
                <a:gd name="T2" fmla="*/ 232 w 800"/>
                <a:gd name="T3" fmla="*/ 912 h 923"/>
                <a:gd name="T4" fmla="*/ 392 w 800"/>
                <a:gd name="T5" fmla="*/ 856 h 923"/>
                <a:gd name="T6" fmla="*/ 608 w 800"/>
                <a:gd name="T7" fmla="*/ 672 h 923"/>
                <a:gd name="T8" fmla="*/ 752 w 800"/>
                <a:gd name="T9" fmla="*/ 408 h 923"/>
                <a:gd name="T10" fmla="*/ 792 w 800"/>
                <a:gd name="T11" fmla="*/ 192 h 923"/>
                <a:gd name="T12" fmla="*/ 800 w 800"/>
                <a:gd name="T13" fmla="*/ 0 h 923"/>
              </a:gdLst>
              <a:ahLst/>
              <a:cxnLst>
                <a:cxn ang="0">
                  <a:pos x="T0" y="T1"/>
                </a:cxn>
                <a:cxn ang="0">
                  <a:pos x="T2" y="T3"/>
                </a:cxn>
                <a:cxn ang="0">
                  <a:pos x="T4" y="T5"/>
                </a:cxn>
                <a:cxn ang="0">
                  <a:pos x="T6" y="T7"/>
                </a:cxn>
                <a:cxn ang="0">
                  <a:pos x="T8" y="T9"/>
                </a:cxn>
                <a:cxn ang="0">
                  <a:pos x="T10" y="T11"/>
                </a:cxn>
                <a:cxn ang="0">
                  <a:pos x="T12" y="T13"/>
                </a:cxn>
              </a:cxnLst>
              <a:rect l="0" t="0" r="r" b="b"/>
              <a:pathLst>
                <a:path w="800" h="923">
                  <a:moveTo>
                    <a:pt x="0" y="920"/>
                  </a:moveTo>
                  <a:cubicBezTo>
                    <a:pt x="83" y="921"/>
                    <a:pt x="167" y="923"/>
                    <a:pt x="232" y="912"/>
                  </a:cubicBezTo>
                  <a:cubicBezTo>
                    <a:pt x="297" y="901"/>
                    <a:pt x="329" y="896"/>
                    <a:pt x="392" y="856"/>
                  </a:cubicBezTo>
                  <a:cubicBezTo>
                    <a:pt x="455" y="816"/>
                    <a:pt x="548" y="747"/>
                    <a:pt x="608" y="672"/>
                  </a:cubicBezTo>
                  <a:cubicBezTo>
                    <a:pt x="668" y="597"/>
                    <a:pt x="721" y="488"/>
                    <a:pt x="752" y="408"/>
                  </a:cubicBezTo>
                  <a:cubicBezTo>
                    <a:pt x="783" y="328"/>
                    <a:pt x="784" y="260"/>
                    <a:pt x="792" y="192"/>
                  </a:cubicBezTo>
                  <a:cubicBezTo>
                    <a:pt x="800" y="124"/>
                    <a:pt x="800" y="62"/>
                    <a:pt x="800" y="0"/>
                  </a:cubicBezTo>
                </a:path>
              </a:pathLst>
            </a:custGeom>
            <a:grpFill/>
            <a:ln w="38100"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p:cNvSpPr>
              <a:spLocks noChangeShapeType="1"/>
            </p:cNvSpPr>
            <p:nvPr/>
          </p:nvSpPr>
          <p:spPr bwMode="auto">
            <a:xfrm>
              <a:off x="576" y="2152"/>
              <a:ext cx="904" cy="0"/>
            </a:xfrm>
            <a:prstGeom prst="line">
              <a:avLst/>
            </a:prstGeom>
            <a:grp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1"/>
            <p:cNvSpPr>
              <a:spLocks noChangeShapeType="1"/>
            </p:cNvSpPr>
            <p:nvPr/>
          </p:nvSpPr>
          <p:spPr bwMode="auto">
            <a:xfrm>
              <a:off x="584" y="2712"/>
              <a:ext cx="664" cy="0"/>
            </a:xfrm>
            <a:prstGeom prst="line">
              <a:avLst/>
            </a:prstGeom>
            <a:grp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Text Box 12"/>
            <p:cNvSpPr txBox="1">
              <a:spLocks noChangeArrowheads="1"/>
            </p:cNvSpPr>
            <p:nvPr/>
          </p:nvSpPr>
          <p:spPr bwMode="auto">
            <a:xfrm>
              <a:off x="1174" y="1964"/>
              <a:ext cx="777" cy="192"/>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Water Surface</a:t>
              </a:r>
            </a:p>
          </p:txBody>
        </p:sp>
        <p:sp>
          <p:nvSpPr>
            <p:cNvPr id="13325" name="Text Box 13"/>
            <p:cNvSpPr txBox="1">
              <a:spLocks noChangeArrowheads="1"/>
            </p:cNvSpPr>
            <p:nvPr/>
          </p:nvSpPr>
          <p:spPr bwMode="auto">
            <a:xfrm>
              <a:off x="1375" y="2412"/>
              <a:ext cx="591" cy="460"/>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t>Depth </a:t>
              </a:r>
            </a:p>
            <a:p>
              <a:r>
                <a:rPr lang="en-US" sz="1400" b="1" dirty="0"/>
                <a:t>Averaged </a:t>
              </a:r>
            </a:p>
            <a:p>
              <a:r>
                <a:rPr lang="en-US" sz="1400" b="1" dirty="0"/>
                <a:t>Velocity</a:t>
              </a:r>
            </a:p>
          </p:txBody>
        </p:sp>
        <p:sp>
          <p:nvSpPr>
            <p:cNvPr id="13326" name="Text Box 14"/>
            <p:cNvSpPr txBox="1">
              <a:spLocks noChangeArrowheads="1"/>
            </p:cNvSpPr>
            <p:nvPr/>
          </p:nvSpPr>
          <p:spPr bwMode="auto">
            <a:xfrm>
              <a:off x="150" y="2252"/>
              <a:ext cx="484" cy="460"/>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Height </a:t>
              </a:r>
            </a:p>
            <a:p>
              <a:r>
                <a:rPr lang="en-US" sz="1400" b="1"/>
                <a:t>above </a:t>
              </a:r>
            </a:p>
            <a:p>
              <a:r>
                <a:rPr lang="en-US" sz="1400" b="1"/>
                <a:t>bed</a:t>
              </a:r>
            </a:p>
          </p:txBody>
        </p:sp>
        <p:sp>
          <p:nvSpPr>
            <p:cNvPr id="13327" name="Line 15"/>
            <p:cNvSpPr>
              <a:spLocks noChangeShapeType="1"/>
            </p:cNvSpPr>
            <p:nvPr/>
          </p:nvSpPr>
          <p:spPr bwMode="auto">
            <a:xfrm>
              <a:off x="744" y="2144"/>
              <a:ext cx="0" cy="568"/>
            </a:xfrm>
            <a:prstGeom prst="line">
              <a:avLst/>
            </a:prstGeom>
            <a:grp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16"/>
            <p:cNvSpPr>
              <a:spLocks noChangeShapeType="1"/>
            </p:cNvSpPr>
            <p:nvPr/>
          </p:nvSpPr>
          <p:spPr bwMode="auto">
            <a:xfrm>
              <a:off x="744" y="2720"/>
              <a:ext cx="0" cy="360"/>
            </a:xfrm>
            <a:prstGeom prst="line">
              <a:avLst/>
            </a:prstGeom>
            <a:grp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29" name="Object 17"/>
            <p:cNvGraphicFramePr>
              <a:graphicFrameLocks noChangeAspect="1"/>
            </p:cNvGraphicFramePr>
            <p:nvPr>
              <p:extLst>
                <p:ext uri="{D42A27DB-BD31-4B8C-83A1-F6EECF244321}">
                  <p14:modId xmlns:p14="http://schemas.microsoft.com/office/powerpoint/2010/main" val="2268465107"/>
                </p:ext>
              </p:extLst>
            </p:nvPr>
          </p:nvGraphicFramePr>
          <p:xfrm>
            <a:off x="646" y="2365"/>
            <a:ext cx="230" cy="109"/>
          </p:xfrm>
          <a:graphic>
            <a:graphicData uri="http://schemas.openxmlformats.org/presentationml/2006/ole">
              <mc:AlternateContent xmlns:mc="http://schemas.openxmlformats.org/markup-compatibility/2006">
                <mc:Choice xmlns:v="urn:schemas-microsoft-com:vml" Requires="v">
                  <p:oleObj spid="_x0000_s40971" name="Equation" r:id="rId5" imgW="507960" imgH="241200" progId="Equation.3">
                    <p:embed/>
                  </p:oleObj>
                </mc:Choice>
                <mc:Fallback>
                  <p:oleObj name="Equation" r:id="rId5" imgW="5079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 y="2365"/>
                          <a:ext cx="230" cy="109"/>
                        </a:xfrm>
                        <a:prstGeom prst="rect">
                          <a:avLst/>
                        </a:prstGeom>
                        <a:noFill/>
                        <a:ln>
                          <a:noFill/>
                        </a:ln>
                      </p:spPr>
                    </p:pic>
                  </p:oleObj>
                </mc:Fallback>
              </mc:AlternateContent>
            </a:graphicData>
          </a:graphic>
        </p:graphicFrame>
        <p:graphicFrame>
          <p:nvGraphicFramePr>
            <p:cNvPr id="13330" name="Object 18"/>
            <p:cNvGraphicFramePr>
              <a:graphicFrameLocks noChangeAspect="1"/>
            </p:cNvGraphicFramePr>
            <p:nvPr>
              <p:extLst>
                <p:ext uri="{D42A27DB-BD31-4B8C-83A1-F6EECF244321}">
                  <p14:modId xmlns:p14="http://schemas.microsoft.com/office/powerpoint/2010/main" val="1837814431"/>
                </p:ext>
              </p:extLst>
            </p:nvPr>
          </p:nvGraphicFramePr>
          <p:xfrm>
            <a:off x="646" y="2801"/>
            <a:ext cx="230" cy="109"/>
          </p:xfrm>
          <a:graphic>
            <a:graphicData uri="http://schemas.openxmlformats.org/presentationml/2006/ole">
              <mc:AlternateContent xmlns:mc="http://schemas.openxmlformats.org/markup-compatibility/2006">
                <mc:Choice xmlns:v="urn:schemas-microsoft-com:vml" Requires="v">
                  <p:oleObj spid="_x0000_s40972" name="Equation" r:id="rId7" imgW="507960" imgH="241200" progId="Equation.3">
                    <p:embed/>
                  </p:oleObj>
                </mc:Choice>
                <mc:Fallback>
                  <p:oleObj name="Equation" r:id="rId7" imgW="507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 y="2801"/>
                          <a:ext cx="230" cy="109"/>
                        </a:xfrm>
                        <a:prstGeom prst="rect">
                          <a:avLst/>
                        </a:prstGeom>
                        <a:noFill/>
                        <a:ln>
                          <a:noFill/>
                        </a:ln>
                      </p:spPr>
                    </p:pic>
                  </p:oleObj>
                </mc:Fallback>
              </mc:AlternateContent>
            </a:graphicData>
          </a:graphic>
        </p:graphicFrame>
        <p:sp>
          <p:nvSpPr>
            <p:cNvPr id="13331" name="Line 19"/>
            <p:cNvSpPr>
              <a:spLocks noChangeShapeType="1"/>
            </p:cNvSpPr>
            <p:nvPr/>
          </p:nvSpPr>
          <p:spPr bwMode="auto">
            <a:xfrm flipH="1">
              <a:off x="1248" y="2704"/>
              <a:ext cx="184" cy="0"/>
            </a:xfrm>
            <a:prstGeom prst="line">
              <a:avLst/>
            </a:prstGeom>
            <a:grp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Text Box 20"/>
            <p:cNvSpPr txBox="1">
              <a:spLocks noChangeArrowheads="1"/>
            </p:cNvSpPr>
            <p:nvPr/>
          </p:nvSpPr>
          <p:spPr bwMode="auto">
            <a:xfrm>
              <a:off x="1190" y="3124"/>
              <a:ext cx="504" cy="192"/>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Velocity</a:t>
              </a:r>
            </a:p>
          </p:txBody>
        </p:sp>
      </p:grpSp>
      <p:graphicFrame>
        <p:nvGraphicFramePr>
          <p:cNvPr id="13333" name="Object 21"/>
          <p:cNvGraphicFramePr>
            <a:graphicFrameLocks noChangeAspect="1"/>
          </p:cNvGraphicFramePr>
          <p:nvPr>
            <p:extLst>
              <p:ext uri="{D42A27DB-BD31-4B8C-83A1-F6EECF244321}">
                <p14:modId xmlns:p14="http://schemas.microsoft.com/office/powerpoint/2010/main" val="494827680"/>
              </p:ext>
            </p:extLst>
          </p:nvPr>
        </p:nvGraphicFramePr>
        <p:xfrm>
          <a:off x="6797675" y="5221288"/>
          <a:ext cx="1816100" cy="685800"/>
        </p:xfrm>
        <a:graphic>
          <a:graphicData uri="http://schemas.openxmlformats.org/presentationml/2006/ole">
            <mc:AlternateContent xmlns:mc="http://schemas.openxmlformats.org/markup-compatibility/2006">
              <mc:Choice xmlns:v="urn:schemas-microsoft-com:vml" Requires="v">
                <p:oleObj spid="_x0000_s40973" name="Equation" r:id="rId9" imgW="1815840" imgH="685800" progId="Equation.3">
                  <p:embed/>
                </p:oleObj>
              </mc:Choice>
              <mc:Fallback>
                <p:oleObj name="Equation" r:id="rId9" imgW="1815840" imgH="685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7675" y="5221288"/>
                        <a:ext cx="1816100" cy="685800"/>
                      </a:xfrm>
                      <a:prstGeom prst="rect">
                        <a:avLst/>
                      </a:prstGeom>
                      <a:noFill/>
                      <a:ln>
                        <a:noFill/>
                      </a:ln>
                    </p:spPr>
                  </p:pic>
                </p:oleObj>
              </mc:Fallback>
            </mc:AlternateContent>
          </a:graphicData>
        </a:graphic>
      </p:graphicFrame>
      <p:grpSp>
        <p:nvGrpSpPr>
          <p:cNvPr id="13334" name="Group 22"/>
          <p:cNvGrpSpPr>
            <a:grpSpLocks/>
          </p:cNvGrpSpPr>
          <p:nvPr/>
        </p:nvGrpSpPr>
        <p:grpSpPr bwMode="auto">
          <a:xfrm>
            <a:off x="3556000" y="1524000"/>
            <a:ext cx="5257800" cy="3225800"/>
            <a:chOff x="2152" y="1376"/>
            <a:chExt cx="3312" cy="2032"/>
          </a:xfrm>
          <a:solidFill>
            <a:schemeClr val="tx2">
              <a:lumMod val="20000"/>
              <a:lumOff val="80000"/>
            </a:schemeClr>
          </a:solidFill>
        </p:grpSpPr>
        <p:sp>
          <p:nvSpPr>
            <p:cNvPr id="13335" name="Rectangle 23"/>
            <p:cNvSpPr>
              <a:spLocks noChangeArrowheads="1"/>
            </p:cNvSpPr>
            <p:nvPr/>
          </p:nvSpPr>
          <p:spPr bwMode="auto">
            <a:xfrm>
              <a:off x="2152" y="1376"/>
              <a:ext cx="3312" cy="2032"/>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Freeform 24" descr="Dark upward diagonal"/>
            <p:cNvSpPr>
              <a:spLocks/>
            </p:cNvSpPr>
            <p:nvPr/>
          </p:nvSpPr>
          <p:spPr bwMode="auto">
            <a:xfrm>
              <a:off x="3608" y="2088"/>
              <a:ext cx="264" cy="1056"/>
            </a:xfrm>
            <a:custGeom>
              <a:avLst/>
              <a:gdLst>
                <a:gd name="T0" fmla="*/ 0 w 264"/>
                <a:gd name="T1" fmla="*/ 0 h 1056"/>
                <a:gd name="T2" fmla="*/ 0 w 264"/>
                <a:gd name="T3" fmla="*/ 832 h 1056"/>
                <a:gd name="T4" fmla="*/ 88 w 264"/>
                <a:gd name="T5" fmla="*/ 904 h 1056"/>
                <a:gd name="T6" fmla="*/ 160 w 264"/>
                <a:gd name="T7" fmla="*/ 992 h 1056"/>
                <a:gd name="T8" fmla="*/ 208 w 264"/>
                <a:gd name="T9" fmla="*/ 1048 h 1056"/>
                <a:gd name="T10" fmla="*/ 264 w 264"/>
                <a:gd name="T11" fmla="*/ 1056 h 1056"/>
                <a:gd name="T12" fmla="*/ 264 w 264"/>
                <a:gd name="T13" fmla="*/ 0 h 1056"/>
                <a:gd name="T14" fmla="*/ 0 w 264"/>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056">
                  <a:moveTo>
                    <a:pt x="0" y="0"/>
                  </a:moveTo>
                  <a:lnTo>
                    <a:pt x="0" y="832"/>
                  </a:lnTo>
                  <a:lnTo>
                    <a:pt x="88" y="904"/>
                  </a:lnTo>
                  <a:lnTo>
                    <a:pt x="160" y="992"/>
                  </a:lnTo>
                  <a:lnTo>
                    <a:pt x="208" y="1048"/>
                  </a:lnTo>
                  <a:lnTo>
                    <a:pt x="264" y="1056"/>
                  </a:lnTo>
                  <a:lnTo>
                    <a:pt x="264" y="0"/>
                  </a:lnTo>
                  <a:lnTo>
                    <a:pt x="0" y="0"/>
                  </a:lnTo>
                  <a:close/>
                </a:path>
              </a:pathLst>
            </a:custGeom>
            <a:grp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25"/>
            <p:cNvSpPr>
              <a:spLocks/>
            </p:cNvSpPr>
            <p:nvPr/>
          </p:nvSpPr>
          <p:spPr bwMode="auto">
            <a:xfrm>
              <a:off x="2288" y="1848"/>
              <a:ext cx="3048" cy="1371"/>
            </a:xfrm>
            <a:custGeom>
              <a:avLst/>
              <a:gdLst>
                <a:gd name="T0" fmla="*/ 0 w 3048"/>
                <a:gd name="T1" fmla="*/ 112 h 1371"/>
                <a:gd name="T2" fmla="*/ 256 w 3048"/>
                <a:gd name="T3" fmla="*/ 248 h 1371"/>
                <a:gd name="T4" fmla="*/ 368 w 3048"/>
                <a:gd name="T5" fmla="*/ 392 h 1371"/>
                <a:gd name="T6" fmla="*/ 528 w 3048"/>
                <a:gd name="T7" fmla="*/ 584 h 1371"/>
                <a:gd name="T8" fmla="*/ 664 w 3048"/>
                <a:gd name="T9" fmla="*/ 712 h 1371"/>
                <a:gd name="T10" fmla="*/ 912 w 3048"/>
                <a:gd name="T11" fmla="*/ 840 h 1371"/>
                <a:gd name="T12" fmla="*/ 1072 w 3048"/>
                <a:gd name="T13" fmla="*/ 952 h 1371"/>
                <a:gd name="T14" fmla="*/ 1152 w 3048"/>
                <a:gd name="T15" fmla="*/ 1048 h 1371"/>
                <a:gd name="T16" fmla="*/ 1352 w 3048"/>
                <a:gd name="T17" fmla="*/ 1096 h 1371"/>
                <a:gd name="T18" fmla="*/ 1488 w 3048"/>
                <a:gd name="T19" fmla="*/ 1240 h 1371"/>
                <a:gd name="T20" fmla="*/ 1552 w 3048"/>
                <a:gd name="T21" fmla="*/ 1304 h 1371"/>
                <a:gd name="T22" fmla="*/ 1632 w 3048"/>
                <a:gd name="T23" fmla="*/ 1304 h 1371"/>
                <a:gd name="T24" fmla="*/ 1696 w 3048"/>
                <a:gd name="T25" fmla="*/ 1368 h 1371"/>
                <a:gd name="T26" fmla="*/ 1808 w 3048"/>
                <a:gd name="T27" fmla="*/ 1288 h 1371"/>
                <a:gd name="T28" fmla="*/ 1888 w 3048"/>
                <a:gd name="T29" fmla="*/ 1248 h 1371"/>
                <a:gd name="T30" fmla="*/ 2072 w 3048"/>
                <a:gd name="T31" fmla="*/ 1296 h 1371"/>
                <a:gd name="T32" fmla="*/ 2248 w 3048"/>
                <a:gd name="T33" fmla="*/ 1176 h 1371"/>
                <a:gd name="T34" fmla="*/ 2456 w 3048"/>
                <a:gd name="T35" fmla="*/ 1048 h 1371"/>
                <a:gd name="T36" fmla="*/ 2528 w 3048"/>
                <a:gd name="T37" fmla="*/ 840 h 1371"/>
                <a:gd name="T38" fmla="*/ 2648 w 3048"/>
                <a:gd name="T39" fmla="*/ 728 h 1371"/>
                <a:gd name="T40" fmla="*/ 2768 w 3048"/>
                <a:gd name="T41" fmla="*/ 680 h 1371"/>
                <a:gd name="T42" fmla="*/ 2864 w 3048"/>
                <a:gd name="T43" fmla="*/ 520 h 1371"/>
                <a:gd name="T44" fmla="*/ 2928 w 3048"/>
                <a:gd name="T45" fmla="*/ 336 h 1371"/>
                <a:gd name="T46" fmla="*/ 2984 w 3048"/>
                <a:gd name="T47" fmla="*/ 136 h 1371"/>
                <a:gd name="T48" fmla="*/ 3048 w 3048"/>
                <a:gd name="T49"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8" h="1371">
                  <a:moveTo>
                    <a:pt x="0" y="112"/>
                  </a:moveTo>
                  <a:cubicBezTo>
                    <a:pt x="97" y="156"/>
                    <a:pt x="195" y="201"/>
                    <a:pt x="256" y="248"/>
                  </a:cubicBezTo>
                  <a:cubicBezTo>
                    <a:pt x="317" y="295"/>
                    <a:pt x="323" y="336"/>
                    <a:pt x="368" y="392"/>
                  </a:cubicBezTo>
                  <a:cubicBezTo>
                    <a:pt x="413" y="448"/>
                    <a:pt x="479" y="531"/>
                    <a:pt x="528" y="584"/>
                  </a:cubicBezTo>
                  <a:cubicBezTo>
                    <a:pt x="577" y="637"/>
                    <a:pt x="600" y="669"/>
                    <a:pt x="664" y="712"/>
                  </a:cubicBezTo>
                  <a:cubicBezTo>
                    <a:pt x="728" y="755"/>
                    <a:pt x="844" y="800"/>
                    <a:pt x="912" y="840"/>
                  </a:cubicBezTo>
                  <a:cubicBezTo>
                    <a:pt x="980" y="880"/>
                    <a:pt x="1032" y="917"/>
                    <a:pt x="1072" y="952"/>
                  </a:cubicBezTo>
                  <a:cubicBezTo>
                    <a:pt x="1112" y="987"/>
                    <a:pt x="1106" y="1024"/>
                    <a:pt x="1152" y="1048"/>
                  </a:cubicBezTo>
                  <a:cubicBezTo>
                    <a:pt x="1198" y="1072"/>
                    <a:pt x="1296" y="1064"/>
                    <a:pt x="1352" y="1096"/>
                  </a:cubicBezTo>
                  <a:cubicBezTo>
                    <a:pt x="1408" y="1128"/>
                    <a:pt x="1455" y="1205"/>
                    <a:pt x="1488" y="1240"/>
                  </a:cubicBezTo>
                  <a:cubicBezTo>
                    <a:pt x="1521" y="1275"/>
                    <a:pt x="1528" y="1293"/>
                    <a:pt x="1552" y="1304"/>
                  </a:cubicBezTo>
                  <a:cubicBezTo>
                    <a:pt x="1576" y="1315"/>
                    <a:pt x="1608" y="1293"/>
                    <a:pt x="1632" y="1304"/>
                  </a:cubicBezTo>
                  <a:cubicBezTo>
                    <a:pt x="1656" y="1315"/>
                    <a:pt x="1667" y="1371"/>
                    <a:pt x="1696" y="1368"/>
                  </a:cubicBezTo>
                  <a:cubicBezTo>
                    <a:pt x="1725" y="1365"/>
                    <a:pt x="1776" y="1308"/>
                    <a:pt x="1808" y="1288"/>
                  </a:cubicBezTo>
                  <a:cubicBezTo>
                    <a:pt x="1840" y="1268"/>
                    <a:pt x="1844" y="1247"/>
                    <a:pt x="1888" y="1248"/>
                  </a:cubicBezTo>
                  <a:cubicBezTo>
                    <a:pt x="1932" y="1249"/>
                    <a:pt x="2012" y="1308"/>
                    <a:pt x="2072" y="1296"/>
                  </a:cubicBezTo>
                  <a:cubicBezTo>
                    <a:pt x="2132" y="1284"/>
                    <a:pt x="2184" y="1217"/>
                    <a:pt x="2248" y="1176"/>
                  </a:cubicBezTo>
                  <a:cubicBezTo>
                    <a:pt x="2312" y="1135"/>
                    <a:pt x="2409" y="1104"/>
                    <a:pt x="2456" y="1048"/>
                  </a:cubicBezTo>
                  <a:cubicBezTo>
                    <a:pt x="2503" y="992"/>
                    <a:pt x="2496" y="893"/>
                    <a:pt x="2528" y="840"/>
                  </a:cubicBezTo>
                  <a:cubicBezTo>
                    <a:pt x="2560" y="787"/>
                    <a:pt x="2608" y="755"/>
                    <a:pt x="2648" y="728"/>
                  </a:cubicBezTo>
                  <a:cubicBezTo>
                    <a:pt x="2688" y="701"/>
                    <a:pt x="2732" y="715"/>
                    <a:pt x="2768" y="680"/>
                  </a:cubicBezTo>
                  <a:cubicBezTo>
                    <a:pt x="2804" y="645"/>
                    <a:pt x="2837" y="577"/>
                    <a:pt x="2864" y="520"/>
                  </a:cubicBezTo>
                  <a:cubicBezTo>
                    <a:pt x="2891" y="463"/>
                    <a:pt x="2908" y="400"/>
                    <a:pt x="2928" y="336"/>
                  </a:cubicBezTo>
                  <a:cubicBezTo>
                    <a:pt x="2948" y="272"/>
                    <a:pt x="2964" y="192"/>
                    <a:pt x="2984" y="136"/>
                  </a:cubicBezTo>
                  <a:cubicBezTo>
                    <a:pt x="3004" y="80"/>
                    <a:pt x="3035" y="28"/>
                    <a:pt x="3048" y="0"/>
                  </a:cubicBezTo>
                </a:path>
              </a:pathLst>
            </a:custGeom>
            <a:grpFill/>
            <a:ln w="41275" cmpd="sng">
              <a:solidFill>
                <a:srgbClr val="99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26"/>
            <p:cNvSpPr>
              <a:spLocks/>
            </p:cNvSpPr>
            <p:nvPr/>
          </p:nvSpPr>
          <p:spPr bwMode="auto">
            <a:xfrm>
              <a:off x="2552" y="2089"/>
              <a:ext cx="2696" cy="7"/>
            </a:xfrm>
            <a:custGeom>
              <a:avLst/>
              <a:gdLst>
                <a:gd name="T0" fmla="*/ 0 w 2696"/>
                <a:gd name="T1" fmla="*/ 7 h 7"/>
                <a:gd name="T2" fmla="*/ 2696 w 2696"/>
                <a:gd name="T3" fmla="*/ 0 h 7"/>
              </a:gdLst>
              <a:ahLst/>
              <a:cxnLst>
                <a:cxn ang="0">
                  <a:pos x="T0" y="T1"/>
                </a:cxn>
                <a:cxn ang="0">
                  <a:pos x="T2" y="T3"/>
                </a:cxn>
              </a:cxnLst>
              <a:rect l="0" t="0" r="r" b="b"/>
              <a:pathLst>
                <a:path w="2696" h="7">
                  <a:moveTo>
                    <a:pt x="0" y="7"/>
                  </a:moveTo>
                  <a:lnTo>
                    <a:pt x="2696" y="0"/>
                  </a:lnTo>
                </a:path>
              </a:pathLst>
            </a:custGeom>
            <a:grpFill/>
            <a:ln w="38100"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p:cNvSpPr>
              <a:spLocks noChangeShapeType="1"/>
            </p:cNvSpPr>
            <p:nvPr/>
          </p:nvSpPr>
          <p:spPr bwMode="auto">
            <a:xfrm>
              <a:off x="2880" y="2088"/>
              <a:ext cx="0" cy="408"/>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Line 28"/>
            <p:cNvSpPr>
              <a:spLocks noChangeShapeType="1"/>
            </p:cNvSpPr>
            <p:nvPr/>
          </p:nvSpPr>
          <p:spPr bwMode="auto">
            <a:xfrm>
              <a:off x="3168" y="2096"/>
              <a:ext cx="0" cy="584"/>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Line 29"/>
            <p:cNvSpPr>
              <a:spLocks noChangeShapeType="1"/>
            </p:cNvSpPr>
            <p:nvPr/>
          </p:nvSpPr>
          <p:spPr bwMode="auto">
            <a:xfrm>
              <a:off x="3472" y="2096"/>
              <a:ext cx="0" cy="792"/>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Line 30"/>
            <p:cNvSpPr>
              <a:spLocks noChangeShapeType="1"/>
            </p:cNvSpPr>
            <p:nvPr/>
          </p:nvSpPr>
          <p:spPr bwMode="auto">
            <a:xfrm>
              <a:off x="3736" y="2096"/>
              <a:ext cx="0" cy="920"/>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Line 31"/>
            <p:cNvSpPr>
              <a:spLocks noChangeShapeType="1"/>
            </p:cNvSpPr>
            <p:nvPr/>
          </p:nvSpPr>
          <p:spPr bwMode="auto">
            <a:xfrm>
              <a:off x="4024" y="2096"/>
              <a:ext cx="0" cy="1072"/>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Line 32"/>
            <p:cNvSpPr>
              <a:spLocks noChangeShapeType="1"/>
            </p:cNvSpPr>
            <p:nvPr/>
          </p:nvSpPr>
          <p:spPr bwMode="auto">
            <a:xfrm>
              <a:off x="4304" y="2088"/>
              <a:ext cx="0" cy="1048"/>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Line 33"/>
            <p:cNvSpPr>
              <a:spLocks noChangeShapeType="1"/>
            </p:cNvSpPr>
            <p:nvPr/>
          </p:nvSpPr>
          <p:spPr bwMode="auto">
            <a:xfrm>
              <a:off x="4616" y="2088"/>
              <a:ext cx="0" cy="880"/>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Line 34"/>
            <p:cNvSpPr>
              <a:spLocks noChangeShapeType="1"/>
            </p:cNvSpPr>
            <p:nvPr/>
          </p:nvSpPr>
          <p:spPr bwMode="auto">
            <a:xfrm>
              <a:off x="4920" y="2080"/>
              <a:ext cx="0" cy="488"/>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7" name="Line 35"/>
            <p:cNvSpPr>
              <a:spLocks noChangeShapeType="1"/>
            </p:cNvSpPr>
            <p:nvPr/>
          </p:nvSpPr>
          <p:spPr bwMode="auto">
            <a:xfrm flipV="1">
              <a:off x="3600" y="1824"/>
              <a:ext cx="0" cy="208"/>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Line 36"/>
            <p:cNvSpPr>
              <a:spLocks noChangeShapeType="1"/>
            </p:cNvSpPr>
            <p:nvPr/>
          </p:nvSpPr>
          <p:spPr bwMode="auto">
            <a:xfrm flipV="1">
              <a:off x="3864" y="1824"/>
              <a:ext cx="0" cy="208"/>
            </a:xfrm>
            <a:prstGeom prst="line">
              <a:avLst/>
            </a:prstGeom>
            <a:grp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Line 37"/>
            <p:cNvSpPr>
              <a:spLocks noChangeShapeType="1"/>
            </p:cNvSpPr>
            <p:nvPr/>
          </p:nvSpPr>
          <p:spPr bwMode="auto">
            <a:xfrm>
              <a:off x="3600" y="1912"/>
              <a:ext cx="264" cy="0"/>
            </a:xfrm>
            <a:prstGeom prst="line">
              <a:avLst/>
            </a:prstGeom>
            <a:grp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50" name="Object 38"/>
            <p:cNvGraphicFramePr>
              <a:graphicFrameLocks noChangeAspect="1"/>
            </p:cNvGraphicFramePr>
            <p:nvPr>
              <p:extLst>
                <p:ext uri="{D42A27DB-BD31-4B8C-83A1-F6EECF244321}">
                  <p14:modId xmlns:p14="http://schemas.microsoft.com/office/powerpoint/2010/main" val="3455841318"/>
                </p:ext>
              </p:extLst>
            </p:nvPr>
          </p:nvGraphicFramePr>
          <p:xfrm>
            <a:off x="3650" y="1657"/>
            <a:ext cx="168" cy="208"/>
          </p:xfrm>
          <a:graphic>
            <a:graphicData uri="http://schemas.openxmlformats.org/presentationml/2006/ole">
              <mc:AlternateContent xmlns:mc="http://schemas.openxmlformats.org/markup-compatibility/2006">
                <mc:Choice xmlns:v="urn:schemas-microsoft-com:vml" Requires="v">
                  <p:oleObj spid="_x0000_s40974" name="Equation" r:id="rId11" imgW="266400" imgH="330120" progId="Equation.3">
                    <p:embed/>
                  </p:oleObj>
                </mc:Choice>
                <mc:Fallback>
                  <p:oleObj name="Equation" r:id="rId11" imgW="26640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0" y="1657"/>
                          <a:ext cx="168" cy="208"/>
                        </a:xfrm>
                        <a:prstGeom prst="rect">
                          <a:avLst/>
                        </a:prstGeom>
                        <a:noFill/>
                        <a:ln>
                          <a:noFill/>
                        </a:ln>
                      </p:spPr>
                    </p:pic>
                  </p:oleObj>
                </mc:Fallback>
              </mc:AlternateContent>
            </a:graphicData>
          </a:graphic>
        </p:graphicFrame>
        <p:sp>
          <p:nvSpPr>
            <p:cNvPr id="13351" name="Line 39"/>
            <p:cNvSpPr>
              <a:spLocks noChangeShapeType="1"/>
            </p:cNvSpPr>
            <p:nvPr/>
          </p:nvSpPr>
          <p:spPr bwMode="auto">
            <a:xfrm>
              <a:off x="3736" y="2104"/>
              <a:ext cx="0" cy="624"/>
            </a:xfrm>
            <a:prstGeom prst="line">
              <a:avLst/>
            </a:prstGeom>
            <a:grp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52" name="Object 40"/>
            <p:cNvGraphicFramePr>
              <a:graphicFrameLocks noChangeAspect="1"/>
            </p:cNvGraphicFramePr>
            <p:nvPr>
              <p:extLst>
                <p:ext uri="{D42A27DB-BD31-4B8C-83A1-F6EECF244321}">
                  <p14:modId xmlns:p14="http://schemas.microsoft.com/office/powerpoint/2010/main" val="876137270"/>
                </p:ext>
              </p:extLst>
            </p:nvPr>
          </p:nvGraphicFramePr>
          <p:xfrm>
            <a:off x="3666" y="2417"/>
            <a:ext cx="152" cy="208"/>
          </p:xfrm>
          <a:graphic>
            <a:graphicData uri="http://schemas.openxmlformats.org/presentationml/2006/ole">
              <mc:AlternateContent xmlns:mc="http://schemas.openxmlformats.org/markup-compatibility/2006">
                <mc:Choice xmlns:v="urn:schemas-microsoft-com:vml" Requires="v">
                  <p:oleObj spid="_x0000_s40975" name="Equation" r:id="rId13" imgW="241200" imgH="330120" progId="Equation.3">
                    <p:embed/>
                  </p:oleObj>
                </mc:Choice>
                <mc:Fallback>
                  <p:oleObj name="Equation" r:id="rId13" imgW="241200" imgH="3301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6" y="2417"/>
                          <a:ext cx="152" cy="208"/>
                        </a:xfrm>
                        <a:prstGeom prst="rect">
                          <a:avLst/>
                        </a:prstGeom>
                        <a:noFill/>
                        <a:ln>
                          <a:noFill/>
                        </a:ln>
                      </p:spPr>
                    </p:pic>
                  </p:oleObj>
                </mc:Fallback>
              </mc:AlternateContent>
            </a:graphicData>
          </a:graphic>
        </p:graphicFrame>
        <p:sp>
          <p:nvSpPr>
            <p:cNvPr id="13353" name="Oval 41"/>
            <p:cNvSpPr>
              <a:spLocks noChangeArrowheads="1"/>
            </p:cNvSpPr>
            <p:nvPr/>
          </p:nvSpPr>
          <p:spPr bwMode="auto">
            <a:xfrm>
              <a:off x="3720" y="2720"/>
              <a:ext cx="56" cy="56"/>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354" name="Object 42"/>
            <p:cNvGraphicFramePr>
              <a:graphicFrameLocks noChangeAspect="1"/>
            </p:cNvGraphicFramePr>
            <p:nvPr>
              <p:extLst>
                <p:ext uri="{D42A27DB-BD31-4B8C-83A1-F6EECF244321}">
                  <p14:modId xmlns:p14="http://schemas.microsoft.com/office/powerpoint/2010/main" val="3524624975"/>
                </p:ext>
              </p:extLst>
            </p:nvPr>
          </p:nvGraphicFramePr>
          <p:xfrm>
            <a:off x="2638" y="1869"/>
            <a:ext cx="288" cy="152"/>
          </p:xfrm>
          <a:graphic>
            <a:graphicData uri="http://schemas.openxmlformats.org/presentationml/2006/ole">
              <mc:AlternateContent xmlns:mc="http://schemas.openxmlformats.org/markup-compatibility/2006">
                <mc:Choice xmlns:v="urn:schemas-microsoft-com:vml" Requires="v">
                  <p:oleObj spid="_x0000_s40976" name="Equation" r:id="rId15" imgW="457200" imgH="241200" progId="Equation.3">
                    <p:embed/>
                  </p:oleObj>
                </mc:Choice>
                <mc:Fallback>
                  <p:oleObj name="Equation" r:id="rId15" imgW="45720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8" y="1869"/>
                          <a:ext cx="288" cy="152"/>
                        </a:xfrm>
                        <a:prstGeom prst="rect">
                          <a:avLst/>
                        </a:prstGeom>
                        <a:noFill/>
                        <a:ln>
                          <a:noFill/>
                        </a:ln>
                      </p:spPr>
                    </p:pic>
                  </p:oleObj>
                </mc:Fallback>
              </mc:AlternateContent>
            </a:graphicData>
          </a:graphic>
        </p:graphicFrame>
        <p:graphicFrame>
          <p:nvGraphicFramePr>
            <p:cNvPr id="13355" name="Object 43"/>
            <p:cNvGraphicFramePr>
              <a:graphicFrameLocks noChangeAspect="1"/>
            </p:cNvGraphicFramePr>
            <p:nvPr>
              <p:extLst>
                <p:ext uri="{D42A27DB-BD31-4B8C-83A1-F6EECF244321}">
                  <p14:modId xmlns:p14="http://schemas.microsoft.com/office/powerpoint/2010/main" val="2439579431"/>
                </p:ext>
              </p:extLst>
            </p:nvPr>
          </p:nvGraphicFramePr>
          <p:xfrm>
            <a:off x="4794" y="1853"/>
            <a:ext cx="320" cy="144"/>
          </p:xfrm>
          <a:graphic>
            <a:graphicData uri="http://schemas.openxmlformats.org/presentationml/2006/ole">
              <mc:AlternateContent xmlns:mc="http://schemas.openxmlformats.org/markup-compatibility/2006">
                <mc:Choice xmlns:v="urn:schemas-microsoft-com:vml" Requires="v">
                  <p:oleObj spid="_x0000_s40977" name="Equation" r:id="rId17" imgW="507960" imgH="228600" progId="Equation.3">
                    <p:embed/>
                  </p:oleObj>
                </mc:Choice>
                <mc:Fallback>
                  <p:oleObj name="Equation" r:id="rId17" imgW="50796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94" y="1853"/>
                          <a:ext cx="320" cy="144"/>
                        </a:xfrm>
                        <a:prstGeom prst="rect">
                          <a:avLst/>
                        </a:prstGeom>
                        <a:noFill/>
                        <a:ln>
                          <a:noFill/>
                        </a:ln>
                      </p:spPr>
                    </p:pic>
                  </p:oleObj>
                </mc:Fallback>
              </mc:AlternateContent>
            </a:graphicData>
          </a:graphic>
        </p:graphicFrame>
      </p:grpSp>
      <p:sp>
        <p:nvSpPr>
          <p:cNvPr id="13356" name="Text Box 44"/>
          <p:cNvSpPr txBox="1">
            <a:spLocks noChangeArrowheads="1"/>
          </p:cNvSpPr>
          <p:nvPr/>
        </p:nvSpPr>
        <p:spPr bwMode="auto">
          <a:xfrm>
            <a:off x="403225" y="4667250"/>
            <a:ext cx="208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Velocity profile in stream</a:t>
            </a:r>
          </a:p>
        </p:txBody>
      </p:sp>
    </p:spTree>
    <p:extLst>
      <p:ext uri="{BB962C8B-B14F-4D97-AF65-F5344CB8AC3E}">
        <p14:creationId xmlns:p14="http://schemas.microsoft.com/office/powerpoint/2010/main" val="9966344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14793355-E40C-47E6-975A-C4FE1F34D33D}" type="slidenum">
              <a:rPr lang="en-US"/>
              <a:pPr/>
              <a:t>69</a:t>
            </a:fld>
            <a:endParaRPr lang="en-US"/>
          </a:p>
        </p:txBody>
      </p:sp>
      <p:sp>
        <p:nvSpPr>
          <p:cNvPr id="23554" name="Rectangle 2"/>
          <p:cNvSpPr>
            <a:spLocks noGrp="1" noRot="1" noChangeArrowheads="1"/>
          </p:cNvSpPr>
          <p:nvPr>
            <p:ph type="title"/>
          </p:nvPr>
        </p:nvSpPr>
        <p:spPr>
          <a:xfrm>
            <a:off x="457200" y="274638"/>
            <a:ext cx="8229600" cy="639762"/>
          </a:xfrm>
        </p:spPr>
        <p:txBody>
          <a:bodyPr>
            <a:normAutofit fontScale="90000"/>
          </a:bodyPr>
          <a:lstStyle/>
          <a:p>
            <a:r>
              <a:rPr lang="en-US" sz="4000"/>
              <a:t>Rating Curve</a:t>
            </a:r>
          </a:p>
        </p:txBody>
      </p:sp>
      <p:sp>
        <p:nvSpPr>
          <p:cNvPr id="23564" name="Rectangle 12"/>
          <p:cNvSpPr>
            <a:spLocks noGrp="1" noChangeArrowheads="1"/>
          </p:cNvSpPr>
          <p:nvPr>
            <p:ph type="body" idx="1"/>
          </p:nvPr>
        </p:nvSpPr>
        <p:spPr>
          <a:xfrm>
            <a:off x="304800" y="1371600"/>
            <a:ext cx="7467600" cy="1143000"/>
          </a:xfrm>
        </p:spPr>
        <p:txBody>
          <a:bodyPr/>
          <a:lstStyle/>
          <a:p>
            <a:pPr>
              <a:lnSpc>
                <a:spcPct val="80000"/>
              </a:lnSpc>
            </a:pPr>
            <a:r>
              <a:rPr lang="en-US" sz="2400"/>
              <a:t>It is not feasible to measure flow daily.</a:t>
            </a:r>
          </a:p>
          <a:p>
            <a:pPr>
              <a:lnSpc>
                <a:spcPct val="80000"/>
              </a:lnSpc>
            </a:pPr>
            <a:r>
              <a:rPr lang="en-US" sz="2400"/>
              <a:t>Rating curves are used to estimate flow from stage data</a:t>
            </a:r>
          </a:p>
          <a:p>
            <a:pPr>
              <a:lnSpc>
                <a:spcPct val="80000"/>
              </a:lnSpc>
            </a:pPr>
            <a:r>
              <a:rPr lang="en-US" sz="2400"/>
              <a:t>Rating curve defines stage/streamflow relationship</a:t>
            </a:r>
          </a:p>
        </p:txBody>
      </p:sp>
      <p:pic>
        <p:nvPicPr>
          <p:cNvPr id="23555"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93738" y="2590800"/>
            <a:ext cx="5402262" cy="3692525"/>
          </a:xfrm>
          <a:noFill/>
          <a:ln/>
        </p:spPr>
      </p:pic>
      <p:graphicFrame>
        <p:nvGraphicFramePr>
          <p:cNvPr id="23556" name="Object 4"/>
          <p:cNvGraphicFramePr>
            <a:graphicFrameLocks noGrp="1" noChangeAspect="1"/>
          </p:cNvGraphicFramePr>
          <p:nvPr>
            <p:ph sz="half" idx="4294967295"/>
            <p:extLst>
              <p:ext uri="{D42A27DB-BD31-4B8C-83A1-F6EECF244321}">
                <p14:modId xmlns:p14="http://schemas.microsoft.com/office/powerpoint/2010/main" val="2411933765"/>
              </p:ext>
            </p:extLst>
          </p:nvPr>
        </p:nvGraphicFramePr>
        <p:xfrm>
          <a:off x="7924800" y="1828800"/>
          <a:ext cx="1058863" cy="4525963"/>
        </p:xfrm>
        <a:graphic>
          <a:graphicData uri="http://schemas.openxmlformats.org/presentationml/2006/ole">
            <mc:AlternateContent xmlns:mc="http://schemas.openxmlformats.org/markup-compatibility/2006">
              <mc:Choice xmlns:v="urn:schemas-microsoft-com:vml" Requires="v">
                <p:oleObj spid="_x0000_s41987" name="Worksheet" r:id="rId4" imgW="1219200" imgH="5210233" progId="Excel.Sheet.8">
                  <p:embed/>
                </p:oleObj>
              </mc:Choice>
              <mc:Fallback>
                <p:oleObj name="Worksheet" r:id="rId4" imgW="1219200" imgH="5210233"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828800"/>
                        <a:ext cx="1058863" cy="4525963"/>
                      </a:xfrm>
                      <a:prstGeom prst="rect">
                        <a:avLst/>
                      </a:prstGeom>
                      <a:noFill/>
                      <a:ln>
                        <a:noFill/>
                      </a:ln>
                      <a:effectLst/>
                    </p:spPr>
                  </p:pic>
                </p:oleObj>
              </mc:Fallback>
            </mc:AlternateContent>
          </a:graphicData>
        </a:graphic>
      </p:graphicFrame>
      <p:sp>
        <p:nvSpPr>
          <p:cNvPr id="2" name="Rectangle 1"/>
          <p:cNvSpPr/>
          <p:nvPr/>
        </p:nvSpPr>
        <p:spPr>
          <a:xfrm>
            <a:off x="321276" y="6206525"/>
            <a:ext cx="7924800" cy="369332"/>
          </a:xfrm>
          <a:prstGeom prst="rect">
            <a:avLst/>
          </a:prstGeom>
        </p:spPr>
        <p:txBody>
          <a:bodyPr wrap="square">
            <a:spAutoFit/>
          </a:bodyPr>
          <a:lstStyle/>
          <a:p>
            <a:r>
              <a:rPr lang="en-US" dirty="0"/>
              <a:t>http://nwis.waterdata.usgs.gov/nwis/measurements/?site_no=08158000</a:t>
            </a:r>
          </a:p>
        </p:txBody>
      </p:sp>
    </p:spTree>
    <p:extLst>
      <p:ext uri="{BB962C8B-B14F-4D97-AF65-F5344CB8AC3E}">
        <p14:creationId xmlns:p14="http://schemas.microsoft.com/office/powerpoint/2010/main" val="1782550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Floodplains in Williamson County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710" y="1298532"/>
            <a:ext cx="71151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561414" y="6135808"/>
            <a:ext cx="5899857" cy="646331"/>
            <a:chOff x="4700587" y="1524000"/>
            <a:chExt cx="5899857" cy="646331"/>
          </a:xfrm>
        </p:grpSpPr>
        <p:sp>
          <p:nvSpPr>
            <p:cNvPr id="3" name="TextBox 2"/>
            <p:cNvSpPr txBox="1"/>
            <p:nvPr/>
          </p:nvSpPr>
          <p:spPr>
            <a:xfrm>
              <a:off x="4700587" y="1524000"/>
              <a:ext cx="3015762" cy="646331"/>
            </a:xfrm>
            <a:prstGeom prst="rect">
              <a:avLst/>
            </a:prstGeom>
            <a:noFill/>
          </p:spPr>
          <p:txBody>
            <a:bodyPr wrap="none" rtlCol="0">
              <a:spAutoFit/>
            </a:bodyPr>
            <a:lstStyle/>
            <a:p>
              <a:r>
                <a:rPr lang="en-US" dirty="0" smtClean="0"/>
                <a:t>Area of County = 1135 mile</a:t>
              </a:r>
              <a:r>
                <a:rPr lang="en-US" baseline="30000" dirty="0" smtClean="0"/>
                <a:t>2</a:t>
              </a:r>
            </a:p>
            <a:p>
              <a:r>
                <a:rPr lang="en-US" dirty="0" smtClean="0"/>
                <a:t>Area of floodplain = 147 mile</a:t>
              </a:r>
              <a:r>
                <a:rPr lang="en-US" baseline="30000" dirty="0" smtClean="0"/>
                <a:t>2</a:t>
              </a:r>
              <a:endParaRPr lang="en-US" baseline="30000" dirty="0"/>
            </a:p>
          </p:txBody>
        </p:sp>
        <p:sp>
          <p:nvSpPr>
            <p:cNvPr id="4" name="Right Brace 3"/>
            <p:cNvSpPr/>
            <p:nvPr/>
          </p:nvSpPr>
          <p:spPr>
            <a:xfrm>
              <a:off x="7543800" y="1524000"/>
              <a:ext cx="304800" cy="6463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848600" y="1670042"/>
              <a:ext cx="2751844" cy="369332"/>
            </a:xfrm>
            <a:prstGeom prst="rect">
              <a:avLst/>
            </a:prstGeom>
            <a:noFill/>
          </p:spPr>
          <p:txBody>
            <a:bodyPr wrap="none" rtlCol="0">
              <a:spAutoFit/>
            </a:bodyPr>
            <a:lstStyle/>
            <a:p>
              <a:r>
                <a:rPr lang="en-US" dirty="0" smtClean="0"/>
                <a:t>13% of county in floodplain</a:t>
              </a:r>
              <a:endParaRPr lang="en-US" dirty="0"/>
            </a:p>
          </p:txBody>
        </p:sp>
      </p:grpSp>
    </p:spTree>
    <p:extLst>
      <p:ext uri="{BB962C8B-B14F-4D97-AF65-F5344CB8AC3E}">
        <p14:creationId xmlns:p14="http://schemas.microsoft.com/office/powerpoint/2010/main" val="36148064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685800"/>
          </a:xfrm>
        </p:spPr>
        <p:txBody>
          <a:bodyPr/>
          <a:lstStyle/>
          <a:p>
            <a:pPr eaLnBrk="1" hangingPunct="1"/>
            <a:r>
              <a:rPr lang="en-US" smtClean="0"/>
              <a:t>Digital Elevation Model (DEM)</a:t>
            </a:r>
          </a:p>
        </p:txBody>
      </p:sp>
      <p:pic>
        <p:nvPicPr>
          <p:cNvPr id="25603" name="Picture 3" descr="elevpts"/>
          <p:cNvPicPr>
            <a:picLocks noChangeAspect="1" noChangeArrowheads="1"/>
          </p:cNvPicPr>
          <p:nvPr/>
        </p:nvPicPr>
        <p:blipFill>
          <a:blip r:embed="rId2" cstate="print"/>
          <a:srcRect/>
          <a:stretch>
            <a:fillRect/>
          </a:stretch>
        </p:blipFill>
        <p:spPr bwMode="auto">
          <a:xfrm>
            <a:off x="685800" y="1676400"/>
            <a:ext cx="6470650" cy="4535488"/>
          </a:xfrm>
          <a:prstGeom prst="rect">
            <a:avLst/>
          </a:prstGeom>
          <a:noFill/>
          <a:ln w="9525">
            <a:noFill/>
            <a:miter lim="800000"/>
            <a:headEnd/>
            <a:tailEnd/>
          </a:ln>
        </p:spPr>
      </p:pic>
      <p:sp>
        <p:nvSpPr>
          <p:cNvPr id="25604" name="Text Box 4"/>
          <p:cNvSpPr txBox="1">
            <a:spLocks noChangeArrowheads="1"/>
          </p:cNvSpPr>
          <p:nvPr/>
        </p:nvSpPr>
        <p:spPr bwMode="auto">
          <a:xfrm>
            <a:off x="7469188" y="1600200"/>
            <a:ext cx="1674812"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Contours</a:t>
            </a:r>
            <a:endParaRPr lang="en-US" sz="3200"/>
          </a:p>
        </p:txBody>
      </p:sp>
      <p:sp>
        <p:nvSpPr>
          <p:cNvPr id="25605" name="Line 5"/>
          <p:cNvSpPr>
            <a:spLocks noChangeShapeType="1"/>
          </p:cNvSpPr>
          <p:nvPr/>
        </p:nvSpPr>
        <p:spPr bwMode="auto">
          <a:xfrm flipH="1">
            <a:off x="7237413" y="5410200"/>
            <a:ext cx="228600" cy="0"/>
          </a:xfrm>
          <a:prstGeom prst="line">
            <a:avLst/>
          </a:prstGeom>
          <a:noFill/>
          <a:ln w="38100">
            <a:solidFill>
              <a:srgbClr val="993300"/>
            </a:solidFill>
            <a:round/>
            <a:headEnd/>
            <a:tailEnd/>
          </a:ln>
        </p:spPr>
        <p:txBody>
          <a:bodyPr wrap="none" anchor="ctr"/>
          <a:lstStyle/>
          <a:p>
            <a:endParaRPr lang="en-US"/>
          </a:p>
        </p:txBody>
      </p:sp>
      <p:sp>
        <p:nvSpPr>
          <p:cNvPr id="25606" name="Line 6"/>
          <p:cNvSpPr>
            <a:spLocks noChangeShapeType="1"/>
          </p:cNvSpPr>
          <p:nvPr/>
        </p:nvSpPr>
        <p:spPr bwMode="auto">
          <a:xfrm flipH="1">
            <a:off x="7239000" y="3306763"/>
            <a:ext cx="228600" cy="0"/>
          </a:xfrm>
          <a:prstGeom prst="line">
            <a:avLst/>
          </a:prstGeom>
          <a:noFill/>
          <a:ln w="38100">
            <a:solidFill>
              <a:srgbClr val="993300"/>
            </a:solidFill>
            <a:round/>
            <a:headEnd/>
            <a:tailEnd/>
          </a:ln>
        </p:spPr>
        <p:txBody>
          <a:bodyPr wrap="none" anchor="ctr"/>
          <a:lstStyle/>
          <a:p>
            <a:endParaRPr lang="en-US"/>
          </a:p>
        </p:txBody>
      </p:sp>
      <p:sp>
        <p:nvSpPr>
          <p:cNvPr id="25607" name="Line 7"/>
          <p:cNvSpPr>
            <a:spLocks noChangeShapeType="1"/>
          </p:cNvSpPr>
          <p:nvPr/>
        </p:nvSpPr>
        <p:spPr bwMode="auto">
          <a:xfrm flipH="1">
            <a:off x="7229475" y="4389438"/>
            <a:ext cx="228600" cy="0"/>
          </a:xfrm>
          <a:prstGeom prst="line">
            <a:avLst/>
          </a:prstGeom>
          <a:noFill/>
          <a:ln w="38100">
            <a:solidFill>
              <a:srgbClr val="993300"/>
            </a:solidFill>
            <a:round/>
            <a:headEnd/>
            <a:tailEnd/>
          </a:ln>
        </p:spPr>
        <p:txBody>
          <a:bodyPr wrap="none" anchor="ctr"/>
          <a:lstStyle/>
          <a:p>
            <a:endParaRPr lang="en-US"/>
          </a:p>
        </p:txBody>
      </p:sp>
      <p:sp>
        <p:nvSpPr>
          <p:cNvPr id="25608" name="Text Box 8"/>
          <p:cNvSpPr txBox="1">
            <a:spLocks noChangeArrowheads="1"/>
          </p:cNvSpPr>
          <p:nvPr/>
        </p:nvSpPr>
        <p:spPr bwMode="auto">
          <a:xfrm>
            <a:off x="7527925" y="302895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09" name="Text Box 9"/>
          <p:cNvSpPr txBox="1">
            <a:spLocks noChangeArrowheads="1"/>
          </p:cNvSpPr>
          <p:nvPr/>
        </p:nvSpPr>
        <p:spPr bwMode="auto">
          <a:xfrm>
            <a:off x="7535863" y="41148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700</a:t>
            </a:r>
            <a:endParaRPr lang="en-US"/>
          </a:p>
        </p:txBody>
      </p:sp>
      <p:sp>
        <p:nvSpPr>
          <p:cNvPr id="25610" name="Text Box 10"/>
          <p:cNvSpPr txBox="1">
            <a:spLocks noChangeArrowheads="1"/>
          </p:cNvSpPr>
          <p:nvPr/>
        </p:nvSpPr>
        <p:spPr bwMode="auto">
          <a:xfrm>
            <a:off x="7543800" y="5083175"/>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680</a:t>
            </a:r>
            <a:endParaRPr lang="en-US"/>
          </a:p>
        </p:txBody>
      </p:sp>
      <p:sp>
        <p:nvSpPr>
          <p:cNvPr id="25611" name="Text Box 11"/>
          <p:cNvSpPr txBox="1">
            <a:spLocks noChangeArrowheads="1"/>
          </p:cNvSpPr>
          <p:nvPr/>
        </p:nvSpPr>
        <p:spPr bwMode="auto">
          <a:xfrm>
            <a:off x="7543800" y="22098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740</a:t>
            </a:r>
            <a:endParaRPr lang="en-US"/>
          </a:p>
        </p:txBody>
      </p:sp>
      <p:sp>
        <p:nvSpPr>
          <p:cNvPr id="25612" name="Line 12"/>
          <p:cNvSpPr>
            <a:spLocks noChangeShapeType="1"/>
          </p:cNvSpPr>
          <p:nvPr/>
        </p:nvSpPr>
        <p:spPr bwMode="auto">
          <a:xfrm flipH="1">
            <a:off x="7239000" y="2514600"/>
            <a:ext cx="228600" cy="0"/>
          </a:xfrm>
          <a:prstGeom prst="line">
            <a:avLst/>
          </a:prstGeom>
          <a:noFill/>
          <a:ln w="38100">
            <a:solidFill>
              <a:srgbClr val="993300"/>
            </a:solidFill>
            <a:round/>
            <a:headEnd/>
            <a:tailEnd/>
          </a:ln>
        </p:spPr>
        <p:txBody>
          <a:bodyPr wrap="none" anchor="ctr"/>
          <a:lstStyle/>
          <a:p>
            <a:endParaRPr lang="en-US"/>
          </a:p>
        </p:txBody>
      </p:sp>
      <p:sp>
        <p:nvSpPr>
          <p:cNvPr id="25613" name="Text Box 13"/>
          <p:cNvSpPr txBox="1">
            <a:spLocks noChangeArrowheads="1"/>
          </p:cNvSpPr>
          <p:nvPr/>
        </p:nvSpPr>
        <p:spPr bwMode="auto">
          <a:xfrm>
            <a:off x="56388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680</a:t>
            </a:r>
            <a:endParaRPr lang="en-US"/>
          </a:p>
        </p:txBody>
      </p:sp>
      <p:sp>
        <p:nvSpPr>
          <p:cNvPr id="25614" name="Text Box 14"/>
          <p:cNvSpPr txBox="1">
            <a:spLocks noChangeArrowheads="1"/>
          </p:cNvSpPr>
          <p:nvPr/>
        </p:nvSpPr>
        <p:spPr bwMode="auto">
          <a:xfrm>
            <a:off x="43434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700</a:t>
            </a:r>
            <a:endParaRPr lang="en-US"/>
          </a:p>
        </p:txBody>
      </p:sp>
      <p:sp>
        <p:nvSpPr>
          <p:cNvPr id="25615" name="Text Box 15"/>
          <p:cNvSpPr txBox="1">
            <a:spLocks noChangeArrowheads="1"/>
          </p:cNvSpPr>
          <p:nvPr/>
        </p:nvSpPr>
        <p:spPr bwMode="auto">
          <a:xfrm>
            <a:off x="35052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6" name="Text Box 16"/>
          <p:cNvSpPr txBox="1">
            <a:spLocks noChangeArrowheads="1"/>
          </p:cNvSpPr>
          <p:nvPr/>
        </p:nvSpPr>
        <p:spPr bwMode="auto">
          <a:xfrm>
            <a:off x="2590800" y="6172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740</a:t>
            </a:r>
            <a:endParaRPr lang="en-US"/>
          </a:p>
        </p:txBody>
      </p:sp>
      <p:sp>
        <p:nvSpPr>
          <p:cNvPr id="25617" name="Text Box 17"/>
          <p:cNvSpPr txBox="1">
            <a:spLocks noChangeArrowheads="1"/>
          </p:cNvSpPr>
          <p:nvPr/>
        </p:nvSpPr>
        <p:spPr bwMode="auto">
          <a:xfrm>
            <a:off x="4038600" y="1219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8" name="Text Box 18"/>
          <p:cNvSpPr txBox="1">
            <a:spLocks noChangeArrowheads="1"/>
          </p:cNvSpPr>
          <p:nvPr/>
        </p:nvSpPr>
        <p:spPr bwMode="auto">
          <a:xfrm>
            <a:off x="5105400" y="1219200"/>
            <a:ext cx="793750" cy="579438"/>
          </a:xfrm>
          <a:prstGeom prst="rect">
            <a:avLst/>
          </a:prstGeom>
          <a:noFill/>
          <a:ln w="9525">
            <a:noFill/>
            <a:miter lim="800000"/>
            <a:headEnd/>
            <a:tailEnd/>
          </a:ln>
        </p:spPr>
        <p:txBody>
          <a:bodyPr wrap="none">
            <a:spAutoFit/>
          </a:bodyPr>
          <a:lstStyle/>
          <a:p>
            <a:pPr eaLnBrk="0" hangingPunct="0"/>
            <a:r>
              <a:rPr lang="en-US" sz="3200">
                <a:solidFill>
                  <a:srgbClr val="993300"/>
                </a:solidFill>
              </a:rPr>
              <a:t>720</a:t>
            </a:r>
            <a:endParaRPr lang="en-US"/>
          </a:p>
        </p:txBody>
      </p:sp>
      <p:sp>
        <p:nvSpPr>
          <p:cNvPr id="25619" name="Rectangle 19"/>
          <p:cNvSpPr>
            <a:spLocks noChangeArrowheads="1"/>
          </p:cNvSpPr>
          <p:nvPr/>
        </p:nvSpPr>
        <p:spPr bwMode="auto">
          <a:xfrm>
            <a:off x="1997075" y="1905000"/>
            <a:ext cx="5070475" cy="4216400"/>
          </a:xfrm>
          <a:prstGeom prst="rect">
            <a:avLst/>
          </a:prstGeom>
          <a:noFill/>
          <a:ln w="57150">
            <a:solidFill>
              <a:srgbClr val="FF00FF"/>
            </a:solidFill>
            <a:miter lim="800000"/>
            <a:headEnd/>
            <a:tailEnd/>
          </a:ln>
        </p:spPr>
        <p:txBody>
          <a:bodyPr wrap="none" anchor="ctr"/>
          <a:lstStyle/>
          <a:p>
            <a:endParaRPr lang="en-US"/>
          </a:p>
        </p:txBody>
      </p:sp>
    </p:spTree>
    <p:extLst>
      <p:ext uri="{BB962C8B-B14F-4D97-AF65-F5344CB8AC3E}">
        <p14:creationId xmlns:p14="http://schemas.microsoft.com/office/powerpoint/2010/main" val="36171998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B9215F71-6646-4CC5-BDAA-418278FFA3D8}" type="slidenum">
              <a:rPr lang="en-US"/>
              <a:pPr/>
              <a:t>71</a:t>
            </a:fld>
            <a:endParaRPr lang="en-US"/>
          </a:p>
        </p:txBody>
      </p:sp>
      <p:sp>
        <p:nvSpPr>
          <p:cNvPr id="46082" name="Rectangle 2"/>
          <p:cNvSpPr>
            <a:spLocks noGrp="1" noRot="1" noChangeArrowheads="1"/>
          </p:cNvSpPr>
          <p:nvPr>
            <p:ph type="title"/>
          </p:nvPr>
        </p:nvSpPr>
        <p:spPr>
          <a:xfrm>
            <a:off x="457200" y="76200"/>
            <a:ext cx="8229600" cy="715963"/>
          </a:xfrm>
        </p:spPr>
        <p:txBody>
          <a:bodyPr/>
          <a:lstStyle/>
          <a:p>
            <a:r>
              <a:rPr lang="en-US" sz="4000"/>
              <a:t>LIDAR surveying</a:t>
            </a:r>
          </a:p>
        </p:txBody>
      </p:sp>
      <p:sp>
        <p:nvSpPr>
          <p:cNvPr id="46084" name="Rectangle 4"/>
          <p:cNvSpPr>
            <a:spLocks noChangeArrowheads="1"/>
          </p:cNvSpPr>
          <p:nvPr/>
        </p:nvSpPr>
        <p:spPr bwMode="auto">
          <a:xfrm>
            <a:off x="263525" y="5524500"/>
            <a:ext cx="8575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b="1"/>
              <a:t>LIDAR</a:t>
            </a:r>
            <a:r>
              <a:rPr lang="en-US"/>
              <a:t> (</a:t>
            </a:r>
            <a:r>
              <a:rPr lang="en-US" i="1"/>
              <a:t>Light Detection and Ranging</a:t>
            </a:r>
            <a:r>
              <a:rPr lang="en-US"/>
              <a:t>; or </a:t>
            </a:r>
            <a:r>
              <a:rPr lang="en-US" i="1"/>
              <a:t>Laser Imaging Detection and Ranging</a:t>
            </a:r>
            <a:r>
              <a:rPr lang="en-US"/>
              <a:t>) is a technology that determines distance to an object or surface using </a:t>
            </a:r>
            <a:r>
              <a:rPr lang="en-US">
                <a:hlinkClick r:id="rId2" tooltip="Laser"/>
              </a:rPr>
              <a:t>laser</a:t>
            </a:r>
            <a:r>
              <a:rPr lang="en-US"/>
              <a:t> pulses. Like the similar </a:t>
            </a:r>
            <a:r>
              <a:rPr lang="en-US">
                <a:hlinkClick r:id="rId3" tooltip="Radar"/>
              </a:rPr>
              <a:t>radar</a:t>
            </a:r>
            <a:r>
              <a:rPr lang="en-US"/>
              <a:t> technology, which uses radio waves instead of light, the range to an object is determined by measuring the time delay between transmission of a pulse and detection of the reflected signal.</a:t>
            </a:r>
          </a:p>
        </p:txBody>
      </p:sp>
      <p:pic>
        <p:nvPicPr>
          <p:cNvPr id="46086" name="Picture 6" descr="graphic showing lidar col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838200"/>
            <a:ext cx="36099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2859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pPr eaLnBrk="1" hangingPunct="1"/>
            <a:endParaRPr lang="en-US" smtClean="0"/>
          </a:p>
        </p:txBody>
      </p:sp>
      <p:sp>
        <p:nvSpPr>
          <p:cNvPr id="66563" name="Rectangle 3"/>
          <p:cNvSpPr>
            <a:spLocks noGrp="1" noChangeArrowheads="1"/>
          </p:cNvSpPr>
          <p:nvPr>
            <p:ph type="subTitle" idx="1"/>
          </p:nvPr>
        </p:nvSpPr>
        <p:spPr/>
        <p:txBody>
          <a:bodyPr/>
          <a:lstStyle/>
          <a:p>
            <a:pPr eaLnBrk="1" hangingPunct="1"/>
            <a:endParaRPr lang="en-US" smtClean="0"/>
          </a:p>
        </p:txBody>
      </p:sp>
      <p:pic>
        <p:nvPicPr>
          <p:cNvPr id="66564" name="Picture 4" descr="wy_detail_25%"/>
          <p:cNvPicPr>
            <a:picLocks noChangeAspect="1" noChangeArrowheads="1"/>
          </p:cNvPicPr>
          <p:nvPr/>
        </p:nvPicPr>
        <p:blipFill>
          <a:blip r:embed="rId2" cstate="print"/>
          <a:srcRect l="1666" t="2486"/>
          <a:stretch>
            <a:fillRect/>
          </a:stretch>
        </p:blipFill>
        <p:spPr bwMode="auto">
          <a:xfrm>
            <a:off x="0" y="0"/>
            <a:ext cx="9144000" cy="5978525"/>
          </a:xfrm>
          <a:prstGeom prst="rect">
            <a:avLst/>
          </a:prstGeom>
          <a:noFill/>
          <a:ln w="9525">
            <a:noFill/>
            <a:miter lim="800000"/>
            <a:headEnd/>
            <a:tailEnd/>
          </a:ln>
        </p:spPr>
      </p:pic>
      <p:sp>
        <p:nvSpPr>
          <p:cNvPr id="66565" name="Text Box 5"/>
          <p:cNvSpPr txBox="1">
            <a:spLocks noChangeArrowheads="1"/>
          </p:cNvSpPr>
          <p:nvPr/>
        </p:nvSpPr>
        <p:spPr bwMode="auto">
          <a:xfrm>
            <a:off x="838200" y="5715000"/>
            <a:ext cx="7624763" cy="396875"/>
          </a:xfrm>
          <a:prstGeom prst="rect">
            <a:avLst/>
          </a:prstGeom>
          <a:noFill/>
          <a:ln w="9525">
            <a:noFill/>
            <a:miter lim="800000"/>
            <a:headEnd/>
            <a:tailEnd/>
          </a:ln>
        </p:spPr>
        <p:txBody>
          <a:bodyPr wrap="none">
            <a:spAutoFit/>
          </a:bodyPr>
          <a:lstStyle/>
          <a:p>
            <a:r>
              <a:rPr lang="en-US" sz="2000">
                <a:latin typeface="Arial" pitchFamily="34" charset="0"/>
              </a:rPr>
              <a:t>3-D detail of the Tongue river at the WY/Mont border from LIDAR. </a:t>
            </a:r>
          </a:p>
        </p:txBody>
      </p:sp>
      <p:sp>
        <p:nvSpPr>
          <p:cNvPr id="66566" name="Rectangle 6"/>
          <p:cNvSpPr>
            <a:spLocks noChangeArrowheads="1"/>
          </p:cNvSpPr>
          <p:nvPr/>
        </p:nvSpPr>
        <p:spPr bwMode="auto">
          <a:xfrm>
            <a:off x="6384925" y="6240463"/>
            <a:ext cx="2759075" cy="581025"/>
          </a:xfrm>
          <a:prstGeom prst="rect">
            <a:avLst/>
          </a:prstGeom>
          <a:noFill/>
          <a:ln w="9525">
            <a:noFill/>
            <a:miter lim="800000"/>
            <a:headEnd/>
            <a:tailEnd/>
          </a:ln>
        </p:spPr>
        <p:txBody>
          <a:bodyPr wrap="none">
            <a:spAutoFit/>
          </a:bodyPr>
          <a:lstStyle/>
          <a:p>
            <a:pPr algn="r"/>
            <a:r>
              <a:rPr lang="en-US" sz="1600">
                <a:latin typeface="Arial" pitchFamily="34" charset="0"/>
              </a:rPr>
              <a:t>Roberto Gutierrez</a:t>
            </a:r>
          </a:p>
          <a:p>
            <a:pPr algn="r"/>
            <a:r>
              <a:rPr lang="en-US" sz="1600">
                <a:latin typeface="Arial" pitchFamily="34" charset="0"/>
              </a:rPr>
              <a:t>University of Texas at Austin</a:t>
            </a:r>
          </a:p>
        </p:txBody>
      </p:sp>
    </p:spTree>
    <p:extLst>
      <p:ext uri="{BB962C8B-B14F-4D97-AF65-F5344CB8AC3E}">
        <p14:creationId xmlns:p14="http://schemas.microsoft.com/office/powerpoint/2010/main" val="70561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6705600" cy="5133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Floodplain Zones</a:t>
            </a:r>
            <a:endParaRPr lang="en-US" dirty="0"/>
          </a:p>
        </p:txBody>
      </p:sp>
      <p:grpSp>
        <p:nvGrpSpPr>
          <p:cNvPr id="3" name="Group 2"/>
          <p:cNvGrpSpPr/>
          <p:nvPr/>
        </p:nvGrpSpPr>
        <p:grpSpPr>
          <a:xfrm>
            <a:off x="338327" y="1669186"/>
            <a:ext cx="2586789" cy="1156048"/>
            <a:chOff x="380999" y="1295400"/>
            <a:chExt cx="2586789" cy="1156048"/>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295400"/>
              <a:ext cx="2586789"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1682234"/>
              <a:ext cx="1237839" cy="369332"/>
            </a:xfrm>
            <a:prstGeom prst="rect">
              <a:avLst/>
            </a:prstGeom>
            <a:noFill/>
          </p:spPr>
          <p:txBody>
            <a:bodyPr wrap="none" rtlCol="0">
              <a:spAutoFit/>
            </a:bodyPr>
            <a:lstStyle/>
            <a:p>
              <a:r>
                <a:rPr lang="en-US" dirty="0" smtClean="0"/>
                <a:t>1% chance </a:t>
              </a:r>
              <a:endParaRPr lang="en-US" dirty="0"/>
            </a:p>
          </p:txBody>
        </p:sp>
        <p:sp>
          <p:nvSpPr>
            <p:cNvPr id="6" name="Right Brace 5"/>
            <p:cNvSpPr/>
            <p:nvPr/>
          </p:nvSpPr>
          <p:spPr>
            <a:xfrm>
              <a:off x="1066800" y="1682234"/>
              <a:ext cx="228600" cy="3693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066800" y="2082116"/>
              <a:ext cx="1527982" cy="369332"/>
            </a:xfrm>
            <a:prstGeom prst="rect">
              <a:avLst/>
            </a:prstGeom>
            <a:noFill/>
          </p:spPr>
          <p:txBody>
            <a:bodyPr wrap="none" rtlCol="0">
              <a:spAutoFit/>
            </a:bodyPr>
            <a:lstStyle/>
            <a:p>
              <a:r>
                <a:rPr lang="en-US" dirty="0" smtClean="0"/>
                <a:t>&lt; 0.2% chance</a:t>
              </a:r>
              <a:endParaRPr lang="en-US" dirty="0"/>
            </a:p>
          </p:txBody>
        </p:sp>
      </p:gr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84" y="3167825"/>
            <a:ext cx="1661692" cy="92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6460" y="4075747"/>
            <a:ext cx="2467022" cy="369332"/>
          </a:xfrm>
          <a:prstGeom prst="rect">
            <a:avLst/>
          </a:prstGeom>
          <a:noFill/>
        </p:spPr>
        <p:txBody>
          <a:bodyPr wrap="none" rtlCol="0">
            <a:spAutoFit/>
          </a:bodyPr>
          <a:lstStyle/>
          <a:p>
            <a:r>
              <a:rPr lang="en-US" dirty="0" smtClean="0"/>
              <a:t>Main zone of water flow</a:t>
            </a:r>
            <a:endParaRPr lang="en-US" dirty="0"/>
          </a:p>
        </p:txBody>
      </p:sp>
      <p:cxnSp>
        <p:nvCxnSpPr>
          <p:cNvPr id="10" name="Straight Arrow Connector 9"/>
          <p:cNvCxnSpPr/>
          <p:nvPr/>
        </p:nvCxnSpPr>
        <p:spPr>
          <a:xfrm flipV="1">
            <a:off x="2667000" y="3886200"/>
            <a:ext cx="685800" cy="374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948486"/>
            <a:ext cx="3267075" cy="175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2572" y="6096000"/>
            <a:ext cx="4443589" cy="461665"/>
          </a:xfrm>
          <a:prstGeom prst="rect">
            <a:avLst/>
          </a:prstGeom>
          <a:solidFill>
            <a:schemeClr val="bg1"/>
          </a:solidFill>
          <a:ln>
            <a:solidFill>
              <a:schemeClr val="tx1"/>
            </a:solidFill>
          </a:ln>
        </p:spPr>
        <p:txBody>
          <a:bodyPr wrap="none" rtlCol="0">
            <a:spAutoFit/>
          </a:bodyPr>
          <a:lstStyle/>
          <a:p>
            <a:r>
              <a:rPr lang="en-US" sz="2400" i="1" dirty="0" smtClean="0"/>
              <a:t>Flow with a Sloping Water Surface</a:t>
            </a:r>
            <a:endParaRPr lang="en-US" sz="2400" i="1" dirty="0"/>
          </a:p>
        </p:txBody>
      </p:sp>
    </p:spTree>
    <p:extLst>
      <p:ext uri="{BB962C8B-B14F-4D97-AF65-F5344CB8AC3E}">
        <p14:creationId xmlns:p14="http://schemas.microsoft.com/office/powerpoint/2010/main" val="1641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Control Dams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85" y="2743200"/>
            <a:ext cx="8305800" cy="383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892" y="1197864"/>
            <a:ext cx="5295900" cy="1962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92166"/>
            <a:ext cx="3848100" cy="157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2667000" y="2965711"/>
            <a:ext cx="762000" cy="130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429000" y="3160014"/>
            <a:ext cx="1828800" cy="1107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77256" y="2743200"/>
            <a:ext cx="1042273" cy="369332"/>
          </a:xfrm>
          <a:prstGeom prst="rect">
            <a:avLst/>
          </a:prstGeom>
          <a:noFill/>
        </p:spPr>
        <p:txBody>
          <a:bodyPr wrap="none" rtlCol="0">
            <a:spAutoFit/>
          </a:bodyPr>
          <a:lstStyle/>
          <a:p>
            <a:r>
              <a:rPr lang="en-US" dirty="0" smtClean="0"/>
              <a:t>Dam 13A</a:t>
            </a:r>
            <a:endParaRPr lang="en-US" dirty="0"/>
          </a:p>
        </p:txBody>
      </p:sp>
      <p:sp>
        <p:nvSpPr>
          <p:cNvPr id="13" name="TextBox 12"/>
          <p:cNvSpPr txBox="1"/>
          <p:nvPr/>
        </p:nvSpPr>
        <p:spPr>
          <a:xfrm>
            <a:off x="192572" y="6096000"/>
            <a:ext cx="4814780" cy="461665"/>
          </a:xfrm>
          <a:prstGeom prst="rect">
            <a:avLst/>
          </a:prstGeom>
          <a:solidFill>
            <a:schemeClr val="bg1"/>
          </a:solidFill>
          <a:ln>
            <a:solidFill>
              <a:schemeClr val="tx1"/>
            </a:solidFill>
          </a:ln>
        </p:spPr>
        <p:txBody>
          <a:bodyPr wrap="none" rtlCol="0">
            <a:spAutoFit/>
          </a:bodyPr>
          <a:lstStyle/>
          <a:p>
            <a:r>
              <a:rPr lang="en-US" sz="2400" i="1" dirty="0" smtClean="0"/>
              <a:t>Flow with a Horizontal Water Surface</a:t>
            </a:r>
            <a:endParaRPr lang="en-US" sz="2400" i="1" dirty="0"/>
          </a:p>
        </p:txBody>
      </p:sp>
    </p:spTree>
    <p:extLst>
      <p:ext uri="{BB962C8B-B14F-4D97-AF65-F5344CB8AC3E}">
        <p14:creationId xmlns:p14="http://schemas.microsoft.com/office/powerpoint/2010/main" val="38724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2654</Words>
  <Application>Microsoft Office PowerPoint</Application>
  <PresentationFormat>On-screen Show (4:3)</PresentationFormat>
  <Paragraphs>640</Paragraphs>
  <Slides>72</Slides>
  <Notes>16</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72</vt:i4>
      </vt:variant>
    </vt:vector>
  </HeadingPairs>
  <TitlesOfParts>
    <vt:vector size="78" baseType="lpstr">
      <vt:lpstr>Office Theme</vt:lpstr>
      <vt:lpstr>Equation</vt:lpstr>
      <vt:lpstr>Chart</vt:lpstr>
      <vt:lpstr>Bitmap Image</vt:lpstr>
      <vt:lpstr>Photo Editor Photo</vt:lpstr>
      <vt:lpstr>Worksheet</vt:lpstr>
      <vt:lpstr>CE 374K Hydrology</vt:lpstr>
      <vt:lpstr>Hydrology as a Science</vt:lpstr>
      <vt:lpstr>Hydrology as a Profession</vt:lpstr>
      <vt:lpstr>Global water balance (volumetric)</vt:lpstr>
      <vt:lpstr>Global water balance</vt:lpstr>
      <vt:lpstr>Capital Area Counties</vt:lpstr>
      <vt:lpstr>Floodplains in Williamson County</vt:lpstr>
      <vt:lpstr>Floodplain Zones</vt:lpstr>
      <vt:lpstr>Flood Control Dams</vt:lpstr>
      <vt:lpstr>Watershed – Drainage area of a point on a stream</vt:lpstr>
      <vt:lpstr>Hydrologic System</vt:lpstr>
      <vt:lpstr>Reynolds Transport Theorem</vt:lpstr>
      <vt:lpstr>Mass, Momentum Energy</vt:lpstr>
      <vt:lpstr>Continuity Equation</vt:lpstr>
      <vt:lpstr>Continuous and Discrete time data</vt:lpstr>
      <vt:lpstr>PowerPoint Presentation</vt:lpstr>
      <vt:lpstr>Momentum</vt:lpstr>
      <vt:lpstr>Energy equation of fluid mechanics</vt:lpstr>
      <vt:lpstr>Open channel flow Manning’s equation</vt:lpstr>
      <vt:lpstr>Subsurface flow Darcy’s equation</vt:lpstr>
      <vt:lpstr>Internal Energy of Water</vt:lpstr>
      <vt:lpstr>Radiation</vt:lpstr>
      <vt:lpstr>Net Radiation, Rn </vt:lpstr>
      <vt:lpstr>Latent heat flux</vt:lpstr>
      <vt:lpstr>Energy Balance of Earth</vt:lpstr>
      <vt:lpstr>Atmospheric circulation</vt:lpstr>
      <vt:lpstr>Structure of atmosphere</vt:lpstr>
      <vt:lpstr>Specific Humidity, qv</vt:lpstr>
      <vt:lpstr>Vapor pressure, e</vt:lpstr>
      <vt:lpstr>Saturation vapor pressure, es</vt:lpstr>
      <vt:lpstr>Relative humidity, Rh</vt:lpstr>
      <vt:lpstr>Frontal Lifting</vt:lpstr>
      <vt:lpstr>Orographic lifting</vt:lpstr>
      <vt:lpstr>Convective lifting</vt:lpstr>
      <vt:lpstr>Incremental Rainfall</vt:lpstr>
      <vt:lpstr>Cumulative Rainfall</vt:lpstr>
      <vt:lpstr>Rainfall maps in GIS</vt:lpstr>
      <vt:lpstr>NEXRAD</vt:lpstr>
      <vt:lpstr>Evaporation</vt:lpstr>
      <vt:lpstr>ET -Eddy covariance method</vt:lpstr>
      <vt:lpstr>Energy Balance Method</vt:lpstr>
      <vt:lpstr>Energy Balance Method</vt:lpstr>
      <vt:lpstr>PowerPoint Presentation</vt:lpstr>
      <vt:lpstr>Soil Texture is  defined by % of silt, sand, clay</vt:lpstr>
      <vt:lpstr>Soil Water Content</vt:lpstr>
      <vt:lpstr>Soil Water Flux, q</vt:lpstr>
      <vt:lpstr>Soil Water Tension, y</vt:lpstr>
      <vt:lpstr>PowerPoint Presentation</vt:lpstr>
      <vt:lpstr>Richard’s Equation</vt:lpstr>
      <vt:lpstr>Infiltration</vt:lpstr>
      <vt:lpstr>Green – Ampt Infiltration</vt:lpstr>
      <vt:lpstr>Green – Ampt Infiltration (Cont.)</vt:lpstr>
      <vt:lpstr>Conductivity and Suction Head (Data from Table 4.3.1)</vt:lpstr>
      <vt:lpstr>Green-Ampt Parameters (Data from Table 4.3.1)</vt:lpstr>
      <vt:lpstr>Green-Ampt Porosity  (Data from Table 4.3.1)</vt:lpstr>
      <vt:lpstr>Ponding time</vt:lpstr>
      <vt:lpstr>Ponding Time</vt:lpstr>
      <vt:lpstr>Infiltration after ponding has occured</vt:lpstr>
      <vt:lpstr>Hortonian Flow</vt:lpstr>
      <vt:lpstr>Subsurface flow</vt:lpstr>
      <vt:lpstr>Saturation overland flow</vt:lpstr>
      <vt:lpstr>Streamflow hydrograph</vt:lpstr>
      <vt:lpstr>SCS method</vt:lpstr>
      <vt:lpstr>Abstractions – SCS Method</vt:lpstr>
      <vt:lpstr>SCS Method (Cont.)</vt:lpstr>
      <vt:lpstr>CN Table</vt:lpstr>
      <vt:lpstr>Hydrologic Measurement</vt:lpstr>
      <vt:lpstr>Stream Flow Rate</vt:lpstr>
      <vt:lpstr>Rating Curve</vt:lpstr>
      <vt:lpstr>Digital Elevation Model (DEM)</vt:lpstr>
      <vt:lpstr>LIDAR surveying</vt:lpstr>
      <vt:lpstr>PowerPoint Presentation</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374K Hydrology</dc:title>
  <dc:creator>maidment</dc:creator>
  <cp:lastModifiedBy>Maidment</cp:lastModifiedBy>
  <cp:revision>22</cp:revision>
  <dcterms:created xsi:type="dcterms:W3CDTF">2011-02-14T20:57:54Z</dcterms:created>
  <dcterms:modified xsi:type="dcterms:W3CDTF">2012-02-21T08:53:14Z</dcterms:modified>
</cp:coreProperties>
</file>