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1C3DDC-4AFD-463F-84D2-39645E91CA3F}">
  <a:tblStyle styleId="{FD1C3DDC-4AFD-463F-84D2-39645E91CA3F}" styleName="Table_0">
    <a:wholeTbl>
      <a:tcStyle>
        <a:tcBdr>
          <a:left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48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6036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mewyse.com/services/cost_to_install_concrete_curb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etalsdepot.com/catalog_cart_view.php?msg=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15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303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269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597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82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946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857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723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68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http://www.homewyse.com/services/cost_to_install_concrete_curb.html</a:t>
            </a:r>
            <a:r>
              <a:rPr lang="en-US"/>
              <a:t> - curb cost, zip code 78705, mid average: $15.49 / ln ft</a:t>
            </a:r>
          </a:p>
          <a:p>
            <a:pPr marL="342900" lvl="0" indent="-139700" rtl="0">
              <a:spcBef>
                <a:spcPts val="64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Currently we are estimating a cost of approximately $12,500</a:t>
            </a:r>
          </a:p>
          <a:p>
            <a:pPr marL="342900" lvl="0" indent="-139700" rtl="0">
              <a:spcBef>
                <a:spcPts val="64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	$5,000 in design fees</a:t>
            </a:r>
          </a:p>
          <a:p>
            <a:pPr marL="342900" lvl="0" indent="-139700" rtl="0">
              <a:spcBef>
                <a:spcPts val="64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	$5,000 for inlet installation</a:t>
            </a:r>
          </a:p>
          <a:p>
            <a:pPr marL="342900" lvl="0" indent="-139700" rtl="0">
              <a:spcBef>
                <a:spcPts val="64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	$2,500 for road repair</a:t>
            </a:r>
          </a:p>
          <a:p>
            <a:pPr marL="342900" lvl="0" indent="-139700" rtl="0">
              <a:spcBef>
                <a:spcPts val="640"/>
              </a:spcBef>
              <a:buClr>
                <a:schemeClr val="dk1"/>
              </a:buClr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203200" lvl="0" indent="0" rtl="0">
              <a:spcBef>
                <a:spcPts val="64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*Based on TxDOT’s bid tab’s data.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http://www.metalsdepot.com/catalog_cart_view.php?msg=</a:t>
            </a:r>
          </a:p>
          <a:p>
            <a:pPr>
              <a:spcBef>
                <a:spcPts val="0"/>
              </a:spcBef>
              <a:buNone/>
            </a:pPr>
            <a:r>
              <a:rPr lang="en-US"/>
              <a:t>Diamond plate cover - 2 x 4 = $613</a:t>
            </a:r>
          </a:p>
        </p:txBody>
      </p:sp>
    </p:spTree>
    <p:extLst>
      <p:ext uri="{BB962C8B-B14F-4D97-AF65-F5344CB8AC3E}">
        <p14:creationId xmlns:p14="http://schemas.microsoft.com/office/powerpoint/2010/main" val="3992910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http://www.ce.utexas.edu/prof/maidment/CE365KSpr15/Docs/Assessment.pdf</a:t>
            </a:r>
          </a:p>
        </p:txBody>
      </p:sp>
    </p:spTree>
    <p:extLst>
      <p:ext uri="{BB962C8B-B14F-4D97-AF65-F5344CB8AC3E}">
        <p14:creationId xmlns:p14="http://schemas.microsoft.com/office/powerpoint/2010/main" val="442657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97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37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417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940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66271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873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2855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1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1036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F3F3F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2362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rgbClr val="3F3F3F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rgbClr val="3F3F3F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rgbClr val="3F3F3F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rgbClr val="3F3F3F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rgbClr val="3F3F3F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722312" y="4406901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3F3F3F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2332036"/>
            <a:ext cx="4038599" cy="414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48200" y="2332036"/>
            <a:ext cx="4038599" cy="414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20689" y="855346"/>
            <a:ext cx="3008399" cy="116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575050" y="1227844"/>
            <a:ext cx="5111699" cy="540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20689" y="2135505"/>
            <a:ext cx="3008399" cy="418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792288" y="5105400"/>
            <a:ext cx="5486399" cy="5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pic" idx="2"/>
          </p:nvPr>
        </p:nvSpPr>
        <p:spPr>
          <a:xfrm>
            <a:off x="1792288" y="914400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792288" y="5673089"/>
            <a:ext cx="5486399" cy="80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pic" idx="2"/>
          </p:nvPr>
        </p:nvSpPr>
        <p:spPr>
          <a:xfrm>
            <a:off x="1219200" y="612775"/>
            <a:ext cx="6705599" cy="2546999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2743200" y="3453046"/>
            <a:ext cx="5029199" cy="72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Times New Roman"/>
              <a:buNone/>
              <a:defRPr/>
            </a:lvl1pPr>
            <a:lvl2pPr marL="457200" indent="0" rtl="0">
              <a:spcBef>
                <a:spcPts val="0"/>
              </a:spcBef>
              <a:buFont typeface="Times New Roman"/>
              <a:buNone/>
              <a:defRPr/>
            </a:lvl2pPr>
            <a:lvl3pPr marL="914400" indent="0" rtl="0">
              <a:spcBef>
                <a:spcPts val="0"/>
              </a:spcBef>
              <a:buFont typeface="Times New Roman"/>
              <a:buNone/>
              <a:defRPr/>
            </a:lvl3pPr>
            <a:lvl4pPr marL="1371600" indent="0" rtl="0">
              <a:spcBef>
                <a:spcPts val="0"/>
              </a:spcBef>
              <a:buFont typeface="Times New Roman"/>
              <a:buNone/>
              <a:defRPr/>
            </a:lvl4pPr>
            <a:lvl5pPr marL="1828800" indent="0" rtl="0">
              <a:spcBef>
                <a:spcPts val="0"/>
              </a:spcBef>
              <a:buFont typeface="Times New Roman"/>
              <a:buNone/>
              <a:defRPr/>
            </a:lvl5pPr>
            <a:lvl6pPr marL="2286000" indent="0" rtl="0">
              <a:spcBef>
                <a:spcPts val="0"/>
              </a:spcBef>
              <a:buFont typeface="Times New Roman"/>
              <a:buNone/>
              <a:defRPr/>
            </a:lvl6pPr>
            <a:lvl7pPr marL="2743200" indent="0" rtl="0">
              <a:spcBef>
                <a:spcPts val="0"/>
              </a:spcBef>
              <a:buFont typeface="Times New Roman"/>
              <a:buNone/>
              <a:defRPr/>
            </a:lvl7pPr>
            <a:lvl8pPr marL="3200400" indent="0" rtl="0">
              <a:spcBef>
                <a:spcPts val="0"/>
              </a:spcBef>
              <a:buFont typeface="Times New Roman"/>
              <a:buNone/>
              <a:defRPr/>
            </a:lvl8pPr>
            <a:lvl9pPr marL="3657600" indent="0" rtl="0">
              <a:spcBef>
                <a:spcPts val="0"/>
              </a:spcBef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/>
          <p:nvPr/>
        </p:nvSpPr>
        <p:spPr>
          <a:xfrm>
            <a:off x="2435351" y="3331464"/>
            <a:ext cx="457200" cy="9233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0" b="0" i="0" u="none" strike="noStrike" cap="none" baseline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5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600" b="0" i="0" u="none" strike="noStrike" cap="none" baseline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 rot="5400000">
            <a:off x="3276599" y="-457198"/>
            <a:ext cx="3505200" cy="579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Font typeface="Noto Symbol"/>
              <a:buChar char="❧"/>
              <a:defRPr/>
            </a:lvl1pPr>
            <a:lvl2pPr marL="640080" indent="-186690" algn="l" rtl="0">
              <a:spcBef>
                <a:spcPts val="380"/>
              </a:spcBef>
              <a:buClr>
                <a:schemeClr val="lt1"/>
              </a:buClr>
              <a:buFont typeface="Noto Symbol"/>
              <a:buChar char="❧"/>
              <a:defRPr/>
            </a:lvl2pPr>
            <a:lvl3pPr marL="1005839" indent="-191769" algn="l" rtl="0">
              <a:spcBef>
                <a:spcPts val="340"/>
              </a:spcBef>
              <a:buClr>
                <a:schemeClr val="lt1"/>
              </a:buClr>
              <a:buFont typeface="Noto Symbol"/>
              <a:buChar char="•"/>
              <a:defRPr/>
            </a:lvl3pPr>
            <a:lvl4pPr marL="1371600" indent="-205739" algn="l" rtl="0">
              <a:spcBef>
                <a:spcPts val="320"/>
              </a:spcBef>
              <a:buClr>
                <a:schemeClr val="lt1"/>
              </a:buClr>
              <a:buFont typeface="Noto Symbol"/>
              <a:buChar char="❧"/>
              <a:defRPr/>
            </a:lvl4pPr>
            <a:lvl5pPr marL="1645920" indent="-204470" algn="l" rtl="0">
              <a:spcBef>
                <a:spcPts val="300"/>
              </a:spcBef>
              <a:buClr>
                <a:schemeClr val="lt1"/>
              </a:buClr>
              <a:buFont typeface="Noto Symbol"/>
              <a:buChar char="❧"/>
              <a:defRPr/>
            </a:lvl5pPr>
            <a:lvl6pPr marL="1965960" indent="-210820" algn="l" rtl="0">
              <a:spcBef>
                <a:spcPts val="280"/>
              </a:spcBef>
              <a:buClr>
                <a:schemeClr val="lt1"/>
              </a:buClr>
              <a:buFont typeface="Noto Symbol"/>
              <a:buChar char="❧"/>
              <a:defRPr/>
            </a:lvl6pPr>
            <a:lvl7pPr marL="2240280" indent="-205739" algn="l" rtl="0">
              <a:spcBef>
                <a:spcPts val="280"/>
              </a:spcBef>
              <a:buClr>
                <a:schemeClr val="lt1"/>
              </a:buClr>
              <a:buFont typeface="Noto Symbol"/>
              <a:buChar char="•"/>
              <a:defRPr/>
            </a:lvl7pPr>
            <a:lvl8pPr marL="2514600" indent="-213360" algn="l" rtl="0">
              <a:spcBef>
                <a:spcPts val="280"/>
              </a:spcBef>
              <a:buClr>
                <a:schemeClr val="lt1"/>
              </a:buClr>
              <a:buFont typeface="Noto Symbol"/>
              <a:buChar char="❧"/>
              <a:defRPr/>
            </a:lvl8pPr>
            <a:lvl9pPr marL="2834640" indent="-203200" algn="l" rtl="0">
              <a:spcBef>
                <a:spcPts val="280"/>
              </a:spcBef>
              <a:buClr>
                <a:schemeClr val="lt1"/>
              </a:buClr>
              <a:buFont typeface="Noto Symbol"/>
              <a:buChar char="❧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5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600" b="0" i="0" u="none" strike="noStrike" cap="none" baseline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2239963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rgbClr val="3F3F3F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rgbClr val="3F3F3F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rgbClr val="3F3F3F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rgbClr val="3F3F3F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rgbClr val="3F3F3F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ctrTitle"/>
          </p:nvPr>
        </p:nvSpPr>
        <p:spPr>
          <a:xfrm>
            <a:off x="483650" y="1152775"/>
            <a:ext cx="8260499" cy="2152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5500" b="1" i="0" u="none" strike="noStrike" cap="none" baseline="0">
                <a:latin typeface="Trebuchet MS"/>
                <a:ea typeface="Trebuchet MS"/>
                <a:cs typeface="Trebuchet MS"/>
                <a:sym typeface="Trebuchet MS"/>
              </a:rPr>
              <a:t>38th ½ Street Improvements</a:t>
            </a:r>
            <a:r>
              <a:rPr lang="en-US" sz="6000" b="0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6000" b="0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500" b="0" i="0" u="none" strike="noStrike" cap="none" baseline="0">
                <a:latin typeface="Trebuchet MS"/>
                <a:ea typeface="Trebuchet MS"/>
                <a:cs typeface="Trebuchet MS"/>
                <a:sym typeface="Trebuchet MS"/>
              </a:rPr>
              <a:t>(between Grayson and Airport)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483650" y="4732939"/>
            <a:ext cx="6172199" cy="142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ymbol"/>
              <a:buNone/>
            </a:pPr>
            <a:r>
              <a:rPr lang="en-US" sz="1950" b="1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  <a:t>Group 10:</a:t>
            </a:r>
          </a:p>
          <a:p>
            <a:pPr marL="0" marR="0" lvl="0" indent="0" algn="l" rtl="0">
              <a:spcBef>
                <a:spcPts val="39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ymbol"/>
              <a:buNone/>
            </a:pPr>
            <a:r>
              <a:rPr lang="en-US" sz="1950" b="0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  <a:t>Jordan Alvarez</a:t>
            </a:r>
          </a:p>
          <a:p>
            <a:pPr marL="0" marR="0" lvl="0" indent="0" algn="l" rtl="0">
              <a:spcBef>
                <a:spcPts val="39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ymbol"/>
              <a:buNone/>
            </a:pPr>
            <a:r>
              <a:rPr lang="en-US" sz="1950" b="0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  <a:t>Emily Tat</a:t>
            </a:r>
          </a:p>
          <a:p>
            <a:pPr marL="0" marR="0" lvl="0" indent="0" algn="l" rtl="0">
              <a:spcBef>
                <a:spcPts val="39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ymbol"/>
              <a:buNone/>
            </a:pPr>
            <a:r>
              <a:rPr lang="en-US" sz="1950" b="0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  <a:t>Charles Yamashiro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00089" y="805150"/>
            <a:ext cx="7543800" cy="91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5000"/>
              <a:t>Change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800100" y="1458071"/>
            <a:ext cx="5029199" cy="720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i="1">
                <a:solidFill>
                  <a:srgbClr val="666666"/>
                </a:solidFill>
              </a:rPr>
              <a:t>how might the study area be</a:t>
            </a:r>
            <a:r>
              <a:rPr lang="en-US" sz="2000" i="1"/>
              <a:t> </a:t>
            </a:r>
            <a:r>
              <a:rPr lang="en-US" sz="2000" i="1">
                <a:solidFill>
                  <a:srgbClr val="6D9EEB"/>
                </a:solidFill>
              </a:rPr>
              <a:t>altered</a:t>
            </a:r>
            <a:r>
              <a:rPr lang="en-US" sz="2000" i="1">
                <a:solidFill>
                  <a:srgbClr val="666666"/>
                </a:solidFill>
              </a:rPr>
              <a:t>?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body" idx="2"/>
          </p:nvPr>
        </p:nvSpPr>
        <p:spPr>
          <a:xfrm>
            <a:off x="353025" y="1726525"/>
            <a:ext cx="8278500" cy="4561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3F3F3F"/>
              </a:buClr>
              <a:buSzPct val="100000"/>
              <a:buFont typeface="Times New Roman"/>
              <a:buNone/>
            </a:pPr>
            <a:r>
              <a:rPr lang="en-US" sz="2000" b="1"/>
              <a:t>Problem</a:t>
            </a:r>
            <a:r>
              <a:rPr lang="en-US" sz="2000"/>
              <a:t>: </a:t>
            </a:r>
          </a:p>
          <a:p>
            <a:pPr marL="457200" lvl="0" indent="-228600" rtl="0">
              <a:spcBef>
                <a:spcPts val="0"/>
              </a:spcBef>
              <a:buClr>
                <a:srgbClr val="3F3F3F"/>
              </a:buClr>
              <a:buSzPct val="100000"/>
              <a:buFont typeface="Times New Roman"/>
              <a:buNone/>
            </a:pPr>
            <a:r>
              <a:rPr lang="en-US" sz="2000"/>
              <a:t>38th ½ St between Airport Blvd and Grayson Lane is a flood zone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/>
          </a:p>
          <a:p>
            <a:pPr marL="457200" lvl="0" indent="-228600" rtl="0">
              <a:spcBef>
                <a:spcPts val="0"/>
              </a:spcBef>
              <a:buClr>
                <a:srgbClr val="3F3F3F"/>
              </a:buClr>
              <a:buSzPct val="100000"/>
              <a:buFont typeface="Times New Roman"/>
              <a:buNone/>
            </a:pPr>
            <a:r>
              <a:rPr lang="en-US" sz="2000"/>
              <a:t>Our </a:t>
            </a:r>
            <a:r>
              <a:rPr lang="en-US" sz="2000" b="1"/>
              <a:t>objective </a:t>
            </a:r>
            <a:r>
              <a:rPr lang="en-US" sz="2000"/>
              <a:t>is to improve the drainage to mitigate flooding by adding:</a:t>
            </a:r>
          </a:p>
          <a:p>
            <a:pPr marL="457200" lvl="0" indent="-228600" rtl="0">
              <a:spcBef>
                <a:spcPts val="0"/>
              </a:spcBef>
              <a:buClr>
                <a:srgbClr val="3F3F3F"/>
              </a:buClr>
              <a:buFont typeface="Times New Roman"/>
              <a:buNone/>
            </a:pPr>
            <a:endParaRPr sz="1000"/>
          </a:p>
          <a:p>
            <a:pPr marL="914400" lvl="1" indent="-228600" rtl="0">
              <a:spcBef>
                <a:spcPts val="0"/>
              </a:spcBef>
              <a:buClr>
                <a:srgbClr val="3F3F3F"/>
              </a:buClr>
              <a:buSzPct val="100000"/>
              <a:buFont typeface="Times New Roman"/>
              <a:buNone/>
            </a:pPr>
            <a:r>
              <a:rPr lang="en-US" sz="2000"/>
              <a:t>- curbs to direct flow on south side of street</a:t>
            </a:r>
          </a:p>
          <a:p>
            <a:pPr marL="914400" lvl="1" indent="-228600" rtl="0">
              <a:spcBef>
                <a:spcPts val="0"/>
              </a:spcBef>
              <a:buClr>
                <a:srgbClr val="3F3F3F"/>
              </a:buClr>
              <a:buSzPct val="100000"/>
              <a:buFont typeface="Times New Roman"/>
              <a:buNone/>
            </a:pPr>
            <a:r>
              <a:rPr lang="en-US" sz="2000"/>
              <a:t>- one inlet on each side of street where ponding is currently occurring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99025" y="6390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5000"/>
              <a:t>North Alternatives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176" y="3670651"/>
            <a:ext cx="3177825" cy="2381642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 l="16990" t="30694" r="6163" b="22650"/>
          <a:stretch/>
        </p:blipFill>
        <p:spPr>
          <a:xfrm>
            <a:off x="551425" y="1696200"/>
            <a:ext cx="4530649" cy="173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/>
          <p:nvPr/>
        </p:nvSpPr>
        <p:spPr>
          <a:xfrm>
            <a:off x="2603950" y="2279650"/>
            <a:ext cx="581825" cy="496000"/>
          </a:xfrm>
          <a:custGeom>
            <a:avLst/>
            <a:gdLst/>
            <a:ahLst/>
            <a:cxnLst/>
            <a:rect l="0" t="0" r="0" b="0"/>
            <a:pathLst>
              <a:path w="23273" h="19840" extrusionOk="0">
                <a:moveTo>
                  <a:pt x="23273" y="19840"/>
                </a:moveTo>
                <a:lnTo>
                  <a:pt x="9538" y="1145"/>
                </a:lnTo>
                <a:lnTo>
                  <a:pt x="0" y="0"/>
                </a:lnTo>
                <a:lnTo>
                  <a:pt x="8012" y="12209"/>
                </a:lnTo>
                <a:close/>
              </a:path>
            </a:pathLst>
          </a:custGeom>
          <a:solidFill>
            <a:srgbClr val="00B0F0"/>
          </a:solidFill>
          <a:ln w="19050" cap="flat">
            <a:solidFill>
              <a:srgbClr val="00FFFF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186" name="Shape 186"/>
          <p:cNvCxnSpPr/>
          <p:nvPr/>
        </p:nvCxnSpPr>
        <p:spPr>
          <a:xfrm rot="10800000">
            <a:off x="3004450" y="2699200"/>
            <a:ext cx="572399" cy="448199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" name="Shape 187"/>
          <p:cNvCxnSpPr/>
          <p:nvPr/>
        </p:nvCxnSpPr>
        <p:spPr>
          <a:xfrm>
            <a:off x="3576850" y="3147400"/>
            <a:ext cx="1020600" cy="209699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8" name="Shape 188"/>
          <p:cNvCxnSpPr/>
          <p:nvPr/>
        </p:nvCxnSpPr>
        <p:spPr>
          <a:xfrm rot="10800000">
            <a:off x="2611849" y="1974549"/>
            <a:ext cx="105000" cy="3051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9" name="Shape 189"/>
          <p:cNvSpPr/>
          <p:nvPr/>
        </p:nvSpPr>
        <p:spPr>
          <a:xfrm rot="696304">
            <a:off x="2093404" y="2539069"/>
            <a:ext cx="686661" cy="209647"/>
          </a:xfrm>
          <a:prstGeom prst="flowChartTerminator">
            <a:avLst/>
          </a:prstGeom>
          <a:solidFill>
            <a:srgbClr val="0000FF"/>
          </a:solidFill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90" name="Shape 190"/>
          <p:cNvCxnSpPr/>
          <p:nvPr/>
        </p:nvCxnSpPr>
        <p:spPr>
          <a:xfrm>
            <a:off x="1106425" y="2279650"/>
            <a:ext cx="972899" cy="3624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225" y="1598200"/>
            <a:ext cx="469582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6">
            <a:alphaModFix/>
          </a:blip>
          <a:srcRect l="26450" t="44082" r="10133" b="23686"/>
          <a:stretch/>
        </p:blipFill>
        <p:spPr>
          <a:xfrm>
            <a:off x="4597450" y="3694500"/>
            <a:ext cx="3515299" cy="2381651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3" name="Shape 193"/>
          <p:cNvSpPr txBox="1"/>
          <p:nvPr/>
        </p:nvSpPr>
        <p:spPr>
          <a:xfrm>
            <a:off x="1296387" y="6191175"/>
            <a:ext cx="1955399" cy="3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/>
              <a:t>Option 1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5377400" y="6191175"/>
            <a:ext cx="1955399" cy="3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/>
              <a:t>Option 2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5073325" y="1793200"/>
            <a:ext cx="3834300" cy="133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1800"/>
              <a:t>GOAL:</a:t>
            </a: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-"/>
            </a:pPr>
            <a:r>
              <a:rPr lang="en-US" sz="1800"/>
              <a:t>connect west storm water runoff to the existing drainage flume on north side of street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57200" y="1036636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5000"/>
              <a:t>South Proposed Changes</a:t>
            </a: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241250"/>
            <a:ext cx="6887251" cy="3501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Shape 202"/>
          <p:cNvCxnSpPr/>
          <p:nvPr/>
        </p:nvCxnSpPr>
        <p:spPr>
          <a:xfrm>
            <a:off x="1783650" y="3128550"/>
            <a:ext cx="1983900" cy="801300"/>
          </a:xfrm>
          <a:prstGeom prst="straightConnector1">
            <a:avLst/>
          </a:prstGeom>
          <a:noFill/>
          <a:ln w="19050" cap="flat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3" name="Shape 203"/>
          <p:cNvCxnSpPr/>
          <p:nvPr/>
        </p:nvCxnSpPr>
        <p:spPr>
          <a:xfrm>
            <a:off x="925200" y="2603950"/>
            <a:ext cx="2718299" cy="11925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 rot="10800000">
            <a:off x="6180750" y="4711750"/>
            <a:ext cx="1163699" cy="162299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5" name="Shape 205"/>
          <p:cNvCxnSpPr/>
          <p:nvPr/>
        </p:nvCxnSpPr>
        <p:spPr>
          <a:xfrm rot="10800000">
            <a:off x="705924" y="2622899"/>
            <a:ext cx="724800" cy="343500"/>
          </a:xfrm>
          <a:prstGeom prst="straightConnector1">
            <a:avLst/>
          </a:prstGeom>
          <a:noFill/>
          <a:ln w="19050" cap="flat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06" name="Shape 206"/>
          <p:cNvSpPr/>
          <p:nvPr/>
        </p:nvSpPr>
        <p:spPr>
          <a:xfrm rot="692568">
            <a:off x="5570376" y="4707183"/>
            <a:ext cx="419790" cy="124025"/>
          </a:xfrm>
          <a:prstGeom prst="rect">
            <a:avLst/>
          </a:prstGeom>
          <a:noFill/>
          <a:ln w="28575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 rot="1348464">
            <a:off x="1332830" y="3043629"/>
            <a:ext cx="436339" cy="162346"/>
          </a:xfrm>
          <a:prstGeom prst="rect">
            <a:avLst/>
          </a:prstGeom>
          <a:solidFill>
            <a:srgbClr val="B7B7B7"/>
          </a:solidFill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/>
          <p:nvPr/>
        </p:nvSpPr>
        <p:spPr>
          <a:xfrm rot="1167492">
            <a:off x="3775743" y="4020353"/>
            <a:ext cx="419669" cy="124108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209" name="Shape 209"/>
          <p:cNvCxnSpPr/>
          <p:nvPr/>
        </p:nvCxnSpPr>
        <p:spPr>
          <a:xfrm>
            <a:off x="4398475" y="4263600"/>
            <a:ext cx="1163699" cy="2958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0" name="Shape 210"/>
          <p:cNvSpPr/>
          <p:nvPr/>
        </p:nvSpPr>
        <p:spPr>
          <a:xfrm>
            <a:off x="457199" y="2324825"/>
            <a:ext cx="287200" cy="5964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b="0" i="0">
                <a:ln w="28575" cap="flat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1</a:t>
            </a:r>
          </a:p>
        </p:txBody>
      </p:sp>
      <p:sp>
        <p:nvSpPr>
          <p:cNvPr id="211" name="Shape 211"/>
          <p:cNvSpPr/>
          <p:nvPr/>
        </p:nvSpPr>
        <p:spPr>
          <a:xfrm>
            <a:off x="1145400" y="3130762"/>
            <a:ext cx="390250" cy="5964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b="0" i="0">
                <a:ln w="28575" cap="flat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2</a:t>
            </a:r>
          </a:p>
        </p:txBody>
      </p:sp>
      <p:sp>
        <p:nvSpPr>
          <p:cNvPr id="212" name="Shape 212"/>
          <p:cNvSpPr/>
          <p:nvPr/>
        </p:nvSpPr>
        <p:spPr>
          <a:xfrm>
            <a:off x="3520200" y="4017612"/>
            <a:ext cx="386133" cy="6064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b="0" i="0">
                <a:ln w="28575" cap="flat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737" y="2086912"/>
            <a:ext cx="7458075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800089" y="948950"/>
            <a:ext cx="7543800" cy="91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5000"/>
              <a:t>Impact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800100" y="1570625"/>
            <a:ext cx="5505899" cy="720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i="1">
                <a:solidFill>
                  <a:srgbClr val="666666"/>
                </a:solidFill>
              </a:rPr>
              <a:t>what</a:t>
            </a:r>
            <a:r>
              <a:rPr lang="en-US" sz="2000" i="1"/>
              <a:t> </a:t>
            </a:r>
            <a:r>
              <a:rPr lang="en-US" sz="2000" i="1">
                <a:solidFill>
                  <a:srgbClr val="6D9EEB"/>
                </a:solidFill>
              </a:rPr>
              <a:t>differences </a:t>
            </a:r>
            <a:r>
              <a:rPr lang="en-US" sz="2000" i="1">
                <a:solidFill>
                  <a:srgbClr val="666666"/>
                </a:solidFill>
              </a:rPr>
              <a:t>would the</a:t>
            </a:r>
            <a:r>
              <a:rPr lang="en-US" sz="2000" i="1"/>
              <a:t> </a:t>
            </a:r>
            <a:r>
              <a:rPr lang="en-US" sz="2000" i="1">
                <a:solidFill>
                  <a:srgbClr val="6D9EEB"/>
                </a:solidFill>
              </a:rPr>
              <a:t>changes </a:t>
            </a:r>
            <a:r>
              <a:rPr lang="en-US" sz="2000" i="1">
                <a:solidFill>
                  <a:srgbClr val="666666"/>
                </a:solidFill>
              </a:rPr>
              <a:t>cause?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062" y="2291525"/>
            <a:ext cx="5391875" cy="404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Shot 2015-05-07 at 2.46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61" y="2291525"/>
            <a:ext cx="5183477" cy="38651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800089" y="930975"/>
            <a:ext cx="7543800" cy="91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5000"/>
              <a:t>Decision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800100" y="1540575"/>
            <a:ext cx="5505899" cy="720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i="1">
                <a:solidFill>
                  <a:srgbClr val="666666"/>
                </a:solidFill>
              </a:rPr>
              <a:t>how </a:t>
            </a:r>
            <a:r>
              <a:rPr lang="en-US" sz="2000" i="1">
                <a:solidFill>
                  <a:srgbClr val="6D9EEB"/>
                </a:solidFill>
              </a:rPr>
              <a:t>should </a:t>
            </a:r>
            <a:r>
              <a:rPr lang="en-US" sz="2000" i="1">
                <a:solidFill>
                  <a:srgbClr val="666666"/>
                </a:solidFill>
              </a:rPr>
              <a:t>the study area be </a:t>
            </a:r>
            <a:r>
              <a:rPr lang="en-US" sz="2000" i="1">
                <a:solidFill>
                  <a:srgbClr val="6D9EEB"/>
                </a:solidFill>
              </a:rPr>
              <a:t>changed</a:t>
            </a:r>
            <a:r>
              <a:rPr lang="en-US" sz="2000" i="1">
                <a:solidFill>
                  <a:srgbClr val="666666"/>
                </a:solidFill>
              </a:rPr>
              <a:t>?</a:t>
            </a: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162" y="2716500"/>
            <a:ext cx="7975674" cy="263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4572000" y="2049300"/>
            <a:ext cx="4114800" cy="419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❏"/>
            </a:pPr>
            <a:r>
              <a:rPr lang="en-US" sz="2000"/>
              <a:t>Installation of a curb along 38th ½ St would help decrease flooding in this region by allowing more stormwater to be directed towards the drain inlet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/>
          </a:p>
          <a:p>
            <a:pPr marL="457200" lvl="0" indent="-3556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❏"/>
            </a:pPr>
            <a:r>
              <a:rPr lang="en-US" sz="2000"/>
              <a:t>217 ft of curb at 6” 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036636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5000"/>
              <a:t>Curb</a:t>
            </a: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049300"/>
            <a:ext cx="3157562" cy="4199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Shape 235"/>
          <p:cNvCxnSpPr/>
          <p:nvPr/>
        </p:nvCxnSpPr>
        <p:spPr>
          <a:xfrm rot="10800000" flipH="1">
            <a:off x="997700" y="3487400"/>
            <a:ext cx="1752600" cy="18425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6" name="Shape 236"/>
          <p:cNvCxnSpPr/>
          <p:nvPr/>
        </p:nvCxnSpPr>
        <p:spPr>
          <a:xfrm rot="10800000" flipH="1">
            <a:off x="1168475" y="3478524"/>
            <a:ext cx="1617900" cy="19863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7" name="Shape 237"/>
          <p:cNvCxnSpPr/>
          <p:nvPr/>
        </p:nvCxnSpPr>
        <p:spPr>
          <a:xfrm rot="10800000">
            <a:off x="2787974" y="3488475"/>
            <a:ext cx="1979700" cy="22670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8" name="Shape 238"/>
          <p:cNvSpPr txBox="1"/>
          <p:nvPr/>
        </p:nvSpPr>
        <p:spPr>
          <a:xfrm>
            <a:off x="4786200" y="5677600"/>
            <a:ext cx="2966099" cy="77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Extend roadside curb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1036636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5000"/>
              <a:t>Inlets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943375" y="4960825"/>
            <a:ext cx="2491500" cy="146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2000"/>
              <a:t>South Side </a:t>
            </a:r>
          </a:p>
          <a:p>
            <a:pPr rtl="0">
              <a:spcBef>
                <a:spcPts val="0"/>
              </a:spcBef>
              <a:buNone/>
            </a:pPr>
            <a:r>
              <a:rPr lang="en-US" sz="1700"/>
              <a:t>Stormwater Inlet</a:t>
            </a:r>
          </a:p>
          <a:p>
            <a:pPr>
              <a:spcBef>
                <a:spcPts val="0"/>
              </a:spcBef>
              <a:buNone/>
            </a:pPr>
            <a:r>
              <a:rPr lang="en-US" sz="1700"/>
              <a:t>Length = 5 ft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25" y="2191475"/>
            <a:ext cx="3751502" cy="267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>
            <a:spLocks noGrp="1"/>
          </p:cNvSpPr>
          <p:nvPr>
            <p:ph type="body" idx="2"/>
          </p:nvPr>
        </p:nvSpPr>
        <p:spPr>
          <a:xfrm>
            <a:off x="5232325" y="5193575"/>
            <a:ext cx="3000000" cy="146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03200" indent="0" rtl="0">
              <a:spcBef>
                <a:spcPts val="0"/>
              </a:spcBef>
              <a:buNone/>
            </a:pPr>
            <a:r>
              <a:rPr lang="en-US" sz="2000"/>
              <a:t>North Side</a:t>
            </a:r>
          </a:p>
          <a:p>
            <a:pPr marL="203200" indent="0" rtl="0">
              <a:spcBef>
                <a:spcPts val="0"/>
              </a:spcBef>
              <a:buNone/>
            </a:pPr>
            <a:r>
              <a:rPr lang="en-US" sz="1700"/>
              <a:t>Under Sidewalk Flume</a:t>
            </a:r>
          </a:p>
          <a:p>
            <a:pPr marL="203200" lvl="0" indent="0" rtl="0">
              <a:spcBef>
                <a:spcPts val="0"/>
              </a:spcBef>
              <a:buNone/>
            </a:pPr>
            <a:r>
              <a:rPr lang="en-US" sz="1700"/>
              <a:t>Length = 2 ft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 r="81428" b="72099"/>
          <a:stretch/>
        </p:blipFill>
        <p:spPr>
          <a:xfrm>
            <a:off x="4619700" y="2191475"/>
            <a:ext cx="3959222" cy="2677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02112" y="5514750"/>
            <a:ext cx="2732699" cy="1198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/>
              <a:t>   Excel Calculations using SCS Method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457200" y="1036636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5000"/>
              <a:t>Additional Inlets Analysis</a:t>
            </a:r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362" y="3012100"/>
            <a:ext cx="5354425" cy="19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76412"/>
            <a:ext cx="2783107" cy="34501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457200" y="69023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5000"/>
              <a:t>Approximate Cost Estimate</a:t>
            </a:r>
          </a:p>
        </p:txBody>
      </p:sp>
      <p:graphicFrame>
        <p:nvGraphicFramePr>
          <p:cNvPr id="261" name="Shape 261"/>
          <p:cNvGraphicFramePr/>
          <p:nvPr>
            <p:extLst>
              <p:ext uri="{D42A27DB-BD31-4B8C-83A1-F6EECF244321}">
                <p14:modId xmlns:p14="http://schemas.microsoft.com/office/powerpoint/2010/main" val="979116398"/>
              </p:ext>
            </p:extLst>
          </p:nvPr>
        </p:nvGraphicFramePr>
        <p:xfrm>
          <a:off x="457200" y="1833231"/>
          <a:ext cx="7932750" cy="3702975"/>
        </p:xfrm>
        <a:graphic>
          <a:graphicData uri="http://schemas.openxmlformats.org/drawingml/2006/table">
            <a:tbl>
              <a:tblPr>
                <a:noFill/>
                <a:tableStyleId>{FD1C3DDC-4AFD-463F-84D2-39645E91CA3F}</a:tableStyleId>
              </a:tblPr>
              <a:tblGrid>
                <a:gridCol w="3749700"/>
                <a:gridCol w="1538050"/>
                <a:gridCol w="1218300"/>
                <a:gridCol w="1426700"/>
              </a:tblGrid>
              <a:tr h="4915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Item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Unit Cost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Quantity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Total Cost</a:t>
                      </a:r>
                    </a:p>
                  </a:txBody>
                  <a:tcPr marL="91425" marR="91425" marT="91425" marB="91425"/>
                </a:tc>
              </a:tr>
              <a:tr h="4915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Curb (Installation, Materials)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$15.49 / ln. ft.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217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$3361.33</a:t>
                      </a:r>
                    </a:p>
                  </a:txBody>
                  <a:tcPr marL="91425" marR="91425" marT="91425" marB="91425"/>
                </a:tc>
              </a:tr>
              <a:tr h="75397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Inlet (Installation, Design, and Road Repair)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dirty="0"/>
                        <a:t>$12500 / inlet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$12500.00</a:t>
                      </a:r>
                    </a:p>
                  </a:txBody>
                  <a:tcPr marL="91425" marR="91425" marT="91425" marB="91425"/>
                </a:tc>
              </a:tr>
              <a:tr h="4915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Flume (Installation, Design, Road Repair)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$3500 / flume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$3500.00</a:t>
                      </a:r>
                    </a:p>
                  </a:txBody>
                  <a:tcPr marL="91425" marR="91425" marT="91425" marB="91425"/>
                </a:tc>
              </a:tr>
              <a:tr h="4915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Plate Cover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$613.20 / plate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$613.20</a:t>
                      </a:r>
                    </a:p>
                  </a:txBody>
                  <a:tcPr marL="91425" marR="91425" marT="91425" marB="91425"/>
                </a:tc>
              </a:tr>
              <a:tr h="4915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Subtotal</a:t>
                      </a:r>
                    </a:p>
                  </a:txBody>
                  <a:tcPr marL="91425" marR="91425" marT="91425" marB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$19,974.53</a:t>
                      </a:r>
                    </a:p>
                  </a:txBody>
                  <a:tcPr marL="91425" marR="91425" marT="91425" marB="91425">
                    <a:solidFill>
                      <a:srgbClr val="CCCCCC"/>
                    </a:solidFill>
                  </a:tcPr>
                </a:tc>
              </a:tr>
              <a:tr h="491500"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20% Contingency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$3994.91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-US" b="1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L="91425" marR="91425" marT="91425" marB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$23,969.44</a:t>
                      </a:r>
                    </a:p>
                  </a:txBody>
                  <a:tcPr marL="91425" marR="91425" marT="91425" marB="91425">
                    <a:solidFill>
                      <a:srgbClr val="38761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800089" y="2971800"/>
            <a:ext cx="75438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6000" b="1"/>
              <a:t>Questions?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511736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5000"/>
              <a:t>Outline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57200" y="1353350"/>
            <a:ext cx="8229600" cy="526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romanUcPeriod"/>
            </a:pPr>
            <a:r>
              <a:rPr lang="en-US"/>
              <a:t>Representation</a:t>
            </a:r>
          </a:p>
          <a:p>
            <a:pPr marL="914400" lvl="1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lphaUcPeriod"/>
            </a:pPr>
            <a:r>
              <a:rPr lang="en-US"/>
              <a:t>Description of project site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Drainage area</a:t>
            </a:r>
          </a:p>
          <a:p>
            <a:pPr marL="457200" lvl="0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romanUcPeriod"/>
            </a:pPr>
            <a:r>
              <a:rPr lang="en-US"/>
              <a:t>Process </a:t>
            </a:r>
          </a:p>
          <a:p>
            <a:pPr marL="914400" lvl="1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lphaUcPeriod"/>
            </a:pPr>
            <a:r>
              <a:rPr lang="en-US"/>
              <a:t>Operation of study area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Existing drainage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Slope calculations / contour map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Simulation under 10 year storm condition</a:t>
            </a:r>
          </a:p>
          <a:p>
            <a:pPr marL="457200" lvl="0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romanUcPeriod"/>
            </a:pPr>
            <a:r>
              <a:rPr lang="en-US"/>
              <a:t>Evaluation </a:t>
            </a:r>
          </a:p>
          <a:p>
            <a:pPr marL="914400" lvl="1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lphaUcPeriod"/>
            </a:pPr>
            <a:r>
              <a:rPr lang="en-US"/>
              <a:t>Performance of study area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Current conditions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Problems 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Goals</a:t>
            </a:r>
          </a:p>
          <a:p>
            <a:pPr marL="457200" lvl="0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romanUcPeriod"/>
            </a:pPr>
            <a:r>
              <a:rPr lang="en-US"/>
              <a:t>Changes</a:t>
            </a:r>
          </a:p>
          <a:p>
            <a:pPr marL="914400" lvl="1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lphaUcPeriod"/>
            </a:pPr>
            <a:r>
              <a:rPr lang="en-US"/>
              <a:t>Design problem and objectives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North alternatives and proposed change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South proposed change</a:t>
            </a:r>
          </a:p>
          <a:p>
            <a:pPr marL="457200" lvl="0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romanUcPeriod"/>
            </a:pPr>
            <a:r>
              <a:rPr lang="en-US"/>
              <a:t>Impact</a:t>
            </a:r>
          </a:p>
          <a:p>
            <a:pPr marL="457200" lvl="0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romanUcPeriod"/>
            </a:pPr>
            <a:r>
              <a:rPr lang="en-US"/>
              <a:t>Decision</a:t>
            </a:r>
          </a:p>
          <a:p>
            <a:pPr marL="914400" lvl="1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lphaUcPeriod"/>
            </a:pPr>
            <a:r>
              <a:rPr lang="en-US"/>
              <a:t>Design selection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Design implementation</a:t>
            </a:r>
          </a:p>
          <a:p>
            <a:pPr marL="1371600" lvl="2" indent="-317500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arabicPeriod"/>
            </a:pPr>
            <a:r>
              <a:rPr lang="en-US"/>
              <a:t>Approximate cost estimate</a:t>
            </a:r>
          </a:p>
          <a:p>
            <a:pPr marL="457200" lvl="0" indent="-31750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AutoNum type="romanUcPeriod"/>
            </a:pPr>
            <a:r>
              <a:rPr lang="en-US"/>
              <a:t>Q&amp;A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00089" y="663550"/>
            <a:ext cx="7543800" cy="91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5000"/>
              <a:t>Representation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800100" y="1382246"/>
            <a:ext cx="5029199" cy="720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i="1">
                <a:solidFill>
                  <a:srgbClr val="666666"/>
                </a:solidFill>
              </a:rPr>
              <a:t>how should the study area be </a:t>
            </a:r>
            <a:r>
              <a:rPr lang="en-US" sz="2000" i="1">
                <a:solidFill>
                  <a:srgbClr val="6D9EEB"/>
                </a:solidFill>
              </a:rPr>
              <a:t>described</a:t>
            </a:r>
            <a:r>
              <a:rPr lang="en-US" sz="2000" i="1">
                <a:solidFill>
                  <a:srgbClr val="666666"/>
                </a:solidFill>
              </a:rPr>
              <a:t>?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894425" y="2388550"/>
            <a:ext cx="3589200" cy="311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666666"/>
                </a:solidFill>
              </a:rPr>
              <a:t>EXISTING CONDITIONS</a:t>
            </a: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SzPct val="100000"/>
              <a:buFont typeface="Times New Roman"/>
              <a:buChar char="●"/>
            </a:pPr>
            <a:r>
              <a:rPr lang="en-US" sz="1800">
                <a:solidFill>
                  <a:srgbClr val="666666"/>
                </a:solidFill>
              </a:rPr>
              <a:t>Located in east Austin</a:t>
            </a: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SzPct val="100000"/>
              <a:buFont typeface="Times New Roman"/>
              <a:buChar char="●"/>
            </a:pPr>
            <a:r>
              <a:rPr lang="en-US" sz="1800">
                <a:solidFill>
                  <a:srgbClr val="666666"/>
                </a:solidFill>
              </a:rPr>
              <a:t>Asphalt pavement </a:t>
            </a: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SzPct val="100000"/>
              <a:buFont typeface="Times New Roman"/>
              <a:buChar char="●"/>
            </a:pPr>
            <a:r>
              <a:rPr lang="en-US" sz="1800">
                <a:solidFill>
                  <a:srgbClr val="666666"/>
                </a:solidFill>
              </a:rPr>
              <a:t>2-lane roadway; 10-12 ft widths</a:t>
            </a: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SzPct val="100000"/>
              <a:buFont typeface="Times New Roman"/>
              <a:buChar char="●"/>
            </a:pPr>
            <a:r>
              <a:rPr lang="en-US" sz="1800">
                <a:solidFill>
                  <a:srgbClr val="666666"/>
                </a:solidFill>
              </a:rPr>
              <a:t>Scope of project focuses on 38th ½ from Grayson to Airport </a:t>
            </a: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SzPct val="100000"/>
              <a:buFont typeface="Times New Roman"/>
              <a:buChar char="●"/>
            </a:pPr>
            <a:r>
              <a:rPr lang="en-US" sz="1800">
                <a:solidFill>
                  <a:srgbClr val="666666"/>
                </a:solidFill>
              </a:rPr>
              <a:t>468 ft stretch of road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>
              <a:solidFill>
                <a:srgbClr val="666666"/>
              </a:solidFill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title" idx="3"/>
          </p:nvPr>
        </p:nvSpPr>
        <p:spPr>
          <a:xfrm>
            <a:off x="800100" y="1815212"/>
            <a:ext cx="3803099" cy="720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Site</a:t>
            </a:r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887" y="2510400"/>
            <a:ext cx="4071526" cy="239455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418850" y="4904950"/>
            <a:ext cx="7039200" cy="6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Slope of the street found using Austin GIS contour map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543025" y="707875"/>
            <a:ext cx="7805700" cy="65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5000"/>
              <a:t>Drainage Area</a:t>
            </a:r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125" y="1354287"/>
            <a:ext cx="6642250" cy="4197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698125" y="5556650"/>
            <a:ext cx="6563399" cy="7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/>
              <a:t>Total drainage area: 28,569 sq. ft. (0.655 acres)</a:t>
            </a:r>
          </a:p>
          <a:p>
            <a:pPr>
              <a:spcBef>
                <a:spcPts val="0"/>
              </a:spcBef>
              <a:buNone/>
            </a:pPr>
            <a:r>
              <a:rPr lang="en-US"/>
              <a:t>Software used: AutoCAD</a:t>
            </a:r>
          </a:p>
        </p:txBody>
      </p:sp>
      <p:cxnSp>
        <p:nvCxnSpPr>
          <p:cNvPr id="68" name="Shape 68"/>
          <p:cNvCxnSpPr/>
          <p:nvPr/>
        </p:nvCxnSpPr>
        <p:spPr>
          <a:xfrm rot="10800000">
            <a:off x="843575" y="2715199"/>
            <a:ext cx="2792699" cy="13962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" name="Shape 69"/>
          <p:cNvCxnSpPr/>
          <p:nvPr/>
        </p:nvCxnSpPr>
        <p:spPr>
          <a:xfrm rot="10800000" flipH="1">
            <a:off x="843575" y="2395099"/>
            <a:ext cx="164999" cy="2910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" name="Shape 70"/>
          <p:cNvCxnSpPr/>
          <p:nvPr/>
        </p:nvCxnSpPr>
        <p:spPr>
          <a:xfrm>
            <a:off x="1027850" y="2395100"/>
            <a:ext cx="2240099" cy="11054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" name="Shape 71"/>
          <p:cNvCxnSpPr/>
          <p:nvPr/>
        </p:nvCxnSpPr>
        <p:spPr>
          <a:xfrm>
            <a:off x="3287175" y="3510200"/>
            <a:ext cx="349200" cy="5916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2" name="Shape 72"/>
          <p:cNvCxnSpPr/>
          <p:nvPr/>
        </p:nvCxnSpPr>
        <p:spPr>
          <a:xfrm flipH="1">
            <a:off x="2423949" y="1581925"/>
            <a:ext cx="5322000" cy="16376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" name="Shape 73"/>
          <p:cNvCxnSpPr/>
          <p:nvPr/>
        </p:nvCxnSpPr>
        <p:spPr>
          <a:xfrm>
            <a:off x="3665350" y="4130800"/>
            <a:ext cx="921299" cy="2037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" name="Shape 74"/>
          <p:cNvCxnSpPr/>
          <p:nvPr/>
        </p:nvCxnSpPr>
        <p:spPr>
          <a:xfrm>
            <a:off x="4596250" y="4344125"/>
            <a:ext cx="1206600" cy="681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5" name="Shape 75"/>
          <p:cNvCxnSpPr/>
          <p:nvPr/>
        </p:nvCxnSpPr>
        <p:spPr>
          <a:xfrm rot="10800000" flipH="1">
            <a:off x="5793325" y="4344349"/>
            <a:ext cx="790500" cy="678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6" name="Shape 76"/>
          <p:cNvCxnSpPr/>
          <p:nvPr/>
        </p:nvCxnSpPr>
        <p:spPr>
          <a:xfrm rot="10800000">
            <a:off x="6448449" y="3568525"/>
            <a:ext cx="164700" cy="765899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7" name="Shape 77"/>
          <p:cNvCxnSpPr/>
          <p:nvPr/>
        </p:nvCxnSpPr>
        <p:spPr>
          <a:xfrm flipH="1">
            <a:off x="5430125" y="3607175"/>
            <a:ext cx="1018199" cy="135899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8" name="Shape 78"/>
          <p:cNvCxnSpPr/>
          <p:nvPr/>
        </p:nvCxnSpPr>
        <p:spPr>
          <a:xfrm flipH="1">
            <a:off x="4586450" y="3752625"/>
            <a:ext cx="833999" cy="9599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9" name="Shape 79"/>
          <p:cNvCxnSpPr/>
          <p:nvPr/>
        </p:nvCxnSpPr>
        <p:spPr>
          <a:xfrm rot="10800000">
            <a:off x="3830250" y="3636125"/>
            <a:ext cx="756299" cy="135899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0" name="Shape 80"/>
          <p:cNvCxnSpPr/>
          <p:nvPr/>
        </p:nvCxnSpPr>
        <p:spPr>
          <a:xfrm rot="10800000">
            <a:off x="3326074" y="3519874"/>
            <a:ext cx="552600" cy="1164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1" name="Shape 81"/>
          <p:cNvCxnSpPr/>
          <p:nvPr/>
        </p:nvCxnSpPr>
        <p:spPr>
          <a:xfrm>
            <a:off x="3325975" y="3519900"/>
            <a:ext cx="378300" cy="6207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2" name="Shape 82"/>
          <p:cNvCxnSpPr/>
          <p:nvPr/>
        </p:nvCxnSpPr>
        <p:spPr>
          <a:xfrm flipH="1">
            <a:off x="5566950" y="3521575"/>
            <a:ext cx="2443499" cy="3902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3" name="Shape 83"/>
          <p:cNvCxnSpPr/>
          <p:nvPr/>
        </p:nvCxnSpPr>
        <p:spPr>
          <a:xfrm rot="10800000" flipH="1">
            <a:off x="3287175" y="2715200"/>
            <a:ext cx="117000" cy="206999"/>
          </a:xfrm>
          <a:prstGeom prst="straightConnector1">
            <a:avLst/>
          </a:prstGeom>
          <a:noFill/>
          <a:ln w="19050" cap="flat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4" name="Shape 84"/>
          <p:cNvCxnSpPr/>
          <p:nvPr/>
        </p:nvCxnSpPr>
        <p:spPr>
          <a:xfrm>
            <a:off x="3190825" y="2822300"/>
            <a:ext cx="3136800" cy="189000"/>
          </a:xfrm>
          <a:prstGeom prst="straightConnector1">
            <a:avLst/>
          </a:prstGeom>
          <a:noFill/>
          <a:ln w="19050" cap="flat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5" name="Shape 85"/>
          <p:cNvCxnSpPr/>
          <p:nvPr/>
        </p:nvCxnSpPr>
        <p:spPr>
          <a:xfrm>
            <a:off x="6363650" y="3020025"/>
            <a:ext cx="14999" cy="337200"/>
          </a:xfrm>
          <a:prstGeom prst="straightConnector1">
            <a:avLst/>
          </a:prstGeom>
          <a:noFill/>
          <a:ln w="19050" cap="flat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86"/>
          <p:cNvCxnSpPr/>
          <p:nvPr/>
        </p:nvCxnSpPr>
        <p:spPr>
          <a:xfrm>
            <a:off x="3073975" y="3056000"/>
            <a:ext cx="1581900" cy="458699"/>
          </a:xfrm>
          <a:prstGeom prst="straightConnector1">
            <a:avLst/>
          </a:prstGeom>
          <a:noFill/>
          <a:ln w="19050" cap="flat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7" name="Shape 87"/>
          <p:cNvCxnSpPr/>
          <p:nvPr/>
        </p:nvCxnSpPr>
        <p:spPr>
          <a:xfrm>
            <a:off x="4651925" y="3500925"/>
            <a:ext cx="805799" cy="57600"/>
          </a:xfrm>
          <a:prstGeom prst="straightConnector1">
            <a:avLst/>
          </a:prstGeom>
          <a:noFill/>
          <a:ln w="19050" cap="flat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8" name="Shape 88"/>
          <p:cNvCxnSpPr/>
          <p:nvPr/>
        </p:nvCxnSpPr>
        <p:spPr>
          <a:xfrm rot="10800000" flipH="1">
            <a:off x="5486400" y="3347575"/>
            <a:ext cx="853799" cy="210899"/>
          </a:xfrm>
          <a:prstGeom prst="straightConnector1">
            <a:avLst/>
          </a:prstGeom>
          <a:noFill/>
          <a:ln w="19050" cap="flat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9" name="Shape 89"/>
          <p:cNvCxnSpPr/>
          <p:nvPr/>
        </p:nvCxnSpPr>
        <p:spPr>
          <a:xfrm flipH="1">
            <a:off x="3029074" y="3932550"/>
            <a:ext cx="78600" cy="1163699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0" name="Shape 90"/>
          <p:cNvCxnSpPr/>
          <p:nvPr/>
        </p:nvCxnSpPr>
        <p:spPr>
          <a:xfrm>
            <a:off x="3107675" y="3922975"/>
            <a:ext cx="729000" cy="278099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1" name="Shape 91"/>
          <p:cNvCxnSpPr/>
          <p:nvPr/>
        </p:nvCxnSpPr>
        <p:spPr>
          <a:xfrm>
            <a:off x="3846225" y="4210725"/>
            <a:ext cx="719400" cy="144000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2" name="Shape 92"/>
          <p:cNvCxnSpPr/>
          <p:nvPr/>
        </p:nvCxnSpPr>
        <p:spPr>
          <a:xfrm>
            <a:off x="4565600" y="4364175"/>
            <a:ext cx="700200" cy="48000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3" name="Shape 93"/>
          <p:cNvCxnSpPr/>
          <p:nvPr/>
        </p:nvCxnSpPr>
        <p:spPr>
          <a:xfrm>
            <a:off x="5294575" y="4421725"/>
            <a:ext cx="786599" cy="19199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4" name="Shape 94"/>
          <p:cNvCxnSpPr/>
          <p:nvPr/>
        </p:nvCxnSpPr>
        <p:spPr>
          <a:xfrm rot="10800000" flipH="1">
            <a:off x="6109850" y="4383300"/>
            <a:ext cx="470100" cy="67199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5" name="Shape 95"/>
          <p:cNvCxnSpPr/>
          <p:nvPr/>
        </p:nvCxnSpPr>
        <p:spPr>
          <a:xfrm>
            <a:off x="6589425" y="4392950"/>
            <a:ext cx="7800" cy="946200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6" name="Shape 96"/>
          <p:cNvCxnSpPr>
            <a:stCxn id="97" idx="1"/>
          </p:cNvCxnSpPr>
          <p:nvPr/>
        </p:nvCxnSpPr>
        <p:spPr>
          <a:xfrm flipH="1">
            <a:off x="5276125" y="2818700"/>
            <a:ext cx="2602500" cy="3633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8" name="Shape 98"/>
          <p:cNvCxnSpPr/>
          <p:nvPr/>
        </p:nvCxnSpPr>
        <p:spPr>
          <a:xfrm rot="10800000">
            <a:off x="5620449" y="4805524"/>
            <a:ext cx="2100300" cy="3408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9" name="Shape 99"/>
          <p:cNvCxnSpPr/>
          <p:nvPr/>
        </p:nvCxnSpPr>
        <p:spPr>
          <a:xfrm>
            <a:off x="3064975" y="5087325"/>
            <a:ext cx="3550500" cy="242699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0" name="Shape 100"/>
          <p:cNvCxnSpPr/>
          <p:nvPr/>
        </p:nvCxnSpPr>
        <p:spPr>
          <a:xfrm>
            <a:off x="932025" y="2576950"/>
            <a:ext cx="2493900" cy="12089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1" name="Shape 101"/>
          <p:cNvCxnSpPr/>
          <p:nvPr/>
        </p:nvCxnSpPr>
        <p:spPr>
          <a:xfrm>
            <a:off x="3526600" y="3861650"/>
            <a:ext cx="1070700" cy="1890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2" name="Shape 102"/>
          <p:cNvCxnSpPr/>
          <p:nvPr/>
        </p:nvCxnSpPr>
        <p:spPr>
          <a:xfrm rot="10800000" flipH="1">
            <a:off x="4584600" y="3971974"/>
            <a:ext cx="1916400" cy="78600"/>
          </a:xfrm>
          <a:prstGeom prst="straightConnector1">
            <a:avLst/>
          </a:pr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3" name="Shape 103"/>
          <p:cNvSpPr txBox="1"/>
          <p:nvPr/>
        </p:nvSpPr>
        <p:spPr>
          <a:xfrm>
            <a:off x="7745950" y="1354300"/>
            <a:ext cx="552600" cy="33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A2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7878625" y="2650100"/>
            <a:ext cx="470100" cy="33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A1</a:t>
            </a:r>
          </a:p>
        </p:txBody>
      </p:sp>
      <p:cxnSp>
        <p:nvCxnSpPr>
          <p:cNvPr id="104" name="Shape 104"/>
          <p:cNvCxnSpPr/>
          <p:nvPr/>
        </p:nvCxnSpPr>
        <p:spPr>
          <a:xfrm flipH="1">
            <a:off x="2921925" y="2173900"/>
            <a:ext cx="4874399" cy="14736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5" name="Shape 105"/>
          <p:cNvCxnSpPr/>
          <p:nvPr/>
        </p:nvCxnSpPr>
        <p:spPr>
          <a:xfrm rot="10800000">
            <a:off x="5831524" y="4176424"/>
            <a:ext cx="2204100" cy="2142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6" name="Shape 106"/>
          <p:cNvSpPr txBox="1"/>
          <p:nvPr/>
        </p:nvSpPr>
        <p:spPr>
          <a:xfrm>
            <a:off x="7897100" y="2047950"/>
            <a:ext cx="552600" cy="33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A4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8086025" y="3307450"/>
            <a:ext cx="552600" cy="39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A3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8064300" y="4206525"/>
            <a:ext cx="470100" cy="3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A5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7787200" y="5048300"/>
            <a:ext cx="470100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A6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800089" y="652725"/>
            <a:ext cx="7543800" cy="91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5000"/>
              <a:t>Process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879825" y="1515221"/>
            <a:ext cx="5029199" cy="720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i="1">
                <a:solidFill>
                  <a:srgbClr val="666666"/>
                </a:solidFill>
              </a:rPr>
              <a:t>how does the study area</a:t>
            </a:r>
            <a:r>
              <a:rPr lang="en-US" sz="2000" i="1"/>
              <a:t> </a:t>
            </a:r>
            <a:r>
              <a:rPr lang="en-US" sz="2000" i="1">
                <a:solidFill>
                  <a:srgbClr val="6D9EEB"/>
                </a:solidFill>
              </a:rPr>
              <a:t>operate</a:t>
            </a:r>
            <a:r>
              <a:rPr lang="en-US" sz="2000" i="1">
                <a:solidFill>
                  <a:srgbClr val="666666"/>
                </a:solidFill>
              </a:rPr>
              <a:t>?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579375" y="2312450"/>
            <a:ext cx="8224499" cy="19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000"/>
              <a:t>The current study area has a rainfall depth of around 7.17 in on the north side of the street, and a rainfall depth of around 7.59 in on the south side of the street.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900" y="3822100"/>
            <a:ext cx="3242624" cy="173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0900" y="3899675"/>
            <a:ext cx="2862499" cy="136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</a:pPr>
            <a:endParaRPr sz="4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4900" b="0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  <a:t>Existing </a:t>
            </a:r>
            <a:br>
              <a:rPr lang="en-US" sz="4900" b="0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900" b="0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  <a:t>Drainage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347247" y="1185076"/>
            <a:ext cx="6524627" cy="4459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5334000" y="228600"/>
            <a:ext cx="1676399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Airport Blvd.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5257800" y="5638800"/>
            <a:ext cx="1676399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Grayson Ln.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7182295" y="4794106"/>
            <a:ext cx="1588812" cy="172499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5">
            <a:alphaModFix/>
          </a:blip>
          <a:srcRect l="11670" r="44471" b="29474"/>
          <a:stretch/>
        </p:blipFill>
        <p:spPr>
          <a:xfrm rot="3903654">
            <a:off x="579487" y="327090"/>
            <a:ext cx="3421092" cy="4125985"/>
          </a:xfrm>
          <a:prstGeom prst="ellipse">
            <a:avLst/>
          </a:prstGeom>
          <a:noFill/>
          <a:ln w="63500" cap="rnd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29" name="Shape 129"/>
          <p:cNvCxnSpPr/>
          <p:nvPr/>
        </p:nvCxnSpPr>
        <p:spPr>
          <a:xfrm rot="10800000">
            <a:off x="2362200" y="2895600"/>
            <a:ext cx="4038599" cy="0"/>
          </a:xfrm>
          <a:prstGeom prst="straightConnector1">
            <a:avLst/>
          </a:prstGeom>
          <a:noFill/>
          <a:ln w="38100" cap="flat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0" name="Shape 130"/>
          <p:cNvSpPr/>
          <p:nvPr/>
        </p:nvSpPr>
        <p:spPr>
          <a:xfrm>
            <a:off x="6400800" y="2667000"/>
            <a:ext cx="304799" cy="457200"/>
          </a:xfrm>
          <a:prstGeom prst="ellipse">
            <a:avLst/>
          </a:prstGeom>
          <a:noFill/>
          <a:ln w="19050" cap="flat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29200" y="694458"/>
            <a:ext cx="4521666" cy="3391249"/>
          </a:xfrm>
          <a:prstGeom prst="ellipse">
            <a:avLst/>
          </a:prstGeom>
          <a:noFill/>
          <a:ln w="63500" cap="rnd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32" name="Shape 132"/>
          <p:cNvCxnSpPr/>
          <p:nvPr/>
        </p:nvCxnSpPr>
        <p:spPr>
          <a:xfrm rot="10800000">
            <a:off x="2895599" y="2667000"/>
            <a:ext cx="2590800" cy="1219199"/>
          </a:xfrm>
          <a:prstGeom prst="straightConnector1">
            <a:avLst/>
          </a:prstGeom>
          <a:noFill/>
          <a:ln w="38100" cap="flat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3" name="Shape 133"/>
          <p:cNvSpPr/>
          <p:nvPr/>
        </p:nvSpPr>
        <p:spPr>
          <a:xfrm>
            <a:off x="5486400" y="3733800"/>
            <a:ext cx="228600" cy="304799"/>
          </a:xfrm>
          <a:prstGeom prst="ellipse">
            <a:avLst/>
          </a:prstGeom>
          <a:noFill/>
          <a:ln w="19050" cap="flat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561539" y="751225"/>
            <a:ext cx="7543800" cy="91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5000"/>
              <a:t>Evaluation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561550" y="1538571"/>
            <a:ext cx="5029199" cy="720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i="1">
                <a:solidFill>
                  <a:srgbClr val="666666"/>
                </a:solidFill>
              </a:rPr>
              <a:t>is the current study area</a:t>
            </a:r>
            <a:r>
              <a:rPr lang="en-US" sz="2000" i="1"/>
              <a:t> </a:t>
            </a:r>
            <a:r>
              <a:rPr lang="en-US" sz="2000" i="1">
                <a:solidFill>
                  <a:srgbClr val="6D9EEB"/>
                </a:solidFill>
              </a:rPr>
              <a:t>working well</a:t>
            </a:r>
            <a:r>
              <a:rPr lang="en-US" sz="2000" i="1">
                <a:solidFill>
                  <a:srgbClr val="666666"/>
                </a:solidFill>
              </a:rPr>
              <a:t>?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5590750" y="1596200"/>
            <a:ext cx="3195299" cy="21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800"/>
              <a:t>City of Austin lists this as a flood zone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800"/>
              <a:t>Also observed to flood during a typical 1-2 year storm (April 18th)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825" y="2348925"/>
            <a:ext cx="5161400" cy="394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256700" y="6368975"/>
            <a:ext cx="5313899" cy="34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/>
              <a:t>City of Austin Flood Plain Maps, http://www.atxfloods.com/FP_mods/Map.html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0751" y="4153150"/>
            <a:ext cx="3013675" cy="1786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/>
          <p:nvPr/>
        </p:nvSpPr>
        <p:spPr>
          <a:xfrm>
            <a:off x="1736075" y="4795800"/>
            <a:ext cx="249299" cy="163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45" name="Shape 145"/>
          <p:cNvCxnSpPr>
            <a:stCxn id="144" idx="3"/>
            <a:endCxn id="143" idx="1"/>
          </p:cNvCxnSpPr>
          <p:nvPr/>
        </p:nvCxnSpPr>
        <p:spPr>
          <a:xfrm>
            <a:off x="1985374" y="4877400"/>
            <a:ext cx="3825300" cy="1689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" name="Shape 146"/>
          <p:cNvSpPr txBox="1"/>
          <p:nvPr/>
        </p:nvSpPr>
        <p:spPr>
          <a:xfrm>
            <a:off x="7001075" y="5503575"/>
            <a:ext cx="953700" cy="495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100"/>
              <a:t>Roadside Curb Stops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762000" y="57150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4900" b="0" i="0" u="none" strike="noStrike" cap="none" baseline="0">
                <a:latin typeface="Times New Roman"/>
                <a:ea typeface="Times New Roman"/>
                <a:cs typeface="Times New Roman"/>
                <a:sym typeface="Times New Roman"/>
              </a:rPr>
              <a:t>Problems</a:t>
            </a:r>
          </a:p>
        </p:txBody>
      </p:sp>
      <p:pic>
        <p:nvPicPr>
          <p:cNvPr id="152" name="Shape 1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619854" y="1028347"/>
            <a:ext cx="6177364" cy="4577869"/>
          </a:xfrm>
          <a:prstGeom prst="rect">
            <a:avLst/>
          </a:prstGeom>
          <a:solidFill>
            <a:srgbClr val="EEEEEE"/>
          </a:solidFill>
          <a:ln w="190500" cap="rnd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 l="33601" r="16251"/>
          <a:stretch/>
        </p:blipFill>
        <p:spPr>
          <a:xfrm>
            <a:off x="533400" y="559037"/>
            <a:ext cx="3349953" cy="501015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54" name="Shape 154"/>
          <p:cNvCxnSpPr/>
          <p:nvPr/>
        </p:nvCxnSpPr>
        <p:spPr>
          <a:xfrm rot="10800000">
            <a:off x="2362199" y="3064111"/>
            <a:ext cx="3048000" cy="1126888"/>
          </a:xfrm>
          <a:prstGeom prst="straightConnector1">
            <a:avLst/>
          </a:prstGeom>
          <a:noFill/>
          <a:ln w="38100" cap="flat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55" name="Shape 155"/>
          <p:cNvSpPr/>
          <p:nvPr/>
        </p:nvSpPr>
        <p:spPr>
          <a:xfrm>
            <a:off x="5410200" y="4038600"/>
            <a:ext cx="304799" cy="609599"/>
          </a:xfrm>
          <a:prstGeom prst="ellipse">
            <a:avLst/>
          </a:prstGeom>
          <a:noFill/>
          <a:ln w="19050" cap="flat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972800" y="-8229600"/>
            <a:ext cx="10363200" cy="77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6200" y="1295400"/>
            <a:ext cx="4904394" cy="3678295"/>
          </a:xfrm>
          <a:prstGeom prst="ellipse">
            <a:avLst/>
          </a:prstGeom>
          <a:noFill/>
          <a:ln w="63500" cap="rnd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58" name="Shape 158"/>
          <p:cNvCxnSpPr/>
          <p:nvPr/>
        </p:nvCxnSpPr>
        <p:spPr>
          <a:xfrm rot="10800000">
            <a:off x="3657600" y="2667000"/>
            <a:ext cx="2666999" cy="1371599"/>
          </a:xfrm>
          <a:prstGeom prst="straightConnector1">
            <a:avLst/>
          </a:prstGeom>
          <a:noFill/>
          <a:ln w="38100" cap="flat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59" name="Shape 159"/>
          <p:cNvSpPr/>
          <p:nvPr/>
        </p:nvSpPr>
        <p:spPr>
          <a:xfrm>
            <a:off x="6324600" y="3810000"/>
            <a:ext cx="269629" cy="457200"/>
          </a:xfrm>
          <a:prstGeom prst="ellipse">
            <a:avLst/>
          </a:prstGeom>
          <a:noFill/>
          <a:ln w="19050" cap="flat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7">
            <a:alphaModFix/>
          </a:blip>
          <a:srcRect r="27090"/>
          <a:stretch/>
        </p:blipFill>
        <p:spPr>
          <a:xfrm rot="5400000">
            <a:off x="280495" y="822184"/>
            <a:ext cx="4495802" cy="4624728"/>
          </a:xfrm>
          <a:prstGeom prst="ellipse">
            <a:avLst/>
          </a:prstGeom>
          <a:noFill/>
          <a:ln w="63500" cap="rnd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61" name="Shape 161"/>
          <p:cNvCxnSpPr/>
          <p:nvPr/>
        </p:nvCxnSpPr>
        <p:spPr>
          <a:xfrm rot="10800000">
            <a:off x="2438399" y="2895600"/>
            <a:ext cx="3429000" cy="2078095"/>
          </a:xfrm>
          <a:prstGeom prst="straightConnector1">
            <a:avLst/>
          </a:prstGeom>
          <a:noFill/>
          <a:ln w="38100" cap="flat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62" name="Shape 162"/>
          <p:cNvSpPr/>
          <p:nvPr/>
        </p:nvSpPr>
        <p:spPr>
          <a:xfrm>
            <a:off x="5753100" y="4973696"/>
            <a:ext cx="228600" cy="512703"/>
          </a:xfrm>
          <a:prstGeom prst="ellipse">
            <a:avLst/>
          </a:prstGeom>
          <a:noFill/>
          <a:ln w="19050" cap="flat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7126610" y="4519951"/>
            <a:ext cx="1588812" cy="1724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314150" y="2379150"/>
            <a:ext cx="4242899" cy="2099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❏"/>
            </a:pPr>
            <a:r>
              <a:rPr lang="en-US" sz="2000"/>
              <a:t>Water ponding downstream of both inlets</a:t>
            </a:r>
          </a:p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❏"/>
            </a:pPr>
            <a:r>
              <a:rPr lang="en-US" sz="2000"/>
              <a:t>Lack of curb around residence</a:t>
            </a:r>
          </a:p>
          <a:p>
            <a:pPr marL="457200" lvl="0" indent="-35560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❏"/>
            </a:pPr>
            <a:r>
              <a:rPr lang="en-US" sz="2000"/>
              <a:t>Flooding in residential neighbourhood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4150" y="576236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000" b="1"/>
              <a:t>Summary of Current Problems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475" y="1719225"/>
            <a:ext cx="3488299" cy="46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4-3 White Backgroud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On-screen Show (4:3)</PresentationFormat>
  <Paragraphs>143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Noto Symbol</vt:lpstr>
      <vt:lpstr>Times New Roman</vt:lpstr>
      <vt:lpstr>Trebuchet MS</vt:lpstr>
      <vt:lpstr>4-3 White Backgroud</vt:lpstr>
      <vt:lpstr>38th ½ Street Improvements (between Grayson and Airport)</vt:lpstr>
      <vt:lpstr>Outline</vt:lpstr>
      <vt:lpstr>Representation</vt:lpstr>
      <vt:lpstr>Drainage Area</vt:lpstr>
      <vt:lpstr>Process</vt:lpstr>
      <vt:lpstr> Existing  Drainage</vt:lpstr>
      <vt:lpstr>Evaluation</vt:lpstr>
      <vt:lpstr>Problems</vt:lpstr>
      <vt:lpstr>Summary of Current Problems</vt:lpstr>
      <vt:lpstr>Change</vt:lpstr>
      <vt:lpstr>North Alternatives</vt:lpstr>
      <vt:lpstr>South Proposed Changes</vt:lpstr>
      <vt:lpstr>Impact</vt:lpstr>
      <vt:lpstr>Decision</vt:lpstr>
      <vt:lpstr>Curb</vt:lpstr>
      <vt:lpstr>Inlets</vt:lpstr>
      <vt:lpstr>Additional Inlets Analysis</vt:lpstr>
      <vt:lpstr>Approximate Cost Estimate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38th ½ Street Improvements (between Grayson and Airport)</dc:title>
  <dc:creator>Maidment, David R</dc:creator>
  <cp:lastModifiedBy>Maidment, David R</cp:lastModifiedBy>
  <cp:revision>2</cp:revision>
  <dcterms:modified xsi:type="dcterms:W3CDTF">2015-05-07T15:00:25Z</dcterms:modified>
</cp:coreProperties>
</file>