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12"/>
  </p:notesMasterIdLst>
  <p:sldIdLst>
    <p:sldId id="256" r:id="rId2"/>
    <p:sldId id="257" r:id="rId3"/>
    <p:sldId id="264" r:id="rId4"/>
    <p:sldId id="258" r:id="rId5"/>
    <p:sldId id="259" r:id="rId6"/>
    <p:sldId id="260" r:id="rId7"/>
    <p:sldId id="265" r:id="rId8"/>
    <p:sldId id="261" r:id="rId9"/>
    <p:sldId id="26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4934" autoAdjust="0"/>
  </p:normalViewPr>
  <p:slideViewPr>
    <p:cSldViewPr snapToGrid="0">
      <p:cViewPr varScale="1">
        <p:scale>
          <a:sx n="99" d="100"/>
          <a:sy n="99"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A6C06-DE05-4D3B-80A8-6B15607A92B4}" type="datetimeFigureOut">
              <a:rPr lang="en-US" smtClean="0"/>
              <a:t>4/29/2014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7317A-F7A2-4908-B054-EFEC01B56A77}" type="slidenum">
              <a:rPr lang="en-US" smtClean="0"/>
              <a:t>‹#›</a:t>
            </a:fld>
            <a:endParaRPr lang="en-US"/>
          </a:p>
        </p:txBody>
      </p:sp>
    </p:spTree>
    <p:extLst>
      <p:ext uri="{BB962C8B-B14F-4D97-AF65-F5344CB8AC3E}">
        <p14:creationId xmlns:p14="http://schemas.microsoft.com/office/powerpoint/2010/main" val="354381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shows simplistically the pipe system considered in our work. The middle yellow manhole is the manhole that is being overly saturated and under significant pressure when not flooded. This system does not contribute to flooding down Dean Keeton since all flow exits system at outflow to Waller Creek. This provides more significance to the rain garden since any water quality control that is released to Waller Creek help the creek’s bacterial content. </a:t>
            </a:r>
          </a:p>
          <a:p>
            <a:endParaRPr lang="en-US" dirty="0"/>
          </a:p>
        </p:txBody>
      </p:sp>
      <p:sp>
        <p:nvSpPr>
          <p:cNvPr id="4" name="Slide Number Placeholder 3"/>
          <p:cNvSpPr>
            <a:spLocks noGrp="1"/>
          </p:cNvSpPr>
          <p:nvPr>
            <p:ph type="sldNum" sz="quarter" idx="10"/>
          </p:nvPr>
        </p:nvSpPr>
        <p:spPr/>
        <p:txBody>
          <a:bodyPr/>
          <a:lstStyle/>
          <a:p>
            <a:fld id="{39F7317A-F7A2-4908-B054-EFEC01B56A77}" type="slidenum">
              <a:rPr lang="en-US" smtClean="0"/>
              <a:t>5</a:t>
            </a:fld>
            <a:endParaRPr lang="en-US"/>
          </a:p>
        </p:txBody>
      </p:sp>
    </p:spTree>
    <p:extLst>
      <p:ext uri="{BB962C8B-B14F-4D97-AF65-F5344CB8AC3E}">
        <p14:creationId xmlns:p14="http://schemas.microsoft.com/office/powerpoint/2010/main" val="373133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a:t>
            </a:r>
            <a:r>
              <a:rPr lang="en-US" baseline="0" dirty="0" smtClean="0"/>
              <a:t> the 2 and 10 year flood. The green line is the ground level, the purple shaded area is the pipe, the vertical purple line is the manhole, the red line is the EGL and the horizontal purple line is the HGL.  Currently the system is functional under both, however in the 10 year flood, the water level rises above ground level which causes the pipe to start flowing under pressure. </a:t>
            </a:r>
          </a:p>
          <a:p>
            <a:endParaRPr lang="en-US" baseline="0" dirty="0" smtClean="0"/>
          </a:p>
          <a:p>
            <a:r>
              <a:rPr lang="en-US" baseline="0" dirty="0" smtClean="0"/>
              <a:t>FLUM – Future Land Use Map </a:t>
            </a:r>
            <a:endParaRPr lang="en-US" dirty="0"/>
          </a:p>
        </p:txBody>
      </p:sp>
      <p:sp>
        <p:nvSpPr>
          <p:cNvPr id="4" name="Slide Number Placeholder 3"/>
          <p:cNvSpPr>
            <a:spLocks noGrp="1"/>
          </p:cNvSpPr>
          <p:nvPr>
            <p:ph type="sldNum" sz="quarter" idx="10"/>
          </p:nvPr>
        </p:nvSpPr>
        <p:spPr/>
        <p:txBody>
          <a:bodyPr/>
          <a:lstStyle/>
          <a:p>
            <a:fld id="{39F7317A-F7A2-4908-B054-EFEC01B56A77}" type="slidenum">
              <a:rPr lang="en-US" smtClean="0"/>
              <a:t>6</a:t>
            </a:fld>
            <a:endParaRPr lang="en-US"/>
          </a:p>
        </p:txBody>
      </p:sp>
    </p:spTree>
    <p:extLst>
      <p:ext uri="{BB962C8B-B14F-4D97-AF65-F5344CB8AC3E}">
        <p14:creationId xmlns:p14="http://schemas.microsoft.com/office/powerpoint/2010/main" val="224211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graph</a:t>
            </a:r>
            <a:r>
              <a:rPr lang="en-US" baseline="0" dirty="0" smtClean="0"/>
              <a:t> of the 25 and 100 year flood. At 25 year flood level is when the problem starts to occur. Here the EGL and HGL rise above the ground level saturating the manhole. This causes the flow to back up and the manhole to be flooded. When this happens, the manhole and pipe system is no longer functioning. </a:t>
            </a:r>
          </a:p>
          <a:p>
            <a:endParaRPr lang="en-US" dirty="0"/>
          </a:p>
        </p:txBody>
      </p:sp>
      <p:sp>
        <p:nvSpPr>
          <p:cNvPr id="4" name="Slide Number Placeholder 3"/>
          <p:cNvSpPr>
            <a:spLocks noGrp="1"/>
          </p:cNvSpPr>
          <p:nvPr>
            <p:ph type="sldNum" sz="quarter" idx="10"/>
          </p:nvPr>
        </p:nvSpPr>
        <p:spPr/>
        <p:txBody>
          <a:bodyPr/>
          <a:lstStyle/>
          <a:p>
            <a:fld id="{39F7317A-F7A2-4908-B054-EFEC01B56A77}" type="slidenum">
              <a:rPr lang="en-US" smtClean="0"/>
              <a:t>7</a:t>
            </a:fld>
            <a:endParaRPr lang="en-US"/>
          </a:p>
        </p:txBody>
      </p:sp>
    </p:spTree>
    <p:extLst>
      <p:ext uri="{BB962C8B-B14F-4D97-AF65-F5344CB8AC3E}">
        <p14:creationId xmlns:p14="http://schemas.microsoft.com/office/powerpoint/2010/main" val="240747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A8793D-CDCE-4739-8661-37A6AD02A91F}"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182912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A8793D-CDCE-4739-8661-37A6AD02A91F}" type="datetimeFigureOut">
              <a:rPr lang="en-US" smtClean="0"/>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413277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A8793D-CDCE-4739-8661-37A6AD02A91F}" type="datetimeFigureOut">
              <a:rPr lang="en-US" smtClean="0"/>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365347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A8793D-CDCE-4739-8661-37A6AD02A91F}"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185212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8793D-CDCE-4739-8661-37A6AD02A91F}"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113404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7AA8793D-CDCE-4739-8661-37A6AD02A91F}" type="datetimeFigureOut">
              <a:rPr lang="en-US" smtClean="0"/>
              <a:t>4/29/2014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39704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7AA8793D-CDCE-4739-8661-37A6AD02A91F}" type="datetimeFigureOut">
              <a:rPr lang="en-US" smtClean="0"/>
              <a:t>4/29/2014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239087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7AA8793D-CDCE-4739-8661-37A6AD02A91F}" type="datetimeFigureOut">
              <a:rPr lang="en-US" smtClean="0"/>
              <a:t>4/29/2014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242686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A8793D-CDCE-4739-8661-37A6AD02A91F}"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400840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AA8793D-CDCE-4739-8661-37A6AD02A91F}" type="datetimeFigureOut">
              <a:rPr lang="en-US" smtClean="0"/>
              <a:t>4/29/2014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169738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AA8793D-CDCE-4739-8661-37A6AD02A91F}" type="datetimeFigureOut">
              <a:rPr lang="en-US" smtClean="0"/>
              <a:t>4/29/2014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CFBA87B9-B70C-4242-9F90-50008FD93916}" type="slidenum">
              <a:rPr lang="en-US" smtClean="0"/>
              <a:t>‹#›</a:t>
            </a:fld>
            <a:endParaRPr lang="en-US"/>
          </a:p>
        </p:txBody>
      </p:sp>
    </p:spTree>
    <p:extLst>
      <p:ext uri="{BB962C8B-B14F-4D97-AF65-F5344CB8AC3E}">
        <p14:creationId xmlns:p14="http://schemas.microsoft.com/office/powerpoint/2010/main" val="23017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AA8793D-CDCE-4739-8661-37A6AD02A91F}" type="datetimeFigureOut">
              <a:rPr lang="en-US" smtClean="0"/>
              <a:t>4/29/2014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FBA87B9-B70C-4242-9F90-50008FD93916}" type="slidenum">
              <a:rPr lang="en-US" smtClean="0"/>
              <a:t>‹#›</a:t>
            </a:fld>
            <a:endParaRPr lang="en-US"/>
          </a:p>
        </p:txBody>
      </p:sp>
    </p:spTree>
    <p:extLst>
      <p:ext uri="{BB962C8B-B14F-4D97-AF65-F5344CB8AC3E}">
        <p14:creationId xmlns:p14="http://schemas.microsoft.com/office/powerpoint/2010/main" val="402466850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kG_shDz1k33SYM&amp;tbnid=Zm8511DthJeKwM:&amp;ved=0CAUQjRw&amp;url=http://www.utexas.edu/maps/main/buildings/cpe.html&amp;ei=BG9dU6-uCNeuyASKvYDIDw&amp;bvm=bv.65397613,d.aWw&amp;psig=AFQjCNEUnVTLs1i9HCgzai8U5UOZ02ftuA&amp;ust=1398718569235653"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yQdWrN0jEfdSfM&amp;tbnid=uFRSGTbKKCT1oM:&amp;ved=0CAUQjRw&amp;url=http://www.flickr.com/services/feeds/geo/?format%3Dkml%26tags%3Dclockknot%26lang%3Den-us%26page%3D1&amp;ei=P3BdU7PcCcylyASp4oG4Cw&amp;bvm=bv.65397613,d.aWw&amp;psig=AFQjCNHeZYUGseLb863CKAd07VhPh3UJ7w&amp;ust=1398718868899182"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CPE Hydraulic Investigation </a:t>
            </a:r>
            <a:endParaRPr lang="en-US" dirty="0"/>
          </a:p>
        </p:txBody>
      </p:sp>
      <p:sp>
        <p:nvSpPr>
          <p:cNvPr id="3" name="Subtitle 2"/>
          <p:cNvSpPr>
            <a:spLocks noGrp="1"/>
          </p:cNvSpPr>
          <p:nvPr>
            <p:ph type="subTitle" idx="1"/>
          </p:nvPr>
        </p:nvSpPr>
        <p:spPr/>
        <p:txBody>
          <a:bodyPr/>
          <a:lstStyle/>
          <a:p>
            <a:r>
              <a:rPr lang="en-US" dirty="0" smtClean="0"/>
              <a:t>By: Kelly Best, Chelsea Burkett, and Shannon Sullivan</a:t>
            </a:r>
            <a:endParaRPr lang="en-US" dirty="0"/>
          </a:p>
        </p:txBody>
      </p:sp>
    </p:spTree>
    <p:extLst>
      <p:ext uri="{BB962C8B-B14F-4D97-AF65-F5344CB8AC3E}">
        <p14:creationId xmlns:p14="http://schemas.microsoft.com/office/powerpoint/2010/main" val="1767533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68912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verview</a:t>
            </a:r>
            <a:endParaRPr lang="en-US" dirty="0"/>
          </a:p>
        </p:txBody>
      </p:sp>
      <p:sp>
        <p:nvSpPr>
          <p:cNvPr id="3" name="Content Placeholder 2"/>
          <p:cNvSpPr>
            <a:spLocks noGrp="1"/>
          </p:cNvSpPr>
          <p:nvPr>
            <p:ph idx="1"/>
          </p:nvPr>
        </p:nvSpPr>
        <p:spPr>
          <a:xfrm>
            <a:off x="3878893" y="1774778"/>
            <a:ext cx="7315200" cy="3299300"/>
          </a:xfrm>
        </p:spPr>
        <p:txBody>
          <a:bodyPr>
            <a:normAutofit/>
          </a:bodyPr>
          <a:lstStyle/>
          <a:p>
            <a:pPr marL="0" indent="0">
              <a:spcBef>
                <a:spcPts val="0"/>
              </a:spcBef>
              <a:spcAft>
                <a:spcPts val="1200"/>
              </a:spcAft>
              <a:buNone/>
            </a:pPr>
            <a:endParaRPr lang="en-US" dirty="0" smtClean="0"/>
          </a:p>
          <a:p>
            <a:pPr>
              <a:spcBef>
                <a:spcPts val="0"/>
              </a:spcBef>
              <a:spcAft>
                <a:spcPts val="1200"/>
              </a:spcAft>
            </a:pPr>
            <a:r>
              <a:rPr lang="en-US" b="1" dirty="0" smtClean="0"/>
              <a:t>Representation</a:t>
            </a:r>
            <a:r>
              <a:rPr lang="en-US" dirty="0" smtClean="0"/>
              <a:t>: How should the study area be described? </a:t>
            </a:r>
          </a:p>
          <a:p>
            <a:pPr>
              <a:spcBef>
                <a:spcPts val="0"/>
              </a:spcBef>
              <a:spcAft>
                <a:spcPts val="1200"/>
              </a:spcAft>
            </a:pPr>
            <a:r>
              <a:rPr lang="en-US" b="1" dirty="0" smtClean="0"/>
              <a:t>Process</a:t>
            </a:r>
            <a:r>
              <a:rPr lang="en-US" dirty="0" smtClean="0"/>
              <a:t>: How does the study area currently operate? </a:t>
            </a:r>
          </a:p>
          <a:p>
            <a:pPr>
              <a:spcBef>
                <a:spcPts val="0"/>
              </a:spcBef>
              <a:spcAft>
                <a:spcPts val="1200"/>
              </a:spcAft>
            </a:pPr>
            <a:r>
              <a:rPr lang="en-US" b="1" dirty="0" smtClean="0"/>
              <a:t>Evaluation</a:t>
            </a:r>
            <a:r>
              <a:rPr lang="en-US" dirty="0" smtClean="0"/>
              <a:t>: Is the current study area working well? </a:t>
            </a:r>
          </a:p>
          <a:p>
            <a:pPr>
              <a:spcBef>
                <a:spcPts val="0"/>
              </a:spcBef>
              <a:spcAft>
                <a:spcPts val="1200"/>
              </a:spcAft>
            </a:pPr>
            <a:r>
              <a:rPr lang="en-US" b="1" dirty="0" smtClean="0"/>
              <a:t>Options</a:t>
            </a:r>
            <a:r>
              <a:rPr lang="en-US" dirty="0" smtClean="0"/>
              <a:t>: How might the study area be altered? </a:t>
            </a:r>
          </a:p>
          <a:p>
            <a:pPr>
              <a:spcBef>
                <a:spcPts val="0"/>
              </a:spcBef>
              <a:spcAft>
                <a:spcPts val="1200"/>
              </a:spcAft>
            </a:pPr>
            <a:r>
              <a:rPr lang="en-US" b="1" dirty="0" smtClean="0"/>
              <a:t>Impact</a:t>
            </a:r>
            <a:r>
              <a:rPr lang="en-US" dirty="0" smtClean="0"/>
              <a:t>: What differences would these changes cause? </a:t>
            </a:r>
          </a:p>
          <a:p>
            <a:pPr>
              <a:spcBef>
                <a:spcPts val="0"/>
              </a:spcBef>
              <a:spcAft>
                <a:spcPts val="1200"/>
              </a:spcAft>
            </a:pPr>
            <a:r>
              <a:rPr lang="en-US" b="1" dirty="0" smtClean="0"/>
              <a:t>Final Decision</a:t>
            </a:r>
            <a:r>
              <a:rPr lang="en-US" dirty="0" smtClean="0"/>
              <a:t>: How should the study area be changed? </a:t>
            </a:r>
          </a:p>
          <a:p>
            <a:endParaRPr lang="en-US" dirty="0"/>
          </a:p>
        </p:txBody>
      </p:sp>
    </p:spTree>
    <p:extLst>
      <p:ext uri="{BB962C8B-B14F-4D97-AF65-F5344CB8AC3E}">
        <p14:creationId xmlns:p14="http://schemas.microsoft.com/office/powerpoint/2010/main" val="2555107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Representation of Area</a:t>
            </a: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2444" y="2663777"/>
            <a:ext cx="4114049" cy="3061243"/>
          </a:xfrm>
          <a:prstGeom prst="rect">
            <a:avLst/>
          </a:prstGeom>
          <a:noFill/>
          <a:ln>
            <a:noFill/>
          </a:ln>
        </p:spPr>
      </p:pic>
      <p:sp>
        <p:nvSpPr>
          <p:cNvPr id="5" name="TextBox 4"/>
          <p:cNvSpPr txBox="1"/>
          <p:nvPr/>
        </p:nvSpPr>
        <p:spPr>
          <a:xfrm>
            <a:off x="4564705" y="858356"/>
            <a:ext cx="6543575"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solidFill>
                  <a:schemeClr val="bg2">
                    <a:lumMod val="50000"/>
                  </a:schemeClr>
                </a:solidFill>
              </a:rPr>
              <a:t>Area of focus is around the CPE </a:t>
            </a:r>
            <a:r>
              <a:rPr lang="en-US" dirty="0" smtClean="0">
                <a:solidFill>
                  <a:schemeClr val="bg2">
                    <a:lumMod val="50000"/>
                  </a:schemeClr>
                </a:solidFill>
              </a:rPr>
              <a:t>Plaza</a:t>
            </a:r>
            <a:endParaRPr lang="en-US" dirty="0" smtClean="0">
              <a:solidFill>
                <a:schemeClr val="bg2">
                  <a:lumMod val="50000"/>
                </a:schemeClr>
              </a:solidFill>
            </a:endParaRPr>
          </a:p>
          <a:p>
            <a:pPr marL="285750" indent="-285750">
              <a:spcAft>
                <a:spcPts val="1200"/>
              </a:spcAft>
              <a:buFont typeface="Arial" panose="020B0604020202020204" pitchFamily="34" charset="0"/>
              <a:buChar char="•"/>
            </a:pPr>
            <a:r>
              <a:rPr lang="en-US" dirty="0" smtClean="0">
                <a:solidFill>
                  <a:schemeClr val="bg2">
                    <a:lumMod val="50000"/>
                  </a:schemeClr>
                </a:solidFill>
              </a:rPr>
              <a:t>Grassy area around the clock-knot </a:t>
            </a:r>
            <a:r>
              <a:rPr lang="en-US" dirty="0" smtClean="0">
                <a:solidFill>
                  <a:schemeClr val="bg2">
                    <a:lumMod val="50000"/>
                  </a:schemeClr>
                </a:solidFill>
              </a:rPr>
              <a:t>sculpture</a:t>
            </a:r>
            <a:endParaRPr lang="en-US" dirty="0" smtClean="0">
              <a:solidFill>
                <a:schemeClr val="bg2">
                  <a:lumMod val="50000"/>
                </a:schemeClr>
              </a:solidFill>
            </a:endParaRPr>
          </a:p>
          <a:p>
            <a:pPr marL="285750" indent="-285750">
              <a:spcAft>
                <a:spcPts val="1200"/>
              </a:spcAft>
              <a:buFont typeface="Arial" panose="020B0604020202020204" pitchFamily="34" charset="0"/>
              <a:buChar char="•"/>
            </a:pPr>
            <a:r>
              <a:rPr lang="en-US" dirty="0" err="1" smtClean="0">
                <a:solidFill>
                  <a:schemeClr val="bg2">
                    <a:lumMod val="50000"/>
                  </a:schemeClr>
                </a:solidFill>
              </a:rPr>
              <a:t>Basemap</a:t>
            </a:r>
            <a:r>
              <a:rPr lang="en-US" dirty="0" smtClean="0">
                <a:solidFill>
                  <a:schemeClr val="bg2">
                    <a:lumMod val="50000"/>
                  </a:schemeClr>
                </a:solidFill>
              </a:rPr>
              <a:t> shows current piping system running through the area</a:t>
            </a:r>
            <a:endParaRPr lang="en-US" dirty="0">
              <a:solidFill>
                <a:schemeClr val="bg2">
                  <a:lumMod val="50000"/>
                </a:schemeClr>
              </a:solidFill>
            </a:endParaRPr>
          </a:p>
        </p:txBody>
      </p:sp>
      <p:pic>
        <p:nvPicPr>
          <p:cNvPr id="6" name="Picture 5" descr="http://www.utexas.edu/maps/main/buildings/graphics/buildings/cpe.jpg">
            <a:hlinkClick r:id="rId3"/>
          </p:cNvPr>
          <p:cNvPicPr/>
          <p:nvPr/>
        </p:nvPicPr>
        <p:blipFill rotWithShape="1">
          <a:blip r:embed="rId4">
            <a:extLst>
              <a:ext uri="{28A0092B-C50C-407E-A947-70E740481C1C}">
                <a14:useLocalDpi xmlns:a14="http://schemas.microsoft.com/office/drawing/2010/main" val="0"/>
              </a:ext>
            </a:extLst>
          </a:blip>
          <a:srcRect b="14159"/>
          <a:stretch/>
        </p:blipFill>
        <p:spPr bwMode="auto">
          <a:xfrm>
            <a:off x="8242240" y="2862841"/>
            <a:ext cx="3542410" cy="28621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2164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Representation of Area</a:t>
            </a:r>
            <a:endParaRPr lang="en-US" sz="32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64123" y="506214"/>
            <a:ext cx="6325489" cy="3961511"/>
          </a:xfrm>
          <a:prstGeom prst="rect">
            <a:avLst/>
          </a:prstGeom>
          <a:noFill/>
          <a:ln>
            <a:noFill/>
          </a:ln>
        </p:spPr>
      </p:pic>
      <p:sp>
        <p:nvSpPr>
          <p:cNvPr id="5" name="TextBox 4"/>
          <p:cNvSpPr txBox="1"/>
          <p:nvPr/>
        </p:nvSpPr>
        <p:spPr>
          <a:xfrm>
            <a:off x="4414700" y="4976260"/>
            <a:ext cx="659330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lumMod val="50000"/>
                  </a:schemeClr>
                </a:solidFill>
              </a:rPr>
              <a:t>Catchment area that drains to this point is shown in green</a:t>
            </a:r>
          </a:p>
          <a:p>
            <a:pPr marL="285750" indent="-285750">
              <a:buFont typeface="Arial" panose="020B0604020202020204" pitchFamily="34" charset="0"/>
              <a:buChar char="•"/>
            </a:pPr>
            <a:endParaRPr lang="en-US" dirty="0" smtClean="0">
              <a:solidFill>
                <a:schemeClr val="bg2">
                  <a:lumMod val="50000"/>
                </a:schemeClr>
              </a:solidFill>
            </a:endParaRPr>
          </a:p>
          <a:p>
            <a:pPr marL="285750" indent="-285750">
              <a:buFont typeface="Arial" panose="020B0604020202020204" pitchFamily="34" charset="0"/>
              <a:buChar char="•"/>
            </a:pPr>
            <a:r>
              <a:rPr lang="en-US" dirty="0" smtClean="0">
                <a:solidFill>
                  <a:schemeClr val="bg2">
                    <a:lumMod val="50000"/>
                  </a:schemeClr>
                </a:solidFill>
              </a:rPr>
              <a:t>Two inlets for the drainage area</a:t>
            </a:r>
          </a:p>
          <a:p>
            <a:endParaRPr lang="en-US" dirty="0"/>
          </a:p>
        </p:txBody>
      </p:sp>
    </p:spTree>
    <p:extLst>
      <p:ext uri="{BB962C8B-B14F-4D97-AF65-F5344CB8AC3E}">
        <p14:creationId xmlns:p14="http://schemas.microsoft.com/office/powerpoint/2010/main" val="1310873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Process</a:t>
            </a:r>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2063" y="293017"/>
            <a:ext cx="7312610" cy="3608481"/>
          </a:xfrm>
          <a:prstGeom prst="rect">
            <a:avLst/>
          </a:prstGeom>
          <a:noFill/>
          <a:ln>
            <a:noFill/>
          </a:ln>
        </p:spPr>
      </p:pic>
      <p:cxnSp>
        <p:nvCxnSpPr>
          <p:cNvPr id="35" name="Straight Arrow Connector 34"/>
          <p:cNvCxnSpPr>
            <a:endCxn id="40" idx="1"/>
          </p:cNvCxnSpPr>
          <p:nvPr/>
        </p:nvCxnSpPr>
        <p:spPr>
          <a:xfrm>
            <a:off x="4170947" y="2294021"/>
            <a:ext cx="2406315" cy="8823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8" name="Straight Arrow Connector 37"/>
          <p:cNvCxnSpPr>
            <a:stCxn id="40" idx="3"/>
          </p:cNvCxnSpPr>
          <p:nvPr/>
        </p:nvCxnSpPr>
        <p:spPr>
          <a:xfrm>
            <a:off x="6665493" y="2382253"/>
            <a:ext cx="1451812" cy="8021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40" name="Rectangle 39"/>
          <p:cNvSpPr/>
          <p:nvPr/>
        </p:nvSpPr>
        <p:spPr>
          <a:xfrm>
            <a:off x="6577262" y="2320090"/>
            <a:ext cx="88231" cy="12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Rectangle 42"/>
          <p:cNvSpPr/>
          <p:nvPr/>
        </p:nvSpPr>
        <p:spPr>
          <a:xfrm>
            <a:off x="4082716" y="2231858"/>
            <a:ext cx="88231" cy="12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5" name="Straight Arrow Connector 44"/>
          <p:cNvCxnSpPr/>
          <p:nvPr/>
        </p:nvCxnSpPr>
        <p:spPr>
          <a:xfrm>
            <a:off x="5807242" y="1339516"/>
            <a:ext cx="609600" cy="69832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8129921" y="2462463"/>
            <a:ext cx="1984626" cy="81814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6456944" y="2097258"/>
            <a:ext cx="136358" cy="2047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flipV="1">
            <a:off x="6428575" y="2422358"/>
            <a:ext cx="164434" cy="1138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0" name="Oval 59"/>
          <p:cNvSpPr/>
          <p:nvPr/>
        </p:nvSpPr>
        <p:spPr>
          <a:xfrm>
            <a:off x="6348663" y="2006761"/>
            <a:ext cx="136358" cy="594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348663" y="2529888"/>
            <a:ext cx="136358" cy="594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4309894" y="4222361"/>
            <a:ext cx="5916947" cy="209288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b="1" dirty="0" smtClean="0"/>
              <a:t>Red</a:t>
            </a:r>
            <a:r>
              <a:rPr lang="en-US" b="1" dirty="0"/>
              <a:t> </a:t>
            </a:r>
            <a:r>
              <a:rPr lang="en-US" dirty="0"/>
              <a:t>– </a:t>
            </a:r>
            <a:r>
              <a:rPr lang="en-US" dirty="0" smtClean="0"/>
              <a:t>Major pipeline affected by drainage of area</a:t>
            </a:r>
          </a:p>
          <a:p>
            <a:pPr marL="285750" indent="-285750">
              <a:spcAft>
                <a:spcPts val="1200"/>
              </a:spcAft>
              <a:buFont typeface="Arial" panose="020B0604020202020204" pitchFamily="34" charset="0"/>
              <a:buChar char="•"/>
            </a:pPr>
            <a:r>
              <a:rPr lang="en-US" b="1" dirty="0" smtClean="0"/>
              <a:t>Yellow</a:t>
            </a:r>
            <a:r>
              <a:rPr lang="en-US" dirty="0" smtClean="0"/>
              <a:t> – Manholes affected by the area</a:t>
            </a:r>
          </a:p>
          <a:p>
            <a:pPr marL="285750" indent="-285750">
              <a:spcAft>
                <a:spcPts val="1200"/>
              </a:spcAft>
              <a:buFont typeface="Arial" panose="020B0604020202020204" pitchFamily="34" charset="0"/>
              <a:buChar char="•"/>
            </a:pPr>
            <a:r>
              <a:rPr lang="en-US" b="1" dirty="0" smtClean="0"/>
              <a:t>Blue</a:t>
            </a:r>
            <a:r>
              <a:rPr lang="en-US" dirty="0" smtClean="0"/>
              <a:t> – Inlets of the catchment area</a:t>
            </a:r>
          </a:p>
          <a:p>
            <a:pPr marL="285750" indent="-285750">
              <a:spcAft>
                <a:spcPts val="1200"/>
              </a:spcAft>
              <a:buFont typeface="Arial" panose="020B0604020202020204" pitchFamily="34" charset="0"/>
              <a:buChar char="•"/>
            </a:pPr>
            <a:r>
              <a:rPr lang="en-US" b="1" dirty="0" smtClean="0"/>
              <a:t>Black</a:t>
            </a:r>
            <a:r>
              <a:rPr lang="en-US" dirty="0" smtClean="0"/>
              <a:t> – Pipelines that flow into and out of major pipeline</a:t>
            </a:r>
          </a:p>
          <a:p>
            <a:r>
              <a:rPr lang="en-US" dirty="0" smtClean="0"/>
              <a:t> </a:t>
            </a:r>
            <a:endParaRPr lang="en-US" dirty="0"/>
          </a:p>
        </p:txBody>
      </p:sp>
      <p:sp>
        <p:nvSpPr>
          <p:cNvPr id="67" name="TextBox 66"/>
          <p:cNvSpPr txBox="1"/>
          <p:nvPr/>
        </p:nvSpPr>
        <p:spPr>
          <a:xfrm>
            <a:off x="573168" y="6315242"/>
            <a:ext cx="5460763" cy="261610"/>
          </a:xfrm>
          <a:prstGeom prst="rect">
            <a:avLst/>
          </a:prstGeom>
          <a:noFill/>
        </p:spPr>
        <p:txBody>
          <a:bodyPr wrap="square" rtlCol="0">
            <a:spAutoFit/>
          </a:bodyPr>
          <a:lstStyle/>
          <a:p>
            <a:r>
              <a:rPr lang="en-US" sz="1100" dirty="0" smtClean="0"/>
              <a:t>Reference: Carlos </a:t>
            </a:r>
            <a:r>
              <a:rPr lang="en-US" sz="1100" dirty="0" err="1" smtClean="0"/>
              <a:t>Galdeano</a:t>
            </a:r>
            <a:endParaRPr lang="en-US" sz="1100" dirty="0"/>
          </a:p>
        </p:txBody>
      </p:sp>
    </p:spTree>
    <p:extLst>
      <p:ext uri="{BB962C8B-B14F-4D97-AF65-F5344CB8AC3E}">
        <p14:creationId xmlns:p14="http://schemas.microsoft.com/office/powerpoint/2010/main" val="2809147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Current </a:t>
            </a:r>
            <a:r>
              <a:rPr lang="en-US" dirty="0"/>
              <a:t>O</a:t>
            </a:r>
            <a:r>
              <a:rPr lang="en-US" dirty="0" smtClean="0"/>
              <a:t>perations</a:t>
            </a: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r="6895"/>
          <a:stretch/>
        </p:blipFill>
        <p:spPr bwMode="auto">
          <a:xfrm>
            <a:off x="3775305" y="309553"/>
            <a:ext cx="5939192" cy="3003142"/>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743858" y="3312695"/>
            <a:ext cx="6002085" cy="2983831"/>
          </a:xfrm>
          <a:prstGeom prst="rect">
            <a:avLst/>
          </a:prstGeom>
          <a:noFill/>
          <a:ln>
            <a:noFill/>
          </a:ln>
        </p:spPr>
      </p:pic>
      <p:cxnSp>
        <p:nvCxnSpPr>
          <p:cNvPr id="7" name="Straight Arrow Connector 6"/>
          <p:cNvCxnSpPr/>
          <p:nvPr/>
        </p:nvCxnSpPr>
        <p:spPr>
          <a:xfrm flipH="1">
            <a:off x="7596301" y="1231595"/>
            <a:ext cx="2149642" cy="4810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45943" y="997706"/>
            <a:ext cx="1259305" cy="369332"/>
          </a:xfrm>
          <a:prstGeom prst="rect">
            <a:avLst/>
          </a:prstGeom>
          <a:noFill/>
        </p:spPr>
        <p:txBody>
          <a:bodyPr wrap="square" rtlCol="0">
            <a:spAutoFit/>
          </a:bodyPr>
          <a:lstStyle/>
          <a:p>
            <a:r>
              <a:rPr lang="en-US" dirty="0" smtClean="0"/>
              <a:t>Manhole</a:t>
            </a:r>
            <a:endParaRPr lang="en-US" dirty="0"/>
          </a:p>
        </p:txBody>
      </p:sp>
      <p:pic>
        <p:nvPicPr>
          <p:cNvPr id="13" name="Picture 12"/>
          <p:cNvPicPr/>
          <p:nvPr/>
        </p:nvPicPr>
        <p:blipFill rotWithShape="1">
          <a:blip r:embed="rId3">
            <a:extLst>
              <a:ext uri="{28A0092B-C50C-407E-A947-70E740481C1C}">
                <a14:useLocalDpi xmlns:a14="http://schemas.microsoft.com/office/drawing/2010/main" val="0"/>
              </a:ext>
            </a:extLst>
          </a:blip>
          <a:srcRect l="93419" t="10831" r="642" b="81108"/>
          <a:stretch/>
        </p:blipFill>
        <p:spPr bwMode="auto">
          <a:xfrm>
            <a:off x="9714497" y="1811124"/>
            <a:ext cx="952500" cy="8235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1169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Current Operations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43071" y="302296"/>
            <a:ext cx="6085387" cy="3042481"/>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843071" y="3424428"/>
            <a:ext cx="6085387" cy="2959768"/>
          </a:xfrm>
          <a:prstGeom prst="rect">
            <a:avLst/>
          </a:prstGeom>
          <a:noFill/>
          <a:ln>
            <a:noFill/>
          </a:ln>
        </p:spPr>
      </p:pic>
      <p:pic>
        <p:nvPicPr>
          <p:cNvPr id="6" name="Picture 5"/>
          <p:cNvPicPr/>
          <p:nvPr/>
        </p:nvPicPr>
        <p:blipFill rotWithShape="1">
          <a:blip r:embed="rId5">
            <a:extLst>
              <a:ext uri="{28A0092B-C50C-407E-A947-70E740481C1C}">
                <a14:useLocalDpi xmlns:a14="http://schemas.microsoft.com/office/drawing/2010/main" val="0"/>
              </a:ext>
            </a:extLst>
          </a:blip>
          <a:srcRect l="93419" t="10831" r="642" b="81108"/>
          <a:stretch/>
        </p:blipFill>
        <p:spPr bwMode="auto">
          <a:xfrm>
            <a:off x="10301621" y="1242057"/>
            <a:ext cx="952500" cy="823595"/>
          </a:xfrm>
          <a:prstGeom prst="rect">
            <a:avLst/>
          </a:prstGeom>
          <a:noFill/>
          <a:ln>
            <a:noFill/>
          </a:ln>
          <a:extLst>
            <a:ext uri="{53640926-AAD7-44D8-BBD7-CCE9431645EC}">
              <a14:shadowObscured xmlns:a14="http://schemas.microsoft.com/office/drawing/2010/main"/>
            </a:ext>
          </a:extLst>
        </p:spPr>
      </p:pic>
      <p:cxnSp>
        <p:nvCxnSpPr>
          <p:cNvPr id="7" name="Straight Arrow Connector 6"/>
          <p:cNvCxnSpPr/>
          <p:nvPr/>
        </p:nvCxnSpPr>
        <p:spPr>
          <a:xfrm flipH="1">
            <a:off x="7830871" y="799963"/>
            <a:ext cx="2470750" cy="8101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301621" y="601862"/>
            <a:ext cx="1172423" cy="369332"/>
          </a:xfrm>
          <a:prstGeom prst="rect">
            <a:avLst/>
          </a:prstGeom>
          <a:noFill/>
        </p:spPr>
        <p:txBody>
          <a:bodyPr wrap="square" rtlCol="0">
            <a:spAutoFit/>
          </a:bodyPr>
          <a:lstStyle/>
          <a:p>
            <a:r>
              <a:rPr lang="en-US" dirty="0" smtClean="0"/>
              <a:t>Manhole</a:t>
            </a:r>
            <a:endParaRPr lang="en-US" dirty="0"/>
          </a:p>
        </p:txBody>
      </p:sp>
    </p:spTree>
    <p:extLst>
      <p:ext uri="{BB962C8B-B14F-4D97-AF65-F5344CB8AC3E}">
        <p14:creationId xmlns:p14="http://schemas.microsoft.com/office/powerpoint/2010/main" val="2150209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9686900"/>
              </p:ext>
            </p:extLst>
          </p:nvPr>
        </p:nvGraphicFramePr>
        <p:xfrm>
          <a:off x="3994640" y="461474"/>
          <a:ext cx="2389068" cy="2217071"/>
        </p:xfrm>
        <a:graphic>
          <a:graphicData uri="http://schemas.openxmlformats.org/drawingml/2006/table">
            <a:tbl>
              <a:tblPr>
                <a:tableStyleId>{5C22544A-7EE6-4342-B048-85BDC9FD1C3A}</a:tableStyleId>
              </a:tblPr>
              <a:tblGrid>
                <a:gridCol w="1096850"/>
                <a:gridCol w="517385"/>
                <a:gridCol w="774833"/>
              </a:tblGrid>
              <a:tr h="322738">
                <a:tc gridSpan="3">
                  <a:txBody>
                    <a:bodyPr/>
                    <a:lstStyle/>
                    <a:p>
                      <a:pPr algn="ctr" fontAlgn="ctr"/>
                      <a:r>
                        <a:rPr lang="en-US" sz="1500" u="none" strike="noStrike" dirty="0">
                          <a:effectLst/>
                        </a:rPr>
                        <a:t>Drainage Area</a:t>
                      </a:r>
                      <a:endParaRPr lang="en-US"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22738">
                <a:tc>
                  <a:txBody>
                    <a:bodyPr/>
                    <a:lstStyle/>
                    <a:p>
                      <a:pPr algn="ctr" fontAlgn="ctr"/>
                      <a:r>
                        <a:rPr lang="en-US" sz="1500" u="none" strike="noStrike" dirty="0">
                          <a:effectLst/>
                        </a:rPr>
                        <a:t>CPE Roof</a:t>
                      </a:r>
                      <a:endParaRPr lang="en-US" sz="15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dirty="0">
                          <a:effectLst/>
                        </a:rPr>
                        <a:t>42086</a:t>
                      </a:r>
                      <a:endParaRPr lang="en-US" sz="15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a:effectLst/>
                        </a:rPr>
                        <a:t>ft</a:t>
                      </a:r>
                      <a:r>
                        <a:rPr lang="en-US" sz="1500" u="none" strike="noStrike" baseline="30000">
                          <a:effectLst/>
                        </a:rPr>
                        <a:t>2</a:t>
                      </a:r>
                      <a:endParaRPr lang="en-US" sz="15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738">
                <a:tc>
                  <a:txBody>
                    <a:bodyPr/>
                    <a:lstStyle/>
                    <a:p>
                      <a:pPr algn="ctr" fontAlgn="ctr"/>
                      <a:r>
                        <a:rPr lang="en-US" sz="1500" u="none" strike="noStrike" dirty="0" smtClean="0">
                          <a:effectLst/>
                        </a:rPr>
                        <a:t>CPE </a:t>
                      </a:r>
                      <a:r>
                        <a:rPr lang="en-US" sz="1500" u="none" strike="noStrike" dirty="0">
                          <a:effectLst/>
                        </a:rPr>
                        <a:t>Plaza</a:t>
                      </a:r>
                      <a:endParaRPr lang="en-US" sz="15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a:effectLst/>
                        </a:rPr>
                        <a:t>4000</a:t>
                      </a:r>
                      <a:endParaRPr lang="en-US" sz="15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a:effectLst/>
                        </a:rPr>
                        <a:t>ft</a:t>
                      </a:r>
                      <a:r>
                        <a:rPr lang="en-US" sz="1500" u="none" strike="noStrike" baseline="30000">
                          <a:effectLst/>
                        </a:rPr>
                        <a:t>2</a:t>
                      </a:r>
                      <a:endParaRPr lang="en-US" sz="15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738">
                <a:tc>
                  <a:txBody>
                    <a:bodyPr/>
                    <a:lstStyle/>
                    <a:p>
                      <a:pPr algn="ctr" fontAlgn="ctr"/>
                      <a:r>
                        <a:rPr lang="el-GR" sz="1500" u="none" strike="noStrike">
                          <a:effectLst/>
                        </a:rPr>
                        <a:t>Σ</a:t>
                      </a:r>
                      <a:endParaRPr lang="el-GR" sz="15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dirty="0">
                          <a:effectLst/>
                        </a:rPr>
                        <a:t>46086</a:t>
                      </a:r>
                      <a:endParaRPr lang="en-US" sz="15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a:effectLst/>
                        </a:rPr>
                        <a:t>ft</a:t>
                      </a:r>
                      <a:r>
                        <a:rPr lang="en-US" sz="1500" u="none" strike="noStrike" baseline="30000">
                          <a:effectLst/>
                        </a:rPr>
                        <a:t>2</a:t>
                      </a:r>
                      <a:endParaRPr lang="en-US" sz="15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157">
                <a:tc gridSpan="3">
                  <a:txBody>
                    <a:bodyPr/>
                    <a:lstStyle/>
                    <a:p>
                      <a:pPr algn="ctr" fontAlgn="b"/>
                      <a:endParaRPr lang="en-US" sz="15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962">
                <a:tc>
                  <a:txBody>
                    <a:bodyPr/>
                    <a:lstStyle/>
                    <a:p>
                      <a:pPr algn="ctr" fontAlgn="b"/>
                      <a:r>
                        <a:rPr lang="en-US" sz="1500" u="none" strike="noStrike" dirty="0">
                          <a:effectLst/>
                        </a:rPr>
                        <a:t>Ideal Rain Garden Size </a:t>
                      </a:r>
                      <a:endParaRPr lang="en-US"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a:effectLst/>
                        </a:rPr>
                        <a:t>7681</a:t>
                      </a:r>
                      <a:endParaRPr lang="en-US" sz="15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dirty="0">
                          <a:effectLst/>
                        </a:rPr>
                        <a:t>ft</a:t>
                      </a:r>
                      <a:r>
                        <a:rPr lang="en-US" sz="1500" u="none" strike="noStrike" baseline="30000" dirty="0">
                          <a:effectLst/>
                        </a:rPr>
                        <a:t>2</a:t>
                      </a:r>
                      <a:endParaRPr lang="en-US" sz="15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6879363" y="185578"/>
            <a:ext cx="4016524" cy="2985433"/>
          </a:xfrm>
          <a:prstGeom prst="rect">
            <a:avLst/>
          </a:prstGeom>
          <a:noFill/>
        </p:spPr>
        <p:txBody>
          <a:bodyPr wrap="square" rtlCol="0">
            <a:spAutoFit/>
          </a:bodyPr>
          <a:lstStyle/>
          <a:p>
            <a:r>
              <a:rPr lang="en-US" sz="2400" dirty="0" smtClean="0"/>
              <a:t>Option 1: Rain Garden </a:t>
            </a:r>
          </a:p>
          <a:p>
            <a:pPr marL="285750" indent="-285750">
              <a:buFont typeface="Arial" panose="020B0604020202020204" pitchFamily="34" charset="0"/>
              <a:buChar char="•"/>
            </a:pPr>
            <a:endParaRPr lang="en-US" dirty="0"/>
          </a:p>
          <a:p>
            <a:pPr marL="285750" indent="-285750">
              <a:spcAft>
                <a:spcPts val="1200"/>
              </a:spcAft>
              <a:buFont typeface="Arial" panose="020B0604020202020204" pitchFamily="34" charset="0"/>
              <a:buChar char="•"/>
            </a:pPr>
            <a:r>
              <a:rPr lang="en-US" dirty="0" smtClean="0"/>
              <a:t>Calculations of area required  to do this is </a:t>
            </a:r>
            <a:r>
              <a:rPr lang="en-US" dirty="0" smtClean="0"/>
              <a:t>shown to the right</a:t>
            </a:r>
            <a:endParaRPr lang="en-US" dirty="0"/>
          </a:p>
          <a:p>
            <a:pPr marL="285750" indent="-285750">
              <a:spcAft>
                <a:spcPts val="1200"/>
              </a:spcAft>
              <a:buFont typeface="Arial" panose="020B0604020202020204" pitchFamily="34" charset="0"/>
              <a:buChar char="•"/>
            </a:pPr>
            <a:r>
              <a:rPr lang="en-US" dirty="0" smtClean="0"/>
              <a:t>Potentially could help prevent flooding, improve water quality, and improve aesthetics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p:cNvSpPr txBox="1"/>
          <p:nvPr/>
        </p:nvSpPr>
        <p:spPr>
          <a:xfrm>
            <a:off x="3657600" y="5016381"/>
            <a:ext cx="7169922" cy="1446550"/>
          </a:xfrm>
          <a:prstGeom prst="rect">
            <a:avLst/>
          </a:prstGeom>
          <a:noFill/>
        </p:spPr>
        <p:txBody>
          <a:bodyPr wrap="square" rtlCol="0">
            <a:spAutoFit/>
          </a:bodyPr>
          <a:lstStyle/>
          <a:p>
            <a:r>
              <a:rPr lang="en-US" sz="2400" dirty="0" smtClean="0"/>
              <a:t>Option 2: Additional Piping under the Pedestrian Bridge</a:t>
            </a:r>
          </a:p>
          <a:p>
            <a:endParaRPr lang="en-US" dirty="0" smtClean="0"/>
          </a:p>
          <a:p>
            <a:pPr marL="285750" indent="-285750">
              <a:spcAft>
                <a:spcPts val="1200"/>
              </a:spcAft>
              <a:buFont typeface="Arial" panose="020B0604020202020204" pitchFamily="34" charset="0"/>
              <a:buChar char="•"/>
            </a:pPr>
            <a:r>
              <a:rPr lang="en-US" dirty="0" smtClean="0"/>
              <a:t>Would help alleviate standing water on bridge during storms</a:t>
            </a:r>
          </a:p>
          <a:p>
            <a:pPr marL="285750" indent="-285750">
              <a:spcAft>
                <a:spcPts val="1200"/>
              </a:spcAft>
              <a:buFont typeface="Arial" panose="020B0604020202020204" pitchFamily="34" charset="0"/>
              <a:buChar char="•"/>
            </a:pPr>
            <a:r>
              <a:rPr lang="en-US" dirty="0" smtClean="0"/>
              <a:t>Creates more flow to the piping system </a:t>
            </a:r>
            <a:endParaRPr lang="en-US" dirty="0"/>
          </a:p>
        </p:txBody>
      </p:sp>
      <p:pic>
        <p:nvPicPr>
          <p:cNvPr id="1026" name="Picture 2" descr="http://www.home-garden-ideas.net/images/Clarastieredga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038" y="2877692"/>
            <a:ext cx="2533674" cy="19615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farm4.staticflickr.com/3060/2916833427_cd7f8a42bb.jpg">
            <a:hlinkClick r:id="rId3"/>
          </p:cNvPr>
          <p:cNvPicPr/>
          <p:nvPr/>
        </p:nvPicPr>
        <p:blipFill rotWithShape="1">
          <a:blip r:embed="rId4">
            <a:extLst>
              <a:ext uri="{28A0092B-C50C-407E-A947-70E740481C1C}">
                <a14:useLocalDpi xmlns:a14="http://schemas.microsoft.com/office/drawing/2010/main" val="0"/>
              </a:ext>
            </a:extLst>
          </a:blip>
          <a:srcRect t="16400" b="5800"/>
          <a:stretch/>
        </p:blipFill>
        <p:spPr bwMode="auto">
          <a:xfrm>
            <a:off x="7436287" y="2580830"/>
            <a:ext cx="2280281" cy="23469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6015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To Come…</a:t>
            </a:r>
            <a:endParaRPr lang="en-US" dirty="0"/>
          </a:p>
        </p:txBody>
      </p:sp>
      <p:sp>
        <p:nvSpPr>
          <p:cNvPr id="3" name="Content Placeholder 2"/>
          <p:cNvSpPr>
            <a:spLocks noGrp="1"/>
          </p:cNvSpPr>
          <p:nvPr>
            <p:ph idx="1"/>
          </p:nvPr>
        </p:nvSpPr>
        <p:spPr/>
        <p:txBody>
          <a:bodyPr/>
          <a:lstStyle/>
          <a:p>
            <a:pPr>
              <a:spcBef>
                <a:spcPts val="0"/>
              </a:spcBef>
              <a:spcAft>
                <a:spcPts val="1200"/>
              </a:spcAft>
            </a:pPr>
            <a:r>
              <a:rPr lang="en-US" dirty="0" smtClean="0"/>
              <a:t>We plan to meet with the TA to discuss modeling the impact using </a:t>
            </a:r>
            <a:r>
              <a:rPr lang="en-US" dirty="0" err="1" smtClean="0"/>
              <a:t>StormCAD</a:t>
            </a:r>
            <a:endParaRPr lang="en-US" dirty="0" smtClean="0"/>
          </a:p>
          <a:p>
            <a:pPr>
              <a:spcBef>
                <a:spcPts val="0"/>
              </a:spcBef>
              <a:spcAft>
                <a:spcPts val="1200"/>
              </a:spcAft>
            </a:pPr>
            <a:r>
              <a:rPr lang="en-US" dirty="0" smtClean="0"/>
              <a:t>CAD design of rain garden</a:t>
            </a:r>
          </a:p>
          <a:p>
            <a:pPr>
              <a:spcBef>
                <a:spcPts val="0"/>
              </a:spcBef>
              <a:spcAft>
                <a:spcPts val="1200"/>
              </a:spcAft>
            </a:pPr>
            <a:r>
              <a:rPr lang="en-US" dirty="0" smtClean="0"/>
              <a:t>Creation of final database and decision</a:t>
            </a:r>
          </a:p>
          <a:p>
            <a:endParaRPr lang="en-US" dirty="0"/>
          </a:p>
        </p:txBody>
      </p:sp>
    </p:spTree>
    <p:extLst>
      <p:ext uri="{BB962C8B-B14F-4D97-AF65-F5344CB8AC3E}">
        <p14:creationId xmlns:p14="http://schemas.microsoft.com/office/powerpoint/2010/main" val="3602311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TC103457475[[fn=Frame]]</Template>
  <TotalTime>212</TotalTime>
  <Words>512</Words>
  <Application>Microsoft Office PowerPoint</Application>
  <PresentationFormat>Widescreen</PresentationFormat>
  <Paragraphs>65</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 2</vt:lpstr>
      <vt:lpstr>Frame</vt:lpstr>
      <vt:lpstr>CPE Hydraulic Investigation </vt:lpstr>
      <vt:lpstr>Overview</vt:lpstr>
      <vt:lpstr>Representation of Area</vt:lpstr>
      <vt:lpstr>Representation of Area</vt:lpstr>
      <vt:lpstr>Current Process</vt:lpstr>
      <vt:lpstr>Evaluation of Current Operations</vt:lpstr>
      <vt:lpstr>Evaluation of Current Operations</vt:lpstr>
      <vt:lpstr>Options </vt:lpstr>
      <vt:lpstr>Still To Come…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Shannon R</dc:creator>
  <cp:lastModifiedBy>Best, Kelly M</cp:lastModifiedBy>
  <cp:revision>21</cp:revision>
  <dcterms:created xsi:type="dcterms:W3CDTF">2014-04-23T18:40:44Z</dcterms:created>
  <dcterms:modified xsi:type="dcterms:W3CDTF">2014-04-29T15:02:32Z</dcterms:modified>
</cp:coreProperties>
</file>