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300" r:id="rId3"/>
    <p:sldId id="333" r:id="rId4"/>
    <p:sldId id="332" r:id="rId5"/>
    <p:sldId id="331" r:id="rId6"/>
    <p:sldId id="334" r:id="rId7"/>
    <p:sldId id="335" r:id="rId8"/>
    <p:sldId id="309" r:id="rId9"/>
    <p:sldId id="310" r:id="rId10"/>
    <p:sldId id="308" r:id="rId11"/>
    <p:sldId id="311" r:id="rId12"/>
    <p:sldId id="312" r:id="rId13"/>
    <p:sldId id="313" r:id="rId14"/>
    <p:sldId id="336" r:id="rId15"/>
    <p:sldId id="315" r:id="rId16"/>
    <p:sldId id="316" r:id="rId17"/>
    <p:sldId id="317" r:id="rId18"/>
    <p:sldId id="318" r:id="rId19"/>
    <p:sldId id="319" r:id="rId20"/>
    <p:sldId id="337" r:id="rId21"/>
    <p:sldId id="338" r:id="rId22"/>
    <p:sldId id="339" r:id="rId23"/>
    <p:sldId id="340" r:id="rId24"/>
    <p:sldId id="341" r:id="rId25"/>
    <p:sldId id="342" r:id="rId26"/>
    <p:sldId id="350" r:id="rId27"/>
    <p:sldId id="343" r:id="rId28"/>
    <p:sldId id="347" r:id="rId29"/>
    <p:sldId id="348" r:id="rId30"/>
    <p:sldId id="349" r:id="rId31"/>
    <p:sldId id="351" r:id="rId32"/>
    <p:sldId id="346" r:id="rId33"/>
    <p:sldId id="32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D30"/>
    <a:srgbClr val="A54E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09" autoAdjust="0"/>
  </p:normalViewPr>
  <p:slideViewPr>
    <p:cSldViewPr snapToGrid="0" snapToObjects="1">
      <p:cViewPr varScale="1">
        <p:scale>
          <a:sx n="99" d="100"/>
          <a:sy n="99" d="100"/>
        </p:scale>
        <p:origin x="-1146" y="-84"/>
      </p:cViewPr>
      <p:guideLst>
        <p:guide orient="horz" pos="21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FC85-D3B7-9D4C-A05D-1EBBD863CDD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BD37-05C8-0243-BFE6-3B90071595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F2CA-BFB3-6E49-B364-21CAC287B1AB}" type="datetimeFigureOut">
              <a:rPr lang="en-US" smtClean="0"/>
              <a:pPr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8D733-53B0-DD4A-9F3B-AA5B623595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9" name="Picture 8" descr="CT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1" name="Picture 10" descr="UT.pn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46" y="999181"/>
            <a:ext cx="7951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Driverless Cars: Implications for Travel Behavior - </a:t>
            </a:r>
            <a:r>
              <a:rPr lang="en-US" sz="4000" i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#</a:t>
            </a:r>
            <a:r>
              <a:rPr lang="en-US" sz="4000" i="1" dirty="0" err="1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AutoBhatSX</a:t>
            </a:r>
            <a:endParaRPr lang="en-US" sz="4000" i="1" dirty="0" smtClean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436269"/>
            <a:ext cx="9144000" cy="1421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0546" y="5853961"/>
            <a:ext cx="3896775" cy="708588"/>
            <a:chOff x="168910" y="6124567"/>
            <a:chExt cx="3085376" cy="6071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t="1034" r="70274" b="-1034"/>
            <a:stretch/>
          </p:blipFill>
          <p:spPr>
            <a:xfrm>
              <a:off x="168910" y="6124567"/>
              <a:ext cx="658368" cy="607190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</p:pic>
        <p:pic>
          <p:nvPicPr>
            <p:cNvPr id="13" name="Picture 12" descr="CT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2630" y="6127741"/>
              <a:ext cx="2321656" cy="571148"/>
            </a:xfrm>
            <a:prstGeom prst="rect">
              <a:avLst/>
            </a:prstGeom>
          </p:spPr>
        </p:pic>
      </p:grpSp>
      <p:pic>
        <p:nvPicPr>
          <p:cNvPr id="15" name="Picture 14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66"/>
          <a:stretch/>
        </p:blipFill>
        <p:spPr>
          <a:xfrm>
            <a:off x="5905814" y="5750185"/>
            <a:ext cx="2235030" cy="77400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2343" y="934720"/>
            <a:ext cx="8895335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546" y="3605295"/>
            <a:ext cx="7290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888888"/>
              </a:buClr>
              <a:buSzPct val="25000"/>
            </a:pPr>
            <a:r>
              <a:rPr lang="en-US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Dr. Chandra </a:t>
            </a:r>
            <a:r>
              <a:rPr lang="en-US" sz="2800" dirty="0" err="1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Bhat</a:t>
            </a:r>
            <a:r>
              <a:rPr lang="en-US" sz="28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(with Prof. </a:t>
            </a:r>
            <a:r>
              <a:rPr lang="en-US" sz="2800" dirty="0" err="1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Pendyala</a:t>
            </a:r>
            <a:r>
              <a:rPr lang="en-US" sz="28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of ASU)</a:t>
            </a:r>
            <a:endParaRPr lang="en-US" sz="28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  <a:p>
            <a:pPr lvl="0">
              <a:buClr>
                <a:srgbClr val="888888"/>
              </a:buClr>
              <a:buSzPct val="25000"/>
            </a:pPr>
            <a:r>
              <a:rPr lang="en-US" sz="24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Center for Transportation Research </a:t>
            </a:r>
          </a:p>
          <a:p>
            <a:pPr lvl="0">
              <a:buClr>
                <a:srgbClr val="888888"/>
              </a:buClr>
              <a:buSzPct val="25000"/>
            </a:pPr>
            <a:r>
              <a:rPr lang="en-US" sz="2400" i="1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University of Texas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Autonomous (Self-driving) Vehicle</a:t>
            </a:r>
            <a:endParaRPr lang="en-US" sz="320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585">
            <a:off x="2368743" y="1542765"/>
            <a:ext cx="6491920" cy="96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Driverless c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09999"/>
            <a:ext cx="4457700" cy="3048001"/>
          </a:xfrm>
          <a:prstGeom prst="rect">
            <a:avLst/>
          </a:prstGeom>
          <a:noFill/>
        </p:spPr>
      </p:pic>
      <p:pic>
        <p:nvPicPr>
          <p:cNvPr id="18" name="Picture 5" descr="Autonomous Nissan Lea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6845" y="3743434"/>
            <a:ext cx="5087155" cy="2869868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8056" y="6144062"/>
            <a:ext cx="5215944" cy="71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54787">
            <a:off x="263279" y="2466029"/>
            <a:ext cx="78962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81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Connected Vehicle Research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301088"/>
            <a:ext cx="4112465" cy="44443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Addresses suite of technology and applications using wireless communications to provide connectivity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Among vehicle types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Variety of roadway infrastructure</a:t>
            </a:r>
          </a:p>
        </p:txBody>
      </p:sp>
      <p:pic>
        <p:nvPicPr>
          <p:cNvPr id="15" name="Picture 2" descr="http://mobilesynergetics.com/files/intellidrive-fig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44771" y="1164115"/>
            <a:ext cx="396113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http://mobilesynergetics.com/files/intellidrive-fig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44771" y="3529938"/>
            <a:ext cx="3961130" cy="2324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0392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Connected Vehicle Research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17" name="Picture 2" descr="J:\LEwing\2011factsheets\11811_to_be_printed\ITS FACT SHEET PRINT FILES 01.18.2011\JPO-029 V2V SAFETY V.1.0\029 LINKS\RealTimeINTEGRATED SIGNAL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32630" y="1010470"/>
            <a:ext cx="7285297" cy="4847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62468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 “Connected” Vehicle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168910" y="1102287"/>
            <a:ext cx="1752600" cy="304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64E96"/>
                </a:solidFill>
                <a:latin typeface="Arial" charset="0"/>
              </a:rPr>
              <a:t>Data Sent from the Vehicle</a:t>
            </a:r>
          </a:p>
          <a:p>
            <a:pPr algn="ctr"/>
            <a:endParaRPr lang="en-US" sz="1400" b="1" dirty="0" smtClean="0">
              <a:solidFill>
                <a:srgbClr val="064E96"/>
              </a:solidFill>
              <a:latin typeface="Arial" charset="0"/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Real-time location, speed, acceleration, emissions, fuel consumption,  and vehicle diagnostics data </a:t>
            </a:r>
          </a:p>
          <a:p>
            <a:pPr algn="ctr"/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64E96"/>
              </a:solidFill>
              <a:effectLst/>
              <a:latin typeface="Arial" charset="0"/>
            </a:endParaRPr>
          </a:p>
          <a:p>
            <a:pPr algn="ctr"/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Picture 2" descr="http://www.stock-automotive-illustration.com/Generic-car-system-files/generic-car-v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09332" y="1102287"/>
            <a:ext cx="5205869" cy="3116580"/>
          </a:xfrm>
          <a:prstGeom prst="rect">
            <a:avLst/>
          </a:prstGeom>
          <a:noFill/>
        </p:spPr>
      </p:pic>
      <p:pic>
        <p:nvPicPr>
          <p:cNvPr id="18" name="Picture 2" descr="http://c.dryicons.com/images/icon_sets/colorful_stickers_part_5_icons_set/png/256x256/wirele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858000" y="2177960"/>
            <a:ext cx="990600" cy="990600"/>
          </a:xfrm>
          <a:prstGeom prst="rect">
            <a:avLst/>
          </a:prstGeom>
          <a:noFill/>
        </p:spPr>
      </p:pic>
      <p:pic>
        <p:nvPicPr>
          <p:cNvPr id="22" name="Picture 2" descr="http://c.dryicons.com/images/icon_sets/colorful_stickers_part_5_icons_set/png/256x256/wirele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905000" y="1102287"/>
            <a:ext cx="990600" cy="990600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 bwMode="auto">
          <a:xfrm>
            <a:off x="1711734" y="4728429"/>
            <a:ext cx="47244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normalizeH="0" dirty="0" smtClean="0">
                <a:ln>
                  <a:noFill/>
                </a:ln>
                <a:solidFill>
                  <a:srgbClr val="064E96"/>
                </a:solidFill>
                <a:effectLst/>
                <a:latin typeface="Arial" charset="0"/>
              </a:rPr>
              <a:t>Improved Powertrain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</a:rPr>
              <a:t>More fuel efficient powertain including; hybrids, electric vehicles, and other alternative power sources</a:t>
            </a:r>
            <a:endParaRPr kumimoji="0" lang="en-US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660061" y="3168560"/>
            <a:ext cx="21336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u="none" strike="noStrike" normalizeH="0" dirty="0" smtClean="0">
                <a:ln>
                  <a:noFill/>
                </a:ln>
                <a:solidFill>
                  <a:srgbClr val="064E96"/>
                </a:solidFill>
                <a:effectLst/>
                <a:latin typeface="Arial" charset="0"/>
              </a:rPr>
              <a:t>Data Provided to </a:t>
            </a:r>
            <a:r>
              <a:rPr lang="en-US" sz="1600" b="1" dirty="0" smtClean="0">
                <a:solidFill>
                  <a:srgbClr val="064E96"/>
                </a:solidFill>
                <a:latin typeface="Arial" charset="0"/>
              </a:rPr>
              <a:t>t</a:t>
            </a:r>
            <a:r>
              <a:rPr kumimoji="0" lang="en-US" sz="1600" b="1" u="none" strike="noStrike" normalizeH="0" dirty="0" smtClean="0">
                <a:ln>
                  <a:noFill/>
                </a:ln>
                <a:solidFill>
                  <a:srgbClr val="064E96"/>
                </a:solidFill>
                <a:effectLst/>
                <a:latin typeface="Arial" charset="0"/>
              </a:rPr>
              <a:t>he Vehicle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solidFill>
                <a:srgbClr val="064E96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Real-time traffic information, safety messages, traffic signal messages, eco-speed limits, eco-routes, parking information, etc.</a:t>
            </a:r>
          </a:p>
        </p:txBody>
      </p:sp>
      <p:sp>
        <p:nvSpPr>
          <p:cNvPr id="26" name="Down Arrow 25"/>
          <p:cNvSpPr/>
          <p:nvPr/>
        </p:nvSpPr>
        <p:spPr bwMode="auto">
          <a:xfrm>
            <a:off x="3657601" y="3982277"/>
            <a:ext cx="914400" cy="838200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47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8873" y="221450"/>
            <a:ext cx="5009064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Levels of Vehicle Automation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8169" y="979468"/>
            <a:ext cx="842175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 0: No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automation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 1: Function-specific Automation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Automation of specific control functions, e.g., cruise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control</a:t>
            </a:r>
          </a:p>
          <a:p>
            <a:pPr lvl="1" algn="just"/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 2: Combined Function Automation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Automation of multiple and integrated control functions, e.g., adaptive cruise control with lane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centering</a:t>
            </a:r>
          </a:p>
          <a:p>
            <a:pPr lvl="1" algn="just"/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 3: Limited Self-Driving Automation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Drivers can cede safety-critical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functions</a:t>
            </a:r>
          </a:p>
          <a:p>
            <a:pPr lvl="1" algn="just"/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Level 4: Full Self-Driving Automation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Vehicles perform all driving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functions</a:t>
            </a:r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2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Government Recognition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371761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Several US states have passed legislative initiatives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National Highway Traffic and Safety Administration Policy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Autopilot Systems Council in Japan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Citymobil2 initiative in Europe</a:t>
            </a:r>
            <a:endParaRPr lang="en-US" sz="2000" dirty="0" smtClean="0">
              <a:solidFill>
                <a:srgbClr val="FFFFFF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9918" y="4020902"/>
            <a:ext cx="6419324" cy="127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983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Infrastructure Needs/Planning Driven By…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371761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Complex activity-travel patterns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Growth in long distance travel demand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Limited availability of land to dedicate to infrastructure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Budget/fiscal constraints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Energy and environmental concerns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Information/ communication technologies (ICT) and mobile platform advances</a:t>
            </a:r>
          </a:p>
          <a:p>
            <a:pPr algn="l">
              <a:buClr>
                <a:schemeClr val="bg1"/>
              </a:buClr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Autonomous vehicles leverage technology to increase flow without the need to expand capacity</a:t>
            </a:r>
            <a:endParaRPr lang="en-US" sz="2000" b="1" dirty="0">
              <a:solidFill>
                <a:srgbClr val="FFFFFF"/>
              </a:solidFill>
            </a:endParaRP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1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Smarter Infrastructure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630" y="974828"/>
            <a:ext cx="7207397" cy="4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869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577541"/>
            <a:ext cx="88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Technology and Infrastructure Combination Leads To…</a:t>
            </a:r>
            <a:endParaRPr lang="en-US" sz="28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705910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Safety enhancement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Virtual elimination of driver error – factor in 80% of crashes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Enhanced vehicle control, positioning, spacing, speed, harmonization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No drowsy, impaired, stressed, or aggressive drivers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Reduced incidents and network disruptions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Offsetting behavior on part of driver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51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371761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Capacity enhancement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Platooning reduces headways and improves flow at transitions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cs typeface="Segoe UI Light" panose="020B0502040204020203" pitchFamily="34" charset="0"/>
              </a:rPr>
              <a:t>Vehicle positioning (lateral control) allows reduced lane widths and utilization of shoulders; accurate mapping critical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Optimized route choice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Energy and environmental benefits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Increased fuel efficiency and reduced pollutant emissions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Clean fuel vehicles</a:t>
            </a:r>
          </a:p>
          <a:p>
            <a:pPr marL="800100" lvl="1" indent="-342900" algn="l">
              <a:buClr>
                <a:schemeClr val="bg1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Car-sharing</a:t>
            </a:r>
          </a:p>
        </p:txBody>
      </p:sp>
    </p:spTree>
    <p:extLst>
      <p:ext uri="{BB962C8B-B14F-4D97-AF65-F5344CB8AC3E}">
        <p14:creationId xmlns:p14="http://schemas.microsoft.com/office/powerpoint/2010/main" xmlns="" val="9010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Outline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457200" y="1371761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Motivation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Automated vehicle technology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Activity-travel behavior considerations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Infrastructure planning &amp; modeling implications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Conclusions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0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695605" y="0"/>
            <a:ext cx="7828671" cy="6001789"/>
          </a:xfrm>
          <a:prstGeom prst="rtTriangle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695597" cy="6001789"/>
          </a:xfrm>
          <a:prstGeom prst="rect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690" y="3509977"/>
            <a:ext cx="5888210" cy="148725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i="0" dirty="0" smtClean="0">
                <a:solidFill>
                  <a:srgbClr val="EFEFF2"/>
                </a:solidFill>
                <a:latin typeface="+mj-lt"/>
                <a:cs typeface="Segoe UI Light" panose="020B0502040204020203" pitchFamily="34" charset="0"/>
              </a:rPr>
              <a:t>But Let’s Not Forget Traveler Behavior Issues!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628" y="318656"/>
            <a:ext cx="3034061" cy="3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7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72878" y="486370"/>
            <a:ext cx="5153527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Land-Use Patterns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2698" y="1159556"/>
            <a:ext cx="62106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Live and work farther away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Use travel time productively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Access more  desirable and higher paying job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Attend better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school/college</a:t>
            </a:r>
          </a:p>
          <a:p>
            <a:pPr lvl="1" algn="just"/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Visit destinations farther away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Access more desirable destinations for various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activities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Reduced impact of distances and time on activity participation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Influence on developers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Sprawled cities?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community/regional planning and urban design</a:t>
            </a:r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3473" y="1744039"/>
            <a:ext cx="1939158" cy="336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41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07795" y="579743"/>
            <a:ext cx="6128409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Household Vehicle Fleet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8170" y="1434400"/>
            <a:ext cx="84217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Potential to redefine vehicle ownership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No longer own personal vehicles; move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toward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car sharing enterprise where rental vehicles come to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traveler</a:t>
            </a:r>
          </a:p>
          <a:p>
            <a:pPr lvl="1" algn="just"/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More efficient vehicle ownership and sharing scheme may reduce the need for additional infrastructure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Reduced demand for parking </a:t>
            </a:r>
            <a:endParaRPr lang="en-US" sz="2000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lvl="1" algn="just"/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Desire to work and be productive in vehicle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More use of personal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vehicle for long distance travel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Purchase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large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multi-purpose vehicle with amenities to work and play in vehicle</a:t>
            </a: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582" y="3196243"/>
            <a:ext cx="3250144" cy="25666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983" y="406688"/>
            <a:ext cx="3433944" cy="26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8582" y="406688"/>
            <a:ext cx="3250144" cy="27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983" y="3196243"/>
            <a:ext cx="3433944" cy="256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50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32449" y="482176"/>
            <a:ext cx="4325223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Mode Choice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8170" y="1318022"/>
            <a:ext cx="80286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Automated vehicles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combine the advantages of </a:t>
            </a:r>
            <a:r>
              <a:rPr lang="en-US" sz="2400" b="1" dirty="0">
                <a:solidFill>
                  <a:srgbClr val="92D050"/>
                </a:solidFill>
                <a:latin typeface="+mj-lt"/>
                <a:cs typeface="Segoe UI Light" panose="020B0502040204020203" pitchFamily="34" charset="0"/>
              </a:rPr>
              <a:t>p</a:t>
            </a:r>
            <a:r>
              <a:rPr lang="en-US" sz="2400" b="1" dirty="0" smtClean="0">
                <a:solidFill>
                  <a:srgbClr val="92D050"/>
                </a:solidFill>
                <a:latin typeface="+mj-lt"/>
                <a:cs typeface="Segoe UI Light" panose="020B0502040204020203" pitchFamily="34" charset="0"/>
              </a:rPr>
              <a:t>ublic transportation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with that of </a:t>
            </a:r>
            <a:r>
              <a:rPr lang="en-US" sz="2400" b="1" dirty="0" smtClean="0">
                <a:solidFill>
                  <a:srgbClr val="92D050"/>
                </a:solidFill>
                <a:latin typeface="+mj-lt"/>
                <a:cs typeface="Segoe UI Light" panose="020B0502040204020203" pitchFamily="34" charset="0"/>
              </a:rPr>
              <a:t>traditional private vehicles</a:t>
            </a:r>
            <a:endParaRPr lang="en-US" sz="2400" b="1" dirty="0">
              <a:solidFill>
                <a:srgbClr val="92D050"/>
              </a:solidFill>
              <a:latin typeface="+mj-lt"/>
              <a:cs typeface="Segoe UI Light" panose="020B0502040204020203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169" y="2104128"/>
            <a:ext cx="28253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Catching up on news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Texting friends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Reading novels</a:t>
            </a:r>
          </a:p>
          <a:p>
            <a:pPr algn="just"/>
            <a:endParaRPr lang="en-US" sz="2800" b="1" dirty="0">
              <a:solidFill>
                <a:srgbClr val="007AC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72472" y="2090173"/>
            <a:ext cx="2525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Flexibility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Comfort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Convenience</a:t>
            </a:r>
          </a:p>
          <a:p>
            <a:pPr algn="just"/>
            <a:endParaRPr lang="en-US" sz="2800" b="1" dirty="0">
              <a:solidFill>
                <a:srgbClr val="007ACC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8169" y="3429001"/>
            <a:ext cx="75349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What will happen to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public transportation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8170" y="4036593"/>
            <a:ext cx="83035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Also Automated vehicles may result in lesser walking and bicycling shares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72941" y="4950717"/>
            <a:ext cx="3999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Time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 less of a consideration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46072" y="4872996"/>
            <a:ext cx="42675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So, will Cost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be the main policy tool to influence behavior?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292162" y="4944004"/>
            <a:ext cx="559676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6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57388" y="571394"/>
            <a:ext cx="4325223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Mode Choice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8170" y="1318021"/>
            <a:ext cx="842175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Driving personal vehicle more convenient and safe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Traditional 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transit captive market segments now able to use auto (e.g., elderly, disabled)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Reduced reliance/usage of public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transit?</a:t>
            </a: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However, autonomous vehicles may present an opportunity for public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transit and car sharing</a:t>
            </a: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Lower cost of operation (driverless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) and can cut out low volume routes</a:t>
            </a: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More personalized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and reliable service 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- smaller vehicles providing demand-responsive transit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service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No parking needed – kiss-and-ride; no vehicles “sitting” around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20-80% of urban land area can be reclaimed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Chaining may not discourage transit use</a:t>
            </a: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6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0097" y="1208931"/>
            <a:ext cx="7739149" cy="4295564"/>
            <a:chOff x="2515435" y="2097972"/>
            <a:chExt cx="7934686" cy="4295564"/>
          </a:xfrm>
        </p:grpSpPr>
        <p:sp>
          <p:nvSpPr>
            <p:cNvPr id="34" name="U-Turn Arrow 33"/>
            <p:cNvSpPr/>
            <p:nvPr/>
          </p:nvSpPr>
          <p:spPr>
            <a:xfrm>
              <a:off x="3066294" y="2568581"/>
              <a:ext cx="6662057" cy="631226"/>
            </a:xfrm>
            <a:prstGeom prst="uturnArrow">
              <a:avLst/>
            </a:prstGeom>
            <a:solidFill>
              <a:srgbClr val="2D2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2587" y="3168967"/>
              <a:ext cx="1717534" cy="1143000"/>
            </a:xfrm>
            <a:prstGeom prst="rect">
              <a:avLst/>
            </a:prstGeom>
            <a:ln w="38100">
              <a:solidFill>
                <a:srgbClr val="68217A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435" y="3040153"/>
              <a:ext cx="1371600" cy="1371600"/>
            </a:xfrm>
            <a:prstGeom prst="rect">
              <a:avLst/>
            </a:prstGeom>
            <a:ln w="38100">
              <a:solidFill>
                <a:srgbClr val="68217A"/>
              </a:solidFill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42365" y="4819613"/>
              <a:ext cx="1143000" cy="1143000"/>
            </a:xfrm>
            <a:prstGeom prst="rect">
              <a:avLst/>
            </a:prstGeom>
            <a:ln w="38100">
              <a:solidFill>
                <a:srgbClr val="68217A"/>
              </a:solidFill>
            </a:ln>
          </p:spPr>
        </p:pic>
        <p:sp>
          <p:nvSpPr>
            <p:cNvPr id="38" name="Bent Arrow 37"/>
            <p:cNvSpPr/>
            <p:nvPr/>
          </p:nvSpPr>
          <p:spPr>
            <a:xfrm rot="10800000">
              <a:off x="7194719" y="4747968"/>
              <a:ext cx="2533632" cy="827314"/>
            </a:xfrm>
            <a:prstGeom prst="bentArrow">
              <a:avLst/>
            </a:prstGeom>
            <a:solidFill>
              <a:srgbClr val="2D2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Bent Arrow 38"/>
            <p:cNvSpPr/>
            <p:nvPr/>
          </p:nvSpPr>
          <p:spPr>
            <a:xfrm rot="16200000">
              <a:off x="3830188" y="3973349"/>
              <a:ext cx="827315" cy="2376552"/>
            </a:xfrm>
            <a:prstGeom prst="bentArrow">
              <a:avLst/>
            </a:prstGeom>
            <a:solidFill>
              <a:srgbClr val="2D2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53036" y="2097972"/>
              <a:ext cx="1509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Drive Alone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77844" y="5589925"/>
              <a:ext cx="1509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Drive Alone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686640" y="5672334"/>
              <a:ext cx="1509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Drive Alone</a:t>
              </a:r>
              <a:endPara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8869" y="6024204"/>
              <a:ext cx="1273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Shopping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67012" y="4416220"/>
              <a:ext cx="1020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Home</a:t>
              </a:r>
              <a:endPara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223301" y="4373540"/>
              <a:ext cx="939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Work</a:t>
              </a:r>
            </a:p>
          </p:txBody>
        </p:sp>
        <p:sp>
          <p:nvSpPr>
            <p:cNvPr id="46" name="AutoShape 16"/>
            <p:cNvSpPr>
              <a:spLocks noChangeArrowheads="1"/>
            </p:cNvSpPr>
            <p:nvPr/>
          </p:nvSpPr>
          <p:spPr bwMode="auto">
            <a:xfrm>
              <a:off x="4044605" y="3560719"/>
              <a:ext cx="4530411" cy="485775"/>
            </a:xfrm>
            <a:prstGeom prst="leftRightArrow">
              <a:avLst>
                <a:gd name="adj1" fmla="val 53593"/>
                <a:gd name="adj2" fmla="val 102623"/>
              </a:avLst>
            </a:prstGeom>
            <a:solidFill>
              <a:srgbClr val="007A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4957679" y="3314462"/>
              <a:ext cx="27042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Very Good Transit Service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38401" y="593928"/>
            <a:ext cx="4071949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Activity Chaining Issues</a:t>
            </a:r>
            <a:endParaRPr lang="en-US" sz="3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7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5379" y="448924"/>
            <a:ext cx="5513241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Long Distance Travel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2697" y="1593269"/>
            <a:ext cx="530018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Less incentive to use public transportation?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hould we even be investing in high capital high-speed rail systems?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Individuals can travel and sleep in driverless 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ars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Individuals may travel mostly in the night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Speed difference?</a:t>
            </a: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668" y="1134400"/>
            <a:ext cx="2502776" cy="2215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668" y="3429000"/>
            <a:ext cx="2562967" cy="22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0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6362" y="598591"/>
            <a:ext cx="7343485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Impacts on Commercial Vehicle Operations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2697" y="1593269"/>
            <a:ext cx="448432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Enhanced efficiency of commercial vehicle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operations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Driverless vehicles operating during off-peak and night hours reducing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congestion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Reduced need for infrastructure</a:t>
            </a: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248" y="1593269"/>
            <a:ext cx="3571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6452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0"/>
          <p:cNvSpPr txBox="1">
            <a:spLocks/>
          </p:cNvSpPr>
          <p:nvPr/>
        </p:nvSpPr>
        <p:spPr>
          <a:xfrm>
            <a:off x="457200" y="303049"/>
            <a:ext cx="8229600" cy="8475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</a:rPr>
              <a:t>Mixed Vehicle Operations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Shape 101"/>
          <p:cNvSpPr txBox="1">
            <a:spLocks/>
          </p:cNvSpPr>
          <p:nvPr/>
        </p:nvSpPr>
        <p:spPr>
          <a:xfrm>
            <a:off x="457200" y="1371761"/>
            <a:ext cx="8229600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Uncertainty  in penetration rates of driverless cars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Considerable amount of time of both driverless and traditional car operation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When will we see full adoption of autonomous? Depends on regulatory policies</a:t>
            </a:r>
          </a:p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Need infrastructure planning to support both, with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intelligent/dedicated infrastructure for driverless</a:t>
            </a:r>
          </a:p>
        </p:txBody>
      </p:sp>
    </p:spTree>
    <p:extLst>
      <p:ext uri="{BB962C8B-B14F-4D97-AF65-F5344CB8AC3E}">
        <p14:creationId xmlns:p14="http://schemas.microsoft.com/office/powerpoint/2010/main" xmlns="" val="2298604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86208" y="430719"/>
            <a:ext cx="2194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The Context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5701" y="1183203"/>
            <a:ext cx="84325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Automated Vehicles: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V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ehicles that are able to guide themselves from an origin point to a destination point desired by the individual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Individual yields near-full or partial control to artificial intelligence technology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Individual decides an activity-travel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plan (or tour-specific information)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The plan is keyed into the car’s intelligence system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The car (or an external entity connected to the car) decides on a routing and circuit to complete the plan</a:t>
            </a:r>
          </a:p>
          <a:p>
            <a:endParaRPr lang="en-US" sz="2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5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726" y="3699165"/>
            <a:ext cx="8112761" cy="215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818" y="0"/>
            <a:ext cx="5400675" cy="106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818" y="1130530"/>
            <a:ext cx="53625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32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3901" y="332552"/>
            <a:ext cx="8456418" cy="748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600" dirty="0" err="1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SimAGENT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(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Sim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ulator of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A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ctivities,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G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reenhouse gas emissions,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nergy, </a:t>
            </a:r>
          </a:p>
          <a:p>
            <a:pPr algn="ctr">
              <a:lnSpc>
                <a:spcPct val="75000"/>
              </a:lnSpc>
            </a:pP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etworks, and </a:t>
            </a:r>
            <a:r>
              <a:rPr lang="en-US" sz="2000" u="sng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ravel)</a:t>
            </a:r>
            <a:endParaRPr lang="en-US" sz="20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88972" y="1124706"/>
            <a:ext cx="8686275" cy="5036752"/>
            <a:chOff x="88" y="941"/>
            <a:chExt cx="5432" cy="3271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680" y="1392"/>
              <a:ext cx="3840" cy="2592"/>
            </a:xfrm>
            <a:prstGeom prst="rect">
              <a:avLst/>
            </a:prstGeom>
            <a:noFill/>
            <a:ln w="31750">
              <a:solidFill>
                <a:srgbClr val="2D2D3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256" y="2307"/>
              <a:ext cx="1036" cy="608"/>
            </a:xfrm>
            <a:prstGeom prst="rect">
              <a:avLst/>
            </a:prstGeom>
            <a:noFill/>
            <a:ln w="22225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Activity-travel environment characteristics </a:t>
              </a:r>
              <a:r>
                <a:rPr lang="en-US" sz="1400" i="1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(base year)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775" y="2359"/>
              <a:ext cx="1036" cy="608"/>
            </a:xfrm>
            <a:prstGeom prst="rect">
              <a:avLst/>
            </a:prstGeom>
            <a:noFill/>
            <a:ln w="222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cs typeface="Segoe UI Light" panose="020B0502040204020203" pitchFamily="34" charset="0"/>
                </a:rPr>
                <a:t>Detailed individual-level socio-demographics     </a:t>
              </a:r>
              <a:r>
                <a:rPr lang="en-US" sz="1400" i="1">
                  <a:solidFill>
                    <a:schemeClr val="bg1"/>
                  </a:solidFill>
                  <a:cs typeface="Segoe UI Light" panose="020B0502040204020203" pitchFamily="34" charset="0"/>
                </a:rPr>
                <a:t>(base year)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445" y="3361"/>
              <a:ext cx="998" cy="480"/>
            </a:xfrm>
            <a:prstGeom prst="rect">
              <a:avLst/>
            </a:prstGeom>
            <a:noFill/>
            <a:ln w="76200" cmpd="tri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Activity-travel simulator (</a:t>
              </a:r>
              <a:r>
                <a:rPr lang="en-US" sz="14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CEMDAP</a:t>
              </a: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)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463" y="2426"/>
              <a:ext cx="960" cy="598"/>
            </a:xfrm>
            <a:prstGeom prst="rect">
              <a:avLst/>
            </a:prstGeom>
            <a:noFill/>
            <a:ln w="222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Individual activity-travel patterns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224" y="1620"/>
              <a:ext cx="900" cy="302"/>
            </a:xfrm>
            <a:prstGeom prst="rect">
              <a:avLst/>
            </a:prstGeom>
            <a:noFill/>
            <a:ln w="22225">
              <a:solidFill>
                <a:srgbClr val="68217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chemeClr val="bg1"/>
                  </a:solidFill>
                  <a:cs typeface="Segoe UI Light" panose="020B0502040204020203" pitchFamily="34" charset="0"/>
                </a:rPr>
                <a:t>Link volumes and speeds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476" y="1488"/>
              <a:ext cx="936" cy="528"/>
            </a:xfrm>
            <a:prstGeom prst="rect">
              <a:avLst/>
            </a:prstGeom>
            <a:noFill/>
            <a:ln w="76200" cmpd="tri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Dynamic Traffic Assignment (</a:t>
              </a:r>
              <a:r>
                <a:rPr lang="en-US" sz="14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DTA</a:t>
              </a:r>
              <a:r>
                <a:rPr lang="en-US" sz="15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)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073" y="2208"/>
              <a:ext cx="1200" cy="912"/>
            </a:xfrm>
            <a:prstGeom prst="rect">
              <a:avLst/>
            </a:prstGeom>
            <a:noFill/>
            <a:ln w="76200" cmpd="tri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Socio-economics, land-use and transportation system characteristics simulator (</a:t>
              </a:r>
              <a:r>
                <a:rPr lang="en-US" sz="14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CEMSELTS</a:t>
              </a:r>
              <a:r>
                <a:rPr lang="en-US" sz="15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)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3072" y="3378"/>
              <a:ext cx="1203" cy="480"/>
            </a:xfrm>
            <a:prstGeom prst="rect">
              <a:avLst/>
            </a:prstGeom>
            <a:noFill/>
            <a:ln w="222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Socio-demographics and activity-travel environment</a:t>
              </a:r>
              <a:endParaRPr lang="en-US" sz="1400" i="1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216" y="4032"/>
              <a:ext cx="1008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CEMUS</a:t>
              </a: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256" y="3087"/>
              <a:ext cx="1036" cy="206"/>
            </a:xfrm>
            <a:prstGeom prst="rect">
              <a:avLst/>
            </a:prstGeom>
            <a:noFill/>
            <a:ln w="22225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cs typeface="Segoe UI Light" panose="020B0502040204020203" pitchFamily="34" charset="0"/>
                </a:rPr>
                <a:t>Policy actions</a:t>
              </a:r>
              <a:endParaRPr lang="en-US" sz="1400" i="1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56" y="3465"/>
              <a:ext cx="1036" cy="206"/>
            </a:xfrm>
            <a:prstGeom prst="rect">
              <a:avLst/>
            </a:prstGeom>
            <a:noFill/>
            <a:ln w="22225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>
                  <a:solidFill>
                    <a:schemeClr val="bg1"/>
                  </a:solidFill>
                  <a:cs typeface="Segoe UI Light" panose="020B0502040204020203" pitchFamily="34" charset="0"/>
                </a:rPr>
                <a:t>Model parameters</a:t>
              </a:r>
              <a:endParaRPr lang="en-US" sz="1400" i="1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cxnSp>
          <p:nvCxnSpPr>
            <p:cNvPr id="28" name="AutoShape 16"/>
            <p:cNvCxnSpPr>
              <a:cxnSpLocks noChangeShapeType="1"/>
              <a:stCxn id="23" idx="2"/>
              <a:endCxn id="24" idx="0"/>
            </p:cNvCxnSpPr>
            <p:nvPr/>
          </p:nvCxnSpPr>
          <p:spPr bwMode="auto">
            <a:xfrm>
              <a:off x="3673" y="3120"/>
              <a:ext cx="1" cy="2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9" name="AutoShape 17"/>
            <p:cNvCxnSpPr>
              <a:cxnSpLocks noChangeShapeType="1"/>
              <a:stCxn id="24" idx="3"/>
              <a:endCxn id="19" idx="1"/>
            </p:cNvCxnSpPr>
            <p:nvPr/>
          </p:nvCxnSpPr>
          <p:spPr bwMode="auto">
            <a:xfrm flipV="1">
              <a:off x="4275" y="3601"/>
              <a:ext cx="170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" name="AutoShape 18"/>
            <p:cNvCxnSpPr>
              <a:cxnSpLocks noChangeShapeType="1"/>
              <a:stCxn id="22" idx="1"/>
              <a:endCxn id="21" idx="3"/>
            </p:cNvCxnSpPr>
            <p:nvPr/>
          </p:nvCxnSpPr>
          <p:spPr bwMode="auto">
            <a:xfrm rot="10800000" flipV="1">
              <a:off x="4124" y="1752"/>
              <a:ext cx="352" cy="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1" name="AutoShape 19"/>
            <p:cNvCxnSpPr>
              <a:cxnSpLocks noChangeShapeType="1"/>
              <a:stCxn id="21" idx="2"/>
              <a:endCxn id="23" idx="0"/>
            </p:cNvCxnSpPr>
            <p:nvPr/>
          </p:nvCxnSpPr>
          <p:spPr bwMode="auto">
            <a:xfrm rot="5400000">
              <a:off x="3531" y="2065"/>
              <a:ext cx="28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56" y="1662"/>
              <a:ext cx="1036" cy="474"/>
            </a:xfrm>
            <a:prstGeom prst="rect">
              <a:avLst/>
            </a:prstGeom>
            <a:noFill/>
            <a:ln w="22225">
              <a:solidFill>
                <a:srgbClr val="68217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Aggregate socio-demographics </a:t>
              </a:r>
              <a:b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</a:br>
              <a:r>
                <a:rPr lang="en-US" sz="1400" i="1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(base year)</a:t>
              </a: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861" y="1536"/>
              <a:ext cx="864" cy="480"/>
            </a:xfrm>
            <a:prstGeom prst="rect">
              <a:avLst/>
            </a:prstGeom>
            <a:noFill/>
            <a:ln w="76200" cmpd="tri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Synthetic population generator (</a:t>
              </a:r>
              <a:r>
                <a:rPr lang="en-US" sz="14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SPG</a:t>
              </a:r>
              <a:r>
                <a:rPr lang="en-US" sz="1400" dirty="0">
                  <a:solidFill>
                    <a:schemeClr val="bg1"/>
                  </a:solidFill>
                  <a:cs typeface="Segoe UI Light" panose="020B0502040204020203" pitchFamily="34" charset="0"/>
                </a:rPr>
                <a:t>)</a:t>
              </a:r>
              <a:endParaRPr lang="en-US" sz="1400" i="1" dirty="0">
                <a:solidFill>
                  <a:schemeClr val="bg1"/>
                </a:solidFill>
                <a:cs typeface="Segoe UI Light" panose="020B0502040204020203" pitchFamily="34" charset="0"/>
              </a:endParaRPr>
            </a:p>
          </p:txBody>
        </p:sp>
        <p:cxnSp>
          <p:nvCxnSpPr>
            <p:cNvPr id="35" name="AutoShape 23"/>
            <p:cNvCxnSpPr>
              <a:cxnSpLocks noChangeShapeType="1"/>
              <a:stCxn id="33" idx="2"/>
              <a:endCxn id="18" idx="0"/>
            </p:cNvCxnSpPr>
            <p:nvPr/>
          </p:nvCxnSpPr>
          <p:spPr bwMode="auto">
            <a:xfrm>
              <a:off x="2293" y="2016"/>
              <a:ext cx="0" cy="3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24"/>
            <p:cNvCxnSpPr>
              <a:cxnSpLocks noChangeShapeType="1"/>
              <a:stCxn id="18" idx="3"/>
              <a:endCxn id="23" idx="1"/>
            </p:cNvCxnSpPr>
            <p:nvPr/>
          </p:nvCxnSpPr>
          <p:spPr bwMode="auto">
            <a:xfrm>
              <a:off x="2811" y="2663"/>
              <a:ext cx="262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25"/>
            <p:cNvCxnSpPr>
              <a:cxnSpLocks noChangeShapeType="1"/>
              <a:stCxn id="19" idx="0"/>
              <a:endCxn id="20" idx="2"/>
            </p:cNvCxnSpPr>
            <p:nvPr/>
          </p:nvCxnSpPr>
          <p:spPr bwMode="auto">
            <a:xfrm flipH="1" flipV="1">
              <a:off x="4943" y="3024"/>
              <a:ext cx="1" cy="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26"/>
            <p:cNvCxnSpPr>
              <a:cxnSpLocks noChangeShapeType="1"/>
              <a:stCxn id="20" idx="0"/>
              <a:endCxn id="22" idx="2"/>
            </p:cNvCxnSpPr>
            <p:nvPr/>
          </p:nvCxnSpPr>
          <p:spPr bwMode="auto">
            <a:xfrm rot="5400000" flipH="1" flipV="1">
              <a:off x="4739" y="2221"/>
              <a:ext cx="41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88" y="3765"/>
              <a:ext cx="1296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cs typeface="Segoe UI" panose="020B0502040204020203" pitchFamily="34" charset="0"/>
                </a:rPr>
                <a:t>Base Year Inputs</a:t>
              </a: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2728" y="941"/>
              <a:ext cx="1632" cy="3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Forecast  Year </a:t>
              </a:r>
              <a:r>
                <a:rPr lang="en-US" sz="12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Outputs and GHG Emissions Prediction</a:t>
              </a:r>
              <a:endPara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Up Arrow 6"/>
          <p:cNvSpPr/>
          <p:nvPr/>
        </p:nvSpPr>
        <p:spPr>
          <a:xfrm>
            <a:off x="5570656" y="1586373"/>
            <a:ext cx="257576" cy="232792"/>
          </a:xfrm>
          <a:prstGeom prst="upArrow">
            <a:avLst/>
          </a:prstGeom>
          <a:solidFill>
            <a:srgbClr val="00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525010" y="3700255"/>
            <a:ext cx="370115" cy="261257"/>
          </a:xfrm>
          <a:prstGeom prst="rightArrow">
            <a:avLst/>
          </a:prstGeom>
          <a:solidFill>
            <a:srgbClr val="00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7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2869"/>
            <a:ext cx="9144000" cy="235131"/>
          </a:xfrm>
          <a:prstGeom prst="rect">
            <a:avLst/>
          </a:prstGeom>
          <a:solidFill>
            <a:srgbClr val="2D2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A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55657" y="465550"/>
            <a:ext cx="2928750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The Bottom Line</a:t>
            </a:r>
            <a:endParaRPr lang="en-US" sz="3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22697" y="1593269"/>
            <a:ext cx="835081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Uncertainty, Uncertainty, Uncertainty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More uncertainty implies more need for planning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 smtClean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But planning must recognize the uncertainty (need a change in current thinking and philosophy)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C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onduct studies 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to understand possible </a:t>
            </a: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behavioral responses and develop scenarios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rPr>
              <a:t>Will policy tool primarily be cost-based?</a:t>
            </a:r>
          </a:p>
          <a:p>
            <a:pPr algn="just"/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0"/>
          <p:cNvSpPr txBox="1">
            <a:spLocks/>
          </p:cNvSpPr>
          <p:nvPr/>
        </p:nvSpPr>
        <p:spPr>
          <a:xfrm>
            <a:off x="457200" y="303049"/>
            <a:ext cx="8229600" cy="8475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</a:rPr>
              <a:t>You want to know the future? 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You can’t handle the future….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Shape 100"/>
          <p:cNvSpPr txBox="1">
            <a:spLocks/>
          </p:cNvSpPr>
          <p:nvPr/>
        </p:nvSpPr>
        <p:spPr>
          <a:xfrm>
            <a:off x="116379" y="5107443"/>
            <a:ext cx="8969432" cy="84750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FF"/>
                </a:solidFill>
              </a:rPr>
              <a:t>….unless you have models to evaluate alternative scenarios and develop robust planning trajectories 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521" y="1487315"/>
            <a:ext cx="5836532" cy="362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454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Motivation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87" y="938013"/>
            <a:ext cx="8952626" cy="493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01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35"/>
            <a:ext cx="9143999" cy="682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2235" y="1907771"/>
            <a:ext cx="2105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Disruptive Technologies:</a:t>
            </a:r>
          </a:p>
          <a:p>
            <a:r>
              <a:rPr lang="en-US" sz="1100" i="1" dirty="0" smtClean="0"/>
              <a:t>Advances that will transform life,</a:t>
            </a:r>
          </a:p>
          <a:p>
            <a:r>
              <a:rPr lang="en-US" sz="1100" i="1" dirty="0" smtClean="0"/>
              <a:t>Business, and the global economy</a:t>
            </a:r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McKinsey Global Institute</a:t>
            </a:r>
          </a:p>
          <a:p>
            <a:r>
              <a:rPr lang="en-US" sz="1100" dirty="0" smtClean="0"/>
              <a:t>May 2013</a:t>
            </a:r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524000" y="3276600"/>
            <a:ext cx="3810000" cy="533400"/>
          </a:xfrm>
          <a:prstGeom prst="ellipse">
            <a:avLst/>
          </a:prstGeom>
          <a:noFill/>
          <a:ln>
            <a:solidFill>
              <a:srgbClr val="C00000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76200"/>
            <a:ext cx="7505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McKinsey:  Autonomous Cars One of 12 Major Technology Disruptors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95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682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6200" y="361896"/>
            <a:ext cx="6781023" cy="477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dirty="0" smtClean="0">
                <a:solidFill>
                  <a:schemeClr val="bg1"/>
                </a:solidFill>
                <a:cs typeface="Segoe UI Light" panose="020B0502040204020203" pitchFamily="34" charset="0"/>
              </a:rPr>
              <a:t>Automated Vehicles and Transportation</a:t>
            </a:r>
            <a:endParaRPr lang="en-US" sz="32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4841" y="1702676"/>
            <a:ext cx="2234926" cy="1150882"/>
          </a:xfrm>
          <a:prstGeom prst="rect">
            <a:avLst/>
          </a:prstGeom>
          <a:solidFill>
            <a:srgbClr val="007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Technology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29141" y="4272456"/>
            <a:ext cx="2579519" cy="1114095"/>
          </a:xfrm>
          <a:prstGeom prst="rect">
            <a:avLst/>
          </a:prstGeom>
          <a:solidFill>
            <a:srgbClr val="6821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Infrastructure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89231" y="4272455"/>
            <a:ext cx="2041635" cy="111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Traveler </a:t>
            </a:r>
          </a:p>
          <a:p>
            <a:pPr algn="ctr"/>
            <a:r>
              <a:rPr lang="en-US" sz="2800" b="1" dirty="0" smtClean="0">
                <a:latin typeface="Segoe UI Light" panose="020B0502040204020203" pitchFamily="34" charset="0"/>
              </a:rPr>
              <a:t>Behavior</a:t>
            </a:r>
            <a:endParaRPr lang="en-US" sz="2800" b="1" dirty="0">
              <a:latin typeface="Segoe UI Light" panose="020B0502040204020203" pitchFamily="34" charset="0"/>
            </a:endParaRPr>
          </a:p>
        </p:txBody>
      </p:sp>
      <p:cxnSp>
        <p:nvCxnSpPr>
          <p:cNvPr id="31" name="Straight Arrow Connector 30"/>
          <p:cNvCxnSpPr>
            <a:stCxn id="28" idx="0"/>
            <a:endCxn id="3" idx="1"/>
          </p:cNvCxnSpPr>
          <p:nvPr/>
        </p:nvCxnSpPr>
        <p:spPr>
          <a:xfrm flipV="1">
            <a:off x="2618901" y="2278117"/>
            <a:ext cx="895940" cy="1994339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0"/>
            <a:endCxn id="3" idx="3"/>
          </p:cNvCxnSpPr>
          <p:nvPr/>
        </p:nvCxnSpPr>
        <p:spPr>
          <a:xfrm flipH="1" flipV="1">
            <a:off x="5749767" y="2278117"/>
            <a:ext cx="1160282" cy="1994338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  <a:endCxn id="28" idx="3"/>
          </p:cNvCxnSpPr>
          <p:nvPr/>
        </p:nvCxnSpPr>
        <p:spPr>
          <a:xfrm flipH="1">
            <a:off x="3908660" y="4829503"/>
            <a:ext cx="1980571" cy="1"/>
          </a:xfrm>
          <a:prstGeom prst="straightConnector1">
            <a:avLst/>
          </a:prstGeom>
          <a:ln w="57150">
            <a:solidFill>
              <a:srgbClr val="2D2D3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64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695605" y="0"/>
            <a:ext cx="7828671" cy="5985164"/>
          </a:xfrm>
          <a:prstGeom prst="rtTriangle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695597" cy="5985164"/>
          </a:xfrm>
          <a:prstGeom prst="rect">
            <a:avLst/>
          </a:prstGeom>
          <a:solidFill>
            <a:srgbClr val="68217A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691" y="3717795"/>
            <a:ext cx="4968533" cy="148725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0" i="1" kern="1200">
                <a:solidFill>
                  <a:schemeClr val="bg1">
                    <a:lumMod val="85000"/>
                  </a:schemeClr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i="0" dirty="0" smtClean="0">
                <a:solidFill>
                  <a:srgbClr val="EFEFF2"/>
                </a:solidFill>
                <a:latin typeface="+mn-lt"/>
                <a:cs typeface="Segoe UI Light" panose="020B0502040204020203" pitchFamily="34" charset="0"/>
              </a:rPr>
              <a:t>Automated Vehicle Technology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628" y="318656"/>
            <a:ext cx="3034061" cy="3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Two Types of Technology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2628557"/>
              </p:ext>
            </p:extLst>
          </p:nvPr>
        </p:nvGraphicFramePr>
        <p:xfrm>
          <a:off x="168910" y="1174124"/>
          <a:ext cx="8704612" cy="45233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52306"/>
                <a:gridCol w="4352306"/>
              </a:tblGrid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Self-Driving</a:t>
                      </a:r>
                      <a:r>
                        <a:rPr lang="en-US" baseline="0" dirty="0" smtClean="0"/>
                        <a:t> Vehicle (e.g., Google)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 Vehicle</a:t>
                      </a:r>
                      <a:endParaRPr lang="en-US" dirty="0"/>
                    </a:p>
                  </a:txBody>
                  <a:tcPr anchor="ctr"/>
                </a:tc>
              </a:tr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AI located within the vehicle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wirelessly connected to an external communications network</a:t>
                      </a:r>
                      <a:endParaRPr lang="en-US" dirty="0"/>
                    </a:p>
                  </a:txBody>
                  <a:tcPr anchor="ctr"/>
                </a:tc>
              </a:tr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“Outward-facing” in that sensors blast outward from the vehicle to collect information without receiving data inward from other sources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“Inward-facing” with the vehicle receiving external environment information through wireless connectivity, and operational commands from an external entity</a:t>
                      </a:r>
                      <a:endParaRPr lang="en-US" dirty="0"/>
                    </a:p>
                  </a:txBody>
                  <a:tcPr anchor="ctr"/>
                </a:tc>
              </a:tr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AI used to make autonomous decisions on what is best for the individual driver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in cooperation with other pieces of information to make decisions on what is “best” from a system optimal standpoint</a:t>
                      </a:r>
                      <a:endParaRPr lang="en-US" dirty="0"/>
                    </a:p>
                  </a:txBody>
                  <a:tcPr anchor="ctr"/>
                </a:tc>
              </a:tr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AI not shared with other entities beyond the vehicle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 shared across multiple vehicles</a:t>
                      </a:r>
                      <a:endParaRPr lang="en-US" dirty="0"/>
                    </a:p>
                  </a:txBody>
                  <a:tcPr anchor="ctr"/>
                </a:tc>
              </a:tr>
              <a:tr h="570016">
                <a:tc>
                  <a:txBody>
                    <a:bodyPr/>
                    <a:lstStyle/>
                    <a:p>
                      <a:r>
                        <a:rPr lang="en-US" dirty="0" smtClean="0"/>
                        <a:t>A more “Capitalistic” set-up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more “Socialistic” set-up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1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" y="263111"/>
            <a:ext cx="8819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Autonomous (Self-driving) Vehicle</a:t>
            </a:r>
            <a:endParaRPr lang="en-US" sz="3200" dirty="0" smtClean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2214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5969000"/>
            <a:ext cx="9144000" cy="889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t="1034" r="70274" b="-1034"/>
          <a:stretch/>
        </p:blipFill>
        <p:spPr>
          <a:xfrm>
            <a:off x="168910" y="6124567"/>
            <a:ext cx="658368" cy="60719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" name="Picture 12" descr="CT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30" y="6127741"/>
            <a:ext cx="2321656" cy="571148"/>
          </a:xfrm>
          <a:prstGeom prst="rect">
            <a:avLst/>
          </a:prstGeom>
        </p:spPr>
      </p:pic>
      <p:pic>
        <p:nvPicPr>
          <p:cNvPr id="19" name="Picture 18" descr="U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9173" b="21013"/>
          <a:stretch/>
        </p:blipFill>
        <p:spPr>
          <a:xfrm>
            <a:off x="7141400" y="6079610"/>
            <a:ext cx="1660013" cy="698531"/>
          </a:xfrm>
          <a:prstGeom prst="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457200" y="847887"/>
            <a:ext cx="8229600" cy="491066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0" indent="-342900" algn="l">
              <a:buClr>
                <a:schemeClr val="bg1"/>
              </a:buClr>
              <a:buFont typeface="Arial"/>
              <a:buChar char="•"/>
            </a:pPr>
            <a:endParaRPr lang="en-US" sz="2000" dirty="0" smtClean="0"/>
          </a:p>
        </p:txBody>
      </p:sp>
      <p:sp>
        <p:nvSpPr>
          <p:cNvPr id="14" name="Shape 101"/>
          <p:cNvSpPr txBox="1">
            <a:spLocks/>
          </p:cNvSpPr>
          <p:nvPr/>
        </p:nvSpPr>
        <p:spPr>
          <a:xfrm>
            <a:off x="318485" y="1384852"/>
            <a:ext cx="8530982" cy="437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Google cars driven 500,000 miles – Release Date Expected 2018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028" y="2048648"/>
            <a:ext cx="6883896" cy="37970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8816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>
        <p14:prism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6866</TotalTime>
  <Words>1248</Words>
  <Application>Microsoft Office PowerPoint</Application>
  <PresentationFormat>On-screen Show (4:3)</PresentationFormat>
  <Paragraphs>211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The University of Texas -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Teresa Williams-Carr</dc:creator>
  <cp:lastModifiedBy>weyantlj</cp:lastModifiedBy>
  <cp:revision>102</cp:revision>
  <dcterms:created xsi:type="dcterms:W3CDTF">2013-10-15T16:53:02Z</dcterms:created>
  <dcterms:modified xsi:type="dcterms:W3CDTF">2014-03-21T17:41:44Z</dcterms:modified>
</cp:coreProperties>
</file>