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  <p:sldMasterId id="2147483669" r:id="rId2"/>
  </p:sldMasterIdLst>
  <p:notesMasterIdLst>
    <p:notesMasterId r:id="rId25"/>
  </p:notesMasterIdLst>
  <p:sldIdLst>
    <p:sldId id="709" r:id="rId3"/>
    <p:sldId id="737" r:id="rId4"/>
    <p:sldId id="739" r:id="rId5"/>
    <p:sldId id="712" r:id="rId6"/>
    <p:sldId id="713" r:id="rId7"/>
    <p:sldId id="738" r:id="rId8"/>
    <p:sldId id="740" r:id="rId9"/>
    <p:sldId id="736" r:id="rId10"/>
    <p:sldId id="714" r:id="rId11"/>
    <p:sldId id="716" r:id="rId12"/>
    <p:sldId id="715" r:id="rId13"/>
    <p:sldId id="718" r:id="rId14"/>
    <p:sldId id="719" r:id="rId15"/>
    <p:sldId id="720" r:id="rId16"/>
    <p:sldId id="742" r:id="rId17"/>
    <p:sldId id="741" r:id="rId18"/>
    <p:sldId id="743" r:id="rId19"/>
    <p:sldId id="723" r:id="rId20"/>
    <p:sldId id="724" r:id="rId21"/>
    <p:sldId id="725" r:id="rId22"/>
    <p:sldId id="744" r:id="rId23"/>
    <p:sldId id="710" r:id="rId24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4" autoAdjust="0"/>
    <p:restoredTop sz="94206" autoAdjust="0"/>
  </p:normalViewPr>
  <p:slideViewPr>
    <p:cSldViewPr>
      <p:cViewPr varScale="1">
        <p:scale>
          <a:sx n="107" d="100"/>
          <a:sy n="107" d="100"/>
        </p:scale>
        <p:origin x="126" y="4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take Neches Basin as an example, there are only five gages with standards</a:t>
            </a:r>
            <a:r>
              <a:rPr lang="en-US" baseline="0" dirty="0" smtClean="0"/>
              <a:t> written, but the water right points where people divert water are much more than that. </a:t>
            </a:r>
          </a:p>
          <a:p>
            <a:r>
              <a:rPr lang="en-US" baseline="0" dirty="0" smtClean="0"/>
              <a:t>For decision makers, when taking environmental flows into account, Certain flow characteristics written in the regulations need to be converted to those unregulated water diversion locations.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22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Result. At the right</a:t>
            </a:r>
            <a:r>
              <a:rPr lang="en-US" baseline="0" dirty="0" smtClean="0"/>
              <a:t> end, the discharge rate is still continuing at a high level. Need following data to finish this flooding 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9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7025" y="70008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 used the “Make </a:t>
            </a:r>
            <a:r>
              <a:rPr lang="en-US" dirty="0" err="1" smtClean="0"/>
              <a:t>NetCDF</a:t>
            </a:r>
            <a:r>
              <a:rPr lang="en-US" baseline="0" dirty="0" smtClean="0"/>
              <a:t> Table View”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6F33-F510-4C2E-8FE1-E76891C701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7025" y="70008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difference happens here: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 Dimensions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 here determine the number of rows in the table view and the fields that will be present.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instance, if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stationID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dimension in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netCDF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 and has 10 values, by setting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stationID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dimension to use, 10 rows will be created in the table view. If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stationID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time are used and there are 3 time slices, 30 rows will be created in the table view.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 Values (optional)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set of dimension-value pairs used to specify a slice of a multidimensional variable.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6F33-F510-4C2E-8FE1-E76891C701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7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Display at first</a:t>
            </a:r>
            <a:r>
              <a:rPr lang="en-US" baseline="0" dirty="0" smtClean="0"/>
              <a:t> time step</a:t>
            </a:r>
            <a:r>
              <a:rPr lang="en-US" dirty="0" smtClean="0"/>
              <a:t> by default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2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7025" y="70008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by Dimension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Updates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netCDF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layer display 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netCDF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table view based on the dimension value.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6F33-F510-4C2E-8FE1-E76891C701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3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7025" y="70008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6F33-F510-4C2E-8FE1-E76891C701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7025" y="70008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table</a:t>
            </a:r>
            <a:r>
              <a:rPr lang="en-US" baseline="0" dirty="0" smtClean="0"/>
              <a:t> is updated like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6F33-F510-4C2E-8FE1-E76891C701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7025" y="70008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</a:t>
            </a:r>
            <a:r>
              <a:rPr lang="en-US" baseline="0" dirty="0" smtClean="0"/>
              <a:t> the data obtained from </a:t>
            </a:r>
            <a:r>
              <a:rPr lang="en-US" baseline="0" dirty="0" err="1" smtClean="0"/>
              <a:t>netcdf</a:t>
            </a:r>
            <a:r>
              <a:rPr lang="en-US" baseline="0" dirty="0" smtClean="0"/>
              <a:t> file to my prepared </a:t>
            </a:r>
            <a:r>
              <a:rPr lang="en-US" baseline="0" dirty="0" err="1" smtClean="0"/>
              <a:t>NHDPlus</a:t>
            </a:r>
            <a:r>
              <a:rPr lang="en-US" baseline="0" dirty="0" smtClean="0"/>
              <a:t> flowline shapefile. COMID is the unique identifier.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6F33-F510-4C2E-8FE1-E76891C701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11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7025" y="70008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Result. Graduated </a:t>
            </a:r>
            <a:r>
              <a:rPr lang="en-US" dirty="0" err="1" smtClean="0"/>
              <a:t>symbology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6F33-F510-4C2E-8FE1-E76891C701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5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9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1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9" y="1601630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9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9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1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9" y="1601630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9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ctC_Y0W3d8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7635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Examination of high pulse flows duration </a:t>
            </a:r>
            <a:r>
              <a:rPr lang="en-US" dirty="0" smtClean="0"/>
              <a:t>in </a:t>
            </a:r>
            <a:r>
              <a:rPr lang="en-US" dirty="0"/>
              <a:t>Neches Basin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Presenter: Runnan Li</a:t>
            </a:r>
          </a:p>
          <a:p>
            <a:r>
              <a:rPr lang="en-US" dirty="0" smtClean="0"/>
              <a:t>Instructor: Dr. </a:t>
            </a:r>
            <a:r>
              <a:rPr lang="en-US" dirty="0" err="1" smtClean="0"/>
              <a:t>Maidment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1910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NFIE-RAPID outputs in ArcGIS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7696200" cy="2914650"/>
          </a:xfrm>
        </p:spPr>
        <p:txBody>
          <a:bodyPr>
            <a:normAutofit/>
          </a:bodyPr>
          <a:lstStyle/>
          <a:p>
            <a:pPr marL="385753" indent="-385753">
              <a:buFont typeface="+mj-lt"/>
              <a:buAutoNum type="arabicPeriod"/>
            </a:pPr>
            <a:r>
              <a:rPr lang="en-US" sz="3000" dirty="0" smtClean="0"/>
              <a:t>Extract </a:t>
            </a:r>
            <a:r>
              <a:rPr lang="en-US" sz="3000" dirty="0" err="1" smtClean="0"/>
              <a:t>Qout</a:t>
            </a:r>
            <a:r>
              <a:rPr lang="en-US" sz="3000" dirty="0" smtClean="0"/>
              <a:t> of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all reaches </a:t>
            </a:r>
            <a:r>
              <a:rPr lang="en-US" sz="3000" dirty="0" smtClean="0"/>
              <a:t>at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a single time step</a:t>
            </a:r>
            <a:r>
              <a:rPr lang="en-US" sz="3000" dirty="0" smtClean="0"/>
              <a:t> – </a:t>
            </a:r>
            <a:r>
              <a:rPr lang="en-US" sz="3000" b="1" dirty="0" smtClean="0"/>
              <a:t>A flow map</a:t>
            </a:r>
          </a:p>
          <a:p>
            <a:pPr marL="385753" indent="-385753">
              <a:buFont typeface="+mj-lt"/>
              <a:buAutoNum type="arabicPeriod"/>
            </a:pPr>
            <a:r>
              <a:rPr lang="en-US" sz="3000" dirty="0" smtClean="0"/>
              <a:t>Extract </a:t>
            </a:r>
            <a:r>
              <a:rPr lang="en-US" sz="3000" dirty="0" err="1" smtClean="0"/>
              <a:t>Qout</a:t>
            </a:r>
            <a:r>
              <a:rPr lang="en-US" sz="3000" dirty="0" smtClean="0"/>
              <a:t> of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a single reach </a:t>
            </a:r>
            <a:r>
              <a:rPr lang="en-US" sz="3000" dirty="0" smtClean="0"/>
              <a:t>at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all time step </a:t>
            </a:r>
            <a:r>
              <a:rPr lang="en-US" sz="3000" dirty="0" smtClean="0"/>
              <a:t>– </a:t>
            </a:r>
            <a:r>
              <a:rPr lang="en-US" sz="3000" b="1" dirty="0" smtClean="0"/>
              <a:t>A hydrograph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505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19100"/>
            <a:ext cx="8229600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map – all reaches at a single time step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731" t="13846" r="58012" b="43846"/>
          <a:stretch/>
        </p:blipFill>
        <p:spPr bwMode="auto">
          <a:xfrm>
            <a:off x="381000" y="1276350"/>
            <a:ext cx="3352800" cy="3315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860" y="1276350"/>
            <a:ext cx="4464844" cy="35361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5207" y="1868338"/>
            <a:ext cx="566548" cy="169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4365207" y="1409148"/>
            <a:ext cx="566548" cy="169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457200" y="3409950"/>
            <a:ext cx="10668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058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28750"/>
            <a:ext cx="3490685" cy="2971800"/>
          </a:xfrm>
        </p:spPr>
      </p:pic>
      <p:sp>
        <p:nvSpPr>
          <p:cNvPr id="5" name="Rectangle 4"/>
          <p:cNvSpPr/>
          <p:nvPr/>
        </p:nvSpPr>
        <p:spPr>
          <a:xfrm>
            <a:off x="2979039" y="1949158"/>
            <a:ext cx="408815" cy="163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572000" y="4008843"/>
            <a:ext cx="457200" cy="163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61950"/>
            <a:ext cx="876299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map – all reaches at a single time step 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2914650"/>
          </a:xfrm>
        </p:spPr>
        <p:txBody>
          <a:bodyPr/>
          <a:lstStyle/>
          <a:p>
            <a:r>
              <a:rPr lang="en-US" dirty="0" smtClean="0"/>
              <a:t>Then use the “Select by Dimension” tool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25" y="2283033"/>
            <a:ext cx="2234711" cy="1595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9143" y="3444202"/>
            <a:ext cx="2104292" cy="2344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762999" cy="99417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map – all reaches at a single time step </a:t>
            </a:r>
          </a:p>
        </p:txBody>
      </p:sp>
    </p:spTree>
    <p:extLst>
      <p:ext uri="{BB962C8B-B14F-4D97-AF65-F5344CB8AC3E}">
        <p14:creationId xmlns:p14="http://schemas.microsoft.com/office/powerpoint/2010/main" val="16639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44272"/>
            <a:ext cx="4277720" cy="291465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762999" cy="99417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map – all reaches at a single time step </a:t>
            </a:r>
          </a:p>
        </p:txBody>
      </p:sp>
    </p:spTree>
    <p:extLst>
      <p:ext uri="{BB962C8B-B14F-4D97-AF65-F5344CB8AC3E}">
        <p14:creationId xmlns:p14="http://schemas.microsoft.com/office/powerpoint/2010/main" val="8801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762999" cy="99417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map – all reaches at a single time step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56122"/>
            <a:ext cx="3886200" cy="3312400"/>
          </a:xfrm>
        </p:spPr>
      </p:pic>
    </p:spTree>
    <p:extLst>
      <p:ext uri="{BB962C8B-B14F-4D97-AF65-F5344CB8AC3E}">
        <p14:creationId xmlns:p14="http://schemas.microsoft.com/office/powerpoint/2010/main" val="259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762999" cy="99417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map – all reaches at a single time step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33987" r="64052" b="29412"/>
          <a:stretch/>
        </p:blipFill>
        <p:spPr>
          <a:xfrm>
            <a:off x="533400" y="1196700"/>
            <a:ext cx="3423555" cy="28193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00150"/>
            <a:ext cx="2952891" cy="39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762999" cy="99417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map – all reaches at a single time step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76350"/>
            <a:ext cx="4114800" cy="3634330"/>
          </a:xfrm>
        </p:spPr>
      </p:pic>
    </p:spTree>
    <p:extLst>
      <p:ext uri="{BB962C8B-B14F-4D97-AF65-F5344CB8AC3E}">
        <p14:creationId xmlns:p14="http://schemas.microsoft.com/office/powerpoint/2010/main" val="31541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00150"/>
            <a:ext cx="3793331" cy="32075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762999" cy="99417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Hydrograph– a single reach at all time step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00150"/>
            <a:ext cx="3757613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762999" cy="99417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Hydrograph– a single reach at all time step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428750"/>
            <a:ext cx="387165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153400" cy="3067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certain </a:t>
            </a:r>
            <a:r>
              <a:rPr lang="en-US" sz="2800" dirty="0"/>
              <a:t>level of flow is necessary to maintain healthy stream </a:t>
            </a:r>
            <a:r>
              <a:rPr lang="en-US" sz="2800" dirty="0" smtClean="0"/>
              <a:t>ecology</a:t>
            </a:r>
          </a:p>
          <a:p>
            <a:r>
              <a:rPr lang="en-US" sz="2800" dirty="0" smtClean="0"/>
              <a:t>A collection of varying flow requirements is called “environmental flows”.</a:t>
            </a:r>
          </a:p>
          <a:p>
            <a:r>
              <a:rPr lang="en-US" sz="2800" dirty="0" smtClean="0"/>
              <a:t>High pulse flow </a:t>
            </a:r>
            <a:r>
              <a:rPr lang="en-US" altLang="zh-CN" sz="2800" dirty="0" smtClean="0"/>
              <a:t>is one category of environmental flows.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438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flows and high pulse flow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762999" cy="99417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Hydrograph– a single reach at all time step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76350"/>
            <a:ext cx="509349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504950"/>
            <a:ext cx="3505200" cy="3124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 pulse flow magnitude written in rules is 820 </a:t>
            </a:r>
            <a:r>
              <a:rPr lang="en-US" sz="2400" dirty="0" err="1" smtClean="0"/>
              <a:t>cfs</a:t>
            </a:r>
            <a:r>
              <a:rPr lang="en-US" sz="2400" dirty="0"/>
              <a:t> </a:t>
            </a:r>
            <a:r>
              <a:rPr lang="en-US" sz="2400" dirty="0" smtClean="0"/>
              <a:t>– 23 m3/s</a:t>
            </a:r>
          </a:p>
          <a:p>
            <a:r>
              <a:rPr lang="en-US" sz="2400" dirty="0" smtClean="0"/>
              <a:t>Not suitable for high pulse flow study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762999" cy="99417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Hydrograph– a single reach at all time step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00150"/>
            <a:ext cx="4443413" cy="34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66950"/>
            <a:ext cx="8229600" cy="85725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572000"/>
            <a:ext cx="6248400" cy="43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Environmental Flow Standards at One Gage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14350"/>
            <a:ext cx="5865069" cy="39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25186"/>
            <a:ext cx="5378824" cy="4156364"/>
          </a:xfrm>
        </p:spPr>
      </p:pic>
    </p:spTree>
    <p:extLst>
      <p:ext uri="{BB962C8B-B14F-4D97-AF65-F5344CB8AC3E}">
        <p14:creationId xmlns:p14="http://schemas.microsoft.com/office/powerpoint/2010/main" val="23160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52" y="666750"/>
            <a:ext cx="4393348" cy="38100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4400550"/>
            <a:ext cx="8610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of Regulated Gages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TCEQ W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ater Right Points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29146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pulse scaling method works well within basins</a:t>
            </a:r>
          </a:p>
          <a:p>
            <a:r>
              <a:rPr lang="en-US" sz="2800" dirty="0" smtClean="0"/>
              <a:t>The method does not succeed when points are in different basins.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uration </a:t>
            </a:r>
            <a:r>
              <a:rPr lang="en-US" sz="2800" dirty="0"/>
              <a:t>predictions are much more successful than the trigger flow or volume predictions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4191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Transposing pulse flow characteristics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2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9146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Project the instream runoff in Neches Basin 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series of time steps</a:t>
            </a:r>
            <a:r>
              <a:rPr lang="en-US" dirty="0" smtClean="0"/>
              <a:t> in ArcGIS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www.youtube.com/watch?v=cctC_Y0W3d8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Discuss the difference in the flow rate changing of main streams in different sub-basins.</a:t>
            </a:r>
          </a:p>
          <a:p>
            <a:r>
              <a:rPr lang="en-US" dirty="0" smtClean="0"/>
              <a:t>Generate hydrograph for selected points </a:t>
            </a:r>
          </a:p>
          <a:p>
            <a:r>
              <a:rPr lang="en-US" dirty="0" smtClean="0"/>
              <a:t>Compare the duration of certain flow rate magnitude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191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447675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r>
              <a:rPr lang="en-US" sz="1600" dirty="0"/>
              <a:t>video accessed from http://rapid-hub.org/animations.html</a:t>
            </a:r>
          </a:p>
        </p:txBody>
      </p:sp>
    </p:spTree>
    <p:extLst>
      <p:ext uri="{BB962C8B-B14F-4D97-AF65-F5344CB8AC3E}">
        <p14:creationId xmlns:p14="http://schemas.microsoft.com/office/powerpoint/2010/main" val="14999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0"/>
            <a:ext cx="8229600" cy="2914650"/>
          </a:xfrm>
        </p:spPr>
        <p:txBody>
          <a:bodyPr>
            <a:normAutofit/>
          </a:bodyPr>
          <a:lstStyle/>
          <a:p>
            <a:r>
              <a:rPr lang="en-US" dirty="0"/>
              <a:t>NFIE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real-time</a:t>
            </a:r>
            <a:r>
              <a:rPr lang="en-US" dirty="0" smtClean="0"/>
              <a:t> forecasting instream discharge of </a:t>
            </a:r>
            <a:r>
              <a:rPr lang="en-US" dirty="0"/>
              <a:t>Memorial Weekends flooding </a:t>
            </a:r>
            <a:r>
              <a:rPr lang="en-US" dirty="0" smtClean="0"/>
              <a:t>(RAPID)</a:t>
            </a:r>
            <a:endParaRPr lang="en-US" dirty="0"/>
          </a:p>
          <a:p>
            <a:pPr marL="0" indent="0">
              <a:buNone/>
            </a:pPr>
            <a:r>
              <a:rPr lang="en-US" sz="2600" dirty="0"/>
              <a:t>   (starting from 2015.05.24 </a:t>
            </a:r>
            <a:r>
              <a:rPr lang="en-US" sz="2600" dirty="0" smtClean="0"/>
              <a:t>13:00,14 one-hour time steps)</a:t>
            </a:r>
          </a:p>
          <a:p>
            <a:r>
              <a:rPr lang="en-US" dirty="0" err="1" smtClean="0"/>
              <a:t>NHDPlus</a:t>
            </a:r>
            <a:r>
              <a:rPr lang="en-US" dirty="0" smtClean="0"/>
              <a:t>: flowlines, watershed delineation</a:t>
            </a:r>
          </a:p>
          <a:p>
            <a:r>
              <a:rPr lang="en-US" dirty="0" smtClean="0"/>
              <a:t>TCEQ environmental flow rules reports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419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Data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1910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NFIE-RAPID outputs in ArcGIS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9700"/>
            <a:ext cx="8229600" cy="291465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b="1" dirty="0" err="1"/>
              <a:t>NetCDF</a:t>
            </a:r>
            <a:r>
              <a:rPr lang="en-US" sz="2800" b="1" dirty="0"/>
              <a:t> file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800" b="1" dirty="0" err="1" smtClean="0"/>
              <a:t>Multidimension</a:t>
            </a:r>
            <a:r>
              <a:rPr lang="en-US" sz="2800" b="1" dirty="0" smtClean="0"/>
              <a:t> Tools!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0128" t="12250" r="58654" b="57265"/>
          <a:stretch/>
        </p:blipFill>
        <p:spPr bwMode="auto">
          <a:xfrm>
            <a:off x="4343400" y="1276350"/>
            <a:ext cx="1965997" cy="2629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90" y="2519574"/>
            <a:ext cx="2234711" cy="1595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9105" y="3317270"/>
            <a:ext cx="2104292" cy="2344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589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-3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-3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16-9_UT_Formal_powerpoint</Template>
  <TotalTime>265</TotalTime>
  <Words>654</Words>
  <Application>Microsoft Office PowerPoint</Application>
  <PresentationFormat>On-screen Show (16:9)</PresentationFormat>
  <Paragraphs>68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宋体</vt:lpstr>
      <vt:lpstr>Arial</vt:lpstr>
      <vt:lpstr>Calibri</vt:lpstr>
      <vt:lpstr>Wingdings</vt:lpstr>
      <vt:lpstr>ヒラギノ角ゴ Pro W3</vt:lpstr>
      <vt:lpstr>4-3 Light Background</vt:lpstr>
      <vt:lpstr>4-3 White Backgroud</vt:lpstr>
      <vt:lpstr>Examination of high pulse flows duration in Neches Basin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Data</vt:lpstr>
      <vt:lpstr>Display NFIE-RAPID outputs in ArcGIS</vt:lpstr>
      <vt:lpstr>Display NFIE-RAPID outputs in ArcGIS</vt:lpstr>
      <vt:lpstr>Flow map – all reaches at a single time step </vt:lpstr>
      <vt:lpstr>PowerPoint Presentation</vt:lpstr>
      <vt:lpstr>Flow map – all reaches at a single time step </vt:lpstr>
      <vt:lpstr>Flow map – all reaches at a single time step </vt:lpstr>
      <vt:lpstr>Flow map – all reaches at a single time step </vt:lpstr>
      <vt:lpstr>Flow map – all reaches at a single time step </vt:lpstr>
      <vt:lpstr>Flow map – all reaches at a single time step </vt:lpstr>
      <vt:lpstr>Hydrograph– a single reach at all time step </vt:lpstr>
      <vt:lpstr>Hydrograph– a single reach at all time step </vt:lpstr>
      <vt:lpstr>Hydrograph– a single reach at all time step </vt:lpstr>
      <vt:lpstr>Hydrograph– a single reach at all time step </vt:lpstr>
      <vt:lpstr>Thank you!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of high pulse flows duration in Neches Basin</dc:title>
  <dc:subject/>
  <dc:creator>Runnan Li</dc:creator>
  <cp:keywords/>
  <dc:description/>
  <cp:lastModifiedBy>Maidment, David R</cp:lastModifiedBy>
  <cp:revision>23</cp:revision>
  <cp:lastPrinted>2011-01-24T02:49:42Z</cp:lastPrinted>
  <dcterms:created xsi:type="dcterms:W3CDTF">2015-11-10T07:11:56Z</dcterms:created>
  <dcterms:modified xsi:type="dcterms:W3CDTF">2015-11-10T17:27:27Z</dcterms:modified>
  <cp:category/>
</cp:coreProperties>
</file>