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93" r:id="rId2"/>
    <p:sldId id="428" r:id="rId3"/>
    <p:sldId id="429" r:id="rId4"/>
    <p:sldId id="424" r:id="rId5"/>
    <p:sldId id="425" r:id="rId6"/>
    <p:sldId id="426" r:id="rId7"/>
    <p:sldId id="427" r:id="rId8"/>
    <p:sldId id="394" r:id="rId9"/>
    <p:sldId id="421" r:id="rId10"/>
    <p:sldId id="422" r:id="rId11"/>
    <p:sldId id="415" r:id="rId12"/>
    <p:sldId id="414" r:id="rId13"/>
    <p:sldId id="409" r:id="rId14"/>
    <p:sldId id="408" r:id="rId15"/>
    <p:sldId id="419" r:id="rId16"/>
    <p:sldId id="407" r:id="rId17"/>
    <p:sldId id="423" r:id="rId18"/>
    <p:sldId id="430" r:id="rId19"/>
    <p:sldId id="318" r:id="rId20"/>
    <p:sldId id="340" r:id="rId21"/>
    <p:sldId id="341" r:id="rId22"/>
    <p:sldId id="294" r:id="rId23"/>
    <p:sldId id="342" r:id="rId24"/>
    <p:sldId id="368" r:id="rId25"/>
    <p:sldId id="339" r:id="rId26"/>
    <p:sldId id="296" r:id="rId27"/>
    <p:sldId id="416" r:id="rId28"/>
    <p:sldId id="297" r:id="rId29"/>
    <p:sldId id="298" r:id="rId30"/>
    <p:sldId id="299" r:id="rId31"/>
    <p:sldId id="343" r:id="rId32"/>
    <p:sldId id="344" r:id="rId33"/>
    <p:sldId id="420" r:id="rId34"/>
    <p:sldId id="431" r:id="rId35"/>
    <p:sldId id="432" r:id="rId36"/>
    <p:sldId id="433" r:id="rId37"/>
    <p:sldId id="435" r:id="rId38"/>
    <p:sldId id="434" r:id="rId39"/>
    <p:sldId id="436" r:id="rId40"/>
    <p:sldId id="417" r:id="rId41"/>
    <p:sldId id="418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3" d="100"/>
          <a:sy n="73" d="100"/>
        </p:scale>
        <p:origin x="-10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5E3E3A-0713-4FDB-9705-453C7469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81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B9EC52A-B9CC-4AE5-8458-E45748F27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470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90093C-A776-4107-9989-73B5648E162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0673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19A46-291E-4993-A67E-F1D4307C1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C5431-499C-4834-BB41-53D0DA337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DF0B-E569-45E9-BB7A-A6BE1E812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616E-5F57-421B-AC69-7074B993F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36BD7-8B25-401D-91B8-F26D17ED9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51BBC-3159-403E-BF08-ACD1565A8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8D1A5-511F-45A0-8646-25AA2C8F2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FD16-D211-4FC7-8A2D-CA7AE636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7716F-864F-4D4B-8AE3-9CC28BA6D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26BA0-3E0E-4677-A52A-6F69BD7B1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45728-4574-4703-B662-41F014D1A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E96717D-3673-4181-94C2-AF5B96185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Topology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esources.arcgis.com/en/help/main/10.2/index.html#/What_are_geometric_networks/002r00000001000000/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resources.arcgis.com/en/help/main/10.2/index.html#/What_is_linear_referencing/003900000001000000/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Hydro Networks in GIS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Review of key concepts in Ex 4</a:t>
            </a:r>
            <a:endParaRPr lang="en-US" dirty="0" smtClean="0"/>
          </a:p>
          <a:p>
            <a:pPr eaLnBrk="1" hangingPunct="1"/>
            <a:r>
              <a:rPr lang="en-US" dirty="0" smtClean="0"/>
              <a:t>Connecting the Land and Water Systems</a:t>
            </a:r>
            <a:endParaRPr lang="en-US" dirty="0" smtClean="0"/>
          </a:p>
          <a:p>
            <a:pPr eaLnBrk="1" hangingPunct="1"/>
            <a:r>
              <a:rPr lang="en-US" dirty="0" smtClean="0"/>
              <a:t>Hydrologic networks</a:t>
            </a:r>
          </a:p>
          <a:p>
            <a:pPr eaLnBrk="1" hangingPunct="1"/>
            <a:r>
              <a:rPr lang="en-US" dirty="0" smtClean="0"/>
              <a:t>Linear referencing on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Location of the Flowline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490788" y="269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9700" name="Picture 4" descr="flowcen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667000"/>
            <a:ext cx="76200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80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Four Key Concepts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0" y="2061130"/>
            <a:ext cx="38100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Four key constructs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 to cell </a:t>
            </a:r>
            <a:r>
              <a:rPr lang="en-US" dirty="0" smtClean="0"/>
              <a:t>water movement on DEMs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Line to Line </a:t>
            </a:r>
            <a:r>
              <a:rPr lang="en-US" dirty="0" smtClean="0"/>
              <a:t>water movement on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line </a:t>
            </a:r>
            <a:r>
              <a:rPr lang="en-US" dirty="0" smtClean="0"/>
              <a:t>(connect land and water systems – Reach Catchments)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point on line </a:t>
            </a:r>
            <a:r>
              <a:rPr lang="en-US" dirty="0" smtClean="0"/>
              <a:t>(Watershed delineation from designated points)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505575" y="2826566"/>
            <a:ext cx="2543175" cy="1495425"/>
            <a:chOff x="6505575" y="2826566"/>
            <a:chExt cx="2543175" cy="1495425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2826566"/>
              <a:ext cx="2543175" cy="1495425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3" name="Right Arrow 2"/>
            <p:cNvSpPr/>
            <p:nvPr/>
          </p:nvSpPr>
          <p:spPr>
            <a:xfrm>
              <a:off x="6781800" y="3352800"/>
              <a:ext cx="381000" cy="202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05575" y="4990242"/>
            <a:ext cx="2543175" cy="1520096"/>
            <a:chOff x="6505575" y="4990242"/>
            <a:chExt cx="2543175" cy="152009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575" y="4990242"/>
              <a:ext cx="2543175" cy="1520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ight Arrow 8"/>
            <p:cNvSpPr/>
            <p:nvPr/>
          </p:nvSpPr>
          <p:spPr>
            <a:xfrm>
              <a:off x="6743700" y="5525251"/>
              <a:ext cx="381000" cy="2024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9030" y="3574278"/>
            <a:ext cx="3038570" cy="1547855"/>
            <a:chOff x="619030" y="3574278"/>
            <a:chExt cx="3038570" cy="1547855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030" y="3574278"/>
              <a:ext cx="2462213" cy="1547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ight Arrow 9"/>
            <p:cNvSpPr/>
            <p:nvPr/>
          </p:nvSpPr>
          <p:spPr>
            <a:xfrm>
              <a:off x="3276600" y="4246991"/>
              <a:ext cx="381000" cy="202428"/>
            </a:xfrm>
            <a:prstGeom prst="rightArrow">
              <a:avLst/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3400" y="2004224"/>
            <a:ext cx="3148012" cy="1551004"/>
            <a:chOff x="533400" y="2004224"/>
            <a:chExt cx="3148012" cy="1551004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2004224"/>
              <a:ext cx="2547843" cy="155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ight Arrow 11"/>
            <p:cNvSpPr/>
            <p:nvPr/>
          </p:nvSpPr>
          <p:spPr>
            <a:xfrm>
              <a:off x="3300412" y="2779726"/>
              <a:ext cx="381000" cy="202428"/>
            </a:xfrm>
            <a:prstGeom prst="rightArrow">
              <a:avLst/>
            </a:prstGeom>
            <a:scene3d>
              <a:camera prst="orthographicFront">
                <a:rot lat="0" lon="0" rev="10799999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574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Flows to a Cell</a:t>
            </a:r>
            <a:endParaRPr lang="en-US" dirty="0"/>
          </a:p>
        </p:txBody>
      </p:sp>
      <p:grpSp>
        <p:nvGrpSpPr>
          <p:cNvPr id="3" name="Group 112"/>
          <p:cNvGrpSpPr>
            <a:grpSpLocks/>
          </p:cNvGrpSpPr>
          <p:nvPr/>
        </p:nvGrpSpPr>
        <p:grpSpPr bwMode="auto">
          <a:xfrm>
            <a:off x="4800600" y="2057400"/>
            <a:ext cx="3429000" cy="3505200"/>
            <a:chOff x="4800604" y="2133601"/>
            <a:chExt cx="3429002" cy="3505199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4800604" y="2133601"/>
              <a:ext cx="3429002" cy="3185086"/>
              <a:chOff x="1877" y="1152"/>
              <a:chExt cx="1971" cy="1776"/>
            </a:xfrm>
          </p:grpSpPr>
          <p:sp>
            <p:nvSpPr>
              <p:cNvPr id="28" name="Rectangle 4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29" name="Rectangle 5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0" name="Rectangle 6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1" name="Rectangle 7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2" name="Rectangle 8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3" name="Rectangle 9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5" name="Rectangle 11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6" name="Rectangle 12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7" name="Rectangle 13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8" name="Rectangle 14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39" name="Rectangle 15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0" name="Rectangle 16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1" name="Rectangle 17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2" name="Rectangle 18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3" name="Rectangle 19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4" name="Rectangle 20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5" name="Rectangle 21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6" name="Rectangle 22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7" name="Rectangle 23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8" name="Rectangle 24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49" name="Rectangle 25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0" name="Rectangle 26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1" name="Rectangle 27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  <p:sp>
            <p:nvSpPr>
              <p:cNvPr id="52" name="Rectangle 28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1400" b="1"/>
              </a:p>
            </p:txBody>
          </p:sp>
        </p:grpSp>
        <p:sp>
          <p:nvSpPr>
            <p:cNvPr id="5" name="Line 29"/>
            <p:cNvSpPr>
              <a:spLocks noChangeShapeType="1"/>
            </p:cNvSpPr>
            <p:nvPr/>
          </p:nvSpPr>
          <p:spPr bwMode="auto">
            <a:xfrm rot="-177988">
              <a:off x="5230885" y="2360742"/>
              <a:ext cx="1915034" cy="20417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Line 30"/>
            <p:cNvSpPr>
              <a:spLocks noChangeShapeType="1"/>
            </p:cNvSpPr>
            <p:nvPr/>
          </p:nvSpPr>
          <p:spPr bwMode="auto">
            <a:xfrm>
              <a:off x="5849752" y="2462828"/>
              <a:ext cx="671988" cy="65335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31"/>
            <p:cNvSpPr>
              <a:spLocks noChangeShapeType="1"/>
            </p:cNvSpPr>
            <p:nvPr/>
          </p:nvSpPr>
          <p:spPr bwMode="auto">
            <a:xfrm flipH="1">
              <a:off x="5143501" y="3731247"/>
              <a:ext cx="2390" cy="6248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32"/>
            <p:cNvSpPr>
              <a:spLocks noChangeShapeType="1"/>
            </p:cNvSpPr>
            <p:nvPr/>
          </p:nvSpPr>
          <p:spPr bwMode="auto">
            <a:xfrm>
              <a:off x="7169824" y="4986907"/>
              <a:ext cx="18376" cy="6518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3"/>
            <p:cNvSpPr>
              <a:spLocks noChangeShapeType="1"/>
            </p:cNvSpPr>
            <p:nvPr/>
          </p:nvSpPr>
          <p:spPr bwMode="auto">
            <a:xfrm>
              <a:off x="5140578" y="4348869"/>
              <a:ext cx="687925" cy="66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34"/>
            <p:cNvSpPr>
              <a:spLocks noChangeShapeType="1"/>
            </p:cNvSpPr>
            <p:nvPr/>
          </p:nvSpPr>
          <p:spPr bwMode="auto">
            <a:xfrm rot="2592605" flipV="1">
              <a:off x="5241509" y="4775078"/>
              <a:ext cx="499343" cy="4491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35"/>
            <p:cNvSpPr>
              <a:spLocks noChangeShapeType="1"/>
            </p:cNvSpPr>
            <p:nvPr/>
          </p:nvSpPr>
          <p:spPr bwMode="auto">
            <a:xfrm rot="2592605" flipV="1">
              <a:off x="6598767" y="4764870"/>
              <a:ext cx="478095" cy="4415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36"/>
            <p:cNvSpPr>
              <a:spLocks noChangeShapeType="1"/>
            </p:cNvSpPr>
            <p:nvPr/>
          </p:nvSpPr>
          <p:spPr bwMode="auto">
            <a:xfrm rot="2592605">
              <a:off x="5700667" y="5284215"/>
              <a:ext cx="863571" cy="241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rot="2592605">
              <a:off x="5612306" y="4441960"/>
              <a:ext cx="429439" cy="4505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rot="2592605" flipV="1">
              <a:off x="5900217" y="3481137"/>
              <a:ext cx="517936" cy="4670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rot="2592605" flipV="1">
              <a:off x="5270037" y="2836826"/>
              <a:ext cx="499420" cy="4838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40"/>
            <p:cNvSpPr>
              <a:spLocks noChangeShapeType="1"/>
            </p:cNvSpPr>
            <p:nvPr/>
          </p:nvSpPr>
          <p:spPr bwMode="auto">
            <a:xfrm rot="2807395">
              <a:off x="6276370" y="2566237"/>
              <a:ext cx="472148" cy="4541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41"/>
            <p:cNvSpPr>
              <a:spLocks noChangeShapeType="1"/>
            </p:cNvSpPr>
            <p:nvPr/>
          </p:nvSpPr>
          <p:spPr bwMode="auto">
            <a:xfrm rot="2807395">
              <a:off x="6294391" y="3192086"/>
              <a:ext cx="444075" cy="42497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42"/>
            <p:cNvSpPr>
              <a:spLocks noChangeShapeType="1"/>
            </p:cNvSpPr>
            <p:nvPr/>
          </p:nvSpPr>
          <p:spPr bwMode="auto">
            <a:xfrm rot="2807395">
              <a:off x="7630763" y="4429153"/>
              <a:ext cx="461940" cy="462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rot="2807395">
              <a:off x="6273714" y="4449778"/>
              <a:ext cx="472148" cy="45153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rot="2807395">
              <a:off x="6979296" y="2562016"/>
              <a:ext cx="426210" cy="4090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 rot="2807395">
              <a:off x="6966587" y="3811791"/>
              <a:ext cx="454283" cy="4488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 rot="8207395">
              <a:off x="7281379" y="4767422"/>
              <a:ext cx="488719" cy="4466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 rot="2807395">
              <a:off x="7657584" y="3173493"/>
              <a:ext cx="474700" cy="46215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 flipH="1">
              <a:off x="6505804" y="3047271"/>
              <a:ext cx="687925" cy="6610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H="1">
              <a:off x="7196385" y="2427098"/>
              <a:ext cx="664020" cy="6380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50"/>
            <p:cNvSpPr>
              <a:spLocks noChangeShapeType="1"/>
            </p:cNvSpPr>
            <p:nvPr/>
          </p:nvSpPr>
          <p:spPr bwMode="auto">
            <a:xfrm flipH="1">
              <a:off x="7214977" y="3710831"/>
              <a:ext cx="679957" cy="6456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51"/>
            <p:cNvSpPr>
              <a:spLocks noChangeShapeType="1"/>
            </p:cNvSpPr>
            <p:nvPr/>
          </p:nvSpPr>
          <p:spPr bwMode="auto">
            <a:xfrm rot="2807395">
              <a:off x="6966587" y="4439621"/>
              <a:ext cx="454283" cy="4488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oval" w="sm" len="sm"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" name="Group 111"/>
          <p:cNvGrpSpPr>
            <a:grpSpLocks/>
          </p:cNvGrpSpPr>
          <p:nvPr/>
        </p:nvGrpSpPr>
        <p:grpSpPr bwMode="auto">
          <a:xfrm>
            <a:off x="838200" y="2057400"/>
            <a:ext cx="3352800" cy="3200400"/>
            <a:chOff x="838200" y="2133600"/>
            <a:chExt cx="3352800" cy="3200400"/>
          </a:xfrm>
        </p:grpSpPr>
        <p:grpSp>
          <p:nvGrpSpPr>
            <p:cNvPr id="54" name="Group 54"/>
            <p:cNvGrpSpPr>
              <a:grpSpLocks/>
            </p:cNvGrpSpPr>
            <p:nvPr/>
          </p:nvGrpSpPr>
          <p:grpSpPr bwMode="auto">
            <a:xfrm>
              <a:off x="838200" y="2133600"/>
              <a:ext cx="3352800" cy="3200400"/>
              <a:chOff x="1877" y="1152"/>
              <a:chExt cx="1971" cy="1776"/>
            </a:xfrm>
          </p:grpSpPr>
          <p:sp>
            <p:nvSpPr>
              <p:cNvPr id="80" name="Rectangle 55"/>
              <p:cNvSpPr>
                <a:spLocks noChangeArrowheads="1"/>
              </p:cNvSpPr>
              <p:nvPr/>
            </p:nvSpPr>
            <p:spPr bwMode="auto">
              <a:xfrm>
                <a:off x="1877" y="1152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1" name="Rectangle 56"/>
              <p:cNvSpPr>
                <a:spLocks noChangeArrowheads="1"/>
              </p:cNvSpPr>
              <p:nvPr/>
            </p:nvSpPr>
            <p:spPr bwMode="auto">
              <a:xfrm>
                <a:off x="2272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2" name="Rectangle 57"/>
              <p:cNvSpPr>
                <a:spLocks noChangeArrowheads="1"/>
              </p:cNvSpPr>
              <p:nvPr/>
            </p:nvSpPr>
            <p:spPr bwMode="auto">
              <a:xfrm>
                <a:off x="2666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3" name="Rectangle 58"/>
              <p:cNvSpPr>
                <a:spLocks noChangeArrowheads="1"/>
              </p:cNvSpPr>
              <p:nvPr/>
            </p:nvSpPr>
            <p:spPr bwMode="auto">
              <a:xfrm>
                <a:off x="3060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4" name="Rectangle 59"/>
              <p:cNvSpPr>
                <a:spLocks noChangeArrowheads="1"/>
              </p:cNvSpPr>
              <p:nvPr/>
            </p:nvSpPr>
            <p:spPr bwMode="auto">
              <a:xfrm>
                <a:off x="3454" y="1152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5" name="Rectangle 60"/>
              <p:cNvSpPr>
                <a:spLocks noChangeArrowheads="1"/>
              </p:cNvSpPr>
              <p:nvPr/>
            </p:nvSpPr>
            <p:spPr bwMode="auto">
              <a:xfrm>
                <a:off x="2666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6" name="Rectangle 61"/>
              <p:cNvSpPr>
                <a:spLocks noChangeArrowheads="1"/>
              </p:cNvSpPr>
              <p:nvPr/>
            </p:nvSpPr>
            <p:spPr bwMode="auto">
              <a:xfrm>
                <a:off x="3060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7" name="Rectangle 62"/>
              <p:cNvSpPr>
                <a:spLocks noChangeArrowheads="1"/>
              </p:cNvSpPr>
              <p:nvPr/>
            </p:nvSpPr>
            <p:spPr bwMode="auto">
              <a:xfrm>
                <a:off x="3454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8" name="Rectangle 63"/>
              <p:cNvSpPr>
                <a:spLocks noChangeArrowheads="1"/>
              </p:cNvSpPr>
              <p:nvPr/>
            </p:nvSpPr>
            <p:spPr bwMode="auto">
              <a:xfrm>
                <a:off x="1877" y="1507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89" name="Rectangle 64"/>
              <p:cNvSpPr>
                <a:spLocks noChangeArrowheads="1"/>
              </p:cNvSpPr>
              <p:nvPr/>
            </p:nvSpPr>
            <p:spPr bwMode="auto">
              <a:xfrm>
                <a:off x="2272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0" name="Rectangle 65"/>
              <p:cNvSpPr>
                <a:spLocks noChangeArrowheads="1"/>
              </p:cNvSpPr>
              <p:nvPr/>
            </p:nvSpPr>
            <p:spPr bwMode="auto">
              <a:xfrm>
                <a:off x="2666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1" name="Rectangle 66"/>
              <p:cNvSpPr>
                <a:spLocks noChangeArrowheads="1"/>
              </p:cNvSpPr>
              <p:nvPr/>
            </p:nvSpPr>
            <p:spPr bwMode="auto">
              <a:xfrm>
                <a:off x="3060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2" name="Rectangle 67"/>
              <p:cNvSpPr>
                <a:spLocks noChangeArrowheads="1"/>
              </p:cNvSpPr>
              <p:nvPr/>
            </p:nvSpPr>
            <p:spPr bwMode="auto">
              <a:xfrm>
                <a:off x="3454" y="1507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3" name="Rectangle 68"/>
              <p:cNvSpPr>
                <a:spLocks noChangeArrowheads="1"/>
              </p:cNvSpPr>
              <p:nvPr/>
            </p:nvSpPr>
            <p:spPr bwMode="auto">
              <a:xfrm>
                <a:off x="1877" y="1862"/>
                <a:ext cx="395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4" name="Rectangle 69"/>
              <p:cNvSpPr>
                <a:spLocks noChangeArrowheads="1"/>
              </p:cNvSpPr>
              <p:nvPr/>
            </p:nvSpPr>
            <p:spPr bwMode="auto">
              <a:xfrm>
                <a:off x="2272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5" name="Rectangle 70"/>
              <p:cNvSpPr>
                <a:spLocks noChangeArrowheads="1"/>
              </p:cNvSpPr>
              <p:nvPr/>
            </p:nvSpPr>
            <p:spPr bwMode="auto">
              <a:xfrm>
                <a:off x="2666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6" name="Rectangle 71"/>
              <p:cNvSpPr>
                <a:spLocks noChangeArrowheads="1"/>
              </p:cNvSpPr>
              <p:nvPr/>
            </p:nvSpPr>
            <p:spPr bwMode="auto">
              <a:xfrm>
                <a:off x="3060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7" name="Rectangle 72"/>
              <p:cNvSpPr>
                <a:spLocks noChangeArrowheads="1"/>
              </p:cNvSpPr>
              <p:nvPr/>
            </p:nvSpPr>
            <p:spPr bwMode="auto">
              <a:xfrm>
                <a:off x="3454" y="1862"/>
                <a:ext cx="394" cy="356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8" name="Rectangle 73"/>
              <p:cNvSpPr>
                <a:spLocks noChangeArrowheads="1"/>
              </p:cNvSpPr>
              <p:nvPr/>
            </p:nvSpPr>
            <p:spPr bwMode="auto">
              <a:xfrm>
                <a:off x="1877" y="2218"/>
                <a:ext cx="395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99" name="Rectangle 74"/>
              <p:cNvSpPr>
                <a:spLocks noChangeArrowheads="1"/>
              </p:cNvSpPr>
              <p:nvPr/>
            </p:nvSpPr>
            <p:spPr bwMode="auto">
              <a:xfrm>
                <a:off x="2272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0" name="Rectangle 75"/>
              <p:cNvSpPr>
                <a:spLocks noChangeArrowheads="1"/>
              </p:cNvSpPr>
              <p:nvPr/>
            </p:nvSpPr>
            <p:spPr bwMode="auto">
              <a:xfrm>
                <a:off x="2666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1" name="Rectangle 76"/>
              <p:cNvSpPr>
                <a:spLocks noChangeArrowheads="1"/>
              </p:cNvSpPr>
              <p:nvPr/>
            </p:nvSpPr>
            <p:spPr bwMode="auto">
              <a:xfrm>
                <a:off x="3060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2" name="Rectangle 77"/>
              <p:cNvSpPr>
                <a:spLocks noChangeArrowheads="1"/>
              </p:cNvSpPr>
              <p:nvPr/>
            </p:nvSpPr>
            <p:spPr bwMode="auto">
              <a:xfrm>
                <a:off x="3454" y="2218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3" name="Rectangle 78"/>
              <p:cNvSpPr>
                <a:spLocks noChangeArrowheads="1"/>
              </p:cNvSpPr>
              <p:nvPr/>
            </p:nvSpPr>
            <p:spPr bwMode="auto">
              <a:xfrm>
                <a:off x="2272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  <p:sp>
            <p:nvSpPr>
              <p:cNvPr id="104" name="Rectangle 79"/>
              <p:cNvSpPr>
                <a:spLocks noChangeArrowheads="1"/>
              </p:cNvSpPr>
              <p:nvPr/>
            </p:nvSpPr>
            <p:spPr bwMode="auto">
              <a:xfrm>
                <a:off x="1878" y="2573"/>
                <a:ext cx="394" cy="355"/>
              </a:xfrm>
              <a:prstGeom prst="rect">
                <a:avLst/>
              </a:prstGeom>
              <a:noFill/>
              <a:ln w="3810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800" b="1"/>
              </a:p>
            </p:txBody>
          </p:sp>
        </p:grp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1012203" y="2277208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>
              <a:off x="1677049" y="2256692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84"/>
            <p:cNvSpPr>
              <a:spLocks noChangeShapeType="1"/>
            </p:cNvSpPr>
            <p:nvPr/>
          </p:nvSpPr>
          <p:spPr bwMode="auto">
            <a:xfrm>
              <a:off x="2341896" y="3549162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85"/>
            <p:cNvSpPr>
              <a:spLocks noChangeShapeType="1"/>
            </p:cNvSpPr>
            <p:nvPr/>
          </p:nvSpPr>
          <p:spPr bwMode="auto">
            <a:xfrm>
              <a:off x="991426" y="4205654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86"/>
            <p:cNvSpPr>
              <a:spLocks noChangeShapeType="1"/>
            </p:cNvSpPr>
            <p:nvPr/>
          </p:nvSpPr>
          <p:spPr bwMode="auto">
            <a:xfrm>
              <a:off x="1697826" y="2913185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87"/>
            <p:cNvSpPr>
              <a:spLocks noChangeShapeType="1"/>
            </p:cNvSpPr>
            <p:nvPr/>
          </p:nvSpPr>
          <p:spPr bwMode="auto">
            <a:xfrm rot="2592605" flipV="1">
              <a:off x="1022591" y="4854453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88"/>
            <p:cNvSpPr>
              <a:spLocks noChangeShapeType="1"/>
            </p:cNvSpPr>
            <p:nvPr/>
          </p:nvSpPr>
          <p:spPr bwMode="auto">
            <a:xfrm rot="2592605" flipV="1">
              <a:off x="2373060" y="4833938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91"/>
            <p:cNvSpPr>
              <a:spLocks noChangeShapeType="1"/>
            </p:cNvSpPr>
            <p:nvPr/>
          </p:nvSpPr>
          <p:spPr bwMode="auto">
            <a:xfrm rot="2592605" flipV="1">
              <a:off x="1708214" y="3582499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92"/>
            <p:cNvSpPr>
              <a:spLocks noChangeShapeType="1"/>
            </p:cNvSpPr>
            <p:nvPr/>
          </p:nvSpPr>
          <p:spPr bwMode="auto">
            <a:xfrm rot="2592605" flipV="1">
              <a:off x="1022591" y="2926007"/>
              <a:ext cx="324632" cy="3205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93"/>
            <p:cNvSpPr>
              <a:spLocks noChangeShapeType="1"/>
            </p:cNvSpPr>
            <p:nvPr/>
          </p:nvSpPr>
          <p:spPr bwMode="auto">
            <a:xfrm rot="2807395">
              <a:off x="2367129" y="2321507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94"/>
            <p:cNvSpPr>
              <a:spLocks noChangeShapeType="1"/>
            </p:cNvSpPr>
            <p:nvPr/>
          </p:nvSpPr>
          <p:spPr bwMode="auto">
            <a:xfrm rot="2807395">
              <a:off x="2367129" y="2978000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95"/>
            <p:cNvSpPr>
              <a:spLocks noChangeShapeType="1"/>
            </p:cNvSpPr>
            <p:nvPr/>
          </p:nvSpPr>
          <p:spPr bwMode="auto">
            <a:xfrm rot="2807395">
              <a:off x="3696822" y="4229438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6"/>
            <p:cNvSpPr>
              <a:spLocks noChangeShapeType="1"/>
            </p:cNvSpPr>
            <p:nvPr/>
          </p:nvSpPr>
          <p:spPr bwMode="auto">
            <a:xfrm rot="2807395">
              <a:off x="3073529" y="4208923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7"/>
            <p:cNvSpPr>
              <a:spLocks noChangeShapeType="1"/>
            </p:cNvSpPr>
            <p:nvPr/>
          </p:nvSpPr>
          <p:spPr bwMode="auto">
            <a:xfrm rot="2807395">
              <a:off x="2346353" y="4208923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98"/>
            <p:cNvSpPr>
              <a:spLocks noChangeShapeType="1"/>
            </p:cNvSpPr>
            <p:nvPr/>
          </p:nvSpPr>
          <p:spPr bwMode="auto">
            <a:xfrm rot="2807395">
              <a:off x="3052752" y="2300992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99"/>
            <p:cNvSpPr>
              <a:spLocks noChangeShapeType="1"/>
            </p:cNvSpPr>
            <p:nvPr/>
          </p:nvSpPr>
          <p:spPr bwMode="auto">
            <a:xfrm rot="2807395">
              <a:off x="3052752" y="3572946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00"/>
            <p:cNvSpPr>
              <a:spLocks noChangeShapeType="1"/>
            </p:cNvSpPr>
            <p:nvPr/>
          </p:nvSpPr>
          <p:spPr bwMode="auto">
            <a:xfrm rot="8207395">
              <a:off x="3715739" y="4887790"/>
              <a:ext cx="296064" cy="292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01"/>
            <p:cNvSpPr>
              <a:spLocks noChangeShapeType="1"/>
            </p:cNvSpPr>
            <p:nvPr/>
          </p:nvSpPr>
          <p:spPr bwMode="auto">
            <a:xfrm rot="2807395">
              <a:off x="3717599" y="2957484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102"/>
            <p:cNvSpPr>
              <a:spLocks noChangeShapeType="1"/>
            </p:cNvSpPr>
            <p:nvPr/>
          </p:nvSpPr>
          <p:spPr bwMode="auto">
            <a:xfrm flipH="1">
              <a:off x="3027519" y="2913185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103"/>
            <p:cNvSpPr>
              <a:spLocks noChangeShapeType="1"/>
            </p:cNvSpPr>
            <p:nvPr/>
          </p:nvSpPr>
          <p:spPr bwMode="auto">
            <a:xfrm flipH="1">
              <a:off x="3671589" y="2297723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104"/>
            <p:cNvSpPr>
              <a:spLocks noChangeShapeType="1"/>
            </p:cNvSpPr>
            <p:nvPr/>
          </p:nvSpPr>
          <p:spPr bwMode="auto">
            <a:xfrm flipH="1">
              <a:off x="3713142" y="3549162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85"/>
            <p:cNvSpPr>
              <a:spLocks noChangeShapeType="1"/>
            </p:cNvSpPr>
            <p:nvPr/>
          </p:nvSpPr>
          <p:spPr bwMode="auto">
            <a:xfrm>
              <a:off x="1677226" y="4853354"/>
              <a:ext cx="353200" cy="3487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99"/>
            <p:cNvSpPr>
              <a:spLocks noChangeShapeType="1"/>
            </p:cNvSpPr>
            <p:nvPr/>
          </p:nvSpPr>
          <p:spPr bwMode="auto">
            <a:xfrm rot="2807395">
              <a:off x="1013183" y="3631039"/>
              <a:ext cx="304069" cy="2769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99"/>
            <p:cNvSpPr>
              <a:spLocks noChangeShapeType="1"/>
            </p:cNvSpPr>
            <p:nvPr/>
          </p:nvSpPr>
          <p:spPr bwMode="auto">
            <a:xfrm rot="2807395">
              <a:off x="1711684" y="4227939"/>
              <a:ext cx="304069" cy="27690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96"/>
            <p:cNvSpPr>
              <a:spLocks noChangeShapeType="1"/>
            </p:cNvSpPr>
            <p:nvPr/>
          </p:nvSpPr>
          <p:spPr bwMode="auto">
            <a:xfrm rot="2807395">
              <a:off x="3048129" y="4882023"/>
              <a:ext cx="292344" cy="2960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1041177" y="5788967"/>
            <a:ext cx="6202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 concept of flow on digital elevation models</a:t>
            </a:r>
            <a:endParaRPr lang="en-US" dirty="0"/>
          </a:p>
        </p:txBody>
      </p:sp>
      <p:pic>
        <p:nvPicPr>
          <p:cNvPr id="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08" y="533400"/>
            <a:ext cx="2047146" cy="124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Flows to a Line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229350" cy="4563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1" y="1719943"/>
            <a:ext cx="278874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861" y="5867400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Geometric Network of </a:t>
            </a:r>
            <a:r>
              <a:rPr lang="en-US" dirty="0" err="1" smtClean="0"/>
              <a:t>NHDFlowlines</a:t>
            </a:r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2" y="1665196"/>
            <a:ext cx="2543175" cy="1495425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895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26" y="228748"/>
            <a:ext cx="2462213" cy="154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dirty="0" smtClean="0"/>
              <a:t>Area Flows to a Line</a:t>
            </a:r>
            <a:endParaRPr lang="en-US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2058388"/>
            <a:ext cx="5791201" cy="441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1545771"/>
            <a:ext cx="4431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Reach Catchments from </a:t>
            </a:r>
            <a:r>
              <a:rPr lang="en-US" dirty="0" err="1" smtClean="0"/>
              <a:t>NHDPlus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571492"/>
            <a:ext cx="6128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Flowline</a:t>
            </a:r>
            <a:r>
              <a:rPr lang="en-US" dirty="0" smtClean="0"/>
              <a:t> and Catchment have the same COMID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2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Area Flows to a Point on a 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4815" y="4876800"/>
            <a:ext cx="3742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Watersheds for USGS Gages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009775"/>
            <a:ext cx="803594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547" y="1371600"/>
            <a:ext cx="2860453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5638800"/>
            <a:ext cx="3792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Tesselation</a:t>
            </a:r>
            <a:r>
              <a:rPr lang="en-US" dirty="0" smtClean="0"/>
              <a:t> using gage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4073"/>
            <a:ext cx="7796161" cy="494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Area Flows to a Point on a 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5715000"/>
            <a:ext cx="612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Tesselation</a:t>
            </a:r>
            <a:r>
              <a:rPr lang="en-US" dirty="0"/>
              <a:t> using Water </a:t>
            </a:r>
            <a:r>
              <a:rPr lang="en-US" dirty="0" smtClean="0"/>
              <a:t>Rights Diversion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03" y="365126"/>
            <a:ext cx="7886700" cy="1325563"/>
          </a:xfrm>
        </p:spPr>
        <p:txBody>
          <a:bodyPr/>
          <a:lstStyle/>
          <a:p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67103" y="1793439"/>
            <a:ext cx="800979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Topology</a:t>
            </a:r>
            <a:r>
              <a:rPr lang="en-US" sz="2400" dirty="0" smtClean="0"/>
              <a:t> (from the Greek </a:t>
            </a:r>
            <a:r>
              <a:rPr lang="en-US" sz="2400" dirty="0" err="1" smtClean="0"/>
              <a:t>τό</a:t>
            </a:r>
            <a:r>
              <a:rPr lang="en-US" sz="2400" dirty="0" smtClean="0"/>
              <a:t>πος, "place", and λόγος, "study") is the mathematical study of shapes and spaces. It is a major area of mathematics concerned with the most basic properties of space, such as </a:t>
            </a:r>
            <a:r>
              <a:rPr lang="en-US" sz="2400" dirty="0" smtClean="0">
                <a:solidFill>
                  <a:srgbClr val="FF0000"/>
                </a:solidFill>
              </a:rPr>
              <a:t>connectedness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continuity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boundary</a:t>
            </a:r>
            <a:r>
              <a:rPr lang="en-US" sz="2400" dirty="0" smtClean="0"/>
              <a:t>. It is the study of properties that are preserved under continuous deformations including stretching and bending, but not tearing or gluing.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67103" y="4573845"/>
            <a:ext cx="382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http://en.wikipedia.org/wiki/Topology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5486400"/>
            <a:ext cx="35141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Connection by relationship</a:t>
            </a:r>
            <a:br>
              <a:rPr lang="en-US" dirty="0" smtClean="0"/>
            </a:br>
            <a:r>
              <a:rPr lang="en-US" dirty="0" smtClean="0"/>
              <a:t>Connection by geometry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141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by relationship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69" y="1676400"/>
            <a:ext cx="572542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76400" y="2286000"/>
            <a:ext cx="3645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354 flows to point 354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4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Connection by Geometry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828800"/>
            <a:ext cx="5807075" cy="1068388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smtClean="0"/>
              <a:t>A </a:t>
            </a:r>
            <a:r>
              <a:rPr lang="en-US" sz="2400" b="1" smtClean="0">
                <a:solidFill>
                  <a:srgbClr val="FF0000"/>
                </a:solidFill>
              </a:rPr>
              <a:t>network</a:t>
            </a:r>
            <a:r>
              <a:rPr lang="en-US" sz="2400" smtClean="0"/>
              <a:t> is a </a:t>
            </a:r>
            <a:r>
              <a:rPr lang="en-US" sz="2400" smtClean="0">
                <a:cs typeface="Times New Roman" pitchFamily="18" charset="0"/>
              </a:rPr>
              <a:t>set of edges and junctions that are topologically connected to each other.</a:t>
            </a:r>
            <a:r>
              <a:rPr lang="en-US" sz="2000" smtClean="0"/>
              <a:t> </a:t>
            </a:r>
          </a:p>
        </p:txBody>
      </p:sp>
      <p:pic>
        <p:nvPicPr>
          <p:cNvPr id="13316" name="Picture 4" descr="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865563"/>
            <a:ext cx="398303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260" y="10886"/>
            <a:ext cx="7772400" cy="1143000"/>
          </a:xfrm>
        </p:spPr>
        <p:txBody>
          <a:bodyPr/>
          <a:lstStyle/>
          <a:p>
            <a:r>
              <a:rPr lang="en-US" dirty="0" smtClean="0"/>
              <a:t>Reading (1)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276" y="964838"/>
            <a:ext cx="8363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What </a:t>
            </a:r>
            <a:r>
              <a:rPr lang="en-US" dirty="0" smtClean="0">
                <a:solidFill>
                  <a:srgbClr val="00B0F0"/>
                </a:solidFill>
              </a:rPr>
              <a:t>are geometric networks, A quick tour of geometric networks, Essential geometric networks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4789" y="1936674"/>
            <a:ext cx="8604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http://resources.arcgis.com/en/help/main/10.2/index.html#/What_are_geometric_networks/002r00000001000000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91" y="2367562"/>
            <a:ext cx="7610475" cy="393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66800" y="3581400"/>
            <a:ext cx="2057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Model in GIS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Three components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Geometric model:</a:t>
            </a:r>
            <a:r>
              <a:rPr lang="en-US" smtClean="0"/>
              <a:t> (x,y,z,m) coordinates of edges and junctions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Logical model:</a:t>
            </a:r>
            <a:r>
              <a:rPr lang="en-US" smtClean="0"/>
              <a:t> which edges are connected to what junctions</a:t>
            </a:r>
          </a:p>
          <a:p>
            <a:pPr lvl="1" eaLnBrk="1" hangingPunct="1"/>
            <a:r>
              <a:rPr lang="en-US" smtClean="0">
                <a:solidFill>
                  <a:srgbClr val="FF3300"/>
                </a:solidFill>
              </a:rPr>
              <a:t>Addressing model:</a:t>
            </a:r>
            <a:r>
              <a:rPr lang="en-US" smtClean="0"/>
              <a:t> location on the network using measure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Edges and Junctions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Simple feature</a:t>
            </a:r>
            <a:r>
              <a:rPr lang="en-US" sz="2800" smtClean="0"/>
              <a:t> classes: points and lines</a:t>
            </a:r>
          </a:p>
          <a:p>
            <a:pPr eaLnBrk="1" hangingPunct="1"/>
            <a:r>
              <a:rPr lang="en-US" sz="2800" smtClean="0">
                <a:solidFill>
                  <a:srgbClr val="FF3300"/>
                </a:solidFill>
              </a:rPr>
              <a:t>Network feature</a:t>
            </a:r>
            <a:r>
              <a:rPr lang="en-US" sz="2800" smtClean="0"/>
              <a:t> classes: junctions and edges</a:t>
            </a:r>
          </a:p>
          <a:p>
            <a:pPr eaLnBrk="1" hangingPunct="1"/>
            <a:r>
              <a:rPr lang="en-US" sz="2800" smtClean="0"/>
              <a:t>Edges can be</a:t>
            </a:r>
          </a:p>
          <a:p>
            <a:pPr lvl="1" eaLnBrk="1" hangingPunct="1"/>
            <a:r>
              <a:rPr lang="en-US" sz="2400" smtClean="0">
                <a:solidFill>
                  <a:srgbClr val="FF3300"/>
                </a:solidFill>
              </a:rPr>
              <a:t>Simple:</a:t>
            </a:r>
            <a:r>
              <a:rPr lang="en-US" sz="2400" smtClean="0"/>
              <a:t> one attribute record for a single edge</a:t>
            </a:r>
          </a:p>
          <a:p>
            <a:pPr lvl="1" eaLnBrk="1" hangingPunct="1"/>
            <a:r>
              <a:rPr lang="en-US" sz="2400" smtClean="0">
                <a:solidFill>
                  <a:srgbClr val="FF3300"/>
                </a:solidFill>
              </a:rPr>
              <a:t>Complex:</a:t>
            </a:r>
            <a:r>
              <a:rPr lang="en-US" sz="2400" smtClean="0"/>
              <a:t> one attribute record for several edges in a linear sequence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  <a:p>
            <a:pPr eaLnBrk="1" hangingPunct="1"/>
            <a:r>
              <a:rPr lang="en-US" sz="2800" smtClean="0"/>
              <a:t>A single edge cannot be branched</a:t>
            </a:r>
          </a:p>
        </p:txBody>
      </p:sp>
      <p:grpSp>
        <p:nvGrpSpPr>
          <p:cNvPr id="15364" name="Group 15"/>
          <p:cNvGrpSpPr>
            <a:grpSpLocks/>
          </p:cNvGrpSpPr>
          <p:nvPr/>
        </p:nvGrpSpPr>
        <p:grpSpPr bwMode="auto">
          <a:xfrm>
            <a:off x="5029200" y="4267200"/>
            <a:ext cx="3352800" cy="838200"/>
            <a:chOff x="1776" y="3552"/>
            <a:chExt cx="2112" cy="528"/>
          </a:xfrm>
        </p:grpSpPr>
        <p:sp>
          <p:nvSpPr>
            <p:cNvPr id="15374" name="Line 4"/>
            <p:cNvSpPr>
              <a:spLocks noChangeShapeType="1"/>
            </p:cNvSpPr>
            <p:nvPr/>
          </p:nvSpPr>
          <p:spPr bwMode="auto">
            <a:xfrm flipV="1">
              <a:off x="1776" y="3792"/>
              <a:ext cx="62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Line 5"/>
            <p:cNvSpPr>
              <a:spLocks noChangeShapeType="1"/>
            </p:cNvSpPr>
            <p:nvPr/>
          </p:nvSpPr>
          <p:spPr bwMode="auto">
            <a:xfrm>
              <a:off x="2400" y="3792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Line 6"/>
            <p:cNvSpPr>
              <a:spLocks noChangeShapeType="1"/>
            </p:cNvSpPr>
            <p:nvPr/>
          </p:nvSpPr>
          <p:spPr bwMode="auto">
            <a:xfrm flipV="1">
              <a:off x="3264" y="3600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Oval 7"/>
            <p:cNvSpPr>
              <a:spLocks noChangeArrowheads="1"/>
            </p:cNvSpPr>
            <p:nvPr/>
          </p:nvSpPr>
          <p:spPr bwMode="auto">
            <a:xfrm>
              <a:off x="1776" y="398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8" name="Oval 8"/>
            <p:cNvSpPr>
              <a:spLocks noChangeArrowheads="1"/>
            </p:cNvSpPr>
            <p:nvPr/>
          </p:nvSpPr>
          <p:spPr bwMode="auto">
            <a:xfrm>
              <a:off x="2352" y="374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9"/>
            <p:cNvSpPr>
              <a:spLocks noChangeArrowheads="1"/>
            </p:cNvSpPr>
            <p:nvPr/>
          </p:nvSpPr>
          <p:spPr bwMode="auto">
            <a:xfrm>
              <a:off x="3792" y="35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5" name="Group 14"/>
          <p:cNvGrpSpPr>
            <a:grpSpLocks/>
          </p:cNvGrpSpPr>
          <p:nvPr/>
        </p:nvGrpSpPr>
        <p:grpSpPr bwMode="auto">
          <a:xfrm>
            <a:off x="5867400" y="2971800"/>
            <a:ext cx="2438400" cy="609600"/>
            <a:chOff x="2448" y="3648"/>
            <a:chExt cx="1536" cy="384"/>
          </a:xfrm>
        </p:grpSpPr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2496" y="3888"/>
              <a:ext cx="86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Line 11"/>
            <p:cNvSpPr>
              <a:spLocks noChangeShapeType="1"/>
            </p:cNvSpPr>
            <p:nvPr/>
          </p:nvSpPr>
          <p:spPr bwMode="auto">
            <a:xfrm flipV="1">
              <a:off x="3360" y="3696"/>
              <a:ext cx="57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Oval 12"/>
            <p:cNvSpPr>
              <a:spLocks noChangeArrowheads="1"/>
            </p:cNvSpPr>
            <p:nvPr/>
          </p:nvSpPr>
          <p:spPr bwMode="auto">
            <a:xfrm>
              <a:off x="244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3888" y="36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6" name="Line 16"/>
          <p:cNvSpPr>
            <a:spLocks noChangeShapeType="1"/>
          </p:cNvSpPr>
          <p:nvPr/>
        </p:nvSpPr>
        <p:spPr bwMode="auto">
          <a:xfrm>
            <a:off x="4114800" y="57912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7"/>
          <p:cNvSpPr>
            <a:spLocks noChangeShapeType="1"/>
          </p:cNvSpPr>
          <p:nvPr/>
        </p:nvSpPr>
        <p:spPr bwMode="auto">
          <a:xfrm flipH="1">
            <a:off x="4038600" y="62484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8"/>
          <p:cNvSpPr>
            <a:spLocks noChangeShapeType="1"/>
          </p:cNvSpPr>
          <p:nvPr/>
        </p:nvSpPr>
        <p:spPr bwMode="auto">
          <a:xfrm>
            <a:off x="4800600" y="6248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5927725" y="5984875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Polylines and Edges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604963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388" name="Picture 4" descr="netconv"/>
          <p:cNvPicPr>
            <a:picLocks noChangeAspect="1" noChangeArrowheads="1"/>
          </p:cNvPicPr>
          <p:nvPr/>
        </p:nvPicPr>
        <p:blipFill>
          <a:blip r:embed="rId2" cstate="print"/>
          <a:srcRect b="55882"/>
          <a:stretch>
            <a:fillRect/>
          </a:stretch>
        </p:blipFill>
        <p:spPr bwMode="auto">
          <a:xfrm>
            <a:off x="309563" y="2743200"/>
            <a:ext cx="8834437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Junctions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Junctions exist at all points where edges join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necessary they are added during network building (</a:t>
            </a:r>
            <a:r>
              <a:rPr lang="en-US" smtClean="0">
                <a:solidFill>
                  <a:srgbClr val="FF3300"/>
                </a:solidFill>
              </a:rPr>
              <a:t>generic junctions</a:t>
            </a:r>
            <a:r>
              <a:rPr lang="en-US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Junctions can be placed on the </a:t>
            </a:r>
            <a:r>
              <a:rPr lang="en-US" smtClean="0">
                <a:solidFill>
                  <a:srgbClr val="FF3300"/>
                </a:solidFill>
              </a:rPr>
              <a:t>interior</a:t>
            </a:r>
            <a:r>
              <a:rPr lang="en-US" smtClean="0"/>
              <a:t> of an edge e.g. stream gage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3300"/>
                </a:solidFill>
              </a:rPr>
              <a:t>Any number of point feature classes</a:t>
            </a:r>
            <a:r>
              <a:rPr lang="en-US" smtClean="0"/>
              <a:t> can be built into junctions on a single network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6934200" y="2438400"/>
            <a:ext cx="6096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5715000" y="3657600"/>
            <a:ext cx="121920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934200" y="3657600"/>
            <a:ext cx="11430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Connectivity Table</a:t>
            </a: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7391400" y="22860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Oval 7"/>
          <p:cNvSpPr>
            <a:spLocks noChangeArrowheads="1"/>
          </p:cNvSpPr>
          <p:nvPr/>
        </p:nvSpPr>
        <p:spPr bwMode="auto">
          <a:xfrm>
            <a:off x="5562600" y="44958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>
            <a:off x="6781800" y="35052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924800" y="4724400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019800" y="31242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J124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467600" y="18288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J125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0" y="48006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J123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153400" y="5105400"/>
            <a:ext cx="760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J126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248400" y="40386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E1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467600" y="39624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E3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7239000" y="2971800"/>
            <a:ext cx="522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E2</a:t>
            </a:r>
          </a:p>
        </p:txBody>
      </p:sp>
      <p:graphicFrame>
        <p:nvGraphicFramePr>
          <p:cNvPr id="136209" name="Group 17"/>
          <p:cNvGraphicFramePr>
            <a:graphicFrameLocks noGrp="1"/>
          </p:cNvGraphicFramePr>
          <p:nvPr/>
        </p:nvGraphicFramePr>
        <p:xfrm>
          <a:off x="533400" y="2819400"/>
          <a:ext cx="4495800" cy="3048000"/>
        </p:xfrm>
        <a:graphic>
          <a:graphicData uri="http://schemas.openxmlformats.org/drawingml/2006/table">
            <a:tbl>
              <a:tblPr/>
              <a:tblGrid>
                <a:gridCol w="1123950"/>
                <a:gridCol w="1123950"/>
                <a:gridCol w="1123950"/>
                <a:gridCol w="11239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J123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J125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J126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 E2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J124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</a:rPr>
                        <a:t>E3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457200" y="2286000"/>
            <a:ext cx="121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Junction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1752600" y="2286000"/>
            <a:ext cx="3608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Adjacent Junction and Edge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895600" y="6019800"/>
            <a:ext cx="3870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This is the “Logical Network”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Build Network Tables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181600" y="1752600"/>
            <a:ext cx="2895600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Establishes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connectivity</a:t>
            </a:r>
            <a:r>
              <a:rPr lang="en-US" b="1">
                <a:latin typeface="Arial" charset="0"/>
              </a:rPr>
              <a:t> of Edge and Junction features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Enables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tracing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b="1">
                <a:latin typeface="Arial" charset="0"/>
              </a:rPr>
              <a:t>Generates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 Generic Junctions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endParaRPr lang="en-US" b="1">
              <a:latin typeface="Arial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371600" y="5943600"/>
            <a:ext cx="537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Geometric Network Wizard in ArcCatalog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152900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Snapping Features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619500" y="244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484" name="Picture 4" descr="sn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8401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43250" y="233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4295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"/>
            <a:ext cx="7762875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4295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9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Network Sources and Sinks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43250" y="2324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198688" y="1825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308725" y="2403475"/>
            <a:ext cx="236696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Each junction</a:t>
            </a:r>
          </a:p>
          <a:p>
            <a:r>
              <a:rPr lang="en-US"/>
              <a:t>feature class</a:t>
            </a:r>
          </a:p>
          <a:p>
            <a:r>
              <a:rPr lang="en-US"/>
              <a:t>in a network can </a:t>
            </a:r>
          </a:p>
          <a:p>
            <a:r>
              <a:rPr lang="en-US"/>
              <a:t>have junctions</a:t>
            </a:r>
          </a:p>
          <a:p>
            <a:r>
              <a:rPr lang="en-US"/>
              <a:t>which are sources</a:t>
            </a:r>
          </a:p>
          <a:p>
            <a:r>
              <a:rPr lang="en-US"/>
              <a:t>or sinks for flow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58" y="1524000"/>
            <a:ext cx="429577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43600" y="5410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complex edge so that junction can be interior to edge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410200"/>
            <a:ext cx="3324225" cy="126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to a sink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905000" y="89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6" name="Picture 4" descr="in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3340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49" y="76200"/>
            <a:ext cx="7772400" cy="1143000"/>
          </a:xfrm>
        </p:spPr>
        <p:txBody>
          <a:bodyPr/>
          <a:lstStyle/>
          <a:p>
            <a:r>
              <a:rPr lang="en-US" dirty="0" smtClean="0"/>
              <a:t>Reading (2)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1539" y="1219200"/>
            <a:ext cx="8470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F0"/>
                </a:solidFill>
              </a:rPr>
              <a:t>- </a:t>
            </a:r>
            <a:r>
              <a:rPr lang="en-US" dirty="0" smtClean="0">
                <a:solidFill>
                  <a:srgbClr val="00B0F0"/>
                </a:solidFill>
              </a:rPr>
              <a:t>What is linear referencing; Essential linear </a:t>
            </a:r>
            <a:r>
              <a:rPr lang="en-US" dirty="0" smtClean="0">
                <a:solidFill>
                  <a:srgbClr val="00B0F0"/>
                </a:solidFill>
              </a:rPr>
              <a:t>referencing vocabulary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1799158"/>
            <a:ext cx="838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http://resources.arcgis.com/en/help/main/10.2/index.html#/What_is_linear_referencing/003900000001000000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909" y="2143946"/>
            <a:ext cx="6419850" cy="431482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3614056"/>
            <a:ext cx="2133600" cy="5769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Flags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590800" y="849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4580" name="Picture 4" descr="flags"/>
          <p:cNvPicPr>
            <a:picLocks noChangeAspect="1" noChangeArrowheads="1"/>
          </p:cNvPicPr>
          <p:nvPr/>
        </p:nvPicPr>
        <p:blipFill>
          <a:blip r:embed="rId2" cstate="print"/>
          <a:srcRect r="65033" b="43224"/>
          <a:stretch>
            <a:fillRect/>
          </a:stretch>
        </p:blipFill>
        <p:spPr bwMode="auto">
          <a:xfrm>
            <a:off x="2590800" y="228600"/>
            <a:ext cx="50911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8920"/>
            <a:ext cx="794459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43200" y="10668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143250" y="1570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5603" name="Picture 3" descr="solv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304800"/>
            <a:ext cx="47450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65246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Trace Solvers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Upstream Trace Solvers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42900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28" name="Picture 4" descr="sels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962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429000" y="233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6630" name="Picture 6" descr="grph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962400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85" y="19116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Water Rights in </a:t>
            </a:r>
            <a:r>
              <a:rPr lang="en-US" dirty="0" err="1" smtClean="0"/>
              <a:t>Luling</a:t>
            </a:r>
            <a:r>
              <a:rPr lang="en-US" dirty="0" smtClean="0"/>
              <a:t>, </a:t>
            </a:r>
            <a:r>
              <a:rPr lang="en-US" dirty="0" err="1" smtClean="0"/>
              <a:t>Tx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75" y="2398393"/>
            <a:ext cx="3457575" cy="3152775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987" y="1157762"/>
            <a:ext cx="3961465" cy="2481263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2276" y="1719460"/>
            <a:ext cx="4295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111 water right points</a:t>
            </a:r>
            <a:r>
              <a:rPr lang="en-US" sz="1800" dirty="0"/>
              <a:t> upstream</a:t>
            </a:r>
            <a:r>
              <a:rPr lang="en-US" sz="1800" dirty="0" smtClean="0"/>
              <a:t> from </a:t>
            </a:r>
            <a:r>
              <a:rPr lang="en-US" sz="1800" dirty="0" err="1" smtClean="0"/>
              <a:t>Luling</a:t>
            </a:r>
            <a:endParaRPr lang="en-US" sz="1800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38" y="3810000"/>
            <a:ext cx="2900362" cy="2928937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2276" y="6019800"/>
            <a:ext cx="478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54 water right points</a:t>
            </a:r>
            <a:r>
              <a:rPr lang="en-US" sz="1800" dirty="0"/>
              <a:t> downstream</a:t>
            </a:r>
            <a:r>
              <a:rPr lang="en-US" sz="1800" dirty="0" smtClean="0"/>
              <a:t> from </a:t>
            </a:r>
            <a:r>
              <a:rPr lang="en-US" sz="1800" dirty="0" err="1" smtClean="0"/>
              <a:t>Luling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876800" y="2834584"/>
            <a:ext cx="21455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Trace Upstream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95538" y="6158299"/>
            <a:ext cx="2522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Trace Downstream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80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Addressing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516063" y="2751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659063" y="2370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304800" y="1965325"/>
          <a:ext cx="8839200" cy="489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3825240" imgH="2119884" progId="Word.Picture.8">
                  <p:embed/>
                </p:oleObj>
              </mc:Choice>
              <mc:Fallback>
                <p:oleObj r:id="rId3" imgW="3825240" imgH="211988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65325"/>
                        <a:ext cx="8839200" cy="4892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9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Coordinates of a 2-D Polyline</a:t>
            </a:r>
          </a:p>
        </p:txBody>
      </p:sp>
      <p:pic>
        <p:nvPicPr>
          <p:cNvPr id="59395" name="Picture 3" descr="poly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5478463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 descr="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0"/>
            <a:ext cx="443547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16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Coordinates of a 2-D Polyline M</a:t>
            </a:r>
          </a:p>
        </p:txBody>
      </p:sp>
      <p:pic>
        <p:nvPicPr>
          <p:cNvPr id="60419" name="Picture 3" descr="polylin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5478463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msket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724400"/>
            <a:ext cx="40163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6019800" y="4876800"/>
            <a:ext cx="762000" cy="1828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Setting Percent Measure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628900" y="2359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2" name="Picture 4" descr="meas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133600"/>
            <a:ext cx="38862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57200" y="44196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cs typeface="Times New Roman" pitchFamily="18" charset="0"/>
              </a:rPr>
              <a:t>pMSeg.SetAndInterpolate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MsBetween 0, 100</a:t>
            </a:r>
            <a:r>
              <a:rPr lang="en-US" sz="700"/>
              <a:t> </a:t>
            </a:r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2595563" y="2328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5" name="Picture 7" descr="measu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209800"/>
            <a:ext cx="3954463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4343400" y="4495800"/>
            <a:ext cx="480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b="1">
                <a:cs typeface="Times New Roman" pitchFamily="18" charset="0"/>
              </a:rPr>
              <a:t>pMSeg.SetAndInterpolate</a:t>
            </a:r>
          </a:p>
          <a:p>
            <a:pPr algn="ctr"/>
            <a:r>
              <a:rPr lang="en-US" sz="1800" b="1">
                <a:cs typeface="Times New Roman" pitchFamily="18" charset="0"/>
              </a:rPr>
              <a:t>MsBetween 100, 0</a:t>
            </a:r>
            <a:r>
              <a:rPr lang="en-US" sz="700"/>
              <a:t> </a:t>
            </a:r>
            <a:endParaRPr lang="en-US"/>
          </a:p>
        </p:txBody>
      </p: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279525" y="5299075"/>
            <a:ext cx="306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– 100 going upstream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5410200" y="5257800"/>
            <a:ext cx="3433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 – 100 going downstream</a:t>
            </a:r>
          </a:p>
        </p:txBody>
      </p:sp>
    </p:spTree>
    <p:extLst>
      <p:ext uri="{BB962C8B-B14F-4D97-AF65-F5344CB8AC3E}">
        <p14:creationId xmlns:p14="http://schemas.microsoft.com/office/powerpoint/2010/main" val="286936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Point and Line Events</a:t>
            </a:r>
          </a:p>
        </p:txBody>
      </p:sp>
      <p:sp>
        <p:nvSpPr>
          <p:cNvPr id="67587" name="Rectangle 4"/>
          <p:cNvSpPr>
            <a:spLocks noChangeArrowheads="1"/>
          </p:cNvSpPr>
          <p:nvPr/>
        </p:nvSpPr>
        <p:spPr bwMode="auto">
          <a:xfrm>
            <a:off x="2582863" y="182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7588" name="Picture 3" descr="HydroEv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828800"/>
            <a:ext cx="5875338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480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River Profile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9" y="2362200"/>
            <a:ext cx="8820150" cy="288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8534400" y="3657600"/>
            <a:ext cx="152400" cy="146517"/>
          </a:xfrm>
          <a:prstGeom prst="ellipse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791200" y="3804117"/>
            <a:ext cx="2743200" cy="1301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" y="5630035"/>
            <a:ext cx="3124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Absolute Measure (M</a:t>
            </a:r>
            <a:r>
              <a:rPr lang="en-US" baseline="-25000" dirty="0" smtClean="0"/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62200" y="5246035"/>
            <a:ext cx="685800" cy="468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86200" y="5630034"/>
            <a:ext cx="3978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Relative Measure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r</a:t>
            </a:r>
            <a:r>
              <a:rPr lang="en-US" dirty="0" smtClean="0"/>
              <a:t>) = M</a:t>
            </a:r>
            <a:r>
              <a:rPr lang="en-US" baseline="-25000" dirty="0" smtClean="0"/>
              <a:t>a</a:t>
            </a:r>
            <a:r>
              <a:rPr lang="en-US" dirty="0" smtClean="0"/>
              <a:t>/L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038600" y="5246035"/>
            <a:ext cx="547824" cy="4689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28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dirty="0" smtClean="0"/>
              <a:t>Key Concepts from Exercise 4</a:t>
            </a:r>
            <a:br>
              <a:rPr lang="en-US" sz="4000" dirty="0" smtClean="0"/>
            </a:br>
            <a:r>
              <a:rPr lang="en-US" sz="3600" dirty="0" smtClean="0"/>
              <a:t>Raster Analysis Layers</a:t>
            </a:r>
            <a:endParaRPr lang="en-US" sz="4000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5317" y="4267200"/>
            <a:ext cx="30838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1219200"/>
            <a:ext cx="3117165" cy="255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98836" y="1219200"/>
            <a:ext cx="314036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/>
          <p:cNvPicPr>
            <a:picLocks noChangeAspect="1" noChangeArrowheads="1"/>
          </p:cNvPicPr>
          <p:nvPr/>
        </p:nvPicPr>
        <p:blipFill>
          <a:blip r:embed="rId5" cstate="print"/>
          <a:srcRect b="9386"/>
          <a:stretch>
            <a:fillRect/>
          </a:stretch>
        </p:blipFill>
        <p:spPr bwMode="auto">
          <a:xfrm>
            <a:off x="457200" y="4267200"/>
            <a:ext cx="3124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200400" y="2743200"/>
            <a:ext cx="30480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Fill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Direction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Flow Accumulation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Definition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Stream Links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/>
              <a:t>Catchments</a:t>
            </a:r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2619304">
            <a:off x="2743200" y="2590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9564007">
            <a:off x="5526052" y="2942324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8260659">
            <a:off x="2700100" y="387364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883142">
            <a:off x="5519419" y="4483365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Summary Concepts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key constructs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 to cell </a:t>
            </a:r>
            <a:r>
              <a:rPr lang="en-US" dirty="0" smtClean="0"/>
              <a:t>water movement on DEMs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Line to Line </a:t>
            </a:r>
            <a:r>
              <a:rPr lang="en-US" dirty="0" smtClean="0"/>
              <a:t>water movement on networks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line </a:t>
            </a:r>
            <a:r>
              <a:rPr lang="en-US" dirty="0" smtClean="0"/>
              <a:t>(connect land and water systems – Reach Catchments)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Area flows to point on line </a:t>
            </a:r>
            <a:r>
              <a:rPr lang="en-US" dirty="0" smtClean="0"/>
              <a:t>(Watershed delineation from designated points)</a:t>
            </a:r>
          </a:p>
        </p:txBody>
      </p:sp>
    </p:spTree>
    <p:extLst>
      <p:ext uri="{BB962C8B-B14F-4D97-AF65-F5344CB8AC3E}">
        <p14:creationId xmlns:p14="http://schemas.microsoft.com/office/powerpoint/2010/main" val="7337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dirty="0" smtClean="0"/>
              <a:t>Summary </a:t>
            </a:r>
            <a:r>
              <a:rPr lang="en-US" dirty="0"/>
              <a:t>Concepts  (2)</a:t>
            </a:r>
            <a:endParaRPr lang="en-US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82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 network is a connected set of points (junctions) and lines (edges) that supports tracing functions</a:t>
            </a:r>
          </a:p>
          <a:p>
            <a:pPr lvl="1" eaLnBrk="1" hangingPunct="1"/>
            <a:r>
              <a:rPr lang="en-US" dirty="0" smtClean="0">
                <a:solidFill>
                  <a:srgbClr val="FF3300"/>
                </a:solidFill>
              </a:rPr>
              <a:t>Three data model components</a:t>
            </a:r>
          </a:p>
          <a:p>
            <a:pPr lvl="2" eaLnBrk="1" hangingPunct="1"/>
            <a:r>
              <a:rPr lang="en-US" dirty="0" smtClean="0"/>
              <a:t>Geographic (</a:t>
            </a:r>
            <a:r>
              <a:rPr lang="en-US" dirty="0" err="1" smtClean="0"/>
              <a:t>x,y,z</a:t>
            </a:r>
            <a:r>
              <a:rPr lang="en-US" dirty="0" smtClean="0"/>
              <a:t>)</a:t>
            </a:r>
          </a:p>
          <a:p>
            <a:pPr lvl="2" eaLnBrk="1" hangingPunct="1"/>
            <a:r>
              <a:rPr lang="en-US" dirty="0" smtClean="0"/>
              <a:t>Logical (point-line topology connections)</a:t>
            </a:r>
          </a:p>
          <a:p>
            <a:pPr lvl="2" eaLnBrk="1" hangingPunct="1"/>
            <a:r>
              <a:rPr lang="en-US" dirty="0" smtClean="0"/>
              <a:t>Addressing (position m along the line)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90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300" y="2068156"/>
            <a:ext cx="4667250" cy="3902787"/>
          </a:xfrm>
          <a:prstGeom prst="rect">
            <a:avLst/>
          </a:prstGeom>
        </p:spPr>
      </p:pic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1116693" y="268329"/>
            <a:ext cx="723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 err="1">
                <a:latin typeface="Times New Roman" pitchFamily="18" charset="0"/>
              </a:rPr>
              <a:t>Vectorized</a:t>
            </a:r>
            <a:r>
              <a:rPr lang="en-US" sz="4000" dirty="0">
                <a:latin typeface="Times New Roman" pitchFamily="18" charset="0"/>
              </a:rPr>
              <a:t> Streams Linked Using 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</a:rPr>
              <a:t>Grid Code</a:t>
            </a:r>
            <a:r>
              <a:rPr lang="en-US" sz="4000" dirty="0">
                <a:latin typeface="Times New Roman" pitchFamily="18" charset="0"/>
              </a:rPr>
              <a:t> to Cell Equivalents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154635" name="Text Box 11"/>
          <p:cNvSpPr txBox="1">
            <a:spLocks noChangeArrowheads="1"/>
          </p:cNvSpPr>
          <p:nvPr/>
        </p:nvSpPr>
        <p:spPr bwMode="auto">
          <a:xfrm>
            <a:off x="851235" y="2772902"/>
            <a:ext cx="11753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accent6"/>
                </a:solidFill>
                <a:latin typeface="Times New Roman" pitchFamily="18" charset="0"/>
              </a:rPr>
              <a:t>Grid</a:t>
            </a:r>
          </a:p>
          <a:p>
            <a:pPr eaLnBrk="0" hangingPunct="0"/>
            <a:r>
              <a:rPr lang="en-US" sz="2400" dirty="0">
                <a:solidFill>
                  <a:schemeClr val="accent6"/>
                </a:solidFill>
                <a:latin typeface="Times New Roman" pitchFamily="18" charset="0"/>
              </a:rPr>
              <a:t>Streams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692" y="3399988"/>
            <a:ext cx="2314575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31" y="3602601"/>
            <a:ext cx="2314575" cy="2419350"/>
          </a:xfrm>
          <a:prstGeom prst="rect">
            <a:avLst/>
          </a:prstGeom>
        </p:spPr>
      </p:pic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851235" y="5257800"/>
            <a:ext cx="1343025" cy="15240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Line 5"/>
          <p:cNvSpPr>
            <a:spLocks noChangeShapeType="1"/>
          </p:cNvSpPr>
          <p:nvPr/>
        </p:nvSpPr>
        <p:spPr bwMode="auto">
          <a:xfrm flipV="1">
            <a:off x="2282875" y="4114799"/>
            <a:ext cx="2077563" cy="1075646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282609" y="5486400"/>
            <a:ext cx="1343025" cy="20989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0" name="Line 6"/>
          <p:cNvSpPr>
            <a:spLocks noChangeShapeType="1"/>
          </p:cNvSpPr>
          <p:nvPr/>
        </p:nvSpPr>
        <p:spPr bwMode="auto">
          <a:xfrm rot="17865190" flipV="1">
            <a:off x="5074380" y="3561546"/>
            <a:ext cx="575673" cy="23829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Text Box 10"/>
          <p:cNvSpPr txBox="1">
            <a:spLocks noChangeArrowheads="1"/>
          </p:cNvSpPr>
          <p:nvPr/>
        </p:nvSpPr>
        <p:spPr bwMode="auto">
          <a:xfrm>
            <a:off x="7160394" y="2657818"/>
            <a:ext cx="11753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Vector</a:t>
            </a:r>
          </a:p>
          <a:p>
            <a:pPr eaLnBrk="0" hangingPunct="0"/>
            <a:r>
              <a:rPr lang="en-US" sz="2400" dirty="0">
                <a:solidFill>
                  <a:srgbClr val="FF0000"/>
                </a:solidFill>
                <a:latin typeface="Times New Roman" pitchFamily="18" charset="0"/>
              </a:rPr>
              <a:t>Streams</a:t>
            </a:r>
          </a:p>
        </p:txBody>
      </p:sp>
    </p:spTree>
    <p:extLst>
      <p:ext uri="{BB962C8B-B14F-4D97-AF65-F5344CB8AC3E}">
        <p14:creationId xmlns:p14="http://schemas.microsoft.com/office/powerpoint/2010/main" val="28550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00175"/>
            <a:ext cx="43815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0025" y="285750"/>
            <a:ext cx="8743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00"/>
                </a:solidFill>
                <a:latin typeface="Arial"/>
              </a:rPr>
              <a:t>Relationships linking Catchments and Drainage Lines</a:t>
            </a:r>
            <a:endParaRPr lang="en-US" sz="28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98139"/>
            <a:ext cx="3173737" cy="398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75"/>
            <a:ext cx="4572000" cy="23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4219575"/>
            <a:ext cx="4267200" cy="216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6096000" y="199072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96000" y="221932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00800" y="513397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57400" y="5667375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endParaRPr lang="en-US" sz="2400">
              <a:solidFill>
                <a:srgbClr val="FFFFFF"/>
              </a:solidFill>
            </a:endParaRPr>
          </a:p>
        </p:txBody>
      </p:sp>
      <p:cxnSp>
        <p:nvCxnSpPr>
          <p:cNvPr id="19" name="Elbow Connector 18"/>
          <p:cNvCxnSpPr>
            <a:stCxn id="14" idx="2"/>
            <a:endCxn id="17" idx="6"/>
          </p:cNvCxnSpPr>
          <p:nvPr/>
        </p:nvCxnSpPr>
        <p:spPr>
          <a:xfrm rot="10800000" flipV="1">
            <a:off x="2286000" y="2105025"/>
            <a:ext cx="3810000" cy="367665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hape 20"/>
          <p:cNvCxnSpPr>
            <a:stCxn id="15" idx="6"/>
            <a:endCxn id="16" idx="6"/>
          </p:cNvCxnSpPr>
          <p:nvPr/>
        </p:nvCxnSpPr>
        <p:spPr>
          <a:xfrm>
            <a:off x="6324600" y="2333625"/>
            <a:ext cx="304800" cy="2914650"/>
          </a:xfrm>
          <a:prstGeom prst="bentConnector3">
            <a:avLst>
              <a:gd name="adj1" fmla="val 175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2"/>
          </p:cNvCxnSpPr>
          <p:nvPr/>
        </p:nvCxnSpPr>
        <p:spPr>
          <a:xfrm flipH="1">
            <a:off x="3048000" y="2333625"/>
            <a:ext cx="3048000" cy="381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2"/>
          </p:cNvCxnSpPr>
          <p:nvPr/>
        </p:nvCxnSpPr>
        <p:spPr>
          <a:xfrm flipH="1" flipV="1">
            <a:off x="3286125" y="1876425"/>
            <a:ext cx="2809875" cy="228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28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Vector Analysis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4114800" cy="4114800"/>
          </a:xfrm>
        </p:spPr>
        <p:txBody>
          <a:bodyPr/>
          <a:lstStyle/>
          <a:p>
            <a:r>
              <a:rPr lang="en-US" dirty="0" smtClean="0"/>
              <a:t>Vector streams</a:t>
            </a:r>
          </a:p>
          <a:p>
            <a:r>
              <a:rPr lang="en-US" dirty="0" smtClean="0"/>
              <a:t>Vector catchments</a:t>
            </a:r>
          </a:p>
          <a:p>
            <a:r>
              <a:rPr lang="en-US" dirty="0" smtClean="0"/>
              <a:t>Attribute feature with raster zonal statistics</a:t>
            </a:r>
          </a:p>
          <a:p>
            <a:r>
              <a:rPr lang="en-US" dirty="0" smtClean="0"/>
              <a:t>Geometric Network</a:t>
            </a:r>
          </a:p>
          <a:p>
            <a:r>
              <a:rPr lang="en-US" dirty="0" smtClean="0"/>
              <a:t>Tracing </a:t>
            </a:r>
          </a:p>
          <a:p>
            <a:r>
              <a:rPr lang="en-US" dirty="0" smtClean="0"/>
              <a:t>Selection statistics</a:t>
            </a:r>
            <a:endParaRPr lang="en-US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13438" r="8377"/>
          <a:stretch>
            <a:fillRect/>
          </a:stretch>
        </p:blipFill>
        <p:spPr bwMode="auto">
          <a:xfrm>
            <a:off x="4572000" y="1524000"/>
            <a:ext cx="42672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785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Raster to Vector Transition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During the first part of Ex4, </a:t>
            </a:r>
            <a:r>
              <a:rPr lang="en-US" sz="2800" dirty="0" smtClean="0"/>
              <a:t>you </a:t>
            </a:r>
            <a:r>
              <a:rPr lang="en-US" sz="2800" dirty="0" smtClean="0"/>
              <a:t>are dealing </a:t>
            </a:r>
            <a:r>
              <a:rPr lang="en-US" sz="2800" dirty="0" smtClean="0"/>
              <a:t>with the flow of water through the landscape based on the </a:t>
            </a:r>
            <a:r>
              <a:rPr lang="en-US" sz="2800" dirty="0" smtClean="0">
                <a:solidFill>
                  <a:srgbClr val="FF3300"/>
                </a:solidFill>
              </a:rPr>
              <a:t>raster data structures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During the </a:t>
            </a:r>
            <a:r>
              <a:rPr lang="en-US" sz="2800" dirty="0" smtClean="0"/>
              <a:t>last part of Ex 4 </a:t>
            </a:r>
            <a:r>
              <a:rPr lang="en-US" sz="2800" dirty="0" smtClean="0"/>
              <a:t>we </a:t>
            </a:r>
            <a:r>
              <a:rPr lang="en-US" sz="2800" dirty="0" smtClean="0"/>
              <a:t>are </a:t>
            </a:r>
            <a:r>
              <a:rPr lang="en-US" sz="2800" dirty="0" smtClean="0"/>
              <a:t>using </a:t>
            </a:r>
            <a:r>
              <a:rPr lang="en-US" sz="2800" dirty="0" smtClean="0">
                <a:solidFill>
                  <a:srgbClr val="FF3300"/>
                </a:solidFill>
              </a:rPr>
              <a:t>vector </a:t>
            </a:r>
            <a:r>
              <a:rPr lang="en-US" sz="2800" dirty="0" smtClean="0">
                <a:solidFill>
                  <a:srgbClr val="FF3300"/>
                </a:solidFill>
              </a:rPr>
              <a:t>network data</a:t>
            </a:r>
            <a:r>
              <a:rPr lang="en-US" sz="2800" dirty="0" smtClean="0"/>
              <a:t> to describe water pathways. 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will connect the </a:t>
            </a:r>
            <a:r>
              <a:rPr lang="en-US" sz="2800" dirty="0" smtClean="0">
                <a:solidFill>
                  <a:srgbClr val="FF3300"/>
                </a:solidFill>
              </a:rPr>
              <a:t>land and water flow systems</a:t>
            </a:r>
            <a:r>
              <a:rPr lang="en-US" sz="2800" dirty="0" smtClean="0"/>
              <a:t> by attaching the catchments and watersheds derived from raster data processing to our vector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848600" cy="1066800"/>
          </a:xfrm>
        </p:spPr>
        <p:txBody>
          <a:bodyPr/>
          <a:lstStyle/>
          <a:p>
            <a:pPr eaLnBrk="1" hangingPunct="1"/>
            <a:r>
              <a:rPr lang="en-US" smtClean="0"/>
              <a:t>Flow Line</a:t>
            </a:r>
          </a:p>
        </p:txBody>
      </p:sp>
      <p:pic>
        <p:nvPicPr>
          <p:cNvPr id="28675" name="Picture 3" descr="flow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209800"/>
            <a:ext cx="7331075" cy="329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43000" y="1295400"/>
            <a:ext cx="7621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Times" pitchFamily="18" charset="0"/>
              </a:rPr>
              <a:t>Traces movement of water in a one-dimensional flow system</a:t>
            </a:r>
          </a:p>
        </p:txBody>
      </p:sp>
    </p:spTree>
    <p:extLst>
      <p:ext uri="{BB962C8B-B14F-4D97-AF65-F5344CB8AC3E}">
        <p14:creationId xmlns:p14="http://schemas.microsoft.com/office/powerpoint/2010/main" val="7122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845</Words>
  <Application>Microsoft Office PowerPoint</Application>
  <PresentationFormat>On-screen Show (4:3)</PresentationFormat>
  <Paragraphs>155</Paragraphs>
  <Slides>41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Default Design</vt:lpstr>
      <vt:lpstr>Microsoft Word Picture</vt:lpstr>
      <vt:lpstr>Hydro Networks in GIS</vt:lpstr>
      <vt:lpstr>Reading (1)</vt:lpstr>
      <vt:lpstr>Reading (2) </vt:lpstr>
      <vt:lpstr>Key Concepts from Exercise 4 Raster Analysis Layers</vt:lpstr>
      <vt:lpstr>PowerPoint Presentation</vt:lpstr>
      <vt:lpstr>PowerPoint Presentation</vt:lpstr>
      <vt:lpstr>Vector Analysis Layers</vt:lpstr>
      <vt:lpstr>Raster to Vector Transition</vt:lpstr>
      <vt:lpstr>Flow Line</vt:lpstr>
      <vt:lpstr>Location of the Flowline</vt:lpstr>
      <vt:lpstr>Four Key Concepts</vt:lpstr>
      <vt:lpstr>Cell Flows to a Cell</vt:lpstr>
      <vt:lpstr>Line Flows to a Line</vt:lpstr>
      <vt:lpstr>Area Flows to a Line</vt:lpstr>
      <vt:lpstr>Area Flows to a Point on a Line</vt:lpstr>
      <vt:lpstr>Area Flows to a Point on a Line</vt:lpstr>
      <vt:lpstr>Topology</vt:lpstr>
      <vt:lpstr>Connection by relationship</vt:lpstr>
      <vt:lpstr>Connection by Geometry</vt:lpstr>
      <vt:lpstr>Network Model in GIS</vt:lpstr>
      <vt:lpstr>Edges and Junctions</vt:lpstr>
      <vt:lpstr>Polylines and Edges</vt:lpstr>
      <vt:lpstr>Junctions</vt:lpstr>
      <vt:lpstr>Connectivity Table</vt:lpstr>
      <vt:lpstr>Build Network Tables</vt:lpstr>
      <vt:lpstr>Snapping Features</vt:lpstr>
      <vt:lpstr>PowerPoint Presentation</vt:lpstr>
      <vt:lpstr>Network Sources and Sinks</vt:lpstr>
      <vt:lpstr>Flow to a sink</vt:lpstr>
      <vt:lpstr>Flags</vt:lpstr>
      <vt:lpstr>Trace Solvers</vt:lpstr>
      <vt:lpstr>Upstream Trace Solvers</vt:lpstr>
      <vt:lpstr>Water Rights in Luling, Tx</vt:lpstr>
      <vt:lpstr>Addressing</vt:lpstr>
      <vt:lpstr>Coordinates of a 2-D Polyline</vt:lpstr>
      <vt:lpstr>Coordinates of a 2-D Polyline M</vt:lpstr>
      <vt:lpstr>Setting Percent Measure</vt:lpstr>
      <vt:lpstr>Point and Line Events</vt:lpstr>
      <vt:lpstr>Longitudinal River Profile</vt:lpstr>
      <vt:lpstr>Summary Concepts</vt:lpstr>
      <vt:lpstr>Summary Concepts  (2)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Hydrographic Network</dc:title>
  <dc:creator>maidment</dc:creator>
  <cp:lastModifiedBy>Maidment</cp:lastModifiedBy>
  <cp:revision>79</cp:revision>
  <cp:lastPrinted>2011-09-28T13:37:23Z</cp:lastPrinted>
  <dcterms:created xsi:type="dcterms:W3CDTF">2001-09-25T16:03:17Z</dcterms:created>
  <dcterms:modified xsi:type="dcterms:W3CDTF">2013-10-03T03:51:14Z</dcterms:modified>
</cp:coreProperties>
</file>