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62" r:id="rId3"/>
    <p:sldId id="280" r:id="rId4"/>
    <p:sldId id="260" r:id="rId5"/>
    <p:sldId id="257" r:id="rId6"/>
    <p:sldId id="265" r:id="rId7"/>
    <p:sldId id="267" r:id="rId8"/>
    <p:sldId id="273" r:id="rId9"/>
    <p:sldId id="277" r:id="rId10"/>
    <p:sldId id="272" r:id="rId11"/>
    <p:sldId id="271" r:id="rId12"/>
    <p:sldId id="278" r:id="rId13"/>
    <p:sldId id="282" r:id="rId14"/>
    <p:sldId id="285" r:id="rId15"/>
    <p:sldId id="275" r:id="rId16"/>
    <p:sldId id="279" r:id="rId17"/>
    <p:sldId id="281" r:id="rId18"/>
    <p:sldId id="287" r:id="rId19"/>
    <p:sldId id="276" r:id="rId20"/>
    <p:sldId id="25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22" autoAdjust="0"/>
  </p:normalViewPr>
  <p:slideViewPr>
    <p:cSldViewPr snapToGrid="0" snapToObjects="1">
      <p:cViewPr>
        <p:scale>
          <a:sx n="100" d="100"/>
          <a:sy n="100" d="100"/>
        </p:scale>
        <p:origin x="-148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50D9FD-AE96-AE41-9557-E712B9A17669}" type="datetimeFigureOut">
              <a:rPr lang="en-US" smtClean="0"/>
              <a:t>12/4/12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254F93-A22C-8045-804F-EC0B8128CFBF}" type="slidenum">
              <a:rPr lang="en-US" smtClean="0"/>
              <a:t>‹#›</a:t>
            </a:fld>
            <a:endParaRPr lang="en-US"/>
          </a:p>
        </p:txBody>
      </p:sp>
    </p:spTree>
    <p:extLst>
      <p:ext uri="{BB962C8B-B14F-4D97-AF65-F5344CB8AC3E}">
        <p14:creationId xmlns:p14="http://schemas.microsoft.com/office/powerpoint/2010/main" val="755947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64183-9940-7D43-AF34-6036BD90DAA3}" type="datetimeFigureOut">
              <a:rPr lang="en-US" smtClean="0"/>
              <a:t>12/4/12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81937-8D0E-F040-8DD7-62ABE105FBD0}" type="slidenum">
              <a:rPr lang="en-US" smtClean="0"/>
              <a:t>‹#›</a:t>
            </a:fld>
            <a:endParaRPr lang="en-US"/>
          </a:p>
        </p:txBody>
      </p:sp>
    </p:spTree>
    <p:extLst>
      <p:ext uri="{BB962C8B-B14F-4D97-AF65-F5344CB8AC3E}">
        <p14:creationId xmlns:p14="http://schemas.microsoft.com/office/powerpoint/2010/main" val="21816679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81937-8D0E-F040-8DD7-62ABE105FBD0}" type="slidenum">
              <a:rPr lang="en-US" smtClean="0"/>
              <a:t>1</a:t>
            </a:fld>
            <a:endParaRPr lang="en-US"/>
          </a:p>
        </p:txBody>
      </p:sp>
    </p:spTree>
    <p:extLst>
      <p:ext uri="{BB962C8B-B14F-4D97-AF65-F5344CB8AC3E}">
        <p14:creationId xmlns:p14="http://schemas.microsoft.com/office/powerpoint/2010/main" val="788080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Spatial interpolation using </a:t>
            </a:r>
            <a:r>
              <a:rPr lang="en-US" dirty="0" err="1" smtClean="0"/>
              <a:t>thiessen</a:t>
            </a:r>
            <a:r>
              <a:rPr lang="en-US" dirty="0" smtClean="0"/>
              <a:t> polygons</a:t>
            </a:r>
            <a:r>
              <a:rPr lang="en-US" baseline="0" dirty="0" smtClean="0"/>
              <a:t> I could get the average precipitation over the region. </a:t>
            </a:r>
            <a:endParaRPr lang="en-US" dirty="0"/>
          </a:p>
        </p:txBody>
      </p:sp>
      <p:sp>
        <p:nvSpPr>
          <p:cNvPr id="4" name="Slide Number Placeholder 3"/>
          <p:cNvSpPr>
            <a:spLocks noGrp="1"/>
          </p:cNvSpPr>
          <p:nvPr>
            <p:ph type="sldNum" sz="quarter" idx="10"/>
          </p:nvPr>
        </p:nvSpPr>
        <p:spPr/>
        <p:txBody>
          <a:bodyPr/>
          <a:lstStyle/>
          <a:p>
            <a:fld id="{1C381937-8D0E-F040-8DD7-62ABE105FBD0}" type="slidenum">
              <a:rPr lang="en-US" smtClean="0"/>
              <a:t>10</a:t>
            </a:fld>
            <a:endParaRPr lang="en-US"/>
          </a:p>
        </p:txBody>
      </p:sp>
    </p:spTree>
    <p:extLst>
      <p:ext uri="{BB962C8B-B14F-4D97-AF65-F5344CB8AC3E}">
        <p14:creationId xmlns:p14="http://schemas.microsoft.com/office/powerpoint/2010/main" val="211134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C381937-8D0E-F040-8DD7-62ABE105FBD0}" type="slidenum">
              <a:rPr lang="en-US" smtClean="0"/>
              <a:t>11</a:t>
            </a:fld>
            <a:endParaRPr lang="en-US"/>
          </a:p>
        </p:txBody>
      </p:sp>
    </p:spTree>
    <p:extLst>
      <p:ext uri="{BB962C8B-B14F-4D97-AF65-F5344CB8AC3E}">
        <p14:creationId xmlns:p14="http://schemas.microsoft.com/office/powerpoint/2010/main" val="375700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possible solution to</a:t>
            </a:r>
            <a:r>
              <a:rPr lang="en-US" baseline="0" dirty="0" smtClean="0"/>
              <a:t> issue of not having the pan evaporation data for the region is to use the world available water web viewer. For now, I can only use the web viewer.. But would like to obtain the raster data set in order to bring into Arc GIS in order to calculate the region’s available water this way. </a:t>
            </a:r>
            <a:endParaRPr lang="en-US" dirty="0"/>
          </a:p>
        </p:txBody>
      </p:sp>
      <p:sp>
        <p:nvSpPr>
          <p:cNvPr id="4" name="Slide Number Placeholder 3"/>
          <p:cNvSpPr>
            <a:spLocks noGrp="1"/>
          </p:cNvSpPr>
          <p:nvPr>
            <p:ph type="sldNum" sz="quarter" idx="10"/>
          </p:nvPr>
        </p:nvSpPr>
        <p:spPr/>
        <p:txBody>
          <a:bodyPr/>
          <a:lstStyle/>
          <a:p>
            <a:fld id="{1C381937-8D0E-F040-8DD7-62ABE105FBD0}" type="slidenum">
              <a:rPr lang="en-US" smtClean="0"/>
              <a:t>12</a:t>
            </a:fld>
            <a:endParaRPr lang="en-US"/>
          </a:p>
        </p:txBody>
      </p:sp>
    </p:spTree>
    <p:extLst>
      <p:ext uri="{BB962C8B-B14F-4D97-AF65-F5344CB8AC3E}">
        <p14:creationId xmlns:p14="http://schemas.microsoft.com/office/powerpoint/2010/main" val="195855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region</a:t>
            </a:r>
            <a:r>
              <a:rPr lang="en-US" baseline="0" dirty="0" smtClean="0"/>
              <a:t> has a population of about 1.5 million people. On average a person uses 100 gallons h20 a day (Data from EPA). So annually, the region needs roughly 55 trillion gallons or 0.21 cubic kilometers of water just for municipal usage.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Population data found at </a:t>
            </a:r>
            <a:r>
              <a:rPr lang="en-US" baseline="0" dirty="0" err="1" smtClean="0"/>
              <a:t>census.gov</a:t>
            </a:r>
            <a:r>
              <a:rPr lang="en-US" baseline="0" dirty="0" smtClean="0"/>
              <a:t>, imported and clipped for the black warrior basin region.  </a:t>
            </a:r>
            <a:endParaRPr lang="en-US" dirty="0" smtClean="0"/>
          </a:p>
          <a:p>
            <a:endParaRPr lang="en-US" dirty="0"/>
          </a:p>
        </p:txBody>
      </p:sp>
      <p:sp>
        <p:nvSpPr>
          <p:cNvPr id="4" name="Slide Number Placeholder 3"/>
          <p:cNvSpPr>
            <a:spLocks noGrp="1"/>
          </p:cNvSpPr>
          <p:nvPr>
            <p:ph type="sldNum" sz="quarter" idx="10"/>
          </p:nvPr>
        </p:nvSpPr>
        <p:spPr/>
        <p:txBody>
          <a:bodyPr/>
          <a:lstStyle/>
          <a:p>
            <a:fld id="{1C381937-8D0E-F040-8DD7-62ABE105FBD0}" type="slidenum">
              <a:rPr lang="en-US" smtClean="0"/>
              <a:t>13</a:t>
            </a:fld>
            <a:endParaRPr lang="en-US"/>
          </a:p>
        </p:txBody>
      </p:sp>
    </p:spTree>
    <p:extLst>
      <p:ext uri="{BB962C8B-B14F-4D97-AF65-F5344CB8AC3E}">
        <p14:creationId xmlns:p14="http://schemas.microsoft.com/office/powerpoint/2010/main" val="292239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 this</a:t>
            </a:r>
            <a:r>
              <a:rPr lang="en-US" baseline="0" dirty="0" smtClean="0"/>
              <a:t> to the next level</a:t>
            </a:r>
            <a:endParaRPr lang="en-US" dirty="0"/>
          </a:p>
        </p:txBody>
      </p:sp>
      <p:sp>
        <p:nvSpPr>
          <p:cNvPr id="4" name="Slide Number Placeholder 3"/>
          <p:cNvSpPr>
            <a:spLocks noGrp="1"/>
          </p:cNvSpPr>
          <p:nvPr>
            <p:ph type="sldNum" sz="quarter" idx="10"/>
          </p:nvPr>
        </p:nvSpPr>
        <p:spPr/>
        <p:txBody>
          <a:bodyPr/>
          <a:lstStyle/>
          <a:p>
            <a:fld id="{1C381937-8D0E-F040-8DD7-62ABE105FBD0}" type="slidenum">
              <a:rPr lang="en-US" smtClean="0"/>
              <a:t>14</a:t>
            </a:fld>
            <a:endParaRPr lang="en-US"/>
          </a:p>
        </p:txBody>
      </p:sp>
    </p:spTree>
    <p:extLst>
      <p:ext uri="{BB962C8B-B14F-4D97-AF65-F5344CB8AC3E}">
        <p14:creationId xmlns:p14="http://schemas.microsoft.com/office/powerpoint/2010/main" val="1814524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Top is from a paper</a:t>
            </a:r>
          </a:p>
          <a:p>
            <a:r>
              <a:rPr lang="en-US" baseline="0" dirty="0" smtClean="0"/>
              <a:t>Bottom is from EIA</a:t>
            </a:r>
          </a:p>
          <a:p>
            <a:endParaRPr lang="en-US" baseline="0" dirty="0" smtClean="0"/>
          </a:p>
          <a:p>
            <a:r>
              <a:rPr lang="en-US" baseline="0" dirty="0" smtClean="0"/>
              <a:t>1 meter cubed of water is enough for 3 people for one day.</a:t>
            </a:r>
          </a:p>
          <a:p>
            <a:r>
              <a:rPr lang="en-US" baseline="0" dirty="0" smtClean="0"/>
              <a:t>1812 meters cubes of gas can be used for one person for one year (on average)</a:t>
            </a:r>
            <a:endParaRPr lang="en-US" dirty="0"/>
          </a:p>
        </p:txBody>
      </p:sp>
      <p:sp>
        <p:nvSpPr>
          <p:cNvPr id="4" name="Slide Number Placeholder 3"/>
          <p:cNvSpPr>
            <a:spLocks noGrp="1"/>
          </p:cNvSpPr>
          <p:nvPr>
            <p:ph type="sldNum" sz="quarter" idx="10"/>
          </p:nvPr>
        </p:nvSpPr>
        <p:spPr/>
        <p:txBody>
          <a:bodyPr/>
          <a:lstStyle/>
          <a:p>
            <a:fld id="{1C381937-8D0E-F040-8DD7-62ABE105FBD0}" type="slidenum">
              <a:rPr lang="en-US" smtClean="0"/>
              <a:t>15</a:t>
            </a:fld>
            <a:endParaRPr lang="en-US"/>
          </a:p>
        </p:txBody>
      </p:sp>
    </p:spTree>
    <p:extLst>
      <p:ext uri="{BB962C8B-B14F-4D97-AF65-F5344CB8AC3E}">
        <p14:creationId xmlns:p14="http://schemas.microsoft.com/office/powerpoint/2010/main" val="151013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Shale</a:t>
            </a:r>
            <a:r>
              <a:rPr lang="en-US" baseline="0" dirty="0" smtClean="0"/>
              <a:t> gas industry is still pretty new and not every state has same regulations around what they companies have to report in terms of water usage. </a:t>
            </a:r>
          </a:p>
          <a:p>
            <a:r>
              <a:rPr lang="en-US" baseline="0" dirty="0" smtClean="0"/>
              <a:t>Groundwater data is hard to come by </a:t>
            </a:r>
            <a:r>
              <a:rPr lang="en-US" baseline="0" dirty="0" err="1" smtClean="0"/>
              <a:t>b’c</a:t>
            </a:r>
            <a:r>
              <a:rPr lang="en-US" baseline="0" dirty="0" smtClean="0"/>
              <a:t> each state is on their own and so again, have different standards or needs. </a:t>
            </a:r>
            <a:endParaRPr lang="en-US" dirty="0"/>
          </a:p>
        </p:txBody>
      </p:sp>
      <p:sp>
        <p:nvSpPr>
          <p:cNvPr id="4" name="Slide Number Placeholder 3"/>
          <p:cNvSpPr>
            <a:spLocks noGrp="1"/>
          </p:cNvSpPr>
          <p:nvPr>
            <p:ph type="sldNum" sz="quarter" idx="10"/>
          </p:nvPr>
        </p:nvSpPr>
        <p:spPr/>
        <p:txBody>
          <a:bodyPr/>
          <a:lstStyle/>
          <a:p>
            <a:fld id="{1C381937-8D0E-F040-8DD7-62ABE105FBD0}" type="slidenum">
              <a:rPr lang="en-US" smtClean="0"/>
              <a:t>16</a:t>
            </a:fld>
            <a:endParaRPr lang="en-US"/>
          </a:p>
        </p:txBody>
      </p:sp>
    </p:spTree>
    <p:extLst>
      <p:ext uri="{BB962C8B-B14F-4D97-AF65-F5344CB8AC3E}">
        <p14:creationId xmlns:p14="http://schemas.microsoft.com/office/powerpoint/2010/main" val="1273134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81937-8D0E-F040-8DD7-62ABE105FBD0}" type="slidenum">
              <a:rPr lang="en-US" smtClean="0"/>
              <a:t>17</a:t>
            </a:fld>
            <a:endParaRPr lang="en-US"/>
          </a:p>
        </p:txBody>
      </p:sp>
    </p:spTree>
    <p:extLst>
      <p:ext uri="{BB962C8B-B14F-4D97-AF65-F5344CB8AC3E}">
        <p14:creationId xmlns:p14="http://schemas.microsoft.com/office/powerpoint/2010/main" val="1883366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0.5% shale 1.13 *10</a:t>
            </a:r>
            <a:r>
              <a:rPr lang="en-US" baseline="30000" dirty="0" smtClean="0"/>
              <a:t>11</a:t>
            </a:r>
            <a:r>
              <a:rPr lang="en-US" dirty="0" smtClean="0"/>
              <a:t> m</a:t>
            </a:r>
            <a:r>
              <a:rPr lang="en-US" baseline="30000" dirty="0" smtClean="0"/>
              <a:t>3</a:t>
            </a:r>
            <a:r>
              <a:rPr lang="en-US" dirty="0" smtClean="0"/>
              <a:t> gas/2.4 km</a:t>
            </a:r>
            <a:r>
              <a:rPr lang="en-US" baseline="30000" dirty="0" smtClean="0"/>
              <a:t>2</a:t>
            </a:r>
            <a:r>
              <a:rPr lang="en-US" dirty="0" smtClean="0"/>
              <a:t> area = 1.67 trillion m</a:t>
            </a:r>
            <a:r>
              <a:rPr lang="en-US" baseline="30000" dirty="0" smtClean="0"/>
              <a:t>3</a:t>
            </a:r>
            <a:r>
              <a:rPr lang="en-US" dirty="0" smtClean="0"/>
              <a:t>/km</a:t>
            </a:r>
            <a:r>
              <a:rPr lang="en-US" baseline="30000" dirty="0" smtClean="0"/>
              <a:t>2</a:t>
            </a:r>
            <a:r>
              <a:rPr lang="en-US" dirty="0" smtClean="0"/>
              <a:t> in Floyd &amp; </a:t>
            </a:r>
            <a:r>
              <a:rPr lang="en-US" dirty="0" err="1" smtClean="0"/>
              <a:t>Consasuaga</a:t>
            </a:r>
            <a:r>
              <a:rPr lang="en-US" dirty="0" smtClean="0"/>
              <a:t> Shale Plays</a:t>
            </a:r>
          </a:p>
          <a:p>
            <a:r>
              <a:rPr lang="en-US" dirty="0" smtClean="0"/>
              <a:t>2.34 trillion m</a:t>
            </a:r>
            <a:r>
              <a:rPr lang="en-US" baseline="30000" dirty="0" smtClean="0"/>
              <a:t>3</a:t>
            </a:r>
            <a:r>
              <a:rPr lang="en-US" dirty="0" smtClean="0"/>
              <a:t> gas in the Black Warrior Basin.</a:t>
            </a:r>
          </a:p>
          <a:p>
            <a:r>
              <a:rPr lang="en-US" dirty="0" smtClean="0"/>
              <a:t>Enough gas to supply the entire country for 4 years. </a:t>
            </a:r>
            <a:endParaRPr lang="en-US" dirty="0"/>
          </a:p>
        </p:txBody>
      </p:sp>
      <p:sp>
        <p:nvSpPr>
          <p:cNvPr id="4" name="Slide Number Placeholder 3"/>
          <p:cNvSpPr>
            <a:spLocks noGrp="1"/>
          </p:cNvSpPr>
          <p:nvPr>
            <p:ph type="sldNum" sz="quarter" idx="10"/>
          </p:nvPr>
        </p:nvSpPr>
        <p:spPr/>
        <p:txBody>
          <a:bodyPr/>
          <a:lstStyle/>
          <a:p>
            <a:fld id="{1C381937-8D0E-F040-8DD7-62ABE105FBD0}" type="slidenum">
              <a:rPr lang="en-US" smtClean="0"/>
              <a:t>19</a:t>
            </a:fld>
            <a:endParaRPr lang="en-US"/>
          </a:p>
        </p:txBody>
      </p:sp>
    </p:spTree>
    <p:extLst>
      <p:ext uri="{BB962C8B-B14F-4D97-AF65-F5344CB8AC3E}">
        <p14:creationId xmlns:p14="http://schemas.microsoft.com/office/powerpoint/2010/main" val="191736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production of shale gas is going to dramatically to</a:t>
            </a:r>
            <a:r>
              <a:rPr lang="en-US" baseline="0" dirty="0" smtClean="0"/>
              <a:t> increase over the next 20 years. </a:t>
            </a:r>
          </a:p>
          <a:p>
            <a:endParaRPr lang="en-US" baseline="0" dirty="0" smtClean="0"/>
          </a:p>
          <a:p>
            <a:r>
              <a:rPr lang="en-US" dirty="0" smtClean="0"/>
              <a:t>As</a:t>
            </a:r>
            <a:r>
              <a:rPr lang="en-US" baseline="0" dirty="0" smtClean="0"/>
              <a:t> of the end of last year, 22 of the 50 states were shale gas producers, and production increased by an annual average rate of ~50% </a:t>
            </a:r>
            <a:r>
              <a:rPr lang="en-US" baseline="0" dirty="0" err="1" smtClean="0"/>
              <a:t>btn</a:t>
            </a:r>
            <a:r>
              <a:rPr lang="en-US" baseline="0" dirty="0" smtClean="0"/>
              <a:t> 2006 and 2010.</a:t>
            </a:r>
          </a:p>
          <a:p>
            <a:r>
              <a:rPr lang="en-US" baseline="0" dirty="0" smtClean="0"/>
              <a:t>From graph we can see that by 2035 49% of the US’ natural gas will come from shale gas.</a:t>
            </a:r>
          </a:p>
          <a:p>
            <a:endParaRPr lang="en-US" baseline="0" dirty="0" smtClean="0"/>
          </a:p>
        </p:txBody>
      </p:sp>
      <p:sp>
        <p:nvSpPr>
          <p:cNvPr id="4" name="Slide Number Placeholder 3"/>
          <p:cNvSpPr>
            <a:spLocks noGrp="1"/>
          </p:cNvSpPr>
          <p:nvPr>
            <p:ph type="sldNum" sz="quarter" idx="10"/>
          </p:nvPr>
        </p:nvSpPr>
        <p:spPr/>
        <p:txBody>
          <a:bodyPr/>
          <a:lstStyle/>
          <a:p>
            <a:fld id="{1C381937-8D0E-F040-8DD7-62ABE105FBD0}" type="slidenum">
              <a:rPr lang="en-US" smtClean="0"/>
              <a:t>20</a:t>
            </a:fld>
            <a:endParaRPr lang="en-US"/>
          </a:p>
        </p:txBody>
      </p:sp>
    </p:spTree>
    <p:extLst>
      <p:ext uri="{BB962C8B-B14F-4D97-AF65-F5344CB8AC3E}">
        <p14:creationId xmlns:p14="http://schemas.microsoft.com/office/powerpoint/2010/main" val="240337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381937-8D0E-F040-8DD7-62ABE105FBD0}" type="slidenum">
              <a:rPr lang="en-US" smtClean="0"/>
              <a:t>2</a:t>
            </a:fld>
            <a:endParaRPr lang="en-US"/>
          </a:p>
        </p:txBody>
      </p:sp>
    </p:spTree>
    <p:extLst>
      <p:ext uri="{BB962C8B-B14F-4D97-AF65-F5344CB8AC3E}">
        <p14:creationId xmlns:p14="http://schemas.microsoft.com/office/powerpoint/2010/main" val="293016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Partnership between the gas industry and the Department of Energy </a:t>
            </a:r>
          </a:p>
          <a:p>
            <a:endParaRPr lang="en-US" dirty="0"/>
          </a:p>
        </p:txBody>
      </p:sp>
      <p:sp>
        <p:nvSpPr>
          <p:cNvPr id="4" name="Slide Number Placeholder 3"/>
          <p:cNvSpPr>
            <a:spLocks noGrp="1"/>
          </p:cNvSpPr>
          <p:nvPr>
            <p:ph type="sldNum" sz="quarter" idx="10"/>
          </p:nvPr>
        </p:nvSpPr>
        <p:spPr/>
        <p:txBody>
          <a:bodyPr/>
          <a:lstStyle/>
          <a:p>
            <a:fld id="{1C381937-8D0E-F040-8DD7-62ABE105FBD0}" type="slidenum">
              <a:rPr lang="en-US" smtClean="0"/>
              <a:t>3</a:t>
            </a:fld>
            <a:endParaRPr lang="en-US"/>
          </a:p>
        </p:txBody>
      </p:sp>
    </p:spTree>
    <p:extLst>
      <p:ext uri="{BB962C8B-B14F-4D97-AF65-F5344CB8AC3E}">
        <p14:creationId xmlns:p14="http://schemas.microsoft.com/office/powerpoint/2010/main" val="2258102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 for emissions/environment, is a cleaner burning energy source than oil or coal natural</a:t>
            </a:r>
            <a:r>
              <a:rPr lang="en-US" baseline="0" dirty="0" smtClean="0"/>
              <a:t> gas combustion can emit less than half as much CO2 as cola per unit </a:t>
            </a:r>
            <a:r>
              <a:rPr lang="en-US" baseline="0" dirty="0" err="1" smtClean="0"/>
              <a:t>electical</a:t>
            </a:r>
            <a:r>
              <a:rPr lang="en-US" baseline="0" dirty="0" smtClean="0"/>
              <a:t> output, also 80% lower for NO and close to 100% for SO2; </a:t>
            </a:r>
            <a:endParaRPr lang="en-US" dirty="0" smtClean="0"/>
          </a:p>
          <a:p>
            <a:r>
              <a:rPr lang="en-US" dirty="0" smtClean="0"/>
              <a:t>-Political reasons: domestic jobs and increased</a:t>
            </a:r>
            <a:r>
              <a:rPr lang="en-US" baseline="0" dirty="0" smtClean="0"/>
              <a:t> energy security. </a:t>
            </a:r>
            <a:endParaRPr lang="en-US" dirty="0"/>
          </a:p>
        </p:txBody>
      </p:sp>
      <p:sp>
        <p:nvSpPr>
          <p:cNvPr id="4" name="Slide Number Placeholder 3"/>
          <p:cNvSpPr>
            <a:spLocks noGrp="1"/>
          </p:cNvSpPr>
          <p:nvPr>
            <p:ph type="sldNum" sz="quarter" idx="10"/>
          </p:nvPr>
        </p:nvSpPr>
        <p:spPr/>
        <p:txBody>
          <a:bodyPr/>
          <a:lstStyle/>
          <a:p>
            <a:fld id="{1C381937-8D0E-F040-8DD7-62ABE105FBD0}" type="slidenum">
              <a:rPr lang="en-US" smtClean="0"/>
              <a:t>4</a:t>
            </a:fld>
            <a:endParaRPr lang="en-US"/>
          </a:p>
        </p:txBody>
      </p:sp>
    </p:spTree>
    <p:extLst>
      <p:ext uri="{BB962C8B-B14F-4D97-AF65-F5344CB8AC3E}">
        <p14:creationId xmlns:p14="http://schemas.microsoft.com/office/powerpoint/2010/main" val="109803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Fracking</a:t>
            </a:r>
            <a:r>
              <a:rPr lang="en-US" dirty="0" smtClean="0"/>
              <a:t> requires a lot of water!...</a:t>
            </a:r>
          </a:p>
          <a:p>
            <a:endParaRPr lang="en-US" dirty="0" smtClean="0"/>
          </a:p>
          <a:p>
            <a:r>
              <a:rPr lang="en-US" dirty="0" smtClean="0"/>
              <a:t>Shale</a:t>
            </a:r>
            <a:r>
              <a:rPr lang="en-US" baseline="0" dirty="0" smtClean="0"/>
              <a:t> gas exploration was a joint effort </a:t>
            </a:r>
            <a:r>
              <a:rPr lang="en-US" baseline="0" dirty="0" err="1" smtClean="0"/>
              <a:t>btn</a:t>
            </a:r>
            <a:r>
              <a:rPr lang="en-US" baseline="0" dirty="0" smtClean="0"/>
              <a:t> the DOE and energy companies. This map shows the shale plays in the US. Pink </a:t>
            </a:r>
            <a:r>
              <a:rPr lang="en-US" baseline="0" dirty="0" err="1" smtClean="0"/>
              <a:t>shales</a:t>
            </a:r>
            <a:r>
              <a:rPr lang="en-US" baseline="0" dirty="0" smtClean="0"/>
              <a:t> are already in development (that is, gas is being extracted). Yellow regions are prospective </a:t>
            </a:r>
            <a:r>
              <a:rPr lang="en-US" baseline="0" dirty="0" err="1" smtClean="0"/>
              <a:t>shales</a:t>
            </a:r>
            <a:r>
              <a:rPr lang="en-US" baseline="0" dirty="0" smtClean="0"/>
              <a:t>.</a:t>
            </a:r>
          </a:p>
          <a:p>
            <a:endParaRPr lang="en-US" baseline="0" dirty="0" smtClean="0"/>
          </a:p>
          <a:p>
            <a:r>
              <a:rPr lang="en-US" baseline="0" dirty="0" smtClean="0"/>
              <a:t>It turns out that Texas was among the first to start </a:t>
            </a:r>
            <a:r>
              <a:rPr lang="en-US" baseline="0" dirty="0" err="1" smtClean="0"/>
              <a:t>fracking</a:t>
            </a:r>
            <a:r>
              <a:rPr lang="en-US" baseline="0" dirty="0" smtClean="0"/>
              <a:t> in the 90s and as such, we can learn a lot from the industry here to help develop other prospective regions. </a:t>
            </a:r>
          </a:p>
        </p:txBody>
      </p:sp>
      <p:sp>
        <p:nvSpPr>
          <p:cNvPr id="4" name="Slide Number Placeholder 3"/>
          <p:cNvSpPr>
            <a:spLocks noGrp="1"/>
          </p:cNvSpPr>
          <p:nvPr>
            <p:ph type="sldNum" sz="quarter" idx="10"/>
          </p:nvPr>
        </p:nvSpPr>
        <p:spPr/>
        <p:txBody>
          <a:bodyPr/>
          <a:lstStyle/>
          <a:p>
            <a:fld id="{1C381937-8D0E-F040-8DD7-62ABE105FBD0}" type="slidenum">
              <a:rPr lang="en-US" smtClean="0"/>
              <a:t>5</a:t>
            </a:fld>
            <a:endParaRPr lang="en-US"/>
          </a:p>
        </p:txBody>
      </p:sp>
    </p:spTree>
    <p:extLst>
      <p:ext uri="{BB962C8B-B14F-4D97-AF65-F5344CB8AC3E}">
        <p14:creationId xmlns:p14="http://schemas.microsoft.com/office/powerpoint/2010/main" val="161330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Aside from large amount</a:t>
            </a:r>
            <a:r>
              <a:rPr lang="en-US" baseline="0" dirty="0" smtClean="0"/>
              <a:t> of water…</a:t>
            </a:r>
          </a:p>
          <a:p>
            <a:endParaRPr lang="en-US" dirty="0" smtClean="0"/>
          </a:p>
          <a:p>
            <a:r>
              <a:rPr lang="en-US" dirty="0" smtClean="0"/>
              <a:t>Uses a tremendous amount of water so</a:t>
            </a:r>
            <a:r>
              <a:rPr lang="en-US" baseline="0" dirty="0" smtClean="0"/>
              <a:t> water strained areas may decide against </a:t>
            </a:r>
            <a:r>
              <a:rPr lang="en-US" baseline="0" dirty="0" err="1" smtClean="0"/>
              <a:t>fracking</a:t>
            </a:r>
            <a:r>
              <a:rPr lang="en-US" baseline="0" dirty="0" smtClean="0"/>
              <a:t> as a result. </a:t>
            </a:r>
            <a:endParaRPr lang="en-US" dirty="0" smtClean="0"/>
          </a:p>
          <a:p>
            <a:endParaRPr lang="en-US" dirty="0" smtClean="0"/>
          </a:p>
          <a:p>
            <a:r>
              <a:rPr lang="en-US" dirty="0" err="1" smtClean="0"/>
              <a:t>B’c</a:t>
            </a:r>
            <a:r>
              <a:rPr lang="en-US" dirty="0" smtClean="0"/>
              <a:t> of sand and chemicals added to </a:t>
            </a:r>
            <a:r>
              <a:rPr lang="en-US" dirty="0" err="1" smtClean="0"/>
              <a:t>fracking</a:t>
            </a:r>
            <a:r>
              <a:rPr lang="en-US" baseline="0" dirty="0" smtClean="0"/>
              <a:t> process, a large </a:t>
            </a:r>
            <a:r>
              <a:rPr lang="en-US" baseline="0" dirty="0" err="1" smtClean="0"/>
              <a:t>amt</a:t>
            </a:r>
            <a:r>
              <a:rPr lang="en-US" baseline="0" dirty="0" smtClean="0"/>
              <a:t> of </a:t>
            </a:r>
            <a:r>
              <a:rPr lang="en-US" baseline="0" dirty="0" err="1" smtClean="0"/>
              <a:t>wasterwater</a:t>
            </a:r>
            <a:r>
              <a:rPr lang="en-US" baseline="0" dirty="0" smtClean="0"/>
              <a:t> is produced</a:t>
            </a:r>
          </a:p>
          <a:p>
            <a:endParaRPr lang="en-US" dirty="0" smtClean="0"/>
          </a:p>
          <a:p>
            <a:r>
              <a:rPr lang="en-US" dirty="0" smtClean="0"/>
              <a:t>Bullet 3 &amp; 4: if not done properly,</a:t>
            </a:r>
            <a:r>
              <a:rPr lang="en-US" baseline="0" dirty="0" smtClean="0"/>
              <a:t> </a:t>
            </a:r>
            <a:r>
              <a:rPr lang="en-US" baseline="0" dirty="0" err="1" smtClean="0"/>
              <a:t>fracking</a:t>
            </a:r>
            <a:r>
              <a:rPr lang="en-US" baseline="0" dirty="0" smtClean="0"/>
              <a:t> process can lead to contamination of groundwater or leaks at the surface</a:t>
            </a:r>
          </a:p>
          <a:p>
            <a:r>
              <a:rPr lang="en-US" baseline="0" dirty="0" smtClean="0"/>
              <a:t>Bullet 5 – earthquakes!!! Some waste waters are re-injected into deep wells and can potentially cause earthquakes. </a:t>
            </a:r>
            <a:endParaRPr lang="en-US" dirty="0"/>
          </a:p>
        </p:txBody>
      </p:sp>
      <p:sp>
        <p:nvSpPr>
          <p:cNvPr id="4" name="Slide Number Placeholder 3"/>
          <p:cNvSpPr>
            <a:spLocks noGrp="1"/>
          </p:cNvSpPr>
          <p:nvPr>
            <p:ph type="sldNum" sz="quarter" idx="10"/>
          </p:nvPr>
        </p:nvSpPr>
        <p:spPr/>
        <p:txBody>
          <a:bodyPr/>
          <a:lstStyle/>
          <a:p>
            <a:fld id="{1C381937-8D0E-F040-8DD7-62ABE105FBD0}" type="slidenum">
              <a:rPr lang="en-US" smtClean="0"/>
              <a:t>6</a:t>
            </a:fld>
            <a:endParaRPr lang="en-US"/>
          </a:p>
        </p:txBody>
      </p:sp>
    </p:spTree>
    <p:extLst>
      <p:ext uri="{BB962C8B-B14F-4D97-AF65-F5344CB8AC3E}">
        <p14:creationId xmlns:p14="http://schemas.microsoft.com/office/powerpoint/2010/main" val="32803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Specifically</a:t>
            </a:r>
            <a:r>
              <a:rPr lang="en-US" baseline="0" dirty="0" smtClean="0"/>
              <a:t> wanted to look at the Black warrior Basin because……. Could be a nice case study on water requirements for </a:t>
            </a:r>
            <a:r>
              <a:rPr lang="en-US" baseline="0" dirty="0" err="1" smtClean="0"/>
              <a:t>fracking</a:t>
            </a:r>
            <a:r>
              <a:rPr lang="en-US" baseline="0" dirty="0" smtClean="0"/>
              <a:t>… knowing competing priorities. </a:t>
            </a:r>
          </a:p>
          <a:p>
            <a:r>
              <a:rPr lang="en-US" baseline="0" dirty="0" smtClean="0"/>
              <a:t>Floyd and </a:t>
            </a:r>
            <a:r>
              <a:rPr lang="en-US" baseline="0" dirty="0" err="1" smtClean="0"/>
              <a:t>Consasuaga</a:t>
            </a:r>
            <a:r>
              <a:rPr lang="en-US" baseline="0" dirty="0" smtClean="0"/>
              <a:t> estimated 4 trillion cubic feet. Which is less than 1% of the US reserve but could be beneficial if there is water in the region. </a:t>
            </a:r>
          </a:p>
        </p:txBody>
      </p:sp>
      <p:sp>
        <p:nvSpPr>
          <p:cNvPr id="4" name="Slide Number Placeholder 3"/>
          <p:cNvSpPr>
            <a:spLocks noGrp="1"/>
          </p:cNvSpPr>
          <p:nvPr>
            <p:ph type="sldNum" sz="quarter" idx="10"/>
          </p:nvPr>
        </p:nvSpPr>
        <p:spPr/>
        <p:txBody>
          <a:bodyPr/>
          <a:lstStyle/>
          <a:p>
            <a:fld id="{1C381937-8D0E-F040-8DD7-62ABE105FBD0}" type="slidenum">
              <a:rPr lang="en-US" smtClean="0"/>
              <a:t>7</a:t>
            </a:fld>
            <a:endParaRPr lang="en-US"/>
          </a:p>
        </p:txBody>
      </p:sp>
    </p:spTree>
    <p:extLst>
      <p:ext uri="{BB962C8B-B14F-4D97-AF65-F5344CB8AC3E}">
        <p14:creationId xmlns:p14="http://schemas.microsoft.com/office/powerpoint/2010/main" val="317724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81937-8D0E-F040-8DD7-62ABE105FBD0}" type="slidenum">
              <a:rPr lang="en-US" smtClean="0"/>
              <a:t>8</a:t>
            </a:fld>
            <a:endParaRPr lang="en-US"/>
          </a:p>
        </p:txBody>
      </p:sp>
    </p:spTree>
    <p:extLst>
      <p:ext uri="{BB962C8B-B14F-4D97-AF65-F5344CB8AC3E}">
        <p14:creationId xmlns:p14="http://schemas.microsoft.com/office/powerpoint/2010/main" val="205193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Why GW: drilling anyway way below the water table and pumps are involved so it makes sense to be able to use the H2O locally. And also totally eliminates dependency on surface water that may or may not be anywhere near the drill site. </a:t>
            </a:r>
          </a:p>
          <a:p>
            <a:endParaRPr lang="en-US" baseline="0" dirty="0" smtClean="0"/>
          </a:p>
          <a:p>
            <a:r>
              <a:rPr lang="en-US" baseline="0" dirty="0" smtClean="0"/>
              <a:t>So I set out to obtain the data for the region. I mentioned that I was first interested in GW but after much searching, realized that data set was not going to cut it. My next step was to obtain precipitation and evapotranspiration data. I did find a data set on NOAA for precipitation at gauges in the region, that also claimed to have evapotranspiration data at those same sites! This was exciting because I figured I could use the point data and do a spatial interpolation over the region by associating the areas with the closest rain </a:t>
            </a:r>
            <a:r>
              <a:rPr lang="en-US" baseline="0" dirty="0" err="1" smtClean="0"/>
              <a:t>guage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C381937-8D0E-F040-8DD7-62ABE105FBD0}" type="slidenum">
              <a:rPr lang="en-US" smtClean="0"/>
              <a:t>9</a:t>
            </a:fld>
            <a:endParaRPr lang="en-US"/>
          </a:p>
        </p:txBody>
      </p:sp>
    </p:spTree>
    <p:extLst>
      <p:ext uri="{BB962C8B-B14F-4D97-AF65-F5344CB8AC3E}">
        <p14:creationId xmlns:p14="http://schemas.microsoft.com/office/powerpoint/2010/main" val="117113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50EC2F-6C41-F84B-BC8D-C02B45108616}" type="datetimeFigureOut">
              <a:rPr lang="en-US" smtClean="0"/>
              <a:t>12/4/12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2DDE9-8E7C-A146-9CBC-6F94BAC64F01}" type="slidenum">
              <a:rPr lang="en-US" smtClean="0"/>
              <a:t>‹#›</a:t>
            </a:fld>
            <a:endParaRPr lang="en-US"/>
          </a:p>
        </p:txBody>
      </p:sp>
    </p:spTree>
    <p:extLst>
      <p:ext uri="{BB962C8B-B14F-4D97-AF65-F5344CB8AC3E}">
        <p14:creationId xmlns:p14="http://schemas.microsoft.com/office/powerpoint/2010/main" val="394634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0EC2F-6C41-F84B-BC8D-C02B45108616}" type="datetimeFigureOut">
              <a:rPr lang="en-US" smtClean="0"/>
              <a:t>12/4/12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2DDE9-8E7C-A146-9CBC-6F94BAC64F01}" type="slidenum">
              <a:rPr lang="en-US" smtClean="0"/>
              <a:t>‹#›</a:t>
            </a:fld>
            <a:endParaRPr lang="en-US"/>
          </a:p>
        </p:txBody>
      </p:sp>
    </p:spTree>
    <p:extLst>
      <p:ext uri="{BB962C8B-B14F-4D97-AF65-F5344CB8AC3E}">
        <p14:creationId xmlns:p14="http://schemas.microsoft.com/office/powerpoint/2010/main" val="343212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0EC2F-6C41-F84B-BC8D-C02B45108616}" type="datetimeFigureOut">
              <a:rPr lang="en-US" smtClean="0"/>
              <a:t>12/4/12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2DDE9-8E7C-A146-9CBC-6F94BAC64F01}" type="slidenum">
              <a:rPr lang="en-US" smtClean="0"/>
              <a:t>‹#›</a:t>
            </a:fld>
            <a:endParaRPr lang="en-US"/>
          </a:p>
        </p:txBody>
      </p:sp>
    </p:spTree>
    <p:extLst>
      <p:ext uri="{BB962C8B-B14F-4D97-AF65-F5344CB8AC3E}">
        <p14:creationId xmlns:p14="http://schemas.microsoft.com/office/powerpoint/2010/main" val="111682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50EC2F-6C41-F84B-BC8D-C02B45108616}" type="datetimeFigureOut">
              <a:rPr lang="en-US" smtClean="0"/>
              <a:t>12/4/12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2DDE9-8E7C-A146-9CBC-6F94BAC64F01}" type="slidenum">
              <a:rPr lang="en-US" smtClean="0"/>
              <a:t>‹#›</a:t>
            </a:fld>
            <a:endParaRPr lang="en-US"/>
          </a:p>
        </p:txBody>
      </p:sp>
    </p:spTree>
    <p:extLst>
      <p:ext uri="{BB962C8B-B14F-4D97-AF65-F5344CB8AC3E}">
        <p14:creationId xmlns:p14="http://schemas.microsoft.com/office/powerpoint/2010/main" val="35860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50EC2F-6C41-F84B-BC8D-C02B45108616}" type="datetimeFigureOut">
              <a:rPr lang="en-US" smtClean="0"/>
              <a:t>12/4/12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2DDE9-8E7C-A146-9CBC-6F94BAC64F01}" type="slidenum">
              <a:rPr lang="en-US" smtClean="0"/>
              <a:t>‹#›</a:t>
            </a:fld>
            <a:endParaRPr lang="en-US"/>
          </a:p>
        </p:txBody>
      </p:sp>
    </p:spTree>
    <p:extLst>
      <p:ext uri="{BB962C8B-B14F-4D97-AF65-F5344CB8AC3E}">
        <p14:creationId xmlns:p14="http://schemas.microsoft.com/office/powerpoint/2010/main" val="340862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50EC2F-6C41-F84B-BC8D-C02B45108616}" type="datetimeFigureOut">
              <a:rPr lang="en-US" smtClean="0"/>
              <a:t>12/4/12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2DDE9-8E7C-A146-9CBC-6F94BAC64F01}" type="slidenum">
              <a:rPr lang="en-US" smtClean="0"/>
              <a:t>‹#›</a:t>
            </a:fld>
            <a:endParaRPr lang="en-US"/>
          </a:p>
        </p:txBody>
      </p:sp>
    </p:spTree>
    <p:extLst>
      <p:ext uri="{BB962C8B-B14F-4D97-AF65-F5344CB8AC3E}">
        <p14:creationId xmlns:p14="http://schemas.microsoft.com/office/powerpoint/2010/main" val="421458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50EC2F-6C41-F84B-BC8D-C02B45108616}" type="datetimeFigureOut">
              <a:rPr lang="en-US" smtClean="0"/>
              <a:t>12/4/12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2DDE9-8E7C-A146-9CBC-6F94BAC64F01}" type="slidenum">
              <a:rPr lang="en-US" smtClean="0"/>
              <a:t>‹#›</a:t>
            </a:fld>
            <a:endParaRPr lang="en-US"/>
          </a:p>
        </p:txBody>
      </p:sp>
    </p:spTree>
    <p:extLst>
      <p:ext uri="{BB962C8B-B14F-4D97-AF65-F5344CB8AC3E}">
        <p14:creationId xmlns:p14="http://schemas.microsoft.com/office/powerpoint/2010/main" val="341425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50EC2F-6C41-F84B-BC8D-C02B45108616}" type="datetimeFigureOut">
              <a:rPr lang="en-US" smtClean="0"/>
              <a:t>12/4/12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2DDE9-8E7C-A146-9CBC-6F94BAC64F01}" type="slidenum">
              <a:rPr lang="en-US" smtClean="0"/>
              <a:t>‹#›</a:t>
            </a:fld>
            <a:endParaRPr lang="en-US"/>
          </a:p>
        </p:txBody>
      </p:sp>
    </p:spTree>
    <p:extLst>
      <p:ext uri="{BB962C8B-B14F-4D97-AF65-F5344CB8AC3E}">
        <p14:creationId xmlns:p14="http://schemas.microsoft.com/office/powerpoint/2010/main" val="757147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0EC2F-6C41-F84B-BC8D-C02B45108616}" type="datetimeFigureOut">
              <a:rPr lang="en-US" smtClean="0"/>
              <a:t>12/4/12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2DDE9-8E7C-A146-9CBC-6F94BAC64F01}" type="slidenum">
              <a:rPr lang="en-US" smtClean="0"/>
              <a:t>‹#›</a:t>
            </a:fld>
            <a:endParaRPr lang="en-US"/>
          </a:p>
        </p:txBody>
      </p:sp>
    </p:spTree>
    <p:extLst>
      <p:ext uri="{BB962C8B-B14F-4D97-AF65-F5344CB8AC3E}">
        <p14:creationId xmlns:p14="http://schemas.microsoft.com/office/powerpoint/2010/main" val="414305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50EC2F-6C41-F84B-BC8D-C02B45108616}" type="datetimeFigureOut">
              <a:rPr lang="en-US" smtClean="0"/>
              <a:t>12/4/12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2DDE9-8E7C-A146-9CBC-6F94BAC64F01}" type="slidenum">
              <a:rPr lang="en-US" smtClean="0"/>
              <a:t>‹#›</a:t>
            </a:fld>
            <a:endParaRPr lang="en-US"/>
          </a:p>
        </p:txBody>
      </p:sp>
    </p:spTree>
    <p:extLst>
      <p:ext uri="{BB962C8B-B14F-4D97-AF65-F5344CB8AC3E}">
        <p14:creationId xmlns:p14="http://schemas.microsoft.com/office/powerpoint/2010/main" val="340262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50EC2F-6C41-F84B-BC8D-C02B45108616}" type="datetimeFigureOut">
              <a:rPr lang="en-US" smtClean="0"/>
              <a:t>12/4/12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2DDE9-8E7C-A146-9CBC-6F94BAC64F01}" type="slidenum">
              <a:rPr lang="en-US" smtClean="0"/>
              <a:t>‹#›</a:t>
            </a:fld>
            <a:endParaRPr lang="en-US"/>
          </a:p>
        </p:txBody>
      </p:sp>
    </p:spTree>
    <p:extLst>
      <p:ext uri="{BB962C8B-B14F-4D97-AF65-F5344CB8AC3E}">
        <p14:creationId xmlns:p14="http://schemas.microsoft.com/office/powerpoint/2010/main" val="2855235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0EC2F-6C41-F84B-BC8D-C02B45108616}" type="datetimeFigureOut">
              <a:rPr lang="en-US" smtClean="0"/>
              <a:t>12/4/12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2DDE9-8E7C-A146-9CBC-6F94BAC64F01}" type="slidenum">
              <a:rPr lang="en-US" smtClean="0"/>
              <a:t>‹#›</a:t>
            </a:fld>
            <a:endParaRPr lang="en-US"/>
          </a:p>
        </p:txBody>
      </p:sp>
    </p:spTree>
    <p:extLst>
      <p:ext uri="{BB962C8B-B14F-4D97-AF65-F5344CB8AC3E}">
        <p14:creationId xmlns:p14="http://schemas.microsoft.com/office/powerpoint/2010/main" val="484758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Water Resources to Develop Natural Gas from Shale Plays</a:t>
            </a:r>
            <a:endParaRPr lang="en-US" dirty="0"/>
          </a:p>
        </p:txBody>
      </p:sp>
      <p:sp>
        <p:nvSpPr>
          <p:cNvPr id="3" name="Subtitle 2"/>
          <p:cNvSpPr>
            <a:spLocks noGrp="1"/>
          </p:cNvSpPr>
          <p:nvPr>
            <p:ph type="subTitle" idx="1"/>
          </p:nvPr>
        </p:nvSpPr>
        <p:spPr/>
        <p:txBody>
          <a:bodyPr/>
          <a:lstStyle/>
          <a:p>
            <a:r>
              <a:rPr lang="en-US" dirty="0" smtClean="0"/>
              <a:t>Yael Hirsch</a:t>
            </a:r>
          </a:p>
          <a:p>
            <a:r>
              <a:rPr lang="en-US" dirty="0" smtClean="0"/>
              <a:t>12/04/2012</a:t>
            </a:r>
          </a:p>
          <a:p>
            <a:r>
              <a:rPr lang="en-US" dirty="0" smtClean="0"/>
              <a:t>GIS in Water Resources</a:t>
            </a:r>
            <a:endParaRPr lang="en-US" dirty="0"/>
          </a:p>
        </p:txBody>
      </p:sp>
    </p:spTree>
    <p:extLst>
      <p:ext uri="{BB962C8B-B14F-4D97-AF65-F5344CB8AC3E}">
        <p14:creationId xmlns:p14="http://schemas.microsoft.com/office/powerpoint/2010/main" val="2752962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Determine Water Availability</a:t>
            </a:r>
            <a:endParaRPr lang="en-US" dirty="0"/>
          </a:p>
        </p:txBody>
      </p:sp>
      <p:pic>
        <p:nvPicPr>
          <p:cNvPr id="11" name="Picture 10" descr="thiessen_precip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364" y="1814195"/>
            <a:ext cx="5114925" cy="4857750"/>
          </a:xfrm>
          <a:prstGeom prst="rect">
            <a:avLst/>
          </a:prstGeom>
        </p:spPr>
      </p:pic>
    </p:spTree>
    <p:extLst>
      <p:ext uri="{BB962C8B-B14F-4D97-AF65-F5344CB8AC3E}">
        <p14:creationId xmlns:p14="http://schemas.microsoft.com/office/powerpoint/2010/main" val="20740220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Determine Water Availability</a:t>
            </a:r>
            <a:endParaRPr lang="en-US" dirty="0"/>
          </a:p>
        </p:txBody>
      </p:sp>
      <p:sp>
        <p:nvSpPr>
          <p:cNvPr id="6" name="TextBox 5"/>
          <p:cNvSpPr txBox="1"/>
          <p:nvPr/>
        </p:nvSpPr>
        <p:spPr>
          <a:xfrm>
            <a:off x="2539999" y="1417638"/>
            <a:ext cx="5617882" cy="477054"/>
          </a:xfrm>
          <a:prstGeom prst="rect">
            <a:avLst/>
          </a:prstGeom>
          <a:noFill/>
        </p:spPr>
        <p:txBody>
          <a:bodyPr wrap="square" rtlCol="0">
            <a:spAutoFit/>
          </a:bodyPr>
          <a:lstStyle/>
          <a:p>
            <a:r>
              <a:rPr lang="en-US" sz="2500" dirty="0" smtClean="0"/>
              <a:t>Annual Precipitation = 6.28 km</a:t>
            </a:r>
            <a:r>
              <a:rPr lang="en-US" sz="2500" baseline="30000" dirty="0"/>
              <a:t>3</a:t>
            </a:r>
          </a:p>
        </p:txBody>
      </p:sp>
      <p:pic>
        <p:nvPicPr>
          <p:cNvPr id="10" name="Content Placeholder 9" descr="Screen Shot 2012-12-02 at 7.29.05 PM.png"/>
          <p:cNvPicPr>
            <a:picLocks noGrp="1" noChangeAspect="1"/>
          </p:cNvPicPr>
          <p:nvPr>
            <p:ph idx="1"/>
          </p:nvPr>
        </p:nvPicPr>
        <p:blipFill>
          <a:blip r:embed="rId3">
            <a:extLst>
              <a:ext uri="{28A0092B-C50C-407E-A947-70E740481C1C}">
                <a14:useLocalDpi xmlns:a14="http://schemas.microsoft.com/office/drawing/2010/main" val="0"/>
              </a:ext>
            </a:extLst>
          </a:blip>
          <a:srcRect t="-38014" b="-38014"/>
          <a:stretch>
            <a:fillRect/>
          </a:stretch>
        </p:blipFill>
        <p:spPr>
          <a:xfrm>
            <a:off x="202572" y="968694"/>
            <a:ext cx="9046016" cy="4974960"/>
          </a:xfrm>
        </p:spPr>
      </p:pic>
      <p:sp>
        <p:nvSpPr>
          <p:cNvPr id="12" name="Rectangle 11"/>
          <p:cNvSpPr/>
          <p:nvPr/>
        </p:nvSpPr>
        <p:spPr>
          <a:xfrm>
            <a:off x="2539999" y="1446807"/>
            <a:ext cx="4318001" cy="47705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317354" y="5512767"/>
            <a:ext cx="6974200" cy="430887"/>
          </a:xfrm>
          <a:prstGeom prst="rect">
            <a:avLst/>
          </a:prstGeom>
        </p:spPr>
        <p:txBody>
          <a:bodyPr wrap="square">
            <a:spAutoFit/>
          </a:bodyPr>
          <a:lstStyle/>
          <a:p>
            <a:r>
              <a:rPr lang="en-US" sz="2200" dirty="0" smtClean="0"/>
              <a:t>Water Availability = Precipitation – Evapotranspiration</a:t>
            </a:r>
          </a:p>
        </p:txBody>
      </p:sp>
      <p:cxnSp>
        <p:nvCxnSpPr>
          <p:cNvPr id="16" name="Straight Arrow Connector 15"/>
          <p:cNvCxnSpPr/>
          <p:nvPr/>
        </p:nvCxnSpPr>
        <p:spPr>
          <a:xfrm flipH="1" flipV="1">
            <a:off x="7664824" y="6008791"/>
            <a:ext cx="403412" cy="4332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flipH="1">
            <a:off x="8068236" y="6275294"/>
            <a:ext cx="940399" cy="369332"/>
          </a:xfrm>
          <a:prstGeom prst="rect">
            <a:avLst/>
          </a:prstGeom>
          <a:noFill/>
        </p:spPr>
        <p:txBody>
          <a:bodyPr wrap="square" rtlCol="0">
            <a:spAutoFit/>
          </a:bodyPr>
          <a:lstStyle/>
          <a:p>
            <a:r>
              <a:rPr lang="en-US" dirty="0" smtClean="0"/>
              <a:t>???</a:t>
            </a:r>
            <a:endParaRPr lang="en-US" dirty="0"/>
          </a:p>
        </p:txBody>
      </p:sp>
      <p:sp>
        <p:nvSpPr>
          <p:cNvPr id="18" name="Rectangle 17"/>
          <p:cNvSpPr/>
          <p:nvPr/>
        </p:nvSpPr>
        <p:spPr>
          <a:xfrm>
            <a:off x="5333707" y="5512767"/>
            <a:ext cx="2241177" cy="43088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671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World Available Water Map Service</a:t>
            </a:r>
            <a:endParaRPr lang="en-US" dirty="0"/>
          </a:p>
        </p:txBody>
      </p:sp>
      <p:pic>
        <p:nvPicPr>
          <p:cNvPr id="5" name="Content Placeholder 4" descr="water_avail_new2.JPG"/>
          <p:cNvPicPr>
            <a:picLocks noGrp="1" noChangeAspect="1"/>
          </p:cNvPicPr>
          <p:nvPr>
            <p:ph idx="1"/>
          </p:nvPr>
        </p:nvPicPr>
        <p:blipFill>
          <a:blip r:embed="rId3">
            <a:extLst>
              <a:ext uri="{28A0092B-C50C-407E-A947-70E740481C1C}">
                <a14:useLocalDpi xmlns:a14="http://schemas.microsoft.com/office/drawing/2010/main" val="0"/>
              </a:ext>
            </a:extLst>
          </a:blip>
          <a:srcRect l="-46425" r="-46425"/>
          <a:stretch>
            <a:fillRect/>
          </a:stretch>
        </p:blipFill>
        <p:spPr>
          <a:xfrm>
            <a:off x="277320" y="1435310"/>
            <a:ext cx="9560306" cy="5257800"/>
          </a:xfrm>
        </p:spPr>
      </p:pic>
      <p:sp>
        <p:nvSpPr>
          <p:cNvPr id="3" name="TextBox 2"/>
          <p:cNvSpPr txBox="1"/>
          <p:nvPr/>
        </p:nvSpPr>
        <p:spPr>
          <a:xfrm>
            <a:off x="127418" y="5657671"/>
            <a:ext cx="2390930" cy="923330"/>
          </a:xfrm>
          <a:prstGeom prst="rect">
            <a:avLst/>
          </a:prstGeom>
          <a:noFill/>
        </p:spPr>
        <p:txBody>
          <a:bodyPr wrap="square" rtlCol="0">
            <a:spAutoFit/>
          </a:bodyPr>
          <a:lstStyle/>
          <a:p>
            <a:r>
              <a:rPr lang="en-US" dirty="0" smtClean="0"/>
              <a:t>(Map layer obtained from Daniel </a:t>
            </a:r>
            <a:r>
              <a:rPr lang="en-US" dirty="0" err="1" smtClean="0"/>
              <a:t>Siegal</a:t>
            </a:r>
            <a:r>
              <a:rPr lang="en-US" dirty="0" smtClean="0"/>
              <a:t>  on ArcGIS online)</a:t>
            </a:r>
            <a:endParaRPr lang="en-US" dirty="0"/>
          </a:p>
        </p:txBody>
      </p:sp>
    </p:spTree>
    <p:extLst>
      <p:ext uri="{BB962C8B-B14F-4D97-AF65-F5344CB8AC3E}">
        <p14:creationId xmlns:p14="http://schemas.microsoft.com/office/powerpoint/2010/main" val="6010041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2: Municipal Water</a:t>
            </a:r>
            <a:r>
              <a:rPr lang="en-US" dirty="0"/>
              <a:t> </a:t>
            </a:r>
            <a:r>
              <a:rPr lang="en-US" dirty="0" smtClean="0"/>
              <a:t>Usage</a:t>
            </a:r>
            <a:endParaRPr lang="en-US" dirty="0"/>
          </a:p>
        </p:txBody>
      </p:sp>
      <p:pic>
        <p:nvPicPr>
          <p:cNvPr id="4" name="Content Placeholder 3" descr="basin_pop.JPG"/>
          <p:cNvPicPr>
            <a:picLocks noGrp="1" noChangeAspect="1"/>
          </p:cNvPicPr>
          <p:nvPr>
            <p:ph idx="1"/>
          </p:nvPr>
        </p:nvPicPr>
        <p:blipFill>
          <a:blip r:embed="rId3">
            <a:extLst>
              <a:ext uri="{28A0092B-C50C-407E-A947-70E740481C1C}">
                <a14:useLocalDpi xmlns:a14="http://schemas.microsoft.com/office/drawing/2010/main" val="0"/>
              </a:ext>
            </a:extLst>
          </a:blip>
          <a:srcRect l="-33892" r="-33892"/>
          <a:stretch>
            <a:fillRect/>
          </a:stretch>
        </p:blipFill>
        <p:spPr>
          <a:xfrm>
            <a:off x="331280" y="2000014"/>
            <a:ext cx="8229600" cy="4525963"/>
          </a:xfrm>
        </p:spPr>
      </p:pic>
      <p:sp>
        <p:nvSpPr>
          <p:cNvPr id="5" name="TextBox 4"/>
          <p:cNvSpPr txBox="1"/>
          <p:nvPr/>
        </p:nvSpPr>
        <p:spPr>
          <a:xfrm>
            <a:off x="4993204" y="6521782"/>
            <a:ext cx="4029468" cy="369332"/>
          </a:xfrm>
          <a:prstGeom prst="rect">
            <a:avLst/>
          </a:prstGeom>
          <a:noFill/>
        </p:spPr>
        <p:txBody>
          <a:bodyPr wrap="none" rtlCol="0">
            <a:spAutoFit/>
          </a:bodyPr>
          <a:lstStyle/>
          <a:p>
            <a:r>
              <a:rPr lang="en-US" dirty="0" smtClean="0"/>
              <a:t>(Population data obtained at </a:t>
            </a:r>
            <a:r>
              <a:rPr lang="en-US" dirty="0" err="1" smtClean="0"/>
              <a:t>census.gov</a:t>
            </a:r>
            <a:r>
              <a:rPr lang="en-US" dirty="0" smtClean="0"/>
              <a:t>)</a:t>
            </a:r>
            <a:endParaRPr lang="en-US" dirty="0"/>
          </a:p>
        </p:txBody>
      </p:sp>
      <p:sp>
        <p:nvSpPr>
          <p:cNvPr id="7" name="TextBox 6"/>
          <p:cNvSpPr txBox="1"/>
          <p:nvPr/>
        </p:nvSpPr>
        <p:spPr>
          <a:xfrm>
            <a:off x="0" y="1397323"/>
            <a:ext cx="8526868" cy="369332"/>
          </a:xfrm>
          <a:prstGeom prst="rect">
            <a:avLst/>
          </a:prstGeom>
          <a:noFill/>
        </p:spPr>
        <p:txBody>
          <a:bodyPr wrap="none" rtlCol="0">
            <a:spAutoFit/>
          </a:bodyPr>
          <a:lstStyle/>
          <a:p>
            <a:r>
              <a:rPr lang="en-US" dirty="0" smtClean="0"/>
              <a:t>Annual Municipal Water </a:t>
            </a:r>
            <a:r>
              <a:rPr lang="en-US" dirty="0" err="1" smtClean="0"/>
              <a:t>Reqs</a:t>
            </a:r>
            <a:r>
              <a:rPr lang="en-US" dirty="0" smtClean="0"/>
              <a:t>= (Population)(</a:t>
            </a:r>
            <a:r>
              <a:rPr lang="en-US" dirty="0" err="1" smtClean="0"/>
              <a:t>ave</a:t>
            </a:r>
            <a:r>
              <a:rPr lang="en-US" dirty="0" smtClean="0"/>
              <a:t> water usage/person-day)(365 days/year)</a:t>
            </a:r>
          </a:p>
        </p:txBody>
      </p:sp>
      <p:sp>
        <p:nvSpPr>
          <p:cNvPr id="9" name="TextBox 8"/>
          <p:cNvSpPr txBox="1"/>
          <p:nvPr/>
        </p:nvSpPr>
        <p:spPr>
          <a:xfrm>
            <a:off x="-7871" y="1694023"/>
            <a:ext cx="8762660" cy="369332"/>
          </a:xfrm>
          <a:prstGeom prst="rect">
            <a:avLst/>
          </a:prstGeom>
          <a:noFill/>
        </p:spPr>
        <p:txBody>
          <a:bodyPr wrap="none" rtlCol="0">
            <a:spAutoFit/>
          </a:bodyPr>
          <a:lstStyle/>
          <a:p>
            <a:r>
              <a:rPr lang="en-US" b="1" u="sng" dirty="0" smtClean="0"/>
              <a:t>55 trillion gallons of water per year  </a:t>
            </a:r>
            <a:r>
              <a:rPr lang="en-US" dirty="0" smtClean="0"/>
              <a:t>= (1.5 million)(100 gallons/person-day)(365 days/year)</a:t>
            </a:r>
          </a:p>
        </p:txBody>
      </p:sp>
    </p:spTree>
    <p:extLst>
      <p:ext uri="{BB962C8B-B14F-4D97-AF65-F5344CB8AC3E}">
        <p14:creationId xmlns:p14="http://schemas.microsoft.com/office/powerpoint/2010/main" val="622823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Population Density</a:t>
            </a:r>
            <a:endParaRPr lang="en-US" dirty="0"/>
          </a:p>
        </p:txBody>
      </p:sp>
      <p:pic>
        <p:nvPicPr>
          <p:cNvPr id="1026" name="Picture 2" descr="C:\Users\ben\Downloads\pop_density_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040" y="1171341"/>
            <a:ext cx="5474164" cy="56378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en\Downloads\pop_density_shale_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953" y="1171341"/>
            <a:ext cx="5474756" cy="56378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95868" y="3650928"/>
            <a:ext cx="1356186" cy="369332"/>
          </a:xfrm>
          <a:prstGeom prst="rect">
            <a:avLst/>
          </a:prstGeom>
          <a:noFill/>
        </p:spPr>
        <p:txBody>
          <a:bodyPr wrap="none" rtlCol="0">
            <a:spAutoFit/>
          </a:bodyPr>
          <a:lstStyle/>
          <a:p>
            <a:r>
              <a:rPr lang="en-US" b="1" dirty="0" smtClean="0"/>
              <a:t>Birmingham</a:t>
            </a:r>
            <a:endParaRPr lang="en-US" b="1" dirty="0"/>
          </a:p>
        </p:txBody>
      </p:sp>
      <p:sp>
        <p:nvSpPr>
          <p:cNvPr id="9" name="TextBox 8"/>
          <p:cNvSpPr txBox="1"/>
          <p:nvPr/>
        </p:nvSpPr>
        <p:spPr>
          <a:xfrm>
            <a:off x="5214660" y="4409509"/>
            <a:ext cx="1236374" cy="369332"/>
          </a:xfrm>
          <a:prstGeom prst="rect">
            <a:avLst/>
          </a:prstGeom>
          <a:noFill/>
        </p:spPr>
        <p:txBody>
          <a:bodyPr wrap="none" rtlCol="0">
            <a:spAutoFit/>
          </a:bodyPr>
          <a:lstStyle/>
          <a:p>
            <a:r>
              <a:rPr lang="en-US" b="1" dirty="0" smtClean="0"/>
              <a:t>Tuscaloosa</a:t>
            </a:r>
            <a:endParaRPr lang="en-US" b="1" dirty="0"/>
          </a:p>
        </p:txBody>
      </p:sp>
    </p:spTree>
    <p:extLst>
      <p:ext uri="{BB962C8B-B14F-4D97-AF65-F5344CB8AC3E}">
        <p14:creationId xmlns:p14="http://schemas.microsoft.com/office/powerpoint/2010/main" val="3076118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Gas per Water</a:t>
            </a:r>
            <a:endParaRPr lang="en-US" dirty="0"/>
          </a:p>
        </p:txBody>
      </p:sp>
      <p:pic>
        <p:nvPicPr>
          <p:cNvPr id="4" name="Content Placeholder 3" descr="barnett shale production graph.png"/>
          <p:cNvPicPr>
            <a:picLocks noGrp="1" noChangeAspect="1"/>
          </p:cNvPicPr>
          <p:nvPr>
            <p:ph idx="1"/>
          </p:nvPr>
        </p:nvPicPr>
        <p:blipFill>
          <a:blip r:embed="rId3">
            <a:extLst>
              <a:ext uri="{28A0092B-C50C-407E-A947-70E740481C1C}">
                <a14:useLocalDpi xmlns:a14="http://schemas.microsoft.com/office/drawing/2010/main" val="0"/>
              </a:ext>
            </a:extLst>
          </a:blip>
          <a:srcRect l="-6985" r="-6985"/>
          <a:stretch>
            <a:fillRect/>
          </a:stretch>
        </p:blipFill>
        <p:spPr>
          <a:xfrm>
            <a:off x="3098713" y="3362185"/>
            <a:ext cx="6045287" cy="3324675"/>
          </a:xfrm>
          <a:prstGeom prst="rect">
            <a:avLst/>
          </a:prstGeom>
        </p:spPr>
      </p:pic>
      <p:pic>
        <p:nvPicPr>
          <p:cNvPr id="6" name="Picture 5"/>
          <p:cNvPicPr>
            <a:picLocks noChangeAspect="1"/>
          </p:cNvPicPr>
          <p:nvPr/>
        </p:nvPicPr>
        <p:blipFill>
          <a:blip r:embed="rId4"/>
          <a:stretch>
            <a:fillRect/>
          </a:stretch>
        </p:blipFill>
        <p:spPr>
          <a:xfrm>
            <a:off x="58795" y="1210381"/>
            <a:ext cx="9144000" cy="1909420"/>
          </a:xfrm>
          <a:prstGeom prst="rect">
            <a:avLst/>
          </a:prstGeom>
        </p:spPr>
      </p:pic>
      <p:sp>
        <p:nvSpPr>
          <p:cNvPr id="7" name="Rectangle 6"/>
          <p:cNvSpPr/>
          <p:nvPr/>
        </p:nvSpPr>
        <p:spPr>
          <a:xfrm>
            <a:off x="4465329" y="1696798"/>
            <a:ext cx="914400" cy="133992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779593" y="4123884"/>
            <a:ext cx="332503" cy="256297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3667" y="4175951"/>
            <a:ext cx="3039918" cy="461665"/>
          </a:xfrm>
          <a:prstGeom prst="rect">
            <a:avLst/>
          </a:prstGeom>
          <a:noFill/>
          <a:ln>
            <a:solidFill>
              <a:schemeClr val="tx1"/>
            </a:solidFill>
          </a:ln>
        </p:spPr>
        <p:txBody>
          <a:bodyPr wrap="square" rtlCol="0">
            <a:spAutoFit/>
          </a:bodyPr>
          <a:lstStyle/>
          <a:p>
            <a:r>
              <a:rPr lang="en-US" sz="2400" dirty="0" smtClean="0"/>
              <a:t>1812 m</a:t>
            </a:r>
            <a:r>
              <a:rPr lang="en-US" sz="2400" baseline="30000" dirty="0" smtClean="0"/>
              <a:t>3</a:t>
            </a:r>
            <a:r>
              <a:rPr lang="en-US" sz="2400" dirty="0" smtClean="0"/>
              <a:t> gas/1 m</a:t>
            </a:r>
            <a:r>
              <a:rPr lang="en-US" sz="2400" baseline="30000" dirty="0" smtClean="0"/>
              <a:t>3</a:t>
            </a:r>
            <a:r>
              <a:rPr lang="en-US" sz="2400" dirty="0" smtClean="0"/>
              <a:t> H</a:t>
            </a:r>
            <a:r>
              <a:rPr lang="en-US" sz="2400" baseline="-25000" dirty="0" smtClean="0"/>
              <a:t>2</a:t>
            </a:r>
            <a:r>
              <a:rPr lang="en-US" sz="2400" dirty="0" smtClean="0"/>
              <a:t>0</a:t>
            </a:r>
          </a:p>
        </p:txBody>
      </p:sp>
    </p:spTree>
    <p:extLst>
      <p:ext uri="{BB962C8B-B14F-4D97-AF65-F5344CB8AC3E}">
        <p14:creationId xmlns:p14="http://schemas.microsoft.com/office/powerpoint/2010/main" val="20941247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 Learned &amp; Future Work</a:t>
            </a:r>
            <a:endParaRPr lang="en-US" dirty="0"/>
          </a:p>
        </p:txBody>
      </p:sp>
      <p:sp>
        <p:nvSpPr>
          <p:cNvPr id="3" name="Content Placeholder 2"/>
          <p:cNvSpPr>
            <a:spLocks noGrp="1"/>
          </p:cNvSpPr>
          <p:nvPr>
            <p:ph idx="1"/>
          </p:nvPr>
        </p:nvSpPr>
        <p:spPr/>
        <p:txBody>
          <a:bodyPr>
            <a:normAutofit lnSpcReduction="10000"/>
          </a:bodyPr>
          <a:lstStyle/>
          <a:p>
            <a:r>
              <a:rPr lang="en-US" dirty="0" smtClean="0"/>
              <a:t>Lessons Learned</a:t>
            </a:r>
          </a:p>
          <a:p>
            <a:pPr lvl="1"/>
            <a:r>
              <a:rPr lang="en-US" dirty="0" smtClean="0"/>
              <a:t>Shale gas data and groundwater data are very hard to find!</a:t>
            </a:r>
          </a:p>
          <a:p>
            <a:pPr lvl="1"/>
            <a:endParaRPr lang="en-US" dirty="0" smtClean="0"/>
          </a:p>
          <a:p>
            <a:r>
              <a:rPr lang="en-US" dirty="0" smtClean="0"/>
              <a:t>Future Work</a:t>
            </a:r>
          </a:p>
          <a:p>
            <a:pPr lvl="1"/>
            <a:r>
              <a:rPr lang="en-US" dirty="0" smtClean="0"/>
              <a:t>Import raster data set for World Water Availability to determine water availability of the region</a:t>
            </a:r>
          </a:p>
          <a:p>
            <a:pPr lvl="1"/>
            <a:r>
              <a:rPr lang="en-US" dirty="0" smtClean="0"/>
              <a:t>Add agriculture water requirements to </a:t>
            </a:r>
            <a:r>
              <a:rPr lang="en-US" dirty="0" smtClean="0"/>
              <a:t>formula</a:t>
            </a:r>
          </a:p>
          <a:p>
            <a:pPr lvl="1"/>
            <a:r>
              <a:rPr lang="en-US" dirty="0" smtClean="0"/>
              <a:t>Apply strategy to other prospective </a:t>
            </a:r>
            <a:r>
              <a:rPr lang="en-US" smtClean="0"/>
              <a:t>shale regions</a:t>
            </a:r>
            <a:endParaRPr lang="en-US" dirty="0"/>
          </a:p>
        </p:txBody>
      </p:sp>
    </p:spTree>
    <p:extLst>
      <p:ext uri="{BB962C8B-B14F-4D97-AF65-F5344CB8AC3E}">
        <p14:creationId xmlns:p14="http://schemas.microsoft.com/office/powerpoint/2010/main" val="35465056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Dr. </a:t>
            </a:r>
            <a:r>
              <a:rPr lang="en-US" dirty="0" err="1" smtClean="0"/>
              <a:t>Maidment</a:t>
            </a:r>
            <a:endParaRPr lang="en-US" dirty="0" smtClean="0"/>
          </a:p>
          <a:p>
            <a:r>
              <a:rPr lang="en-US" dirty="0" smtClean="0"/>
              <a:t>Gonzalo Espinoza</a:t>
            </a:r>
          </a:p>
          <a:p>
            <a:endParaRPr lang="en-US" dirty="0" smtClean="0"/>
          </a:p>
        </p:txBody>
      </p:sp>
      <p:sp>
        <p:nvSpPr>
          <p:cNvPr id="4" name="TextBox 3"/>
          <p:cNvSpPr txBox="1"/>
          <p:nvPr/>
        </p:nvSpPr>
        <p:spPr>
          <a:xfrm>
            <a:off x="4047344" y="3772737"/>
            <a:ext cx="1444498" cy="523220"/>
          </a:xfrm>
          <a:prstGeom prst="rect">
            <a:avLst/>
          </a:prstGeom>
          <a:noFill/>
        </p:spPr>
        <p:txBody>
          <a:bodyPr wrap="none" rtlCol="0">
            <a:spAutoFit/>
          </a:bodyPr>
          <a:lstStyle/>
          <a:p>
            <a:r>
              <a:rPr lang="en-US" sz="2800" dirty="0" smtClean="0"/>
              <a:t>Thanks!!</a:t>
            </a:r>
            <a:endParaRPr lang="en-US" sz="2800" dirty="0"/>
          </a:p>
        </p:txBody>
      </p:sp>
    </p:spTree>
    <p:extLst>
      <p:ext uri="{BB962C8B-B14F-4D97-AF65-F5344CB8AC3E}">
        <p14:creationId xmlns:p14="http://schemas.microsoft.com/office/powerpoint/2010/main" val="1454573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3: Population Density</a:t>
            </a:r>
            <a:endParaRPr lang="en-US" dirty="0"/>
          </a:p>
        </p:txBody>
      </p:sp>
      <p:pic>
        <p:nvPicPr>
          <p:cNvPr id="7" name="Content Placeholder 6" descr="water_avail_new3.JPG"/>
          <p:cNvPicPr>
            <a:picLocks noGrp="1" noChangeAspect="1"/>
          </p:cNvPicPr>
          <p:nvPr>
            <p:ph idx="1"/>
          </p:nvPr>
        </p:nvPicPr>
        <p:blipFill>
          <a:blip r:embed="rId2">
            <a:extLst>
              <a:ext uri="{28A0092B-C50C-407E-A947-70E740481C1C}">
                <a14:useLocalDpi xmlns:a14="http://schemas.microsoft.com/office/drawing/2010/main" val="0"/>
              </a:ext>
            </a:extLst>
          </a:blip>
          <a:srcRect l="-28457" r="-28457"/>
          <a:stretch>
            <a:fillRect/>
          </a:stretch>
        </p:blipFill>
        <p:spPr>
          <a:xfrm>
            <a:off x="3088749" y="1814935"/>
            <a:ext cx="7431140" cy="4086841"/>
          </a:xfrm>
        </p:spPr>
      </p:pic>
      <p:pic>
        <p:nvPicPr>
          <p:cNvPr id="4" name="Content Placeholder 3" descr="blk_warrior_pop_new.JPG"/>
          <p:cNvPicPr>
            <a:picLocks noChangeAspect="1"/>
          </p:cNvPicPr>
          <p:nvPr/>
        </p:nvPicPr>
        <p:blipFill>
          <a:blip r:embed="rId3">
            <a:extLst>
              <a:ext uri="{28A0092B-C50C-407E-A947-70E740481C1C}">
                <a14:useLocalDpi xmlns:a14="http://schemas.microsoft.com/office/drawing/2010/main" val="0"/>
              </a:ext>
            </a:extLst>
          </a:blip>
          <a:srcRect l="-33018" r="-33018"/>
          <a:stretch>
            <a:fillRect/>
          </a:stretch>
        </p:blipFill>
        <p:spPr>
          <a:xfrm>
            <a:off x="-1451487" y="1814935"/>
            <a:ext cx="7431146" cy="4086844"/>
          </a:xfrm>
          <a:prstGeom prst="rect">
            <a:avLst/>
          </a:prstGeom>
        </p:spPr>
      </p:pic>
      <p:sp>
        <p:nvSpPr>
          <p:cNvPr id="5" name="TextBox 4"/>
          <p:cNvSpPr txBox="1"/>
          <p:nvPr/>
        </p:nvSpPr>
        <p:spPr>
          <a:xfrm>
            <a:off x="3088749" y="4335944"/>
            <a:ext cx="1356186" cy="369332"/>
          </a:xfrm>
          <a:prstGeom prst="rect">
            <a:avLst/>
          </a:prstGeom>
          <a:noFill/>
        </p:spPr>
        <p:txBody>
          <a:bodyPr wrap="none" rtlCol="0">
            <a:spAutoFit/>
          </a:bodyPr>
          <a:lstStyle/>
          <a:p>
            <a:r>
              <a:rPr lang="en-US" b="1" dirty="0" smtClean="0"/>
              <a:t>Birmingham</a:t>
            </a:r>
            <a:endParaRPr lang="en-US" b="1" dirty="0"/>
          </a:p>
        </p:txBody>
      </p:sp>
      <p:sp>
        <p:nvSpPr>
          <p:cNvPr id="6" name="TextBox 5"/>
          <p:cNvSpPr txBox="1"/>
          <p:nvPr/>
        </p:nvSpPr>
        <p:spPr>
          <a:xfrm>
            <a:off x="1892930" y="4674199"/>
            <a:ext cx="1236374" cy="369332"/>
          </a:xfrm>
          <a:prstGeom prst="rect">
            <a:avLst/>
          </a:prstGeom>
          <a:noFill/>
        </p:spPr>
        <p:txBody>
          <a:bodyPr wrap="none" rtlCol="0">
            <a:spAutoFit/>
          </a:bodyPr>
          <a:lstStyle/>
          <a:p>
            <a:r>
              <a:rPr lang="en-US" b="1" dirty="0" smtClean="0"/>
              <a:t>Tuscaloosa</a:t>
            </a:r>
            <a:endParaRPr lang="en-US" b="1" dirty="0"/>
          </a:p>
        </p:txBody>
      </p:sp>
      <p:pic>
        <p:nvPicPr>
          <p:cNvPr id="9" name="Content Placeholder 4" descr="water_avail_new2.JPG"/>
          <p:cNvPicPr>
            <a:picLocks noChangeAspect="1"/>
          </p:cNvPicPr>
          <p:nvPr/>
        </p:nvPicPr>
        <p:blipFill rotWithShape="1">
          <a:blip r:embed="rId4">
            <a:extLst>
              <a:ext uri="{28A0092B-C50C-407E-A947-70E740481C1C}">
                <a14:useLocalDpi xmlns:a14="http://schemas.microsoft.com/office/drawing/2010/main" val="0"/>
              </a:ext>
            </a:extLst>
          </a:blip>
          <a:srcRect l="69187" t="51070" r="-46425"/>
          <a:stretch/>
        </p:blipFill>
        <p:spPr>
          <a:xfrm>
            <a:off x="7724588" y="4427676"/>
            <a:ext cx="3296024" cy="2214563"/>
          </a:xfrm>
          <a:prstGeom prst="rect">
            <a:avLst/>
          </a:prstGeom>
        </p:spPr>
      </p:pic>
    </p:spTree>
    <p:extLst>
      <p:ext uri="{BB962C8B-B14F-4D97-AF65-F5344CB8AC3E}">
        <p14:creationId xmlns:p14="http://schemas.microsoft.com/office/powerpoint/2010/main" val="3344219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5: Amount of Shale Gas</a:t>
            </a:r>
            <a:endParaRPr lang="en-US" dirty="0"/>
          </a:p>
        </p:txBody>
      </p:sp>
      <p:pic>
        <p:nvPicPr>
          <p:cNvPr id="5" name="Picture 4" descr="black warrior basin_shalev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2828" y="2462666"/>
            <a:ext cx="4116117" cy="3621141"/>
          </a:xfrm>
          <a:prstGeom prst="rect">
            <a:avLst/>
          </a:prstGeom>
        </p:spPr>
      </p:pic>
      <p:sp>
        <p:nvSpPr>
          <p:cNvPr id="3" name="Content Placeholder 2"/>
          <p:cNvSpPr>
            <a:spLocks noGrp="1"/>
          </p:cNvSpPr>
          <p:nvPr>
            <p:ph idx="1"/>
          </p:nvPr>
        </p:nvSpPr>
        <p:spPr>
          <a:xfrm>
            <a:off x="457200" y="1798620"/>
            <a:ext cx="8686800" cy="4525963"/>
          </a:xfrm>
        </p:spPr>
        <p:txBody>
          <a:bodyPr>
            <a:normAutofit/>
          </a:bodyPr>
          <a:lstStyle/>
          <a:p>
            <a:pPr marL="0" indent="0">
              <a:buNone/>
            </a:pPr>
            <a:r>
              <a:rPr lang="en-US" dirty="0"/>
              <a:t>2.34 trillion m</a:t>
            </a:r>
            <a:r>
              <a:rPr lang="en-US" baseline="30000" dirty="0"/>
              <a:t>3</a:t>
            </a:r>
            <a:r>
              <a:rPr lang="en-US" dirty="0"/>
              <a:t> gas in the Black Warrior Basin</a:t>
            </a:r>
            <a:endParaRPr lang="en-US" dirty="0" smtClean="0"/>
          </a:p>
        </p:txBody>
      </p:sp>
    </p:spTree>
    <p:extLst>
      <p:ext uri="{BB962C8B-B14F-4D97-AF65-F5344CB8AC3E}">
        <p14:creationId xmlns:p14="http://schemas.microsoft.com/office/powerpoint/2010/main" val="350221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Shale Gas?</a:t>
            </a:r>
            <a:endParaRPr lang="en-US" dirty="0"/>
          </a:p>
        </p:txBody>
      </p:sp>
      <p:sp>
        <p:nvSpPr>
          <p:cNvPr id="3" name="Content Placeholder 2"/>
          <p:cNvSpPr>
            <a:spLocks noGrp="1"/>
          </p:cNvSpPr>
          <p:nvPr>
            <p:ph idx="1"/>
          </p:nvPr>
        </p:nvSpPr>
        <p:spPr/>
        <p:txBody>
          <a:bodyPr/>
          <a:lstStyle/>
          <a:p>
            <a:r>
              <a:rPr lang="en-US" dirty="0" smtClean="0"/>
              <a:t>Shale Gas: Natural gas trapped within fine-grained sedimentary rocks rich in oil and natural gas called shale formations.</a:t>
            </a:r>
          </a:p>
        </p:txBody>
      </p:sp>
      <p:pic>
        <p:nvPicPr>
          <p:cNvPr id="4" name="Picture 3" descr="shale_p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272" y="3201864"/>
            <a:ext cx="4981473" cy="3320982"/>
          </a:xfrm>
          <a:prstGeom prst="rect">
            <a:avLst/>
          </a:prstGeom>
        </p:spPr>
      </p:pic>
    </p:spTree>
    <p:extLst>
      <p:ext uri="{BB962C8B-B14F-4D97-AF65-F5344CB8AC3E}">
        <p14:creationId xmlns:p14="http://schemas.microsoft.com/office/powerpoint/2010/main" val="12231473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_gas_production_1990-2035-(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31" y="166558"/>
            <a:ext cx="8019469" cy="6228454"/>
          </a:xfrm>
          <a:prstGeom prst="rect">
            <a:avLst/>
          </a:prstGeom>
        </p:spPr>
      </p:pic>
    </p:spTree>
    <p:extLst>
      <p:ext uri="{BB962C8B-B14F-4D97-AF65-F5344CB8AC3E}">
        <p14:creationId xmlns:p14="http://schemas.microsoft.com/office/powerpoint/2010/main" val="39279542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Shale Gas Extraction</a:t>
            </a:r>
            <a:endParaRPr lang="en-US" dirty="0"/>
          </a:p>
        </p:txBody>
      </p:sp>
      <p:pic>
        <p:nvPicPr>
          <p:cNvPr id="4" name="Picture 3" descr="hydraulic_fracturing_im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723" y="1149662"/>
            <a:ext cx="7080299" cy="5708338"/>
          </a:xfrm>
          <a:prstGeom prst="rect">
            <a:avLst/>
          </a:prstGeom>
        </p:spPr>
      </p:pic>
    </p:spTree>
    <p:extLst>
      <p:ext uri="{BB962C8B-B14F-4D97-AF65-F5344CB8AC3E}">
        <p14:creationId xmlns:p14="http://schemas.microsoft.com/office/powerpoint/2010/main" val="1634119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Shale Gas Production Drivers</a:t>
            </a:r>
            <a:endParaRPr lang="en-US" dirty="0"/>
          </a:p>
        </p:txBody>
      </p:sp>
      <p:sp>
        <p:nvSpPr>
          <p:cNvPr id="3" name="Content Placeholder 2"/>
          <p:cNvSpPr>
            <a:spLocks noGrp="1"/>
          </p:cNvSpPr>
          <p:nvPr>
            <p:ph idx="1"/>
          </p:nvPr>
        </p:nvSpPr>
        <p:spPr/>
        <p:txBody>
          <a:bodyPr>
            <a:normAutofit/>
          </a:bodyPr>
          <a:lstStyle/>
          <a:p>
            <a:r>
              <a:rPr lang="en-US" dirty="0" smtClean="0"/>
              <a:t>Natural gas burns clean</a:t>
            </a:r>
          </a:p>
          <a:p>
            <a:r>
              <a:rPr lang="en-US" dirty="0" smtClean="0"/>
              <a:t>482 trillion cubic feet of shale gas</a:t>
            </a:r>
          </a:p>
          <a:p>
            <a:r>
              <a:rPr lang="en-US" dirty="0" smtClean="0"/>
              <a:t>Creates domestic jobs </a:t>
            </a:r>
          </a:p>
          <a:p>
            <a:r>
              <a:rPr lang="en-US" dirty="0" smtClean="0"/>
              <a:t>Increases our energy security and independence</a:t>
            </a:r>
          </a:p>
        </p:txBody>
      </p:sp>
    </p:spTree>
    <p:extLst>
      <p:ext uri="{BB962C8B-B14F-4D97-AF65-F5344CB8AC3E}">
        <p14:creationId xmlns:p14="http://schemas.microsoft.com/office/powerpoint/2010/main" val="3437866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Shale Plays in the US</a:t>
            </a:r>
            <a:endParaRPr lang="en-US" dirty="0"/>
          </a:p>
        </p:txBody>
      </p:sp>
      <p:pic>
        <p:nvPicPr>
          <p:cNvPr id="8" name="Content Placeholder 7" descr="shale gas map 2011.jpg"/>
          <p:cNvPicPr>
            <a:picLocks noGrp="1" noChangeAspect="1"/>
          </p:cNvPicPr>
          <p:nvPr>
            <p:ph idx="1"/>
          </p:nvPr>
        </p:nvPicPr>
        <p:blipFill>
          <a:blip r:embed="rId3">
            <a:extLst>
              <a:ext uri="{28A0092B-C50C-407E-A947-70E740481C1C}">
                <a14:useLocalDpi xmlns:a14="http://schemas.microsoft.com/office/drawing/2010/main" val="0"/>
              </a:ext>
            </a:extLst>
          </a:blip>
          <a:srcRect t="14414" b="14414"/>
          <a:stretch>
            <a:fillRect/>
          </a:stretch>
        </p:blipFill>
        <p:spPr/>
      </p:pic>
      <p:pic>
        <p:nvPicPr>
          <p:cNvPr id="9" name="Content Placeholder 5" descr="shale gas map 2011.jpg"/>
          <p:cNvPicPr>
            <a:picLocks noChangeAspect="1"/>
          </p:cNvPicPr>
          <p:nvPr/>
        </p:nvPicPr>
        <p:blipFill rotWithShape="1">
          <a:blip r:embed="rId3">
            <a:extLst>
              <a:ext uri="{28A0092B-C50C-407E-A947-70E740481C1C}">
                <a14:useLocalDpi xmlns:a14="http://schemas.microsoft.com/office/drawing/2010/main" val="0"/>
              </a:ext>
            </a:extLst>
          </a:blip>
          <a:srcRect l="52613" t="60172" r="40726" b="34502"/>
          <a:stretch/>
        </p:blipFill>
        <p:spPr>
          <a:xfrm>
            <a:off x="6872941" y="3854824"/>
            <a:ext cx="1813860" cy="1120588"/>
          </a:xfrm>
          <a:prstGeom prst="rect">
            <a:avLst/>
          </a:prstGeom>
        </p:spPr>
      </p:pic>
      <p:sp>
        <p:nvSpPr>
          <p:cNvPr id="10" name="Rectangle 9"/>
          <p:cNvSpPr/>
          <p:nvPr/>
        </p:nvSpPr>
        <p:spPr>
          <a:xfrm>
            <a:off x="4721412" y="4377765"/>
            <a:ext cx="522942" cy="43178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5244354" y="3854825"/>
            <a:ext cx="1631526" cy="52294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44354" y="4809550"/>
            <a:ext cx="1631526" cy="165862"/>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875880" y="3085383"/>
            <a:ext cx="2447412" cy="769441"/>
          </a:xfrm>
          <a:prstGeom prst="rect">
            <a:avLst/>
          </a:prstGeom>
          <a:noFill/>
        </p:spPr>
        <p:txBody>
          <a:bodyPr wrap="square" rtlCol="0">
            <a:spAutoFit/>
          </a:bodyPr>
          <a:lstStyle/>
          <a:p>
            <a:r>
              <a:rPr lang="en-US" sz="2200" b="1" dirty="0" smtClean="0"/>
              <a:t>Chattanooga &amp; Floyd Shale Plays</a:t>
            </a:r>
            <a:endParaRPr lang="en-US" sz="2200" b="1" dirty="0"/>
          </a:p>
        </p:txBody>
      </p:sp>
    </p:spTree>
    <p:extLst>
      <p:ext uri="{BB962C8B-B14F-4D97-AF65-F5344CB8AC3E}">
        <p14:creationId xmlns:p14="http://schemas.microsoft.com/office/powerpoint/2010/main" val="3158320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Concerns of</a:t>
            </a:r>
            <a:br>
              <a:rPr lang="en-US" dirty="0" smtClean="0"/>
            </a:br>
            <a:r>
              <a:rPr lang="en-US" dirty="0" smtClean="0"/>
              <a:t>Shale Gas Production</a:t>
            </a:r>
            <a:endParaRPr lang="en-US" dirty="0"/>
          </a:p>
        </p:txBody>
      </p:sp>
      <p:sp>
        <p:nvSpPr>
          <p:cNvPr id="3" name="Content Placeholder 2"/>
          <p:cNvSpPr>
            <a:spLocks noGrp="1"/>
          </p:cNvSpPr>
          <p:nvPr>
            <p:ph idx="1"/>
          </p:nvPr>
        </p:nvSpPr>
        <p:spPr>
          <a:xfrm>
            <a:off x="330200" y="1991730"/>
            <a:ext cx="8229600" cy="4525963"/>
          </a:xfrm>
        </p:spPr>
        <p:txBody>
          <a:bodyPr/>
          <a:lstStyle/>
          <a:p>
            <a:r>
              <a:rPr lang="en-US" dirty="0" smtClean="0"/>
              <a:t>Produces large amounts of wastewater</a:t>
            </a:r>
          </a:p>
          <a:p>
            <a:r>
              <a:rPr lang="en-US" dirty="0" smtClean="0"/>
              <a:t>Groundwater contamination</a:t>
            </a:r>
          </a:p>
          <a:p>
            <a:r>
              <a:rPr lang="en-US" dirty="0" smtClean="0"/>
              <a:t>Surface contamination</a:t>
            </a:r>
          </a:p>
          <a:p>
            <a:r>
              <a:rPr lang="en-US" dirty="0" smtClean="0"/>
              <a:t>May cause earthquakes!</a:t>
            </a:r>
          </a:p>
          <a:p>
            <a:endParaRPr lang="en-US" dirty="0" smtClean="0"/>
          </a:p>
        </p:txBody>
      </p:sp>
    </p:spTree>
    <p:extLst>
      <p:ext uri="{BB962C8B-B14F-4D97-AF65-F5344CB8AC3E}">
        <p14:creationId xmlns:p14="http://schemas.microsoft.com/office/powerpoint/2010/main" val="27846655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Black Warrior Basin</a:t>
            </a:r>
            <a:endParaRPr lang="en-US" dirty="0"/>
          </a:p>
        </p:txBody>
      </p:sp>
      <p:pic>
        <p:nvPicPr>
          <p:cNvPr id="18" name="Picture 17" descr="black warrior basin_shalev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5274" y="1766963"/>
            <a:ext cx="4863295" cy="4278468"/>
          </a:xfrm>
          <a:prstGeom prst="rect">
            <a:avLst/>
          </a:prstGeom>
        </p:spPr>
      </p:pic>
      <p:pic>
        <p:nvPicPr>
          <p:cNvPr id="23" name="Content Placeholder 7" descr="shale gas map 2011.jpg"/>
          <p:cNvPicPr>
            <a:picLocks noGrp="1" noChangeAspect="1"/>
          </p:cNvPicPr>
          <p:nvPr>
            <p:ph idx="1"/>
          </p:nvPr>
        </p:nvPicPr>
        <p:blipFill>
          <a:blip r:embed="rId4">
            <a:extLst>
              <a:ext uri="{28A0092B-C50C-407E-A947-70E740481C1C}">
                <a14:useLocalDpi xmlns:a14="http://schemas.microsoft.com/office/drawing/2010/main" val="0"/>
              </a:ext>
            </a:extLst>
          </a:blip>
          <a:srcRect t="14414" b="14414"/>
          <a:stretch>
            <a:fillRect/>
          </a:stretch>
        </p:blipFill>
        <p:spPr>
          <a:xfrm>
            <a:off x="0" y="2649209"/>
            <a:ext cx="3909741" cy="2150206"/>
          </a:xfrm>
        </p:spPr>
      </p:pic>
      <p:sp>
        <p:nvSpPr>
          <p:cNvPr id="26" name="Rectangle 25"/>
          <p:cNvSpPr/>
          <p:nvPr/>
        </p:nvSpPr>
        <p:spPr>
          <a:xfrm>
            <a:off x="2095869" y="4033556"/>
            <a:ext cx="190036" cy="191419"/>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2285905" y="4246935"/>
            <a:ext cx="1699370" cy="1798496"/>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2285905" y="1766963"/>
            <a:ext cx="1699370" cy="2266593"/>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813166" y="6089872"/>
            <a:ext cx="3135539" cy="430887"/>
          </a:xfrm>
          <a:prstGeom prst="rect">
            <a:avLst/>
          </a:prstGeom>
          <a:noFill/>
        </p:spPr>
        <p:txBody>
          <a:bodyPr wrap="square" rtlCol="0">
            <a:spAutoFit/>
          </a:bodyPr>
          <a:lstStyle/>
          <a:p>
            <a:r>
              <a:rPr lang="en-US" sz="2200" b="1" dirty="0" smtClean="0"/>
              <a:t>Black Warrior Basin</a:t>
            </a:r>
            <a:endParaRPr lang="en-US" sz="2200" b="1" dirty="0"/>
          </a:p>
        </p:txBody>
      </p:sp>
      <p:sp>
        <p:nvSpPr>
          <p:cNvPr id="42" name="TextBox 41"/>
          <p:cNvSpPr txBox="1"/>
          <p:nvPr/>
        </p:nvSpPr>
        <p:spPr>
          <a:xfrm>
            <a:off x="967181" y="4799415"/>
            <a:ext cx="2447412" cy="769441"/>
          </a:xfrm>
          <a:prstGeom prst="rect">
            <a:avLst/>
          </a:prstGeom>
          <a:noFill/>
        </p:spPr>
        <p:txBody>
          <a:bodyPr wrap="square" rtlCol="0">
            <a:spAutoFit/>
          </a:bodyPr>
          <a:lstStyle/>
          <a:p>
            <a:r>
              <a:rPr lang="en-US" sz="2200" b="1" dirty="0" smtClean="0"/>
              <a:t>Chattanooga &amp; Floyd Shale Plays</a:t>
            </a:r>
            <a:endParaRPr lang="en-US" sz="2200" b="1" dirty="0"/>
          </a:p>
        </p:txBody>
      </p:sp>
    </p:spTree>
    <p:extLst>
      <p:ext uri="{BB962C8B-B14F-4D97-AF65-F5344CB8AC3E}">
        <p14:creationId xmlns:p14="http://schemas.microsoft.com/office/powerpoint/2010/main" val="39754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a:xfrm>
            <a:off x="457200" y="1600200"/>
            <a:ext cx="8418017" cy="5106502"/>
          </a:xfrm>
        </p:spPr>
        <p:txBody>
          <a:bodyPr>
            <a:normAutofit fontScale="85000" lnSpcReduction="20000"/>
          </a:bodyPr>
          <a:lstStyle/>
          <a:p>
            <a:pPr marL="0" indent="0">
              <a:buNone/>
            </a:pPr>
            <a:r>
              <a:rPr lang="en-US" b="1" dirty="0" smtClean="0"/>
              <a:t>Is there enough water annually to support municipal uses and </a:t>
            </a:r>
            <a:r>
              <a:rPr lang="en-US" b="1" dirty="0" err="1" smtClean="0"/>
              <a:t>fracking</a:t>
            </a:r>
            <a:r>
              <a:rPr lang="en-US" b="1" dirty="0" smtClean="0"/>
              <a:t> in the Black Warrior Basin?</a:t>
            </a:r>
          </a:p>
          <a:p>
            <a:pPr marL="0" indent="0">
              <a:buNone/>
            </a:pPr>
            <a:endParaRPr lang="en-US" dirty="0"/>
          </a:p>
          <a:p>
            <a:pPr marL="0" indent="0">
              <a:buNone/>
            </a:pPr>
            <a:r>
              <a:rPr lang="en-US" dirty="0" smtClean="0"/>
              <a:t>Extractable Gas </a:t>
            </a:r>
            <a:r>
              <a:rPr lang="en-US" dirty="0"/>
              <a:t>= </a:t>
            </a:r>
            <a:r>
              <a:rPr lang="en-US" dirty="0" smtClean="0"/>
              <a:t>(w-m)*k</a:t>
            </a:r>
          </a:p>
          <a:p>
            <a:pPr marL="0" indent="0">
              <a:buNone/>
            </a:pPr>
            <a:endParaRPr lang="en-US" dirty="0" smtClean="0"/>
          </a:p>
          <a:p>
            <a:pPr marL="0" indent="0">
              <a:buNone/>
            </a:pPr>
            <a:r>
              <a:rPr lang="en-US" dirty="0" smtClean="0"/>
              <a:t>… where:</a:t>
            </a:r>
          </a:p>
          <a:p>
            <a:pPr marL="0" indent="0">
              <a:buNone/>
            </a:pPr>
            <a:r>
              <a:rPr lang="en-US" dirty="0" smtClean="0"/>
              <a:t>w = total water availability</a:t>
            </a:r>
          </a:p>
          <a:p>
            <a:pPr marL="0" indent="0">
              <a:buNone/>
            </a:pPr>
            <a:r>
              <a:rPr lang="en-US" dirty="0" smtClean="0"/>
              <a:t>m = municipal water usage</a:t>
            </a:r>
          </a:p>
          <a:p>
            <a:pPr marL="0" indent="0">
              <a:buNone/>
            </a:pPr>
            <a:r>
              <a:rPr lang="en-US" dirty="0" smtClean="0"/>
              <a:t>k = amount of shale gas extracted per m</a:t>
            </a:r>
            <a:r>
              <a:rPr lang="en-US" baseline="30000" dirty="0" smtClean="0"/>
              <a:t>3</a:t>
            </a:r>
            <a:r>
              <a:rPr lang="en-US" dirty="0" smtClean="0"/>
              <a:t> of water required</a:t>
            </a:r>
          </a:p>
          <a:p>
            <a:pPr marL="0" indent="0">
              <a:buNone/>
            </a:pPr>
            <a:endParaRPr lang="en-US" dirty="0" smtClean="0"/>
          </a:p>
          <a:p>
            <a:pPr marL="0" indent="0">
              <a:buNone/>
            </a:pPr>
            <a:r>
              <a:rPr lang="en-US" dirty="0" smtClean="0"/>
              <a:t>Future Work</a:t>
            </a:r>
          </a:p>
          <a:p>
            <a:r>
              <a:rPr lang="en-US" dirty="0" smtClean="0"/>
              <a:t>Include water usage of other industries in model</a:t>
            </a:r>
          </a:p>
        </p:txBody>
      </p:sp>
    </p:spTree>
    <p:extLst>
      <p:ext uri="{BB962C8B-B14F-4D97-AF65-F5344CB8AC3E}">
        <p14:creationId xmlns:p14="http://schemas.microsoft.com/office/powerpoint/2010/main" val="23985790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1: Determine Water Availability</a:t>
            </a:r>
            <a:endParaRPr lang="en-US" dirty="0"/>
          </a:p>
        </p:txBody>
      </p:sp>
      <p:sp>
        <p:nvSpPr>
          <p:cNvPr id="6" name="Rectangle 5"/>
          <p:cNvSpPr/>
          <p:nvPr/>
        </p:nvSpPr>
        <p:spPr>
          <a:xfrm>
            <a:off x="1035231" y="1546829"/>
            <a:ext cx="6974200" cy="430887"/>
          </a:xfrm>
          <a:prstGeom prst="rect">
            <a:avLst/>
          </a:prstGeom>
        </p:spPr>
        <p:txBody>
          <a:bodyPr wrap="square">
            <a:spAutoFit/>
          </a:bodyPr>
          <a:lstStyle/>
          <a:p>
            <a:r>
              <a:rPr lang="en-US" sz="2200" dirty="0" smtClean="0"/>
              <a:t>Water Availability = Precipitation – Evapotranspiration</a:t>
            </a:r>
          </a:p>
        </p:txBody>
      </p:sp>
      <p:pic>
        <p:nvPicPr>
          <p:cNvPr id="8" name="Picture 7" descr="rain gauges_ne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8467"/>
            <a:ext cx="4522331" cy="4345150"/>
          </a:xfrm>
          <a:prstGeom prst="rect">
            <a:avLst/>
          </a:prstGeom>
        </p:spPr>
      </p:pic>
      <p:sp>
        <p:nvSpPr>
          <p:cNvPr id="11" name="TextBox 10"/>
          <p:cNvSpPr txBox="1"/>
          <p:nvPr/>
        </p:nvSpPr>
        <p:spPr>
          <a:xfrm>
            <a:off x="347925" y="6510993"/>
            <a:ext cx="6247398" cy="369332"/>
          </a:xfrm>
          <a:prstGeom prst="rect">
            <a:avLst/>
          </a:prstGeom>
          <a:noFill/>
        </p:spPr>
        <p:txBody>
          <a:bodyPr wrap="none" rtlCol="0">
            <a:spAutoFit/>
          </a:bodyPr>
          <a:lstStyle/>
          <a:p>
            <a:r>
              <a:rPr lang="en-US" dirty="0" smtClean="0"/>
              <a:t>(Gauge data obtained from NOAA National Climatic Data Center)</a:t>
            </a:r>
            <a:endParaRPr lang="en-US" dirty="0"/>
          </a:p>
        </p:txBody>
      </p:sp>
      <p:pic>
        <p:nvPicPr>
          <p:cNvPr id="14" name="Content Placeholder 9" descr="rain gauges_weighted_new.JPG"/>
          <p:cNvPicPr>
            <a:picLocks noChangeAspect="1"/>
          </p:cNvPicPr>
          <p:nvPr/>
        </p:nvPicPr>
        <p:blipFill>
          <a:blip r:embed="rId4">
            <a:extLst>
              <a:ext uri="{28A0092B-C50C-407E-A947-70E740481C1C}">
                <a14:useLocalDpi xmlns:a14="http://schemas.microsoft.com/office/drawing/2010/main" val="0"/>
              </a:ext>
            </a:extLst>
          </a:blip>
          <a:srcRect l="-37536" r="-37536"/>
          <a:stretch>
            <a:fillRect/>
          </a:stretch>
        </p:blipFill>
        <p:spPr>
          <a:xfrm>
            <a:off x="2806435" y="2148467"/>
            <a:ext cx="7900827" cy="4345150"/>
          </a:xfrm>
          <a:prstGeom prst="rect">
            <a:avLst/>
          </a:prstGeom>
        </p:spPr>
      </p:pic>
    </p:spTree>
    <p:extLst>
      <p:ext uri="{BB962C8B-B14F-4D97-AF65-F5344CB8AC3E}">
        <p14:creationId xmlns:p14="http://schemas.microsoft.com/office/powerpoint/2010/main" val="2942194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6045</TotalTime>
  <Words>1243</Words>
  <Application>Microsoft Macintosh PowerPoint</Application>
  <PresentationFormat>On-screen Show (4:3)</PresentationFormat>
  <Paragraphs>130</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Water Resources to Develop Natural Gas from Shale Plays</vt:lpstr>
      <vt:lpstr>What is Shale Gas?</vt:lpstr>
      <vt:lpstr>Shale Gas Extraction</vt:lpstr>
      <vt:lpstr>Shale Gas Production Drivers</vt:lpstr>
      <vt:lpstr>Shale Plays in the US</vt:lpstr>
      <vt:lpstr>Environmental Concerns of Shale Gas Production</vt:lpstr>
      <vt:lpstr>Black Warrior Basin</vt:lpstr>
      <vt:lpstr>Research</vt:lpstr>
      <vt:lpstr>Step 1: Determine Water Availability</vt:lpstr>
      <vt:lpstr>Step 1: Determine Water Availability</vt:lpstr>
      <vt:lpstr>Step 1: Determine Water Availability</vt:lpstr>
      <vt:lpstr>World Available Water Map Service</vt:lpstr>
      <vt:lpstr>Step 2: Municipal Water Usage</vt:lpstr>
      <vt:lpstr>Step 3: Population Density</vt:lpstr>
      <vt:lpstr>Step 4: Gas per Water</vt:lpstr>
      <vt:lpstr>Lessons Learned &amp; Future Work</vt:lpstr>
      <vt:lpstr>Acknowledgements</vt:lpstr>
      <vt:lpstr>Step 3: Population Density</vt:lpstr>
      <vt:lpstr>Step 5: Amount of Shale Gas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Groundwater Resources to Develop the Floyd Shale Play</dc:title>
  <dc:creator>Yael Hirsch</dc:creator>
  <cp:lastModifiedBy>Yael Hirsch</cp:lastModifiedBy>
  <cp:revision>94</cp:revision>
  <cp:lastPrinted>2012-12-03T04:30:52Z</cp:lastPrinted>
  <dcterms:created xsi:type="dcterms:W3CDTF">2012-11-30T00:33:55Z</dcterms:created>
  <dcterms:modified xsi:type="dcterms:W3CDTF">2012-12-04T15:26:41Z</dcterms:modified>
</cp:coreProperties>
</file>