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9" r:id="rId3"/>
    <p:sldId id="266" r:id="rId4"/>
    <p:sldId id="257" r:id="rId5"/>
    <p:sldId id="258" r:id="rId6"/>
    <p:sldId id="259" r:id="rId7"/>
    <p:sldId id="267" r:id="rId8"/>
    <p:sldId id="265" r:id="rId9"/>
    <p:sldId id="260" r:id="rId10"/>
    <p:sldId id="261" r:id="rId11"/>
    <p:sldId id="268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47603-3073-442E-8094-6C2CDD104A5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F9E074E-52FC-4339-A909-A160D4F95A20}">
      <dgm:prSet phldrT="[Text]"/>
      <dgm:spPr/>
      <dgm:t>
        <a:bodyPr/>
        <a:lstStyle/>
        <a:p>
          <a:r>
            <a:rPr lang="en-US" dirty="0" smtClean="0"/>
            <a:t>Temperature</a:t>
          </a:r>
          <a:r>
            <a:rPr lang="en-US" dirty="0" smtClean="0">
              <a:latin typeface="Calibri"/>
              <a:cs typeface="Calibri"/>
            </a:rPr>
            <a:t>¹</a:t>
          </a:r>
          <a:endParaRPr lang="en-US" dirty="0"/>
        </a:p>
      </dgm:t>
    </dgm:pt>
    <dgm:pt modelId="{FF3F9221-10B8-4BD2-8877-B9EECB222846}" type="parTrans" cxnId="{C6619F99-FA30-4F2E-B99F-D2AC0595C0FF}">
      <dgm:prSet/>
      <dgm:spPr/>
      <dgm:t>
        <a:bodyPr/>
        <a:lstStyle/>
        <a:p>
          <a:endParaRPr lang="en-US"/>
        </a:p>
      </dgm:t>
    </dgm:pt>
    <dgm:pt modelId="{B808E768-A8D6-47F3-8A8B-956411D82C0D}" type="sibTrans" cxnId="{C6619F99-FA30-4F2E-B99F-D2AC0595C0FF}">
      <dgm:prSet/>
      <dgm:spPr/>
      <dgm:t>
        <a:bodyPr/>
        <a:lstStyle/>
        <a:p>
          <a:endParaRPr lang="en-US"/>
        </a:p>
      </dgm:t>
    </dgm:pt>
    <dgm:pt modelId="{26528008-B5C7-425F-82E5-723466DCCAB9}">
      <dgm:prSet phldrT="[Text]"/>
      <dgm:spPr/>
      <dgm:t>
        <a:bodyPr/>
        <a:lstStyle/>
        <a:p>
          <a:r>
            <a:rPr lang="en-US" dirty="0" smtClean="0"/>
            <a:t>Acidification</a:t>
          </a:r>
          <a:r>
            <a:rPr lang="en-US" dirty="0" smtClean="0">
              <a:latin typeface="Calibri"/>
              <a:cs typeface="Calibri"/>
            </a:rPr>
            <a:t>²</a:t>
          </a:r>
          <a:endParaRPr lang="en-US" dirty="0"/>
        </a:p>
      </dgm:t>
    </dgm:pt>
    <dgm:pt modelId="{D81DB509-57D3-43A1-A260-9AC5B83C0A3D}" type="parTrans" cxnId="{628D3AEB-B2BE-4F8E-96EC-9756DAEFA813}">
      <dgm:prSet/>
      <dgm:spPr/>
      <dgm:t>
        <a:bodyPr/>
        <a:lstStyle/>
        <a:p>
          <a:endParaRPr lang="en-US"/>
        </a:p>
      </dgm:t>
    </dgm:pt>
    <dgm:pt modelId="{76BB686D-0F62-4A30-B8DD-4A04EF00652C}" type="sibTrans" cxnId="{628D3AEB-B2BE-4F8E-96EC-9756DAEFA813}">
      <dgm:prSet/>
      <dgm:spPr/>
      <dgm:t>
        <a:bodyPr/>
        <a:lstStyle/>
        <a:p>
          <a:endParaRPr lang="en-US"/>
        </a:p>
      </dgm:t>
    </dgm:pt>
    <dgm:pt modelId="{D633AF38-4ECF-4C10-8506-3257CB0E5682}">
      <dgm:prSet phldrT="[Text]"/>
      <dgm:spPr/>
      <dgm:t>
        <a:bodyPr/>
        <a:lstStyle/>
        <a:p>
          <a:r>
            <a:rPr lang="en-US" dirty="0" smtClean="0"/>
            <a:t>Storms</a:t>
          </a:r>
          <a:r>
            <a:rPr lang="en-US" dirty="0" smtClean="0">
              <a:latin typeface="Calibri"/>
              <a:cs typeface="Calibri"/>
            </a:rPr>
            <a:t>³</a:t>
          </a:r>
          <a:endParaRPr lang="en-US" dirty="0"/>
        </a:p>
      </dgm:t>
    </dgm:pt>
    <dgm:pt modelId="{E268C3AD-8394-4152-A1C5-2E5949E75F38}" type="parTrans" cxnId="{09350777-48EC-4EB8-BCF5-F6D9C6415119}">
      <dgm:prSet/>
      <dgm:spPr/>
      <dgm:t>
        <a:bodyPr/>
        <a:lstStyle/>
        <a:p>
          <a:endParaRPr lang="en-US"/>
        </a:p>
      </dgm:t>
    </dgm:pt>
    <dgm:pt modelId="{EAE443A4-640D-449E-8BFD-BB5B16141ABE}" type="sibTrans" cxnId="{09350777-48EC-4EB8-BCF5-F6D9C6415119}">
      <dgm:prSet/>
      <dgm:spPr/>
      <dgm:t>
        <a:bodyPr/>
        <a:lstStyle/>
        <a:p>
          <a:endParaRPr lang="en-US"/>
        </a:p>
      </dgm:t>
    </dgm:pt>
    <dgm:pt modelId="{D5A00A2C-CE47-47F2-AD4D-4C63BB8423AA}" type="pres">
      <dgm:prSet presAssocID="{5BF47603-3073-442E-8094-6C2CDD104A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8013E-5A1A-46C0-96B2-E8A8E4ACDBCA}" type="pres">
      <dgm:prSet presAssocID="{2F9E074E-52FC-4339-A909-A160D4F95A20}" presName="composite" presStyleCnt="0"/>
      <dgm:spPr/>
    </dgm:pt>
    <dgm:pt modelId="{6A435167-6217-47CF-B3B6-CC17AF00D193}" type="pres">
      <dgm:prSet presAssocID="{2F9E074E-52FC-4339-A909-A160D4F95A20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D4C048-2C6F-48BA-A30B-7F0216699919}" type="pres">
      <dgm:prSet presAssocID="{2F9E074E-52FC-4339-A909-A160D4F95A2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23228-BC9E-4411-9A1D-410C58617857}" type="pres">
      <dgm:prSet presAssocID="{B808E768-A8D6-47F3-8A8B-956411D82C0D}" presName="sibTrans" presStyleCnt="0"/>
      <dgm:spPr/>
    </dgm:pt>
    <dgm:pt modelId="{40376DAB-61DE-4F91-8F81-5BE0F4CE40ED}" type="pres">
      <dgm:prSet presAssocID="{26528008-B5C7-425F-82E5-723466DCCAB9}" presName="composite" presStyleCnt="0"/>
      <dgm:spPr/>
    </dgm:pt>
    <dgm:pt modelId="{57A3E10C-E45B-47BB-AD56-4AE188C4626D}" type="pres">
      <dgm:prSet presAssocID="{26528008-B5C7-425F-82E5-723466DCCAB9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5A9FED-7451-44ED-9F1A-848F97BEDE39}" type="pres">
      <dgm:prSet presAssocID="{26528008-B5C7-425F-82E5-723466DCCAB9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3B94C-C234-40AF-9696-A64CE37A1518}" type="pres">
      <dgm:prSet presAssocID="{76BB686D-0F62-4A30-B8DD-4A04EF00652C}" presName="sibTrans" presStyleCnt="0"/>
      <dgm:spPr/>
    </dgm:pt>
    <dgm:pt modelId="{D7D0F68A-E577-4ACE-BC4F-36260605B163}" type="pres">
      <dgm:prSet presAssocID="{D633AF38-4ECF-4C10-8506-3257CB0E5682}" presName="composite" presStyleCnt="0"/>
      <dgm:spPr/>
    </dgm:pt>
    <dgm:pt modelId="{1D88A37D-BAEE-4802-8130-4B2B6BA83064}" type="pres">
      <dgm:prSet presAssocID="{D633AF38-4ECF-4C10-8506-3257CB0E5682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A9AD93-0632-4598-8D0E-B6A6F2D8B853}" type="pres">
      <dgm:prSet presAssocID="{D633AF38-4ECF-4C10-8506-3257CB0E5682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19F99-FA30-4F2E-B99F-D2AC0595C0FF}" srcId="{5BF47603-3073-442E-8094-6C2CDD104A56}" destId="{2F9E074E-52FC-4339-A909-A160D4F95A20}" srcOrd="0" destOrd="0" parTransId="{FF3F9221-10B8-4BD2-8877-B9EECB222846}" sibTransId="{B808E768-A8D6-47F3-8A8B-956411D82C0D}"/>
    <dgm:cxn modelId="{628D3AEB-B2BE-4F8E-96EC-9756DAEFA813}" srcId="{5BF47603-3073-442E-8094-6C2CDD104A56}" destId="{26528008-B5C7-425F-82E5-723466DCCAB9}" srcOrd="1" destOrd="0" parTransId="{D81DB509-57D3-43A1-A260-9AC5B83C0A3D}" sibTransId="{76BB686D-0F62-4A30-B8DD-4A04EF00652C}"/>
    <dgm:cxn modelId="{B3B57281-E049-47D9-A7B0-28483A3A6C77}" type="presOf" srcId="{26528008-B5C7-425F-82E5-723466DCCAB9}" destId="{F55A9FED-7451-44ED-9F1A-848F97BEDE39}" srcOrd="0" destOrd="0" presId="urn:microsoft.com/office/officeart/2008/layout/BendingPictureCaptionList"/>
    <dgm:cxn modelId="{3B1F894B-D970-4452-B3AB-734F6F607F9D}" type="presOf" srcId="{2F9E074E-52FC-4339-A909-A160D4F95A20}" destId="{E3D4C048-2C6F-48BA-A30B-7F0216699919}" srcOrd="0" destOrd="0" presId="urn:microsoft.com/office/officeart/2008/layout/BendingPictureCaptionList"/>
    <dgm:cxn modelId="{8F175F61-A0D0-4902-995A-74E5388E5A3B}" type="presOf" srcId="{5BF47603-3073-442E-8094-6C2CDD104A56}" destId="{D5A00A2C-CE47-47F2-AD4D-4C63BB8423AA}" srcOrd="0" destOrd="0" presId="urn:microsoft.com/office/officeart/2008/layout/BendingPictureCaptionList"/>
    <dgm:cxn modelId="{B7ADCCB6-00DD-4CFB-BD45-5808750E1733}" type="presOf" srcId="{D633AF38-4ECF-4C10-8506-3257CB0E5682}" destId="{9FA9AD93-0632-4598-8D0E-B6A6F2D8B853}" srcOrd="0" destOrd="0" presId="urn:microsoft.com/office/officeart/2008/layout/BendingPictureCaptionList"/>
    <dgm:cxn modelId="{09350777-48EC-4EB8-BCF5-F6D9C6415119}" srcId="{5BF47603-3073-442E-8094-6C2CDD104A56}" destId="{D633AF38-4ECF-4C10-8506-3257CB0E5682}" srcOrd="2" destOrd="0" parTransId="{E268C3AD-8394-4152-A1C5-2E5949E75F38}" sibTransId="{EAE443A4-640D-449E-8BFD-BB5B16141ABE}"/>
    <dgm:cxn modelId="{14BB1C1F-922A-4D01-AD10-2E195E2B12F5}" type="presParOf" srcId="{D5A00A2C-CE47-47F2-AD4D-4C63BB8423AA}" destId="{CE28013E-5A1A-46C0-96B2-E8A8E4ACDBCA}" srcOrd="0" destOrd="0" presId="urn:microsoft.com/office/officeart/2008/layout/BendingPictureCaptionList"/>
    <dgm:cxn modelId="{52596EB8-1251-4F47-8A27-DC150236AA01}" type="presParOf" srcId="{CE28013E-5A1A-46C0-96B2-E8A8E4ACDBCA}" destId="{6A435167-6217-47CF-B3B6-CC17AF00D193}" srcOrd="0" destOrd="0" presId="urn:microsoft.com/office/officeart/2008/layout/BendingPictureCaptionList"/>
    <dgm:cxn modelId="{9CFEA5B9-4F88-4A97-83EE-5BE8072F5616}" type="presParOf" srcId="{CE28013E-5A1A-46C0-96B2-E8A8E4ACDBCA}" destId="{E3D4C048-2C6F-48BA-A30B-7F0216699919}" srcOrd="1" destOrd="0" presId="urn:microsoft.com/office/officeart/2008/layout/BendingPictureCaptionList"/>
    <dgm:cxn modelId="{F6477A16-0CD7-42DF-B87F-9C20C7C84AC0}" type="presParOf" srcId="{D5A00A2C-CE47-47F2-AD4D-4C63BB8423AA}" destId="{1C523228-BC9E-4411-9A1D-410C58617857}" srcOrd="1" destOrd="0" presId="urn:microsoft.com/office/officeart/2008/layout/BendingPictureCaptionList"/>
    <dgm:cxn modelId="{2A125AED-F5C5-478D-B4EC-1F7EDBA9180C}" type="presParOf" srcId="{D5A00A2C-CE47-47F2-AD4D-4C63BB8423AA}" destId="{40376DAB-61DE-4F91-8F81-5BE0F4CE40ED}" srcOrd="2" destOrd="0" presId="urn:microsoft.com/office/officeart/2008/layout/BendingPictureCaptionList"/>
    <dgm:cxn modelId="{F4E42FFA-1CEF-4442-80EC-028439AFBD0D}" type="presParOf" srcId="{40376DAB-61DE-4F91-8F81-5BE0F4CE40ED}" destId="{57A3E10C-E45B-47BB-AD56-4AE188C4626D}" srcOrd="0" destOrd="0" presId="urn:microsoft.com/office/officeart/2008/layout/BendingPictureCaptionList"/>
    <dgm:cxn modelId="{3503FFE2-A0A0-4570-BBFE-7BD25B2FBCE5}" type="presParOf" srcId="{40376DAB-61DE-4F91-8F81-5BE0F4CE40ED}" destId="{F55A9FED-7451-44ED-9F1A-848F97BEDE39}" srcOrd="1" destOrd="0" presId="urn:microsoft.com/office/officeart/2008/layout/BendingPictureCaptionList"/>
    <dgm:cxn modelId="{A4428F44-8CFB-488F-8879-028B770B55AE}" type="presParOf" srcId="{D5A00A2C-CE47-47F2-AD4D-4C63BB8423AA}" destId="{FCC3B94C-C234-40AF-9696-A64CE37A1518}" srcOrd="3" destOrd="0" presId="urn:microsoft.com/office/officeart/2008/layout/BendingPictureCaptionList"/>
    <dgm:cxn modelId="{148A1548-F540-406C-BAAB-F169C2554812}" type="presParOf" srcId="{D5A00A2C-CE47-47F2-AD4D-4C63BB8423AA}" destId="{D7D0F68A-E577-4ACE-BC4F-36260605B163}" srcOrd="4" destOrd="0" presId="urn:microsoft.com/office/officeart/2008/layout/BendingPictureCaptionList"/>
    <dgm:cxn modelId="{A1F7D87E-8B1C-435B-BBE6-C08A6FE3917B}" type="presParOf" srcId="{D7D0F68A-E577-4ACE-BC4F-36260605B163}" destId="{1D88A37D-BAEE-4802-8130-4B2B6BA83064}" srcOrd="0" destOrd="0" presId="urn:microsoft.com/office/officeart/2008/layout/BendingPictureCaptionList"/>
    <dgm:cxn modelId="{E30F3B5F-AA3D-49CB-B4A3-25B1E6FD0766}" type="presParOf" srcId="{D7D0F68A-E577-4ACE-BC4F-36260605B163}" destId="{9FA9AD93-0632-4598-8D0E-B6A6F2D8B85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47603-3073-442E-8094-6C2CDD104A5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F9E074E-52FC-4339-A909-A160D4F95A20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Watershed Pollution¹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F3F9221-10B8-4BD2-8877-B9EECB222846}" type="parTrans" cxnId="{C6619F99-FA30-4F2E-B99F-D2AC0595C0FF}">
      <dgm:prSet/>
      <dgm:spPr/>
      <dgm:t>
        <a:bodyPr/>
        <a:lstStyle/>
        <a:p>
          <a:endParaRPr lang="en-US"/>
        </a:p>
      </dgm:t>
    </dgm:pt>
    <dgm:pt modelId="{B808E768-A8D6-47F3-8A8B-956411D82C0D}" type="sibTrans" cxnId="{C6619F99-FA30-4F2E-B99F-D2AC0595C0FF}">
      <dgm:prSet/>
      <dgm:spPr/>
      <dgm:t>
        <a:bodyPr/>
        <a:lstStyle/>
        <a:p>
          <a:endParaRPr lang="en-US"/>
        </a:p>
      </dgm:t>
    </dgm:pt>
    <dgm:pt modelId="{26528008-B5C7-425F-82E5-723466DCCAB9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Marine  Activity²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81DB509-57D3-43A1-A260-9AC5B83C0A3D}" type="parTrans" cxnId="{628D3AEB-B2BE-4F8E-96EC-9756DAEFA813}">
      <dgm:prSet/>
      <dgm:spPr/>
      <dgm:t>
        <a:bodyPr/>
        <a:lstStyle/>
        <a:p>
          <a:endParaRPr lang="en-US"/>
        </a:p>
      </dgm:t>
    </dgm:pt>
    <dgm:pt modelId="{76BB686D-0F62-4A30-B8DD-4A04EF00652C}" type="sibTrans" cxnId="{628D3AEB-B2BE-4F8E-96EC-9756DAEFA813}">
      <dgm:prSet/>
      <dgm:spPr/>
      <dgm:t>
        <a:bodyPr/>
        <a:lstStyle/>
        <a:p>
          <a:endParaRPr lang="en-US"/>
        </a:p>
      </dgm:t>
    </dgm:pt>
    <dgm:pt modelId="{D633AF38-4ECF-4C10-8506-3257CB0E5682}">
      <dgm:prSet phldrT="[Text]" custT="1"/>
      <dgm:spPr/>
      <dgm:t>
        <a:bodyPr/>
        <a:lstStyle/>
        <a:p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Economics³</a:t>
          </a:r>
          <a:endParaRPr lang="en-US" sz="2800" b="0" dirty="0">
            <a:latin typeface="Times New Roman" pitchFamily="18" charset="0"/>
            <a:cs typeface="Times New Roman" pitchFamily="18" charset="0"/>
          </a:endParaRPr>
        </a:p>
      </dgm:t>
    </dgm:pt>
    <dgm:pt modelId="{E268C3AD-8394-4152-A1C5-2E5949E75F38}" type="parTrans" cxnId="{09350777-48EC-4EB8-BCF5-F6D9C6415119}">
      <dgm:prSet/>
      <dgm:spPr/>
      <dgm:t>
        <a:bodyPr/>
        <a:lstStyle/>
        <a:p>
          <a:endParaRPr lang="en-US"/>
        </a:p>
      </dgm:t>
    </dgm:pt>
    <dgm:pt modelId="{EAE443A4-640D-449E-8BFD-BB5B16141ABE}" type="sibTrans" cxnId="{09350777-48EC-4EB8-BCF5-F6D9C6415119}">
      <dgm:prSet/>
      <dgm:spPr/>
      <dgm:t>
        <a:bodyPr/>
        <a:lstStyle/>
        <a:p>
          <a:endParaRPr lang="en-US"/>
        </a:p>
      </dgm:t>
    </dgm:pt>
    <dgm:pt modelId="{3ED77185-DDC4-434D-B054-1F540CBB6034}" type="pres">
      <dgm:prSet presAssocID="{5BF47603-3073-442E-8094-6C2CDD104A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D80BCD-1F8B-49C3-A118-D0F2CC426023}" type="pres">
      <dgm:prSet presAssocID="{2F9E074E-52FC-4339-A909-A160D4F95A20}" presName="composite" presStyleCnt="0"/>
      <dgm:spPr/>
    </dgm:pt>
    <dgm:pt modelId="{F561AA45-5A81-4F9A-843B-18FFDFBA35AF}" type="pres">
      <dgm:prSet presAssocID="{2F9E074E-52FC-4339-A909-A160D4F95A20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B7D75B-A660-4E42-B5C6-C29E1FFA7119}" type="pres">
      <dgm:prSet presAssocID="{2F9E074E-52FC-4339-A909-A160D4F95A2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3C85C-6546-450D-A692-4DDFDD659154}" type="pres">
      <dgm:prSet presAssocID="{B808E768-A8D6-47F3-8A8B-956411D82C0D}" presName="sibTrans" presStyleCnt="0"/>
      <dgm:spPr/>
    </dgm:pt>
    <dgm:pt modelId="{3E78AA50-4AB7-4717-9C41-B478F64A9565}" type="pres">
      <dgm:prSet presAssocID="{26528008-B5C7-425F-82E5-723466DCCAB9}" presName="composite" presStyleCnt="0"/>
      <dgm:spPr/>
    </dgm:pt>
    <dgm:pt modelId="{0CECBB9D-8B02-4A2D-9CB4-293D3E181649}" type="pres">
      <dgm:prSet presAssocID="{26528008-B5C7-425F-82E5-723466DCCAB9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FD8653-6C0D-45A1-955B-84F94EE2638B}" type="pres">
      <dgm:prSet presAssocID="{26528008-B5C7-425F-82E5-723466DCCAB9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BD641-A4DD-4D77-865E-E1171934614D}" type="pres">
      <dgm:prSet presAssocID="{76BB686D-0F62-4A30-B8DD-4A04EF00652C}" presName="sibTrans" presStyleCnt="0"/>
      <dgm:spPr/>
    </dgm:pt>
    <dgm:pt modelId="{086EEC9D-D3B7-4E74-BFBC-5F27535934B6}" type="pres">
      <dgm:prSet presAssocID="{D633AF38-4ECF-4C10-8506-3257CB0E5682}" presName="composite" presStyleCnt="0"/>
      <dgm:spPr/>
    </dgm:pt>
    <dgm:pt modelId="{7B5F365A-91E4-4A90-A34E-C460190F7778}" type="pres">
      <dgm:prSet presAssocID="{D633AF38-4ECF-4C10-8506-3257CB0E5682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BE1082-513A-4C28-A7CD-3D3FE6BF3FF5}" type="pres">
      <dgm:prSet presAssocID="{D633AF38-4ECF-4C10-8506-3257CB0E5682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19F99-FA30-4F2E-B99F-D2AC0595C0FF}" srcId="{5BF47603-3073-442E-8094-6C2CDD104A56}" destId="{2F9E074E-52FC-4339-A909-A160D4F95A20}" srcOrd="0" destOrd="0" parTransId="{FF3F9221-10B8-4BD2-8877-B9EECB222846}" sibTransId="{B808E768-A8D6-47F3-8A8B-956411D82C0D}"/>
    <dgm:cxn modelId="{8A5D7724-D360-45E6-9BAD-77446C7C4049}" type="presOf" srcId="{26528008-B5C7-425F-82E5-723466DCCAB9}" destId="{CAFD8653-6C0D-45A1-955B-84F94EE2638B}" srcOrd="0" destOrd="0" presId="urn:microsoft.com/office/officeart/2008/layout/BendingPictureCaptionList"/>
    <dgm:cxn modelId="{E71EF1DB-89DF-4BC2-872E-1EB9C735F805}" type="presOf" srcId="{2F9E074E-52FC-4339-A909-A160D4F95A20}" destId="{30B7D75B-A660-4E42-B5C6-C29E1FFA7119}" srcOrd="0" destOrd="0" presId="urn:microsoft.com/office/officeart/2008/layout/BendingPictureCaptionList"/>
    <dgm:cxn modelId="{628D3AEB-B2BE-4F8E-96EC-9756DAEFA813}" srcId="{5BF47603-3073-442E-8094-6C2CDD104A56}" destId="{26528008-B5C7-425F-82E5-723466DCCAB9}" srcOrd="1" destOrd="0" parTransId="{D81DB509-57D3-43A1-A260-9AC5B83C0A3D}" sibTransId="{76BB686D-0F62-4A30-B8DD-4A04EF00652C}"/>
    <dgm:cxn modelId="{09350777-48EC-4EB8-BCF5-F6D9C6415119}" srcId="{5BF47603-3073-442E-8094-6C2CDD104A56}" destId="{D633AF38-4ECF-4C10-8506-3257CB0E5682}" srcOrd="2" destOrd="0" parTransId="{E268C3AD-8394-4152-A1C5-2E5949E75F38}" sibTransId="{EAE443A4-640D-449E-8BFD-BB5B16141ABE}"/>
    <dgm:cxn modelId="{F746C607-1497-423F-A067-BF8DFC5C742F}" type="presOf" srcId="{D633AF38-4ECF-4C10-8506-3257CB0E5682}" destId="{4EBE1082-513A-4C28-A7CD-3D3FE6BF3FF5}" srcOrd="0" destOrd="0" presId="urn:microsoft.com/office/officeart/2008/layout/BendingPictureCaptionList"/>
    <dgm:cxn modelId="{F4E46857-92D9-4EBB-A4B1-E730D0E2A53D}" type="presOf" srcId="{5BF47603-3073-442E-8094-6C2CDD104A56}" destId="{3ED77185-DDC4-434D-B054-1F540CBB6034}" srcOrd="0" destOrd="0" presId="urn:microsoft.com/office/officeart/2008/layout/BendingPictureCaptionList"/>
    <dgm:cxn modelId="{1E27AA24-847E-4B73-80D5-C4A1AEF44897}" type="presParOf" srcId="{3ED77185-DDC4-434D-B054-1F540CBB6034}" destId="{9AD80BCD-1F8B-49C3-A118-D0F2CC426023}" srcOrd="0" destOrd="0" presId="urn:microsoft.com/office/officeart/2008/layout/BendingPictureCaptionList"/>
    <dgm:cxn modelId="{058D2927-0EBD-46F5-8EDB-AD541CFD9B6B}" type="presParOf" srcId="{9AD80BCD-1F8B-49C3-A118-D0F2CC426023}" destId="{F561AA45-5A81-4F9A-843B-18FFDFBA35AF}" srcOrd="0" destOrd="0" presId="urn:microsoft.com/office/officeart/2008/layout/BendingPictureCaptionList"/>
    <dgm:cxn modelId="{AA42EA0A-86EC-43B1-B4F3-4749AEF3ED3C}" type="presParOf" srcId="{9AD80BCD-1F8B-49C3-A118-D0F2CC426023}" destId="{30B7D75B-A660-4E42-B5C6-C29E1FFA7119}" srcOrd="1" destOrd="0" presId="urn:microsoft.com/office/officeart/2008/layout/BendingPictureCaptionList"/>
    <dgm:cxn modelId="{044D01FA-02A6-4B09-AA0E-E83BDC5E14CC}" type="presParOf" srcId="{3ED77185-DDC4-434D-B054-1F540CBB6034}" destId="{15A3C85C-6546-450D-A692-4DDFDD659154}" srcOrd="1" destOrd="0" presId="urn:microsoft.com/office/officeart/2008/layout/BendingPictureCaptionList"/>
    <dgm:cxn modelId="{B21F7C4D-83D4-4E89-8645-C3905A95C04F}" type="presParOf" srcId="{3ED77185-DDC4-434D-B054-1F540CBB6034}" destId="{3E78AA50-4AB7-4717-9C41-B478F64A9565}" srcOrd="2" destOrd="0" presId="urn:microsoft.com/office/officeart/2008/layout/BendingPictureCaptionList"/>
    <dgm:cxn modelId="{A06B28AE-60DB-4F9C-93BC-C0C7BD630E48}" type="presParOf" srcId="{3E78AA50-4AB7-4717-9C41-B478F64A9565}" destId="{0CECBB9D-8B02-4A2D-9CB4-293D3E181649}" srcOrd="0" destOrd="0" presId="urn:microsoft.com/office/officeart/2008/layout/BendingPictureCaptionList"/>
    <dgm:cxn modelId="{990082CE-E47B-44BF-87F2-D6646F34B96F}" type="presParOf" srcId="{3E78AA50-4AB7-4717-9C41-B478F64A9565}" destId="{CAFD8653-6C0D-45A1-955B-84F94EE2638B}" srcOrd="1" destOrd="0" presId="urn:microsoft.com/office/officeart/2008/layout/BendingPictureCaptionList"/>
    <dgm:cxn modelId="{D325E396-A29C-451E-BA8C-33803FCBA756}" type="presParOf" srcId="{3ED77185-DDC4-434D-B054-1F540CBB6034}" destId="{4C3BD641-A4DD-4D77-865E-E1171934614D}" srcOrd="3" destOrd="0" presId="urn:microsoft.com/office/officeart/2008/layout/BendingPictureCaptionList"/>
    <dgm:cxn modelId="{EC3EDE9A-FF3E-4B4E-A6D7-EC603276BD8E}" type="presParOf" srcId="{3ED77185-DDC4-434D-B054-1F540CBB6034}" destId="{086EEC9D-D3B7-4E74-BFBC-5F27535934B6}" srcOrd="4" destOrd="0" presId="urn:microsoft.com/office/officeart/2008/layout/BendingPictureCaptionList"/>
    <dgm:cxn modelId="{1C9920D7-D508-44B1-B550-7352CB9DF9F9}" type="presParOf" srcId="{086EEC9D-D3B7-4E74-BFBC-5F27535934B6}" destId="{7B5F365A-91E4-4A90-A34E-C460190F7778}" srcOrd="0" destOrd="0" presId="urn:microsoft.com/office/officeart/2008/layout/BendingPictureCaptionList"/>
    <dgm:cxn modelId="{752DCD40-482A-48B6-8299-88A0A3C10FC3}" type="presParOf" srcId="{086EEC9D-D3B7-4E74-BFBC-5F27535934B6}" destId="{4EBE1082-513A-4C28-A7CD-3D3FE6BF3FF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35167-6217-47CF-B3B6-CC17AF00D193}">
      <dsp:nvSpPr>
        <dsp:cNvPr id="0" name=""/>
        <dsp:cNvSpPr/>
      </dsp:nvSpPr>
      <dsp:spPr>
        <a:xfrm>
          <a:off x="0" y="977106"/>
          <a:ext cx="2571749" cy="20573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4C048-2C6F-48BA-A30B-7F0216699919}">
      <dsp:nvSpPr>
        <dsp:cNvPr id="0" name=""/>
        <dsp:cNvSpPr/>
      </dsp:nvSpPr>
      <dsp:spPr>
        <a:xfrm>
          <a:off x="231457" y="2828766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Temperature</a:t>
          </a:r>
          <a:r>
            <a:rPr lang="en-US" sz="2900" kern="1200" dirty="0" smtClean="0">
              <a:latin typeface="Calibri"/>
              <a:cs typeface="Calibri"/>
            </a:rPr>
            <a:t>¹</a:t>
          </a:r>
          <a:endParaRPr lang="en-US" sz="2900" kern="1200" dirty="0"/>
        </a:p>
      </dsp:txBody>
      <dsp:txXfrm>
        <a:off x="231457" y="2828766"/>
        <a:ext cx="2288857" cy="720090"/>
      </dsp:txXfrm>
    </dsp:sp>
    <dsp:sp modelId="{57A3E10C-E45B-47BB-AD56-4AE188C4626D}">
      <dsp:nvSpPr>
        <dsp:cNvPr id="0" name=""/>
        <dsp:cNvSpPr/>
      </dsp:nvSpPr>
      <dsp:spPr>
        <a:xfrm>
          <a:off x="2828925" y="977106"/>
          <a:ext cx="2571749" cy="20573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A9FED-7451-44ED-9F1A-848F97BEDE39}">
      <dsp:nvSpPr>
        <dsp:cNvPr id="0" name=""/>
        <dsp:cNvSpPr/>
      </dsp:nvSpPr>
      <dsp:spPr>
        <a:xfrm>
          <a:off x="3060382" y="2828766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shade val="80000"/>
            <a:hueOff val="102612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Acidification</a:t>
          </a:r>
          <a:r>
            <a:rPr lang="en-US" sz="2900" kern="1200" dirty="0" smtClean="0">
              <a:latin typeface="Calibri"/>
              <a:cs typeface="Calibri"/>
            </a:rPr>
            <a:t>²</a:t>
          </a:r>
          <a:endParaRPr lang="en-US" sz="2900" kern="1200" dirty="0"/>
        </a:p>
      </dsp:txBody>
      <dsp:txXfrm>
        <a:off x="3060382" y="2828766"/>
        <a:ext cx="2288857" cy="720090"/>
      </dsp:txXfrm>
    </dsp:sp>
    <dsp:sp modelId="{1D88A37D-BAEE-4802-8130-4B2B6BA83064}">
      <dsp:nvSpPr>
        <dsp:cNvPr id="0" name=""/>
        <dsp:cNvSpPr/>
      </dsp:nvSpPr>
      <dsp:spPr>
        <a:xfrm>
          <a:off x="5657849" y="977106"/>
          <a:ext cx="2571749" cy="20573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9AD93-0632-4598-8D0E-B6A6F2D8B853}">
      <dsp:nvSpPr>
        <dsp:cNvPr id="0" name=""/>
        <dsp:cNvSpPr/>
      </dsp:nvSpPr>
      <dsp:spPr>
        <a:xfrm>
          <a:off x="5889307" y="2828766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Storms</a:t>
          </a:r>
          <a:r>
            <a:rPr lang="en-US" sz="2900" kern="1200" dirty="0" smtClean="0">
              <a:latin typeface="Calibri"/>
              <a:cs typeface="Calibri"/>
            </a:rPr>
            <a:t>³</a:t>
          </a:r>
          <a:endParaRPr lang="en-US" sz="2900" kern="1200" dirty="0"/>
        </a:p>
      </dsp:txBody>
      <dsp:txXfrm>
        <a:off x="5889307" y="2828766"/>
        <a:ext cx="2288857" cy="72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1AA45-5A81-4F9A-843B-18FFDFBA35AF}">
      <dsp:nvSpPr>
        <dsp:cNvPr id="0" name=""/>
        <dsp:cNvSpPr/>
      </dsp:nvSpPr>
      <dsp:spPr>
        <a:xfrm>
          <a:off x="0" y="977106"/>
          <a:ext cx="2571749" cy="20573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7D75B-A660-4E42-B5C6-C29E1FFA7119}">
      <dsp:nvSpPr>
        <dsp:cNvPr id="0" name=""/>
        <dsp:cNvSpPr/>
      </dsp:nvSpPr>
      <dsp:spPr>
        <a:xfrm>
          <a:off x="231457" y="2828766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Watershed Pollution¹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457" y="2828766"/>
        <a:ext cx="2288857" cy="720090"/>
      </dsp:txXfrm>
    </dsp:sp>
    <dsp:sp modelId="{0CECBB9D-8B02-4A2D-9CB4-293D3E181649}">
      <dsp:nvSpPr>
        <dsp:cNvPr id="0" name=""/>
        <dsp:cNvSpPr/>
      </dsp:nvSpPr>
      <dsp:spPr>
        <a:xfrm>
          <a:off x="2828925" y="977106"/>
          <a:ext cx="2571749" cy="20573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D8653-6C0D-45A1-955B-84F94EE2638B}">
      <dsp:nvSpPr>
        <dsp:cNvPr id="0" name=""/>
        <dsp:cNvSpPr/>
      </dsp:nvSpPr>
      <dsp:spPr>
        <a:xfrm>
          <a:off x="3060382" y="2828766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shade val="80000"/>
            <a:hueOff val="102612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Marine  Activity²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382" y="2828766"/>
        <a:ext cx="2288857" cy="720090"/>
      </dsp:txXfrm>
    </dsp:sp>
    <dsp:sp modelId="{7B5F365A-91E4-4A90-A34E-C460190F7778}">
      <dsp:nvSpPr>
        <dsp:cNvPr id="0" name=""/>
        <dsp:cNvSpPr/>
      </dsp:nvSpPr>
      <dsp:spPr>
        <a:xfrm>
          <a:off x="5657849" y="977106"/>
          <a:ext cx="2571749" cy="20573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E1082-513A-4C28-A7CD-3D3FE6BF3FF5}">
      <dsp:nvSpPr>
        <dsp:cNvPr id="0" name=""/>
        <dsp:cNvSpPr/>
      </dsp:nvSpPr>
      <dsp:spPr>
        <a:xfrm>
          <a:off x="5889307" y="2828766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Economics³</a:t>
          </a:r>
          <a:endParaRPr lang="en-US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9307" y="2828766"/>
        <a:ext cx="2288857" cy="72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6B8A-BB3E-488F-B44A-EFCB8AB8B2FF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A94F4-3C8B-483F-9ED9-F27E4C869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2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6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2E36-B00C-4CA3-8736-F2958554D839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A4D8-2660-496E-BCD0-C642A7EC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4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036375"/>
            <a:ext cx="9151962" cy="58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36375"/>
            <a:ext cx="9144000" cy="6400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by Courtney Thomas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61" y="2"/>
            <a:ext cx="9151961" cy="1219198"/>
          </a:xfrm>
          <a:solidFill>
            <a:schemeClr val="tx2">
              <a:lumMod val="60000"/>
              <a:lumOff val="40000"/>
            </a:schemeClr>
          </a:solidFill>
          <a:effectLst/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Evaluating the Impact of Local and Global Stresses on Caribbean Coral Reefs</a:t>
            </a:r>
            <a:endParaRPr lang="en-US" sz="36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1420890">
            <a:off x="6445075" y="3137452"/>
            <a:ext cx="2371516" cy="176213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1334" y="347633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H</a:t>
            </a:r>
            <a:r>
              <a:rPr lang="en-US" dirty="0" smtClean="0">
                <a:latin typeface="Calibri"/>
                <a:cs typeface="Calibri"/>
              </a:rPr>
              <a:t>₂O intolerance doesn’t flair up as much in the Caribbean!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 Size</a:t>
            </a:r>
            <a:endParaRPr lang="en-US" sz="5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4" y="1371600"/>
            <a:ext cx="9107606" cy="5486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23572"/>
          <a:stretch/>
        </p:blipFill>
        <p:spPr>
          <a:xfrm>
            <a:off x="6745405" y="1535372"/>
            <a:ext cx="2234821" cy="1564943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86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Overfishing, Destructive Fishing, &amp; Management of Reefs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1676400"/>
            <a:ext cx="5536442" cy="465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524000" cy="112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45535"/>
            <a:ext cx="3322177" cy="22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41" y="4267200"/>
            <a:ext cx="2760893" cy="243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2224" y="3634397"/>
            <a:ext cx="19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Source: umich.edu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194" y="6355536"/>
            <a:ext cx="18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Source: NOAA.gov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 Calibration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85" y="3189271"/>
            <a:ext cx="5825415" cy="359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7279" y="2784259"/>
            <a:ext cx="6362448" cy="1505424"/>
            <a:chOff x="1761923" y="4826749"/>
            <a:chExt cx="6978560" cy="1505424"/>
          </a:xfrm>
        </p:grpSpPr>
        <p:grpSp>
          <p:nvGrpSpPr>
            <p:cNvPr id="8" name="Group 7"/>
            <p:cNvGrpSpPr/>
            <p:nvPr/>
          </p:nvGrpSpPr>
          <p:grpSpPr>
            <a:xfrm>
              <a:off x="1919249" y="5162622"/>
              <a:ext cx="6821234" cy="1169551"/>
              <a:chOff x="1909926" y="5256113"/>
              <a:chExt cx="6821234" cy="1169551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9926" y="5289572"/>
                <a:ext cx="447877" cy="1102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330360" y="5256113"/>
                <a:ext cx="6400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Unknown 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No bleaching observed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Low (1-10% of corals bleached)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Medium (10-30% of corals bleached)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High (&gt;30% of corals bleached)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61923" y="4826749"/>
              <a:ext cx="515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 smtClean="0"/>
                <a:t>Severity Level of Coral Bleaching </a:t>
              </a:r>
              <a:r>
                <a:rPr lang="en-US" i="1" u="sng" dirty="0" smtClean="0"/>
                <a:t>(reefbase.org)</a:t>
              </a:r>
              <a:endParaRPr lang="en-US" i="1" u="sng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573" y="1447800"/>
                <a:ext cx="8988474" cy="1198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libri"/>
                          <a:cs typeface="Times New Roman"/>
                        </a:rPr>
                        <m:t>𝑅</m:t>
                      </m:r>
                      <m:r>
                        <a:rPr lang="en-US" sz="1600" i="1">
                          <a:latin typeface="Cambria Math"/>
                          <a:ea typeface="Calibri"/>
                          <a:cs typeface="Times New Roman"/>
                        </a:rPr>
                        <m:t>=2∗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𝑇𝑒𝑚𝑝𝑒𝑟𝑎𝑡𝑢𝑟𝑒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27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𝑃𝑜𝑟𝑡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𝑆𝑖𝑧𝑒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𝑆𝑒𝑑𝑖𝑚𝑒𝑛𝑡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𝐷𝑖𝑠𝑐h𝑎𝑟𝑔𝑒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𝐸𝑟𝑜𝑠𝑖𝑜𝑛𝑃𝑜𝑡𝑒𝑛𝑡𝑖𝑎𝑙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𝐸𝑐𝑜𝑛𝑜𝑚𝑖𝑐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𝐷𝑒𝑝𝑒𝑛𝑑𝑒𝑛𝑐𝑒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𝐶𝑎𝑟𝑏𝑜𝑛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𝐷𝑖𝑜𝑥𝑖𝑑𝑒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𝑆𝑡𝑜𝑟𝑚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𝑃𝑒𝑟𝑐𝑒𝑛𝑡𝑎𝑔𝑒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𝑆𝑡𝑜𝑟𝑚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𝐼𝑛𝑡𝑒𝑛𝑠𝑖𝑡𝑦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3" y="1447800"/>
                <a:ext cx="8988474" cy="11987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Level in 2100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7848600" cy="1524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Acidification: +97% (pH = 7.824;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𝐶𝑎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=0.181 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𝑚𝑔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Temperature: +6.5°C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Tropical Cyclone Intensity: +11%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7848600" cy="1524000"/>
              </a:xfrm>
              <a:blipFill rotWithShape="1">
                <a:blip r:embed="rId2"/>
                <a:stretch>
                  <a:fillRect l="-1009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95865" y="4258852"/>
            <a:ext cx="1191352" cy="1241251"/>
            <a:chOff x="6376624" y="4077061"/>
            <a:chExt cx="1191352" cy="124125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18"/>
            <a:stretch/>
          </p:blipFill>
          <p:spPr bwMode="auto">
            <a:xfrm>
              <a:off x="6781800" y="4440644"/>
              <a:ext cx="381000" cy="8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76624" y="4077061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Risk Level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67" y="2876455"/>
            <a:ext cx="64770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3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investigated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tresses,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tresses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impact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in risk level over time if “business as usual”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for qualitative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2" y="1600200"/>
            <a:ext cx="4495800" cy="48768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Great things come in small packages!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 25% of all marine species in 0.1% of the world’s ocean surface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Caribbean: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 of the world’s coral reefs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 of the reef-building corals are unique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75% of the reefs are threatened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Coral bleaching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loss of symbiotic algae that leaves the calcium carbonate backbone exposed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25" y="1828800"/>
            <a:ext cx="449967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8295" y="5796224"/>
            <a:ext cx="2269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Picture source: heraldsun.com.au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4" y="1740769"/>
            <a:ext cx="4114799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Stresses to Coral Reefs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Calibrate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Threat Model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based on Stresses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Threat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evels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eefs for 2100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92072"/>
            <a:ext cx="472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35" y="4003751"/>
            <a:ext cx="3805665" cy="285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2346" b="3502"/>
          <a:stretch/>
        </p:blipFill>
        <p:spPr bwMode="auto">
          <a:xfrm>
            <a:off x="4419600" y="4003751"/>
            <a:ext cx="2438400" cy="285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Global Threats to Coral Reefs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195042"/>
              </p:ext>
            </p:extLst>
          </p:nvPr>
        </p:nvGraphicFramePr>
        <p:xfrm>
          <a:off x="456063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2800" y="6199959"/>
            <a:ext cx="2015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cs typeface="Calibri"/>
              </a:rPr>
              <a:t>¹sos.noaa.gov</a:t>
            </a:r>
          </a:p>
          <a:p>
            <a:pPr algn="just"/>
            <a:r>
              <a:rPr lang="en-US" sz="1400" dirty="0">
                <a:latin typeface="Calibri"/>
                <a:cs typeface="Calibri"/>
              </a:rPr>
              <a:t>²</a:t>
            </a:r>
            <a:r>
              <a:rPr lang="en-US" sz="1400" dirty="0" smtClean="0">
                <a:cs typeface="Calibri"/>
              </a:rPr>
              <a:t> ucsdnews.ucsd.edu</a:t>
            </a:r>
          </a:p>
          <a:p>
            <a:pPr algn="just"/>
            <a:r>
              <a:rPr lang="en-US" sz="1400" dirty="0">
                <a:cs typeface="Calibri"/>
              </a:rPr>
              <a:t>³geology.com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18615" y="501749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Coral Reefs thrive at 27°C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 industrial levels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₂ at 270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&amp; intensity of tropical cyclones has increased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 between SST (50 m) and 27°C</a:t>
            </a:r>
            <a:endParaRPr lang="en-US" sz="4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12722"/>
            <a:ext cx="6553200" cy="4078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94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January 1990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8" y="1752600"/>
            <a:ext cx="2301922" cy="10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 between </a:t>
            </a:r>
            <a:r>
              <a:rPr lang="en-US" sz="36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₂ (50m) and 270 </a:t>
            </a:r>
            <a:r>
              <a:rPr lang="el-GR" sz="36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6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atm</a:t>
            </a:r>
            <a:endParaRPr lang="en-US" sz="36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6082897"/>
                <a:ext cx="84081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10.19∗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𝑆𝑆𝑇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+0.5249∗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𝑙𝑎𝑡𝑖𝑡𝑢𝑑𝑒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−0.2921∗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𝑙𝑜𝑛𝑔𝑖𝑡𝑢𝑑𝑒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+52.19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−270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82897"/>
                <a:ext cx="840819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52029" y="6452229"/>
            <a:ext cx="4509311" cy="324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Olsen  A., Remote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Sensing of 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Environment. 309–325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2004.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3" y="1447800"/>
            <a:ext cx="7113268" cy="463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5" y="1940257"/>
            <a:ext cx="1092999" cy="86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9313" y="1570925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pCO</a:t>
            </a:r>
            <a:r>
              <a:rPr lang="en-US" dirty="0" smtClean="0">
                <a:latin typeface="Calibri"/>
                <a:cs typeface="Calibri"/>
              </a:rPr>
              <a:t>₂ (</a:t>
            </a:r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err="1" smtClean="0">
                <a:latin typeface="Calibri"/>
                <a:cs typeface="Calibri"/>
              </a:rPr>
              <a:t>atm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Tropical Cyclones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61" y="3258950"/>
            <a:ext cx="4282055" cy="355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63200" y="3429000"/>
            <a:ext cx="4041775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Storm Intensity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3" y="1481182"/>
            <a:ext cx="4229101" cy="355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0739" y="1676400"/>
            <a:ext cx="4040188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Percent Chance Area will be Hit by Tropical Cyclone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15" y="1481182"/>
            <a:ext cx="774937" cy="17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84" y="5473949"/>
            <a:ext cx="3048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Threats to Coral Reefs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306593"/>
              </p:ext>
            </p:extLst>
          </p:nvPr>
        </p:nvGraphicFramePr>
        <p:xfrm>
          <a:off x="457200" y="16467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2800" y="6199959"/>
            <a:ext cx="2015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prstClr val="black"/>
                </a:solidFill>
                <a:cs typeface="Calibri"/>
              </a:rPr>
              <a:t>¹WRI.org</a:t>
            </a:r>
          </a:p>
          <a:p>
            <a:pPr algn="just"/>
            <a:r>
              <a:rPr lang="en-US" sz="1400" dirty="0" smtClean="0">
                <a:solidFill>
                  <a:prstClr val="black"/>
                </a:solidFill>
                <a:cs typeface="Calibri"/>
              </a:rPr>
              <a:t>²shipahoy.blog.com</a:t>
            </a:r>
          </a:p>
          <a:p>
            <a:pPr algn="just"/>
            <a:r>
              <a:rPr lang="en-US" sz="1400" dirty="0" smtClean="0">
                <a:solidFill>
                  <a:prstClr val="black"/>
                </a:solidFill>
                <a:cs typeface="Calibri"/>
              </a:rPr>
              <a:t>³duke.edu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Watershed Drainage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18"/>
            <a:ext cx="9144000" cy="558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600" y="1371600"/>
            <a:ext cx="3429001" cy="15683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682553" y="1752600"/>
            <a:ext cx="1295400" cy="17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416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Evaluating the Impact of Local and Global Stresses on Caribbean Coral Reefs</vt:lpstr>
      <vt:lpstr>Background Information</vt:lpstr>
      <vt:lpstr>Objectives</vt:lpstr>
      <vt:lpstr>Global Threats to Coral Reefs</vt:lpstr>
      <vt:lpstr>Difference between SST (50 m) and 27°C</vt:lpstr>
      <vt:lpstr>Difference between pCO₂ (50m) and 270 μatm</vt:lpstr>
      <vt:lpstr>Tropical Cyclones</vt:lpstr>
      <vt:lpstr>Local Threats to Coral Reefs</vt:lpstr>
      <vt:lpstr>Watershed Drainage</vt:lpstr>
      <vt:lpstr>Port Size</vt:lpstr>
      <vt:lpstr>Overfishing, Destructive Fishing, &amp; Management of Reefs</vt:lpstr>
      <vt:lpstr>Model Calibration</vt:lpstr>
      <vt:lpstr>Risk Level in 2100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L. Thomas</dc:creator>
  <cp:lastModifiedBy>Courtney L. Thomas</cp:lastModifiedBy>
  <cp:revision>80</cp:revision>
  <dcterms:created xsi:type="dcterms:W3CDTF">2011-11-21T00:04:39Z</dcterms:created>
  <dcterms:modified xsi:type="dcterms:W3CDTF">2011-11-29T13:15:23Z</dcterms:modified>
</cp:coreProperties>
</file>