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avi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85" r:id="rId2"/>
    <p:sldId id="294" r:id="rId3"/>
    <p:sldId id="333" r:id="rId4"/>
    <p:sldId id="330" r:id="rId5"/>
    <p:sldId id="320" r:id="rId6"/>
    <p:sldId id="329" r:id="rId7"/>
    <p:sldId id="331" r:id="rId8"/>
    <p:sldId id="326" r:id="rId9"/>
    <p:sldId id="327" r:id="rId10"/>
    <p:sldId id="303" r:id="rId11"/>
    <p:sldId id="324" r:id="rId12"/>
    <p:sldId id="319" r:id="rId13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7A394"/>
    <a:srgbClr val="4D93D9"/>
    <a:srgbClr val="CC0000"/>
    <a:srgbClr val="333399"/>
    <a:srgbClr val="000000"/>
    <a:srgbClr val="5F5F5F"/>
    <a:srgbClr val="808080"/>
    <a:srgbClr val="78A4BC"/>
    <a:srgbClr val="9DB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294" autoAdjust="0"/>
    <p:restoredTop sz="97790" autoAdjust="0"/>
  </p:normalViewPr>
  <p:slideViewPr>
    <p:cSldViewPr>
      <p:cViewPr varScale="1">
        <p:scale>
          <a:sx n="110" d="100"/>
          <a:sy n="110" d="100"/>
        </p:scale>
        <p:origin x="-1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41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59AFD9-BDF0-43FD-959F-831810CB5995}" type="datetimeFigureOut">
              <a:rPr lang="zh-CN" altLang="en-US" smtClean="0"/>
              <a:pPr/>
              <a:t>2011/11/21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753200-AB0E-48CD-A838-4510BD11F7F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0037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smtClean="0"/>
              <a:t>Connect</a:t>
            </a:r>
            <a:r>
              <a:rPr lang="en-US" altLang="zh-CN" baseline="0" dirty="0" smtClean="0"/>
              <a:t> with SQL sever through the same 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895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7692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7692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7692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753200-AB0E-48CD-A838-4510BD11F7FA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 bwMode="gray">
      <p:bgPr>
        <a:gradFill rotWithShape="0">
          <a:gsLst>
            <a:gs pos="0">
              <a:schemeClr val="bg1"/>
            </a:gs>
            <a:gs pos="100000">
              <a:schemeClr val="bg1">
                <a:gamma/>
                <a:tint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129" name="Object 57"/>
          <p:cNvGraphicFramePr>
            <a:graphicFrameLocks noChangeAspect="1"/>
          </p:cNvGraphicFramePr>
          <p:nvPr/>
        </p:nvGraphicFramePr>
        <p:xfrm>
          <a:off x="0" y="0"/>
          <a:ext cx="9144000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20" name="Image" r:id="rId3" imgW="2438198" imgH="1657835" progId="">
                  <p:embed/>
                </p:oleObj>
              </mc:Choice>
              <mc:Fallback>
                <p:oleObj name="Image" r:id="rId3" imgW="2438198" imgH="1657835" progId="">
                  <p:embed/>
                  <p:pic>
                    <p:nvPicPr>
                      <p:cNvPr id="0" name="Picture 2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1000" y="4343400"/>
            <a:ext cx="5181600" cy="1219200"/>
          </a:xfrm>
        </p:spPr>
        <p:txBody>
          <a:bodyPr/>
          <a:lstStyle>
            <a:lvl1pPr>
              <a:defRPr sz="2400">
                <a:solidFill>
                  <a:schemeClr val="tx1"/>
                </a:solidFill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en-US" altLang="zh-CN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562600"/>
            <a:ext cx="51816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600">
                <a:solidFill>
                  <a:schemeClr val="tx2"/>
                </a:solidFill>
              </a:defRPr>
            </a:lvl1pPr>
          </a:lstStyle>
          <a:p>
            <a:r>
              <a:rPr lang="zh-CN" altLang="en-US" smtClean="0"/>
              <a:t>单击此处编辑母版副标题样式</a:t>
            </a:r>
            <a:endParaRPr lang="en-US" altLang="zh-CN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52400" y="6553200"/>
            <a:ext cx="2438400" cy="228600"/>
          </a:xfrm>
          <a:prstGeom prst="rect">
            <a:avLst/>
          </a:prstGeom>
        </p:spPr>
        <p:txBody>
          <a:bodyPr/>
          <a:lstStyle>
            <a:lvl1pPr algn="l">
              <a:defRPr b="0">
                <a:solidFill>
                  <a:srgbClr val="000000"/>
                </a:solidFill>
                <a:latin typeface="Arial" charset="0"/>
              </a:defRPr>
            </a:lvl1pPr>
          </a:lstStyle>
          <a:p>
            <a:endParaRPr lang="en-US" altLang="zh-CN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553200"/>
            <a:ext cx="3048000" cy="228600"/>
          </a:xfrm>
          <a:prstGeom prst="rect">
            <a:avLst/>
          </a:prstGeom>
        </p:spPr>
        <p:txBody>
          <a:bodyPr/>
          <a:lstStyle>
            <a:lvl1pPr algn="ctr">
              <a:defRPr sz="1000" b="0" i="0">
                <a:solidFill>
                  <a:srgbClr val="000000"/>
                </a:solidFill>
              </a:defRPr>
            </a:lvl1pPr>
          </a:lstStyle>
          <a:p>
            <a:endParaRPr lang="en-US" altLang="zh-CN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477000" y="6553200"/>
            <a:ext cx="2438400" cy="228600"/>
          </a:xfrm>
        </p:spPr>
        <p:txBody>
          <a:bodyPr/>
          <a:lstStyle>
            <a:lvl1pPr algn="r">
              <a:defRPr sz="1000">
                <a:latin typeface="Arial" charset="0"/>
              </a:defRPr>
            </a:lvl1pPr>
          </a:lstStyle>
          <a:p>
            <a:fld id="{BEC27A0E-20E2-4EAF-9314-FC4268FE603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D5935B-086F-4644-BB03-67C143D7EBD1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781800" y="457200"/>
            <a:ext cx="1905000" cy="577215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66800" y="457200"/>
            <a:ext cx="5562600" cy="577215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8E3177-3FC9-4DB9-82F3-F07BC82FC117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95400" y="457200"/>
            <a:ext cx="7086600" cy="563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1066800" y="1371600"/>
            <a:ext cx="7620000" cy="4857750"/>
          </a:xfrm>
        </p:spPr>
        <p:txBody>
          <a:bodyPr/>
          <a:lstStyle/>
          <a:p>
            <a:r>
              <a:rPr lang="zh-CN" altLang="en-US" smtClean="0"/>
              <a:t>单击图标添加表格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228600" y="6400800"/>
            <a:ext cx="2133600" cy="244475"/>
          </a:xfrm>
        </p:spPr>
        <p:txBody>
          <a:bodyPr/>
          <a:lstStyle>
            <a:lvl1pPr>
              <a:defRPr/>
            </a:lvl1pPr>
          </a:lstStyle>
          <a:p>
            <a:fld id="{9A4E3A7F-58C3-4AEB-9194-00C8431DFBF0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BB24B9-723D-4142-AE97-788CB92342FE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E20973-BB01-4496-A5C2-688EB6D13E26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66800" y="1371600"/>
            <a:ext cx="3733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953000" y="1371600"/>
            <a:ext cx="3733800" cy="4857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C04F7B-63CA-4EAC-8CF0-40A63D0BF772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5638800" y="6457950"/>
            <a:ext cx="2133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www.themegallery.com</a:t>
            </a: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791200" y="6353175"/>
            <a:ext cx="2895600" cy="2444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LOGO</a:t>
            </a: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44F298-FE9D-4ACD-8E59-12C9EB7ACEAD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3B8C47-FB78-40FD-941B-30F64D47727C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2AFCC-C0DD-4538-A60C-E4932DE7A15B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6960F2-E9AE-4FF0-BB35-C790EED86555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单击图标添加图片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76F002-0DA2-463C-943D-9E1F03979993}" type="slidenum">
              <a:rPr lang="en-US" altLang="zh-CN"/>
              <a:pPr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mlDrawing" Target="../drawings/vmlDrawing1.v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82" name="Object 58"/>
          <p:cNvGraphicFramePr>
            <a:graphicFrameLocks noChangeAspect="1"/>
          </p:cNvGraphicFramePr>
          <p:nvPr/>
        </p:nvGraphicFramePr>
        <p:xfrm>
          <a:off x="0" y="0"/>
          <a:ext cx="9144000" cy="220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77" name="Image" r:id="rId15" imgW="2438198" imgH="1657835" progId="">
                  <p:embed/>
                </p:oleObj>
              </mc:Choice>
              <mc:Fallback>
                <p:oleObj name="Image" r:id="rId15" imgW="2438198" imgH="1657835" progId="">
                  <p:embed/>
                  <p:pic>
                    <p:nvPicPr>
                      <p:cNvPr id="0" name="Picture 2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2209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4D93D9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B1749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DDDDDD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79" name="Rectangle 55"/>
          <p:cNvSpPr>
            <a:spLocks noChangeArrowheads="1"/>
          </p:cNvSpPr>
          <p:nvPr/>
        </p:nvSpPr>
        <p:spPr bwMode="white">
          <a:xfrm>
            <a:off x="5715000" y="6305550"/>
            <a:ext cx="3009900" cy="4000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gray">
          <a:xfrm>
            <a:off x="1066800" y="1371600"/>
            <a:ext cx="7620000" cy="485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en-US" altLang="zh-CN" dirty="0" smtClean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228600" y="6400800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00">
                <a:solidFill>
                  <a:srgbClr val="000000"/>
                </a:solidFill>
                <a:latin typeface="+mn-lt"/>
                <a:ea typeface="宋体" charset="-122"/>
              </a:defRPr>
            </a:lvl1pPr>
          </a:lstStyle>
          <a:p>
            <a:fld id="{6E6A5E91-C745-4EDF-81F3-2B74ECFDF3D3}" type="slidenum">
              <a:rPr lang="en-US" altLang="zh-CN"/>
              <a:pPr/>
              <a:t>‹#›</a:t>
            </a:fld>
            <a:endParaRPr lang="en-US" altLang="zh-CN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gray">
          <a:xfrm>
            <a:off x="1295400" y="457200"/>
            <a:ext cx="78486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 dirty="0" smtClean="0"/>
              <a:t>单击此处编辑母版标题样式</a:t>
            </a:r>
            <a:endParaRPr lang="en-US" altLang="zh-CN" dirty="0" smtClean="0"/>
          </a:p>
        </p:txBody>
      </p:sp>
      <p:grpSp>
        <p:nvGrpSpPr>
          <p:cNvPr id="1090" name="Group 66"/>
          <p:cNvGrpSpPr>
            <a:grpSpLocks noChangeAspect="1"/>
          </p:cNvGrpSpPr>
          <p:nvPr/>
        </p:nvGrpSpPr>
        <p:grpSpPr bwMode="auto">
          <a:xfrm>
            <a:off x="228600" y="228600"/>
            <a:ext cx="792480" cy="975360"/>
            <a:chOff x="432" y="1152"/>
            <a:chExt cx="2496" cy="2784"/>
          </a:xfrm>
        </p:grpSpPr>
        <p:sp>
          <p:nvSpPr>
            <p:cNvPr id="1083" name="AutoShape 59"/>
            <p:cNvSpPr>
              <a:spLocks noChangeArrowheads="1"/>
            </p:cNvSpPr>
            <p:nvPr userDrawn="1"/>
          </p:nvSpPr>
          <p:spPr bwMode="gray">
            <a:xfrm>
              <a:off x="1667" y="2221"/>
              <a:ext cx="1261" cy="780"/>
            </a:xfrm>
            <a:prstGeom prst="diamond">
              <a:avLst/>
            </a:prstGeom>
            <a:solidFill>
              <a:schemeClr val="hlink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84" name="AutoShape 60"/>
            <p:cNvSpPr>
              <a:spLocks noChangeArrowheads="1"/>
            </p:cNvSpPr>
            <p:nvPr userDrawn="1"/>
          </p:nvSpPr>
          <p:spPr bwMode="gray">
            <a:xfrm>
              <a:off x="432" y="1442"/>
              <a:ext cx="1290" cy="794"/>
            </a:xfrm>
            <a:prstGeom prst="diamond">
              <a:avLst/>
            </a:prstGeom>
            <a:solidFill>
              <a:schemeClr val="tx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85" name="AutoShape 61"/>
            <p:cNvSpPr>
              <a:spLocks noChangeArrowheads="1"/>
            </p:cNvSpPr>
            <p:nvPr userDrawn="1"/>
          </p:nvSpPr>
          <p:spPr bwMode="gray">
            <a:xfrm>
              <a:off x="1066" y="1152"/>
              <a:ext cx="1202" cy="796"/>
            </a:xfrm>
            <a:prstGeom prst="diamond">
              <a:avLst/>
            </a:prstGeom>
            <a:solidFill>
              <a:schemeClr val="tx2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1086" name="Freeform 62"/>
            <p:cNvSpPr>
              <a:spLocks/>
            </p:cNvSpPr>
            <p:nvPr userDrawn="1"/>
          </p:nvSpPr>
          <p:spPr bwMode="gray">
            <a:xfrm>
              <a:off x="1668" y="2609"/>
              <a:ext cx="648" cy="1066"/>
            </a:xfrm>
            <a:custGeom>
              <a:avLst/>
              <a:gdLst/>
              <a:ahLst/>
              <a:cxnLst>
                <a:cxn ang="0">
                  <a:pos x="648" y="1066"/>
                </a:cxn>
                <a:cxn ang="0">
                  <a:pos x="641" y="389"/>
                </a:cxn>
                <a:cxn ang="0">
                  <a:pos x="0" y="0"/>
                </a:cxn>
                <a:cxn ang="0">
                  <a:pos x="2" y="681"/>
                </a:cxn>
                <a:cxn ang="0">
                  <a:pos x="648" y="1066"/>
                </a:cxn>
              </a:cxnLst>
              <a:rect l="0" t="0" r="r" b="b"/>
              <a:pathLst>
                <a:path w="648" h="1066">
                  <a:moveTo>
                    <a:pt x="648" y="1066"/>
                  </a:moveTo>
                  <a:lnTo>
                    <a:pt x="641" y="389"/>
                  </a:lnTo>
                  <a:lnTo>
                    <a:pt x="0" y="0"/>
                  </a:lnTo>
                  <a:lnTo>
                    <a:pt x="2" y="681"/>
                  </a:lnTo>
                  <a:lnTo>
                    <a:pt x="648" y="1066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7" name="Freeform 63"/>
            <p:cNvSpPr>
              <a:spLocks/>
            </p:cNvSpPr>
            <p:nvPr userDrawn="1"/>
          </p:nvSpPr>
          <p:spPr bwMode="gray">
            <a:xfrm>
              <a:off x="433" y="1831"/>
              <a:ext cx="647" cy="1092"/>
            </a:xfrm>
            <a:custGeom>
              <a:avLst/>
              <a:gdLst/>
              <a:ahLst/>
              <a:cxnLst>
                <a:cxn ang="0">
                  <a:pos x="626" y="991"/>
                </a:cxn>
                <a:cxn ang="0">
                  <a:pos x="626" y="362"/>
                </a:cxn>
                <a:cxn ang="0">
                  <a:pos x="0" y="0"/>
                </a:cxn>
                <a:cxn ang="0">
                  <a:pos x="2" y="617"/>
                </a:cxn>
                <a:cxn ang="0">
                  <a:pos x="626" y="991"/>
                </a:cxn>
              </a:cxnLst>
              <a:rect l="0" t="0" r="r" b="b"/>
              <a:pathLst>
                <a:path w="626" h="991">
                  <a:moveTo>
                    <a:pt x="626" y="991"/>
                  </a:moveTo>
                  <a:lnTo>
                    <a:pt x="626" y="362"/>
                  </a:lnTo>
                  <a:lnTo>
                    <a:pt x="0" y="0"/>
                  </a:lnTo>
                  <a:lnTo>
                    <a:pt x="2" y="617"/>
                  </a:lnTo>
                  <a:lnTo>
                    <a:pt x="626" y="991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8" name="Freeform 64"/>
            <p:cNvSpPr>
              <a:spLocks/>
            </p:cNvSpPr>
            <p:nvPr userDrawn="1"/>
          </p:nvSpPr>
          <p:spPr bwMode="gray">
            <a:xfrm>
              <a:off x="1077" y="2896"/>
              <a:ext cx="593" cy="1040"/>
            </a:xfrm>
            <a:custGeom>
              <a:avLst/>
              <a:gdLst/>
              <a:ahLst/>
              <a:cxnLst>
                <a:cxn ang="0">
                  <a:pos x="582" y="944"/>
                </a:cxn>
                <a:cxn ang="0">
                  <a:pos x="582" y="346"/>
                </a:cxn>
                <a:cxn ang="0">
                  <a:pos x="0" y="0"/>
                </a:cxn>
                <a:cxn ang="0">
                  <a:pos x="1" y="610"/>
                </a:cxn>
                <a:cxn ang="0">
                  <a:pos x="582" y="944"/>
                </a:cxn>
              </a:cxnLst>
              <a:rect l="0" t="0" r="r" b="b"/>
              <a:pathLst>
                <a:path w="582" h="944">
                  <a:moveTo>
                    <a:pt x="582" y="944"/>
                  </a:moveTo>
                  <a:lnTo>
                    <a:pt x="582" y="346"/>
                  </a:lnTo>
                  <a:lnTo>
                    <a:pt x="0" y="0"/>
                  </a:lnTo>
                  <a:lnTo>
                    <a:pt x="1" y="610"/>
                  </a:lnTo>
                  <a:lnTo>
                    <a:pt x="582" y="944"/>
                  </a:lnTo>
                  <a:close/>
                </a:path>
              </a:pathLst>
            </a:custGeom>
            <a:solidFill>
              <a:schemeClr val="tx1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89" name="Freeform 65"/>
            <p:cNvSpPr>
              <a:spLocks/>
            </p:cNvSpPr>
            <p:nvPr userDrawn="1"/>
          </p:nvSpPr>
          <p:spPr bwMode="gray">
            <a:xfrm>
              <a:off x="1074" y="1547"/>
              <a:ext cx="596" cy="1075"/>
            </a:xfrm>
            <a:custGeom>
              <a:avLst/>
              <a:gdLst/>
              <a:ahLst/>
              <a:cxnLst>
                <a:cxn ang="0">
                  <a:pos x="576" y="976"/>
                </a:cxn>
                <a:cxn ang="0">
                  <a:pos x="574" y="350"/>
                </a:cxn>
                <a:cxn ang="0">
                  <a:pos x="0" y="0"/>
                </a:cxn>
                <a:cxn ang="0">
                  <a:pos x="0" y="625"/>
                </a:cxn>
                <a:cxn ang="0">
                  <a:pos x="576" y="976"/>
                </a:cxn>
              </a:cxnLst>
              <a:rect l="0" t="0" r="r" b="b"/>
              <a:pathLst>
                <a:path w="576" h="976">
                  <a:moveTo>
                    <a:pt x="576" y="976"/>
                  </a:moveTo>
                  <a:lnTo>
                    <a:pt x="574" y="350"/>
                  </a:lnTo>
                  <a:lnTo>
                    <a:pt x="0" y="0"/>
                  </a:lnTo>
                  <a:lnTo>
                    <a:pt x="0" y="625"/>
                  </a:lnTo>
                  <a:lnTo>
                    <a:pt x="576" y="976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2"/>
          </a:solidFill>
          <a:latin typeface="Verdana" pitchFamily="34" charset="0"/>
        </a:defRPr>
      </a:lvl9pPr>
    </p:titleStyle>
    <p:bodyStyle>
      <a:lvl1pPr marL="342900" indent="-342900" algn="l" rtl="0" eaLnBrk="1" fontAlgn="base" hangingPunct="1">
        <a:spcBef>
          <a:spcPts val="1200"/>
        </a:spcBef>
        <a:spcAft>
          <a:spcPct val="0"/>
        </a:spcAft>
        <a:buClr>
          <a:schemeClr val="tx2"/>
        </a:buClr>
        <a:buFont typeface="Wingdings" pitchFamily="2" charset="2"/>
        <a:buChar char="v"/>
        <a:defRPr sz="26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ts val="6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300">
          <a:solidFill>
            <a:schemeClr val="tx1"/>
          </a:solidFill>
          <a:latin typeface="Arial" charset="0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Arial" charset="0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Arial" charset="0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Arial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0" y="2133600"/>
            <a:ext cx="9144000" cy="1219200"/>
          </a:xfrm>
        </p:spPr>
        <p:txBody>
          <a:bodyPr/>
          <a:lstStyle/>
          <a:p>
            <a:pPr algn="ctr"/>
            <a:r>
              <a:rPr lang="en-US" altLang="zh-CN" sz="3200" dirty="0" smtClean="0">
                <a:ea typeface="宋体" charset="-122"/>
              </a:rPr>
              <a:t>Animating Observations and Model Data in </a:t>
            </a:r>
            <a:r>
              <a:rPr lang="en-US" altLang="zh-CN" sz="3200" dirty="0" err="1" smtClean="0">
                <a:ea typeface="宋体" charset="-122"/>
              </a:rPr>
              <a:t>ArcMap</a:t>
            </a:r>
            <a:r>
              <a:rPr lang="en-US" altLang="zh-CN" sz="3200" dirty="0" smtClean="0">
                <a:ea typeface="宋体" charset="-122"/>
              </a:rPr>
              <a:t/>
            </a:r>
            <a:br>
              <a:rPr lang="en-US" altLang="zh-CN" sz="3200" dirty="0" smtClean="0">
                <a:ea typeface="宋体" charset="-122"/>
              </a:rPr>
            </a:br>
            <a:endParaRPr lang="en-US" altLang="zh-CN" sz="2800" dirty="0">
              <a:ea typeface="宋体" charset="-122"/>
            </a:endParaRPr>
          </a:p>
        </p:txBody>
      </p:sp>
      <p:grpSp>
        <p:nvGrpSpPr>
          <p:cNvPr id="100379" name="Group 27"/>
          <p:cNvGrpSpPr>
            <a:grpSpLocks/>
          </p:cNvGrpSpPr>
          <p:nvPr/>
        </p:nvGrpSpPr>
        <p:grpSpPr bwMode="auto">
          <a:xfrm>
            <a:off x="2438400" y="4952999"/>
            <a:ext cx="5181600" cy="1119207"/>
            <a:chOff x="432" y="2034"/>
            <a:chExt cx="2160" cy="750"/>
          </a:xfrm>
        </p:grpSpPr>
        <p:sp>
          <p:nvSpPr>
            <p:cNvPr id="100375" name="Freeform 23"/>
            <p:cNvSpPr>
              <a:spLocks/>
            </p:cNvSpPr>
            <p:nvPr/>
          </p:nvSpPr>
          <p:spPr bwMode="gray">
            <a:xfrm rot="-409519">
              <a:off x="452" y="2473"/>
              <a:ext cx="1618" cy="309"/>
            </a:xfrm>
            <a:custGeom>
              <a:avLst/>
              <a:gdLst/>
              <a:ahLst/>
              <a:cxnLst>
                <a:cxn ang="0">
                  <a:pos x="3" y="145"/>
                </a:cxn>
                <a:cxn ang="0">
                  <a:pos x="987" y="16"/>
                </a:cxn>
                <a:cxn ang="0">
                  <a:pos x="2232" y="168"/>
                </a:cxn>
                <a:cxn ang="0">
                  <a:pos x="3211" y="130"/>
                </a:cxn>
                <a:cxn ang="0">
                  <a:pos x="2251" y="194"/>
                </a:cxn>
                <a:cxn ang="0">
                  <a:pos x="987" y="62"/>
                </a:cxn>
                <a:cxn ang="0">
                  <a:pos x="3" y="145"/>
                </a:cxn>
              </a:cxnLst>
              <a:rect l="0" t="0" r="r" b="b"/>
              <a:pathLst>
                <a:path w="3214" h="205">
                  <a:moveTo>
                    <a:pt x="3" y="145"/>
                  </a:moveTo>
                  <a:cubicBezTo>
                    <a:pt x="0" y="144"/>
                    <a:pt x="557" y="0"/>
                    <a:pt x="987" y="16"/>
                  </a:cubicBezTo>
                  <a:cubicBezTo>
                    <a:pt x="1417" y="33"/>
                    <a:pt x="1861" y="149"/>
                    <a:pt x="2232" y="168"/>
                  </a:cubicBezTo>
                  <a:cubicBezTo>
                    <a:pt x="2603" y="187"/>
                    <a:pt x="3208" y="126"/>
                    <a:pt x="3211" y="130"/>
                  </a:cubicBezTo>
                  <a:cubicBezTo>
                    <a:pt x="3214" y="134"/>
                    <a:pt x="2622" y="205"/>
                    <a:pt x="2251" y="194"/>
                  </a:cubicBezTo>
                  <a:cubicBezTo>
                    <a:pt x="1880" y="183"/>
                    <a:pt x="1362" y="70"/>
                    <a:pt x="987" y="62"/>
                  </a:cubicBezTo>
                  <a:cubicBezTo>
                    <a:pt x="384" y="54"/>
                    <a:pt x="168" y="144"/>
                    <a:pt x="3" y="14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/>
                </a:gs>
                <a:gs pos="100000">
                  <a:schemeClr val="accent2">
                    <a:gamma/>
                    <a:tint val="3372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0378" name="Freeform 26"/>
            <p:cNvSpPr>
              <a:spLocks/>
            </p:cNvSpPr>
            <p:nvPr/>
          </p:nvSpPr>
          <p:spPr bwMode="gray">
            <a:xfrm>
              <a:off x="432" y="2034"/>
              <a:ext cx="2160" cy="750"/>
            </a:xfrm>
            <a:custGeom>
              <a:avLst/>
              <a:gdLst/>
              <a:ahLst/>
              <a:cxnLst>
                <a:cxn ang="0">
                  <a:pos x="3" y="565"/>
                </a:cxn>
                <a:cxn ang="0">
                  <a:pos x="460" y="237"/>
                </a:cxn>
                <a:cxn ang="0">
                  <a:pos x="1104" y="305"/>
                </a:cxn>
                <a:cxn ang="0">
                  <a:pos x="1731" y="6"/>
                </a:cxn>
                <a:cxn ang="0">
                  <a:pos x="1124" y="344"/>
                </a:cxn>
                <a:cxn ang="0">
                  <a:pos x="456" y="313"/>
                </a:cxn>
                <a:cxn ang="0">
                  <a:pos x="3" y="565"/>
                </a:cxn>
              </a:cxnLst>
              <a:rect l="0" t="0" r="r" b="b"/>
              <a:pathLst>
                <a:path w="1731" h="565">
                  <a:moveTo>
                    <a:pt x="3" y="565"/>
                  </a:moveTo>
                  <a:cubicBezTo>
                    <a:pt x="0" y="563"/>
                    <a:pt x="215" y="289"/>
                    <a:pt x="460" y="237"/>
                  </a:cubicBezTo>
                  <a:cubicBezTo>
                    <a:pt x="704" y="187"/>
                    <a:pt x="892" y="343"/>
                    <a:pt x="1104" y="305"/>
                  </a:cubicBezTo>
                  <a:cubicBezTo>
                    <a:pt x="1316" y="267"/>
                    <a:pt x="1728" y="0"/>
                    <a:pt x="1731" y="6"/>
                  </a:cubicBezTo>
                  <a:cubicBezTo>
                    <a:pt x="1654" y="53"/>
                    <a:pt x="1362" y="291"/>
                    <a:pt x="1124" y="344"/>
                  </a:cubicBezTo>
                  <a:cubicBezTo>
                    <a:pt x="886" y="397"/>
                    <a:pt x="650" y="265"/>
                    <a:pt x="456" y="313"/>
                  </a:cubicBezTo>
                  <a:cubicBezTo>
                    <a:pt x="115" y="402"/>
                    <a:pt x="94" y="537"/>
                    <a:pt x="3" y="565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1"/>
                </a:gs>
                <a:gs pos="100000">
                  <a:schemeClr val="accent1">
                    <a:gamma/>
                    <a:tint val="3372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2" name="副标题 1"/>
          <p:cNvSpPr>
            <a:spLocks noGrp="1"/>
          </p:cNvSpPr>
          <p:nvPr>
            <p:ph type="subTitle" idx="1"/>
          </p:nvPr>
        </p:nvSpPr>
        <p:spPr>
          <a:xfrm>
            <a:off x="0" y="4419600"/>
            <a:ext cx="9144000" cy="864403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altLang="zh-CN" dirty="0" err="1" smtClean="0"/>
              <a:t>Fengyan</a:t>
            </a:r>
            <a:r>
              <a:rPr lang="en-US" altLang="zh-CN" dirty="0" smtClean="0"/>
              <a:t> Yang</a:t>
            </a:r>
          </a:p>
          <a:p>
            <a:pPr algn="ctr">
              <a:lnSpc>
                <a:spcPct val="150000"/>
              </a:lnSpc>
            </a:pPr>
            <a:r>
              <a:rPr lang="en-US" altLang="zh-CN" dirty="0" smtClean="0"/>
              <a:t>11/15/2011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标题 1"/>
          <p:cNvSpPr txBox="1">
            <a:spLocks/>
          </p:cNvSpPr>
          <p:nvPr/>
        </p:nvSpPr>
        <p:spPr bwMode="gray">
          <a:xfrm>
            <a:off x="179696" y="334465"/>
            <a:ext cx="8839200" cy="56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/>
              <a:t>Flow discharge data analysis through ODM Tools </a:t>
            </a:r>
            <a:endParaRPr lang="zh-CN" altLang="en-US" dirty="0"/>
          </a:p>
        </p:txBody>
      </p:sp>
      <p:pic>
        <p:nvPicPr>
          <p:cNvPr id="4100" name="Picture 4" descr="H:\study\2011 fall\term project\hermine\graph\ColoradoRvatAustin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7060"/>
            <a:ext cx="4201965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899" y="1472025"/>
            <a:ext cx="1671658" cy="5786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120" y="5761833"/>
            <a:ext cx="37630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/>
              <a:t>Fluctuation due to dams regulation to the flow discharge</a:t>
            </a:r>
            <a:endParaRPr lang="zh-CN" altLang="en-US" dirty="0"/>
          </a:p>
        </p:txBody>
      </p:sp>
      <p:pic>
        <p:nvPicPr>
          <p:cNvPr id="26" name="Picture 3" descr="H:\study\2011 fall\term project\hermine\graph\TrinityRiverat Dallas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141" y="1065687"/>
            <a:ext cx="4201964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877" y="3318875"/>
            <a:ext cx="4207228" cy="2092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0" y="3363060"/>
            <a:ext cx="4167846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图片 29" descr="屏幕剪辑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960" y="1392460"/>
            <a:ext cx="1684163" cy="58904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50591" y="5722215"/>
            <a:ext cx="37630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/>
              <a:t>One day apart to reach the flow peak, storm came to Austin one day before Dallas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76333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1676400"/>
            <a:ext cx="7620000" cy="5010150"/>
          </a:xfrm>
        </p:spPr>
        <p:txBody>
          <a:bodyPr/>
          <a:lstStyle/>
          <a:p>
            <a:r>
              <a:rPr lang="en-US" altLang="zh-CN" sz="2400" dirty="0" smtClean="0"/>
              <a:t>Verified Query layers enable ODM database data to be viewed in </a:t>
            </a:r>
            <a:r>
              <a:rPr lang="en-US" altLang="zh-CN" sz="2400" dirty="0" err="1" smtClean="0"/>
              <a:t>ArcMap</a:t>
            </a:r>
            <a:endParaRPr lang="en-US" altLang="zh-CN" sz="2400" dirty="0" smtClean="0"/>
          </a:p>
          <a:p>
            <a:pPr marL="0" indent="0">
              <a:buNone/>
            </a:pPr>
            <a:r>
              <a:rPr lang="en-US" altLang="zh-CN" sz="2400" dirty="0" smtClean="0"/>
              <a:t> </a:t>
            </a:r>
          </a:p>
          <a:p>
            <a:r>
              <a:rPr lang="en-US" altLang="zh-CN" sz="2400" dirty="0" smtClean="0"/>
              <a:t>Reviewed the patterns, trends and data changes of Flooding and Rainstorm over a period of time</a:t>
            </a:r>
          </a:p>
          <a:p>
            <a:endParaRPr lang="en-US" altLang="zh-CN" sz="2400" dirty="0"/>
          </a:p>
          <a:p>
            <a:r>
              <a:rPr lang="en-US" altLang="zh-CN" sz="2400" dirty="0" smtClean="0"/>
              <a:t>This process can be applied to other time series data</a:t>
            </a:r>
          </a:p>
          <a:p>
            <a:pPr marL="0" indent="0">
              <a:buNone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48960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098" name="Picture 2" descr="C:\Users\fengyan\Pictures\pics\psu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-53682"/>
            <a:ext cx="9220200" cy="6908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5638800"/>
            <a:ext cx="3460750" cy="594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dirty="0" smtClean="0"/>
              <a:t>Guilin, China</a:t>
            </a:r>
          </a:p>
          <a:p>
            <a:pPr algn="l"/>
            <a:r>
              <a:rPr lang="en-US" altLang="zh-CN" dirty="0" smtClean="0"/>
              <a:t>July 2011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2515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:\study\2011 fall\term project\hermine\graph\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64" y="3561183"/>
            <a:ext cx="4653273" cy="3494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:\study\2011 fall\term project\hermine\graph\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864" y="13648"/>
            <a:ext cx="4652136" cy="359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bloximages.chicago2.vip.townnews.com/yourhoustonnews.com/content/tncms/assets/editorial/c/83/aa5/c83aa53a-25e6-5549-a540-a8eb1a337d11-revisions/4ce8ad79c5de6.imag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609855"/>
            <a:ext cx="4491865" cy="350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7562653" y="3291526"/>
            <a:ext cx="1582484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altLang="zh-CN" dirty="0" smtClean="0">
                <a:solidFill>
                  <a:schemeClr val="bg1">
                    <a:lumMod val="95000"/>
                  </a:schemeClr>
                </a:solidFill>
              </a:rPr>
              <a:t>flooding cities</a:t>
            </a:r>
            <a:endParaRPr lang="zh-CN" alt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2550307" y="6488247"/>
            <a:ext cx="1941557" cy="369332"/>
          </a:xfrm>
          <a:prstGeom prst="rect">
            <a:avLst/>
          </a:prstGeom>
          <a:solidFill>
            <a:srgbClr val="0070C0"/>
          </a:solidFill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killing two people</a:t>
            </a:r>
          </a:p>
        </p:txBody>
      </p:sp>
      <p:sp>
        <p:nvSpPr>
          <p:cNvPr id="10" name="内容占位符 2"/>
          <p:cNvSpPr txBox="1">
            <a:spLocks/>
          </p:cNvSpPr>
          <p:nvPr/>
        </p:nvSpPr>
        <p:spPr>
          <a:xfrm>
            <a:off x="106907" y="1586539"/>
            <a:ext cx="4038600" cy="1905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342900" indent="-342900" algn="l" rtl="0" eaLnBrk="1" fontAlgn="base" hangingPunct="1">
              <a:spcBef>
                <a:spcPts val="1200"/>
              </a:spcBef>
              <a:spcAft>
                <a:spcPct val="0"/>
              </a:spcAft>
              <a:buClr>
                <a:schemeClr val="tx2"/>
              </a:buClr>
              <a:buFont typeface="Wingdings" pitchFamily="2" charset="2"/>
              <a:buChar char="v"/>
              <a:defRPr sz="26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ts val="6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Char char="§"/>
              <a:defRPr sz="2300">
                <a:solidFill>
                  <a:schemeClr val="tx1"/>
                </a:solidFill>
                <a:latin typeface="Arial" charset="0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Char char="•"/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lvl="1"/>
            <a:r>
              <a:rPr lang="en-US" altLang="zh-CN" dirty="0" smtClean="0"/>
              <a:t>Flooding caused by Tropical Storm </a:t>
            </a:r>
            <a:r>
              <a:rPr lang="en-US" altLang="zh-CN" dirty="0" err="1" smtClean="0"/>
              <a:t>Hermine</a:t>
            </a:r>
            <a:endParaRPr lang="en-US" altLang="zh-CN" dirty="0" smtClean="0"/>
          </a:p>
          <a:p>
            <a:pPr lvl="1"/>
            <a:r>
              <a:rPr lang="en-US" altLang="zh-CN" dirty="0" smtClean="0">
                <a:ea typeface="宋体" charset="-122"/>
              </a:rPr>
              <a:t>9/7/2010</a:t>
            </a:r>
            <a:endParaRPr lang="en-US" altLang="zh-CN" dirty="0" smtClean="0"/>
          </a:p>
          <a:p>
            <a:pPr lvl="1"/>
            <a:r>
              <a:rPr lang="en-US" altLang="zh-CN" dirty="0" smtClean="0"/>
              <a:t>The State of Texas</a:t>
            </a:r>
          </a:p>
          <a:p>
            <a:pPr marL="0" indent="0">
              <a:buFont typeface="Wingdings" pitchFamily="2" charset="2"/>
              <a:buNone/>
            </a:pPr>
            <a:endParaRPr lang="en-US" altLang="zh-CN" dirty="0" smtClean="0"/>
          </a:p>
          <a:p>
            <a:endParaRPr lang="en-US" altLang="zh-CN" dirty="0" smtClean="0"/>
          </a:p>
          <a:p>
            <a:endParaRPr lang="en-US" altLang="zh-CN" dirty="0" smtClean="0"/>
          </a:p>
          <a:p>
            <a:endParaRPr lang="zh-CN" altLang="en-US" dirty="0"/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284634" y="197893"/>
            <a:ext cx="3683145" cy="1037792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2"/>
                </a:solidFill>
                <a:latin typeface="Verdana" pitchFamily="34" charset="0"/>
              </a:defRPr>
            </a:lvl9pPr>
          </a:lstStyle>
          <a:p>
            <a:r>
              <a:rPr lang="en-US" altLang="zh-CN" dirty="0" smtClean="0"/>
              <a:t>Case Study of </a:t>
            </a:r>
          </a:p>
          <a:p>
            <a:r>
              <a:rPr lang="en-US" altLang="zh-CN" dirty="0" err="1" smtClean="0"/>
              <a:t>Hermine</a:t>
            </a:r>
            <a:r>
              <a:rPr lang="en-US" altLang="zh-CN" dirty="0" smtClean="0"/>
              <a:t> Flood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2633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16"/>
          <p:cNvSpPr>
            <a:spLocks noChangeArrowheads="1"/>
          </p:cNvSpPr>
          <p:nvPr/>
        </p:nvSpPr>
        <p:spPr bwMode="auto">
          <a:xfrm>
            <a:off x="381079" y="3082925"/>
            <a:ext cx="2742835" cy="3089276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fol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AutoShape 17"/>
          <p:cNvSpPr>
            <a:spLocks noChangeArrowheads="1"/>
          </p:cNvSpPr>
          <p:nvPr/>
        </p:nvSpPr>
        <p:spPr bwMode="gray">
          <a:xfrm>
            <a:off x="652784" y="2797069"/>
            <a:ext cx="2247859" cy="5454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folHlink">
                  <a:gamma/>
                  <a:shade val="38824"/>
                  <a:invGamma/>
                </a:schemeClr>
              </a:gs>
              <a:gs pos="50000">
                <a:schemeClr val="folHlink"/>
              </a:gs>
              <a:gs pos="100000">
                <a:schemeClr val="folHlink">
                  <a:gamma/>
                  <a:shade val="38824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gray">
          <a:xfrm>
            <a:off x="628566" y="2825442"/>
            <a:ext cx="224785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400" b="1" dirty="0" smtClean="0">
                <a:solidFill>
                  <a:schemeClr val="bg1"/>
                </a:solidFill>
                <a:ea typeface="宋体" charset="-122"/>
              </a:rPr>
              <a:t> </a:t>
            </a:r>
            <a:r>
              <a:rPr lang="en-US" altLang="zh-CN" sz="2000" b="1" dirty="0">
                <a:solidFill>
                  <a:schemeClr val="bg1"/>
                </a:solidFill>
                <a:ea typeface="宋体" charset="-122"/>
              </a:rPr>
              <a:t>D</a:t>
            </a:r>
            <a:r>
              <a:rPr lang="en-US" altLang="zh-CN" sz="2000" b="1" dirty="0" smtClean="0">
                <a:solidFill>
                  <a:schemeClr val="bg1"/>
                </a:solidFill>
                <a:ea typeface="宋体" charset="-122"/>
              </a:rPr>
              <a:t>ata Acquisition</a:t>
            </a:r>
            <a:endParaRPr lang="en-US" altLang="zh-CN" sz="2000" b="1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429514" y="3355975"/>
            <a:ext cx="2694400" cy="22161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 </a:t>
            </a:r>
          </a:p>
          <a:p>
            <a:pPr algn="l" eaLnBrk="0" hangingPunct="0"/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Observations Data Model(ODM) database for </a:t>
            </a:r>
            <a:r>
              <a:rPr lang="en-US" altLang="zh-CN" b="1" i="1" dirty="0">
                <a:ea typeface="宋体" charset="-122"/>
              </a:rPr>
              <a:t>F</a:t>
            </a:r>
            <a:r>
              <a:rPr lang="en-US" altLang="zh-CN" b="1" i="1" dirty="0" smtClean="0">
                <a:ea typeface="宋体" charset="-122"/>
              </a:rPr>
              <a:t>looding</a:t>
            </a:r>
          </a:p>
          <a:p>
            <a:pPr algn="l" eaLnBrk="0" hangingPunct="0"/>
            <a:endParaRPr lang="en-US" altLang="zh-CN" b="1" i="1" dirty="0" smtClean="0">
              <a:ea typeface="宋体" charset="-122"/>
            </a:endParaRPr>
          </a:p>
          <a:p>
            <a:pPr algn="l" eaLnBrk="0" hangingPunct="0"/>
            <a:r>
              <a:rPr lang="en-US" altLang="zh-CN" sz="1600" dirty="0" smtClean="0">
                <a:ea typeface="宋体" charset="-122"/>
              </a:rPr>
              <a:t>Observations and Model GRIB data for</a:t>
            </a:r>
            <a:r>
              <a:rPr lang="en-US" altLang="zh-CN" sz="1600" b="1" i="1" dirty="0" smtClean="0">
                <a:ea typeface="宋体" charset="-122"/>
              </a:rPr>
              <a:t> </a:t>
            </a:r>
            <a:r>
              <a:rPr lang="en-US" altLang="zh-CN" b="1" i="1" dirty="0" smtClean="0">
                <a:ea typeface="宋体" charset="-122"/>
              </a:rPr>
              <a:t>Precipitation</a:t>
            </a:r>
            <a:endParaRPr lang="en-US" altLang="zh-CN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38" name="Freeform 12"/>
          <p:cNvSpPr>
            <a:spLocks/>
          </p:cNvSpPr>
          <p:nvPr/>
        </p:nvSpPr>
        <p:spPr bwMode="gray">
          <a:xfrm>
            <a:off x="1981200" y="1956488"/>
            <a:ext cx="1316704" cy="725488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3641400" y="2330130"/>
            <a:ext cx="2502456" cy="2919413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" name="AutoShape 5"/>
          <p:cNvSpPr>
            <a:spLocks noChangeArrowheads="1"/>
          </p:cNvSpPr>
          <p:nvPr/>
        </p:nvSpPr>
        <p:spPr bwMode="gray">
          <a:xfrm>
            <a:off x="3738268" y="2032000"/>
            <a:ext cx="2405587" cy="44735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gray">
          <a:xfrm>
            <a:off x="3738268" y="2032000"/>
            <a:ext cx="2406428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000" b="1" dirty="0" smtClean="0">
                <a:solidFill>
                  <a:schemeClr val="bg1"/>
                </a:solidFill>
                <a:ea typeface="宋体" charset="-122"/>
              </a:rPr>
              <a:t>Data </a:t>
            </a:r>
            <a:r>
              <a:rPr lang="en-US" altLang="zh-CN" sz="2000" b="1" dirty="0">
                <a:solidFill>
                  <a:schemeClr val="bg1"/>
                </a:solidFill>
                <a:ea typeface="宋体" charset="-122"/>
              </a:rPr>
              <a:t>P</a:t>
            </a:r>
            <a:r>
              <a:rPr lang="en-US" altLang="zh-CN" sz="2000" b="1" dirty="0" smtClean="0">
                <a:solidFill>
                  <a:schemeClr val="bg1"/>
                </a:solidFill>
                <a:ea typeface="宋体" charset="-122"/>
              </a:rPr>
              <a:t>rocessing   </a:t>
            </a:r>
            <a:endParaRPr lang="en-US" altLang="zh-CN" sz="2000" b="1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3732888" y="2563492"/>
            <a:ext cx="2410968" cy="2554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altLang="zh-CN" b="1" i="1" dirty="0" smtClean="0">
                <a:ea typeface="宋体" charset="-122"/>
              </a:rPr>
              <a:t>SQL Sever</a:t>
            </a:r>
          </a:p>
          <a:p>
            <a:pPr algn="l" eaLnBrk="0" hangingPunct="0"/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Create views to filter data </a:t>
            </a:r>
          </a:p>
          <a:p>
            <a:pPr algn="l" eaLnBrk="0" hangingPunct="0"/>
            <a:endParaRPr lang="en-US" altLang="zh-CN" dirty="0" smtClean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r>
              <a:rPr lang="en-US" altLang="zh-CN" b="1" i="1" dirty="0" err="1" smtClean="0">
                <a:ea typeface="宋体" charset="-122"/>
              </a:rPr>
              <a:t>Ncar</a:t>
            </a:r>
            <a:r>
              <a:rPr lang="en-US" altLang="zh-CN" b="1" i="1" dirty="0" smtClean="0">
                <a:ea typeface="宋体" charset="-122"/>
              </a:rPr>
              <a:t> Command Language</a:t>
            </a:r>
          </a:p>
          <a:p>
            <a:pPr algn="l" eaLnBrk="0" hangingPunct="0"/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to transform precipitation Data from GRIB to </a:t>
            </a:r>
            <a:r>
              <a:rPr lang="en-US" altLang="zh-CN" b="1" i="1" dirty="0" err="1" smtClean="0">
                <a:ea typeface="宋体" charset="-122"/>
              </a:rPr>
              <a:t>netCDF</a:t>
            </a:r>
            <a:endParaRPr lang="en-US" altLang="zh-CN" b="1" i="1" dirty="0">
              <a:ea typeface="宋体" charset="-122"/>
            </a:endParaRPr>
          </a:p>
        </p:txBody>
      </p:sp>
      <p:sp>
        <p:nvSpPr>
          <p:cNvPr id="43" name="Freeform 3"/>
          <p:cNvSpPr>
            <a:spLocks/>
          </p:cNvSpPr>
          <p:nvPr/>
        </p:nvSpPr>
        <p:spPr bwMode="gray">
          <a:xfrm>
            <a:off x="5486400" y="1260474"/>
            <a:ext cx="1216247" cy="850900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AutoShape 8"/>
          <p:cNvSpPr>
            <a:spLocks noChangeArrowheads="1"/>
          </p:cNvSpPr>
          <p:nvPr/>
        </p:nvSpPr>
        <p:spPr bwMode="auto">
          <a:xfrm>
            <a:off x="6781800" y="1887537"/>
            <a:ext cx="2106009" cy="2909888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5" name="AutoShape 9"/>
          <p:cNvSpPr>
            <a:spLocks noChangeArrowheads="1"/>
          </p:cNvSpPr>
          <p:nvPr/>
        </p:nvSpPr>
        <p:spPr bwMode="gray">
          <a:xfrm>
            <a:off x="6781800" y="1524000"/>
            <a:ext cx="2106009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gray">
          <a:xfrm>
            <a:off x="6779520" y="1577945"/>
            <a:ext cx="205549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宋体" charset="-122"/>
              </a:rPr>
              <a:t>Data Animation</a:t>
            </a:r>
            <a:endParaRPr lang="en-US" altLang="zh-CN" sz="2000" b="1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6781800" y="2089149"/>
            <a:ext cx="2106009" cy="2739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In </a:t>
            </a:r>
            <a:r>
              <a:rPr lang="en-US" altLang="zh-CN" sz="1600" dirty="0" err="1">
                <a:solidFill>
                  <a:srgbClr val="000000"/>
                </a:solidFill>
                <a:ea typeface="宋体" charset="-122"/>
              </a:rPr>
              <a:t>ArcMap</a:t>
            </a:r>
            <a:endParaRPr lang="en-US" altLang="zh-CN" sz="1600" dirty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Create a </a:t>
            </a:r>
            <a:r>
              <a:rPr lang="en-US" altLang="zh-CN" b="1" i="1" dirty="0" smtClean="0">
                <a:ea typeface="宋体" charset="-122"/>
              </a:rPr>
              <a:t>Time-Enabled Query Layer </a:t>
            </a:r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using  views 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from the ODM </a:t>
            </a:r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database for flood;</a:t>
            </a:r>
            <a:endParaRPr lang="en-US" altLang="zh-CN" sz="1600" dirty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endParaRPr lang="en-US" altLang="zh-CN" dirty="0" smtClean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Make a </a:t>
            </a:r>
            <a:r>
              <a:rPr lang="en-US" altLang="zh-CN" b="1" i="1" dirty="0" err="1" smtClean="0">
                <a:ea typeface="宋体" charset="-122"/>
              </a:rPr>
              <a:t>netCDF</a:t>
            </a:r>
            <a:r>
              <a:rPr lang="en-US" altLang="zh-CN" b="1" i="1" dirty="0" smtClean="0">
                <a:ea typeface="宋体" charset="-122"/>
              </a:rPr>
              <a:t> raster layer </a:t>
            </a:r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for precipitation.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457200"/>
            <a:ext cx="3628668" cy="563563"/>
          </a:xfrm>
        </p:spPr>
        <p:txBody>
          <a:bodyPr/>
          <a:lstStyle/>
          <a:p>
            <a:r>
              <a:rPr lang="en-US" altLang="zh-CN" sz="3600" dirty="0" smtClean="0">
                <a:ea typeface="宋体" charset="-122"/>
              </a:rPr>
              <a:t>Outline</a:t>
            </a:r>
            <a:endParaRPr lang="en-US" altLang="zh-CN" sz="3600" dirty="0">
              <a:ea typeface="宋体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914" y="1219200"/>
            <a:ext cx="6020086" cy="4090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499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3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6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28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  <p:bldP spid="40" grpId="0" animBg="1"/>
      <p:bldP spid="41" grpId="0"/>
      <p:bldP spid="42" grpId="0"/>
      <p:bldP spid="43" grpId="0" animBg="1"/>
      <p:bldP spid="44" grpId="0" animBg="1"/>
      <p:bldP spid="45" grpId="0" animBg="1"/>
      <p:bldP spid="46" grpId="0"/>
      <p:bldP spid="4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16"/>
          <p:cNvSpPr>
            <a:spLocks noChangeArrowheads="1"/>
          </p:cNvSpPr>
          <p:nvPr/>
        </p:nvSpPr>
        <p:spPr bwMode="auto">
          <a:xfrm>
            <a:off x="152400" y="3082925"/>
            <a:ext cx="2742835" cy="3089276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bg2">
                <a:lumMod val="9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AutoShape 17"/>
          <p:cNvSpPr>
            <a:spLocks noChangeArrowheads="1"/>
          </p:cNvSpPr>
          <p:nvPr/>
        </p:nvSpPr>
        <p:spPr bwMode="gray">
          <a:xfrm>
            <a:off x="588312" y="2895440"/>
            <a:ext cx="2106009" cy="331948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9525">
            <a:solidFill>
              <a:schemeClr val="bg2">
                <a:lumMod val="9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gray">
          <a:xfrm>
            <a:off x="812546" y="2914650"/>
            <a:ext cx="1637808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400" b="1" dirty="0" smtClean="0">
                <a:solidFill>
                  <a:schemeClr val="bg1"/>
                </a:solidFill>
                <a:ea typeface="宋体" charset="-122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ea typeface="宋体" charset="-122"/>
              </a:rPr>
              <a:t>D</a:t>
            </a:r>
            <a:r>
              <a:rPr lang="en-US" altLang="zh-CN" sz="1400" b="1" dirty="0" smtClean="0">
                <a:solidFill>
                  <a:schemeClr val="bg1"/>
                </a:solidFill>
                <a:ea typeface="宋体" charset="-122"/>
              </a:rPr>
              <a:t>ata Acquisition</a:t>
            </a:r>
            <a:endParaRPr lang="en-US" altLang="zh-CN" sz="1400" b="1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152400" y="3355975"/>
            <a:ext cx="2694400" cy="22161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 </a:t>
            </a:r>
          </a:p>
          <a:p>
            <a:pPr algn="l" eaLnBrk="0" hangingPunct="0"/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Observations Data Model(ODM) database for </a:t>
            </a:r>
            <a:r>
              <a:rPr lang="en-US" altLang="zh-CN" i="1" dirty="0">
                <a:ea typeface="宋体" charset="-122"/>
              </a:rPr>
              <a:t>F</a:t>
            </a:r>
            <a:r>
              <a:rPr lang="en-US" altLang="zh-CN" i="1" dirty="0" smtClean="0">
                <a:ea typeface="宋体" charset="-122"/>
              </a:rPr>
              <a:t>looding</a:t>
            </a:r>
          </a:p>
          <a:p>
            <a:pPr algn="l" eaLnBrk="0" hangingPunct="0"/>
            <a:endParaRPr lang="en-US" altLang="zh-CN" b="1" i="1" dirty="0" smtClean="0">
              <a:ea typeface="宋体" charset="-122"/>
            </a:endParaRPr>
          </a:p>
          <a:p>
            <a:pPr algn="l" eaLnBrk="0" hangingPunct="0"/>
            <a:r>
              <a:rPr lang="en-US" altLang="zh-CN" sz="1600" dirty="0" smtClean="0">
                <a:ea typeface="宋体" charset="-122"/>
              </a:rPr>
              <a:t>Observations and Model GRIB data for</a:t>
            </a:r>
            <a:r>
              <a:rPr lang="en-US" altLang="zh-CN" sz="1600" b="1" i="1" dirty="0" smtClean="0">
                <a:ea typeface="宋体" charset="-122"/>
              </a:rPr>
              <a:t> </a:t>
            </a:r>
            <a:r>
              <a:rPr lang="en-US" altLang="zh-CN" i="1" dirty="0" smtClean="0">
                <a:ea typeface="宋体" charset="-122"/>
              </a:rPr>
              <a:t>Precipitation</a:t>
            </a:r>
            <a:endParaRPr lang="en-US" altLang="zh-CN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38" name="Freeform 12"/>
          <p:cNvSpPr>
            <a:spLocks/>
          </p:cNvSpPr>
          <p:nvPr/>
        </p:nvSpPr>
        <p:spPr bwMode="gray">
          <a:xfrm>
            <a:off x="1739974" y="1956488"/>
            <a:ext cx="1316704" cy="725488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folHlink">
                  <a:gamma/>
                  <a:tint val="57647"/>
                  <a:invGamma/>
                  <a:alpha val="32001"/>
                </a:schemeClr>
              </a:gs>
              <a:gs pos="100000">
                <a:schemeClr val="folHlink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3360693" y="2330130"/>
            <a:ext cx="2502456" cy="2919413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" name="AutoShape 5"/>
          <p:cNvSpPr>
            <a:spLocks noChangeArrowheads="1"/>
          </p:cNvSpPr>
          <p:nvPr/>
        </p:nvSpPr>
        <p:spPr bwMode="gray">
          <a:xfrm>
            <a:off x="3360693" y="1956488"/>
            <a:ext cx="2502455" cy="52286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gray">
          <a:xfrm>
            <a:off x="3424885" y="2017866"/>
            <a:ext cx="244251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0" hangingPunct="0"/>
            <a:r>
              <a:rPr lang="en-US" altLang="zh-CN" sz="2000" b="1" dirty="0" smtClean="0">
                <a:solidFill>
                  <a:schemeClr val="bg1"/>
                </a:solidFill>
                <a:ea typeface="宋体" charset="-122"/>
              </a:rPr>
              <a:t>Data </a:t>
            </a:r>
            <a:r>
              <a:rPr lang="en-US" altLang="zh-CN" sz="2000" b="1" dirty="0">
                <a:solidFill>
                  <a:schemeClr val="bg1"/>
                </a:solidFill>
                <a:ea typeface="宋体" charset="-122"/>
              </a:rPr>
              <a:t>P</a:t>
            </a:r>
            <a:r>
              <a:rPr lang="en-US" altLang="zh-CN" sz="2000" b="1" dirty="0" smtClean="0">
                <a:solidFill>
                  <a:schemeClr val="bg1"/>
                </a:solidFill>
                <a:ea typeface="宋体" charset="-122"/>
              </a:rPr>
              <a:t>rocessing   </a:t>
            </a:r>
            <a:endParaRPr lang="en-US" altLang="zh-CN" sz="2000" b="1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3452181" y="2563492"/>
            <a:ext cx="2410968" cy="2554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altLang="zh-CN" b="1" i="1" dirty="0" smtClean="0">
                <a:ea typeface="宋体" charset="-122"/>
              </a:rPr>
              <a:t>SQL Sever</a:t>
            </a:r>
          </a:p>
          <a:p>
            <a:pPr algn="l" eaLnBrk="0" hangingPunct="0"/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Create views to filter data </a:t>
            </a:r>
          </a:p>
          <a:p>
            <a:pPr algn="l" eaLnBrk="0" hangingPunct="0"/>
            <a:endParaRPr lang="en-US" altLang="zh-CN" dirty="0" smtClean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r>
              <a:rPr lang="en-US" altLang="zh-CN" b="1" i="1" dirty="0" smtClean="0">
                <a:ea typeface="宋体" charset="-122"/>
              </a:rPr>
              <a:t>NCAR Command Language</a:t>
            </a:r>
          </a:p>
          <a:p>
            <a:pPr algn="l" eaLnBrk="0" hangingPunct="0"/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to transform precipitation Data from GRIB to </a:t>
            </a:r>
            <a:r>
              <a:rPr lang="en-US" altLang="zh-CN" b="1" i="1" dirty="0" err="1" smtClean="0">
                <a:ea typeface="宋体" charset="-122"/>
              </a:rPr>
              <a:t>netCDF</a:t>
            </a:r>
            <a:endParaRPr lang="en-US" altLang="zh-CN" b="1" i="1" dirty="0">
              <a:ea typeface="宋体" charset="-122"/>
            </a:endParaRPr>
          </a:p>
        </p:txBody>
      </p:sp>
      <p:sp>
        <p:nvSpPr>
          <p:cNvPr id="43" name="Freeform 3"/>
          <p:cNvSpPr>
            <a:spLocks/>
          </p:cNvSpPr>
          <p:nvPr/>
        </p:nvSpPr>
        <p:spPr bwMode="gray">
          <a:xfrm>
            <a:off x="5334000" y="1260474"/>
            <a:ext cx="1216247" cy="850900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AutoShape 8"/>
          <p:cNvSpPr>
            <a:spLocks noChangeArrowheads="1"/>
          </p:cNvSpPr>
          <p:nvPr/>
        </p:nvSpPr>
        <p:spPr bwMode="auto">
          <a:xfrm>
            <a:off x="6550247" y="1887537"/>
            <a:ext cx="2106009" cy="2909888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bg2">
                <a:lumMod val="9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5" name="AutoShape 9"/>
          <p:cNvSpPr>
            <a:spLocks noChangeArrowheads="1"/>
          </p:cNvSpPr>
          <p:nvPr/>
        </p:nvSpPr>
        <p:spPr bwMode="gray">
          <a:xfrm>
            <a:off x="6550247" y="1744662"/>
            <a:ext cx="2106009" cy="287338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gray">
          <a:xfrm>
            <a:off x="6761924" y="1727199"/>
            <a:ext cx="1684449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400" b="1" dirty="0" smtClean="0">
                <a:solidFill>
                  <a:srgbClr val="FFFFFF"/>
                </a:solidFill>
                <a:ea typeface="宋体" charset="-122"/>
              </a:rPr>
              <a:t>Data Animation</a:t>
            </a:r>
            <a:endParaRPr lang="en-US" altLang="zh-CN" sz="1400" b="1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6550247" y="2089149"/>
            <a:ext cx="2106009" cy="273921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In </a:t>
            </a:r>
            <a:r>
              <a:rPr lang="en-US" altLang="zh-CN" sz="1600" dirty="0" err="1">
                <a:solidFill>
                  <a:srgbClr val="000000"/>
                </a:solidFill>
                <a:ea typeface="宋体" charset="-122"/>
              </a:rPr>
              <a:t>ArcMap</a:t>
            </a:r>
            <a:endParaRPr lang="en-US" altLang="zh-CN" sz="1600" dirty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Create a </a:t>
            </a:r>
            <a:r>
              <a:rPr lang="en-US" altLang="zh-CN" i="1" dirty="0" smtClean="0">
                <a:ea typeface="宋体" charset="-122"/>
              </a:rPr>
              <a:t>Time-Enabled Query Layer </a:t>
            </a:r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using  views 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from the ODM </a:t>
            </a:r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database for flood;</a:t>
            </a:r>
            <a:endParaRPr lang="en-US" altLang="zh-CN" sz="1600" dirty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endParaRPr lang="en-US" altLang="zh-CN" dirty="0" smtClean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Make a </a:t>
            </a:r>
            <a:r>
              <a:rPr lang="en-US" altLang="zh-CN" i="1" dirty="0" err="1" smtClean="0">
                <a:ea typeface="宋体" charset="-122"/>
              </a:rPr>
              <a:t>netCDF</a:t>
            </a:r>
            <a:r>
              <a:rPr lang="en-US" altLang="zh-CN" i="1" dirty="0" smtClean="0">
                <a:ea typeface="宋体" charset="-122"/>
              </a:rPr>
              <a:t> raster layer </a:t>
            </a:r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for precipitation.</a:t>
            </a:r>
          </a:p>
        </p:txBody>
      </p:sp>
    </p:spTree>
    <p:extLst>
      <p:ext uri="{BB962C8B-B14F-4D97-AF65-F5344CB8AC3E}">
        <p14:creationId xmlns:p14="http://schemas.microsoft.com/office/powerpoint/2010/main" val="4042888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1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2" dur="indefinite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5" dur="indefinite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28" dur="indefinite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31" dur="indefinite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4"/>
                                      </p:to>
                                    </p:set>
                                    <p:animEffect filter="image" prLst="opacity: 0.4">
                                      <p:cBhvr rctx="IE">
                                        <p:cTn id="34" dur="indefinite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  <p:bldP spid="37" grpId="0"/>
      <p:bldP spid="38" grpId="0" animBg="1"/>
      <p:bldP spid="43" grpId="0" animBg="1"/>
      <p:bldP spid="44" grpId="0" animBg="1"/>
      <p:bldP spid="45" grpId="0" animBg="1"/>
      <p:bldP spid="46" grpId="0"/>
      <p:bldP spid="4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屏幕剪辑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5" y="1295400"/>
            <a:ext cx="8090785" cy="1828800"/>
          </a:xfrm>
          <a:prstGeom prst="rect">
            <a:avLst/>
          </a:prstGeom>
        </p:spPr>
      </p:pic>
      <p:pic>
        <p:nvPicPr>
          <p:cNvPr id="3" name="图片 2" descr="屏幕剪辑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5" y="4946177"/>
            <a:ext cx="7853096" cy="137842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010399" y="2456660"/>
            <a:ext cx="1210107" cy="369332"/>
          </a:xfrm>
          <a:prstGeom prst="rect">
            <a:avLst/>
          </a:prstGeom>
          <a:solidFill>
            <a:srgbClr val="4D93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Query</a:t>
            </a:r>
            <a:endParaRPr lang="zh-CN" altLang="en-US" dirty="0"/>
          </a:p>
        </p:txBody>
      </p:sp>
      <p:sp>
        <p:nvSpPr>
          <p:cNvPr id="9" name="椭圆 8"/>
          <p:cNvSpPr/>
          <p:nvPr/>
        </p:nvSpPr>
        <p:spPr bwMode="auto">
          <a:xfrm>
            <a:off x="7171894" y="5596236"/>
            <a:ext cx="1362506" cy="7283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Results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圆角矩形 3"/>
          <p:cNvSpPr/>
          <p:nvPr/>
        </p:nvSpPr>
        <p:spPr bwMode="auto">
          <a:xfrm>
            <a:off x="6944139" y="605051"/>
            <a:ext cx="1295400" cy="533400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dirty="0" smtClean="0"/>
              <a:t>SQL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下箭头 9"/>
          <p:cNvSpPr/>
          <p:nvPr/>
        </p:nvSpPr>
        <p:spPr bwMode="auto">
          <a:xfrm>
            <a:off x="7472993" y="1190199"/>
            <a:ext cx="214096" cy="2667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下箭头 10"/>
          <p:cNvSpPr/>
          <p:nvPr/>
        </p:nvSpPr>
        <p:spPr bwMode="auto">
          <a:xfrm>
            <a:off x="7496589" y="2921232"/>
            <a:ext cx="1905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下箭头 11"/>
          <p:cNvSpPr/>
          <p:nvPr/>
        </p:nvSpPr>
        <p:spPr bwMode="auto">
          <a:xfrm>
            <a:off x="7720288" y="4946176"/>
            <a:ext cx="190500" cy="5334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010400" y="1562100"/>
            <a:ext cx="1210107" cy="369332"/>
          </a:xfrm>
          <a:prstGeom prst="rect">
            <a:avLst/>
          </a:prstGeom>
          <a:solidFill>
            <a:srgbClr val="4D93D9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 smtClean="0"/>
              <a:t>View</a:t>
            </a:r>
            <a:endParaRPr lang="zh-CN" altLang="en-US" dirty="0"/>
          </a:p>
        </p:txBody>
      </p:sp>
      <p:sp>
        <p:nvSpPr>
          <p:cNvPr id="14" name="下箭头 13"/>
          <p:cNvSpPr/>
          <p:nvPr/>
        </p:nvSpPr>
        <p:spPr bwMode="auto">
          <a:xfrm>
            <a:off x="7517852" y="2035433"/>
            <a:ext cx="190500" cy="34873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6" name="图片 15" descr="屏幕剪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305" y="2888250"/>
            <a:ext cx="7533514" cy="1939320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 bwMode="auto">
          <a:xfrm>
            <a:off x="6892967" y="3628601"/>
            <a:ext cx="1524000" cy="628368"/>
          </a:xfrm>
          <a:prstGeom prst="ellipse">
            <a:avLst/>
          </a:prstGeom>
          <a:noFill/>
          <a:ln w="127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8" name="标题 1"/>
          <p:cNvSpPr>
            <a:spLocks noGrp="1"/>
          </p:cNvSpPr>
          <p:nvPr>
            <p:ph type="title"/>
          </p:nvPr>
        </p:nvSpPr>
        <p:spPr>
          <a:xfrm>
            <a:off x="1125748" y="152400"/>
            <a:ext cx="7848600" cy="563563"/>
          </a:xfrm>
        </p:spPr>
        <p:txBody>
          <a:bodyPr/>
          <a:lstStyle/>
          <a:p>
            <a:r>
              <a:rPr lang="en-US" altLang="zh-CN" dirty="0" smtClean="0"/>
              <a:t>Flooding</a:t>
            </a:r>
            <a:endParaRPr lang="zh-CN" alt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72633"/>
            <a:ext cx="19939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右箭头 7"/>
          <p:cNvSpPr/>
          <p:nvPr/>
        </p:nvSpPr>
        <p:spPr bwMode="auto">
          <a:xfrm>
            <a:off x="6096284" y="702911"/>
            <a:ext cx="533116" cy="290359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圆角矩形 16"/>
          <p:cNvSpPr/>
          <p:nvPr/>
        </p:nvSpPr>
        <p:spPr bwMode="auto">
          <a:xfrm>
            <a:off x="5222833" y="3690872"/>
            <a:ext cx="1406567" cy="728727"/>
          </a:xfrm>
          <a:prstGeom prst="round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zh-CN" dirty="0" err="1" smtClean="0"/>
              <a:t>Hermine</a:t>
            </a:r>
            <a:r>
              <a:rPr lang="en-US" altLang="zh-CN" dirty="0" smtClean="0"/>
              <a:t> flood time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20" name="直接箭头连接符 19"/>
          <p:cNvCxnSpPr>
            <a:endCxn id="15" idx="2"/>
          </p:cNvCxnSpPr>
          <p:nvPr/>
        </p:nvCxnSpPr>
        <p:spPr bwMode="auto">
          <a:xfrm>
            <a:off x="6629400" y="3942785"/>
            <a:ext cx="26356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1800047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25748" y="152400"/>
            <a:ext cx="7848600" cy="563563"/>
          </a:xfrm>
        </p:spPr>
        <p:txBody>
          <a:bodyPr/>
          <a:lstStyle/>
          <a:p>
            <a:r>
              <a:rPr lang="en-US" altLang="zh-CN" dirty="0" smtClean="0"/>
              <a:t>Precipitation</a:t>
            </a:r>
            <a:endParaRPr lang="zh-CN" alt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838200"/>
            <a:ext cx="5791200" cy="1344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2057400"/>
            <a:ext cx="3962400" cy="12301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422692"/>
            <a:ext cx="5785240" cy="306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矩形 2"/>
          <p:cNvSpPr/>
          <p:nvPr/>
        </p:nvSpPr>
        <p:spPr bwMode="auto">
          <a:xfrm>
            <a:off x="76200" y="1676400"/>
            <a:ext cx="2590800" cy="9048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Hourly Precipitation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data f</a:t>
            </a:r>
            <a:r>
              <a:rPr lang="en-US" altLang="zh-CN" baseline="0" dirty="0" smtClean="0"/>
              <a:t>rom NLDAS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4" name="下箭头 3"/>
          <p:cNvSpPr/>
          <p:nvPr/>
        </p:nvSpPr>
        <p:spPr bwMode="auto">
          <a:xfrm>
            <a:off x="1143000" y="4724400"/>
            <a:ext cx="304800" cy="6012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矩形 4"/>
          <p:cNvSpPr/>
          <p:nvPr/>
        </p:nvSpPr>
        <p:spPr bwMode="auto">
          <a:xfrm>
            <a:off x="62784" y="3276600"/>
            <a:ext cx="2604216" cy="141330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l"/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Using NCAR Command Language </a:t>
            </a:r>
            <a:r>
              <a:rPr lang="en-US" altLang="zh-CN" dirty="0" smtClean="0"/>
              <a:t>Convert from GRIB format to </a:t>
            </a:r>
            <a:r>
              <a:rPr lang="en-US" altLang="zh-CN" dirty="0" err="1" smtClean="0"/>
              <a:t>netCDF</a:t>
            </a:r>
            <a:r>
              <a:rPr lang="en-US" altLang="zh-CN" dirty="0" smtClean="0"/>
              <a:t> (</a:t>
            </a:r>
            <a:r>
              <a:rPr lang="zh-CN" altLang="zh-CN" dirty="0"/>
              <a:t>Network Common Data </a:t>
            </a:r>
            <a:r>
              <a:rPr lang="zh-CN" altLang="zh-CN" dirty="0" smtClean="0"/>
              <a:t>Form</a:t>
            </a:r>
            <a:r>
              <a:rPr lang="en-US" altLang="zh-CN" dirty="0" smtClean="0"/>
              <a:t>) format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" name="椭圆 5"/>
          <p:cNvSpPr/>
          <p:nvPr/>
        </p:nvSpPr>
        <p:spPr bwMode="auto">
          <a:xfrm>
            <a:off x="4153043" y="3425977"/>
            <a:ext cx="2933557" cy="271827"/>
          </a:xfrm>
          <a:prstGeom prst="ellipse">
            <a:avLst/>
          </a:prstGeom>
          <a:noFill/>
          <a:ln w="9525" cap="flat" cmpd="sng" algn="ctr">
            <a:solidFill>
              <a:srgbClr val="CC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Arial" charset="0"/>
            </a:endParaRPr>
          </a:p>
        </p:txBody>
      </p:sp>
      <p:sp>
        <p:nvSpPr>
          <p:cNvPr id="10" name="矩形 9"/>
          <p:cNvSpPr/>
          <p:nvPr/>
        </p:nvSpPr>
        <p:spPr bwMode="auto">
          <a:xfrm>
            <a:off x="76200" y="5334000"/>
            <a:ext cx="2590800" cy="90484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Because </a:t>
            </a:r>
            <a:r>
              <a:rPr kumimoji="0" lang="en-US" altLang="zh-CN" sz="18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netCDF</a:t>
            </a:r>
            <a:r>
              <a:rPr lang="en-US" altLang="zh-CN" dirty="0"/>
              <a:t> </a:t>
            </a:r>
            <a:r>
              <a:rPr lang="en-US" altLang="zh-CN" dirty="0" smtClean="0"/>
              <a:t>format is easier to connect to </a:t>
            </a:r>
            <a:r>
              <a:rPr lang="en-US" altLang="zh-CN" dirty="0" err="1" smtClean="0"/>
              <a:t>ArcMap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下箭头 10"/>
          <p:cNvSpPr/>
          <p:nvPr/>
        </p:nvSpPr>
        <p:spPr bwMode="auto">
          <a:xfrm>
            <a:off x="1066800" y="2590800"/>
            <a:ext cx="304800" cy="601233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45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AutoShape 16"/>
          <p:cNvSpPr>
            <a:spLocks noChangeArrowheads="1"/>
          </p:cNvSpPr>
          <p:nvPr/>
        </p:nvSpPr>
        <p:spPr bwMode="auto">
          <a:xfrm>
            <a:off x="381079" y="3082925"/>
            <a:ext cx="2742835" cy="3089276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bg2">
                <a:lumMod val="9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" name="AutoShape 17"/>
          <p:cNvSpPr>
            <a:spLocks noChangeArrowheads="1"/>
          </p:cNvSpPr>
          <p:nvPr/>
        </p:nvSpPr>
        <p:spPr bwMode="gray">
          <a:xfrm>
            <a:off x="816991" y="2940050"/>
            <a:ext cx="2106009" cy="287338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6" name="Text Box 20"/>
          <p:cNvSpPr txBox="1">
            <a:spLocks noChangeArrowheads="1"/>
          </p:cNvSpPr>
          <p:nvPr/>
        </p:nvSpPr>
        <p:spPr bwMode="gray">
          <a:xfrm>
            <a:off x="1041225" y="2914650"/>
            <a:ext cx="1637808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400" b="1" dirty="0" smtClean="0">
                <a:solidFill>
                  <a:schemeClr val="bg1"/>
                </a:solidFill>
                <a:ea typeface="宋体" charset="-122"/>
              </a:rPr>
              <a:t> </a:t>
            </a:r>
            <a:r>
              <a:rPr lang="en-US" altLang="zh-CN" sz="1400" b="1" dirty="0">
                <a:solidFill>
                  <a:schemeClr val="bg1"/>
                </a:solidFill>
                <a:ea typeface="宋体" charset="-122"/>
              </a:rPr>
              <a:t>D</a:t>
            </a:r>
            <a:r>
              <a:rPr lang="en-US" altLang="zh-CN" sz="1400" b="1" dirty="0" smtClean="0">
                <a:solidFill>
                  <a:schemeClr val="bg1"/>
                </a:solidFill>
                <a:ea typeface="宋体" charset="-122"/>
              </a:rPr>
              <a:t>ata Acquisition</a:t>
            </a:r>
            <a:endParaRPr lang="en-US" altLang="zh-CN" sz="1400" b="1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37" name="Text Box 21"/>
          <p:cNvSpPr txBox="1">
            <a:spLocks noChangeArrowheads="1"/>
          </p:cNvSpPr>
          <p:nvPr/>
        </p:nvSpPr>
        <p:spPr bwMode="auto">
          <a:xfrm>
            <a:off x="429514" y="3355975"/>
            <a:ext cx="2694400" cy="22161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 </a:t>
            </a:r>
          </a:p>
          <a:p>
            <a:pPr algn="l" eaLnBrk="0" hangingPunct="0"/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Observations Data Model(ODM) database for </a:t>
            </a:r>
            <a:r>
              <a:rPr lang="en-US" altLang="zh-CN" b="1" i="1" dirty="0">
                <a:ea typeface="宋体" charset="-122"/>
              </a:rPr>
              <a:t>F</a:t>
            </a:r>
            <a:r>
              <a:rPr lang="en-US" altLang="zh-CN" b="1" i="1" dirty="0" smtClean="0">
                <a:ea typeface="宋体" charset="-122"/>
              </a:rPr>
              <a:t>looding</a:t>
            </a:r>
          </a:p>
          <a:p>
            <a:pPr algn="l" eaLnBrk="0" hangingPunct="0"/>
            <a:endParaRPr lang="en-US" altLang="zh-CN" b="1" i="1" dirty="0" smtClean="0">
              <a:ea typeface="宋体" charset="-122"/>
            </a:endParaRPr>
          </a:p>
          <a:p>
            <a:pPr algn="l" eaLnBrk="0" hangingPunct="0"/>
            <a:r>
              <a:rPr lang="en-US" altLang="zh-CN" sz="1600" dirty="0" smtClean="0">
                <a:ea typeface="宋体" charset="-122"/>
              </a:rPr>
              <a:t>Observations and Model GRIB data for</a:t>
            </a:r>
            <a:r>
              <a:rPr lang="en-US" altLang="zh-CN" sz="1600" b="1" i="1" dirty="0" smtClean="0">
                <a:ea typeface="宋体" charset="-122"/>
              </a:rPr>
              <a:t> </a:t>
            </a:r>
            <a:r>
              <a:rPr lang="en-US" altLang="zh-CN" b="1" i="1" dirty="0" smtClean="0">
                <a:ea typeface="宋体" charset="-122"/>
              </a:rPr>
              <a:t>Precipitation</a:t>
            </a:r>
            <a:endParaRPr lang="en-US" altLang="zh-CN" dirty="0">
              <a:solidFill>
                <a:srgbClr val="000000"/>
              </a:solidFill>
              <a:ea typeface="宋体" charset="-122"/>
            </a:endParaRPr>
          </a:p>
        </p:txBody>
      </p:sp>
      <p:sp>
        <p:nvSpPr>
          <p:cNvPr id="38" name="Freeform 12"/>
          <p:cNvSpPr>
            <a:spLocks/>
          </p:cNvSpPr>
          <p:nvPr/>
        </p:nvSpPr>
        <p:spPr bwMode="gray">
          <a:xfrm>
            <a:off x="1828800" y="1956488"/>
            <a:ext cx="1316704" cy="725488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solidFill>
            <a:schemeClr val="bg2">
              <a:lumMod val="90000"/>
            </a:schemeClr>
          </a:soli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9" name="AutoShape 4"/>
          <p:cNvSpPr>
            <a:spLocks noChangeArrowheads="1"/>
          </p:cNvSpPr>
          <p:nvPr/>
        </p:nvSpPr>
        <p:spPr bwMode="auto">
          <a:xfrm>
            <a:off x="3449519" y="2330130"/>
            <a:ext cx="2502456" cy="2919413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bg2">
                <a:lumMod val="9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0" name="AutoShape 5"/>
          <p:cNvSpPr>
            <a:spLocks noChangeArrowheads="1"/>
          </p:cNvSpPr>
          <p:nvPr/>
        </p:nvSpPr>
        <p:spPr bwMode="gray">
          <a:xfrm>
            <a:off x="3546388" y="2192017"/>
            <a:ext cx="2186734" cy="287338"/>
          </a:xfrm>
          <a:prstGeom prst="roundRect">
            <a:avLst>
              <a:gd name="adj" fmla="val 50000"/>
            </a:avLst>
          </a:prstGeom>
          <a:solidFill>
            <a:schemeClr val="bg2">
              <a:lumMod val="90000"/>
            </a:schemeClr>
          </a:solidFill>
          <a:ln w="9525">
            <a:solidFill>
              <a:schemeClr val="bg2">
                <a:lumMod val="9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1" name="Text Box 13"/>
          <p:cNvSpPr txBox="1">
            <a:spLocks noChangeArrowheads="1"/>
          </p:cNvSpPr>
          <p:nvPr/>
        </p:nvSpPr>
        <p:spPr bwMode="gray">
          <a:xfrm>
            <a:off x="3776004" y="2171380"/>
            <a:ext cx="1736471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1400" b="1" dirty="0" smtClean="0">
                <a:solidFill>
                  <a:schemeClr val="bg1"/>
                </a:solidFill>
                <a:ea typeface="宋体" charset="-122"/>
              </a:rPr>
              <a:t>Data </a:t>
            </a:r>
            <a:r>
              <a:rPr lang="en-US" altLang="zh-CN" sz="1400" b="1" dirty="0">
                <a:solidFill>
                  <a:schemeClr val="bg1"/>
                </a:solidFill>
                <a:ea typeface="宋体" charset="-122"/>
              </a:rPr>
              <a:t>P</a:t>
            </a:r>
            <a:r>
              <a:rPr lang="en-US" altLang="zh-CN" sz="1400" b="1" dirty="0" smtClean="0">
                <a:solidFill>
                  <a:schemeClr val="bg1"/>
                </a:solidFill>
                <a:ea typeface="宋体" charset="-122"/>
              </a:rPr>
              <a:t>rocessing   </a:t>
            </a:r>
            <a:endParaRPr lang="en-US" altLang="zh-CN" sz="1400" b="1" dirty="0">
              <a:solidFill>
                <a:schemeClr val="bg1"/>
              </a:solidFill>
              <a:ea typeface="宋体" charset="-122"/>
            </a:endParaRPr>
          </a:p>
        </p:txBody>
      </p:sp>
      <p:sp>
        <p:nvSpPr>
          <p:cNvPr id="42" name="Text Box 22"/>
          <p:cNvSpPr txBox="1">
            <a:spLocks noChangeArrowheads="1"/>
          </p:cNvSpPr>
          <p:nvPr/>
        </p:nvSpPr>
        <p:spPr bwMode="auto">
          <a:xfrm>
            <a:off x="3541007" y="2563492"/>
            <a:ext cx="2410968" cy="25542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/>
            <a:r>
              <a:rPr lang="en-US" altLang="zh-CN" b="1" i="1" dirty="0" smtClean="0">
                <a:ea typeface="宋体" charset="-122"/>
              </a:rPr>
              <a:t>SQL Sever</a:t>
            </a:r>
          </a:p>
          <a:p>
            <a:pPr algn="l" eaLnBrk="0" hangingPunct="0"/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Create views to filter data </a:t>
            </a:r>
          </a:p>
          <a:p>
            <a:pPr algn="l" eaLnBrk="0" hangingPunct="0"/>
            <a:endParaRPr lang="en-US" altLang="zh-CN" dirty="0" smtClean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r>
              <a:rPr lang="en-US" altLang="zh-CN" b="1" i="1" dirty="0" smtClean="0">
                <a:ea typeface="宋体" charset="-122"/>
              </a:rPr>
              <a:t>NCAR Command Language</a:t>
            </a:r>
          </a:p>
          <a:p>
            <a:pPr algn="l" eaLnBrk="0" hangingPunct="0"/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to transform precipitation Data from GRIB to </a:t>
            </a:r>
            <a:r>
              <a:rPr lang="en-US" altLang="zh-CN" b="1" i="1" dirty="0" err="1" smtClean="0">
                <a:ea typeface="宋体" charset="-122"/>
              </a:rPr>
              <a:t>netCDF</a:t>
            </a:r>
            <a:endParaRPr lang="en-US" altLang="zh-CN" b="1" i="1" dirty="0">
              <a:ea typeface="宋体" charset="-122"/>
            </a:endParaRPr>
          </a:p>
        </p:txBody>
      </p:sp>
      <p:sp>
        <p:nvSpPr>
          <p:cNvPr id="43" name="Freeform 3"/>
          <p:cNvSpPr>
            <a:spLocks/>
          </p:cNvSpPr>
          <p:nvPr/>
        </p:nvSpPr>
        <p:spPr bwMode="gray">
          <a:xfrm>
            <a:off x="5334000" y="1260474"/>
            <a:ext cx="1216247" cy="850900"/>
          </a:xfrm>
          <a:custGeom>
            <a:avLst/>
            <a:gdLst/>
            <a:ahLst/>
            <a:cxnLst>
              <a:cxn ang="0">
                <a:pos x="0" y="774"/>
              </a:cxn>
              <a:cxn ang="0">
                <a:pos x="2" y="770"/>
              </a:cxn>
              <a:cxn ang="0">
                <a:pos x="8" y="754"/>
              </a:cxn>
              <a:cxn ang="0">
                <a:pos x="16" y="730"/>
              </a:cxn>
              <a:cxn ang="0">
                <a:pos x="32" y="698"/>
              </a:cxn>
              <a:cxn ang="0">
                <a:pos x="50" y="660"/>
              </a:cxn>
              <a:cxn ang="0">
                <a:pos x="76" y="618"/>
              </a:cxn>
              <a:cxn ang="0">
                <a:pos x="106" y="574"/>
              </a:cxn>
              <a:cxn ang="0">
                <a:pos x="142" y="528"/>
              </a:cxn>
              <a:cxn ang="0">
                <a:pos x="186" y="482"/>
              </a:cxn>
              <a:cxn ang="0">
                <a:pos x="236" y="438"/>
              </a:cxn>
              <a:cxn ang="0">
                <a:pos x="294" y="398"/>
              </a:cxn>
              <a:cxn ang="0">
                <a:pos x="360" y="360"/>
              </a:cxn>
              <a:cxn ang="0">
                <a:pos x="426" y="332"/>
              </a:cxn>
              <a:cxn ang="0">
                <a:pos x="488" y="314"/>
              </a:cxn>
              <a:cxn ang="0">
                <a:pos x="544" y="304"/>
              </a:cxn>
              <a:cxn ang="0">
                <a:pos x="594" y="300"/>
              </a:cxn>
              <a:cxn ang="0">
                <a:pos x="638" y="300"/>
              </a:cxn>
              <a:cxn ang="0">
                <a:pos x="678" y="304"/>
              </a:cxn>
              <a:cxn ang="0">
                <a:pos x="710" y="312"/>
              </a:cxn>
              <a:cxn ang="0">
                <a:pos x="736" y="320"/>
              </a:cxn>
              <a:cxn ang="0">
                <a:pos x="754" y="326"/>
              </a:cxn>
              <a:cxn ang="0">
                <a:pos x="766" y="332"/>
              </a:cxn>
              <a:cxn ang="0">
                <a:pos x="770" y="334"/>
              </a:cxn>
              <a:cxn ang="0">
                <a:pos x="680" y="476"/>
              </a:cxn>
              <a:cxn ang="0">
                <a:pos x="982" y="370"/>
              </a:cxn>
              <a:cxn ang="0">
                <a:pos x="912" y="0"/>
              </a:cxn>
              <a:cxn ang="0">
                <a:pos x="854" y="150"/>
              </a:cxn>
              <a:cxn ang="0">
                <a:pos x="850" y="148"/>
              </a:cxn>
              <a:cxn ang="0">
                <a:pos x="838" y="142"/>
              </a:cxn>
              <a:cxn ang="0">
                <a:pos x="822" y="134"/>
              </a:cxn>
              <a:cxn ang="0">
                <a:pos x="798" y="126"/>
              </a:cxn>
              <a:cxn ang="0">
                <a:pos x="768" y="120"/>
              </a:cxn>
              <a:cxn ang="0">
                <a:pos x="732" y="114"/>
              </a:cxn>
              <a:cxn ang="0">
                <a:pos x="692" y="110"/>
              </a:cxn>
              <a:cxn ang="0">
                <a:pos x="646" y="110"/>
              </a:cxn>
              <a:cxn ang="0">
                <a:pos x="596" y="116"/>
              </a:cxn>
              <a:cxn ang="0">
                <a:pos x="540" y="126"/>
              </a:cxn>
              <a:cxn ang="0">
                <a:pos x="482" y="146"/>
              </a:cxn>
              <a:cxn ang="0">
                <a:pos x="422" y="172"/>
              </a:cxn>
              <a:cxn ang="0">
                <a:pos x="356" y="210"/>
              </a:cxn>
              <a:cxn ang="0">
                <a:pos x="290" y="258"/>
              </a:cxn>
              <a:cxn ang="0">
                <a:pos x="230" y="310"/>
              </a:cxn>
              <a:cxn ang="0">
                <a:pos x="178" y="364"/>
              </a:cxn>
              <a:cxn ang="0">
                <a:pos x="136" y="422"/>
              </a:cxn>
              <a:cxn ang="0">
                <a:pos x="100" y="480"/>
              </a:cxn>
              <a:cxn ang="0">
                <a:pos x="72" y="536"/>
              </a:cxn>
              <a:cxn ang="0">
                <a:pos x="48" y="590"/>
              </a:cxn>
              <a:cxn ang="0">
                <a:pos x="30" y="640"/>
              </a:cxn>
              <a:cxn ang="0">
                <a:pos x="18" y="684"/>
              </a:cxn>
              <a:cxn ang="0">
                <a:pos x="8" y="722"/>
              </a:cxn>
              <a:cxn ang="0">
                <a:pos x="4" y="750"/>
              </a:cxn>
              <a:cxn ang="0">
                <a:pos x="0" y="768"/>
              </a:cxn>
              <a:cxn ang="0">
                <a:pos x="0" y="774"/>
              </a:cxn>
            </a:cxnLst>
            <a:rect l="0" t="0" r="r" b="b"/>
            <a:pathLst>
              <a:path w="982" h="774">
                <a:moveTo>
                  <a:pt x="0" y="774"/>
                </a:moveTo>
                <a:lnTo>
                  <a:pt x="2" y="770"/>
                </a:lnTo>
                <a:lnTo>
                  <a:pt x="8" y="754"/>
                </a:lnTo>
                <a:lnTo>
                  <a:pt x="16" y="730"/>
                </a:lnTo>
                <a:lnTo>
                  <a:pt x="32" y="698"/>
                </a:lnTo>
                <a:lnTo>
                  <a:pt x="50" y="660"/>
                </a:lnTo>
                <a:lnTo>
                  <a:pt x="76" y="618"/>
                </a:lnTo>
                <a:lnTo>
                  <a:pt x="106" y="574"/>
                </a:lnTo>
                <a:lnTo>
                  <a:pt x="142" y="528"/>
                </a:lnTo>
                <a:lnTo>
                  <a:pt x="186" y="482"/>
                </a:lnTo>
                <a:lnTo>
                  <a:pt x="236" y="438"/>
                </a:lnTo>
                <a:lnTo>
                  <a:pt x="294" y="398"/>
                </a:lnTo>
                <a:lnTo>
                  <a:pt x="360" y="360"/>
                </a:lnTo>
                <a:lnTo>
                  <a:pt x="426" y="332"/>
                </a:lnTo>
                <a:lnTo>
                  <a:pt x="488" y="314"/>
                </a:lnTo>
                <a:lnTo>
                  <a:pt x="544" y="304"/>
                </a:lnTo>
                <a:lnTo>
                  <a:pt x="594" y="300"/>
                </a:lnTo>
                <a:lnTo>
                  <a:pt x="638" y="300"/>
                </a:lnTo>
                <a:lnTo>
                  <a:pt x="678" y="304"/>
                </a:lnTo>
                <a:lnTo>
                  <a:pt x="710" y="312"/>
                </a:lnTo>
                <a:lnTo>
                  <a:pt x="736" y="320"/>
                </a:lnTo>
                <a:lnTo>
                  <a:pt x="754" y="326"/>
                </a:lnTo>
                <a:lnTo>
                  <a:pt x="766" y="332"/>
                </a:lnTo>
                <a:lnTo>
                  <a:pt x="770" y="334"/>
                </a:lnTo>
                <a:lnTo>
                  <a:pt x="680" y="476"/>
                </a:lnTo>
                <a:lnTo>
                  <a:pt x="982" y="370"/>
                </a:lnTo>
                <a:lnTo>
                  <a:pt x="912" y="0"/>
                </a:lnTo>
                <a:lnTo>
                  <a:pt x="854" y="150"/>
                </a:lnTo>
                <a:lnTo>
                  <a:pt x="850" y="148"/>
                </a:lnTo>
                <a:lnTo>
                  <a:pt x="838" y="142"/>
                </a:lnTo>
                <a:lnTo>
                  <a:pt x="822" y="134"/>
                </a:lnTo>
                <a:lnTo>
                  <a:pt x="798" y="126"/>
                </a:lnTo>
                <a:lnTo>
                  <a:pt x="768" y="120"/>
                </a:lnTo>
                <a:lnTo>
                  <a:pt x="732" y="114"/>
                </a:lnTo>
                <a:lnTo>
                  <a:pt x="692" y="110"/>
                </a:lnTo>
                <a:lnTo>
                  <a:pt x="646" y="110"/>
                </a:lnTo>
                <a:lnTo>
                  <a:pt x="596" y="116"/>
                </a:lnTo>
                <a:lnTo>
                  <a:pt x="540" y="126"/>
                </a:lnTo>
                <a:lnTo>
                  <a:pt x="482" y="146"/>
                </a:lnTo>
                <a:lnTo>
                  <a:pt x="422" y="172"/>
                </a:lnTo>
                <a:lnTo>
                  <a:pt x="356" y="210"/>
                </a:lnTo>
                <a:lnTo>
                  <a:pt x="290" y="258"/>
                </a:lnTo>
                <a:lnTo>
                  <a:pt x="230" y="310"/>
                </a:lnTo>
                <a:lnTo>
                  <a:pt x="178" y="364"/>
                </a:lnTo>
                <a:lnTo>
                  <a:pt x="136" y="422"/>
                </a:lnTo>
                <a:lnTo>
                  <a:pt x="100" y="480"/>
                </a:lnTo>
                <a:lnTo>
                  <a:pt x="72" y="536"/>
                </a:lnTo>
                <a:lnTo>
                  <a:pt x="48" y="590"/>
                </a:lnTo>
                <a:lnTo>
                  <a:pt x="30" y="640"/>
                </a:lnTo>
                <a:lnTo>
                  <a:pt x="18" y="684"/>
                </a:lnTo>
                <a:lnTo>
                  <a:pt x="8" y="722"/>
                </a:lnTo>
                <a:lnTo>
                  <a:pt x="4" y="750"/>
                </a:lnTo>
                <a:lnTo>
                  <a:pt x="0" y="768"/>
                </a:lnTo>
                <a:lnTo>
                  <a:pt x="0" y="774"/>
                </a:lnTo>
              </a:path>
            </a:pathLst>
          </a:custGeom>
          <a:gradFill rotWithShape="1">
            <a:gsLst>
              <a:gs pos="0">
                <a:schemeClr val="hlink">
                  <a:gamma/>
                  <a:tint val="90980"/>
                  <a:invGamma/>
                  <a:alpha val="32001"/>
                </a:schemeClr>
              </a:gs>
              <a:gs pos="100000">
                <a:schemeClr val="hlink"/>
              </a:gs>
            </a:gsLst>
            <a:lin ang="0" scaled="1"/>
          </a:gradFill>
          <a:ln w="1270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44" name="AutoShape 8"/>
          <p:cNvSpPr>
            <a:spLocks noChangeArrowheads="1"/>
          </p:cNvSpPr>
          <p:nvPr/>
        </p:nvSpPr>
        <p:spPr bwMode="auto">
          <a:xfrm>
            <a:off x="6381797" y="1887537"/>
            <a:ext cx="2358645" cy="3065463"/>
          </a:xfrm>
          <a:prstGeom prst="roundRect">
            <a:avLst>
              <a:gd name="adj" fmla="val 4690"/>
            </a:avLst>
          </a:prstGeom>
          <a:noFill/>
          <a:ln w="5715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5" name="AutoShape 9"/>
          <p:cNvSpPr>
            <a:spLocks noChangeArrowheads="1"/>
          </p:cNvSpPr>
          <p:nvPr/>
        </p:nvSpPr>
        <p:spPr bwMode="gray">
          <a:xfrm>
            <a:off x="6508114" y="1524000"/>
            <a:ext cx="2106009" cy="50800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50000">
                <a:schemeClr val="hlink"/>
              </a:gs>
              <a:gs pos="100000">
                <a:schemeClr val="hlink">
                  <a:gamma/>
                  <a:shade val="46275"/>
                  <a:invGamma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gray">
          <a:xfrm>
            <a:off x="6515041" y="1556378"/>
            <a:ext cx="2055499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altLang="zh-CN" sz="2000" b="1" dirty="0" smtClean="0">
                <a:solidFill>
                  <a:srgbClr val="FFFFFF"/>
                </a:solidFill>
                <a:ea typeface="宋体" charset="-122"/>
              </a:rPr>
              <a:t>Data Animation</a:t>
            </a:r>
            <a:endParaRPr lang="en-US" altLang="zh-CN" sz="2000" b="1" dirty="0">
              <a:solidFill>
                <a:srgbClr val="FFFFFF"/>
              </a:solidFill>
              <a:ea typeface="宋体" charset="-122"/>
            </a:endParaRPr>
          </a:p>
        </p:txBody>
      </p:sp>
      <p:sp>
        <p:nvSpPr>
          <p:cNvPr id="47" name="Text Box 23"/>
          <p:cNvSpPr txBox="1">
            <a:spLocks noChangeArrowheads="1"/>
          </p:cNvSpPr>
          <p:nvPr/>
        </p:nvSpPr>
        <p:spPr bwMode="auto">
          <a:xfrm>
            <a:off x="6381797" y="2089149"/>
            <a:ext cx="2381203" cy="276998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In </a:t>
            </a:r>
            <a:r>
              <a:rPr lang="en-US" altLang="zh-CN" sz="1600" dirty="0" err="1" smtClean="0">
                <a:solidFill>
                  <a:srgbClr val="000000"/>
                </a:solidFill>
                <a:ea typeface="宋体" charset="-122"/>
              </a:rPr>
              <a:t>ArcMap</a:t>
            </a:r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 Create 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a </a:t>
            </a:r>
            <a:r>
              <a:rPr lang="en-US" altLang="zh-CN" b="1" i="1" dirty="0" smtClean="0">
                <a:ea typeface="宋体" charset="-122"/>
              </a:rPr>
              <a:t>Time-Enabled Query Layer  </a:t>
            </a:r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using  views 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from the ODM </a:t>
            </a:r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database for flood;</a:t>
            </a:r>
            <a:endParaRPr lang="en-US" altLang="zh-CN" sz="1600" dirty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endParaRPr lang="en-US" altLang="zh-CN" dirty="0" smtClean="0">
              <a:solidFill>
                <a:srgbClr val="000000"/>
              </a:solidFill>
              <a:ea typeface="宋体" charset="-122"/>
            </a:endParaRPr>
          </a:p>
          <a:p>
            <a:pPr algn="l" eaLnBrk="0" hangingPunct="0"/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Make a </a:t>
            </a:r>
            <a:r>
              <a:rPr lang="en-US" altLang="zh-CN" b="1" i="1" dirty="0" err="1" smtClean="0">
                <a:ea typeface="宋体" charset="-122"/>
              </a:rPr>
              <a:t>netCDF</a:t>
            </a:r>
            <a:r>
              <a:rPr lang="en-US" altLang="zh-CN" b="1" i="1" dirty="0" smtClean="0">
                <a:ea typeface="宋体" charset="-122"/>
              </a:rPr>
              <a:t> (</a:t>
            </a:r>
            <a:r>
              <a:rPr lang="zh-CN" altLang="zh-CN" dirty="0"/>
              <a:t>Network Common Data </a:t>
            </a:r>
            <a:r>
              <a:rPr lang="zh-CN" altLang="zh-CN" dirty="0" smtClean="0"/>
              <a:t>Form</a:t>
            </a:r>
            <a:r>
              <a:rPr lang="en-US" altLang="zh-CN" dirty="0" smtClean="0"/>
              <a:t>)</a:t>
            </a:r>
            <a:r>
              <a:rPr lang="en-US" altLang="zh-CN" b="1" i="1" dirty="0" smtClean="0">
                <a:ea typeface="宋体" charset="-122"/>
              </a:rPr>
              <a:t> raster layer </a:t>
            </a:r>
            <a:r>
              <a:rPr lang="en-US" altLang="zh-CN" dirty="0" smtClean="0">
                <a:solidFill>
                  <a:srgbClr val="000000"/>
                </a:solidFill>
                <a:ea typeface="宋体" charset="-122"/>
              </a:rPr>
              <a:t> 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for </a:t>
            </a:r>
            <a:r>
              <a:rPr lang="en-US" altLang="zh-CN" sz="1600" dirty="0" smtClean="0">
                <a:solidFill>
                  <a:srgbClr val="000000"/>
                </a:solidFill>
                <a:ea typeface="宋体" charset="-122"/>
              </a:rPr>
              <a:t>precipitation</a:t>
            </a:r>
            <a:r>
              <a:rPr lang="en-US" altLang="zh-CN" sz="1600" dirty="0">
                <a:solidFill>
                  <a:srgbClr val="000000"/>
                </a:solidFill>
                <a:ea typeface="宋体" charset="-122"/>
              </a:rPr>
              <a:t>.</a:t>
            </a:r>
          </a:p>
        </p:txBody>
      </p:sp>
      <p:sp>
        <p:nvSpPr>
          <p:cNvPr id="2" name="虚尾箭头 1"/>
          <p:cNvSpPr/>
          <p:nvPr/>
        </p:nvSpPr>
        <p:spPr bwMode="auto">
          <a:xfrm>
            <a:off x="5925003" y="5824194"/>
            <a:ext cx="2815439" cy="696014"/>
          </a:xfrm>
          <a:prstGeom prst="striped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Ready to go animating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标题 1"/>
          <p:cNvSpPr>
            <a:spLocks noGrp="1"/>
          </p:cNvSpPr>
          <p:nvPr>
            <p:ph type="title"/>
          </p:nvPr>
        </p:nvSpPr>
        <p:spPr>
          <a:xfrm>
            <a:off x="1038456" y="381000"/>
            <a:ext cx="5105400" cy="563563"/>
          </a:xfrm>
        </p:spPr>
        <p:txBody>
          <a:bodyPr/>
          <a:lstStyle/>
          <a:p>
            <a:r>
              <a:rPr lang="en-US" altLang="zh-CN" dirty="0" smtClean="0"/>
              <a:t>Link Data to </a:t>
            </a:r>
            <a:r>
              <a:rPr lang="en-US" altLang="zh-CN" dirty="0" err="1" smtClean="0"/>
              <a:t>ArcMap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653490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2" dur="indefinite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8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1" dur="indefinit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2" dur="indefinite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4" dur="indefinite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5" dur="indefinite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7" dur="indefinite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8" dur="indefinite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0" dur="indefinite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1" dur="indefinite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6" grpId="0"/>
      <p:bldP spid="37" grpId="0"/>
      <p:bldP spid="38" grpId="0" animBg="1"/>
      <p:bldP spid="39" grpId="0" animBg="1"/>
      <p:bldP spid="40" grpId="0" animBg="1"/>
      <p:bldP spid="41" grpId="0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69075" y="304800"/>
            <a:ext cx="8077200" cy="563563"/>
          </a:xfrm>
        </p:spPr>
        <p:txBody>
          <a:bodyPr/>
          <a:lstStyle/>
          <a:p>
            <a:r>
              <a:rPr lang="en-US" altLang="zh-CN" dirty="0" smtClean="0"/>
              <a:t>Animation for Flooding and </a:t>
            </a:r>
            <a:r>
              <a:rPr lang="en-US" altLang="zh-CN" dirty="0" err="1"/>
              <a:t>Hermine</a:t>
            </a:r>
            <a:r>
              <a:rPr lang="en-US" altLang="zh-CN" dirty="0"/>
              <a:t> Storm</a:t>
            </a:r>
            <a:endParaRPr lang="zh-CN" altLang="en-US" dirty="0"/>
          </a:p>
        </p:txBody>
      </p:sp>
      <p:pic>
        <p:nvPicPr>
          <p:cNvPr id="9" name="图片 8" descr="屏幕剪辑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70" y="1981200"/>
            <a:ext cx="1315106" cy="2666999"/>
          </a:xfrm>
          <a:prstGeom prst="rect">
            <a:avLst/>
          </a:prstGeom>
        </p:spPr>
      </p:pic>
      <p:pic>
        <p:nvPicPr>
          <p:cNvPr id="11" name="图片 10" descr="屏幕剪辑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048" y="5257800"/>
            <a:ext cx="1174076" cy="939260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 bwMode="auto">
          <a:xfrm>
            <a:off x="6438900" y="5388770"/>
            <a:ext cx="1600200" cy="578117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Gulf</a:t>
            </a:r>
            <a:r>
              <a:rPr kumimoji="0" lang="en-US" altLang="zh-CN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Mexico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flood_precip_5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3536" r="13355"/>
          <a:stretch/>
        </p:blipFill>
        <p:spPr bwMode="gray">
          <a:xfrm>
            <a:off x="1828800" y="1146695"/>
            <a:ext cx="6417568" cy="504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749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Flood </a:t>
            </a:r>
            <a:r>
              <a:rPr lang="en-US" altLang="zh-CN" dirty="0" smtClean="0"/>
              <a:t>Flow Animation with River Mean Annual Flow Reference</a:t>
            </a:r>
            <a:endParaRPr lang="zh-CN" altLang="en-US" dirty="0"/>
          </a:p>
        </p:txBody>
      </p:sp>
      <p:pic>
        <p:nvPicPr>
          <p:cNvPr id="4" name="Hermine_river_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32537" t="16376" r="23881" b="20238"/>
          <a:stretch/>
        </p:blipFill>
        <p:spPr>
          <a:xfrm>
            <a:off x="2362200" y="1293834"/>
            <a:ext cx="6172200" cy="5030766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99" y="5490948"/>
            <a:ext cx="560387" cy="542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图片 5" descr="屏幕剪辑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3" b="23079"/>
          <a:stretch/>
        </p:blipFill>
        <p:spPr>
          <a:xfrm>
            <a:off x="772372" y="1600200"/>
            <a:ext cx="1044609" cy="2374324"/>
          </a:xfrm>
          <a:prstGeom prst="rect">
            <a:avLst/>
          </a:prstGeom>
        </p:spPr>
      </p:pic>
      <p:sp>
        <p:nvSpPr>
          <p:cNvPr id="3" name="剪去对角的矩形 2"/>
          <p:cNvSpPr/>
          <p:nvPr/>
        </p:nvSpPr>
        <p:spPr bwMode="auto">
          <a:xfrm>
            <a:off x="694517" y="5454801"/>
            <a:ext cx="1515283" cy="1058055"/>
          </a:xfrm>
          <a:prstGeom prst="snip2Diag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Flood pattern and trend</a:t>
            </a:r>
            <a:endParaRPr kumimoji="0" lang="zh-CN" alt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椭圆 6"/>
          <p:cNvSpPr/>
          <p:nvPr/>
        </p:nvSpPr>
        <p:spPr bwMode="auto">
          <a:xfrm>
            <a:off x="6705600" y="2334154"/>
            <a:ext cx="1676400" cy="360891"/>
          </a:xfrm>
          <a:prstGeom prst="ellips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CN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Red </a:t>
            </a:r>
            <a:r>
              <a:rPr kumimoji="0" lang="en-US" altLang="zh-CN" sz="1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RIver</a:t>
            </a:r>
            <a:endParaRPr kumimoji="0" lang="zh-CN" altLang="en-US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8" name="图片 7" descr="屏幕剪辑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517" y="4200878"/>
            <a:ext cx="1200318" cy="10383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88618" y="1446311"/>
            <a:ext cx="10117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1400" dirty="0" smtClean="0"/>
              <a:t>Flood flow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06544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2">
  <a:themeElements>
    <a:clrScheme name="02 3">
      <a:dk1>
        <a:srgbClr val="0B1749"/>
      </a:dk1>
      <a:lt1>
        <a:srgbClr val="FFFFFF"/>
      </a:lt1>
      <a:dk2>
        <a:srgbClr val="2453B2"/>
      </a:dk2>
      <a:lt2>
        <a:srgbClr val="DDDDDD"/>
      </a:lt2>
      <a:accent1>
        <a:srgbClr val="4D93D9"/>
      </a:accent1>
      <a:accent2>
        <a:srgbClr val="77AE26"/>
      </a:accent2>
      <a:accent3>
        <a:srgbClr val="FFFFFF"/>
      </a:accent3>
      <a:accent4>
        <a:srgbClr val="08123D"/>
      </a:accent4>
      <a:accent5>
        <a:srgbClr val="B2C8E9"/>
      </a:accent5>
      <a:accent6>
        <a:srgbClr val="6B9D21"/>
      </a:accent6>
      <a:hlink>
        <a:srgbClr val="4D798F"/>
      </a:hlink>
      <a:folHlink>
        <a:srgbClr val="6A93BC"/>
      </a:folHlink>
    </a:clrScheme>
    <a:fontScheme name="02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透视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02 1">
        <a:dk1>
          <a:srgbClr val="30311D"/>
        </a:dk1>
        <a:lt1>
          <a:srgbClr val="FFFFFF"/>
        </a:lt1>
        <a:dk2>
          <a:srgbClr val="866D10"/>
        </a:dk2>
        <a:lt2>
          <a:srgbClr val="DDDDDD"/>
        </a:lt2>
        <a:accent1>
          <a:srgbClr val="345C22"/>
        </a:accent1>
        <a:accent2>
          <a:srgbClr val="93B75F"/>
        </a:accent2>
        <a:accent3>
          <a:srgbClr val="FFFFFF"/>
        </a:accent3>
        <a:accent4>
          <a:srgbClr val="272817"/>
        </a:accent4>
        <a:accent5>
          <a:srgbClr val="AEB5AB"/>
        </a:accent5>
        <a:accent6>
          <a:srgbClr val="85A655"/>
        </a:accent6>
        <a:hlink>
          <a:srgbClr val="557B97"/>
        </a:hlink>
        <a:folHlink>
          <a:srgbClr val="B5A0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 2">
        <a:dk1>
          <a:srgbClr val="000066"/>
        </a:dk1>
        <a:lt1>
          <a:srgbClr val="FFFFFF"/>
        </a:lt1>
        <a:dk2>
          <a:srgbClr val="447DE4"/>
        </a:dk2>
        <a:lt2>
          <a:srgbClr val="DDDDDD"/>
        </a:lt2>
        <a:accent1>
          <a:srgbClr val="7F81CF"/>
        </a:accent1>
        <a:accent2>
          <a:srgbClr val="D87A24"/>
        </a:accent2>
        <a:accent3>
          <a:srgbClr val="FFFFFF"/>
        </a:accent3>
        <a:accent4>
          <a:srgbClr val="000056"/>
        </a:accent4>
        <a:accent5>
          <a:srgbClr val="C0C1E4"/>
        </a:accent5>
        <a:accent6>
          <a:srgbClr val="C46E20"/>
        </a:accent6>
        <a:hlink>
          <a:srgbClr val="99A75F"/>
        </a:hlink>
        <a:folHlink>
          <a:srgbClr val="7AAFC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2 3">
        <a:dk1>
          <a:srgbClr val="0B1749"/>
        </a:dk1>
        <a:lt1>
          <a:srgbClr val="FFFFFF"/>
        </a:lt1>
        <a:dk2>
          <a:srgbClr val="2453B2"/>
        </a:dk2>
        <a:lt2>
          <a:srgbClr val="DDDDDD"/>
        </a:lt2>
        <a:accent1>
          <a:srgbClr val="4D93D9"/>
        </a:accent1>
        <a:accent2>
          <a:srgbClr val="77AE26"/>
        </a:accent2>
        <a:accent3>
          <a:srgbClr val="FFFFFF"/>
        </a:accent3>
        <a:accent4>
          <a:srgbClr val="08123D"/>
        </a:accent4>
        <a:accent5>
          <a:srgbClr val="B2C8E9"/>
        </a:accent5>
        <a:accent6>
          <a:srgbClr val="6B9D21"/>
        </a:accent6>
        <a:hlink>
          <a:srgbClr val="4D798F"/>
        </a:hlink>
        <a:folHlink>
          <a:srgbClr val="6A93B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2</Template>
  <TotalTime>4307</TotalTime>
  <Words>404</Words>
  <Application>Microsoft Office PowerPoint</Application>
  <PresentationFormat>On-screen Show (4:3)</PresentationFormat>
  <Paragraphs>102</Paragraphs>
  <Slides>12</Slides>
  <Notes>12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4" baseType="lpstr">
      <vt:lpstr>2</vt:lpstr>
      <vt:lpstr>Image</vt:lpstr>
      <vt:lpstr>Animating Observations and Model Data in ArcMap </vt:lpstr>
      <vt:lpstr>PowerPoint Presentation</vt:lpstr>
      <vt:lpstr>Outline</vt:lpstr>
      <vt:lpstr>PowerPoint Presentation</vt:lpstr>
      <vt:lpstr>Flooding</vt:lpstr>
      <vt:lpstr>Precipitation</vt:lpstr>
      <vt:lpstr>Link Data to ArcMap</vt:lpstr>
      <vt:lpstr>Animation for Flooding and Hermine Storm</vt:lpstr>
      <vt:lpstr>Flood Flow Animation with River Mean Annual Flow Reference</vt:lpstr>
      <vt:lpstr>PowerPoint Presentation</vt:lpstr>
      <vt:lpstr>Summary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XT Cai</dc:creator>
  <cp:lastModifiedBy>Maidment, David R</cp:lastModifiedBy>
  <cp:revision>229</cp:revision>
  <dcterms:created xsi:type="dcterms:W3CDTF">2011-11-06T01:49:22Z</dcterms:created>
  <dcterms:modified xsi:type="dcterms:W3CDTF">2011-11-21T18:17:35Z</dcterms:modified>
</cp:coreProperties>
</file>