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22" r:id="rId2"/>
    <p:sldId id="349" r:id="rId3"/>
    <p:sldId id="323" r:id="rId4"/>
    <p:sldId id="324" r:id="rId5"/>
    <p:sldId id="325" r:id="rId6"/>
    <p:sldId id="326" r:id="rId7"/>
    <p:sldId id="327" r:id="rId8"/>
    <p:sldId id="328" r:id="rId9"/>
    <p:sldId id="352" r:id="rId10"/>
    <p:sldId id="329" r:id="rId11"/>
    <p:sldId id="258" r:id="rId12"/>
    <p:sldId id="260" r:id="rId13"/>
    <p:sldId id="315" r:id="rId14"/>
    <p:sldId id="290" r:id="rId15"/>
    <p:sldId id="262" r:id="rId16"/>
    <p:sldId id="330" r:id="rId17"/>
    <p:sldId id="316" r:id="rId18"/>
    <p:sldId id="317" r:id="rId19"/>
    <p:sldId id="287" r:id="rId20"/>
    <p:sldId id="288" r:id="rId21"/>
    <p:sldId id="292" r:id="rId22"/>
    <p:sldId id="298" r:id="rId23"/>
    <p:sldId id="333" r:id="rId24"/>
    <p:sldId id="334" r:id="rId25"/>
    <p:sldId id="335" r:id="rId26"/>
    <p:sldId id="299" r:id="rId27"/>
    <p:sldId id="338" r:id="rId28"/>
    <p:sldId id="300" r:id="rId29"/>
    <p:sldId id="301" r:id="rId30"/>
    <p:sldId id="341" r:id="rId31"/>
    <p:sldId id="342" r:id="rId32"/>
    <p:sldId id="343" r:id="rId33"/>
    <p:sldId id="344" r:id="rId34"/>
    <p:sldId id="345" r:id="rId35"/>
    <p:sldId id="346" r:id="rId36"/>
    <p:sldId id="318" r:id="rId37"/>
    <p:sldId id="311" r:id="rId38"/>
    <p:sldId id="319" r:id="rId39"/>
    <p:sldId id="296" r:id="rId40"/>
    <p:sldId id="321" r:id="rId41"/>
    <p:sldId id="320" r:id="rId42"/>
    <p:sldId id="331" r:id="rId43"/>
    <p:sldId id="332" r:id="rId44"/>
    <p:sldId id="297" r:id="rId45"/>
    <p:sldId id="293" r:id="rId46"/>
    <p:sldId id="303" r:id="rId47"/>
    <p:sldId id="312" r:id="rId48"/>
    <p:sldId id="313" r:id="rId49"/>
    <p:sldId id="314" r:id="rId50"/>
    <p:sldId id="347" r:id="rId51"/>
    <p:sldId id="350" r:id="rId52"/>
    <p:sldId id="351" r:id="rId53"/>
    <p:sldId id="310" r:id="rId54"/>
    <p:sldId id="285" r:id="rId55"/>
    <p:sldId id="339" r:id="rId56"/>
    <p:sldId id="340" r:id="rId57"/>
    <p:sldId id="348" r:id="rId58"/>
    <p:sldId id="281" r:id="rId59"/>
    <p:sldId id="282" r:id="rId60"/>
    <p:sldId id="283" r:id="rId61"/>
    <p:sldId id="337" r:id="rId62"/>
    <p:sldId id="286" r:id="rId6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9A0148-A27E-4BE8-BFE2-61F7AC446BE6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093278-25D0-45A9-B050-7CC897C14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9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D6C1AD-95FF-42F8-9FB2-454AC37742D3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2B80A7-C1F2-45F1-86EE-1EF590988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F651A3-4C97-4296-82E9-22747F70C3E7}" type="slidenum">
              <a:rPr lang="en-US" b="0"/>
              <a:pPr eaLnBrk="1" hangingPunct="1"/>
              <a:t>3</a:t>
            </a:fld>
            <a:endParaRPr lang="en-US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72EE74-6D16-44D4-8E1B-9CA13E69E043}" type="slidenum">
              <a:rPr lang="en-US" b="0"/>
              <a:pPr eaLnBrk="1" hangingPunct="1"/>
              <a:t>42</a:t>
            </a:fld>
            <a:endParaRPr lang="en-US" b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6E498D-87BA-4BA2-8564-D7160EC32741}" type="slidenum">
              <a:rPr lang="en-US" b="0"/>
              <a:pPr eaLnBrk="1" hangingPunct="1"/>
              <a:t>43</a:t>
            </a:fld>
            <a:endParaRPr lang="en-US" b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Basis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standardized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access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sensor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Observations</a:t>
            </a:r>
            <a:r>
              <a:rPr lang="de-DE" baseline="0" dirty="0" smtClean="0"/>
              <a:t> &amp;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briefly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concepts</a:t>
            </a:r>
            <a:r>
              <a:rPr lang="de-DE" baseline="0" dirty="0" smtClean="0"/>
              <a:t> / </a:t>
            </a:r>
            <a:r>
              <a:rPr lang="de-DE" baseline="0" dirty="0" err="1" smtClean="0"/>
              <a:t>terms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C0097-CD4B-4F63-B749-D23C5B8BC84E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0DF94-F1A9-45E2-AA45-A7A24B714694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80A7-C1F2-45F1-86EE-1EF5909884B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19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54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5D408C-194E-46E4-AB92-3DE28C897765}" type="slidenum">
              <a:rPr lang="en-US" b="0"/>
              <a:pPr eaLnBrk="1" hangingPunct="1"/>
              <a:t>4</a:t>
            </a:fld>
            <a:endParaRPr lang="en-US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2283D1-5732-4A95-ADDC-62E7997BEB03}" type="slidenum">
              <a:rPr lang="en-US" b="0"/>
              <a:pPr eaLnBrk="1" hangingPunct="1"/>
              <a:t>5</a:t>
            </a:fld>
            <a:endParaRPr lang="en-US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8DF8BC-1C74-4F4B-ACEF-157686E7FC98}" type="slidenum">
              <a:rPr lang="en-US" b="0"/>
              <a:pPr eaLnBrk="1" hangingPunct="1"/>
              <a:t>6</a:t>
            </a:fld>
            <a:endParaRPr lang="en-US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0F8AA1-4627-47C0-9064-742D923FC2F3}" type="slidenum">
              <a:rPr lang="en-US" b="0"/>
              <a:pPr eaLnBrk="1" hangingPunct="1"/>
              <a:t>7</a:t>
            </a:fld>
            <a:endParaRPr lang="en-US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0A82E9-03EA-4112-9BA7-9BE704EE699F}" type="slidenum">
              <a:rPr lang="en-US" b="0"/>
              <a:pPr eaLnBrk="1" hangingPunct="1"/>
              <a:t>8</a:t>
            </a:fld>
            <a:endParaRPr lang="en-US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80A7-C1F2-45F1-86EE-1EF5909884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2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503BE0-9B01-433E-9B69-B6A9E105EB34}" type="slidenum">
              <a:rPr lang="en-US" b="0"/>
              <a:pPr eaLnBrk="1" hangingPunct="1"/>
              <a:t>16</a:t>
            </a:fld>
            <a:endParaRPr lang="en-US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C6EF8D-E1B2-45D6-90C4-BC3F2948C57B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48EF-25E5-4748-BDDF-DD2FF457A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2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0AD1-4E8D-4406-91DE-6D9CCC500B20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9270B-7197-4425-9CE8-A54597F06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8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cewater.usu.edu/littlebearriver/cuahsi_1_0.asmx?WSD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iver.sdsc.edu/wateroneflow/NWIS/DailyValues.asmx?WSD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riticalzone.org/data.htm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://en.wikipedia.org/wiki/Image:GodfreyKneller-IsaacNewton-1689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7.png"/><Relationship Id="rId18" Type="http://schemas.openxmlformats.org/officeDocument/2006/relationships/image" Target="../media/image70.jpeg"/><Relationship Id="rId3" Type="http://schemas.openxmlformats.org/officeDocument/2006/relationships/image" Target="../media/image61.wmf"/><Relationship Id="rId7" Type="http://schemas.openxmlformats.org/officeDocument/2006/relationships/image" Target="../media/image63.png"/><Relationship Id="rId12" Type="http://schemas.openxmlformats.org/officeDocument/2006/relationships/hyperlink" Target="http://www.epa.gov/storet/dbtop.html" TargetMode="External"/><Relationship Id="rId17" Type="http://schemas.openxmlformats.org/officeDocument/2006/relationships/hyperlink" Target="http://www.noaa.gov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jpe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public.ornl.gov/ameriflux/index.html" TargetMode="External"/><Relationship Id="rId11" Type="http://schemas.openxmlformats.org/officeDocument/2006/relationships/image" Target="../media/image66.jpeg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hyperlink" Target="http://www.unidata.ucar.edu/" TargetMode="External"/><Relationship Id="rId4" Type="http://schemas.openxmlformats.org/officeDocument/2006/relationships/hyperlink" Target="http://www.usgs.gov/" TargetMode="External"/><Relationship Id="rId9" Type="http://schemas.openxmlformats.org/officeDocument/2006/relationships/hyperlink" Target="http://www.ncep.noaa.gov/" TargetMode="External"/><Relationship Id="rId14" Type="http://schemas.openxmlformats.org/officeDocument/2006/relationships/hyperlink" Target="http://www.epa.gov/cgi-bin/epalink?target=http://www.epa.gov/&amp;logname=epahome&amp;referrer=seal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gs.gov/" TargetMode="External"/><Relationship Id="rId13" Type="http://schemas.openxmlformats.org/officeDocument/2006/relationships/image" Target="../media/image66.jpeg"/><Relationship Id="rId3" Type="http://schemas.openxmlformats.org/officeDocument/2006/relationships/hyperlink" Target="http://www.epa.gov/storet/dbtop.html" TargetMode="External"/><Relationship Id="rId7" Type="http://schemas.openxmlformats.org/officeDocument/2006/relationships/image" Target="../media/image61.wm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hyperlink" Target="http://public.ornl.gov/ameriflux/index.html" TargetMode="External"/><Relationship Id="rId5" Type="http://schemas.openxmlformats.org/officeDocument/2006/relationships/hyperlink" Target="http://www.epa.gov/cgi-bin/epalink?target=http://www.epa.gov/&amp;logname=epahome&amp;referrer=seal" TargetMode="External"/><Relationship Id="rId15" Type="http://schemas.openxmlformats.org/officeDocument/2006/relationships/image" Target="../media/image65.png"/><Relationship Id="rId10" Type="http://schemas.openxmlformats.org/officeDocument/2006/relationships/image" Target="../media/image64.jpeg"/><Relationship Id="rId4" Type="http://schemas.openxmlformats.org/officeDocument/2006/relationships/image" Target="../media/image67.png"/><Relationship Id="rId9" Type="http://schemas.openxmlformats.org/officeDocument/2006/relationships/image" Target="../media/image62.png"/><Relationship Id="rId14" Type="http://schemas.openxmlformats.org/officeDocument/2006/relationships/hyperlink" Target="http://www.ncep.noaa.gov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sdsc.edu/hiscentral/startree.aspx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ngwd-bdnes.cits.nrcan.gc.ca/service/api_ngwds/en/wmc/gie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hydroportal.crwr.utexas.edu/geoportal/csw/discovery?Request=GetRecords&amp;Service=CSW&amp;Version=2.0.2&amp;resultType=results&amp;maxResults=10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arcgis.com/home/webmap/viewer.html?services=f21f7e4285044f3e81ae1bb2499deab4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item.html?id=6acb294253c548039633468ae455e673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cgis.com/home/item.html?id=f5297e7ad2c24da5bf36520037222e6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aterservices.usgs.gov/nwis/iv?sites=08158000&amp;period=P7D&amp;parameterCd=00060" TargetMode="Externa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Services-Oriented Architecture for Water Observations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David R. Maidment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GIS in Water Resources Class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University of Texas at Austin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10 November 2010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 Goals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Data Access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– providing better access to a large volume of high quality hydrologic data;</a:t>
            </a:r>
          </a:p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Hydrologic Observatories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– storing and synthesizing hydrologic data for a region;</a:t>
            </a:r>
          </a:p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Hydrologic Science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– providing a stronger hydrologic information infrastructure;</a:t>
            </a:r>
          </a:p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Hydrologic Education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– bringing more hydrologic data into the classroom.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82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 rot="10800000" flipV="1">
            <a:off x="2895600" y="4267200"/>
            <a:ext cx="762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Component 1:</a:t>
            </a:r>
            <a:br>
              <a:rPr lang="en-US" sz="3600" dirty="0" smtClean="0"/>
            </a:br>
            <a:r>
              <a:rPr lang="en-US" sz="3600" dirty="0" smtClean="0"/>
              <a:t>Desktop Hydrologic Information System</a:t>
            </a:r>
            <a:endParaRPr lang="en-US" sz="3600" dirty="0"/>
          </a:p>
        </p:txBody>
      </p:sp>
      <p:grpSp>
        <p:nvGrpSpPr>
          <p:cNvPr id="3" name="Group 25"/>
          <p:cNvGrpSpPr/>
          <p:nvPr/>
        </p:nvGrpSpPr>
        <p:grpSpPr>
          <a:xfrm>
            <a:off x="6019800" y="1752600"/>
            <a:ext cx="1628775" cy="1945923"/>
            <a:chOff x="1524000" y="3581399"/>
            <a:chExt cx="1628775" cy="194592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4267200"/>
              <a:ext cx="1628775" cy="126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1524000" y="35813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Weather and Climate</a:t>
              </a: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6096000" y="4267200"/>
            <a:ext cx="2895599" cy="1390650"/>
            <a:chOff x="4876800" y="2133599"/>
            <a:chExt cx="2895599" cy="13906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2133599"/>
              <a:ext cx="1514569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6248400" y="25145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Remote Sensing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85800" y="2362200"/>
            <a:ext cx="1857375" cy="1383147"/>
            <a:chOff x="838200" y="4648201"/>
            <a:chExt cx="2543175" cy="1840347"/>
          </a:xfrm>
        </p:grpSpPr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838200" y="4800600"/>
              <a:ext cx="2543175" cy="1687948"/>
              <a:chOff x="838200" y="4800600"/>
              <a:chExt cx="2543175" cy="1687948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8200" y="4800600"/>
                <a:ext cx="2543175" cy="1687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38200" y="6095091"/>
                <a:ext cx="380390" cy="382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0" name="Rectangle 17"/>
            <p:cNvSpPr/>
            <p:nvPr/>
          </p:nvSpPr>
          <p:spPr>
            <a:xfrm>
              <a:off x="1677230" y="4648201"/>
              <a:ext cx="1065090" cy="228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1143000" y="2057400"/>
            <a:ext cx="1120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Modeling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6800" y="4343400"/>
            <a:ext cx="838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7"/>
          <p:cNvGrpSpPr/>
          <p:nvPr/>
        </p:nvGrpSpPr>
        <p:grpSpPr>
          <a:xfrm>
            <a:off x="3048000" y="1447800"/>
            <a:ext cx="2128076" cy="1420402"/>
            <a:chOff x="3213100" y="1600200"/>
            <a:chExt cx="2128076" cy="1420402"/>
          </a:xfrm>
        </p:grpSpPr>
        <p:pic>
          <p:nvPicPr>
            <p:cNvPr id="6" name="Picture 19" descr="Char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100" y="1979554"/>
              <a:ext cx="2128076" cy="104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3594100" y="1600200"/>
              <a:ext cx="1523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Observations</a:t>
              </a:r>
              <a:endParaRPr lang="en-US" dirty="0"/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2438400" y="3352800"/>
            <a:ext cx="7620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343400"/>
            <a:ext cx="2529682" cy="13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1295400" y="4038600"/>
            <a:ext cx="494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GIS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76800" y="3352800"/>
            <a:ext cx="9144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124200"/>
            <a:ext cx="1733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 bwMode="auto">
          <a:xfrm rot="5400000">
            <a:off x="4000500" y="3009900"/>
            <a:ext cx="228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yberspace,http,Internet,Photographs,technologies,text,URLs,web addresses,World Wide Web,W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19200"/>
            <a:ext cx="1952626" cy="195262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2577904" y="2984696"/>
            <a:ext cx="1244994" cy="10668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V="1">
            <a:off x="4800600" y="2971800"/>
            <a:ext cx="1371600" cy="1219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429000" y="5105400"/>
            <a:ext cx="19796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41237" y="5081960"/>
            <a:ext cx="76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3048000"/>
            <a:ext cx="139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Metadata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124200"/>
            <a:ext cx="102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Search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17" y="228600"/>
            <a:ext cx="8800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Component 2:</a:t>
            </a:r>
          </a:p>
          <a:p>
            <a:pPr algn="ctr"/>
            <a:r>
              <a:rPr lang="en-US" sz="3600" dirty="0" smtClean="0"/>
              <a:t>Services-Oriented Architecture for Water Data</a:t>
            </a:r>
            <a:endParaRPr lang="en-US" sz="36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343400"/>
            <a:ext cx="1733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1708451" cy="173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905000" y="6019800"/>
            <a:ext cx="110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Servers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1905000"/>
            <a:ext cx="1235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Catalogs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5867400"/>
            <a:ext cx="878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the Digital Divide</a:t>
            </a:r>
            <a:endParaRPr lang="en-US" dirty="0"/>
          </a:p>
        </p:txBody>
      </p:sp>
      <p:grpSp>
        <p:nvGrpSpPr>
          <p:cNvPr id="3" name="Group 25"/>
          <p:cNvGrpSpPr/>
          <p:nvPr/>
        </p:nvGrpSpPr>
        <p:grpSpPr>
          <a:xfrm>
            <a:off x="6019800" y="1962150"/>
            <a:ext cx="1628775" cy="1945923"/>
            <a:chOff x="1524000" y="3581399"/>
            <a:chExt cx="1628775" cy="194592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4267200"/>
              <a:ext cx="1628775" cy="126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1524000" y="35813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Weather and Climate</a:t>
              </a: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781550"/>
            <a:ext cx="1514569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6096000" y="4095750"/>
            <a:ext cx="152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Remote Sensing</a:t>
            </a:r>
          </a:p>
        </p:txBody>
      </p:sp>
      <p:grpSp>
        <p:nvGrpSpPr>
          <p:cNvPr id="4" name="Group 27"/>
          <p:cNvGrpSpPr/>
          <p:nvPr/>
        </p:nvGrpSpPr>
        <p:grpSpPr>
          <a:xfrm>
            <a:off x="1219200" y="2183706"/>
            <a:ext cx="2128076" cy="1420402"/>
            <a:chOff x="3213100" y="1600200"/>
            <a:chExt cx="2128076" cy="1420402"/>
          </a:xfrm>
        </p:grpSpPr>
        <p:pic>
          <p:nvPicPr>
            <p:cNvPr id="6" name="Picture 19" descr="Char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3100" y="1979554"/>
              <a:ext cx="2128076" cy="104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3594100" y="1600200"/>
              <a:ext cx="1523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Observations</a:t>
              </a:r>
              <a:endParaRPr lang="en-US" dirty="0"/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1066800" y="4393506"/>
            <a:ext cx="2529682" cy="1778694"/>
            <a:chOff x="1066800" y="4038600"/>
            <a:chExt cx="2529682" cy="1778694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6800" y="4419600"/>
              <a:ext cx="2529682" cy="1397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2133600" y="4038600"/>
              <a:ext cx="4940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GIS</a:t>
              </a:r>
              <a:endParaRPr lang="en-US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 rot="5400000">
            <a:off x="2286000" y="3810000"/>
            <a:ext cx="457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34000" y="1371600"/>
            <a:ext cx="2962221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Continuous </a:t>
            </a:r>
            <a:r>
              <a:rPr lang="en-US" dirty="0" smtClean="0"/>
              <a:t>space-time arrays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95400" y="1295400"/>
            <a:ext cx="2362200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Discrete</a:t>
            </a:r>
            <a:r>
              <a:rPr lang="en-US" dirty="0" smtClean="0"/>
              <a:t> spatial objects with time series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43200" y="6248400"/>
            <a:ext cx="398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are two very different data worlds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 rot="10800000" flipV="1">
            <a:off x="2895600" y="4267200"/>
            <a:ext cx="762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Focus on Water Observations Data</a:t>
            </a:r>
            <a:endParaRPr lang="en-US" sz="3600" dirty="0"/>
          </a:p>
        </p:txBody>
      </p:sp>
      <p:grpSp>
        <p:nvGrpSpPr>
          <p:cNvPr id="3" name="Group 25"/>
          <p:cNvGrpSpPr/>
          <p:nvPr/>
        </p:nvGrpSpPr>
        <p:grpSpPr>
          <a:xfrm>
            <a:off x="6019800" y="1752600"/>
            <a:ext cx="1628775" cy="1945923"/>
            <a:chOff x="1524000" y="3581399"/>
            <a:chExt cx="1628775" cy="194592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4267200"/>
              <a:ext cx="1628775" cy="126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1524000" y="35813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Weather and Climate</a:t>
              </a: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6096000" y="4267200"/>
            <a:ext cx="2895599" cy="1390650"/>
            <a:chOff x="4876800" y="2133599"/>
            <a:chExt cx="2895599" cy="13906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2133599"/>
              <a:ext cx="1514569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6248400" y="25145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Remote Sensing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85800" y="2362200"/>
            <a:ext cx="1857375" cy="1383147"/>
            <a:chOff x="838200" y="4648201"/>
            <a:chExt cx="2543175" cy="1840347"/>
          </a:xfrm>
        </p:grpSpPr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838200" y="4800600"/>
              <a:ext cx="2543175" cy="1687948"/>
              <a:chOff x="838200" y="4800600"/>
              <a:chExt cx="2543175" cy="1687948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8200" y="4800600"/>
                <a:ext cx="2543175" cy="1687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38200" y="6095091"/>
                <a:ext cx="380390" cy="382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0" name="Rectangle 17"/>
            <p:cNvSpPr/>
            <p:nvPr/>
          </p:nvSpPr>
          <p:spPr>
            <a:xfrm>
              <a:off x="1677230" y="4648201"/>
              <a:ext cx="1065090" cy="228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1143000" y="2057400"/>
            <a:ext cx="1120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Modeling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6800" y="4343400"/>
            <a:ext cx="838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7"/>
          <p:cNvGrpSpPr/>
          <p:nvPr/>
        </p:nvGrpSpPr>
        <p:grpSpPr>
          <a:xfrm>
            <a:off x="3048000" y="1447800"/>
            <a:ext cx="2128076" cy="1420402"/>
            <a:chOff x="3213100" y="1600200"/>
            <a:chExt cx="2128076" cy="1420402"/>
          </a:xfrm>
        </p:grpSpPr>
        <p:pic>
          <p:nvPicPr>
            <p:cNvPr id="6" name="Picture 19" descr="Char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100" y="1979554"/>
              <a:ext cx="2128076" cy="104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3594100" y="1600200"/>
              <a:ext cx="1523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Observations</a:t>
              </a:r>
              <a:endParaRPr lang="en-US" dirty="0"/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2438400" y="3352800"/>
            <a:ext cx="7620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343400"/>
            <a:ext cx="2529682" cy="13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1295400" y="4038600"/>
            <a:ext cx="494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GIS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76800" y="3352800"/>
            <a:ext cx="9144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124200"/>
            <a:ext cx="1733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 bwMode="auto">
          <a:xfrm rot="5400000">
            <a:off x="4000500" y="3009900"/>
            <a:ext cx="228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971800" y="1371600"/>
            <a:ext cx="2362200" cy="3581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76012" y="6248400"/>
            <a:ext cx="439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focused on water observations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3" cstate="print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4" cstate="print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5" cstate="print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6" cstate="print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3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3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+mj-ea"/>
                <a:cs typeface="+mj-cs"/>
              </a:rPr>
              <a:t>Water Observations Data Measured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+mj-ea"/>
                <a:cs typeface="+mj-cs"/>
              </a:rPr>
              <a:t> at Gages and Sampling Sites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8" cstate="print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grpSp>
        <p:nvGrpSpPr>
          <p:cNvPr id="20" name="Group 27"/>
          <p:cNvGrpSpPr/>
          <p:nvPr/>
        </p:nvGrpSpPr>
        <p:grpSpPr>
          <a:xfrm>
            <a:off x="1905000" y="2286000"/>
            <a:ext cx="5044069" cy="2725171"/>
            <a:chOff x="4279900" y="2533309"/>
            <a:chExt cx="3629026" cy="1775308"/>
          </a:xfrm>
        </p:grpSpPr>
        <p:pic>
          <p:nvPicPr>
            <p:cNvPr id="21" name="Picture 19" descr="Chart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79900" y="2533309"/>
              <a:ext cx="3629026" cy="1775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2"/>
            <p:cNvSpPr txBox="1">
              <a:spLocks noChangeArrowheads="1"/>
            </p:cNvSpPr>
            <p:nvPr/>
          </p:nvSpPr>
          <p:spPr bwMode="auto">
            <a:xfrm>
              <a:off x="4926253" y="3051631"/>
              <a:ext cx="1523999" cy="6015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/>
                <a:t>Time series of observations at point locations</a:t>
              </a:r>
              <a:endParaRPr lang="en-US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Water Data Web Sites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990600"/>
            <a:ext cx="7086600" cy="4418013"/>
            <a:chOff x="192" y="624"/>
            <a:chExt cx="4464" cy="2783"/>
          </a:xfrm>
        </p:grpSpPr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24"/>
              <a:ext cx="4464" cy="278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" y="726"/>
              <a:ext cx="131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6" y="1404938"/>
            <a:ext cx="7620000" cy="43783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13606" y="1905000"/>
            <a:ext cx="7980363" cy="4162425"/>
            <a:chOff x="576" y="1344"/>
            <a:chExt cx="5027" cy="2622"/>
          </a:xfrm>
        </p:grpSpPr>
        <p:pic>
          <p:nvPicPr>
            <p:cNvPr id="1843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344"/>
              <a:ext cx="5027" cy="262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" y="1935"/>
              <a:ext cx="249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143000" y="6019800"/>
            <a:ext cx="7620000" cy="747576"/>
            <a:chOff x="1143000" y="6019800"/>
            <a:chExt cx="7620000" cy="747576"/>
          </a:xfrm>
        </p:grpSpPr>
        <p:sp>
          <p:nvSpPr>
            <p:cNvPr id="4" name="TextBox 3"/>
            <p:cNvSpPr txBox="1"/>
            <p:nvPr/>
          </p:nvSpPr>
          <p:spPr>
            <a:xfrm>
              <a:off x="1143000" y="6019800"/>
              <a:ext cx="4949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 need a process of </a:t>
              </a:r>
              <a:r>
                <a:rPr lang="en-US" dirty="0" smtClean="0">
                  <a:solidFill>
                    <a:srgbClr val="FF0000"/>
                  </a:solidFill>
                </a:rPr>
                <a:t>archive web enablement </a:t>
              </a:r>
              <a:r>
                <a:rPr lang="en-US" dirty="0" smtClean="0"/>
                <a:t>….. 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33600" y="6398044"/>
              <a:ext cx="6629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….. </a:t>
              </a:r>
              <a:r>
                <a:rPr lang="en-US" dirty="0" smtClean="0">
                  <a:solidFill>
                    <a:srgbClr val="FF0000"/>
                  </a:solidFill>
                </a:rPr>
                <a:t>discovering, accessing, and synthesizing </a:t>
              </a:r>
              <a:r>
                <a:rPr lang="en-US" dirty="0" smtClean="0"/>
                <a:t>data from the internet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28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4292245" y="5735638"/>
            <a:ext cx="12881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Text, </a:t>
            </a:r>
            <a:r>
              <a:rPr lang="en-US" sz="1600" dirty="0" smtClean="0"/>
              <a:t>Pictures</a:t>
            </a:r>
            <a:endParaRPr lang="en-US" sz="1600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internet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585D4-89D8-4819-BBBE-039D875006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32766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…..this is how it works 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524000"/>
            <a:ext cx="36687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This is how it got started …..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914400" y="2362200"/>
            <a:ext cx="16176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Web servers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3962400" y="2362200"/>
            <a:ext cx="19796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Mosaic browser</a:t>
            </a:r>
          </a:p>
        </p:txBody>
      </p:sp>
      <p:cxnSp>
        <p:nvCxnSpPr>
          <p:cNvPr id="11" name="Straight Arrow Connector 10"/>
          <p:cNvCxnSpPr>
            <a:stCxn id="8199" idx="3"/>
            <a:endCxn id="8200" idx="1"/>
          </p:cNvCxnSpPr>
          <p:nvPr/>
        </p:nvCxnSpPr>
        <p:spPr>
          <a:xfrm>
            <a:off x="2532063" y="2562225"/>
            <a:ext cx="1430337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2551113" y="2273300"/>
            <a:ext cx="141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Text, Pictures</a:t>
            </a:r>
          </a:p>
          <a:p>
            <a:pPr algn="ctr"/>
            <a:r>
              <a:rPr lang="en-US" sz="1600"/>
              <a:t>in HTML</a:t>
            </a:r>
          </a:p>
        </p:txBody>
      </p:sp>
      <p:sp>
        <p:nvSpPr>
          <p:cNvPr id="8203" name="TextBox 12"/>
          <p:cNvSpPr txBox="1">
            <a:spLocks noChangeArrowheads="1"/>
          </p:cNvSpPr>
          <p:nvPr/>
        </p:nvSpPr>
        <p:spPr bwMode="auto">
          <a:xfrm>
            <a:off x="2590800" y="5805488"/>
            <a:ext cx="16176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Web servers</a:t>
            </a:r>
          </a:p>
        </p:txBody>
      </p:sp>
      <p:sp>
        <p:nvSpPr>
          <p:cNvPr id="8204" name="TextBox 13"/>
          <p:cNvSpPr txBox="1">
            <a:spLocks noChangeArrowheads="1"/>
          </p:cNvSpPr>
          <p:nvPr/>
        </p:nvSpPr>
        <p:spPr bwMode="auto">
          <a:xfrm>
            <a:off x="5791200" y="5805488"/>
            <a:ext cx="30019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Firefox, Internet Explorer</a:t>
            </a:r>
          </a:p>
        </p:txBody>
      </p:sp>
      <p:cxnSp>
        <p:nvCxnSpPr>
          <p:cNvPr id="15" name="Straight Arrow Connector 14"/>
          <p:cNvCxnSpPr>
            <a:stCxn id="8203" idx="3"/>
            <a:endCxn id="8204" idx="1"/>
          </p:cNvCxnSpPr>
          <p:nvPr/>
        </p:nvCxnSpPr>
        <p:spPr>
          <a:xfrm>
            <a:off x="4208463" y="6005513"/>
            <a:ext cx="1582737" cy="1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Box 16"/>
          <p:cNvSpPr txBox="1">
            <a:spLocks noChangeArrowheads="1"/>
          </p:cNvSpPr>
          <p:nvPr/>
        </p:nvSpPr>
        <p:spPr bwMode="auto">
          <a:xfrm>
            <a:off x="4037013" y="3957638"/>
            <a:ext cx="2527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Google, Yahoo, Bing</a:t>
            </a:r>
          </a:p>
        </p:txBody>
      </p:sp>
      <p:cxnSp>
        <p:nvCxnSpPr>
          <p:cNvPr id="18" name="Straight Arrow Connector 17"/>
          <p:cNvCxnSpPr>
            <a:stCxn id="8206" idx="2"/>
            <a:endCxn id="8204" idx="0"/>
          </p:cNvCxnSpPr>
          <p:nvPr/>
        </p:nvCxnSpPr>
        <p:spPr>
          <a:xfrm rot="16200000" flipH="1">
            <a:off x="5572919" y="4085432"/>
            <a:ext cx="1447800" cy="1992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203" idx="0"/>
            <a:endCxn id="8206" idx="2"/>
          </p:cNvCxnSpPr>
          <p:nvPr/>
        </p:nvCxnSpPr>
        <p:spPr>
          <a:xfrm rot="5400000" flipH="1" flipV="1">
            <a:off x="3626644" y="4131469"/>
            <a:ext cx="1447800" cy="19002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0" y="4872335"/>
            <a:ext cx="2044149" cy="338554"/>
          </a:xfrm>
          <a:prstGeom prst="rect">
            <a:avLst/>
          </a:prstGeom>
          <a:noFill/>
          <a:scene3d>
            <a:camera prst="orthographicFront">
              <a:rot lat="0" lon="0" rev="228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34" charset="0"/>
              </a:rPr>
              <a:t>Metadata harvesting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4872335"/>
            <a:ext cx="1677062" cy="338554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34" charset="0"/>
              </a:rPr>
              <a:t>Search Services</a:t>
            </a:r>
          </a:p>
        </p:txBody>
      </p:sp>
      <p:sp>
        <p:nvSpPr>
          <p:cNvPr id="8212" name="TextBox 33"/>
          <p:cNvSpPr txBox="1">
            <a:spLocks noChangeArrowheads="1"/>
          </p:cNvSpPr>
          <p:nvPr/>
        </p:nvSpPr>
        <p:spPr bwMode="auto">
          <a:xfrm>
            <a:off x="228600" y="4419590"/>
            <a:ext cx="3124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Three key components linked by services and a common language</a:t>
            </a:r>
          </a:p>
        </p:txBody>
      </p:sp>
      <p:sp>
        <p:nvSpPr>
          <p:cNvPr id="8213" name="TextBox 34"/>
          <p:cNvSpPr txBox="1">
            <a:spLocks noChangeArrowheads="1"/>
          </p:cNvSpPr>
          <p:nvPr/>
        </p:nvSpPr>
        <p:spPr bwMode="auto">
          <a:xfrm>
            <a:off x="6400800" y="3962400"/>
            <a:ext cx="1752600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Catalogs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214" name="TextBox 35"/>
          <p:cNvSpPr txBox="1">
            <a:spLocks noChangeArrowheads="1"/>
          </p:cNvSpPr>
          <p:nvPr/>
        </p:nvSpPr>
        <p:spPr bwMode="auto">
          <a:xfrm>
            <a:off x="6400800" y="6248349"/>
            <a:ext cx="1752600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Users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215" name="TextBox 36"/>
          <p:cNvSpPr txBox="1">
            <a:spLocks noChangeArrowheads="1"/>
          </p:cNvSpPr>
          <p:nvPr/>
        </p:nvSpPr>
        <p:spPr bwMode="auto">
          <a:xfrm>
            <a:off x="2438400" y="6172151"/>
            <a:ext cx="1752600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Servers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53200" y="1371600"/>
            <a:ext cx="2057400" cy="1828800"/>
            <a:chOff x="1447800" y="1219200"/>
            <a:chExt cx="5848350" cy="4905375"/>
          </a:xfrm>
        </p:grpSpPr>
        <p:pic>
          <p:nvPicPr>
            <p:cNvPr id="25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26" name="Straight Connector 25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0"/>
          <p:cNvSpPr/>
          <p:nvPr/>
        </p:nvSpPr>
        <p:spPr>
          <a:xfrm>
            <a:off x="4489388" y="6019800"/>
            <a:ext cx="976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 HTML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CUAHSI Done?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447800"/>
            <a:ext cx="4765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Taken the internet services model …..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76331" y="2057401"/>
            <a:ext cx="3020154" cy="1590809"/>
            <a:chOff x="2127135" y="3957935"/>
            <a:chExt cx="4207544" cy="2347413"/>
          </a:xfrm>
        </p:grpSpPr>
        <p:sp>
          <p:nvSpPr>
            <p:cNvPr id="9232" name="TextBox 12"/>
            <p:cNvSpPr txBox="1">
              <a:spLocks noChangeArrowheads="1"/>
            </p:cNvSpPr>
            <p:nvPr/>
          </p:nvSpPr>
          <p:spPr bwMode="auto">
            <a:xfrm>
              <a:off x="2127135" y="5805774"/>
              <a:ext cx="1112061" cy="4995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Servers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233" name="TextBox 13"/>
            <p:cNvSpPr txBox="1">
              <a:spLocks noChangeArrowheads="1"/>
            </p:cNvSpPr>
            <p:nvPr/>
          </p:nvSpPr>
          <p:spPr bwMode="auto">
            <a:xfrm>
              <a:off x="5432452" y="5805772"/>
              <a:ext cx="902227" cy="4995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Users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9232" idx="3"/>
              <a:endCxn id="9233" idx="1"/>
            </p:cNvCxnSpPr>
            <p:nvPr/>
          </p:nvCxnSpPr>
          <p:spPr>
            <a:xfrm>
              <a:off x="3239196" y="6055558"/>
              <a:ext cx="2193256" cy="234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5" name="TextBox 16"/>
            <p:cNvSpPr txBox="1">
              <a:spLocks noChangeArrowheads="1"/>
            </p:cNvSpPr>
            <p:nvPr/>
          </p:nvSpPr>
          <p:spPr bwMode="auto">
            <a:xfrm>
              <a:off x="3509932" y="3957935"/>
              <a:ext cx="1239724" cy="499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Catalogs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9235" idx="2"/>
              <a:endCxn id="9233" idx="0"/>
            </p:cNvCxnSpPr>
            <p:nvPr/>
          </p:nvCxnSpPr>
          <p:spPr>
            <a:xfrm rot="16200000" flipH="1">
              <a:off x="4332449" y="4254654"/>
              <a:ext cx="1348461" cy="175377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9232" idx="0"/>
              <a:endCxn id="9235" idx="2"/>
            </p:cNvCxnSpPr>
            <p:nvPr/>
          </p:nvCxnSpPr>
          <p:spPr>
            <a:xfrm rot="5400000" flipH="1" flipV="1">
              <a:off x="2732250" y="4408228"/>
              <a:ext cx="1348461" cy="144662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6200" y="3657600"/>
            <a:ext cx="9067800" cy="2971800"/>
            <a:chOff x="76200" y="3581400"/>
            <a:chExt cx="9067800" cy="2971800"/>
          </a:xfrm>
        </p:grpSpPr>
        <p:sp>
          <p:nvSpPr>
            <p:cNvPr id="5" name="TextBox 4"/>
            <p:cNvSpPr txBox="1"/>
            <p:nvPr/>
          </p:nvSpPr>
          <p:spPr>
            <a:xfrm>
              <a:off x="2627313" y="3581400"/>
              <a:ext cx="651668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chemeClr val="tx2"/>
                  </a:solidFill>
                  <a:latin typeface="+mn-lt"/>
                </a:rPr>
                <a:t>…..and implemented it for water observations data</a:t>
              </a:r>
            </a:p>
          </p:txBody>
        </p:sp>
        <p:sp>
          <p:nvSpPr>
            <p:cNvPr id="9223" name="TextBox 27"/>
            <p:cNvSpPr txBox="1">
              <a:spLocks noChangeArrowheads="1"/>
            </p:cNvSpPr>
            <p:nvPr/>
          </p:nvSpPr>
          <p:spPr bwMode="auto">
            <a:xfrm>
              <a:off x="3581400" y="5969000"/>
              <a:ext cx="16938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Time series data</a:t>
              </a:r>
            </a:p>
            <a:p>
              <a:pPr algn="ctr"/>
              <a:r>
                <a:rPr lang="en-US" sz="1600"/>
                <a:t>in WaterML</a:t>
              </a:r>
            </a:p>
          </p:txBody>
        </p:sp>
        <p:sp>
          <p:nvSpPr>
            <p:cNvPr id="9224" name="TextBox 28"/>
            <p:cNvSpPr txBox="1">
              <a:spLocks noChangeArrowheads="1"/>
            </p:cNvSpPr>
            <p:nvPr/>
          </p:nvSpPr>
          <p:spPr bwMode="auto">
            <a:xfrm>
              <a:off x="76200" y="6054725"/>
              <a:ext cx="3546475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HydroServer, Agency Servers</a:t>
              </a:r>
            </a:p>
          </p:txBody>
        </p:sp>
        <p:sp>
          <p:nvSpPr>
            <p:cNvPr id="9225" name="TextBox 29"/>
            <p:cNvSpPr txBox="1">
              <a:spLocks noChangeArrowheads="1"/>
            </p:cNvSpPr>
            <p:nvPr/>
          </p:nvSpPr>
          <p:spPr bwMode="auto">
            <a:xfrm>
              <a:off x="5410200" y="6054725"/>
              <a:ext cx="325788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</a:rPr>
                <a:t>HydroDesktop</a:t>
              </a:r>
              <a:r>
                <a:rPr lang="en-US" sz="2000" dirty="0" smtClean="0">
                  <a:solidFill>
                    <a:schemeClr val="tx2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tx2"/>
                  </a:solidFill>
                </a:rPr>
                <a:t>HydroExcel</a:t>
              </a:r>
              <a:r>
                <a:rPr lang="en-US" sz="2000" dirty="0" smtClean="0">
                  <a:solidFill>
                    <a:schemeClr val="tx2"/>
                  </a:solidFill>
                </a:rPr>
                <a:t>, </a:t>
              </a:r>
              <a:r>
                <a:rPr lang="en-US" sz="2000" dirty="0">
                  <a:solidFill>
                    <a:schemeClr val="tx2"/>
                  </a:solidFill>
                </a:rPr>
                <a:t>...</a:t>
              </a:r>
            </a:p>
          </p:txBody>
        </p:sp>
        <p:cxnSp>
          <p:nvCxnSpPr>
            <p:cNvPr id="31" name="Straight Arrow Connector 30"/>
            <p:cNvCxnSpPr>
              <a:stCxn id="9224" idx="3"/>
              <a:endCxn id="9225" idx="1"/>
            </p:cNvCxnSpPr>
            <p:nvPr/>
          </p:nvCxnSpPr>
          <p:spPr>
            <a:xfrm>
              <a:off x="3622675" y="6254750"/>
              <a:ext cx="1787525" cy="3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7" name="TextBox 31"/>
            <p:cNvSpPr txBox="1">
              <a:spLocks noChangeArrowheads="1"/>
            </p:cNvSpPr>
            <p:nvPr/>
          </p:nvSpPr>
          <p:spPr bwMode="auto">
            <a:xfrm>
              <a:off x="3505200" y="4149725"/>
              <a:ext cx="1509713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HIS Central</a:t>
              </a:r>
            </a:p>
          </p:txBody>
        </p:sp>
        <p:cxnSp>
          <p:nvCxnSpPr>
            <p:cNvPr id="33" name="Straight Arrow Connector 32"/>
            <p:cNvCxnSpPr>
              <a:stCxn id="9227" idx="2"/>
              <a:endCxn id="9225" idx="0"/>
            </p:cNvCxnSpPr>
            <p:nvPr/>
          </p:nvCxnSpPr>
          <p:spPr>
            <a:xfrm rot="16200000" flipH="1">
              <a:off x="4897123" y="3912708"/>
              <a:ext cx="1504950" cy="277908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9224" idx="0"/>
              <a:endCxn id="9227" idx="2"/>
            </p:cNvCxnSpPr>
            <p:nvPr/>
          </p:nvCxnSpPr>
          <p:spPr>
            <a:xfrm rot="5400000" flipH="1" flipV="1">
              <a:off x="2302669" y="4096544"/>
              <a:ext cx="1504950" cy="24114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28800" y="5029200"/>
              <a:ext cx="2044149" cy="338554"/>
            </a:xfrm>
            <a:prstGeom prst="rect">
              <a:avLst/>
            </a:prstGeom>
            <a:noFill/>
            <a:scene3d>
              <a:camera prst="orthographicFront">
                <a:rot lat="0" lon="0" rev="198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itchFamily="34" charset="0"/>
                </a:rPr>
                <a:t>Metadata harvesting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05400" y="5029200"/>
              <a:ext cx="1677062" cy="338554"/>
            </a:xfrm>
            <a:prstGeom prst="rect">
              <a:avLst/>
            </a:prstGeom>
            <a:noFill/>
            <a:scene3d>
              <a:camera prst="orthographicFront">
                <a:rot lat="0" lon="0" rev="19799999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itchFamily="34" charset="0"/>
                </a:rPr>
                <a:t>Search Services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53200" y="1371600"/>
            <a:ext cx="2057400" cy="1828800"/>
            <a:chOff x="1447800" y="1219200"/>
            <a:chExt cx="5848350" cy="4905375"/>
          </a:xfrm>
        </p:grpSpPr>
        <p:pic>
          <p:nvPicPr>
            <p:cNvPr id="23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24" name="Straight Connector 23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HydroDesktop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http://www.hydrodesktop.org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05600" cy="50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686800" cy="1447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We welcome to class today…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…</a:t>
            </a:r>
            <a:r>
              <a:rPr lang="en-US" sz="3600" dirty="0" smtClean="0">
                <a:solidFill>
                  <a:srgbClr val="FF0000"/>
                </a:solidFill>
              </a:rPr>
              <a:t>Dr </a:t>
            </a:r>
            <a:r>
              <a:rPr lang="en-US" sz="3600" dirty="0" err="1" smtClean="0">
                <a:solidFill>
                  <a:srgbClr val="FF0000"/>
                </a:solidFill>
              </a:rPr>
              <a:t>András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Szöllösi</a:t>
            </a:r>
            <a:r>
              <a:rPr lang="en-US" sz="3600" dirty="0" smtClean="0">
                <a:solidFill>
                  <a:srgbClr val="FF0000"/>
                </a:solidFill>
              </a:rPr>
              <a:t>-Nagy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Rector, UNESCO-IHE Institute for Water Education Delft, the Netherlands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6" y="3581400"/>
            <a:ext cx="79343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Hydrologic Information System</a:t>
            </a:r>
            <a:br>
              <a:rPr lang="en-US" dirty="0" smtClean="0"/>
            </a:br>
            <a:r>
              <a:rPr lang="en-US" sz="3100" dirty="0" smtClean="0"/>
              <a:t>Searching and Graphing Time Series</a:t>
            </a:r>
            <a:endParaRPr lang="en-US" sz="3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893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838200" y="4813300"/>
            <a:ext cx="7845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data source</a:t>
            </a:r>
            <a:r>
              <a:rPr lang="en-US"/>
              <a:t> operates an observation network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network</a:t>
            </a:r>
            <a:r>
              <a:rPr lang="en-US"/>
              <a:t> is a set of observation sites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site</a:t>
            </a:r>
            <a:r>
              <a:rPr lang="en-US"/>
              <a:t> is a point location where one or more variables are measured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variable</a:t>
            </a:r>
            <a:r>
              <a:rPr lang="en-US"/>
              <a:t> is a property describing the flow or quality of water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value</a:t>
            </a:r>
            <a:r>
              <a:rPr lang="en-US"/>
              <a:t> is an observation of a variable at a particular time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qualifier</a:t>
            </a:r>
            <a:r>
              <a:rPr lang="en-US"/>
              <a:t> is a symbol that provides additional information about the value</a:t>
            </a:r>
          </a:p>
        </p:txBody>
      </p:sp>
      <p:grpSp>
        <p:nvGrpSpPr>
          <p:cNvPr id="2" name="Group 32"/>
          <p:cNvGrpSpPr/>
          <p:nvPr/>
        </p:nvGrpSpPr>
        <p:grpSpPr>
          <a:xfrm>
            <a:off x="609600" y="1219200"/>
            <a:ext cx="7715250" cy="3506232"/>
            <a:chOff x="304800" y="1219200"/>
            <a:chExt cx="7715250" cy="3506232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508125" y="1344613"/>
              <a:ext cx="13717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Data </a:t>
              </a:r>
              <a:r>
                <a:rPr lang="en-US" b="1" dirty="0" smtClean="0"/>
                <a:t>Service</a:t>
              </a:r>
              <a:endParaRPr lang="en-US" b="1" dirty="0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5400000">
              <a:off x="3009900" y="14986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895600" y="1993900"/>
              <a:ext cx="1085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Network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5400000">
              <a:off x="3924300" y="21844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486400" y="4356100"/>
              <a:ext cx="2533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{Value, Time, Qualifier}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04800" y="1219200"/>
              <a:ext cx="1295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66FF"/>
                  </a:solidFill>
                </a:rPr>
                <a:t>NWIS Daily Values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914400" y="2057400"/>
              <a:ext cx="1193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NWIS Sites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381000" y="2755900"/>
              <a:ext cx="29582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San Marcos River at </a:t>
              </a:r>
              <a:r>
                <a:rPr lang="en-US" dirty="0" err="1" smtClean="0">
                  <a:solidFill>
                    <a:srgbClr val="0066FF"/>
                  </a:solidFill>
                </a:rPr>
                <a:t>Luling</a:t>
              </a:r>
              <a:r>
                <a:rPr lang="en-US" dirty="0" smtClean="0">
                  <a:solidFill>
                    <a:srgbClr val="0066FF"/>
                  </a:solidFill>
                </a:rPr>
                <a:t>, </a:t>
              </a:r>
              <a:r>
                <a:rPr lang="en-US" dirty="0" err="1" smtClean="0">
                  <a:solidFill>
                    <a:srgbClr val="0066FF"/>
                  </a:solidFill>
                </a:rPr>
                <a:t>Tx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1676400" y="3365500"/>
              <a:ext cx="2597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Discharge, stage </a:t>
              </a:r>
            </a:p>
            <a:p>
              <a:r>
                <a:rPr lang="en-US">
                  <a:solidFill>
                    <a:srgbClr val="0066FF"/>
                  </a:solidFill>
                </a:rPr>
                <a:t>(Daily or instantaneous)</a:t>
              </a: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2743200" y="4356100"/>
              <a:ext cx="22896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18,700 </a:t>
              </a:r>
              <a:r>
                <a:rPr lang="en-US" dirty="0" err="1">
                  <a:solidFill>
                    <a:srgbClr val="0066FF"/>
                  </a:solidFill>
                </a:rPr>
                <a:t>cfs</a:t>
              </a:r>
              <a:r>
                <a:rPr lang="en-US" dirty="0">
                  <a:solidFill>
                    <a:srgbClr val="0066FF"/>
                  </a:solidFill>
                </a:rPr>
                <a:t>, </a:t>
              </a:r>
              <a:r>
                <a:rPr lang="en-US" dirty="0" smtClean="0">
                  <a:solidFill>
                    <a:srgbClr val="0066FF"/>
                  </a:solidFill>
                </a:rPr>
                <a:t>3 July 2002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4343400" y="19939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495800" y="21463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800600" y="20701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4572000" y="18415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886200" y="2895600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Sites</a:t>
              </a:r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auto">
            <a:xfrm rot="5400000">
              <a:off x="4533900" y="30099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343400" y="3505200"/>
              <a:ext cx="1200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Variables</a:t>
              </a:r>
            </a:p>
          </p:txBody>
        </p: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 rot="5400000">
              <a:off x="5448300" y="36195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13534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Observation</a:t>
              </a:r>
              <a:endParaRPr lang="en-US" b="1" dirty="0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5029200" y="29718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CUAHSI Network-Observations Model</a:t>
            </a:r>
            <a:endParaRPr lang="en-US" dirty="0"/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447800"/>
            <a:ext cx="268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6"/>
          <p:cNvGrpSpPr/>
          <p:nvPr/>
        </p:nvGrpSpPr>
        <p:grpSpPr>
          <a:xfrm>
            <a:off x="6858000" y="1905000"/>
            <a:ext cx="1752600" cy="2303464"/>
            <a:chOff x="6629400" y="1981199"/>
            <a:chExt cx="1752600" cy="2303464"/>
          </a:xfrm>
        </p:grpSpPr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6629400" y="1981199"/>
              <a:ext cx="1752600" cy="2286001"/>
            </a:xfrm>
            <a:prstGeom prst="rect">
              <a:avLst/>
            </a:prstGeom>
            <a:noFill/>
            <a:ln w="2857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7024688" y="2209800"/>
              <a:ext cx="962025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GetSites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6904038" y="2819400"/>
              <a:ext cx="12033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GetSiteInfo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6701631" y="3429000"/>
              <a:ext cx="1608138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GetVariableInfo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6746081" y="3913188"/>
              <a:ext cx="151923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2200" b="1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GetValues</a:t>
              </a:r>
              <a:endParaRPr lang="en-US" sz="2200" b="1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Observations Data Model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77200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685800" y="6119813"/>
            <a:ext cx="7924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Horsburgh, J. S., D. G. Tarboton, D. R. Maidment and I. Zaslavsky, (2008), "A Relational Model for Environmental and Water Resources Data," Water Resour. Res., 44: W05406, doi:10.1029/2007WR006392.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2514600"/>
            <a:ext cx="990600" cy="1495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Data Values </a:t>
            </a:r>
            <a:r>
              <a:rPr lang="en-US" sz="3200" smtClean="0"/>
              <a:t>– indexed by “What-where-when”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2255837" y="2900363"/>
            <a:ext cx="3363913" cy="1588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1981200" y="4581525"/>
            <a:ext cx="1957388" cy="1733550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38588" y="4581525"/>
            <a:ext cx="3230562" cy="1588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091238" y="4684713"/>
            <a:ext cx="120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Space, S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4037013" y="1320800"/>
            <a:ext cx="110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Time, T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274888" y="5907088"/>
            <a:ext cx="164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Variables, V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4722019" y="3737769"/>
            <a:ext cx="1731963" cy="317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095501" y="4530725"/>
            <a:ext cx="1731962" cy="15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759201" y="4530725"/>
            <a:ext cx="1731962" cy="15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60688" y="3665538"/>
            <a:ext cx="1663700" cy="15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38588" y="2849563"/>
            <a:ext cx="1663700" cy="15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0688" y="5397500"/>
            <a:ext cx="16637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960688" y="2849563"/>
            <a:ext cx="977900" cy="81597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24388" y="2849563"/>
            <a:ext cx="977900" cy="81597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24388" y="4581525"/>
            <a:ext cx="977900" cy="81597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8" name="TextBox 18"/>
          <p:cNvSpPr txBox="1">
            <a:spLocks noChangeArrowheads="1"/>
          </p:cNvSpPr>
          <p:nvPr/>
        </p:nvSpPr>
        <p:spPr bwMode="auto">
          <a:xfrm>
            <a:off x="5602288" y="40719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s</a:t>
            </a:r>
          </a:p>
        </p:txBody>
      </p:sp>
      <p:sp>
        <p:nvSpPr>
          <p:cNvPr id="20" name="Oval 19"/>
          <p:cNvSpPr/>
          <p:nvPr/>
        </p:nvSpPr>
        <p:spPr>
          <a:xfrm>
            <a:off x="5503863" y="4479925"/>
            <a:ext cx="196850" cy="204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20" name="TextBox 20"/>
          <p:cNvSpPr txBox="1">
            <a:spLocks noChangeArrowheads="1"/>
          </p:cNvSpPr>
          <p:nvPr/>
        </p:nvSpPr>
        <p:spPr bwMode="auto">
          <a:xfrm>
            <a:off x="3938588" y="2351088"/>
            <a:ext cx="28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t</a:t>
            </a:r>
          </a:p>
        </p:txBody>
      </p:sp>
      <p:sp>
        <p:nvSpPr>
          <p:cNvPr id="22" name="Oval 21"/>
          <p:cNvSpPr/>
          <p:nvPr/>
        </p:nvSpPr>
        <p:spPr>
          <a:xfrm>
            <a:off x="3840163" y="2759075"/>
            <a:ext cx="196850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22" name="TextBox 22"/>
          <p:cNvSpPr txBox="1">
            <a:spLocks noChangeArrowheads="1"/>
          </p:cNvSpPr>
          <p:nvPr/>
        </p:nvSpPr>
        <p:spPr bwMode="auto">
          <a:xfrm>
            <a:off x="2470150" y="4887913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V</a:t>
            </a:r>
            <a:r>
              <a:rPr lang="en-US" sz="2400" baseline="-25000">
                <a:latin typeface="Calibri" pitchFamily="34" charset="0"/>
              </a:rPr>
              <a:t>i</a:t>
            </a:r>
          </a:p>
        </p:txBody>
      </p:sp>
      <p:sp>
        <p:nvSpPr>
          <p:cNvPr id="24" name="Oval 23"/>
          <p:cNvSpPr/>
          <p:nvPr/>
        </p:nvSpPr>
        <p:spPr>
          <a:xfrm>
            <a:off x="2862263" y="5295900"/>
            <a:ext cx="195262" cy="20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24" name="TextBox 24"/>
          <p:cNvSpPr txBox="1">
            <a:spLocks noChangeArrowheads="1"/>
          </p:cNvSpPr>
          <p:nvPr/>
        </p:nvSpPr>
        <p:spPr bwMode="auto">
          <a:xfrm>
            <a:off x="4741863" y="3460750"/>
            <a:ext cx="89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v</a:t>
            </a:r>
            <a:r>
              <a:rPr lang="en-US" sz="2400" baseline="-25000">
                <a:latin typeface="Calibri" pitchFamily="34" charset="0"/>
              </a:rPr>
              <a:t>i </a:t>
            </a:r>
            <a:r>
              <a:rPr lang="en-US" sz="2400">
                <a:latin typeface="Calibri" pitchFamily="34" charset="0"/>
              </a:rPr>
              <a:t>(s,t)</a:t>
            </a:r>
          </a:p>
        </p:txBody>
      </p:sp>
      <p:sp>
        <p:nvSpPr>
          <p:cNvPr id="26" name="Oval 25"/>
          <p:cNvSpPr/>
          <p:nvPr/>
        </p:nvSpPr>
        <p:spPr>
          <a:xfrm>
            <a:off x="4525963" y="3562350"/>
            <a:ext cx="195262" cy="2047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26" name="TextBox 26"/>
          <p:cNvSpPr txBox="1">
            <a:spLocks noChangeArrowheads="1"/>
          </p:cNvSpPr>
          <p:nvPr/>
        </p:nvSpPr>
        <p:spPr bwMode="auto">
          <a:xfrm>
            <a:off x="6248400" y="3962400"/>
            <a:ext cx="1284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“Where”</a:t>
            </a:r>
          </a:p>
        </p:txBody>
      </p:sp>
      <p:sp>
        <p:nvSpPr>
          <p:cNvPr id="25627" name="TextBox 27"/>
          <p:cNvSpPr txBox="1">
            <a:spLocks noChangeArrowheads="1"/>
          </p:cNvSpPr>
          <p:nvPr/>
        </p:nvSpPr>
        <p:spPr bwMode="auto">
          <a:xfrm>
            <a:off x="1447800" y="5181600"/>
            <a:ext cx="113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“What”</a:t>
            </a:r>
          </a:p>
        </p:txBody>
      </p:sp>
      <p:sp>
        <p:nvSpPr>
          <p:cNvPr id="25628" name="TextBox 28"/>
          <p:cNvSpPr txBox="1">
            <a:spLocks noChangeArrowheads="1"/>
          </p:cNvSpPr>
          <p:nvPr/>
        </p:nvSpPr>
        <p:spPr bwMode="auto">
          <a:xfrm>
            <a:off x="2590800" y="2362200"/>
            <a:ext cx="119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“When”</a:t>
            </a:r>
          </a:p>
        </p:txBody>
      </p:sp>
      <p:sp>
        <p:nvSpPr>
          <p:cNvPr id="25629" name="TextBox 29"/>
          <p:cNvSpPr txBox="1">
            <a:spLocks noChangeArrowheads="1"/>
          </p:cNvSpPr>
          <p:nvPr/>
        </p:nvSpPr>
        <p:spPr bwMode="auto">
          <a:xfrm>
            <a:off x="6324600" y="2590800"/>
            <a:ext cx="172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A data value</a:t>
            </a:r>
          </a:p>
        </p:txBody>
      </p:sp>
      <p:cxnSp>
        <p:nvCxnSpPr>
          <p:cNvPr id="32" name="Straight Arrow Connector 31"/>
          <p:cNvCxnSpPr>
            <a:stCxn id="25629" idx="1"/>
            <a:endCxn id="26" idx="7"/>
          </p:cNvCxnSpPr>
          <p:nvPr/>
        </p:nvCxnSpPr>
        <p:spPr>
          <a:xfrm rot="10800000" flipV="1">
            <a:off x="4692650" y="2820988"/>
            <a:ext cx="1631950" cy="771525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 Values Table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rot="5400000" flipH="1" flipV="1">
            <a:off x="4760913" y="3238500"/>
            <a:ext cx="2516188" cy="1587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10800000" flipV="1">
            <a:off x="4495800" y="4495800"/>
            <a:ext cx="1524000" cy="1295400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019800" y="4495800"/>
            <a:ext cx="2516188" cy="1588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7696200" y="4572000"/>
            <a:ext cx="95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Space, S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6096000" y="2057400"/>
            <a:ext cx="86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Time, T</a:t>
            </a:r>
          </a:p>
        </p:txBody>
      </p:sp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724400" y="5486400"/>
            <a:ext cx="1279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Variables, V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6655594" y="3864769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610894" y="4456906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906294" y="4456906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7800" y="3810000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19800" y="3200400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7800" y="5105400"/>
            <a:ext cx="1295400" cy="158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57800" y="3200400"/>
            <a:ext cx="762000" cy="6096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53200" y="3200400"/>
            <a:ext cx="762000" cy="6096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53200" y="4495800"/>
            <a:ext cx="762000" cy="6096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TextBox 17"/>
          <p:cNvSpPr txBox="1">
            <a:spLocks noChangeArrowheads="1"/>
          </p:cNvSpPr>
          <p:nvPr/>
        </p:nvSpPr>
        <p:spPr bwMode="auto">
          <a:xfrm>
            <a:off x="7315200" y="4114800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7239000" y="4419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44" name="TextBox 19"/>
          <p:cNvSpPr txBox="1">
            <a:spLocks noChangeArrowheads="1"/>
          </p:cNvSpPr>
          <p:nvPr/>
        </p:nvSpPr>
        <p:spPr bwMode="auto">
          <a:xfrm>
            <a:off x="6019800" y="2827338"/>
            <a:ext cx="271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t</a:t>
            </a:r>
          </a:p>
        </p:txBody>
      </p:sp>
      <p:sp>
        <p:nvSpPr>
          <p:cNvPr id="21" name="Oval 20"/>
          <p:cNvSpPr/>
          <p:nvPr/>
        </p:nvSpPr>
        <p:spPr>
          <a:xfrm>
            <a:off x="5943600" y="31321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46" name="TextBox 21"/>
          <p:cNvSpPr txBox="1">
            <a:spLocks noChangeArrowheads="1"/>
          </p:cNvSpPr>
          <p:nvPr/>
        </p:nvSpPr>
        <p:spPr bwMode="auto">
          <a:xfrm>
            <a:off x="4876800" y="47244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V</a:t>
            </a:r>
            <a:r>
              <a:rPr lang="en-US" baseline="-25000">
                <a:latin typeface="Calibri" pitchFamily="34" charset="0"/>
              </a:rPr>
              <a:t>i</a:t>
            </a:r>
          </a:p>
        </p:txBody>
      </p:sp>
      <p:sp>
        <p:nvSpPr>
          <p:cNvPr id="23" name="Oval 22"/>
          <p:cNvSpPr/>
          <p:nvPr/>
        </p:nvSpPr>
        <p:spPr>
          <a:xfrm>
            <a:off x="5181600" y="5029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48" name="TextBox 23"/>
          <p:cNvSpPr txBox="1">
            <a:spLocks noChangeArrowheads="1"/>
          </p:cNvSpPr>
          <p:nvPr/>
        </p:nvSpPr>
        <p:spPr bwMode="auto">
          <a:xfrm>
            <a:off x="6553200" y="3657600"/>
            <a:ext cx="74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v</a:t>
            </a:r>
            <a:r>
              <a:rPr lang="en-US" baseline="-25000">
                <a:latin typeface="Calibri" pitchFamily="34" charset="0"/>
              </a:rPr>
              <a:t>i </a:t>
            </a:r>
            <a:r>
              <a:rPr lang="en-US">
                <a:latin typeface="Calibri" pitchFamily="34" charset="0"/>
              </a:rPr>
              <a:t>(s,t)</a:t>
            </a:r>
          </a:p>
        </p:txBody>
      </p:sp>
      <p:sp>
        <p:nvSpPr>
          <p:cNvPr id="25" name="Oval 24"/>
          <p:cNvSpPr/>
          <p:nvPr/>
        </p:nvSpPr>
        <p:spPr>
          <a:xfrm>
            <a:off x="64770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50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243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>
            <a:stCxn id="25" idx="2"/>
          </p:cNvCxnSpPr>
          <p:nvPr/>
        </p:nvCxnSpPr>
        <p:spPr>
          <a:xfrm rot="10800000">
            <a:off x="1752600" y="2667000"/>
            <a:ext cx="4724400" cy="114300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1752600" y="3657600"/>
            <a:ext cx="5562600" cy="838200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6"/>
          </p:cNvCxnSpPr>
          <p:nvPr/>
        </p:nvCxnSpPr>
        <p:spPr>
          <a:xfrm flipH="1" flipV="1">
            <a:off x="2133600" y="3124200"/>
            <a:ext cx="3962400" cy="84138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2133600" y="3886200"/>
            <a:ext cx="3133725" cy="1200150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38200" y="2590800"/>
            <a:ext cx="866775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2133600"/>
            <a:ext cx="2257425" cy="365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 Series – Metadata description</a:t>
            </a:r>
          </a:p>
        </p:txBody>
      </p:sp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1676400" y="1600200"/>
            <a:ext cx="5334000" cy="4724400"/>
            <a:chOff x="1600200" y="838200"/>
            <a:chExt cx="5003299" cy="4495800"/>
          </a:xfrm>
        </p:grpSpPr>
        <p:cxnSp>
          <p:nvCxnSpPr>
            <p:cNvPr id="4" name="Straight Arrow Connector 3"/>
            <p:cNvCxnSpPr/>
            <p:nvPr/>
          </p:nvCxnSpPr>
          <p:spPr>
            <a:xfrm rot="5400000" flipH="1" flipV="1">
              <a:off x="2399419" y="2552829"/>
              <a:ext cx="2973029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2362607" y="4039343"/>
              <a:ext cx="1523326" cy="1294657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885934" y="4039343"/>
              <a:ext cx="2515051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2" name="TextBox 6"/>
            <p:cNvSpPr txBox="1">
              <a:spLocks noChangeArrowheads="1"/>
            </p:cNvSpPr>
            <p:nvPr/>
          </p:nvSpPr>
          <p:spPr bwMode="auto">
            <a:xfrm>
              <a:off x="5867400" y="3581400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Calibri" pitchFamily="34" charset="0"/>
                </a:rPr>
                <a:t>Space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 flipH="1" flipV="1">
              <a:off x="3122855" y="3353492"/>
              <a:ext cx="2592336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23526" y="4648149"/>
              <a:ext cx="1295497" cy="151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419023" y="4039343"/>
              <a:ext cx="762407" cy="608806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105487" y="3962298"/>
              <a:ext cx="151886" cy="1525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77" name="TextBox 11"/>
            <p:cNvSpPr txBox="1">
              <a:spLocks noChangeArrowheads="1"/>
            </p:cNvSpPr>
            <p:nvPr/>
          </p:nvSpPr>
          <p:spPr bwMode="auto">
            <a:xfrm>
              <a:off x="1905000" y="4267200"/>
              <a:ext cx="12426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Variable, V</a:t>
              </a:r>
              <a:r>
                <a:rPr lang="en-US" baseline="-25000">
                  <a:latin typeface="Calibri" pitchFamily="34" charset="0"/>
                </a:rPr>
                <a:t>i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047583" y="4572615"/>
              <a:ext cx="153375" cy="1510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343080" y="3276446"/>
              <a:ext cx="153375" cy="1525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343080" y="2667641"/>
              <a:ext cx="153375" cy="1510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343080" y="3734185"/>
              <a:ext cx="153375" cy="1525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798078" y="3589159"/>
              <a:ext cx="153375" cy="1525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07012" y="1696269"/>
              <a:ext cx="151886" cy="1525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84" name="TextBox 18"/>
            <p:cNvSpPr txBox="1">
              <a:spLocks noChangeArrowheads="1"/>
            </p:cNvSpPr>
            <p:nvPr/>
          </p:nvSpPr>
          <p:spPr bwMode="auto">
            <a:xfrm>
              <a:off x="4876800" y="3581400"/>
              <a:ext cx="8041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Site, S</a:t>
              </a:r>
              <a:r>
                <a:rPr lang="en-US" baseline="-25000">
                  <a:latin typeface="Calibri" pitchFamily="34" charset="0"/>
                </a:rPr>
                <a:t>j</a:t>
              </a:r>
              <a:endParaRPr lang="en-US">
                <a:latin typeface="Calibri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 flipV="1">
              <a:off x="3860139" y="3702616"/>
              <a:ext cx="587656" cy="542024"/>
            </a:xfrm>
            <a:prstGeom prst="line">
              <a:avLst/>
            </a:prstGeom>
            <a:ln w="254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343080" y="4190412"/>
              <a:ext cx="153375" cy="1525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16200000" flipV="1">
              <a:off x="3863117" y="1774982"/>
              <a:ext cx="587656" cy="542024"/>
            </a:xfrm>
            <a:prstGeom prst="line">
              <a:avLst/>
            </a:prstGeom>
            <a:ln w="25400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343080" y="2285437"/>
              <a:ext cx="153375" cy="1525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89" name="TextBox 23"/>
            <p:cNvSpPr txBox="1">
              <a:spLocks noChangeArrowheads="1"/>
            </p:cNvSpPr>
            <p:nvPr/>
          </p:nvSpPr>
          <p:spPr bwMode="auto">
            <a:xfrm>
              <a:off x="1905000" y="1524000"/>
              <a:ext cx="18567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End Date Time, t</a:t>
              </a:r>
              <a:r>
                <a:rPr lang="en-US" baseline="-25000">
                  <a:latin typeface="Calibri" pitchFamily="34" charset="0"/>
                </a:rPr>
                <a:t>2</a:t>
              </a:r>
            </a:p>
          </p:txBody>
        </p:sp>
        <p:sp>
          <p:nvSpPr>
            <p:cNvPr id="36890" name="TextBox 24"/>
            <p:cNvSpPr txBox="1">
              <a:spLocks noChangeArrowheads="1"/>
            </p:cNvSpPr>
            <p:nvPr/>
          </p:nvSpPr>
          <p:spPr bwMode="auto">
            <a:xfrm>
              <a:off x="1828800" y="3429000"/>
              <a:ext cx="20780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Begin Date Time, t</a:t>
              </a:r>
              <a:r>
                <a:rPr lang="en-US" baseline="-25000">
                  <a:latin typeface="Calibri" pitchFamily="34" charset="0"/>
                </a:rPr>
                <a:t>1</a:t>
              </a:r>
              <a:r>
                <a:rPr lang="en-US">
                  <a:latin typeface="Calibri" pitchFamily="34" charset="0"/>
                </a:rPr>
                <a:t> </a:t>
              </a:r>
              <a:endParaRPr lang="en-US" baseline="-25000">
                <a:latin typeface="Calibri" pitchFamily="34" charset="0"/>
              </a:endParaRPr>
            </a:p>
          </p:txBody>
        </p:sp>
        <p:sp>
          <p:nvSpPr>
            <p:cNvPr id="36891" name="TextBox 25"/>
            <p:cNvSpPr txBox="1">
              <a:spLocks noChangeArrowheads="1"/>
            </p:cNvSpPr>
            <p:nvPr/>
          </p:nvSpPr>
          <p:spPr bwMode="auto">
            <a:xfrm>
              <a:off x="3886200" y="838200"/>
              <a:ext cx="649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Calibri" pitchFamily="34" charset="0"/>
                </a:rPr>
                <a:t>Time</a:t>
              </a:r>
            </a:p>
          </p:txBody>
        </p:sp>
        <p:sp>
          <p:nvSpPr>
            <p:cNvPr id="36892" name="TextBox 26"/>
            <p:cNvSpPr txBox="1">
              <a:spLocks noChangeArrowheads="1"/>
            </p:cNvSpPr>
            <p:nvPr/>
          </p:nvSpPr>
          <p:spPr bwMode="auto">
            <a:xfrm>
              <a:off x="1600200" y="4876800"/>
              <a:ext cx="10454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Calibri" pitchFamily="34" charset="0"/>
                </a:rPr>
                <a:t>Variables</a:t>
              </a:r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4572398" y="2362482"/>
              <a:ext cx="151886" cy="1904974"/>
            </a:xfrm>
            <a:prstGeom prst="rightBrac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894" name="TextBox 28"/>
            <p:cNvSpPr txBox="1">
              <a:spLocks noChangeArrowheads="1"/>
            </p:cNvSpPr>
            <p:nvPr/>
          </p:nvSpPr>
          <p:spPr bwMode="auto">
            <a:xfrm>
              <a:off x="4800600" y="3124200"/>
              <a:ext cx="9824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Count, C</a:t>
              </a:r>
            </a:p>
          </p:txBody>
        </p:sp>
      </p:grpSp>
      <p:sp>
        <p:nvSpPr>
          <p:cNvPr id="36868" name="TextBox 29"/>
          <p:cNvSpPr txBox="1">
            <a:spLocks noChangeArrowheads="1"/>
          </p:cNvSpPr>
          <p:nvPr/>
        </p:nvSpPr>
        <p:spPr bwMode="auto">
          <a:xfrm>
            <a:off x="5334000" y="1905000"/>
            <a:ext cx="3581400" cy="1200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Calibri" pitchFamily="34" charset="0"/>
              </a:rPr>
              <a:t>There are C measurements of Variable V</a:t>
            </a:r>
            <a:r>
              <a:rPr lang="en-US" sz="2400" baseline="-25000">
                <a:latin typeface="Calibri" pitchFamily="34" charset="0"/>
              </a:rPr>
              <a:t>i</a:t>
            </a:r>
            <a:r>
              <a:rPr lang="en-US" sz="2400">
                <a:latin typeface="Calibri" pitchFamily="34" charset="0"/>
              </a:rPr>
              <a:t> at Site S</a:t>
            </a:r>
            <a:r>
              <a:rPr lang="en-US" sz="2400" baseline="-25000">
                <a:latin typeface="Calibri" pitchFamily="34" charset="0"/>
              </a:rPr>
              <a:t>j</a:t>
            </a:r>
            <a:r>
              <a:rPr lang="en-US" sz="2400">
                <a:latin typeface="Calibri" pitchFamily="34" charset="0"/>
              </a:rPr>
              <a:t> from time t</a:t>
            </a:r>
            <a:r>
              <a:rPr lang="en-US" sz="2400" baseline="-25000">
                <a:latin typeface="Calibri" pitchFamily="34" charset="0"/>
              </a:rPr>
              <a:t>1</a:t>
            </a:r>
            <a:r>
              <a:rPr lang="en-US" sz="2400">
                <a:latin typeface="Calibri" pitchFamily="34" charset="0"/>
              </a:rPr>
              <a:t> to time t</a:t>
            </a:r>
            <a:r>
              <a:rPr lang="en-US" sz="2400" baseline="-25000"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34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n 48"/>
          <p:cNvSpPr/>
          <p:nvPr/>
        </p:nvSpPr>
        <p:spPr>
          <a:xfrm>
            <a:off x="2057400" y="4419600"/>
            <a:ext cx="1924050" cy="1828800"/>
          </a:xfrm>
          <a:prstGeom prst="can">
            <a:avLst>
              <a:gd name="adj" fmla="val 20000"/>
            </a:avLst>
          </a:prstGeom>
          <a:solidFill>
            <a:srgbClr val="FF0000">
              <a:alpha val="30000"/>
            </a:srgb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17625" y="3829050"/>
            <a:ext cx="242888" cy="2444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364038" y="3827463"/>
            <a:ext cx="241300" cy="2444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51150" y="3722688"/>
            <a:ext cx="241300" cy="2444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Flowchart: Process 33"/>
          <p:cNvSpPr/>
          <p:nvPr/>
        </p:nvSpPr>
        <p:spPr>
          <a:xfrm>
            <a:off x="639763" y="1438275"/>
            <a:ext cx="242887" cy="488950"/>
          </a:xfrm>
          <a:prstGeom prst="flowChart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Flowchart: Process 36"/>
          <p:cNvSpPr/>
          <p:nvPr/>
        </p:nvSpPr>
        <p:spPr>
          <a:xfrm>
            <a:off x="2851150" y="1438275"/>
            <a:ext cx="241300" cy="488950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Flowchart: Process 37"/>
          <p:cNvSpPr/>
          <p:nvPr/>
        </p:nvSpPr>
        <p:spPr>
          <a:xfrm>
            <a:off x="5081588" y="1438275"/>
            <a:ext cx="241300" cy="488950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51150" y="2474913"/>
            <a:ext cx="24130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lowchart: Manual Operation 21"/>
          <p:cNvSpPr/>
          <p:nvPr/>
        </p:nvSpPr>
        <p:spPr>
          <a:xfrm>
            <a:off x="2789238" y="2292350"/>
            <a:ext cx="365125" cy="182563"/>
          </a:xfrm>
          <a:prstGeom prst="flowChartManualOperati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2474913"/>
            <a:ext cx="2540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18694061">
            <a:off x="928687" y="3148013"/>
            <a:ext cx="244475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5072063" y="2474913"/>
            <a:ext cx="2476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2905939" flipH="1">
            <a:off x="4770437" y="3148013"/>
            <a:ext cx="244475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Flowchart: Manual Operation 29"/>
          <p:cNvSpPr/>
          <p:nvPr/>
        </p:nvSpPr>
        <p:spPr>
          <a:xfrm rot="7887924">
            <a:off x="1283494" y="3877469"/>
            <a:ext cx="365125" cy="182563"/>
          </a:xfrm>
          <a:prstGeom prst="flowChartManualOperati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lowchart: Manual Operation 30"/>
          <p:cNvSpPr/>
          <p:nvPr/>
        </p:nvSpPr>
        <p:spPr>
          <a:xfrm rot="13712076" flipH="1">
            <a:off x="4297363" y="3871913"/>
            <a:ext cx="365125" cy="180975"/>
          </a:xfrm>
          <a:prstGeom prst="flowChartManualOperati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Flowchart: Manual Operation 32"/>
          <p:cNvSpPr/>
          <p:nvPr/>
        </p:nvSpPr>
        <p:spPr>
          <a:xfrm flipV="1">
            <a:off x="2789238" y="3848100"/>
            <a:ext cx="365125" cy="182563"/>
          </a:xfrm>
          <a:prstGeom prst="flowChartManualOperati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Flowchart: Manual Operation 41"/>
          <p:cNvSpPr/>
          <p:nvPr/>
        </p:nvSpPr>
        <p:spPr>
          <a:xfrm>
            <a:off x="5006975" y="2292350"/>
            <a:ext cx="377825" cy="182563"/>
          </a:xfrm>
          <a:prstGeom prst="flowChartManualOperati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438400" y="5021263"/>
            <a:ext cx="36513" cy="8524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446338" y="5021263"/>
            <a:ext cx="182562" cy="60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446338" y="5411788"/>
            <a:ext cx="182562" cy="619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43163" y="5813425"/>
            <a:ext cx="182562" cy="60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Flowchart: Manual Operation 49"/>
          <p:cNvSpPr/>
          <p:nvPr/>
        </p:nvSpPr>
        <p:spPr>
          <a:xfrm>
            <a:off x="561975" y="2292350"/>
            <a:ext cx="385763" cy="182563"/>
          </a:xfrm>
          <a:prstGeom prst="flowChartManualOperati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68" name="TextBox 55"/>
          <p:cNvSpPr txBox="1">
            <a:spLocks noChangeArrowheads="1"/>
          </p:cNvSpPr>
          <p:nvPr/>
        </p:nvSpPr>
        <p:spPr bwMode="auto">
          <a:xfrm>
            <a:off x="6324600" y="14478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Arial" pitchFamily="34" charset="0"/>
              </a:rPr>
              <a:t>Assemble Data From Different Sources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705600" y="2962275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70C0"/>
                </a:solidFill>
                <a:cs typeface="Arial" pitchFamily="34" charset="0"/>
              </a:rPr>
              <a:t>Ingest data using ODM Data Loader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096000" y="4759325"/>
            <a:ext cx="2971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Arial" pitchFamily="34" charset="0"/>
              </a:rPr>
              <a:t>Load Newly Formatted Data into ODM Tables in MS SQL/Server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096000" y="570547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Wrap ODM with WaterML Web Services for Online Publication</a:t>
            </a:r>
          </a:p>
        </p:txBody>
      </p:sp>
      <p:sp>
        <p:nvSpPr>
          <p:cNvPr id="31772" name="TextBox 59"/>
          <p:cNvSpPr txBox="1">
            <a:spLocks noChangeArrowheads="1"/>
          </p:cNvSpPr>
          <p:nvPr/>
        </p:nvSpPr>
        <p:spPr bwMode="auto">
          <a:xfrm>
            <a:off x="914400" y="1447800"/>
            <a:ext cx="144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rebuchet MS" pitchFamily="34" charset="0"/>
              </a:rPr>
              <a:t>Utah State University</a:t>
            </a:r>
          </a:p>
        </p:txBody>
      </p:sp>
      <p:sp>
        <p:nvSpPr>
          <p:cNvPr id="31773" name="TextBox 60"/>
          <p:cNvSpPr txBox="1">
            <a:spLocks noChangeArrowheads="1"/>
          </p:cNvSpPr>
          <p:nvPr/>
        </p:nvSpPr>
        <p:spPr bwMode="auto">
          <a:xfrm>
            <a:off x="3048000" y="1447800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rebuchet MS" pitchFamily="34" charset="0"/>
              </a:rPr>
              <a:t>University of Florida</a:t>
            </a:r>
          </a:p>
        </p:txBody>
      </p:sp>
      <p:sp>
        <p:nvSpPr>
          <p:cNvPr id="31774" name="TextBox 61"/>
          <p:cNvSpPr txBox="1">
            <a:spLocks noChangeArrowheads="1"/>
          </p:cNvSpPr>
          <p:nvPr/>
        </p:nvSpPr>
        <p:spPr bwMode="auto">
          <a:xfrm>
            <a:off x="5257800" y="137160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latin typeface="Trebuchet MS" pitchFamily="34" charset="0"/>
              </a:rPr>
              <a:t>University of Iowa</a:t>
            </a:r>
            <a:endParaRPr lang="en-US" sz="1200" dirty="0">
              <a:latin typeface="Trebuchet MS" pitchFamily="34" charset="0"/>
            </a:endParaRPr>
          </a:p>
        </p:txBody>
      </p:sp>
      <p:sp>
        <p:nvSpPr>
          <p:cNvPr id="31775" name="TextBox 62"/>
          <p:cNvSpPr txBox="1">
            <a:spLocks noChangeArrowheads="1"/>
          </p:cNvSpPr>
          <p:nvPr/>
        </p:nvSpPr>
        <p:spPr bwMode="auto">
          <a:xfrm>
            <a:off x="533400" y="304800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Publishing an 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ODM</a:t>
            </a:r>
            <a:r>
              <a:rPr lang="en-US" sz="2400">
                <a:latin typeface="Calibri" pitchFamily="34" charset="0"/>
              </a:rPr>
              <a:t> Water Data Service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743200" y="4905375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latin typeface="Trebuchet MS" pitchFamily="34" charset="0"/>
              </a:rPr>
              <a:t>USU ODM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743200" y="5286375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>
                <a:latin typeface="Trebuchet MS" pitchFamily="34" charset="0"/>
              </a:rPr>
              <a:t>UFL ODM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743200" y="5667375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 dirty="0" err="1" smtClean="0">
                <a:latin typeface="Trebuchet MS" pitchFamily="34" charset="0"/>
              </a:rPr>
              <a:t>UIowa</a:t>
            </a:r>
            <a:r>
              <a:rPr lang="en-US" sz="1200" u="sng" dirty="0" smtClean="0">
                <a:latin typeface="Trebuchet MS" pitchFamily="34" charset="0"/>
              </a:rPr>
              <a:t> </a:t>
            </a:r>
            <a:r>
              <a:rPr lang="en-US" sz="1200" u="sng" dirty="0">
                <a:latin typeface="Trebuchet MS" pitchFamily="34" charset="0"/>
              </a:rPr>
              <a:t>ODM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43000" y="2743200"/>
            <a:ext cx="3810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ODM Data Loader</a:t>
            </a:r>
          </a:p>
        </p:txBody>
      </p:sp>
      <p:cxnSp>
        <p:nvCxnSpPr>
          <p:cNvPr id="69" name="Straight Connector 68"/>
          <p:cNvCxnSpPr/>
          <p:nvPr/>
        </p:nvCxnSpPr>
        <p:spPr>
          <a:xfrm rot="5400000">
            <a:off x="3105944" y="3391694"/>
            <a:ext cx="6019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upload.wikimedia.org/wikipedia/commons/thumb/f/fa/Globe.svg/600px-Glob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572000"/>
            <a:ext cx="138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Connector 51"/>
          <p:cNvCxnSpPr/>
          <p:nvPr/>
        </p:nvCxnSpPr>
        <p:spPr>
          <a:xfrm flipV="1">
            <a:off x="3962400" y="5029200"/>
            <a:ext cx="685800" cy="3048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962400" y="5181600"/>
            <a:ext cx="838200" cy="1524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962400" y="5257800"/>
            <a:ext cx="609600" cy="762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3962400" y="4800600"/>
            <a:ext cx="838200" cy="5334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62400" y="5334000"/>
            <a:ext cx="762000" cy="158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n 43"/>
          <p:cNvSpPr/>
          <p:nvPr/>
        </p:nvSpPr>
        <p:spPr>
          <a:xfrm>
            <a:off x="2286000" y="4572000"/>
            <a:ext cx="1524000" cy="1524000"/>
          </a:xfrm>
          <a:prstGeom prst="can">
            <a:avLst>
              <a:gd name="adj" fmla="val 2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57200" y="4800600"/>
            <a:ext cx="175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pitchFamily="34" charset="0"/>
              </a:rPr>
              <a:t>Observations Data Model (ODM)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962400" y="4267200"/>
            <a:ext cx="1150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Arial" pitchFamily="34" charset="0"/>
              </a:rPr>
              <a:t>WaterML</a:t>
            </a:r>
            <a:endParaRPr lang="en-US">
              <a:latin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4800" y="6324600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hlinkClick r:id="rId4"/>
              </a:rPr>
              <a:t>http://icewater.usu.edu/littlebearriver/cuahsi_1_0.asmx?WSDL</a:t>
            </a:r>
            <a:r>
              <a:rPr lang="en-US" sz="1600" i="1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203 L 0.00035 0.2079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-3.06198E-6 L 5.55112E-17 0.2199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94444E-6 -7.40741E-7 L 6.94444E-6 0.13333 " pathEditMode="relative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0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100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10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3438 0.15717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7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1.85185E-6 L -0.03333 0.2282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4.07407E-6 L -0.19878 0.27963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4" grpId="0" animBg="1"/>
      <p:bldP spid="37" grpId="0" animBg="1"/>
      <p:bldP spid="38" grpId="0" animBg="1"/>
      <p:bldP spid="16" grpId="0" animBg="1"/>
      <p:bldP spid="22" grpId="0" animBg="1"/>
      <p:bldP spid="6" grpId="0" animBg="1"/>
      <p:bldP spid="10" grpId="0" animBg="1"/>
      <p:bldP spid="12" grpId="0" animBg="1"/>
      <p:bldP spid="13" grpId="0" animBg="1"/>
      <p:bldP spid="30" grpId="0" animBg="1"/>
      <p:bldP spid="31" grpId="0" animBg="1"/>
      <p:bldP spid="33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7" grpId="0"/>
      <p:bldP spid="59" grpId="0"/>
      <p:bldP spid="65" grpId="0"/>
      <p:bldP spid="66" grpId="0"/>
      <p:bldP spid="44" grpId="0" animBg="1"/>
      <p:bldP spid="43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WaterML as a Web Language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9439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638800" y="14478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Discharge of the San Marcos River at Luling, TX June 28 - July 18, 2002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1000" y="1600200"/>
            <a:ext cx="4342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 err="1" smtClean="0">
                <a:latin typeface="Calibri" pitchFamily="34" charset="0"/>
              </a:rPr>
              <a:t>Streamflow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data in </a:t>
            </a:r>
            <a:r>
              <a:rPr lang="en-US" dirty="0" err="1">
                <a:latin typeface="Calibri" pitchFamily="34" charset="0"/>
              </a:rPr>
              <a:t>WaterML</a:t>
            </a:r>
            <a:r>
              <a:rPr lang="en-US" dirty="0">
                <a:latin typeface="Calibri" pitchFamily="34" charset="0"/>
              </a:rPr>
              <a:t>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6019800"/>
            <a:ext cx="620740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dirty="0" err="1" smtClean="0"/>
              <a:t>GetValues</a:t>
            </a:r>
            <a:r>
              <a:rPr lang="en-US" dirty="0" smtClean="0"/>
              <a:t> response from NWIS Daily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85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24400" y="2105025"/>
            <a:ext cx="1066800" cy="1447800"/>
            <a:chOff x="6019800" y="1438275"/>
            <a:chExt cx="1066800" cy="1447800"/>
          </a:xfrm>
        </p:grpSpPr>
        <p:sp>
          <p:nvSpPr>
            <p:cNvPr id="11" name="Can 10"/>
            <p:cNvSpPr/>
            <p:nvPr/>
          </p:nvSpPr>
          <p:spPr>
            <a:xfrm>
              <a:off x="6019800" y="1438275"/>
              <a:ext cx="1066800" cy="1447800"/>
            </a:xfrm>
            <a:prstGeom prst="can">
              <a:avLst>
                <a:gd name="adj" fmla="val 2507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796" name="TextBox 12"/>
            <p:cNvSpPr txBox="1">
              <a:spLocks noChangeArrowheads="1"/>
            </p:cNvSpPr>
            <p:nvPr/>
          </p:nvSpPr>
          <p:spPr bwMode="auto">
            <a:xfrm>
              <a:off x="6019800" y="1981200"/>
              <a:ext cx="106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USGS</a:t>
              </a:r>
              <a:endParaRPr lang="en-US" sz="1400" dirty="0">
                <a:latin typeface="Calibri" pitchFamily="34" charset="0"/>
              </a:endParaRPr>
            </a:p>
            <a:p>
              <a:pPr algn="ctr"/>
              <a:r>
                <a:rPr lang="en-US" sz="1400" dirty="0" err="1">
                  <a:latin typeface="Calibri" pitchFamily="34" charset="0"/>
                </a:rPr>
                <a:t>DataValues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52400" y="1981200"/>
            <a:ext cx="1676400" cy="1600200"/>
            <a:chOff x="1447800" y="2286000"/>
            <a:chExt cx="1676400" cy="1600200"/>
          </a:xfrm>
          <a:solidFill>
            <a:srgbClr val="3399FF"/>
          </a:solidFill>
        </p:grpSpPr>
        <p:sp>
          <p:nvSpPr>
            <p:cNvPr id="4" name="Flowchart: Magnetic Disk 3"/>
            <p:cNvSpPr/>
            <p:nvPr/>
          </p:nvSpPr>
          <p:spPr>
            <a:xfrm>
              <a:off x="1447800" y="2286000"/>
              <a:ext cx="1676400" cy="1600200"/>
            </a:xfrm>
            <a:prstGeom prst="flowChartMagneticDisk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2600" y="2400300"/>
              <a:ext cx="1066800" cy="266700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6225" y="25908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USGS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METADATA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33925" y="2085975"/>
            <a:ext cx="1066800" cy="2667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2171700" y="1828800"/>
            <a:ext cx="1924050" cy="1828800"/>
          </a:xfrm>
          <a:prstGeom prst="can">
            <a:avLst>
              <a:gd name="adj" fmla="val 20000"/>
            </a:avLst>
          </a:prstGeom>
          <a:solidFill>
            <a:srgbClr val="FF0000">
              <a:alpha val="30000"/>
            </a:srgb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" name="Picture 2" descr="http://upload.wikimedia.org/wikipedia/commons/thumb/f/fa/Globe.svg/600px-Glob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138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4076700" y="2438400"/>
            <a:ext cx="685800" cy="3048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076700" y="2590800"/>
            <a:ext cx="838200" cy="1524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076700" y="2667000"/>
            <a:ext cx="609600" cy="762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076700" y="2209800"/>
            <a:ext cx="838200" cy="53340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76700" y="2743200"/>
            <a:ext cx="762000" cy="158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144963" y="1676400"/>
            <a:ext cx="1150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Arial" pitchFamily="34" charset="0"/>
              </a:rPr>
              <a:t>WaterML</a:t>
            </a:r>
            <a:endParaRPr lang="en-US">
              <a:latin typeface="Calibri" pitchFamily="34" charset="0"/>
            </a:endParaRPr>
          </a:p>
        </p:txBody>
      </p:sp>
      <p:sp>
        <p:nvSpPr>
          <p:cNvPr id="32783" name="TextBox 31"/>
          <p:cNvSpPr txBox="1">
            <a:spLocks noChangeArrowheads="1"/>
          </p:cNvSpPr>
          <p:nvPr/>
        </p:nvSpPr>
        <p:spPr bwMode="auto">
          <a:xfrm>
            <a:off x="152400" y="3886200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00B050"/>
                </a:solidFill>
                <a:latin typeface="Calibri" pitchFamily="34" charset="0"/>
              </a:rPr>
              <a:t>Metadata From: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  <a:latin typeface="Calibri" pitchFamily="34" charset="0"/>
              </a:rPr>
              <a:t>Data Dump from USGS to CUAHSI HIS Central</a:t>
            </a:r>
            <a:endParaRPr lang="en-US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2784" name="TextBox 32"/>
          <p:cNvSpPr txBox="1">
            <a:spLocks noChangeArrowheads="1"/>
          </p:cNvSpPr>
          <p:nvPr/>
        </p:nvSpPr>
        <p:spPr bwMode="auto">
          <a:xfrm>
            <a:off x="2743200" y="38862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USGS </a:t>
            </a:r>
            <a:r>
              <a:rPr lang="en-US" dirty="0" err="1" smtClean="0">
                <a:solidFill>
                  <a:srgbClr val="0070C0"/>
                </a:solidFill>
                <a:latin typeface="Calibri" pitchFamily="34" charset="0"/>
              </a:rPr>
              <a:t>WaterML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 Web Service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38400" y="2667000"/>
            <a:ext cx="144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USGS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Water Data  Service</a:t>
            </a:r>
          </a:p>
        </p:txBody>
      </p:sp>
      <p:sp>
        <p:nvSpPr>
          <p:cNvPr id="32786" name="TextBox 36"/>
          <p:cNvSpPr txBox="1">
            <a:spLocks noChangeArrowheads="1"/>
          </p:cNvSpPr>
          <p:nvPr/>
        </p:nvSpPr>
        <p:spPr bwMode="auto">
          <a:xfrm>
            <a:off x="304800" y="304800"/>
            <a:ext cx="510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Publishing </a:t>
            </a:r>
            <a:r>
              <a:rPr lang="en-US" sz="2800" dirty="0" smtClean="0">
                <a:latin typeface="Calibri" pitchFamily="34" charset="0"/>
              </a:rPr>
              <a:t>a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Hybrid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</a:rPr>
              <a:t>Water Data Service</a:t>
            </a:r>
          </a:p>
        </p:txBody>
      </p:sp>
      <p:sp>
        <p:nvSpPr>
          <p:cNvPr id="32787" name="TextBox 43"/>
          <p:cNvSpPr txBox="1">
            <a:spLocks noChangeArrowheads="1"/>
          </p:cNvSpPr>
          <p:nvPr/>
        </p:nvSpPr>
        <p:spPr bwMode="auto">
          <a:xfrm>
            <a:off x="6248400" y="752475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>
                <a:latin typeface="Calibri" pitchFamily="34" charset="0"/>
              </a:rPr>
              <a:t>Metadata are Transferred to </a:t>
            </a:r>
            <a:r>
              <a:rPr lang="en-US" dirty="0" smtClean="0">
                <a:latin typeface="Calibri" pitchFamily="34" charset="0"/>
              </a:rPr>
              <a:t>CUAHSI HIS Central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48400" y="2633663"/>
            <a:ext cx="2895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Web Services can both Query the </a:t>
            </a:r>
            <a:r>
              <a:rPr lang="en-US" dirty="0" smtClean="0">
                <a:solidFill>
                  <a:srgbClr val="00B050"/>
                </a:solidFill>
                <a:latin typeface="Calibri" pitchFamily="34" charset="0"/>
              </a:rPr>
              <a:t>HIS Central </a:t>
            </a:r>
            <a:r>
              <a:rPr lang="en-US" dirty="0">
                <a:solidFill>
                  <a:srgbClr val="00B050"/>
                </a:solidFill>
                <a:latin typeface="Calibri" pitchFamily="34" charset="0"/>
              </a:rPr>
              <a:t>for Metadata </a:t>
            </a:r>
            <a:r>
              <a:rPr lang="en-US" dirty="0">
                <a:latin typeface="Calibri" pitchFamily="34" charset="0"/>
              </a:rPr>
              <a:t>and use a </a:t>
            </a:r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USGS </a:t>
            </a:r>
            <a:r>
              <a:rPr lang="en-US" dirty="0" err="1" smtClean="0">
                <a:solidFill>
                  <a:schemeClr val="accent1"/>
                </a:solidFill>
                <a:latin typeface="Calibri" pitchFamily="34" charset="0"/>
              </a:rPr>
              <a:t>WaterML</a:t>
            </a:r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 Web Ser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vice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for Data Values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3105944" y="3391694"/>
            <a:ext cx="6019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248400" y="5562600"/>
            <a:ext cx="2895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Calling the WSDL Returns </a:t>
            </a:r>
            <a:r>
              <a:rPr lang="en-US">
                <a:solidFill>
                  <a:srgbClr val="00B050"/>
                </a:solidFill>
                <a:latin typeface="Calibri" pitchFamily="34" charset="0"/>
              </a:rPr>
              <a:t>Metadata</a:t>
            </a:r>
            <a:r>
              <a:rPr lang="en-US">
                <a:latin typeface="Calibri" pitchFamily="34" charset="0"/>
              </a:rPr>
              <a:t> and </a:t>
            </a:r>
            <a:r>
              <a:rPr lang="en-US">
                <a:solidFill>
                  <a:srgbClr val="0070C0"/>
                </a:solidFill>
                <a:latin typeface="Calibri" pitchFamily="34" charset="0"/>
              </a:rPr>
              <a:t>Data</a:t>
            </a:r>
            <a:r>
              <a:rPr lang="en-US">
                <a:latin typeface="Calibri" pitchFamily="34" charset="0"/>
              </a:rPr>
              <a:t> Values as if from the same Database</a:t>
            </a:r>
          </a:p>
        </p:txBody>
      </p:sp>
      <p:sp>
        <p:nvSpPr>
          <p:cNvPr id="32791" name="TextBox 33"/>
          <p:cNvSpPr txBox="1">
            <a:spLocks noChangeArrowheads="1"/>
          </p:cNvSpPr>
          <p:nvPr/>
        </p:nvSpPr>
        <p:spPr bwMode="auto">
          <a:xfrm>
            <a:off x="3962400" y="35814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70C0"/>
                </a:solidFill>
                <a:latin typeface="Calibri" pitchFamily="34" charset="0"/>
              </a:rPr>
              <a:t>Get Values from: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419600"/>
            <a:ext cx="35433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228600" y="5943600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hlinkClick r:id="rId4"/>
              </a:rPr>
              <a:t>http://river.sdsc.edu/wateroneflow/NWIS/DailyValues.asmx?WSDL</a:t>
            </a:r>
            <a:r>
              <a:rPr lang="en-US" sz="1600" i="1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3333 -1.4814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3333 3.33333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3334 -4.44444E-6 " pathEditMode="relative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77556E-17 L -0.23438 2.77556E-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 animBg="1"/>
      <p:bldP spid="15" grpId="1" animBg="1"/>
      <p:bldP spid="16" grpId="0" animBg="1"/>
      <p:bldP spid="31" grpId="0"/>
      <p:bldP spid="35" grpId="0"/>
      <p:bldP spid="45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457709" cy="51816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438400" y="2438400"/>
            <a:ext cx="33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http://criticalzone.org/data.html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4944" y="5867400"/>
            <a:ext cx="8959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managed independently at each site and ASCII files sent to a national CZO portal at SDSC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Published in </a:t>
            </a:r>
            <a:r>
              <a:rPr lang="en-US" dirty="0" err="1" smtClean="0">
                <a:solidFill>
                  <a:schemeClr val="tx2"/>
                </a:solidFill>
              </a:rPr>
              <a:t>WaterML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How is new knowledge discovered?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505200"/>
            <a:ext cx="4038600" cy="3048000"/>
          </a:xfrm>
        </p:spPr>
        <p:txBody>
          <a:bodyPr/>
          <a:lstStyle/>
          <a:p>
            <a:pPr eaLnBrk="1" hangingPunct="1"/>
            <a:r>
              <a:rPr lang="en-US" smtClean="0"/>
              <a:t>By </a:t>
            </a:r>
            <a:r>
              <a:rPr lang="en-US" smtClean="0">
                <a:solidFill>
                  <a:srgbClr val="FF3300"/>
                </a:solidFill>
              </a:rPr>
              <a:t>deduction</a:t>
            </a:r>
            <a:r>
              <a:rPr lang="en-US" smtClean="0"/>
              <a:t> from existing knowledge</a:t>
            </a:r>
          </a:p>
          <a:p>
            <a:pPr eaLnBrk="1" hangingPunct="1"/>
            <a:r>
              <a:rPr lang="en-US" smtClean="0"/>
              <a:t>By </a:t>
            </a:r>
            <a:r>
              <a:rPr lang="en-US" smtClean="0">
                <a:solidFill>
                  <a:srgbClr val="FF3300"/>
                </a:solidFill>
              </a:rPr>
              <a:t>experiment</a:t>
            </a:r>
            <a:r>
              <a:rPr lang="en-US" smtClean="0"/>
              <a:t> in a laboratory</a:t>
            </a:r>
          </a:p>
          <a:p>
            <a:pPr eaLnBrk="1" hangingPunct="1"/>
            <a:r>
              <a:rPr lang="en-US" smtClean="0"/>
              <a:t>By </a:t>
            </a:r>
            <a:r>
              <a:rPr lang="en-US" smtClean="0">
                <a:solidFill>
                  <a:srgbClr val="FF3300"/>
                </a:solidFill>
              </a:rPr>
              <a:t>observation</a:t>
            </a:r>
            <a:r>
              <a:rPr lang="en-US" smtClean="0"/>
              <a:t> of the natural environment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013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5105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0"/>
              <a:t>After completing the Handbook of Hydrology in 1993, I asked myself the question: </a:t>
            </a:r>
            <a:r>
              <a:rPr lang="en-US" sz="2400" b="0">
                <a:solidFill>
                  <a:srgbClr val="FF0000"/>
                </a:solidFill>
              </a:rPr>
              <a:t>how is new knowledge discovered in hydrology?  </a:t>
            </a:r>
          </a:p>
          <a:p>
            <a:pPr eaLnBrk="1" hangingPunct="1"/>
            <a:endParaRPr lang="en-US" sz="2400" b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0"/>
              <a:t>I concluded:</a:t>
            </a:r>
          </a:p>
        </p:txBody>
      </p:sp>
    </p:spTree>
    <p:extLst>
      <p:ext uri="{BB962C8B-B14F-4D97-AF65-F5344CB8AC3E}">
        <p14:creationId xmlns:p14="http://schemas.microsoft.com/office/powerpoint/2010/main" val="222810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38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NCDC Integrated Station Hourly Data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46291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04800" y="1828800"/>
            <a:ext cx="2590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Hourly weather data up to 36 hours ago 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13,628 sites across globe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34 variables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4038600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Published by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National Climate Data Center </a:t>
            </a:r>
            <a:r>
              <a:rPr lang="en-US">
                <a:latin typeface="Calibri" pitchFamily="34" charset="0"/>
              </a:rPr>
              <a:t>and populated with weather observations from national weather services</a:t>
            </a: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1084263" y="6234113"/>
            <a:ext cx="762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http://water.sdsc.edu/wateroneflow/NCDC/ISH_1_0.asmx?WSDL 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19163"/>
            <a:ext cx="2400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45720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USGS Instantaneous Data 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515302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04800" y="1828800"/>
            <a:ext cx="2438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Real time, instantaneous data over the last 60 days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11188 sites, nationally for the US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80 variables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28600" y="4800600"/>
            <a:ext cx="243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Published by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USGS National Water Information System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069975"/>
            <a:ext cx="19764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984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Corps of Engineers Water Observations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30313"/>
            <a:ext cx="5495925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471488" y="6359525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http://www2.mvr.usace.army.mil/watercontrol/SOAP/WaterML_SOAP.cfc?wsdl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04800" y="1828800"/>
            <a:ext cx="2590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Time series at Corps gages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2210 sites, mainly in Mississippi Basin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80 variables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r>
              <a:rPr lang="en-US">
                <a:latin typeface="Calibri" pitchFamily="34" charset="0"/>
              </a:rPr>
              <a:t>4954 series</a:t>
            </a: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228600" y="4800600"/>
            <a:ext cx="2438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Published by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Corps of Engineers, Rock Island District </a:t>
            </a:r>
            <a:r>
              <a:rPr lang="en-US">
                <a:latin typeface="Calibri" pitchFamily="34" charset="0"/>
              </a:rPr>
              <a:t>to support their WaterML plugin to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HEC-DSS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869950"/>
            <a:ext cx="12414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9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46088" y="1397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Reynolds Creek Experimental Watershed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3357563" cy="483711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609600" y="2209800"/>
            <a:ext cx="1754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1 data service</a:t>
            </a:r>
          </a:p>
          <a:p>
            <a:pPr eaLnBrk="1" hangingPunct="1"/>
            <a:r>
              <a:rPr lang="en-US">
                <a:latin typeface="Calibri" pitchFamily="34" charset="0"/>
              </a:rPr>
              <a:t>84 sites</a:t>
            </a:r>
          </a:p>
          <a:p>
            <a:pPr eaLnBrk="1" hangingPunct="1"/>
            <a:r>
              <a:rPr lang="en-US">
                <a:latin typeface="Calibri" pitchFamily="34" charset="0"/>
              </a:rPr>
              <a:t>65 variables</a:t>
            </a:r>
          </a:p>
          <a:p>
            <a:pPr eaLnBrk="1" hangingPunct="1"/>
            <a:r>
              <a:rPr lang="en-US">
                <a:latin typeface="Calibri" pitchFamily="34" charset="0"/>
              </a:rPr>
              <a:t>372 series</a:t>
            </a:r>
          </a:p>
          <a:p>
            <a:pPr eaLnBrk="1" hangingPunct="1"/>
            <a:r>
              <a:rPr lang="en-US">
                <a:latin typeface="Calibri" pitchFamily="34" charset="0"/>
              </a:rPr>
              <a:t>17.8 million data</a:t>
            </a: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39725" y="6488113"/>
            <a:ext cx="807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http://idahowaters.uidaho.edu/RCEW_ODWS/cuahsi_1_0.asmx?WSDL </a:t>
            </a: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9749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0" y="45720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407819" y="2055019"/>
            <a:ext cx="2917825" cy="211613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5816600" y="4899025"/>
            <a:ext cx="2090738" cy="16144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152400" y="4114800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Published by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USDA-ARS </a:t>
            </a:r>
            <a:r>
              <a:rPr lang="en-US">
                <a:latin typeface="Calibri" pitchFamily="34" charset="0"/>
              </a:rPr>
              <a:t>as part of an Idaho Waters project</a:t>
            </a: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950913"/>
            <a:ext cx="4030663" cy="6604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0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Iowa Tipping Bucket Raingages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DD056-0541-4156-A2C8-130397F596F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343275"/>
            <a:ext cx="61404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1444625"/>
            <a:ext cx="5451475" cy="30099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5400000">
            <a:off x="762794" y="1961356"/>
            <a:ext cx="3187700" cy="21224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277938" y="4448175"/>
            <a:ext cx="2174875" cy="1857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620713" y="2068513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Data Manager:</a:t>
            </a:r>
          </a:p>
          <a:p>
            <a:pPr eaLnBrk="1" hangingPunct="1"/>
            <a:r>
              <a:rPr lang="en-US"/>
              <a:t>Nick Arnold, IIHR</a:t>
            </a:r>
          </a:p>
        </p:txBody>
      </p:sp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53000"/>
            <a:ext cx="1047750" cy="1028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90513" y="115888"/>
            <a:ext cx="8818562" cy="968375"/>
          </a:xfrm>
        </p:spPr>
        <p:txBody>
          <a:bodyPr/>
          <a:lstStyle/>
          <a:p>
            <a:pPr eaLnBrk="1" hangingPunct="1"/>
            <a:r>
              <a:rPr lang="en-US" smtClean="0"/>
              <a:t>The CUAHSI Water Data Catalog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CCE6FD47-3E9C-4CA8-9C4D-1C2AF5E369F5}" type="slidenum">
              <a:rPr lang="en-US"/>
              <a:pPr algn="ctr">
                <a:defRPr/>
              </a:pPr>
              <a:t>35</a:t>
            </a:fld>
            <a:endParaRPr 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58666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381000" y="4267200"/>
            <a:ext cx="4267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57 </a:t>
            </a:r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services</a:t>
            </a:r>
          </a:p>
          <a:p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15,000 variables</a:t>
            </a:r>
          </a:p>
          <a:p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1.8 million sites</a:t>
            </a:r>
          </a:p>
          <a:p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9 million series</a:t>
            </a:r>
          </a:p>
          <a:p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4.3 billion data Values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5486400"/>
            <a:ext cx="65976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. . All the data is accessible in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WaterML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94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core patterns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Centralized data services </a:t>
            </a:r>
            <a:r>
              <a:rPr lang="en-US" dirty="0" smtClean="0"/>
              <a:t>using ASCII file ingestion;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ODM-based data services </a:t>
            </a:r>
            <a:r>
              <a:rPr lang="en-US" dirty="0" smtClean="0"/>
              <a:t>at a university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Water agency data services </a:t>
            </a:r>
            <a:r>
              <a:rPr lang="en-US" dirty="0" smtClean="0"/>
              <a:t>from USGS, EPA, NWS, ….</a:t>
            </a:r>
          </a:p>
          <a:p>
            <a:pPr lvl="2"/>
            <a:r>
              <a:rPr lang="en-US" dirty="0" smtClean="0"/>
              <a:t>The metadata describing these water agency services is huge and is difficult to ingest and manage centrally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Categories of Data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5943600" cy="5059363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Catalog Services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– which </a:t>
            </a:r>
            <a:r>
              <a:rPr lang="en-US" sz="2800" i="1" dirty="0" smtClean="0">
                <a:solidFill>
                  <a:srgbClr val="FF0000"/>
                </a:solidFill>
              </a:rPr>
              <a:t>list</a:t>
            </a:r>
            <a:r>
              <a:rPr lang="en-US" sz="2800" i="1" dirty="0" smtClean="0"/>
              <a:t> </a:t>
            </a:r>
            <a:r>
              <a:rPr lang="en-US" sz="2800" dirty="0" smtClean="0"/>
              <a:t>water web services that can supply particular types of water data over particular geographic regions;</a:t>
            </a:r>
          </a:p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Metadata Services </a:t>
            </a:r>
            <a:r>
              <a:rPr lang="en-US" sz="2800" i="1" dirty="0" smtClean="0"/>
              <a:t>– </a:t>
            </a:r>
            <a:r>
              <a:rPr lang="en-US" sz="2800" dirty="0" smtClean="0"/>
              <a:t>which identify collections or series of data associated with particular spatial locations that can be depicted on </a:t>
            </a:r>
            <a:r>
              <a:rPr lang="en-US" sz="2800" i="1" dirty="0" smtClean="0">
                <a:solidFill>
                  <a:srgbClr val="FF0000"/>
                </a:solidFill>
              </a:rPr>
              <a:t>maps</a:t>
            </a:r>
            <a:r>
              <a:rPr lang="en-US" sz="2800" dirty="0" smtClean="0"/>
              <a:t>;</a:t>
            </a:r>
          </a:p>
          <a:p>
            <a:pPr lvl="0"/>
            <a:r>
              <a:rPr lang="en-US" sz="2800" i="1" dirty="0" smtClean="0">
                <a:solidFill>
                  <a:srgbClr val="FF0000"/>
                </a:solidFill>
              </a:rPr>
              <a:t>Data Services </a:t>
            </a:r>
            <a:r>
              <a:rPr lang="en-US" sz="2800" i="1" dirty="0" smtClean="0"/>
              <a:t>– </a:t>
            </a:r>
            <a:r>
              <a:rPr lang="en-US" sz="2800" dirty="0" smtClean="0"/>
              <a:t>which convey the values of the water observations data through time, and can be depicted in </a:t>
            </a:r>
            <a:r>
              <a:rPr lang="en-US" sz="2800" i="1" dirty="0" smtClean="0">
                <a:solidFill>
                  <a:srgbClr val="FF0000"/>
                </a:solidFill>
              </a:rPr>
              <a:t>graphs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18157" y="3581400"/>
            <a:ext cx="2825843" cy="1905000"/>
            <a:chOff x="6476993" y="1295400"/>
            <a:chExt cx="2825843" cy="1905000"/>
          </a:xfrm>
        </p:grpSpPr>
        <p:sp>
          <p:nvSpPr>
            <p:cNvPr id="12" name="TextBox 11"/>
            <p:cNvSpPr txBox="1"/>
            <p:nvPr/>
          </p:nvSpPr>
          <p:spPr>
            <a:xfrm>
              <a:off x="8194039" y="1619956"/>
              <a:ext cx="88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  <p:grpSp>
          <p:nvGrpSpPr>
            <p:cNvPr id="13" name="Group 26"/>
            <p:cNvGrpSpPr/>
            <p:nvPr/>
          </p:nvGrpSpPr>
          <p:grpSpPr>
            <a:xfrm>
              <a:off x="6476993" y="1295400"/>
              <a:ext cx="1752600" cy="1905000"/>
              <a:chOff x="6553199" y="1295400"/>
              <a:chExt cx="1676401" cy="1905000"/>
            </a:xfrm>
          </p:grpSpPr>
          <p:grpSp>
            <p:nvGrpSpPr>
              <p:cNvPr id="17" name="Group 15"/>
              <p:cNvGrpSpPr/>
              <p:nvPr/>
            </p:nvGrpSpPr>
            <p:grpSpPr>
              <a:xfrm>
                <a:off x="6553199" y="1295400"/>
                <a:ext cx="1222023" cy="1905000"/>
                <a:chOff x="7391399" y="685800"/>
                <a:chExt cx="1222023" cy="1905000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7391399" y="685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7391400" y="2209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/>
                <p:cNvCxnSpPr>
                  <a:stCxn id="24" idx="2"/>
                  <a:endCxn id="25" idx="2"/>
                </p:cNvCxnSpPr>
                <p:nvPr/>
              </p:nvCxnSpPr>
              <p:spPr>
                <a:xfrm rot="10800000" flipV="1">
                  <a:off x="7391399" y="876300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0800000" flipV="1">
                  <a:off x="8613422" y="855133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7772400" y="18288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772400" y="22860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772400" y="27432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8077200" y="17526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077200" y="22098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077200" y="26670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207023" y="2088444"/>
              <a:ext cx="1095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12667" y="2576689"/>
              <a:ext cx="62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39089" y="2077156"/>
              <a:ext cx="1203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Services</a:t>
              </a:r>
              <a:endParaRPr lang="en-US" sz="2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81800" y="1295400"/>
            <a:ext cx="2057400" cy="1828800"/>
            <a:chOff x="1447800" y="1219200"/>
            <a:chExt cx="5848350" cy="4905375"/>
          </a:xfrm>
        </p:grpSpPr>
        <p:pic>
          <p:nvPicPr>
            <p:cNvPr id="30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31" name="Straight Connector 30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8229600" y="1905000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467600" y="2743200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324600" y="1905000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Proposed Strategy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95400" y="3505200"/>
          <a:ext cx="6477000" cy="258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250"/>
                <a:gridCol w="1619250"/>
                <a:gridCol w="1619250"/>
                <a:gridCol w="1619250"/>
              </a:tblGrid>
              <a:tr h="4856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Approach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Catalog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Metadata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Data</a:t>
                      </a:r>
                      <a:endParaRPr lang="en-US" sz="2400" dirty="0"/>
                    </a:p>
                  </a:txBody>
                  <a:tcPr/>
                </a:tc>
              </a:tr>
              <a:tr h="699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ASCII files (CZO)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Centralized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Centralized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Centralized</a:t>
                      </a:r>
                      <a:endParaRPr lang="en-US" sz="2000" dirty="0"/>
                    </a:p>
                  </a:txBody>
                  <a:tcPr/>
                </a:tc>
              </a:tr>
              <a:tr h="699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ODM</a:t>
                      </a:r>
                    </a:p>
                    <a:p>
                      <a:pPr algn="ctr"/>
                      <a:r>
                        <a:rPr lang="en-US" sz="2000" dirty="0" smtClean="0"/>
                        <a:t>(CUAHSI)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Centralized or Distributed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Centralized or Distributed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Distributed</a:t>
                      </a:r>
                      <a:endParaRPr lang="en-US" sz="2000" dirty="0"/>
                    </a:p>
                  </a:txBody>
                  <a:tcPr/>
                </a:tc>
              </a:tr>
              <a:tr h="699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Water Agencies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Distributed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Distributed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Distributed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95400" y="1295400"/>
            <a:ext cx="2057400" cy="1828800"/>
            <a:chOff x="1447800" y="1219200"/>
            <a:chExt cx="5848350" cy="4905375"/>
          </a:xfrm>
        </p:grpSpPr>
        <p:pic>
          <p:nvPicPr>
            <p:cNvPr id="5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6" name="Straight Connector 5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5181600" y="1295400"/>
            <a:ext cx="2825837" cy="1905000"/>
            <a:chOff x="6476999" y="1295400"/>
            <a:chExt cx="2825837" cy="1905000"/>
          </a:xfrm>
        </p:grpSpPr>
        <p:sp>
          <p:nvSpPr>
            <p:cNvPr id="21" name="TextBox 20"/>
            <p:cNvSpPr txBox="1"/>
            <p:nvPr/>
          </p:nvSpPr>
          <p:spPr>
            <a:xfrm>
              <a:off x="8194039" y="1619956"/>
              <a:ext cx="88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476999" y="1295400"/>
              <a:ext cx="1752601" cy="1905000"/>
              <a:chOff x="6553199" y="1295400"/>
              <a:chExt cx="1676401" cy="19050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553199" y="1295400"/>
                <a:ext cx="1222023" cy="1905000"/>
                <a:chOff x="7391399" y="685800"/>
                <a:chExt cx="1222023" cy="19050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7391400" y="685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7391400" y="2209800"/>
                  <a:ext cx="1219200" cy="381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stCxn id="11" idx="2"/>
                  <a:endCxn id="12" idx="2"/>
                </p:cNvCxnSpPr>
                <p:nvPr/>
              </p:nvCxnSpPr>
              <p:spPr>
                <a:xfrm rot="10800000" flipV="1">
                  <a:off x="7391399" y="876300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rot="10800000" flipV="1">
                  <a:off x="8613422" y="855133"/>
                  <a:ext cx="0" cy="15240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7772400" y="18288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772400" y="22860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772400" y="2743200"/>
                <a:ext cx="3048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8077200" y="17526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077200" y="22098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077200" y="266700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8207023" y="2088444"/>
              <a:ext cx="1095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12667" y="2576689"/>
              <a:ext cx="62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39089" y="2077156"/>
              <a:ext cx="1203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Services</a:t>
              </a:r>
              <a:endParaRPr lang="en-US" sz="2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743200" y="1905000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981200" y="2743200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38200" y="1905000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/>
          <p:nvPr/>
        </p:nvGrpSpPr>
        <p:grpSpPr>
          <a:xfrm>
            <a:off x="152400" y="1447800"/>
            <a:ext cx="8337124" cy="2955489"/>
            <a:chOff x="1379537" y="1585912"/>
            <a:chExt cx="5598511" cy="1950280"/>
          </a:xfrm>
        </p:grpSpPr>
        <p:sp>
          <p:nvSpPr>
            <p:cNvPr id="2" name="Flowchart: Alternate Process 1"/>
            <p:cNvSpPr/>
            <p:nvPr/>
          </p:nvSpPr>
          <p:spPr>
            <a:xfrm>
              <a:off x="22860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Region </a:t>
              </a:r>
              <a:br>
                <a:rPr lang="en-US" sz="2000" dirty="0" smtClean="0">
                  <a:solidFill>
                    <a:schemeClr val="tx1"/>
                  </a:solidFill>
                </a:rPr>
              </a:br>
              <a:r>
                <a:rPr lang="en-US" sz="2000" dirty="0" smtClean="0">
                  <a:solidFill>
                    <a:schemeClr val="tx1"/>
                  </a:solidFill>
                </a:rPr>
                <a:t>(where)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3" name="Elbow Connector 2"/>
            <p:cNvCxnSpPr>
              <a:stCxn id="14" idx="6"/>
              <a:endCxn id="2" idx="1"/>
            </p:cNvCxnSpPr>
            <p:nvPr/>
          </p:nvCxnSpPr>
          <p:spPr>
            <a:xfrm>
              <a:off x="20574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lbow Connector 3"/>
            <p:cNvCxnSpPr>
              <a:stCxn id="2" idx="3"/>
              <a:endCxn id="26" idx="1"/>
            </p:cNvCxnSpPr>
            <p:nvPr/>
          </p:nvCxnSpPr>
          <p:spPr>
            <a:xfrm>
              <a:off x="3505200" y="2247900"/>
              <a:ext cx="176965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379537" y="1585912"/>
              <a:ext cx="762124" cy="41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</a:t>
              </a:r>
            </a:p>
          </p:txBody>
        </p:sp>
        <p:sp>
          <p:nvSpPr>
            <p:cNvPr id="13" name="TextBox 41"/>
            <p:cNvSpPr txBox="1">
              <a:spLocks noChangeArrowheads="1"/>
            </p:cNvSpPr>
            <p:nvPr/>
          </p:nvSpPr>
          <p:spPr bwMode="auto">
            <a:xfrm>
              <a:off x="6288088" y="3124200"/>
              <a:ext cx="689960" cy="41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End</a:t>
              </a: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1752600" y="2095500"/>
              <a:ext cx="304800" cy="304800"/>
            </a:xfrm>
            <a:prstGeom prst="flowChartConnector">
              <a:avLst/>
            </a:prstGeom>
            <a:solidFill>
              <a:srgbClr val="C2F86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669088" y="2933700"/>
              <a:ext cx="304800" cy="304800"/>
            </a:xfrm>
            <a:prstGeom prst="flowChartConnector">
              <a:avLst/>
            </a:prstGeom>
            <a:solidFill>
              <a:srgbClr val="FF7B7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" name="Flowchart: Alternate Process 25"/>
            <p:cNvSpPr/>
            <p:nvPr/>
          </p:nvSpPr>
          <p:spPr>
            <a:xfrm>
              <a:off x="3682165" y="1981200"/>
              <a:ext cx="1330407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Time Period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(when)</a:t>
              </a:r>
            </a:p>
          </p:txBody>
        </p:sp>
        <p:cxnSp>
          <p:nvCxnSpPr>
            <p:cNvPr id="27" name="Elbow Connector 26"/>
            <p:cNvCxnSpPr>
              <a:stCxn id="26" idx="3"/>
              <a:endCxn id="28" idx="1"/>
            </p:cNvCxnSpPr>
            <p:nvPr/>
          </p:nvCxnSpPr>
          <p:spPr>
            <a:xfrm>
              <a:off x="5012572" y="2247900"/>
              <a:ext cx="169028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Alternate Process 27"/>
            <p:cNvSpPr/>
            <p:nvPr/>
          </p:nvSpPr>
          <p:spPr>
            <a:xfrm>
              <a:off x="51816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Service(s)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(who)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Elbow Connector 28"/>
            <p:cNvCxnSpPr>
              <a:stCxn id="28" idx="2"/>
              <a:endCxn id="17" idx="0"/>
            </p:cNvCxnSpPr>
            <p:nvPr/>
          </p:nvCxnSpPr>
          <p:spPr>
            <a:xfrm rot="5400000">
              <a:off x="4169063" y="1197263"/>
              <a:ext cx="304800" cy="29394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Alternate Process 33"/>
            <p:cNvSpPr/>
            <p:nvPr/>
          </p:nvSpPr>
          <p:spPr>
            <a:xfrm>
              <a:off x="37338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Filter Results</a:t>
              </a:r>
            </a:p>
          </p:txBody>
        </p:sp>
        <p:cxnSp>
          <p:nvCxnSpPr>
            <p:cNvPr id="35" name="Elbow Connector 34"/>
            <p:cNvCxnSpPr>
              <a:stCxn id="34" idx="3"/>
              <a:endCxn id="41" idx="1"/>
            </p:cNvCxnSpPr>
            <p:nvPr/>
          </p:nvCxnSpPr>
          <p:spPr>
            <a:xfrm>
              <a:off x="49530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Alternate Process 40"/>
            <p:cNvSpPr/>
            <p:nvPr/>
          </p:nvSpPr>
          <p:spPr>
            <a:xfrm>
              <a:off x="51816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Save Theme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Elbow Connector 41"/>
            <p:cNvCxnSpPr>
              <a:stCxn id="41" idx="3"/>
              <a:endCxn id="15" idx="2"/>
            </p:cNvCxnSpPr>
            <p:nvPr/>
          </p:nvCxnSpPr>
          <p:spPr>
            <a:xfrm>
              <a:off x="6400800" y="3086100"/>
              <a:ext cx="268288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Alternate Process 16"/>
            <p:cNvSpPr/>
            <p:nvPr/>
          </p:nvSpPr>
          <p:spPr>
            <a:xfrm>
              <a:off x="2198249" y="2819400"/>
              <a:ext cx="1306951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Keyword(s)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(what)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Elbow Connector 18"/>
            <p:cNvCxnSpPr>
              <a:stCxn id="17" idx="3"/>
              <a:endCxn id="34" idx="1"/>
            </p:cNvCxnSpPr>
            <p:nvPr/>
          </p:nvCxnSpPr>
          <p:spPr>
            <a:xfrm>
              <a:off x="3505200" y="3086100"/>
              <a:ext cx="228599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09600" y="457200"/>
            <a:ext cx="769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Search Mechanism in </a:t>
            </a:r>
            <a:r>
              <a:rPr lang="en-US" sz="4000" dirty="0" err="1" smtClean="0"/>
              <a:t>HydroDesktop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133600" y="4876800"/>
            <a:ext cx="593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“Who, What, When, Where” model…….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Deduction – Isaac Newton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672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3399FF"/>
                </a:solidFill>
              </a:rPr>
              <a:t>Deduction</a:t>
            </a:r>
            <a:r>
              <a:rPr lang="en-US" sz="2400" smtClean="0"/>
              <a:t> is the classical path of mathematical physics</a:t>
            </a:r>
          </a:p>
          <a:p>
            <a:pPr lvl="1" eaLnBrk="1" hangingPunct="1"/>
            <a:r>
              <a:rPr lang="en-US" sz="2000" smtClean="0">
                <a:solidFill>
                  <a:srgbClr val="FF3300"/>
                </a:solidFill>
              </a:rPr>
              <a:t>Given</a:t>
            </a:r>
            <a:r>
              <a:rPr lang="en-US" sz="2000" smtClean="0"/>
              <a:t> a set of axioms</a:t>
            </a:r>
          </a:p>
          <a:p>
            <a:pPr lvl="1" eaLnBrk="1" hangingPunct="1"/>
            <a:r>
              <a:rPr lang="en-US" sz="2000" smtClean="0">
                <a:solidFill>
                  <a:srgbClr val="FF3300"/>
                </a:solidFill>
              </a:rPr>
              <a:t>Then</a:t>
            </a:r>
            <a:r>
              <a:rPr lang="en-US" sz="2000" smtClean="0"/>
              <a:t> by a logical process</a:t>
            </a:r>
          </a:p>
          <a:p>
            <a:pPr lvl="1" eaLnBrk="1" hangingPunct="1"/>
            <a:r>
              <a:rPr lang="en-US" sz="2000" smtClean="0">
                <a:solidFill>
                  <a:srgbClr val="FF3300"/>
                </a:solidFill>
              </a:rPr>
              <a:t>Derive</a:t>
            </a:r>
            <a:r>
              <a:rPr lang="en-US" sz="2000" smtClean="0"/>
              <a:t> a new principle or equation</a:t>
            </a:r>
          </a:p>
          <a:p>
            <a:pPr eaLnBrk="1" hangingPunct="1"/>
            <a:r>
              <a:rPr lang="en-US" sz="2400" smtClean="0"/>
              <a:t>In hydrology, the </a:t>
            </a:r>
            <a:r>
              <a:rPr lang="en-US" sz="2400" smtClean="0">
                <a:solidFill>
                  <a:srgbClr val="3399FF"/>
                </a:solidFill>
              </a:rPr>
              <a:t>St Venant equations</a:t>
            </a:r>
            <a:r>
              <a:rPr lang="en-US" sz="2400" smtClean="0"/>
              <a:t> for open channel flow and </a:t>
            </a:r>
            <a:r>
              <a:rPr lang="en-US" sz="2400" smtClean="0">
                <a:solidFill>
                  <a:srgbClr val="3399FF"/>
                </a:solidFill>
              </a:rPr>
              <a:t>Richard’s equation</a:t>
            </a:r>
            <a:r>
              <a:rPr lang="en-US" sz="2400" smtClean="0"/>
              <a:t> for unsaturated flow in soils were derived in this way.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553200" y="63246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(1687)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16450" y="6019800"/>
            <a:ext cx="452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Three laws of motion and law of gravitation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09600" y="6324600"/>
            <a:ext cx="436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http://en.wikipedia.org/wiki/Isaac_Newton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2894566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200px-GodfreyKneller-IsaacNewton-168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1905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6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OCG Catalog Services for the Web (CSW)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155492" y="3758072"/>
            <a:ext cx="120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Catalog</a:t>
            </a:r>
            <a:endParaRPr lang="en-US" sz="2400" dirty="0"/>
          </a:p>
        </p:txBody>
      </p:sp>
      <p:grpSp>
        <p:nvGrpSpPr>
          <p:cNvPr id="5" name="Group 26"/>
          <p:cNvGrpSpPr/>
          <p:nvPr/>
        </p:nvGrpSpPr>
        <p:grpSpPr>
          <a:xfrm>
            <a:off x="533400" y="3124200"/>
            <a:ext cx="2653340" cy="3124200"/>
            <a:chOff x="6553199" y="1295400"/>
            <a:chExt cx="1676401" cy="1905000"/>
          </a:xfrm>
        </p:grpSpPr>
        <p:grpSp>
          <p:nvGrpSpPr>
            <p:cNvPr id="9" name="Group 15"/>
            <p:cNvGrpSpPr/>
            <p:nvPr/>
          </p:nvGrpSpPr>
          <p:grpSpPr>
            <a:xfrm>
              <a:off x="6553199" y="1295400"/>
              <a:ext cx="1222023" cy="1905000"/>
              <a:chOff x="7391399" y="685800"/>
              <a:chExt cx="1222023" cy="1905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7391400" y="685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91400" y="2209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6" idx="2"/>
                <a:endCxn id="17" idx="2"/>
              </p:cNvCxnSpPr>
              <p:nvPr/>
            </p:nvCxnSpPr>
            <p:spPr>
              <a:xfrm rot="10800000" flipV="1">
                <a:off x="7391399" y="876300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0800000" flipV="1">
                <a:off x="8613422" y="855133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7772400" y="18288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772400" y="22860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72400" y="27432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8077200" y="17526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077200" y="22098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077200" y="26670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20305" y="4492525"/>
            <a:ext cx="151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Metadata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09096" y="5321470"/>
            <a:ext cx="825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7410" y="4406280"/>
            <a:ext cx="1541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Services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181600" y="36576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CSW provides </a:t>
            </a:r>
            <a:r>
              <a:rPr lang="en-US" sz="2400" dirty="0" smtClean="0">
                <a:solidFill>
                  <a:srgbClr val="FF0000"/>
                </a:solidFill>
              </a:rPr>
              <a:t>a single URL address</a:t>
            </a:r>
            <a:r>
              <a:rPr lang="en-US" sz="2400" dirty="0" smtClean="0"/>
              <a:t> that indexes a set of OGC web services and permits </a:t>
            </a:r>
            <a:r>
              <a:rPr lang="en-US" sz="2400" dirty="0" smtClean="0">
                <a:solidFill>
                  <a:srgbClr val="FF0000"/>
                </a:solidFill>
              </a:rPr>
              <a:t>search </a:t>
            </a:r>
            <a:r>
              <a:rPr lang="en-US" sz="2400" dirty="0" smtClean="0"/>
              <a:t>across them</a:t>
            </a:r>
            <a:endParaRPr lang="en-US" sz="2400" dirty="0"/>
          </a:p>
        </p:txBody>
      </p:sp>
      <p:sp>
        <p:nvSpPr>
          <p:cNvPr id="21" name="Up Arrow 20"/>
          <p:cNvSpPr/>
          <p:nvPr/>
        </p:nvSpPr>
        <p:spPr>
          <a:xfrm>
            <a:off x="3581400" y="4191000"/>
            <a:ext cx="2286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3581400" y="4953000"/>
            <a:ext cx="2286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124200" y="1295400"/>
            <a:ext cx="3028950" cy="1995121"/>
            <a:chOff x="2362200" y="1295400"/>
            <a:chExt cx="3028950" cy="1995121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62200" y="1295400"/>
              <a:ext cx="2209800" cy="166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057400"/>
              <a:ext cx="1200150" cy="123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Up Arrow 25"/>
          <p:cNvSpPr/>
          <p:nvPr/>
        </p:nvSpPr>
        <p:spPr>
          <a:xfrm>
            <a:off x="3581400" y="3276600"/>
            <a:ext cx="2286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0200" y="62484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https://</a:t>
            </a:r>
            <a:r>
              <a:rPr lang="en-US" dirty="0" smtClean="0"/>
              <a:t>hydroportal.crwr.utexas.edu/geoportal/csw/discovery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Federation of Web Services Catalogs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3581400"/>
            <a:ext cx="88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UT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Catalog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26"/>
          <p:cNvGrpSpPr/>
          <p:nvPr/>
        </p:nvGrpSpPr>
        <p:grpSpPr>
          <a:xfrm>
            <a:off x="381000" y="3440668"/>
            <a:ext cx="1752600" cy="1905000"/>
            <a:chOff x="6553199" y="1295400"/>
            <a:chExt cx="1676401" cy="1905000"/>
          </a:xfrm>
        </p:grpSpPr>
        <p:grpSp>
          <p:nvGrpSpPr>
            <p:cNvPr id="9" name="Group 15"/>
            <p:cNvGrpSpPr/>
            <p:nvPr/>
          </p:nvGrpSpPr>
          <p:grpSpPr>
            <a:xfrm>
              <a:off x="6553199" y="1295400"/>
              <a:ext cx="1222023" cy="1905000"/>
              <a:chOff x="7391399" y="685800"/>
              <a:chExt cx="1222023" cy="1905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7391400" y="685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91400" y="2209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6" idx="2"/>
                <a:endCxn id="17" idx="2"/>
              </p:cNvCxnSpPr>
              <p:nvPr/>
            </p:nvCxnSpPr>
            <p:spPr>
              <a:xfrm rot="10800000" flipV="1">
                <a:off x="7391399" y="876300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0800000" flipV="1">
                <a:off x="8613422" y="855133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7772400" y="18288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772400" y="22860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72400" y="27432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8077200" y="17526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077200" y="22098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077200" y="26670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11030" y="4233712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6674" y="4721957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962400"/>
            <a:ext cx="120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UT</a:t>
            </a:r>
          </a:p>
          <a:p>
            <a:pPr algn="ctr"/>
            <a:r>
              <a:rPr lang="en-US" sz="2400" dirty="0" smtClean="0"/>
              <a:t>Services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5562600"/>
            <a:ext cx="19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of Texas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5574268"/>
            <a:ext cx="215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Geological Survey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81600" y="3581400"/>
            <a:ext cx="88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USGS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Catalog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15"/>
          <p:cNvGrpSpPr/>
          <p:nvPr/>
        </p:nvGrpSpPr>
        <p:grpSpPr>
          <a:xfrm>
            <a:off x="3428998" y="3440668"/>
            <a:ext cx="1277569" cy="1905000"/>
            <a:chOff x="7391399" y="685800"/>
            <a:chExt cx="1222023" cy="1905000"/>
          </a:xfrm>
        </p:grpSpPr>
        <p:sp>
          <p:nvSpPr>
            <p:cNvPr id="35" name="Oval 34"/>
            <p:cNvSpPr/>
            <p:nvPr/>
          </p:nvSpPr>
          <p:spPr>
            <a:xfrm>
              <a:off x="7391400" y="685800"/>
              <a:ext cx="12192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391400" y="2209800"/>
              <a:ext cx="12192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35" idx="2"/>
              <a:endCxn id="36" idx="2"/>
            </p:cNvCxnSpPr>
            <p:nvPr/>
          </p:nvCxnSpPr>
          <p:spPr>
            <a:xfrm rot="10800000" flipV="1">
              <a:off x="7391399" y="876300"/>
              <a:ext cx="0" cy="15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V="1">
              <a:off x="8613422" y="855133"/>
              <a:ext cx="0" cy="15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4703616" y="3974068"/>
            <a:ext cx="3186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03616" y="4431268"/>
            <a:ext cx="3186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3616" y="4888468"/>
            <a:ext cx="3186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022271" y="3897868"/>
            <a:ext cx="159327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22271" y="4355068"/>
            <a:ext cx="159327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22271" y="4812268"/>
            <a:ext cx="159327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59030" y="4233712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64674" y="4721957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05200" y="3962400"/>
            <a:ext cx="120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USGS</a:t>
            </a:r>
          </a:p>
          <a:p>
            <a:pPr algn="ctr"/>
            <a:r>
              <a:rPr lang="en-US" sz="2400" dirty="0" smtClean="0"/>
              <a:t>Services</a:t>
            </a:r>
            <a:endParaRPr lang="en-US" sz="24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3124200" y="1295400"/>
            <a:ext cx="3028950" cy="1995121"/>
            <a:chOff x="2362200" y="1295400"/>
            <a:chExt cx="3028950" cy="1995121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62200" y="1295400"/>
              <a:ext cx="2209800" cy="166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057400"/>
              <a:ext cx="1200150" cy="123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Box 40"/>
          <p:cNvSpPr txBox="1"/>
          <p:nvPr/>
        </p:nvSpPr>
        <p:spPr>
          <a:xfrm>
            <a:off x="8001000" y="3581400"/>
            <a:ext cx="88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CZO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Catalog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26"/>
          <p:cNvGrpSpPr/>
          <p:nvPr/>
        </p:nvGrpSpPr>
        <p:grpSpPr>
          <a:xfrm>
            <a:off x="6318153" y="3440668"/>
            <a:ext cx="1752600" cy="1905000"/>
            <a:chOff x="6553199" y="1295400"/>
            <a:chExt cx="1676401" cy="1905000"/>
          </a:xfrm>
        </p:grpSpPr>
        <p:grpSp>
          <p:nvGrpSpPr>
            <p:cNvPr id="46" name="Group 15"/>
            <p:cNvGrpSpPr/>
            <p:nvPr/>
          </p:nvGrpSpPr>
          <p:grpSpPr>
            <a:xfrm>
              <a:off x="6553199" y="1295400"/>
              <a:ext cx="1222023" cy="1905000"/>
              <a:chOff x="7391399" y="685800"/>
              <a:chExt cx="1222023" cy="19050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7391400" y="685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91400" y="2209800"/>
                <a:ext cx="1219200" cy="381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>
                <a:stCxn id="53" idx="2"/>
                <a:endCxn id="54" idx="2"/>
              </p:cNvCxnSpPr>
              <p:nvPr/>
            </p:nvCxnSpPr>
            <p:spPr>
              <a:xfrm rot="10800000" flipV="1">
                <a:off x="7391399" y="876300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8613422" y="855133"/>
                <a:ext cx="0" cy="152400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/>
            <p:cNvCxnSpPr/>
            <p:nvPr/>
          </p:nvCxnSpPr>
          <p:spPr>
            <a:xfrm>
              <a:off x="7772400" y="18288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772400" y="22860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772400" y="2743200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8077200" y="17526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8077200" y="22098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8077200" y="2667000"/>
              <a:ext cx="1524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048187" y="4233712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053831" y="4721957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324600" y="3962400"/>
            <a:ext cx="1203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 CZO</a:t>
            </a:r>
          </a:p>
          <a:p>
            <a:pPr algn="ctr"/>
            <a:r>
              <a:rPr lang="en-US" sz="2400" dirty="0" smtClean="0"/>
              <a:t>Services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5943600" y="5562600"/>
            <a:ext cx="270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Zone Observatories</a:t>
            </a:r>
            <a:endParaRPr lang="en-US" dirty="0"/>
          </a:p>
        </p:txBody>
      </p:sp>
      <p:sp>
        <p:nvSpPr>
          <p:cNvPr id="60" name="Up Arrow 59"/>
          <p:cNvSpPr/>
          <p:nvPr/>
        </p:nvSpPr>
        <p:spPr>
          <a:xfrm>
            <a:off x="3962400" y="2985911"/>
            <a:ext cx="2286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Bent Arrow 61"/>
          <p:cNvSpPr/>
          <p:nvPr/>
        </p:nvSpPr>
        <p:spPr>
          <a:xfrm>
            <a:off x="2362200" y="2743200"/>
            <a:ext cx="381000" cy="685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Bent Arrow 62"/>
          <p:cNvSpPr/>
          <p:nvPr/>
        </p:nvSpPr>
        <p:spPr>
          <a:xfrm>
            <a:off x="6629400" y="2667000"/>
            <a:ext cx="381000" cy="685800"/>
          </a:xfrm>
          <a:prstGeom prst="bentArrow">
            <a:avLst/>
          </a:prstGeom>
          <a:scene3d>
            <a:camera prst="orthographicFront">
              <a:rot lat="0" lon="99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305800" cy="685800"/>
          </a:xfrm>
        </p:spPr>
        <p:txBody>
          <a:bodyPr/>
          <a:lstStyle/>
          <a:p>
            <a:pPr eaLnBrk="1" hangingPunct="1"/>
            <a:r>
              <a:rPr lang="en-US" sz="1800" smtClean="0"/>
              <a:t>Search multiple heterogeneous data sources simultaneously regardless of semantic or structural differences between them</a:t>
            </a:r>
          </a:p>
          <a:p>
            <a:pPr eaLnBrk="1" hangingPunct="1">
              <a:buFontTx/>
              <a:buNone/>
            </a:pPr>
            <a:endParaRPr lang="en-US" sz="1800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3810000" y="3657600"/>
            <a:ext cx="1066800" cy="1066800"/>
            <a:chOff x="2400" y="2400"/>
            <a:chExt cx="672" cy="672"/>
          </a:xfrm>
        </p:grpSpPr>
        <p:sp>
          <p:nvSpPr>
            <p:cNvPr id="42078" name="Oval 4"/>
            <p:cNvSpPr>
              <a:spLocks noChangeArrowheads="1"/>
            </p:cNvSpPr>
            <p:nvPr/>
          </p:nvSpPr>
          <p:spPr bwMode="auto">
            <a:xfrm>
              <a:off x="2400" y="2400"/>
              <a:ext cx="672" cy="67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2079" name="Picture 5" descr="j019538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" y="2544"/>
              <a:ext cx="394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457200" y="228600"/>
            <a:ext cx="4648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r>
              <a:rPr lang="en-US" sz="3200">
                <a:solidFill>
                  <a:schemeClr val="tx2"/>
                </a:solidFill>
                <a:latin typeface="Calibri" pitchFamily="34" charset="0"/>
              </a:rPr>
              <a:t>Data Searching</a:t>
            </a:r>
          </a:p>
        </p:txBody>
      </p:sp>
      <p:grpSp>
        <p:nvGrpSpPr>
          <p:cNvPr id="41989" name="Group 7"/>
          <p:cNvGrpSpPr>
            <a:grpSpLocks/>
          </p:cNvGrpSpPr>
          <p:nvPr/>
        </p:nvGrpSpPr>
        <p:grpSpPr bwMode="auto">
          <a:xfrm>
            <a:off x="1219200" y="2438400"/>
            <a:ext cx="1905000" cy="762000"/>
            <a:chOff x="768" y="1536"/>
            <a:chExt cx="1201" cy="480"/>
          </a:xfrm>
        </p:grpSpPr>
        <p:sp>
          <p:nvSpPr>
            <p:cNvPr id="42074" name="AutoShape 8"/>
            <p:cNvSpPr>
              <a:spLocks noChangeArrowheads="1"/>
            </p:cNvSpPr>
            <p:nvPr/>
          </p:nvSpPr>
          <p:spPr bwMode="auto">
            <a:xfrm>
              <a:off x="768" y="153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2075" name="Group 9"/>
            <p:cNvGrpSpPr>
              <a:grpSpLocks/>
            </p:cNvGrpSpPr>
            <p:nvPr/>
          </p:nvGrpSpPr>
          <p:grpSpPr bwMode="auto">
            <a:xfrm>
              <a:off x="769" y="1680"/>
              <a:ext cx="1200" cy="192"/>
              <a:chOff x="961" y="2822"/>
              <a:chExt cx="1200" cy="192"/>
            </a:xfrm>
          </p:grpSpPr>
          <p:pic>
            <p:nvPicPr>
              <p:cNvPr id="42076" name="Picture 10" descr="USGS Science for a changing world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" y="2832"/>
                <a:ext cx="120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77" name="Text Box 11"/>
              <p:cNvSpPr txBox="1">
                <a:spLocks noChangeArrowheads="1"/>
              </p:cNvSpPr>
              <p:nvPr/>
            </p:nvSpPr>
            <p:spPr bwMode="auto">
              <a:xfrm>
                <a:off x="1569" y="2822"/>
                <a:ext cx="40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NWIS</a:t>
                </a:r>
              </a:p>
            </p:txBody>
          </p:sp>
        </p:grpSp>
      </p:grpSp>
      <p:grpSp>
        <p:nvGrpSpPr>
          <p:cNvPr id="41990" name="Group 12"/>
          <p:cNvGrpSpPr>
            <a:grpSpLocks/>
          </p:cNvGrpSpPr>
          <p:nvPr/>
        </p:nvGrpSpPr>
        <p:grpSpPr bwMode="auto">
          <a:xfrm>
            <a:off x="990600" y="4724400"/>
            <a:ext cx="1981200" cy="762000"/>
            <a:chOff x="624" y="2976"/>
            <a:chExt cx="1248" cy="480"/>
          </a:xfrm>
        </p:grpSpPr>
        <p:sp>
          <p:nvSpPr>
            <p:cNvPr id="42072" name="AutoShape 13"/>
            <p:cNvSpPr>
              <a:spLocks noChangeArrowheads="1"/>
            </p:cNvSpPr>
            <p:nvPr/>
          </p:nvSpPr>
          <p:spPr bwMode="auto">
            <a:xfrm>
              <a:off x="624" y="297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2073" name="Picture 14" descr="AmeriFlux websit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168"/>
              <a:ext cx="124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1" name="Group 15"/>
          <p:cNvGrpSpPr>
            <a:grpSpLocks/>
          </p:cNvGrpSpPr>
          <p:nvPr/>
        </p:nvGrpSpPr>
        <p:grpSpPr bwMode="auto">
          <a:xfrm>
            <a:off x="3276600" y="5715000"/>
            <a:ext cx="2209800" cy="762000"/>
            <a:chOff x="2064" y="3600"/>
            <a:chExt cx="1392" cy="480"/>
          </a:xfrm>
        </p:grpSpPr>
        <p:sp>
          <p:nvSpPr>
            <p:cNvPr id="42070" name="AutoShape 16"/>
            <p:cNvSpPr>
              <a:spLocks noChangeArrowheads="1"/>
            </p:cNvSpPr>
            <p:nvPr/>
          </p:nvSpPr>
          <p:spPr bwMode="auto">
            <a:xfrm>
              <a:off x="2064" y="3600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2071" name="Picture 17" descr="Banne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792"/>
              <a:ext cx="139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2" name="Group 18"/>
          <p:cNvGrpSpPr>
            <a:grpSpLocks/>
          </p:cNvGrpSpPr>
          <p:nvPr/>
        </p:nvGrpSpPr>
        <p:grpSpPr bwMode="auto">
          <a:xfrm>
            <a:off x="6096000" y="5105400"/>
            <a:ext cx="919163" cy="762000"/>
            <a:chOff x="3840" y="3216"/>
            <a:chExt cx="579" cy="480"/>
          </a:xfrm>
        </p:grpSpPr>
        <p:sp>
          <p:nvSpPr>
            <p:cNvPr id="42066" name="AutoShape 19"/>
            <p:cNvSpPr>
              <a:spLocks noChangeArrowheads="1"/>
            </p:cNvSpPr>
            <p:nvPr/>
          </p:nvSpPr>
          <p:spPr bwMode="auto">
            <a:xfrm>
              <a:off x="3840" y="321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2067" name="Group 20"/>
            <p:cNvGrpSpPr>
              <a:grpSpLocks/>
            </p:cNvGrpSpPr>
            <p:nvPr/>
          </p:nvGrpSpPr>
          <p:grpSpPr bwMode="auto">
            <a:xfrm>
              <a:off x="3840" y="3264"/>
              <a:ext cx="579" cy="413"/>
              <a:chOff x="3888" y="3072"/>
              <a:chExt cx="579" cy="413"/>
            </a:xfrm>
          </p:grpSpPr>
          <p:pic>
            <p:nvPicPr>
              <p:cNvPr id="42068" name="Picture 21" descr="NCEP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072"/>
                <a:ext cx="579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69" name="Text Box 22"/>
              <p:cNvSpPr txBox="1">
                <a:spLocks noChangeArrowheads="1"/>
              </p:cNvSpPr>
              <p:nvPr/>
            </p:nvSpPr>
            <p:spPr bwMode="auto">
              <a:xfrm>
                <a:off x="3984" y="3312"/>
                <a:ext cx="3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NARR</a:t>
                </a:r>
              </a:p>
            </p:txBody>
          </p:sp>
        </p:grpSp>
      </p:grpSp>
      <p:grpSp>
        <p:nvGrpSpPr>
          <p:cNvPr id="41993" name="Group 23"/>
          <p:cNvGrpSpPr>
            <a:grpSpLocks/>
          </p:cNvGrpSpPr>
          <p:nvPr/>
        </p:nvGrpSpPr>
        <p:grpSpPr bwMode="auto">
          <a:xfrm>
            <a:off x="5410200" y="2438400"/>
            <a:ext cx="2362200" cy="762000"/>
            <a:chOff x="3408" y="1536"/>
            <a:chExt cx="1488" cy="480"/>
          </a:xfrm>
        </p:grpSpPr>
        <p:sp>
          <p:nvSpPr>
            <p:cNvPr id="42064" name="AutoShape 24"/>
            <p:cNvSpPr>
              <a:spLocks noChangeArrowheads="1"/>
            </p:cNvSpPr>
            <p:nvPr/>
          </p:nvSpPr>
          <p:spPr bwMode="auto">
            <a:xfrm>
              <a:off x="3408" y="153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2065" name="Picture 25" descr="Goddard Space Flight Cent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680"/>
              <a:ext cx="148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4" name="Group 26"/>
          <p:cNvGrpSpPr>
            <a:grpSpLocks/>
          </p:cNvGrpSpPr>
          <p:nvPr/>
        </p:nvGrpSpPr>
        <p:grpSpPr bwMode="auto">
          <a:xfrm>
            <a:off x="3581400" y="1676400"/>
            <a:ext cx="1171575" cy="1038225"/>
            <a:chOff x="2256" y="1056"/>
            <a:chExt cx="738" cy="654"/>
          </a:xfrm>
        </p:grpSpPr>
        <p:sp>
          <p:nvSpPr>
            <p:cNvPr id="42060" name="AutoShape 27"/>
            <p:cNvSpPr>
              <a:spLocks noChangeArrowheads="1"/>
            </p:cNvSpPr>
            <p:nvPr/>
          </p:nvSpPr>
          <p:spPr bwMode="auto">
            <a:xfrm>
              <a:off x="2256" y="105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2061" name="Group 28"/>
            <p:cNvGrpSpPr>
              <a:grpSpLocks/>
            </p:cNvGrpSpPr>
            <p:nvPr/>
          </p:nvGrpSpPr>
          <p:grpSpPr bwMode="auto">
            <a:xfrm>
              <a:off x="2304" y="1152"/>
              <a:ext cx="690" cy="558"/>
              <a:chOff x="2208" y="1152"/>
              <a:chExt cx="690" cy="558"/>
            </a:xfrm>
          </p:grpSpPr>
          <p:pic>
            <p:nvPicPr>
              <p:cNvPr id="42062" name="Picture 29" descr="Get Data">
                <a:hlinkClick r:id="rId12"/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152"/>
                <a:ext cx="450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63" name="Picture 30" descr="United States Environmental Protection Agency">
                <a:hlinkClick r:id="rId14"/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152"/>
                <a:ext cx="336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995" name="Group 31"/>
          <p:cNvGrpSpPr>
            <a:grpSpLocks/>
          </p:cNvGrpSpPr>
          <p:nvPr/>
        </p:nvGrpSpPr>
        <p:grpSpPr bwMode="auto">
          <a:xfrm>
            <a:off x="685800" y="3429000"/>
            <a:ext cx="1906588" cy="762000"/>
            <a:chOff x="432" y="2160"/>
            <a:chExt cx="1201" cy="480"/>
          </a:xfrm>
        </p:grpSpPr>
        <p:sp>
          <p:nvSpPr>
            <p:cNvPr id="42056" name="AutoShape 32"/>
            <p:cNvSpPr>
              <a:spLocks noChangeArrowheads="1"/>
            </p:cNvSpPr>
            <p:nvPr/>
          </p:nvSpPr>
          <p:spPr bwMode="auto">
            <a:xfrm>
              <a:off x="432" y="2160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2057" name="Group 33"/>
            <p:cNvGrpSpPr>
              <a:grpSpLocks/>
            </p:cNvGrpSpPr>
            <p:nvPr/>
          </p:nvGrpSpPr>
          <p:grpSpPr bwMode="auto">
            <a:xfrm>
              <a:off x="433" y="2352"/>
              <a:ext cx="1200" cy="192"/>
              <a:chOff x="673" y="2016"/>
              <a:chExt cx="1200" cy="192"/>
            </a:xfrm>
          </p:grpSpPr>
          <p:pic>
            <p:nvPicPr>
              <p:cNvPr id="42058" name="Picture 34" descr="USGS Science for a changing world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" y="2026"/>
                <a:ext cx="120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59" name="Text Box 35"/>
              <p:cNvSpPr txBox="1">
                <a:spLocks noChangeArrowheads="1"/>
              </p:cNvSpPr>
              <p:nvPr/>
            </p:nvSpPr>
            <p:spPr bwMode="auto">
              <a:xfrm>
                <a:off x="1281" y="2016"/>
                <a:ext cx="5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NAWQA</a:t>
                </a:r>
              </a:p>
            </p:txBody>
          </p:sp>
        </p:grpSp>
      </p:grpSp>
      <p:grpSp>
        <p:nvGrpSpPr>
          <p:cNvPr id="41996" name="Group 36"/>
          <p:cNvGrpSpPr>
            <a:grpSpLocks/>
          </p:cNvGrpSpPr>
          <p:nvPr/>
        </p:nvGrpSpPr>
        <p:grpSpPr bwMode="auto">
          <a:xfrm>
            <a:off x="6019800" y="3429000"/>
            <a:ext cx="2620963" cy="1381125"/>
            <a:chOff x="3792" y="2160"/>
            <a:chExt cx="1651" cy="870"/>
          </a:xfrm>
        </p:grpSpPr>
        <p:sp>
          <p:nvSpPr>
            <p:cNvPr id="42047" name="AutoShape 37"/>
            <p:cNvSpPr>
              <a:spLocks noChangeArrowheads="1"/>
            </p:cNvSpPr>
            <p:nvPr/>
          </p:nvSpPr>
          <p:spPr bwMode="auto">
            <a:xfrm>
              <a:off x="3792" y="2160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2048" name="Group 38"/>
            <p:cNvGrpSpPr>
              <a:grpSpLocks/>
            </p:cNvGrpSpPr>
            <p:nvPr/>
          </p:nvGrpSpPr>
          <p:grpSpPr bwMode="auto">
            <a:xfrm>
              <a:off x="3792" y="2352"/>
              <a:ext cx="1651" cy="678"/>
              <a:chOff x="3792" y="2352"/>
              <a:chExt cx="1651" cy="678"/>
            </a:xfrm>
          </p:grpSpPr>
          <p:grpSp>
            <p:nvGrpSpPr>
              <p:cNvPr id="42049" name="Group 39"/>
              <p:cNvGrpSpPr>
                <a:grpSpLocks/>
              </p:cNvGrpSpPr>
              <p:nvPr/>
            </p:nvGrpSpPr>
            <p:grpSpPr bwMode="auto">
              <a:xfrm>
                <a:off x="3792" y="2352"/>
                <a:ext cx="1651" cy="317"/>
                <a:chOff x="3504" y="2352"/>
                <a:chExt cx="1651" cy="317"/>
              </a:xfrm>
            </p:grpSpPr>
            <p:grpSp>
              <p:nvGrpSpPr>
                <p:cNvPr id="42052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3504" y="2352"/>
                  <a:ext cx="1651" cy="172"/>
                  <a:chOff x="893" y="3456"/>
                  <a:chExt cx="3388" cy="352"/>
                </a:xfrm>
              </p:grpSpPr>
              <p:pic>
                <p:nvPicPr>
                  <p:cNvPr id="42054" name="Picture 41" descr="Your Center Goes Here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81" y="3456"/>
                    <a:ext cx="3000" cy="3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2055" name="Picture 42" descr="NOAA logo - Click to go to the NOAA homepage">
                    <a:hlinkClick r:id="rId17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93" y="3456"/>
                    <a:ext cx="384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4205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128" y="2496"/>
                  <a:ext cx="47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30" tIns="45715" rIns="91430" bIns="45715">
                  <a:spAutoFit/>
                </a:bodyPr>
                <a:lstStyle>
                  <a:lvl1pPr defTabSz="4572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4572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4572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4572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457200" eaLnBrk="0" hangingPunct="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Calibri" pitchFamily="34" charset="0"/>
                      <a:ea typeface="Arial Unicode MS" pitchFamily="34" charset="-128"/>
                      <a:cs typeface="Arial Unicode MS" pitchFamily="34" charset="-128"/>
                    </a:rPr>
                    <a:t>NAM-12</a:t>
                  </a:r>
                </a:p>
              </p:txBody>
            </p:sp>
          </p:grpSp>
          <p:pic>
            <p:nvPicPr>
              <p:cNvPr id="42050" name="Picture 44" descr="Unidata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688"/>
                <a:ext cx="288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51" name="AutoShape 45"/>
              <p:cNvSpPr>
                <a:spLocks noChangeArrowheads="1"/>
              </p:cNvSpPr>
              <p:nvPr/>
            </p:nvSpPr>
            <p:spPr bwMode="auto">
              <a:xfrm rot="10800000">
                <a:off x="4224" y="2688"/>
                <a:ext cx="43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50 w 21600"/>
                  <a:gd name="T13" fmla="*/ 2925 h 21600"/>
                  <a:gd name="T14" fmla="*/ 18250 w 21600"/>
                  <a:gd name="T15" fmla="*/ 92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</p:grp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3429000" y="2590800"/>
            <a:ext cx="762000" cy="1066800"/>
            <a:chOff x="2160" y="1632"/>
            <a:chExt cx="480" cy="672"/>
          </a:xfrm>
        </p:grpSpPr>
        <p:sp>
          <p:nvSpPr>
            <p:cNvPr id="42045" name="Line 47"/>
            <p:cNvSpPr>
              <a:spLocks noChangeShapeType="1"/>
            </p:cNvSpPr>
            <p:nvPr/>
          </p:nvSpPr>
          <p:spPr bwMode="auto">
            <a:xfrm flipH="1" flipV="1">
              <a:off x="2496" y="1632"/>
              <a:ext cx="144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6" name="Text Box 48"/>
            <p:cNvSpPr txBox="1">
              <a:spLocks noChangeArrowheads="1"/>
            </p:cNvSpPr>
            <p:nvPr/>
          </p:nvSpPr>
          <p:spPr bwMode="auto">
            <a:xfrm>
              <a:off x="2160" y="1824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19" name="Group 49"/>
          <p:cNvGrpSpPr>
            <a:grpSpLocks/>
          </p:cNvGrpSpPr>
          <p:nvPr/>
        </p:nvGrpSpPr>
        <p:grpSpPr bwMode="auto">
          <a:xfrm>
            <a:off x="4495800" y="3048000"/>
            <a:ext cx="838200" cy="685800"/>
            <a:chOff x="2832" y="1920"/>
            <a:chExt cx="528" cy="432"/>
          </a:xfrm>
        </p:grpSpPr>
        <p:sp>
          <p:nvSpPr>
            <p:cNvPr id="42043" name="Line 50"/>
            <p:cNvSpPr>
              <a:spLocks noChangeShapeType="1"/>
            </p:cNvSpPr>
            <p:nvPr/>
          </p:nvSpPr>
          <p:spPr bwMode="auto">
            <a:xfrm flipV="1">
              <a:off x="2928" y="1920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4" name="Text Box 51"/>
            <p:cNvSpPr txBox="1">
              <a:spLocks noChangeArrowheads="1"/>
            </p:cNvSpPr>
            <p:nvPr/>
          </p:nvSpPr>
          <p:spPr bwMode="auto">
            <a:xfrm>
              <a:off x="2832" y="1968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i="1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0" name="Group 52"/>
          <p:cNvGrpSpPr>
            <a:grpSpLocks/>
          </p:cNvGrpSpPr>
          <p:nvPr/>
        </p:nvGrpSpPr>
        <p:grpSpPr bwMode="auto">
          <a:xfrm>
            <a:off x="4876800" y="4114800"/>
            <a:ext cx="1219200" cy="457200"/>
            <a:chOff x="3072" y="2592"/>
            <a:chExt cx="768" cy="288"/>
          </a:xfrm>
        </p:grpSpPr>
        <p:sp>
          <p:nvSpPr>
            <p:cNvPr id="42041" name="Line 53"/>
            <p:cNvSpPr>
              <a:spLocks noChangeShapeType="1"/>
            </p:cNvSpPr>
            <p:nvPr/>
          </p:nvSpPr>
          <p:spPr bwMode="auto">
            <a:xfrm>
              <a:off x="3072" y="2688"/>
              <a:ext cx="76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Text Box 54"/>
            <p:cNvSpPr txBox="1">
              <a:spLocks noChangeArrowheads="1"/>
            </p:cNvSpPr>
            <p:nvPr/>
          </p:nvSpPr>
          <p:spPr bwMode="auto">
            <a:xfrm>
              <a:off x="3264" y="2592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1" name="Group 55"/>
          <p:cNvGrpSpPr>
            <a:grpSpLocks/>
          </p:cNvGrpSpPr>
          <p:nvPr/>
        </p:nvGrpSpPr>
        <p:grpSpPr bwMode="auto">
          <a:xfrm>
            <a:off x="4800600" y="4495800"/>
            <a:ext cx="1219200" cy="914400"/>
            <a:chOff x="3024" y="2832"/>
            <a:chExt cx="768" cy="576"/>
          </a:xfrm>
        </p:grpSpPr>
        <p:sp>
          <p:nvSpPr>
            <p:cNvPr id="42039" name="Line 56"/>
            <p:cNvSpPr>
              <a:spLocks noChangeShapeType="1"/>
            </p:cNvSpPr>
            <p:nvPr/>
          </p:nvSpPr>
          <p:spPr bwMode="auto">
            <a:xfrm>
              <a:off x="3024" y="2832"/>
              <a:ext cx="768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0" name="Text Box 57"/>
            <p:cNvSpPr txBox="1">
              <a:spLocks noChangeArrowheads="1"/>
            </p:cNvSpPr>
            <p:nvPr/>
          </p:nvSpPr>
          <p:spPr bwMode="auto">
            <a:xfrm>
              <a:off x="3312" y="2976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solidFill>
                    <a:srgbClr val="FF0066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2" name="Group 58"/>
          <p:cNvGrpSpPr>
            <a:grpSpLocks/>
          </p:cNvGrpSpPr>
          <p:nvPr/>
        </p:nvGrpSpPr>
        <p:grpSpPr bwMode="auto">
          <a:xfrm>
            <a:off x="4267200" y="4724400"/>
            <a:ext cx="663575" cy="1143000"/>
            <a:chOff x="2688" y="2976"/>
            <a:chExt cx="418" cy="720"/>
          </a:xfrm>
        </p:grpSpPr>
        <p:sp>
          <p:nvSpPr>
            <p:cNvPr id="42037" name="Line 59"/>
            <p:cNvSpPr>
              <a:spLocks noChangeShapeType="1"/>
            </p:cNvSpPr>
            <p:nvPr/>
          </p:nvSpPr>
          <p:spPr bwMode="auto">
            <a:xfrm flipH="1">
              <a:off x="2736" y="2976"/>
              <a:ext cx="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Text Box 60"/>
            <p:cNvSpPr txBox="1">
              <a:spLocks noChangeArrowheads="1"/>
            </p:cNvSpPr>
            <p:nvPr/>
          </p:nvSpPr>
          <p:spPr bwMode="auto">
            <a:xfrm>
              <a:off x="2688" y="3216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3" name="Group 61"/>
          <p:cNvGrpSpPr>
            <a:grpSpLocks/>
          </p:cNvGrpSpPr>
          <p:nvPr/>
        </p:nvGrpSpPr>
        <p:grpSpPr bwMode="auto">
          <a:xfrm>
            <a:off x="2795588" y="4419600"/>
            <a:ext cx="1068387" cy="473075"/>
            <a:chOff x="1761" y="2784"/>
            <a:chExt cx="673" cy="298"/>
          </a:xfrm>
        </p:grpSpPr>
        <p:sp>
          <p:nvSpPr>
            <p:cNvPr id="42035" name="Line 62"/>
            <p:cNvSpPr>
              <a:spLocks noChangeShapeType="1"/>
            </p:cNvSpPr>
            <p:nvPr/>
          </p:nvSpPr>
          <p:spPr bwMode="auto">
            <a:xfrm flipH="1">
              <a:off x="1761" y="2784"/>
              <a:ext cx="672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75" name="Text Box 63"/>
            <p:cNvSpPr txBox="1">
              <a:spLocks noChangeArrowheads="1"/>
            </p:cNvSpPr>
            <p:nvPr/>
          </p:nvSpPr>
          <p:spPr bwMode="auto">
            <a:xfrm>
              <a:off x="2016" y="2928"/>
              <a:ext cx="4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0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4" name="Group 64"/>
          <p:cNvGrpSpPr>
            <a:grpSpLocks/>
          </p:cNvGrpSpPr>
          <p:nvPr/>
        </p:nvGrpSpPr>
        <p:grpSpPr bwMode="auto">
          <a:xfrm>
            <a:off x="2667000" y="3886200"/>
            <a:ext cx="1143000" cy="285750"/>
            <a:chOff x="1680" y="2448"/>
            <a:chExt cx="720" cy="180"/>
          </a:xfrm>
        </p:grpSpPr>
        <p:sp>
          <p:nvSpPr>
            <p:cNvPr id="42033" name="Line 65"/>
            <p:cNvSpPr>
              <a:spLocks noChangeShapeType="1"/>
            </p:cNvSpPr>
            <p:nvPr/>
          </p:nvSpPr>
          <p:spPr bwMode="auto">
            <a:xfrm flipH="1" flipV="1">
              <a:off x="1680" y="2448"/>
              <a:ext cx="72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4" name="Text Box 66"/>
            <p:cNvSpPr txBox="1">
              <a:spLocks noChangeArrowheads="1"/>
            </p:cNvSpPr>
            <p:nvPr/>
          </p:nvSpPr>
          <p:spPr bwMode="auto">
            <a:xfrm>
              <a:off x="1796" y="2474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2890838" y="3048000"/>
            <a:ext cx="1071562" cy="762000"/>
            <a:chOff x="1821" y="1920"/>
            <a:chExt cx="675" cy="480"/>
          </a:xfrm>
        </p:grpSpPr>
        <p:sp>
          <p:nvSpPr>
            <p:cNvPr id="42031" name="Line 68"/>
            <p:cNvSpPr>
              <a:spLocks noChangeShapeType="1"/>
            </p:cNvSpPr>
            <p:nvPr/>
          </p:nvSpPr>
          <p:spPr bwMode="auto">
            <a:xfrm flipH="1" flipV="1">
              <a:off x="1872" y="1920"/>
              <a:ext cx="624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Text Box 69"/>
            <p:cNvSpPr txBox="1">
              <a:spLocks noChangeArrowheads="1"/>
            </p:cNvSpPr>
            <p:nvPr/>
          </p:nvSpPr>
          <p:spPr bwMode="auto">
            <a:xfrm>
              <a:off x="1821" y="2037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Mona Lisa Recut" pitchFamily="18" charset="0"/>
                  <a:ea typeface="Arial Unicode MS" pitchFamily="34" charset="-128"/>
                  <a:cs typeface="Arial Unicode MS" pitchFamily="34" charset="-128"/>
                </a:rPr>
                <a:t>request</a:t>
              </a:r>
            </a:p>
          </p:txBody>
        </p:sp>
      </p:grpSp>
      <p:grpSp>
        <p:nvGrpSpPr>
          <p:cNvPr id="26" name="Group 70"/>
          <p:cNvGrpSpPr>
            <a:grpSpLocks/>
          </p:cNvGrpSpPr>
          <p:nvPr/>
        </p:nvGrpSpPr>
        <p:grpSpPr bwMode="auto">
          <a:xfrm>
            <a:off x="3430588" y="2592388"/>
            <a:ext cx="762000" cy="1066800"/>
            <a:chOff x="2160" y="1632"/>
            <a:chExt cx="480" cy="672"/>
          </a:xfrm>
        </p:grpSpPr>
        <p:sp>
          <p:nvSpPr>
            <p:cNvPr id="42029" name="Line 71"/>
            <p:cNvSpPr>
              <a:spLocks noChangeShapeType="1"/>
            </p:cNvSpPr>
            <p:nvPr/>
          </p:nvSpPr>
          <p:spPr bwMode="auto">
            <a:xfrm flipH="1" flipV="1">
              <a:off x="2496" y="1632"/>
              <a:ext cx="144" cy="67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0" name="Text Box 72"/>
            <p:cNvSpPr txBox="1">
              <a:spLocks noChangeArrowheads="1"/>
            </p:cNvSpPr>
            <p:nvPr/>
          </p:nvSpPr>
          <p:spPr bwMode="auto">
            <a:xfrm>
              <a:off x="2160" y="1824"/>
              <a:ext cx="4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27" name="Group 73"/>
          <p:cNvGrpSpPr>
            <a:grpSpLocks/>
          </p:cNvGrpSpPr>
          <p:nvPr/>
        </p:nvGrpSpPr>
        <p:grpSpPr bwMode="auto">
          <a:xfrm>
            <a:off x="4497388" y="3049588"/>
            <a:ext cx="838200" cy="685800"/>
            <a:chOff x="2832" y="1920"/>
            <a:chExt cx="528" cy="432"/>
          </a:xfrm>
        </p:grpSpPr>
        <p:sp>
          <p:nvSpPr>
            <p:cNvPr id="42027" name="Line 74"/>
            <p:cNvSpPr>
              <a:spLocks noChangeShapeType="1"/>
            </p:cNvSpPr>
            <p:nvPr/>
          </p:nvSpPr>
          <p:spPr bwMode="auto">
            <a:xfrm flipV="1">
              <a:off x="2928" y="1920"/>
              <a:ext cx="432" cy="4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8" name="Text Box 75"/>
            <p:cNvSpPr txBox="1">
              <a:spLocks noChangeArrowheads="1"/>
            </p:cNvSpPr>
            <p:nvPr/>
          </p:nvSpPr>
          <p:spPr bwMode="auto">
            <a:xfrm>
              <a:off x="2832" y="1968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i="1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28" name="Group 76"/>
          <p:cNvGrpSpPr>
            <a:grpSpLocks/>
          </p:cNvGrpSpPr>
          <p:nvPr/>
        </p:nvGrpSpPr>
        <p:grpSpPr bwMode="auto">
          <a:xfrm>
            <a:off x="4878388" y="4116388"/>
            <a:ext cx="1219200" cy="457200"/>
            <a:chOff x="3072" y="2592"/>
            <a:chExt cx="768" cy="288"/>
          </a:xfrm>
        </p:grpSpPr>
        <p:sp>
          <p:nvSpPr>
            <p:cNvPr id="42025" name="Line 77"/>
            <p:cNvSpPr>
              <a:spLocks noChangeShapeType="1"/>
            </p:cNvSpPr>
            <p:nvPr/>
          </p:nvSpPr>
          <p:spPr bwMode="auto">
            <a:xfrm>
              <a:off x="3072" y="2688"/>
              <a:ext cx="768" cy="19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Text Box 78"/>
            <p:cNvSpPr txBox="1">
              <a:spLocks noChangeArrowheads="1"/>
            </p:cNvSpPr>
            <p:nvPr/>
          </p:nvSpPr>
          <p:spPr bwMode="auto">
            <a:xfrm>
              <a:off x="3264" y="2592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4802188" y="4497388"/>
            <a:ext cx="1219200" cy="914400"/>
            <a:chOff x="3024" y="2832"/>
            <a:chExt cx="768" cy="576"/>
          </a:xfrm>
        </p:grpSpPr>
        <p:sp>
          <p:nvSpPr>
            <p:cNvPr id="42023" name="Line 80"/>
            <p:cNvSpPr>
              <a:spLocks noChangeShapeType="1"/>
            </p:cNvSpPr>
            <p:nvPr/>
          </p:nvSpPr>
          <p:spPr bwMode="auto">
            <a:xfrm>
              <a:off x="3024" y="2832"/>
              <a:ext cx="768" cy="57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Text Box 81"/>
            <p:cNvSpPr txBox="1">
              <a:spLocks noChangeArrowheads="1"/>
            </p:cNvSpPr>
            <p:nvPr/>
          </p:nvSpPr>
          <p:spPr bwMode="auto">
            <a:xfrm>
              <a:off x="3312" y="2976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solidFill>
                    <a:srgbClr val="FF0066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30" name="Group 82"/>
          <p:cNvGrpSpPr>
            <a:grpSpLocks/>
          </p:cNvGrpSpPr>
          <p:nvPr/>
        </p:nvGrpSpPr>
        <p:grpSpPr bwMode="auto">
          <a:xfrm>
            <a:off x="4268788" y="4725988"/>
            <a:ext cx="663575" cy="1143000"/>
            <a:chOff x="2688" y="2976"/>
            <a:chExt cx="418" cy="720"/>
          </a:xfrm>
        </p:grpSpPr>
        <p:sp>
          <p:nvSpPr>
            <p:cNvPr id="42021" name="Line 83"/>
            <p:cNvSpPr>
              <a:spLocks noChangeShapeType="1"/>
            </p:cNvSpPr>
            <p:nvPr/>
          </p:nvSpPr>
          <p:spPr bwMode="auto">
            <a:xfrm flipH="1">
              <a:off x="2736" y="2976"/>
              <a:ext cx="0" cy="72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2" name="Text Box 84"/>
            <p:cNvSpPr txBox="1">
              <a:spLocks noChangeArrowheads="1"/>
            </p:cNvSpPr>
            <p:nvPr/>
          </p:nvSpPr>
          <p:spPr bwMode="auto">
            <a:xfrm>
              <a:off x="2688" y="3216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31" name="Group 85"/>
          <p:cNvGrpSpPr>
            <a:grpSpLocks/>
          </p:cNvGrpSpPr>
          <p:nvPr/>
        </p:nvGrpSpPr>
        <p:grpSpPr bwMode="auto">
          <a:xfrm>
            <a:off x="2797175" y="4421188"/>
            <a:ext cx="1068388" cy="473075"/>
            <a:chOff x="1761" y="2784"/>
            <a:chExt cx="673" cy="298"/>
          </a:xfrm>
        </p:grpSpPr>
        <p:sp>
          <p:nvSpPr>
            <p:cNvPr id="42019" name="Line 86"/>
            <p:cNvSpPr>
              <a:spLocks noChangeShapeType="1"/>
            </p:cNvSpPr>
            <p:nvPr/>
          </p:nvSpPr>
          <p:spPr bwMode="auto">
            <a:xfrm flipH="1">
              <a:off x="1761" y="2784"/>
              <a:ext cx="672" cy="28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9" name="Text Box 87"/>
            <p:cNvSpPr txBox="1">
              <a:spLocks noChangeArrowheads="1"/>
            </p:cNvSpPr>
            <p:nvPr/>
          </p:nvSpPr>
          <p:spPr bwMode="auto">
            <a:xfrm>
              <a:off x="2016" y="2928"/>
              <a:ext cx="4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0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32768" name="Group 88"/>
          <p:cNvGrpSpPr>
            <a:grpSpLocks/>
          </p:cNvGrpSpPr>
          <p:nvPr/>
        </p:nvGrpSpPr>
        <p:grpSpPr bwMode="auto">
          <a:xfrm>
            <a:off x="2667000" y="3886200"/>
            <a:ext cx="1143000" cy="285750"/>
            <a:chOff x="1680" y="2448"/>
            <a:chExt cx="720" cy="180"/>
          </a:xfrm>
        </p:grpSpPr>
        <p:sp>
          <p:nvSpPr>
            <p:cNvPr id="42017" name="Line 89"/>
            <p:cNvSpPr>
              <a:spLocks noChangeShapeType="1"/>
            </p:cNvSpPr>
            <p:nvPr/>
          </p:nvSpPr>
          <p:spPr bwMode="auto">
            <a:xfrm flipH="1" flipV="1">
              <a:off x="1680" y="2448"/>
              <a:ext cx="720" cy="1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Text Box 90"/>
            <p:cNvSpPr txBox="1">
              <a:spLocks noChangeArrowheads="1"/>
            </p:cNvSpPr>
            <p:nvPr/>
          </p:nvSpPr>
          <p:spPr bwMode="auto">
            <a:xfrm>
              <a:off x="1796" y="2474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grpSp>
        <p:nvGrpSpPr>
          <p:cNvPr id="32769" name="Group 91"/>
          <p:cNvGrpSpPr>
            <a:grpSpLocks/>
          </p:cNvGrpSpPr>
          <p:nvPr/>
        </p:nvGrpSpPr>
        <p:grpSpPr bwMode="auto">
          <a:xfrm>
            <a:off x="2892425" y="3049588"/>
            <a:ext cx="1071563" cy="762000"/>
            <a:chOff x="1821" y="1920"/>
            <a:chExt cx="675" cy="480"/>
          </a:xfrm>
        </p:grpSpPr>
        <p:sp>
          <p:nvSpPr>
            <p:cNvPr id="42015" name="Line 92"/>
            <p:cNvSpPr>
              <a:spLocks noChangeShapeType="1"/>
            </p:cNvSpPr>
            <p:nvPr/>
          </p:nvSpPr>
          <p:spPr bwMode="auto">
            <a:xfrm flipH="1" flipV="1">
              <a:off x="1872" y="1920"/>
              <a:ext cx="624" cy="48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Text Box 93"/>
            <p:cNvSpPr txBox="1">
              <a:spLocks noChangeArrowheads="1"/>
            </p:cNvSpPr>
            <p:nvPr/>
          </p:nvSpPr>
          <p:spPr bwMode="auto">
            <a:xfrm>
              <a:off x="1821" y="2037"/>
              <a:ext cx="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Mona Lisa Recut" pitchFamily="18" charset="0"/>
                  <a:ea typeface="Arial Unicode MS" pitchFamily="34" charset="-128"/>
                  <a:cs typeface="Arial Unicode MS" pitchFamily="34" charset="-128"/>
                </a:rPr>
                <a:t>return</a:t>
              </a:r>
            </a:p>
          </p:txBody>
        </p:sp>
      </p:grpSp>
      <p:sp>
        <p:nvSpPr>
          <p:cNvPr id="115806" name="Text Box 94"/>
          <p:cNvSpPr txBox="1">
            <a:spLocks noChangeArrowheads="1"/>
          </p:cNvSpPr>
          <p:nvPr/>
        </p:nvSpPr>
        <p:spPr bwMode="auto">
          <a:xfrm>
            <a:off x="5318125" y="1712913"/>
            <a:ext cx="2606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66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Searching each data source separately</a:t>
            </a:r>
          </a:p>
        </p:txBody>
      </p:sp>
      <p:sp>
        <p:nvSpPr>
          <p:cNvPr id="42014" name="Text Box 95"/>
          <p:cNvSpPr txBox="1">
            <a:spLocks noChangeArrowheads="1"/>
          </p:cNvSpPr>
          <p:nvPr/>
        </p:nvSpPr>
        <p:spPr bwMode="auto">
          <a:xfrm>
            <a:off x="669925" y="5827713"/>
            <a:ext cx="191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Michael Piasecki</a:t>
            </a:r>
          </a:p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Drexel University</a:t>
            </a:r>
          </a:p>
        </p:txBody>
      </p:sp>
    </p:spTree>
    <p:extLst>
      <p:ext uri="{BB962C8B-B14F-4D97-AF65-F5344CB8AC3E}">
        <p14:creationId xmlns:p14="http://schemas.microsoft.com/office/powerpoint/2010/main" val="286396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58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0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57200" y="228600"/>
            <a:ext cx="3581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r>
              <a:rPr lang="en-US" sz="3200">
                <a:solidFill>
                  <a:schemeClr val="tx2"/>
                </a:solidFill>
                <a:latin typeface="Calibri" pitchFamily="34" charset="0"/>
              </a:rPr>
              <a:t>Semantic Mediation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29200" y="914400"/>
            <a:ext cx="1171575" cy="1038225"/>
            <a:chOff x="2256" y="1056"/>
            <a:chExt cx="738" cy="654"/>
          </a:xfrm>
        </p:grpSpPr>
        <p:sp>
          <p:nvSpPr>
            <p:cNvPr id="43064" name="AutoShape 4"/>
            <p:cNvSpPr>
              <a:spLocks noChangeArrowheads="1"/>
            </p:cNvSpPr>
            <p:nvPr/>
          </p:nvSpPr>
          <p:spPr bwMode="auto">
            <a:xfrm>
              <a:off x="2256" y="105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065" name="Group 5"/>
            <p:cNvGrpSpPr>
              <a:grpSpLocks/>
            </p:cNvGrpSpPr>
            <p:nvPr/>
          </p:nvGrpSpPr>
          <p:grpSpPr bwMode="auto">
            <a:xfrm>
              <a:off x="2304" y="1152"/>
              <a:ext cx="690" cy="558"/>
              <a:chOff x="2208" y="1152"/>
              <a:chExt cx="690" cy="558"/>
            </a:xfrm>
          </p:grpSpPr>
          <p:pic>
            <p:nvPicPr>
              <p:cNvPr id="43066" name="Picture 6" descr="Get Data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152"/>
                <a:ext cx="450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67" name="Picture 7" descr="United States Environmental Protection Agency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152"/>
                <a:ext cx="336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5715000" y="4572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66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Searching all data sources collectively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1000" y="3276600"/>
            <a:ext cx="1066800" cy="1066800"/>
            <a:chOff x="2400" y="2400"/>
            <a:chExt cx="672" cy="672"/>
          </a:xfrm>
        </p:grpSpPr>
        <p:sp>
          <p:nvSpPr>
            <p:cNvPr id="43062" name="Oval 10"/>
            <p:cNvSpPr>
              <a:spLocks noChangeArrowheads="1"/>
            </p:cNvSpPr>
            <p:nvPr/>
          </p:nvSpPr>
          <p:spPr bwMode="auto">
            <a:xfrm>
              <a:off x="2400" y="2400"/>
              <a:ext cx="672" cy="67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063" name="Picture 11" descr="j019538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" y="2544"/>
              <a:ext cx="394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248400" y="1676400"/>
            <a:ext cx="1906588" cy="762000"/>
            <a:chOff x="768" y="1536"/>
            <a:chExt cx="1201" cy="480"/>
          </a:xfrm>
        </p:grpSpPr>
        <p:sp>
          <p:nvSpPr>
            <p:cNvPr id="43058" name="AutoShape 13"/>
            <p:cNvSpPr>
              <a:spLocks noChangeArrowheads="1"/>
            </p:cNvSpPr>
            <p:nvPr/>
          </p:nvSpPr>
          <p:spPr bwMode="auto">
            <a:xfrm>
              <a:off x="768" y="153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059" name="Group 14"/>
            <p:cNvGrpSpPr>
              <a:grpSpLocks/>
            </p:cNvGrpSpPr>
            <p:nvPr/>
          </p:nvGrpSpPr>
          <p:grpSpPr bwMode="auto">
            <a:xfrm>
              <a:off x="769" y="1680"/>
              <a:ext cx="1200" cy="192"/>
              <a:chOff x="961" y="2822"/>
              <a:chExt cx="1200" cy="192"/>
            </a:xfrm>
          </p:grpSpPr>
          <p:pic>
            <p:nvPicPr>
              <p:cNvPr id="43060" name="Picture 15" descr="USGS Science for a changing world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" y="2832"/>
                <a:ext cx="120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61" name="Text Box 16"/>
              <p:cNvSpPr txBox="1">
                <a:spLocks noChangeArrowheads="1"/>
              </p:cNvSpPr>
              <p:nvPr/>
            </p:nvSpPr>
            <p:spPr bwMode="auto">
              <a:xfrm>
                <a:off x="1569" y="2822"/>
                <a:ext cx="40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NWIS</a:t>
                </a:r>
              </a:p>
            </p:txBody>
          </p: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724400" y="2362200"/>
            <a:ext cx="2209800" cy="762000"/>
            <a:chOff x="2064" y="3600"/>
            <a:chExt cx="1392" cy="480"/>
          </a:xfrm>
        </p:grpSpPr>
        <p:sp>
          <p:nvSpPr>
            <p:cNvPr id="43056" name="AutoShape 18"/>
            <p:cNvSpPr>
              <a:spLocks noChangeArrowheads="1"/>
            </p:cNvSpPr>
            <p:nvPr/>
          </p:nvSpPr>
          <p:spPr bwMode="auto">
            <a:xfrm>
              <a:off x="2064" y="3600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057" name="Picture 19" descr="Bann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792"/>
              <a:ext cx="139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6248400" y="3200400"/>
            <a:ext cx="1981200" cy="762000"/>
            <a:chOff x="624" y="2976"/>
            <a:chExt cx="1248" cy="480"/>
          </a:xfrm>
        </p:grpSpPr>
        <p:sp>
          <p:nvSpPr>
            <p:cNvPr id="43054" name="AutoShape 21"/>
            <p:cNvSpPr>
              <a:spLocks noChangeArrowheads="1"/>
            </p:cNvSpPr>
            <p:nvPr/>
          </p:nvSpPr>
          <p:spPr bwMode="auto">
            <a:xfrm>
              <a:off x="624" y="297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055" name="Picture 22" descr="AmeriFlux website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168"/>
              <a:ext cx="124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495800" y="3886200"/>
            <a:ext cx="2362200" cy="762000"/>
            <a:chOff x="3408" y="1536"/>
            <a:chExt cx="1488" cy="480"/>
          </a:xfrm>
        </p:grpSpPr>
        <p:sp>
          <p:nvSpPr>
            <p:cNvPr id="43052" name="AutoShape 24"/>
            <p:cNvSpPr>
              <a:spLocks noChangeArrowheads="1"/>
            </p:cNvSpPr>
            <p:nvPr/>
          </p:nvSpPr>
          <p:spPr bwMode="auto">
            <a:xfrm>
              <a:off x="3408" y="153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053" name="Picture 25" descr="Goddard Space Flight Cente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680"/>
              <a:ext cx="148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6248400" y="4648200"/>
            <a:ext cx="1906588" cy="762000"/>
            <a:chOff x="432" y="2160"/>
            <a:chExt cx="1201" cy="480"/>
          </a:xfrm>
        </p:grpSpPr>
        <p:sp>
          <p:nvSpPr>
            <p:cNvPr id="43048" name="AutoShape 27"/>
            <p:cNvSpPr>
              <a:spLocks noChangeArrowheads="1"/>
            </p:cNvSpPr>
            <p:nvPr/>
          </p:nvSpPr>
          <p:spPr bwMode="auto">
            <a:xfrm>
              <a:off x="432" y="2160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049" name="Group 28"/>
            <p:cNvGrpSpPr>
              <a:grpSpLocks/>
            </p:cNvGrpSpPr>
            <p:nvPr/>
          </p:nvGrpSpPr>
          <p:grpSpPr bwMode="auto">
            <a:xfrm>
              <a:off x="433" y="2352"/>
              <a:ext cx="1200" cy="192"/>
              <a:chOff x="673" y="2016"/>
              <a:chExt cx="1200" cy="192"/>
            </a:xfrm>
          </p:grpSpPr>
          <p:pic>
            <p:nvPicPr>
              <p:cNvPr id="43050" name="Picture 29" descr="USGS Science for a changing world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" y="2026"/>
                <a:ext cx="120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51" name="Text Box 30"/>
              <p:cNvSpPr txBox="1">
                <a:spLocks noChangeArrowheads="1"/>
              </p:cNvSpPr>
              <p:nvPr/>
            </p:nvSpPr>
            <p:spPr bwMode="auto">
              <a:xfrm>
                <a:off x="1281" y="2016"/>
                <a:ext cx="5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NAWQA</a:t>
                </a:r>
              </a:p>
            </p:txBody>
          </p:sp>
        </p:grpSp>
      </p:grp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4495800" y="5257800"/>
            <a:ext cx="919163" cy="762000"/>
            <a:chOff x="3840" y="3216"/>
            <a:chExt cx="579" cy="480"/>
          </a:xfrm>
        </p:grpSpPr>
        <p:sp>
          <p:nvSpPr>
            <p:cNvPr id="43044" name="AutoShape 32"/>
            <p:cNvSpPr>
              <a:spLocks noChangeArrowheads="1"/>
            </p:cNvSpPr>
            <p:nvPr/>
          </p:nvSpPr>
          <p:spPr bwMode="auto">
            <a:xfrm>
              <a:off x="3840" y="3216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045" name="Group 33"/>
            <p:cNvGrpSpPr>
              <a:grpSpLocks/>
            </p:cNvGrpSpPr>
            <p:nvPr/>
          </p:nvGrpSpPr>
          <p:grpSpPr bwMode="auto">
            <a:xfrm>
              <a:off x="3840" y="3264"/>
              <a:ext cx="579" cy="413"/>
              <a:chOff x="3888" y="3072"/>
              <a:chExt cx="579" cy="413"/>
            </a:xfrm>
          </p:grpSpPr>
          <p:pic>
            <p:nvPicPr>
              <p:cNvPr id="43046" name="Picture 34" descr="NCEP">
                <a:hlinkClick r:id="rId14"/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072"/>
                <a:ext cx="579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47" name="Text Box 35"/>
              <p:cNvSpPr txBox="1">
                <a:spLocks noChangeArrowheads="1"/>
              </p:cNvSpPr>
              <p:nvPr/>
            </p:nvSpPr>
            <p:spPr bwMode="auto">
              <a:xfrm>
                <a:off x="3984" y="3312"/>
                <a:ext cx="3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>
                    <a:latin typeface="Calibri" pitchFamily="34" charset="0"/>
                    <a:ea typeface="Arial Unicode MS" pitchFamily="34" charset="-128"/>
                    <a:cs typeface="Arial Unicode MS" pitchFamily="34" charset="-128"/>
                  </a:rPr>
                  <a:t>NARR</a:t>
                </a:r>
              </a:p>
            </p:txBody>
          </p:sp>
        </p:grpSp>
      </p:grpSp>
      <p:sp>
        <p:nvSpPr>
          <p:cNvPr id="43020" name="Line 36"/>
          <p:cNvSpPr>
            <a:spLocks noChangeShapeType="1"/>
          </p:cNvSpPr>
          <p:nvPr/>
        </p:nvSpPr>
        <p:spPr bwMode="auto">
          <a:xfrm flipV="1">
            <a:off x="1524000" y="3886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Text Box 37"/>
          <p:cNvSpPr txBox="1">
            <a:spLocks noChangeArrowheads="1"/>
          </p:cNvSpPr>
          <p:nvPr/>
        </p:nvSpPr>
        <p:spPr bwMode="auto">
          <a:xfrm>
            <a:off x="1371600" y="3429000"/>
            <a:ext cx="10445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Mona Lisa Recut" pitchFamily="18" charset="0"/>
                <a:ea typeface="Arial Unicode MS" pitchFamily="34" charset="-128"/>
                <a:cs typeface="Arial Unicode MS" pitchFamily="34" charset="-128"/>
              </a:rPr>
              <a:t>generic 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Mona Lisa Recut" pitchFamily="18" charset="0"/>
                <a:ea typeface="Arial Unicode MS" pitchFamily="34" charset="-128"/>
                <a:cs typeface="Arial Unicode MS" pitchFamily="34" charset="-128"/>
              </a:rPr>
              <a:t>request</a:t>
            </a: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2362200" y="1143000"/>
            <a:ext cx="477838" cy="533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23" name="Line 39"/>
          <p:cNvSpPr>
            <a:spLocks noChangeShapeType="1"/>
          </p:cNvSpPr>
          <p:nvPr/>
        </p:nvSpPr>
        <p:spPr bwMode="auto">
          <a:xfrm flipV="1">
            <a:off x="2819400" y="12954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Text Box 40"/>
          <p:cNvSpPr txBox="1">
            <a:spLocks noChangeArrowheads="1"/>
          </p:cNvSpPr>
          <p:nvPr/>
        </p:nvSpPr>
        <p:spPr bwMode="auto">
          <a:xfrm>
            <a:off x="3276600" y="990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25" name="Line 41"/>
          <p:cNvSpPr>
            <a:spLocks noChangeShapeType="1"/>
          </p:cNvSpPr>
          <p:nvPr/>
        </p:nvSpPr>
        <p:spPr bwMode="auto">
          <a:xfrm flipV="1">
            <a:off x="2801938" y="2057400"/>
            <a:ext cx="3370262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Text Box 42"/>
          <p:cNvSpPr txBox="1">
            <a:spLocks noChangeArrowheads="1"/>
          </p:cNvSpPr>
          <p:nvPr/>
        </p:nvSpPr>
        <p:spPr bwMode="auto">
          <a:xfrm>
            <a:off x="3200400" y="1752600"/>
            <a:ext cx="1201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folHlink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27" name="Line 43"/>
          <p:cNvSpPr>
            <a:spLocks noChangeShapeType="1"/>
          </p:cNvSpPr>
          <p:nvPr/>
        </p:nvSpPr>
        <p:spPr bwMode="auto">
          <a:xfrm flipV="1">
            <a:off x="2819400" y="28194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Text Box 44"/>
          <p:cNvSpPr txBox="1">
            <a:spLocks noChangeArrowheads="1"/>
          </p:cNvSpPr>
          <p:nvPr/>
        </p:nvSpPr>
        <p:spPr bwMode="auto">
          <a:xfrm>
            <a:off x="3200400" y="2514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29" name="Line 45"/>
          <p:cNvSpPr>
            <a:spLocks noChangeShapeType="1"/>
          </p:cNvSpPr>
          <p:nvPr/>
        </p:nvSpPr>
        <p:spPr bwMode="auto">
          <a:xfrm flipV="1">
            <a:off x="2819400" y="3581400"/>
            <a:ext cx="3352800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0" name="Text Box 46"/>
          <p:cNvSpPr txBox="1">
            <a:spLocks noChangeArrowheads="1"/>
          </p:cNvSpPr>
          <p:nvPr/>
        </p:nvSpPr>
        <p:spPr bwMode="auto">
          <a:xfrm>
            <a:off x="3276600" y="3276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FF0066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31" name="Line 47"/>
          <p:cNvSpPr>
            <a:spLocks noChangeShapeType="1"/>
          </p:cNvSpPr>
          <p:nvPr/>
        </p:nvSpPr>
        <p:spPr bwMode="auto">
          <a:xfrm>
            <a:off x="2819400" y="43434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2" name="Text Box 48"/>
          <p:cNvSpPr txBox="1">
            <a:spLocks noChangeArrowheads="1"/>
          </p:cNvSpPr>
          <p:nvPr/>
        </p:nvSpPr>
        <p:spPr bwMode="auto">
          <a:xfrm>
            <a:off x="3200400" y="3962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>
            <a:off x="2819400" y="5105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0" name="Text Box 50"/>
          <p:cNvSpPr txBox="1">
            <a:spLocks noChangeArrowheads="1"/>
          </p:cNvSpPr>
          <p:nvPr/>
        </p:nvSpPr>
        <p:spPr bwMode="auto">
          <a:xfrm>
            <a:off x="3200400" y="47244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u="sng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35" name="Line 51"/>
          <p:cNvSpPr>
            <a:spLocks noChangeShapeType="1"/>
          </p:cNvSpPr>
          <p:nvPr/>
        </p:nvSpPr>
        <p:spPr bwMode="auto">
          <a:xfrm>
            <a:off x="2819400" y="57150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Text Box 52"/>
          <p:cNvSpPr txBox="1">
            <a:spLocks noChangeArrowheads="1"/>
          </p:cNvSpPr>
          <p:nvPr/>
        </p:nvSpPr>
        <p:spPr bwMode="auto">
          <a:xfrm>
            <a:off x="3214688" y="5410200"/>
            <a:ext cx="1204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sp>
        <p:nvSpPr>
          <p:cNvPr id="43037" name="Line 53"/>
          <p:cNvSpPr>
            <a:spLocks noChangeShapeType="1"/>
          </p:cNvSpPr>
          <p:nvPr/>
        </p:nvSpPr>
        <p:spPr bwMode="auto">
          <a:xfrm>
            <a:off x="2819400" y="62484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Text Box 54"/>
          <p:cNvSpPr txBox="1">
            <a:spLocks noChangeArrowheads="1"/>
          </p:cNvSpPr>
          <p:nvPr/>
        </p:nvSpPr>
        <p:spPr bwMode="auto">
          <a:xfrm>
            <a:off x="3276600" y="58674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Script MT Bold" pitchFamily="66" charset="0"/>
                <a:ea typeface="Arial Unicode MS" pitchFamily="34" charset="-128"/>
                <a:cs typeface="Arial Unicode MS" pitchFamily="34" charset="-128"/>
              </a:rPr>
              <a:t>GetValues</a:t>
            </a:r>
          </a:p>
        </p:txBody>
      </p: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6248400" y="5791200"/>
            <a:ext cx="1752600" cy="762000"/>
            <a:chOff x="3936" y="3648"/>
            <a:chExt cx="1104" cy="480"/>
          </a:xfrm>
        </p:grpSpPr>
        <p:sp>
          <p:nvSpPr>
            <p:cNvPr id="43041" name="AutoShape 56"/>
            <p:cNvSpPr>
              <a:spLocks noChangeArrowheads="1"/>
            </p:cNvSpPr>
            <p:nvPr/>
          </p:nvSpPr>
          <p:spPr bwMode="auto">
            <a:xfrm>
              <a:off x="3936" y="3648"/>
              <a:ext cx="384" cy="480"/>
            </a:xfrm>
            <a:prstGeom prst="can">
              <a:avLst>
                <a:gd name="adj" fmla="val 3125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042" name="Picture 57" descr="masthead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3825"/>
              <a:ext cx="110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3" name="Text Box 58"/>
            <p:cNvSpPr txBox="1">
              <a:spLocks noChangeArrowheads="1"/>
            </p:cNvSpPr>
            <p:nvPr/>
          </p:nvSpPr>
          <p:spPr bwMode="auto">
            <a:xfrm>
              <a:off x="3974" y="3840"/>
              <a:ext cx="4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00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HODM</a:t>
              </a:r>
            </a:p>
          </p:txBody>
        </p:sp>
      </p:grpSp>
      <p:sp>
        <p:nvSpPr>
          <p:cNvPr id="43040" name="Text Box 59"/>
          <p:cNvSpPr txBox="1">
            <a:spLocks noChangeArrowheads="1"/>
          </p:cNvSpPr>
          <p:nvPr/>
        </p:nvSpPr>
        <p:spPr bwMode="auto">
          <a:xfrm>
            <a:off x="288925" y="5370513"/>
            <a:ext cx="191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Michael Piasecki</a:t>
            </a:r>
          </a:p>
          <a:p>
            <a:pPr eaLnBrk="1" hangingPunct="1"/>
            <a:r>
              <a:rPr lang="en-US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Drexel University</a:t>
            </a:r>
          </a:p>
        </p:txBody>
      </p:sp>
    </p:spTree>
    <p:extLst>
      <p:ext uri="{BB962C8B-B14F-4D97-AF65-F5344CB8AC3E}">
        <p14:creationId xmlns:p14="http://schemas.microsoft.com/office/powerpoint/2010/main" val="30246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43200000">
                                      <p:cBhvr>
                                        <p:cTn id="14" dur="500" fill="hold"/>
                                        <p:tgtEl>
                                          <p:spTgt spid="117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117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98" grpId="0" animBg="1"/>
      <p:bldP spid="117798" grpId="1" animBg="1"/>
      <p:bldP spid="117798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Ontology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5953125" cy="404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62200" y="6019800"/>
            <a:ext cx="4563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http://water.sdsc.edu/hiscentral/startree.aspx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895600"/>
            <a:ext cx="1143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HIS Central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4457700"/>
            <a:ext cx="1447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HydroServer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(ODM)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4457700"/>
            <a:ext cx="1600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HydroDesktop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3" idx="0"/>
            <a:endCxn id="2" idx="2"/>
          </p:cNvCxnSpPr>
          <p:nvPr/>
        </p:nvCxnSpPr>
        <p:spPr>
          <a:xfrm rot="5400000" flipH="1" flipV="1">
            <a:off x="2724150" y="3257550"/>
            <a:ext cx="876300" cy="152400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  <a:endCxn id="2" idx="2"/>
          </p:cNvCxnSpPr>
          <p:nvPr/>
        </p:nvCxnSpPr>
        <p:spPr>
          <a:xfrm rot="16200000" flipV="1">
            <a:off x="4210050" y="3295650"/>
            <a:ext cx="876300" cy="144780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1"/>
          </p:cNvCxnSpPr>
          <p:nvPr/>
        </p:nvCxnSpPr>
        <p:spPr>
          <a:xfrm rot="10800000">
            <a:off x="3124200" y="4800600"/>
            <a:ext cx="1447800" cy="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800" y="4876800"/>
            <a:ext cx="119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GetValues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WaterML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3352800"/>
            <a:ext cx="1235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GetSites</a:t>
            </a:r>
            <a:endParaRPr lang="en-US" dirty="0" smtClean="0"/>
          </a:p>
          <a:p>
            <a:pPr algn="ctr"/>
            <a:r>
              <a:rPr lang="en-US" dirty="0" err="1" smtClean="0"/>
              <a:t>GetSiteInfo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WaterML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3581400"/>
            <a:ext cx="32562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GetSeriesCatalogForBox</a:t>
            </a:r>
            <a:r>
              <a:rPr lang="en-US" dirty="0" smtClean="0"/>
              <a:t> (XML)</a:t>
            </a:r>
          </a:p>
          <a:p>
            <a:pPr lvl="1"/>
            <a:r>
              <a:rPr lang="en-US" sz="1400" dirty="0" err="1" smtClean="0"/>
              <a:t>GetWaterOneFlowServiceInfo</a:t>
            </a:r>
            <a:r>
              <a:rPr lang="en-US" sz="1400" dirty="0" smtClean="0"/>
              <a:t> (XML)</a:t>
            </a:r>
          </a:p>
          <a:p>
            <a:pPr lvl="1"/>
            <a:r>
              <a:rPr lang="en-US" sz="1400" dirty="0" err="1" smtClean="0"/>
              <a:t>GetOntologyTree</a:t>
            </a:r>
            <a:r>
              <a:rPr lang="en-US" sz="1400" dirty="0" smtClean="0"/>
              <a:t> (XML)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6111" y="685799"/>
            <a:ext cx="674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CUAHSI HIS: We are doing this now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72200" y="1371600"/>
            <a:ext cx="2057400" cy="1828800"/>
            <a:chOff x="1447800" y="1219200"/>
            <a:chExt cx="5848350" cy="4905375"/>
          </a:xfrm>
        </p:grpSpPr>
        <p:pic>
          <p:nvPicPr>
            <p:cNvPr id="17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18" name="Straight Connector 17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1219200" y="5638800"/>
            <a:ext cx="6397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these services are custom-programmed …..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….. we can transition to using OGC web service standards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792" y="1581742"/>
            <a:ext cx="603780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We’ve built a very large scale prototype….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      …….we’ve </a:t>
            </a:r>
            <a:r>
              <a:rPr lang="en-US" dirty="0">
                <a:solidFill>
                  <a:schemeClr val="tx2"/>
                </a:solidFill>
              </a:rPr>
              <a:t>discovered that simple but general patterns </a:t>
            </a:r>
            <a:r>
              <a:rPr lang="en-US" dirty="0" smtClean="0">
                <a:solidFill>
                  <a:schemeClr val="tx2"/>
                </a:solidFill>
              </a:rPr>
              <a:t>exist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 rot="10800000" flipV="1">
            <a:off x="2895600" y="4267200"/>
            <a:ext cx="762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Open Geospatial Consortium Web Services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438401"/>
            <a:ext cx="1628775" cy="12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5410200" y="19812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Web Coverage Service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6096000" y="4267200"/>
            <a:ext cx="2895599" cy="1390650"/>
            <a:chOff x="4876800" y="2133599"/>
            <a:chExt cx="2895599" cy="13906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2133599"/>
              <a:ext cx="1514569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6248400" y="25145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Remote Sensing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85800" y="2362200"/>
            <a:ext cx="1857375" cy="1383147"/>
            <a:chOff x="838200" y="4648201"/>
            <a:chExt cx="2543175" cy="1840347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838200" y="4800600"/>
              <a:ext cx="2543175" cy="1687948"/>
              <a:chOff x="838200" y="4800600"/>
              <a:chExt cx="2543175" cy="1687948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8200" y="4800600"/>
                <a:ext cx="2543175" cy="1687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38200" y="6095091"/>
                <a:ext cx="380390" cy="382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0" name="Rectangle 17"/>
            <p:cNvSpPr/>
            <p:nvPr/>
          </p:nvSpPr>
          <p:spPr>
            <a:xfrm>
              <a:off x="1677230" y="4648201"/>
              <a:ext cx="1065090" cy="228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04800" y="2057400"/>
            <a:ext cx="2391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Web Processing Service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6800" y="4343400"/>
            <a:ext cx="838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9" descr="Ch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827154"/>
            <a:ext cx="2128076" cy="104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2667000" y="1447800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Sensor Observation Service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438400" y="3352800"/>
            <a:ext cx="7620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343400"/>
            <a:ext cx="2529682" cy="13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533400" y="4038600"/>
            <a:ext cx="2115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Web Feature Service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76800" y="3352800"/>
            <a:ext cx="9144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124200"/>
            <a:ext cx="1733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 bwMode="auto">
          <a:xfrm rot="5400000">
            <a:off x="4000500" y="3009900"/>
            <a:ext cx="228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562600" y="3810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Web Map Service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43000" y="6096000"/>
            <a:ext cx="685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an OGC-standards based approach we can cross the digital divide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OGC Sensor Web Enablement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69641" cy="555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0" y="6172200"/>
            <a:ext cx="35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Arne Broering, 52North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228600" y="4953000"/>
            <a:ext cx="8718331" cy="10562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IN-MediumAlternate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52249" y="1513500"/>
            <a:ext cx="8718331" cy="10562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IN-MediumAlternate" pitchFamily="34" charset="0"/>
            </a:endParaRPr>
          </a:p>
        </p:txBody>
      </p:sp>
      <p:pic>
        <p:nvPicPr>
          <p:cNvPr id="3074" name="Picture 2" descr="D:\MyFiles\_MyPublications\2010_09_SID_GUI\OM_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91000"/>
            <a:ext cx="3048000" cy="22795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7912" y="3058544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Feature of </a:t>
            </a:r>
            <a:r>
              <a:rPr lang="de-DE" b="1" dirty="0" err="1" smtClean="0"/>
              <a:t>Interest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2863" y="4464303"/>
            <a:ext cx="461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Procedure</a:t>
            </a:r>
            <a:r>
              <a:rPr lang="de-DE" dirty="0" smtClean="0"/>
              <a:t> (ID := “DAVIS_123“)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rot="10800000">
            <a:off x="3142103" y="4430144"/>
            <a:ext cx="670761" cy="26499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1610482" y="3675764"/>
            <a:ext cx="1100925" cy="6915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 rot="20659461">
            <a:off x="3053037" y="3456158"/>
            <a:ext cx="2772756" cy="457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53771" y="3147165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23  </a:t>
            </a:r>
            <a:r>
              <a:rPr lang="de-DE" sz="2000" dirty="0" smtClean="0"/>
              <a:t>m/s     16.9.2010 13:45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6016" y="232807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Result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80684" y="3711343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uom</a:t>
            </a:r>
            <a:endParaRPr lang="en-US" b="1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rot="10800000">
            <a:off x="6615782" y="3547292"/>
            <a:ext cx="364903" cy="39488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5831804" y="2883442"/>
            <a:ext cx="424934" cy="76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59464" y="2175675"/>
            <a:ext cx="2365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Sampling</a:t>
            </a:r>
            <a:r>
              <a:rPr lang="de-DE" b="1" dirty="0" smtClean="0"/>
              <a:t> Time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7470104" y="2769142"/>
            <a:ext cx="577334" cy="152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7146" y="2018020"/>
            <a:ext cx="536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Observed</a:t>
            </a:r>
            <a:r>
              <a:rPr lang="de-DE" b="1" dirty="0" smtClean="0"/>
              <a:t> Property </a:t>
            </a:r>
            <a:r>
              <a:rPr lang="de-DE" dirty="0" smtClean="0"/>
              <a:t>:= “</a:t>
            </a:r>
            <a:r>
              <a:rPr lang="de-DE" dirty="0" err="1" smtClean="0"/>
              <a:t>Wind_Speed</a:t>
            </a:r>
            <a:r>
              <a:rPr lang="de-DE" dirty="0" smtClean="0"/>
              <a:t>“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3774404" y="2807242"/>
            <a:ext cx="111073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5571799" y="4991102"/>
            <a:ext cx="609597" cy="59120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19800" y="560317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Observation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0" y="1371600"/>
            <a:ext cx="9144000" cy="3657600"/>
          </a:xfrm>
          <a:prstGeom prst="ellipse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8200" y="533400"/>
            <a:ext cx="782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Sensor Observations Service: Get Observation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4343400" y="6248400"/>
            <a:ext cx="422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adapted from Arne Broering, 52North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4" grpId="0"/>
      <p:bldP spid="15" grpId="0"/>
      <p:bldP spid="16" grpId="0"/>
      <p:bldP spid="25" grpId="0"/>
      <p:bldP spid="30" grpId="0"/>
      <p:bldP spid="24" grpId="0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Archive Web Enablement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990600"/>
            <a:ext cx="7086600" cy="4418013"/>
            <a:chOff x="192" y="624"/>
            <a:chExt cx="4464" cy="2783"/>
          </a:xfrm>
        </p:grpSpPr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624"/>
              <a:ext cx="4464" cy="278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pic>
          <p:nvPicPr>
            <p:cNvPr id="1844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67" y="726"/>
              <a:ext cx="131" cy="15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0"/>
            <a:ext cx="7620000" cy="43783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14400" y="2133600"/>
            <a:ext cx="7980363" cy="4162425"/>
            <a:chOff x="576" y="1344"/>
            <a:chExt cx="5027" cy="2622"/>
          </a:xfrm>
        </p:grpSpPr>
        <p:pic>
          <p:nvPicPr>
            <p:cNvPr id="1843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6" y="1344"/>
              <a:ext cx="5027" cy="262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pic>
          <p:nvPicPr>
            <p:cNvPr id="18439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3" y="1935"/>
              <a:ext cx="2496" cy="1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828800" y="6392024"/>
            <a:ext cx="695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….uses the same Get Observations functions as Sensor Web Enablement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Experiment – Louis Pasteur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672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3399FF"/>
                </a:solidFill>
              </a:rPr>
              <a:t>Experiment</a:t>
            </a:r>
            <a:r>
              <a:rPr lang="en-US" smtClean="0"/>
              <a:t> is the classical path of laboratory science </a:t>
            </a:r>
            <a:r>
              <a:rPr lang="en-US" i="1" smtClean="0"/>
              <a:t>– </a:t>
            </a:r>
            <a:r>
              <a:rPr lang="en-US" smtClean="0">
                <a:solidFill>
                  <a:srgbClr val="FF3300"/>
                </a:solidFill>
              </a:rPr>
              <a:t>a simplified view of the natural world is replicated under controlled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In hydrology, </a:t>
            </a:r>
            <a:r>
              <a:rPr lang="en-US" smtClean="0">
                <a:solidFill>
                  <a:srgbClr val="3399FF"/>
                </a:solidFill>
              </a:rPr>
              <a:t>Darcy’s law</a:t>
            </a:r>
            <a:r>
              <a:rPr lang="en-US" smtClean="0"/>
              <a:t> for flow in a porous medium was found this way.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114800" y="5715000"/>
            <a:ext cx="525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0"/>
              <a:t>Pasteur showed that microorganisms cause disease &amp; discovered vaccination</a:t>
            </a:r>
          </a:p>
          <a:p>
            <a:pPr algn="ctr" eaLnBrk="1" hangingPunct="1"/>
            <a:r>
              <a:rPr lang="en-US" b="0"/>
              <a:t>Foundations of scientific medicine </a:t>
            </a:r>
          </a:p>
        </p:txBody>
      </p:sp>
      <p:pic>
        <p:nvPicPr>
          <p:cNvPr id="7173" name="Picture 5" descr="r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2860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lou_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21574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6324600"/>
            <a:ext cx="474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http://en.wikipedia.org/wiki/Louis_Pasteur</a:t>
            </a:r>
          </a:p>
        </p:txBody>
      </p:sp>
    </p:spTree>
    <p:extLst>
      <p:ext uri="{BB962C8B-B14F-4D97-AF65-F5344CB8AC3E}">
        <p14:creationId xmlns:p14="http://schemas.microsoft.com/office/powerpoint/2010/main" val="36475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534400" cy="1657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5238750" cy="46005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2895600"/>
            <a:ext cx="291054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Meets every 3 months</a:t>
            </a:r>
          </a:p>
          <a:p>
            <a:endParaRPr lang="en-US" dirty="0" smtClean="0"/>
          </a:p>
          <a:p>
            <a:r>
              <a:rPr lang="en-US" dirty="0" smtClean="0"/>
              <a:t>Teleconferences most weeks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8006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WaterML</a:t>
            </a:r>
            <a:r>
              <a:rPr lang="en-US" dirty="0" smtClean="0">
                <a:solidFill>
                  <a:srgbClr val="FF0000"/>
                </a:solidFill>
              </a:rPr>
              <a:t> Version 2 standard </a:t>
            </a:r>
            <a:r>
              <a:rPr lang="en-US" dirty="0" smtClean="0"/>
              <a:t>to be proposed 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>
            <a:off x="4191000" y="4953000"/>
            <a:ext cx="1524000" cy="1707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57912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Vote for adoption 3-6 months later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086600" y="54864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04800"/>
            <a:ext cx="459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Jointly with World Meteorological Organization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2130490"/>
            <a:ext cx="47513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Evolving </a:t>
            </a:r>
            <a:r>
              <a:rPr lang="en-US" dirty="0" err="1" smtClean="0"/>
              <a:t>WaterML</a:t>
            </a:r>
            <a:r>
              <a:rPr lang="en-US" dirty="0" smtClean="0"/>
              <a:t> into an International Standard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09600" y="2667000"/>
            <a:ext cx="3957470" cy="1984122"/>
            <a:chOff x="1936155" y="2368902"/>
            <a:chExt cx="4867275" cy="285885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155" y="2368902"/>
              <a:ext cx="4867275" cy="278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648485" y="4753269"/>
              <a:ext cx="1954937" cy="474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November 2009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0777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661025" cy="5181600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752600" y="-50760"/>
            <a:ext cx="6629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Groundwater Interoperability Experiment (US and Canada)</a:t>
            </a:r>
            <a:endParaRPr lang="en-CA" sz="3600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838200" y="990600"/>
            <a:ext cx="807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http://ngwd-bdnes.cits.nrcan.gc.ca/service/api_ngwds/en/wmc/gie.html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5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de-DE" dirty="0" smtClean="0"/>
              <a:t>Surface Water Interoperabilty Experiment (France and Germany)</a:t>
            </a:r>
          </a:p>
        </p:txBody>
      </p:sp>
      <p:pic>
        <p:nvPicPr>
          <p:cNvPr id="2355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1608138"/>
            <a:ext cx="7924800" cy="447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med" len="lg"/>
            <a:tailEnd/>
          </a:ln>
        </p:spPr>
      </p:pic>
      <p:sp>
        <p:nvSpPr>
          <p:cNvPr id="23556" name="Oval 16"/>
          <p:cNvSpPr>
            <a:spLocks noChangeArrowheads="1"/>
          </p:cNvSpPr>
          <p:nvPr/>
        </p:nvSpPr>
        <p:spPr bwMode="auto">
          <a:xfrm>
            <a:off x="1981200" y="3886200"/>
            <a:ext cx="2514600" cy="182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med" len="lg"/>
            <a:tailEnd/>
          </a:ln>
        </p:spPr>
        <p:txBody>
          <a:bodyPr wrap="none" lIns="0" rIns="0" anchor="ctr">
            <a:spAutoFit/>
          </a:bodyPr>
          <a:lstStyle/>
          <a:p>
            <a:endParaRPr lang="en-US"/>
          </a:p>
        </p:txBody>
      </p:sp>
      <p:sp>
        <p:nvSpPr>
          <p:cNvPr id="23557" name="Text Box 17"/>
          <p:cNvSpPr txBox="1">
            <a:spLocks noChangeArrowheads="1"/>
          </p:cNvSpPr>
          <p:nvPr/>
        </p:nvSpPr>
        <p:spPr bwMode="auto">
          <a:xfrm>
            <a:off x="2854325" y="1828800"/>
            <a:ext cx="1355725" cy="830263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/>
          </a:ln>
        </p:spPr>
        <p:txBody>
          <a:bodyPr lIns="0" rIns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SOS DLZ-IT</a:t>
            </a:r>
          </a:p>
        </p:txBody>
      </p:sp>
      <p:sp>
        <p:nvSpPr>
          <p:cNvPr id="23558" name="Text Box 18"/>
          <p:cNvSpPr txBox="1">
            <a:spLocks noChangeArrowheads="1"/>
          </p:cNvSpPr>
          <p:nvPr/>
        </p:nvSpPr>
        <p:spPr bwMode="auto">
          <a:xfrm>
            <a:off x="2855913" y="4598988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/>
          </a:ln>
        </p:spPr>
        <p:txBody>
          <a:bodyPr wrap="none" lIns="0" rIns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SOS SANDRE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6225465"/>
            <a:ext cx="339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Arne </a:t>
            </a:r>
            <a:r>
              <a:rPr lang="en-US" dirty="0" err="1" smtClean="0"/>
              <a:t>Broering</a:t>
            </a:r>
            <a:r>
              <a:rPr lang="en-US" dirty="0" smtClean="0"/>
              <a:t>, 52North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819401" y="4191000"/>
            <a:ext cx="2819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Get the </a:t>
            </a:r>
            <a:r>
              <a:rPr lang="en-US" sz="1600" b="1" dirty="0" smtClean="0"/>
              <a:t>metadata</a:t>
            </a:r>
            <a:r>
              <a:rPr lang="en-US" sz="1600" dirty="0" smtClean="0"/>
              <a:t> with</a:t>
            </a:r>
            <a:r>
              <a:rPr lang="en-US" sz="1600" b="1" dirty="0" smtClean="0"/>
              <a:t> </a:t>
            </a:r>
            <a:r>
              <a:rPr lang="en-US" sz="1600" i="1" dirty="0" err="1" smtClean="0"/>
              <a:t>WFS:GetFeature</a:t>
            </a:r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r>
              <a:rPr lang="en-US" sz="1600" dirty="0" smtClean="0"/>
              <a:t>Get the </a:t>
            </a:r>
            <a:r>
              <a:rPr lang="en-US" sz="1600" b="1" dirty="0" smtClean="0"/>
              <a:t>data</a:t>
            </a:r>
            <a:r>
              <a:rPr lang="en-US" sz="1600" dirty="0" smtClean="0"/>
              <a:t> with</a:t>
            </a:r>
          </a:p>
          <a:p>
            <a:pPr algn="ctr"/>
            <a:r>
              <a:rPr lang="en-US" sz="1600" i="1" dirty="0" err="1" smtClean="0"/>
              <a:t>GetValues</a:t>
            </a:r>
            <a:r>
              <a:rPr lang="en-US" sz="16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WaterML</a:t>
            </a:r>
            <a:r>
              <a:rPr lang="en-US" sz="1400" dirty="0" smtClean="0"/>
              <a:t> 1.1)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smtClean="0"/>
              <a:t>    or  </a:t>
            </a:r>
            <a:r>
              <a:rPr lang="en-US" sz="1600" i="1" dirty="0" err="1" smtClean="0">
                <a:solidFill>
                  <a:srgbClr val="FF0000"/>
                </a:solidFill>
              </a:rPr>
              <a:t>SOS:GetObservations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</a:rPr>
              <a:t>WaterML</a:t>
            </a:r>
            <a:r>
              <a:rPr lang="en-US" sz="1400" dirty="0" smtClean="0">
                <a:solidFill>
                  <a:srgbClr val="FF0000"/>
                </a:solidFill>
              </a:rPr>
              <a:t> 2.0)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2209800"/>
            <a:ext cx="17526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HydroCatalog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4495800"/>
            <a:ext cx="1447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HydroServer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495800"/>
            <a:ext cx="1600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HydroDesktop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3" idx="0"/>
            <a:endCxn id="2" idx="2"/>
          </p:cNvCxnSpPr>
          <p:nvPr/>
        </p:nvCxnSpPr>
        <p:spPr>
          <a:xfrm rot="5400000" flipH="1" flipV="1">
            <a:off x="2514600" y="2705100"/>
            <a:ext cx="1600200" cy="198120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  <a:endCxn id="2" idx="2"/>
          </p:cNvCxnSpPr>
          <p:nvPr/>
        </p:nvCxnSpPr>
        <p:spPr>
          <a:xfrm rot="16200000" flipV="1">
            <a:off x="4533900" y="2667000"/>
            <a:ext cx="1600200" cy="205740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048000" y="4838700"/>
            <a:ext cx="2514600" cy="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81600" y="2971800"/>
            <a:ext cx="259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Search</a:t>
            </a:r>
            <a:r>
              <a:rPr lang="en-US" sz="1600" dirty="0" smtClean="0"/>
              <a:t> the catalog for </a:t>
            </a:r>
            <a:r>
              <a:rPr lang="en-US" sz="1600" b="1" dirty="0" smtClean="0"/>
              <a:t>services</a:t>
            </a:r>
            <a:r>
              <a:rPr lang="en-US" sz="1600" dirty="0" smtClean="0"/>
              <a:t> with</a:t>
            </a:r>
            <a:r>
              <a:rPr lang="en-US" sz="1600" b="1" dirty="0" smtClean="0"/>
              <a:t> </a:t>
            </a:r>
            <a:r>
              <a:rPr lang="en-US" sz="1600" i="1" dirty="0" err="1" smtClean="0">
                <a:hlinkClick r:id="rId2"/>
              </a:rPr>
              <a:t>CSW:GetRecords</a:t>
            </a:r>
            <a:endParaRPr lang="en-US" sz="1600" i="1" dirty="0" smtClean="0"/>
          </a:p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3048000"/>
            <a:ext cx="236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Register</a:t>
            </a:r>
            <a:r>
              <a:rPr lang="en-US" sz="1600" dirty="0" smtClean="0"/>
              <a:t> services and</a:t>
            </a:r>
            <a:r>
              <a:rPr lang="en-US" sz="1600" b="1" dirty="0" smtClean="0"/>
              <a:t> </a:t>
            </a:r>
            <a:r>
              <a:rPr lang="en-US" sz="1600" dirty="0" smtClean="0"/>
              <a:t>pass </a:t>
            </a:r>
            <a:r>
              <a:rPr lang="en-US" sz="1600" b="1" dirty="0" smtClean="0"/>
              <a:t>Metadata</a:t>
            </a:r>
            <a:r>
              <a:rPr lang="en-US" sz="1600" dirty="0" smtClean="0"/>
              <a:t> with</a:t>
            </a:r>
            <a:endParaRPr lang="en-US" sz="1600" b="1" dirty="0" smtClean="0"/>
          </a:p>
          <a:p>
            <a:pPr algn="ctr"/>
            <a:r>
              <a:rPr lang="en-US" sz="1600" i="1" dirty="0" err="1" smtClean="0"/>
              <a:t>WFS:GetCapabilities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609600"/>
            <a:ext cx="6320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CUAHSI HIS in OGC Web Services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53200" y="990600"/>
            <a:ext cx="2057400" cy="1828800"/>
            <a:chOff x="1447800" y="1219200"/>
            <a:chExt cx="5848350" cy="4905375"/>
          </a:xfrm>
        </p:grpSpPr>
        <p:pic>
          <p:nvPicPr>
            <p:cNvPr id="13" name="Picture 9" descr="cyberspace,http,Internet,Photographs,technologies,text,URLs,web addresses,World Wide Web,WW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1219200"/>
              <a:ext cx="1952626" cy="1952625"/>
            </a:xfrm>
            <a:prstGeom prst="rect">
              <a:avLst/>
            </a:prstGeom>
            <a:noFill/>
          </p:spPr>
        </p:pic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7904" y="2984696"/>
              <a:ext cx="1244994" cy="1066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V="1">
              <a:off x="4800600" y="2971800"/>
              <a:ext cx="1371600" cy="1219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3429000" y="5105400"/>
              <a:ext cx="197964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43434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4267200"/>
              <a:ext cx="1708451" cy="173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Organize Water Data Into “Themes”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Agencies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914400" y="6096000"/>
            <a:ext cx="7315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sz="1800" dirty="0" smtClean="0">
                <a:solidFill>
                  <a:schemeClr val="accent1"/>
                </a:solidFill>
              </a:rPr>
              <a:t>. . . Across Groups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848388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20954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38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432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14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34222" y="5372179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151753"/>
            <a:ext cx="4648200" cy="37062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0"/>
            <a:ext cx="4876800" cy="37892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>Bringing Water Into GIS</a:t>
            </a:r>
            <a:br>
              <a:rPr lang="en-US" dirty="0" smtClean="0"/>
            </a:br>
            <a:r>
              <a:rPr lang="en-US" sz="2700" i="1" dirty="0" smtClean="0"/>
              <a:t>Thematic Maps of Water Observations as GIS Layers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47801"/>
            <a:ext cx="4785968" cy="3733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6477000" y="2590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Groundwater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7010400" y="4495800"/>
            <a:ext cx="1207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Bacteria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6152" name="TextBox 4"/>
          <p:cNvSpPr txBox="1">
            <a:spLocks noChangeArrowheads="1"/>
          </p:cNvSpPr>
          <p:nvPr/>
        </p:nvSpPr>
        <p:spPr bwMode="auto">
          <a:xfrm>
            <a:off x="6858000" y="36576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Streamflow</a:t>
            </a:r>
          </a:p>
        </p:txBody>
      </p:sp>
    </p:spTree>
    <p:extLst>
      <p:ext uri="{BB962C8B-B14F-4D97-AF65-F5344CB8AC3E}">
        <p14:creationId xmlns:p14="http://schemas.microsoft.com/office/powerpoint/2010/main" val="264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 Workflow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447800"/>
            <a:ext cx="518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for matching </a:t>
            </a:r>
            <a:r>
              <a:rPr lang="en-US" b="1" dirty="0" smtClean="0"/>
              <a:t>Services</a:t>
            </a:r>
            <a:r>
              <a:rPr lang="en-US" dirty="0" smtClean="0"/>
              <a:t> from </a:t>
            </a:r>
            <a:r>
              <a:rPr lang="en-US" dirty="0" err="1" smtClean="0"/>
              <a:t>HydroCatalog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28956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for matching </a:t>
            </a:r>
            <a:r>
              <a:rPr lang="en-US" b="1" dirty="0" smtClean="0"/>
              <a:t>Series</a:t>
            </a:r>
            <a:r>
              <a:rPr lang="en-US" dirty="0" smtClean="0"/>
              <a:t> from each </a:t>
            </a:r>
            <a:r>
              <a:rPr lang="en-US" dirty="0" err="1" smtClean="0"/>
              <a:t>HydroServer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0400" y="4343400"/>
            <a:ext cx="274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 </a:t>
            </a:r>
            <a:r>
              <a:rPr lang="en-US" b="1" dirty="0" smtClean="0"/>
              <a:t>Values</a:t>
            </a:r>
            <a:r>
              <a:rPr lang="en-US" dirty="0" smtClean="0"/>
              <a:t> from each </a:t>
            </a:r>
            <a:r>
              <a:rPr lang="en-US" dirty="0" err="1" smtClean="0"/>
              <a:t>HydroServer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 rot="5400000">
            <a:off x="4191000" y="2514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  <a:endCxn id="6" idx="0"/>
          </p:cNvCxnSpPr>
          <p:nvPr/>
        </p:nvCxnSpPr>
        <p:spPr>
          <a:xfrm>
            <a:off x="4572000" y="35814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28512" y="23622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28512" y="38862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1399" y="5638800"/>
            <a:ext cx="198120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 the final </a:t>
            </a:r>
            <a:r>
              <a:rPr lang="en-US" b="1" dirty="0" smtClean="0"/>
              <a:t>Theme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" idx="2"/>
            <a:endCxn id="14" idx="0"/>
          </p:cNvCxnSpPr>
          <p:nvPr/>
        </p:nvCxnSpPr>
        <p:spPr>
          <a:xfrm>
            <a:off x="4572000" y="50292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28512" y="51816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1676400"/>
            <a:ext cx="133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Services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3048000"/>
            <a:ext cx="14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Metadata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70093" y="4495800"/>
            <a:ext cx="101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Data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48400" y="4419600"/>
            <a:ext cx="252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WaterML</a:t>
            </a:r>
            <a:r>
              <a:rPr lang="en-US" dirty="0" smtClean="0"/>
              <a:t> and future </a:t>
            </a:r>
          </a:p>
          <a:p>
            <a:pPr algn="ctr"/>
            <a:r>
              <a:rPr lang="en-US" dirty="0" smtClean="0"/>
              <a:t>OGC WaterML2 standard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2971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OGC Web Feature Service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86600" y="13716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OGC Catalog Services for the Web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3429000"/>
            <a:ext cx="191174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Metadata in space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90600" y="4876800"/>
            <a:ext cx="212776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 in time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19200" y="6172200"/>
            <a:ext cx="225600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Better water science!!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2057400"/>
            <a:ext cx="245362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national water portal?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895600" y="4191000"/>
            <a:ext cx="2819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Get the </a:t>
            </a:r>
            <a:r>
              <a:rPr lang="en-US" sz="1600" b="1" dirty="0" smtClean="0"/>
              <a:t>metadata</a:t>
            </a:r>
            <a:r>
              <a:rPr lang="en-US" sz="1600" dirty="0" smtClean="0"/>
              <a:t> with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ArcGIS</a:t>
            </a:r>
            <a:r>
              <a:rPr lang="en-US" sz="1600" dirty="0" smtClean="0"/>
              <a:t> map services or layer packages</a:t>
            </a:r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r>
              <a:rPr lang="en-US" sz="1600" dirty="0" smtClean="0"/>
              <a:t>Get the </a:t>
            </a:r>
            <a:r>
              <a:rPr lang="en-US" sz="1600" b="1" dirty="0" smtClean="0"/>
              <a:t>data</a:t>
            </a:r>
            <a:r>
              <a:rPr lang="en-US" sz="1600" dirty="0" smtClean="0"/>
              <a:t> with</a:t>
            </a:r>
          </a:p>
          <a:p>
            <a:pPr algn="ctr"/>
            <a:r>
              <a:rPr lang="en-US" sz="1600" i="1" dirty="0" err="1" smtClean="0"/>
              <a:t>GetValues</a:t>
            </a:r>
            <a:r>
              <a:rPr lang="en-US" sz="16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WaterML</a:t>
            </a:r>
            <a:r>
              <a:rPr lang="en-US" sz="1400" dirty="0" smtClean="0"/>
              <a:t> 1.1)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smtClean="0"/>
              <a:t>    or  </a:t>
            </a:r>
            <a:r>
              <a:rPr lang="en-US" sz="1600" i="1" dirty="0" err="1" smtClean="0"/>
              <a:t>SOS:GetObservations</a:t>
            </a:r>
            <a:r>
              <a:rPr lang="en-US" sz="1600" i="1" dirty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WaterML</a:t>
            </a:r>
            <a:r>
              <a:rPr lang="en-US" sz="1400" dirty="0" smtClean="0"/>
              <a:t> 2.0) REST services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429000" y="2209800"/>
            <a:ext cx="17526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ArcGIS.com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4495800"/>
            <a:ext cx="1600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ArcGIS</a:t>
            </a:r>
            <a:r>
              <a:rPr lang="en-US" dirty="0" smtClean="0">
                <a:solidFill>
                  <a:schemeClr val="tx1"/>
                </a:solidFill>
              </a:rPr>
              <a:t> Server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200" y="4495800"/>
            <a:ext cx="16764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Web browser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ArcGIS</a:t>
            </a:r>
            <a:r>
              <a:rPr lang="en-US" dirty="0" smtClean="0">
                <a:solidFill>
                  <a:schemeClr val="tx1"/>
                </a:solidFill>
              </a:rPr>
              <a:t> Desktop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3" idx="0"/>
            <a:endCxn id="2" idx="2"/>
          </p:cNvCxnSpPr>
          <p:nvPr/>
        </p:nvCxnSpPr>
        <p:spPr>
          <a:xfrm rot="5400000" flipH="1" flipV="1">
            <a:off x="2438400" y="2628900"/>
            <a:ext cx="1600200" cy="213360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  <a:endCxn id="2" idx="2"/>
          </p:cNvCxnSpPr>
          <p:nvPr/>
        </p:nvCxnSpPr>
        <p:spPr>
          <a:xfrm rot="16200000" flipV="1">
            <a:off x="4667250" y="2533650"/>
            <a:ext cx="1600200" cy="232410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1"/>
            <a:endCxn id="3" idx="3"/>
          </p:cNvCxnSpPr>
          <p:nvPr/>
        </p:nvCxnSpPr>
        <p:spPr>
          <a:xfrm rot="10800000">
            <a:off x="2971800" y="4838700"/>
            <a:ext cx="2819400" cy="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81600" y="2971800"/>
            <a:ext cx="259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Search </a:t>
            </a:r>
            <a:r>
              <a:rPr lang="en-US" sz="1600" dirty="0" smtClean="0"/>
              <a:t>ArcGIS.com for type of information using keywords</a:t>
            </a:r>
            <a:endParaRPr lang="en-US" sz="1600" i="1" dirty="0" smtClean="0"/>
          </a:p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3124200"/>
            <a:ext cx="236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Register</a:t>
            </a:r>
            <a:r>
              <a:rPr lang="en-US" sz="1600" dirty="0" smtClean="0"/>
              <a:t> </a:t>
            </a:r>
            <a:r>
              <a:rPr lang="en-US" sz="1600" dirty="0" err="1" smtClean="0"/>
              <a:t>ArcGIS</a:t>
            </a:r>
            <a:r>
              <a:rPr lang="en-US" sz="1600" dirty="0" smtClean="0"/>
              <a:t> Map Services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838200"/>
            <a:ext cx="830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Water Information Triangle: </a:t>
            </a:r>
            <a:r>
              <a:rPr lang="en-US" sz="3200" dirty="0" err="1" smtClean="0">
                <a:solidFill>
                  <a:srgbClr val="FF0000"/>
                </a:solidFill>
              </a:rPr>
              <a:t>ArcGIS</a:t>
            </a:r>
            <a:r>
              <a:rPr lang="en-US" sz="3200" dirty="0" smtClean="0">
                <a:solidFill>
                  <a:srgbClr val="FF0000"/>
                </a:solidFill>
              </a:rPr>
              <a:t> Map Services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Observations Metadata Web Feature Service</a:t>
            </a:r>
            <a:br>
              <a:rPr lang="en-US" sz="2800" dirty="0" smtClean="0"/>
            </a:br>
            <a:r>
              <a:rPr lang="en-US" sz="2200" dirty="0" smtClean="0">
                <a:solidFill>
                  <a:schemeClr val="tx2"/>
                </a:solidFill>
                <a:hlinkClick r:id="rId2"/>
              </a:rPr>
              <a:t>USGS </a:t>
            </a:r>
            <a:r>
              <a:rPr lang="en-US" sz="2200" dirty="0" err="1" smtClean="0">
                <a:solidFill>
                  <a:schemeClr val="tx2"/>
                </a:solidFill>
                <a:hlinkClick r:id="rId2"/>
              </a:rPr>
              <a:t>Streamflow</a:t>
            </a:r>
            <a:r>
              <a:rPr lang="en-US" sz="2200" dirty="0" smtClean="0">
                <a:solidFill>
                  <a:schemeClr val="tx2"/>
                </a:solidFill>
                <a:hlinkClick r:id="rId2"/>
              </a:rPr>
              <a:t> and </a:t>
            </a:r>
            <a:r>
              <a:rPr lang="en-US" sz="2200" dirty="0" err="1" smtClean="0">
                <a:solidFill>
                  <a:schemeClr val="tx2"/>
                </a:solidFill>
                <a:hlinkClick r:id="rId2"/>
              </a:rPr>
              <a:t>Nexrad</a:t>
            </a:r>
            <a:r>
              <a:rPr lang="en-US" sz="2200" dirty="0" smtClean="0">
                <a:solidFill>
                  <a:schemeClr val="tx2"/>
                </a:solidFill>
                <a:hlinkClick r:id="rId2"/>
              </a:rPr>
              <a:t> Rainfall in CAPCOG region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858000" cy="48257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Storm </a:t>
            </a:r>
            <a:r>
              <a:rPr lang="en-US" dirty="0" err="1" smtClean="0"/>
              <a:t>Hermine</a:t>
            </a:r>
            <a:r>
              <a:rPr lang="en-US" dirty="0" smtClean="0"/>
              <a:t>, 8 Sept 2010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95400"/>
            <a:ext cx="5316651" cy="4542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90800" y="5943600"/>
            <a:ext cx="422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 tooltip="View item details"/>
              </a:rPr>
              <a:t>Tropical Storm </a:t>
            </a:r>
            <a:r>
              <a:rPr lang="en-US" u="sng" dirty="0" err="1">
                <a:hlinkClick r:id="rId3" tooltip="View item details"/>
              </a:rPr>
              <a:t>Hermine</a:t>
            </a:r>
            <a:r>
              <a:rPr lang="en-US" u="sng" dirty="0">
                <a:hlinkClick r:id="rId3" tooltip="View item details"/>
              </a:rPr>
              <a:t> CRWR Map 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4600" y="6324600"/>
            <a:ext cx="439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 tooltip="View item details"/>
              </a:rPr>
              <a:t>Tropical Storm </a:t>
            </a:r>
            <a:r>
              <a:rPr lang="en-US" u="sng" dirty="0" err="1">
                <a:hlinkClick r:id="rId4" tooltip="View item details"/>
              </a:rPr>
              <a:t>Hermine</a:t>
            </a:r>
            <a:r>
              <a:rPr lang="en-US" u="sng" dirty="0">
                <a:hlinkClick r:id="rId4" tooltip="View item details"/>
              </a:rPr>
              <a:t> CRWR Layer Package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1447800"/>
            <a:ext cx="407034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</a:t>
            </a:r>
            <a:r>
              <a:rPr lang="en-US" sz="2400" dirty="0" err="1" smtClean="0"/>
              <a:t>ArcGIS</a:t>
            </a:r>
            <a:r>
              <a:rPr lang="en-US" sz="2400" dirty="0" smtClean="0"/>
              <a:t> map service in space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Observation – Charles Darwin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672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3399FF"/>
                </a:solidFill>
              </a:rPr>
              <a:t>Observation</a:t>
            </a:r>
            <a:r>
              <a:rPr lang="en-US" smtClean="0"/>
              <a:t> – direct viewing and characterization of</a:t>
            </a:r>
            <a:r>
              <a:rPr lang="en-US" smtClean="0">
                <a:solidFill>
                  <a:srgbClr val="FF3300"/>
                </a:solidFill>
              </a:rPr>
              <a:t> patterns and phenomena in the natural environment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In hydrology, </a:t>
            </a:r>
            <a:r>
              <a:rPr lang="en-US" smtClean="0">
                <a:solidFill>
                  <a:srgbClr val="3366FF"/>
                </a:solidFill>
              </a:rPr>
              <a:t>Horton discovered stream scaling laws</a:t>
            </a:r>
            <a:r>
              <a:rPr lang="en-US" smtClean="0"/>
              <a:t> by interpretation of stream maps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114800" y="5715000"/>
            <a:ext cx="525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0"/>
              <a:t>Published Nov 24, 1859</a:t>
            </a:r>
          </a:p>
          <a:p>
            <a:pPr algn="ctr" eaLnBrk="1" hangingPunct="1"/>
            <a:r>
              <a:rPr lang="en-US" b="0"/>
              <a:t>Most accessible book of great</a:t>
            </a:r>
          </a:p>
          <a:p>
            <a:pPr algn="ctr" eaLnBrk="1" hangingPunct="1"/>
            <a:r>
              <a:rPr lang="en-US" b="0"/>
              <a:t>scientific imagination ever written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2971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USGS REST service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943726" cy="526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3581400"/>
            <a:ext cx="4676775" cy="29616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"/>
            <a:ext cx="4576763" cy="3309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228600"/>
            <a:ext cx="876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515487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WaterML</a:t>
            </a:r>
            <a:r>
              <a:rPr lang="en-US" sz="2400" dirty="0" smtClean="0"/>
              <a:t> observations service in time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Observations Data Layers for Precipitation, </a:t>
            </a:r>
            <a:r>
              <a:rPr lang="en-US" sz="3200" dirty="0" err="1" smtClean="0"/>
              <a:t>Streamflow</a:t>
            </a:r>
            <a:r>
              <a:rPr lang="en-US" sz="3200" dirty="0" smtClean="0"/>
              <a:t> and Water Level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76400"/>
            <a:ext cx="5316651" cy="4542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28800" y="4876800"/>
            <a:ext cx="5791200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just a pretty map but rich observations data layers for which you can create </a:t>
            </a:r>
            <a:r>
              <a:rPr lang="en-US" sz="2400" smtClean="0"/>
              <a:t>new displays and </a:t>
            </a:r>
            <a:r>
              <a:rPr lang="en-US" sz="2400" dirty="0" smtClean="0"/>
              <a:t>drill down into for geospatial 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6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CUAHSI has constructed a very large scale prototype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services-oriented architecture </a:t>
            </a:r>
            <a:r>
              <a:rPr lang="en-US" dirty="0" smtClean="0"/>
              <a:t>with distributed data and centralized metadata</a:t>
            </a:r>
          </a:p>
          <a:p>
            <a:pPr lvl="1"/>
            <a:r>
              <a:rPr lang="en-US" dirty="0" smtClean="0"/>
              <a:t>This performs </a:t>
            </a:r>
            <a:r>
              <a:rPr lang="en-US" dirty="0" smtClean="0">
                <a:solidFill>
                  <a:srgbClr val="FF0000"/>
                </a:solidFill>
              </a:rPr>
              <a:t>syntactic mediation </a:t>
            </a:r>
            <a:r>
              <a:rPr lang="en-US" dirty="0" smtClean="0"/>
              <a:t>(unity of format in </a:t>
            </a:r>
            <a:r>
              <a:rPr lang="en-US" dirty="0" err="1" smtClean="0"/>
              <a:t>WaterML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FF0000"/>
                </a:solidFill>
              </a:rPr>
              <a:t>semantic mediation </a:t>
            </a:r>
            <a:r>
              <a:rPr lang="en-US" dirty="0" smtClean="0"/>
              <a:t>(unity of meaning using concept ontology)</a:t>
            </a:r>
          </a:p>
          <a:p>
            <a:r>
              <a:rPr lang="en-US" dirty="0" smtClean="0"/>
              <a:t>The patterns revealed by the prototype show that the same functions can be performed using </a:t>
            </a:r>
            <a:r>
              <a:rPr lang="en-US" dirty="0" smtClean="0">
                <a:solidFill>
                  <a:srgbClr val="FF0000"/>
                </a:solidFill>
              </a:rPr>
              <a:t>OGC and ESRI map services </a:t>
            </a:r>
            <a:r>
              <a:rPr lang="en-US" dirty="0" smtClean="0"/>
              <a:t>supported by a time series services for the observations values</a:t>
            </a:r>
          </a:p>
          <a:p>
            <a:r>
              <a:rPr lang="en-US" dirty="0" smtClean="0"/>
              <a:t>Same pattern that CUAHSI has developed can be applied in </a:t>
            </a:r>
            <a:r>
              <a:rPr lang="en-US" dirty="0" smtClean="0">
                <a:solidFill>
                  <a:srgbClr val="FF0000"/>
                </a:solidFill>
              </a:rPr>
              <a:t>different application contexts </a:t>
            </a:r>
            <a:r>
              <a:rPr lang="en-US" dirty="0" smtClean="0"/>
              <a:t>(</a:t>
            </a:r>
            <a:r>
              <a:rPr lang="en-US" dirty="0" err="1" smtClean="0"/>
              <a:t>HydroDesktop</a:t>
            </a:r>
            <a:r>
              <a:rPr lang="en-US" dirty="0" smtClean="0"/>
              <a:t>, ESRI, …..)</a:t>
            </a:r>
          </a:p>
          <a:p>
            <a:r>
              <a:rPr lang="en-US" dirty="0" smtClean="0"/>
              <a:t>Can continue with centralized metadata for water research servers, but need to have </a:t>
            </a:r>
            <a:r>
              <a:rPr lang="en-US" dirty="0" smtClean="0">
                <a:solidFill>
                  <a:srgbClr val="FF0000"/>
                </a:solidFill>
              </a:rPr>
              <a:t>distributed metadata for water agency servers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OGC Services </a:t>
            </a:r>
            <a:r>
              <a:rPr lang="en-US" dirty="0" smtClean="0"/>
              <a:t>are the key to making a services-oriented architecture for water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4343400" cy="2400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Conclusion for Hydrology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95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Deduction and experiment are important, but hydrology is primarily an </a:t>
            </a:r>
            <a:r>
              <a:rPr lang="en-US" sz="2800" dirty="0" smtClean="0">
                <a:solidFill>
                  <a:srgbClr val="3366FF"/>
                </a:solidFill>
              </a:rPr>
              <a:t>observational science</a:t>
            </a:r>
          </a:p>
          <a:p>
            <a:pPr eaLnBrk="1" hangingPunct="1"/>
            <a:r>
              <a:rPr lang="en-US" sz="2800" dirty="0" smtClean="0">
                <a:solidFill>
                  <a:srgbClr val="FF3300"/>
                </a:solidFill>
              </a:rPr>
              <a:t>discharge, climate, water quality, groundwater, </a:t>
            </a:r>
            <a:r>
              <a:rPr lang="en-US" sz="2800" dirty="0" smtClean="0"/>
              <a:t>measurement data collected to support this.</a:t>
            </a:r>
            <a:endParaRPr lang="en-US" sz="2800" dirty="0" smtClean="0">
              <a:solidFill>
                <a:srgbClr val="FF3300"/>
              </a:solidFill>
            </a:endParaRPr>
          </a:p>
          <a:p>
            <a:pPr eaLnBrk="1" hangingPunct="1"/>
            <a:endParaRPr lang="en-US" sz="2800" dirty="0" smtClean="0"/>
          </a:p>
        </p:txBody>
      </p:sp>
      <p:pic>
        <p:nvPicPr>
          <p:cNvPr id="9220" name="Picture 4" descr="strea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797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0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Great Eras of Synthesis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Scientific progress occurs continuously, but there are great eras of synthesis – </a:t>
            </a:r>
            <a:r>
              <a:rPr lang="en-US" smtClean="0">
                <a:solidFill>
                  <a:srgbClr val="FF3300"/>
                </a:solidFill>
              </a:rPr>
              <a:t>many developments happening at once</a:t>
            </a:r>
            <a:r>
              <a:rPr lang="en-US" smtClean="0"/>
              <a:t> that fuse into knowledge and </a:t>
            </a:r>
            <a:r>
              <a:rPr lang="en-US" smtClean="0">
                <a:solidFill>
                  <a:srgbClr val="FF3300"/>
                </a:solidFill>
              </a:rPr>
              <a:t>fundamentally change the science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5867400" y="1371600"/>
            <a:ext cx="4763" cy="472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5719763" y="5257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5719763" y="4953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5719763" y="4648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5719763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5719763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5719763" y="3733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5719763" y="3124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5719763" y="2819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719763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029200" y="506571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1900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030788" y="32385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1960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5030788" y="38481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1940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5030788" y="4441825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1920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5030788" y="26225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1980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5719763" y="2514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5719763" y="220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5030788" y="20256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2000</a:t>
            </a:r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5872163" y="4953000"/>
            <a:ext cx="0" cy="304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 flipV="1">
            <a:off x="5872163" y="3124200"/>
            <a:ext cx="0" cy="304800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6096000" y="4953000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Physics</a:t>
            </a:r>
            <a:r>
              <a:rPr lang="en-US"/>
              <a:t> (relativity, structure of the atom, quantum mechanics)</a:t>
            </a: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6172200" y="3048000"/>
            <a:ext cx="2743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CC6600"/>
                </a:solidFill>
              </a:rPr>
              <a:t>Geology</a:t>
            </a:r>
            <a:r>
              <a:rPr lang="en-US"/>
              <a:t> (observations of seafloor magnetism lead to plate tectonics)</a:t>
            </a:r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6096000" y="1524000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Hydrology </a:t>
            </a:r>
            <a:r>
              <a:rPr lang="en-US"/>
              <a:t>(synthesis of water observations leads to knowledge synthesis)</a:t>
            </a:r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5715000" y="190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5715000" y="1600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5029200" y="14478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2020</a:t>
            </a:r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5867400" y="1600200"/>
            <a:ext cx="0" cy="304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44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CUAHSI Hydrologic Information System (HIS)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6615112" cy="3128962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University of Texas at Austin </a:t>
            </a:r>
            <a:r>
              <a:rPr lang="en-US" dirty="0" smtClean="0"/>
              <a:t>– David Maidment, Tim Whiteaker, James Seppi, Fernando Salas, Harish Sangireddy, Jingqi Dong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dirty="0" smtClean="0"/>
              <a:t>– Ilya Zaslavsky, David Valentine, Tom Whitenack, Matt Rodriguez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Utah State University </a:t>
            </a:r>
            <a:r>
              <a:rPr lang="en-US" dirty="0" smtClean="0"/>
              <a:t>– David Tarboton, Jeff Horsburgh, Kim Schreuders, Justin Berger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University of South Carolina </a:t>
            </a:r>
            <a:r>
              <a:rPr lang="en-US" dirty="0" smtClean="0"/>
              <a:t>– Jon Goodall, Anthony </a:t>
            </a:r>
            <a:r>
              <a:rPr lang="en-US" dirty="0" err="1" smtClean="0"/>
              <a:t>Castronova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Idaho State University </a:t>
            </a:r>
            <a:r>
              <a:rPr lang="en-US" dirty="0" smtClean="0"/>
              <a:t>– Dan Ames, Ted </a:t>
            </a:r>
            <a:r>
              <a:rPr lang="en-US" dirty="0" err="1" smtClean="0"/>
              <a:t>Dunsford</a:t>
            </a:r>
            <a:r>
              <a:rPr lang="en-US" dirty="0" smtClean="0"/>
              <a:t>, Jiri Kadlec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CUAHSI Program Office </a:t>
            </a:r>
            <a:r>
              <a:rPr lang="en-US" dirty="0" smtClean="0"/>
              <a:t>– Rick Hooper, Yoori Choi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724400"/>
            <a:ext cx="8382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029200"/>
            <a:ext cx="10477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953000"/>
            <a:ext cx="1943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6172200"/>
            <a:ext cx="26955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791200"/>
            <a:ext cx="135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5562600"/>
            <a:ext cx="22574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4114800"/>
            <a:ext cx="1219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1371600"/>
            <a:ext cx="16859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3200400"/>
            <a:ext cx="172243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5200" y="2362200"/>
            <a:ext cx="1476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4114800"/>
            <a:ext cx="13827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4800" y="4267200"/>
            <a:ext cx="2554288" cy="381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8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2376</Words>
  <Application>Microsoft Office PowerPoint</Application>
  <PresentationFormat>On-screen Show (4:3)</PresentationFormat>
  <Paragraphs>555</Paragraphs>
  <Slides>62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A Services-Oriented Architecture for Water Observations Data</vt:lpstr>
      <vt:lpstr>We welcome to class today…  …Dr András Szöllösi-Nagy Rector, UNESCO-IHE Institute for Water Education Delft, the Netherlands</vt:lpstr>
      <vt:lpstr>How is new knowledge discovered?</vt:lpstr>
      <vt:lpstr>Deduction – Isaac Newton</vt:lpstr>
      <vt:lpstr>Experiment – Louis Pasteur</vt:lpstr>
      <vt:lpstr>Observation – Charles Darwin</vt:lpstr>
      <vt:lpstr>Conclusion for Hydrology</vt:lpstr>
      <vt:lpstr>Great Eras of Synthesis</vt:lpstr>
      <vt:lpstr>CUAHSI Hydrologic Information System (HIS) team</vt:lpstr>
      <vt:lpstr>HIS Goals</vt:lpstr>
      <vt:lpstr>Component 1: Desktop Hydrologic Information System</vt:lpstr>
      <vt:lpstr>PowerPoint Presentation</vt:lpstr>
      <vt:lpstr>Crossing the Digital Divide</vt:lpstr>
      <vt:lpstr>Focus on Water Observations Data</vt:lpstr>
      <vt:lpstr>PowerPoint Presentation</vt:lpstr>
      <vt:lpstr>Water Data Web Sites</vt:lpstr>
      <vt:lpstr>How does the internet work?</vt:lpstr>
      <vt:lpstr>What has CUAHSI Done?</vt:lpstr>
      <vt:lpstr>CUAHSI HydroDesktop http://www.hydrodesktop.org</vt:lpstr>
      <vt:lpstr>A Hydrologic Information System Searching and Graphing Time Series</vt:lpstr>
      <vt:lpstr>CUAHSI Network-Observations Model</vt:lpstr>
      <vt:lpstr>Observations Data Model</vt:lpstr>
      <vt:lpstr>Data Values – indexed by “What-where-when”</vt:lpstr>
      <vt:lpstr>Data Values Table</vt:lpstr>
      <vt:lpstr>Data Series – Metadata description</vt:lpstr>
      <vt:lpstr>PowerPoint Presentation</vt:lpstr>
      <vt:lpstr>WaterML as a Web Language</vt:lpstr>
      <vt:lpstr>PowerPoint Presentation</vt:lpstr>
      <vt:lpstr>PowerPoint Presentation</vt:lpstr>
      <vt:lpstr>NCDC Integrated Station Hourly Data</vt:lpstr>
      <vt:lpstr>USGS Instantaneous Data </vt:lpstr>
      <vt:lpstr>Corps of Engineers Water Observations</vt:lpstr>
      <vt:lpstr>Reynolds Creek Experimental Watershed</vt:lpstr>
      <vt:lpstr>Iowa Tipping Bucket Raingages</vt:lpstr>
      <vt:lpstr>The CUAHSI Water Data Catalog</vt:lpstr>
      <vt:lpstr>What have we learned?</vt:lpstr>
      <vt:lpstr>Three Categories of Data Services</vt:lpstr>
      <vt:lpstr>Proposed Strategy</vt:lpstr>
      <vt:lpstr>PowerPoint Presentation</vt:lpstr>
      <vt:lpstr>OCG Catalog Services for the Web (CSW)</vt:lpstr>
      <vt:lpstr>Federation of Web Services Catalogs</vt:lpstr>
      <vt:lpstr>PowerPoint Presentation</vt:lpstr>
      <vt:lpstr>PowerPoint Presentation</vt:lpstr>
      <vt:lpstr>Hydrologic Ontology</vt:lpstr>
      <vt:lpstr>PowerPoint Presentation</vt:lpstr>
      <vt:lpstr>Open Geospatial Consortium Web Services</vt:lpstr>
      <vt:lpstr>OGC Sensor Web Enablement</vt:lpstr>
      <vt:lpstr>PowerPoint Presentation</vt:lpstr>
      <vt:lpstr>Archive Web Enablement</vt:lpstr>
      <vt:lpstr>PowerPoint Presentation</vt:lpstr>
      <vt:lpstr>PowerPoint Presentation</vt:lpstr>
      <vt:lpstr>Surface Water Interoperabilty Experiment (France and Germany)</vt:lpstr>
      <vt:lpstr>PowerPoint Presentation</vt:lpstr>
      <vt:lpstr>Organize Water Data Into “Themes”  </vt:lpstr>
      <vt:lpstr>Bringing Water Into GIS Thematic Maps of Water Observations as GIS Layers</vt:lpstr>
      <vt:lpstr>Data Access Workflow</vt:lpstr>
      <vt:lpstr>PowerPoint Presentation</vt:lpstr>
      <vt:lpstr>Observations Metadata Web Feature Service USGS Streamflow and Nexrad Rainfall in CAPCOG region</vt:lpstr>
      <vt:lpstr>Tropical Storm Hermine, 8 Sept 2010</vt:lpstr>
      <vt:lpstr>USGS REST service</vt:lpstr>
      <vt:lpstr>Observations Data Layers for Precipitation, Streamflow and Water Level</vt:lpstr>
      <vt:lpstr>Conclusions</vt:lpstr>
    </vt:vector>
  </TitlesOfParts>
  <Company>University of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Maidment</dc:creator>
  <cp:lastModifiedBy>maidment</cp:lastModifiedBy>
  <cp:revision>71</cp:revision>
  <cp:lastPrinted>2010-11-09T17:38:04Z</cp:lastPrinted>
  <dcterms:created xsi:type="dcterms:W3CDTF">2010-11-09T09:53:35Z</dcterms:created>
  <dcterms:modified xsi:type="dcterms:W3CDTF">2010-11-11T20:11:57Z</dcterms:modified>
</cp:coreProperties>
</file>