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8" r:id="rId3"/>
    <p:sldId id="279" r:id="rId4"/>
    <p:sldId id="280" r:id="rId5"/>
    <p:sldId id="263" r:id="rId6"/>
    <p:sldId id="259" r:id="rId7"/>
    <p:sldId id="262" r:id="rId8"/>
    <p:sldId id="261" r:id="rId9"/>
    <p:sldId id="269" r:id="rId10"/>
    <p:sldId id="264" r:id="rId11"/>
    <p:sldId id="260" r:id="rId12"/>
    <p:sldId id="271" r:id="rId13"/>
    <p:sldId id="278" r:id="rId14"/>
    <p:sldId id="274" r:id="rId15"/>
    <p:sldId id="276"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112"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12"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12"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12"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12" charset="-128"/>
        <a:cs typeface="+mn-cs"/>
      </a:defRPr>
    </a:lvl5pPr>
    <a:lvl6pPr marL="2286000" algn="l" defTabSz="914400" rtl="0" eaLnBrk="1" latinLnBrk="0" hangingPunct="1">
      <a:defRPr kern="1200">
        <a:solidFill>
          <a:schemeClr val="tx1"/>
        </a:solidFill>
        <a:latin typeface="Arial" charset="0"/>
        <a:ea typeface="ＭＳ Ｐゴシック" pitchFamily="-112" charset="-128"/>
        <a:cs typeface="+mn-cs"/>
      </a:defRPr>
    </a:lvl6pPr>
    <a:lvl7pPr marL="2743200" algn="l" defTabSz="914400" rtl="0" eaLnBrk="1" latinLnBrk="0" hangingPunct="1">
      <a:defRPr kern="1200">
        <a:solidFill>
          <a:schemeClr val="tx1"/>
        </a:solidFill>
        <a:latin typeface="Arial" charset="0"/>
        <a:ea typeface="ＭＳ Ｐゴシック" pitchFamily="-112" charset="-128"/>
        <a:cs typeface="+mn-cs"/>
      </a:defRPr>
    </a:lvl7pPr>
    <a:lvl8pPr marL="3200400" algn="l" defTabSz="914400" rtl="0" eaLnBrk="1" latinLnBrk="0" hangingPunct="1">
      <a:defRPr kern="1200">
        <a:solidFill>
          <a:schemeClr val="tx1"/>
        </a:solidFill>
        <a:latin typeface="Arial" charset="0"/>
        <a:ea typeface="ＭＳ Ｐゴシック" pitchFamily="-112" charset="-128"/>
        <a:cs typeface="+mn-cs"/>
      </a:defRPr>
    </a:lvl8pPr>
    <a:lvl9pPr marL="3657600" algn="l" defTabSz="914400" rtl="0" eaLnBrk="1" latinLnBrk="0" hangingPunct="1">
      <a:defRPr kern="1200">
        <a:solidFill>
          <a:schemeClr val="tx1"/>
        </a:solidFill>
        <a:latin typeface="Arial" charset="0"/>
        <a:ea typeface="ＭＳ Ｐゴシック" pitchFamily="-11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FF"/>
    <a:srgbClr val="66FF33"/>
    <a:srgbClr val="CC0000"/>
    <a:srgbClr val="FFFF00"/>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572" y="-9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latin typeface="Arial"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6DD2739-64B1-4830-90F0-D7A26253C11D}" type="datetime1">
              <a:rPr lang="en-US"/>
              <a:pPr/>
              <a:t>11/17/2010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dirty="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88418FA-641A-4991-9DE1-C2337D93CD3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-Texas, Trinity River Basin, Tarrant + Dallas Counties</a:t>
            </a:r>
          </a:p>
          <a:p>
            <a:pPr eaLnBrk="1" hangingPunct="1">
              <a:spcBef>
                <a:spcPct val="0"/>
              </a:spcBef>
            </a:pPr>
            <a:r>
              <a:rPr lang="en-US" smtClean="0"/>
              <a:t>-I’m in the community &amp; regional planning program, focusing on environmental planning</a:t>
            </a:r>
          </a:p>
          <a:p>
            <a:pPr eaLnBrk="1" hangingPunct="1">
              <a:spcBef>
                <a:spcPct val="0"/>
              </a:spcBef>
            </a:pPr>
            <a:r>
              <a:rPr lang="en-US" smtClean="0"/>
              <a:t>-Researching brownfields and groundwater remediation</a:t>
            </a:r>
          </a:p>
          <a:p>
            <a:pPr eaLnBrk="1" hangingPunct="1">
              <a:spcBef>
                <a:spcPct val="0"/>
              </a:spcBef>
            </a:pPr>
            <a:endParaRPr lang="en-US" smtClean="0"/>
          </a:p>
        </p:txBody>
      </p:sp>
      <p:sp>
        <p:nvSpPr>
          <p:cNvPr id="15364" name="Slide Number Placeholder 3"/>
          <p:cNvSpPr>
            <a:spLocks noGrp="1"/>
          </p:cNvSpPr>
          <p:nvPr>
            <p:ph type="sldNum" sz="quarter" idx="5"/>
          </p:nvPr>
        </p:nvSpPr>
        <p:spPr bwMode="auto">
          <a:noFill/>
          <a:ln>
            <a:miter lim="800000"/>
            <a:headEnd/>
            <a:tailEnd/>
          </a:ln>
        </p:spPr>
        <p:txBody>
          <a:bodyPr/>
          <a:lstStyle/>
          <a:p>
            <a:fld id="{17FA4E06-AA9A-4ADA-8CDE-E0FDD98ACCF6}"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-brief background</a:t>
            </a:r>
          </a:p>
          <a:p>
            <a:pPr eaLnBrk="1" hangingPunct="1">
              <a:spcBef>
                <a:spcPct val="0"/>
              </a:spcBef>
            </a:pPr>
            <a:r>
              <a:rPr lang="en-US" smtClean="0"/>
              <a:t>-describe differing opinions</a:t>
            </a:r>
          </a:p>
          <a:p>
            <a:pPr eaLnBrk="1" hangingPunct="1">
              <a:spcBef>
                <a:spcPct val="0"/>
              </a:spcBef>
            </a:pPr>
            <a:r>
              <a:rPr lang="en-US" smtClean="0"/>
              <a:t>-my research</a:t>
            </a:r>
          </a:p>
          <a:p>
            <a:pPr eaLnBrk="1" hangingPunct="1">
              <a:spcBef>
                <a:spcPct val="0"/>
              </a:spcBef>
            </a:pPr>
            <a:r>
              <a:rPr lang="en-US" smtClean="0"/>
              <a:t>-my future work</a:t>
            </a:r>
          </a:p>
        </p:txBody>
      </p:sp>
      <p:sp>
        <p:nvSpPr>
          <p:cNvPr id="17412" name="Slide Number Placeholder 3"/>
          <p:cNvSpPr>
            <a:spLocks noGrp="1"/>
          </p:cNvSpPr>
          <p:nvPr>
            <p:ph type="sldNum" sz="quarter" idx="5"/>
          </p:nvPr>
        </p:nvSpPr>
        <p:spPr bwMode="auto">
          <a:noFill/>
          <a:ln>
            <a:miter lim="800000"/>
            <a:headEnd/>
            <a:tailEnd/>
          </a:ln>
        </p:spPr>
        <p:txBody>
          <a:bodyPr/>
          <a:lstStyle/>
          <a:p>
            <a:fld id="{99A7A3BB-41C6-49D1-A7FD-95A23F5ECFDA}"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-VCP offers property owners an opportunity to take on the task of cleaning up environmental contamination themselves; in return, the TCEQ will issue them a certificate of completion that absolves the property owner and sometimes even the lender from future liabilities associated with environmental risk</a:t>
            </a:r>
          </a:p>
          <a:p>
            <a:pPr eaLnBrk="1" hangingPunct="1">
              <a:spcBef>
                <a:spcPct val="0"/>
              </a:spcBef>
            </a:pPr>
            <a:endParaRPr lang="en-US" smtClean="0"/>
          </a:p>
          <a:p>
            <a:pPr eaLnBrk="1" hangingPunct="1">
              <a:spcBef>
                <a:spcPct val="0"/>
              </a:spcBef>
            </a:pPr>
            <a:r>
              <a:rPr lang="en-US" smtClean="0"/>
              <a:t>-before MSDs, the TCEQ required property owners in the Voluntary Cleanup Program to remediate contaminated groundwater to drinking water standards</a:t>
            </a:r>
          </a:p>
          <a:p>
            <a:pPr eaLnBrk="1" hangingPunct="1">
              <a:spcBef>
                <a:spcPct val="0"/>
              </a:spcBef>
            </a:pPr>
            <a:endParaRPr lang="en-US" smtClean="0"/>
          </a:p>
          <a:p>
            <a:pPr eaLnBrk="1" hangingPunct="1">
              <a:spcBef>
                <a:spcPct val="0"/>
              </a:spcBef>
            </a:pPr>
            <a:r>
              <a:rPr lang="en-US" smtClean="0"/>
              <a:t>-some argued that this was not the highest and best use of funds since the groundwater wasn’t used as drinking water before contamination, and there were no plans to use it in the future</a:t>
            </a:r>
          </a:p>
          <a:p>
            <a:pPr eaLnBrk="1" hangingPunct="1">
              <a:spcBef>
                <a:spcPct val="0"/>
              </a:spcBef>
            </a:pPr>
            <a:endParaRPr lang="en-US" smtClean="0"/>
          </a:p>
          <a:p>
            <a:pPr eaLnBrk="1" hangingPunct="1">
              <a:spcBef>
                <a:spcPct val="0"/>
              </a:spcBef>
            </a:pPr>
            <a:r>
              <a:rPr lang="en-US" smtClean="0"/>
              <a:t>-some environmental lawyers and the then-manager of the Texas VCP (Chuck Epperson) brainstormed and came up with the MSD</a:t>
            </a:r>
          </a:p>
        </p:txBody>
      </p:sp>
      <p:sp>
        <p:nvSpPr>
          <p:cNvPr id="21508" name="Slide Number Placeholder 3"/>
          <p:cNvSpPr>
            <a:spLocks noGrp="1"/>
          </p:cNvSpPr>
          <p:nvPr>
            <p:ph type="sldNum" sz="quarter" idx="5"/>
          </p:nvPr>
        </p:nvSpPr>
        <p:spPr bwMode="auto">
          <a:noFill/>
          <a:ln>
            <a:miter lim="800000"/>
            <a:headEnd/>
            <a:tailEnd/>
          </a:ln>
        </p:spPr>
        <p:txBody>
          <a:bodyPr/>
          <a:lstStyle/>
          <a:p>
            <a:fld id="{1A058DEA-0F5B-49C6-8BCB-AAF948FB56EE}" type="slidenum">
              <a:rPr lang="en-US"/>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-shallow, perched groundwater</a:t>
            </a:r>
          </a:p>
          <a:p>
            <a:pPr eaLnBrk="1" hangingPunct="1">
              <a:spcBef>
                <a:spcPct val="0"/>
              </a:spcBef>
            </a:pPr>
            <a:endParaRPr lang="en-US" smtClean="0"/>
          </a:p>
          <a:p>
            <a:pPr eaLnBrk="1" hangingPunct="1">
              <a:spcBef>
                <a:spcPct val="0"/>
              </a:spcBef>
            </a:pPr>
            <a:r>
              <a:rPr lang="en-US" smtClean="0"/>
              <a:t>-MSDs thus far have been less than 200 feet below surface</a:t>
            </a:r>
          </a:p>
          <a:p>
            <a:pPr eaLnBrk="1" hangingPunct="1">
              <a:spcBef>
                <a:spcPct val="0"/>
              </a:spcBef>
            </a:pPr>
            <a:endParaRPr lang="en-US" smtClean="0"/>
          </a:p>
          <a:p>
            <a:pPr eaLnBrk="1" hangingPunct="1">
              <a:spcBef>
                <a:spcPct val="0"/>
              </a:spcBef>
            </a:pPr>
            <a:r>
              <a:rPr lang="en-US" smtClean="0"/>
              <a:t>-the contaminated groundwater is above the confining layer of the aquifer</a:t>
            </a:r>
          </a:p>
        </p:txBody>
      </p:sp>
      <p:sp>
        <p:nvSpPr>
          <p:cNvPr id="23556" name="Slide Number Placeholder 3"/>
          <p:cNvSpPr>
            <a:spLocks noGrp="1"/>
          </p:cNvSpPr>
          <p:nvPr>
            <p:ph type="sldNum" sz="quarter" idx="5"/>
          </p:nvPr>
        </p:nvSpPr>
        <p:spPr bwMode="auto">
          <a:noFill/>
          <a:ln>
            <a:miter lim="800000"/>
            <a:headEnd/>
            <a:tailEnd/>
          </a:ln>
        </p:spPr>
        <p:txBody>
          <a:bodyPr/>
          <a:lstStyle/>
          <a:p>
            <a:fld id="{346FC872-8E7F-4F74-AABA-989539F4CFD8}" type="slidenum">
              <a:rPr lang="en-US"/>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addition to the 130 that have been approved, another 10 are pending at the TCEQ now</a:t>
            </a:r>
          </a:p>
          <a:p>
            <a:pPr eaLnBrk="1" hangingPunct="1">
              <a:spcBef>
                <a:spcPct val="0"/>
              </a:spcBef>
            </a:pPr>
            <a:r>
              <a:rPr lang="en-US" smtClean="0"/>
              <a:t>-Fort Worth was sort of a pioneer with this program, and other cities have used both Fort Worth’s and Dallas’ ordinances to implement this program</a:t>
            </a:r>
          </a:p>
          <a:p>
            <a:pPr eaLnBrk="1" hangingPunct="1">
              <a:spcBef>
                <a:spcPct val="0"/>
              </a:spcBef>
            </a:pPr>
            <a:r>
              <a:rPr lang="en-US" smtClean="0"/>
              <a:t>-historical land uses that are linked with shallow groundwater contamination include</a:t>
            </a:r>
          </a:p>
          <a:p>
            <a:pPr eaLnBrk="1" hangingPunct="1">
              <a:spcBef>
                <a:spcPct val="0"/>
              </a:spcBef>
            </a:pPr>
            <a:r>
              <a:rPr lang="en-US" smtClean="0"/>
              <a:t>	filling stations and other businesses the use underground storage tanks;</a:t>
            </a:r>
          </a:p>
          <a:p>
            <a:pPr eaLnBrk="1" hangingPunct="1">
              <a:spcBef>
                <a:spcPct val="0"/>
              </a:spcBef>
            </a:pPr>
            <a:r>
              <a:rPr lang="en-US" smtClean="0"/>
              <a:t>	dry cleaning businesses; and</a:t>
            </a:r>
          </a:p>
          <a:p>
            <a:pPr eaLnBrk="1" hangingPunct="1">
              <a:spcBef>
                <a:spcPct val="0"/>
              </a:spcBef>
            </a:pPr>
            <a:r>
              <a:rPr lang="en-US" smtClean="0"/>
              <a:t>	manufacturing plants where solvents are used</a:t>
            </a:r>
          </a:p>
          <a:p>
            <a:pPr eaLnBrk="1" hangingPunct="1">
              <a:spcBef>
                <a:spcPct val="0"/>
              </a:spcBef>
            </a:pPr>
            <a:r>
              <a:rPr lang="en-US" smtClean="0"/>
              <a:t>-one tenet of the MSD legislation is that a municipality must have another, reliable public water supply such as surface water reservoirs…the D-FW region has several major reservoirs </a:t>
            </a:r>
          </a:p>
        </p:txBody>
      </p:sp>
      <p:sp>
        <p:nvSpPr>
          <p:cNvPr id="25604" name="Slide Number Placeholder 3"/>
          <p:cNvSpPr>
            <a:spLocks noGrp="1"/>
          </p:cNvSpPr>
          <p:nvPr>
            <p:ph type="sldNum" sz="quarter" idx="5"/>
          </p:nvPr>
        </p:nvSpPr>
        <p:spPr bwMode="auto">
          <a:noFill/>
          <a:ln>
            <a:miter lim="800000"/>
            <a:headEnd/>
            <a:tailEnd/>
          </a:ln>
        </p:spPr>
        <p:txBody>
          <a:bodyPr/>
          <a:lstStyle/>
          <a:p>
            <a:fld id="{BBA86DA2-E44D-411F-AB11-593A3410AAFA}" type="slidenum">
              <a:rPr lang="en-US"/>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was a controversial policy when it passed in 2003 and remains so today</a:t>
            </a:r>
          </a:p>
          <a:p>
            <a:pPr eaLnBrk="1" hangingPunct="1">
              <a:spcBef>
                <a:spcPct val="0"/>
              </a:spcBef>
            </a:pPr>
            <a:r>
              <a:rPr lang="en-US" smtClean="0"/>
              <a:t>-here are the major viewpoints from each side of the argument</a:t>
            </a:r>
          </a:p>
          <a:p>
            <a:pPr eaLnBrk="1" hangingPunct="1">
              <a:spcBef>
                <a:spcPct val="0"/>
              </a:spcBef>
            </a:pPr>
            <a:r>
              <a:rPr lang="en-US" smtClean="0"/>
              <a:t>-CERCLA, better known as Superfund law, is the national law enforced by the EPA that requires polluters to pay for cleaning up contaminated sites; by establishing liability, CERCLA and some of the TCEQ’s earlier programs require the polluters to pay…some who oppose the MSD program argue that it violates this “polluter pays” principle</a:t>
            </a:r>
          </a:p>
        </p:txBody>
      </p:sp>
      <p:sp>
        <p:nvSpPr>
          <p:cNvPr id="27652" name="Slide Number Placeholder 3"/>
          <p:cNvSpPr>
            <a:spLocks noGrp="1"/>
          </p:cNvSpPr>
          <p:nvPr>
            <p:ph type="sldNum" sz="quarter" idx="5"/>
          </p:nvPr>
        </p:nvSpPr>
        <p:spPr bwMode="auto">
          <a:noFill/>
          <a:ln>
            <a:miter lim="800000"/>
            <a:headEnd/>
            <a:tailEnd/>
          </a:ln>
        </p:spPr>
        <p:txBody>
          <a:bodyPr/>
          <a:lstStyle/>
          <a:p>
            <a:fld id="{1BBBDC76-86E9-47D8-B6B3-67891AA7D94C}" type="slidenum">
              <a:rPr lang="en-US"/>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mtClean="0"/>
              <a:t>Are some MSDs riskier than others based on contaminant class and </a:t>
            </a:r>
            <a:r>
              <a:rPr lang="en-US" smtClean="0">
                <a:solidFill>
                  <a:srgbClr val="0000FF"/>
                </a:solidFill>
              </a:rPr>
              <a:t>depth to groundwater</a:t>
            </a:r>
            <a:r>
              <a:rPr lang="en-US" smtClean="0"/>
              <a:t>?</a:t>
            </a:r>
          </a:p>
          <a:p>
            <a:pPr eaLnBrk="1" hangingPunct="1">
              <a:lnSpc>
                <a:spcPct val="90000"/>
              </a:lnSpc>
              <a:spcBef>
                <a:spcPct val="0"/>
              </a:spcBef>
            </a:pPr>
            <a:endParaRPr lang="en-US" smtClean="0"/>
          </a:p>
          <a:p>
            <a:pPr eaLnBrk="1" hangingPunct="1">
              <a:lnSpc>
                <a:spcPct val="90000"/>
              </a:lnSpc>
              <a:spcBef>
                <a:spcPct val="0"/>
              </a:spcBef>
            </a:pPr>
            <a:r>
              <a:rPr lang="en-US" smtClean="0"/>
              <a:t>Can we identify </a:t>
            </a:r>
            <a:r>
              <a:rPr lang="en-US" smtClean="0">
                <a:solidFill>
                  <a:srgbClr val="C00000"/>
                </a:solidFill>
              </a:rPr>
              <a:t>areas of concern </a:t>
            </a:r>
            <a:r>
              <a:rPr lang="en-US" smtClean="0"/>
              <a:t>where contaminated sites are within .5 mi of water resources?</a:t>
            </a:r>
          </a:p>
          <a:p>
            <a:pPr eaLnBrk="1" hangingPunct="1">
              <a:lnSpc>
                <a:spcPct val="90000"/>
              </a:lnSpc>
              <a:spcBef>
                <a:spcPct val="0"/>
              </a:spcBef>
            </a:pPr>
            <a:endParaRPr lang="en-US" smtClean="0"/>
          </a:p>
          <a:p>
            <a:pPr eaLnBrk="1" hangingPunct="1">
              <a:lnSpc>
                <a:spcPct val="90000"/>
              </a:lnSpc>
              <a:spcBef>
                <a:spcPct val="0"/>
              </a:spcBef>
            </a:pPr>
            <a:r>
              <a:rPr lang="en-US" smtClean="0"/>
              <a:t>Can we use census data to identify </a:t>
            </a:r>
            <a:r>
              <a:rPr lang="en-US" smtClean="0">
                <a:solidFill>
                  <a:srgbClr val="009900"/>
                </a:solidFill>
              </a:rPr>
              <a:t>environmental justice </a:t>
            </a:r>
            <a:r>
              <a:rPr lang="en-US" smtClean="0"/>
              <a:t>issues based on the </a:t>
            </a:r>
            <a:r>
              <a:rPr lang="en-US" smtClean="0">
                <a:solidFill>
                  <a:srgbClr val="009900"/>
                </a:solidFill>
              </a:rPr>
              <a:t>spatial distribution of MSDs</a:t>
            </a:r>
            <a:r>
              <a:rPr lang="en-US" smtClean="0"/>
              <a:t>?</a:t>
            </a:r>
          </a:p>
          <a:p>
            <a:pPr eaLnBrk="1" hangingPunct="1">
              <a:lnSpc>
                <a:spcPct val="90000"/>
              </a:lnSpc>
              <a:spcBef>
                <a:spcPct val="0"/>
              </a:spcBef>
            </a:pPr>
            <a:endParaRPr lang="en-US" smtClean="0"/>
          </a:p>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a:lstStyle/>
          <a:p>
            <a:fld id="{994AC490-7E83-414D-9D1A-6962DE55F26F}" type="slidenum">
              <a:rPr lang="en-US"/>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a:lstStyle/>
          <a:p>
            <a:fld id="{A4368275-77C3-4101-BC69-1DB1B1C07AC0}" type="slidenum">
              <a:rPr lang="en-US"/>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dirty="0"/>
            </a:lvl1pPr>
          </a:lstStyle>
          <a:p>
            <a:pPr>
              <a:defRPr/>
            </a:pPr>
            <a:endParaRPr lang="en-US"/>
          </a:p>
        </p:txBody>
      </p:sp>
      <p:sp>
        <p:nvSpPr>
          <p:cNvPr id="5" name="Footer Placeholder 4"/>
          <p:cNvSpPr>
            <a:spLocks noGrp="1"/>
          </p:cNvSpPr>
          <p:nvPr>
            <p:ph type="ftr" sz="quarter" idx="11"/>
          </p:nvPr>
        </p:nvSpPr>
        <p:spPr/>
        <p:txBody>
          <a:bodyPr/>
          <a:lstStyle>
            <a:lvl1pPr>
              <a:defRPr dirty="0"/>
            </a:lvl1pPr>
          </a:lstStyle>
          <a:p>
            <a:pPr>
              <a:defRPr/>
            </a:pPr>
            <a:endParaRPr lang="en-US"/>
          </a:p>
        </p:txBody>
      </p:sp>
      <p:sp>
        <p:nvSpPr>
          <p:cNvPr id="6" name="Slide Number Placeholder 5"/>
          <p:cNvSpPr>
            <a:spLocks noGrp="1"/>
          </p:cNvSpPr>
          <p:nvPr>
            <p:ph type="sldNum" sz="quarter" idx="12"/>
          </p:nvPr>
        </p:nvSpPr>
        <p:spPr/>
        <p:txBody>
          <a:bodyPr/>
          <a:lstStyle>
            <a:lvl1pPr>
              <a:defRPr smtClean="0">
                <a:ea typeface="ＭＳ Ｐゴシック" pitchFamily="-112" charset="-128"/>
              </a:defRPr>
            </a:lvl1pPr>
          </a:lstStyle>
          <a:p>
            <a:fld id="{B932D7B4-E5BB-498D-9EEF-853EAE12748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dirty="0"/>
            </a:lvl1pPr>
          </a:lstStyle>
          <a:p>
            <a:pPr>
              <a:defRPr/>
            </a:pPr>
            <a:endParaRPr lang="en-US"/>
          </a:p>
        </p:txBody>
      </p:sp>
      <p:sp>
        <p:nvSpPr>
          <p:cNvPr id="5" name="Footer Placeholder 4"/>
          <p:cNvSpPr>
            <a:spLocks noGrp="1"/>
          </p:cNvSpPr>
          <p:nvPr>
            <p:ph type="ftr" sz="quarter" idx="11"/>
          </p:nvPr>
        </p:nvSpPr>
        <p:spPr/>
        <p:txBody>
          <a:bodyPr/>
          <a:lstStyle>
            <a:lvl1pPr>
              <a:defRPr dirty="0"/>
            </a:lvl1pPr>
          </a:lstStyle>
          <a:p>
            <a:pPr>
              <a:defRPr/>
            </a:pPr>
            <a:endParaRPr lang="en-US"/>
          </a:p>
        </p:txBody>
      </p:sp>
      <p:sp>
        <p:nvSpPr>
          <p:cNvPr id="6" name="Slide Number Placeholder 5"/>
          <p:cNvSpPr>
            <a:spLocks noGrp="1"/>
          </p:cNvSpPr>
          <p:nvPr>
            <p:ph type="sldNum" sz="quarter" idx="12"/>
          </p:nvPr>
        </p:nvSpPr>
        <p:spPr/>
        <p:txBody>
          <a:bodyPr/>
          <a:lstStyle>
            <a:lvl1pPr>
              <a:defRPr smtClean="0">
                <a:ea typeface="ＭＳ Ｐゴシック" pitchFamily="-112" charset="-128"/>
              </a:defRPr>
            </a:lvl1pPr>
          </a:lstStyle>
          <a:p>
            <a:fld id="{3B8A8D61-3A36-424D-B753-12D2B0A5789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dirty="0"/>
            </a:lvl1pPr>
          </a:lstStyle>
          <a:p>
            <a:pPr>
              <a:defRPr/>
            </a:pPr>
            <a:endParaRPr lang="en-US"/>
          </a:p>
        </p:txBody>
      </p:sp>
      <p:sp>
        <p:nvSpPr>
          <p:cNvPr id="5" name="Footer Placeholder 4"/>
          <p:cNvSpPr>
            <a:spLocks noGrp="1"/>
          </p:cNvSpPr>
          <p:nvPr>
            <p:ph type="ftr" sz="quarter" idx="11"/>
          </p:nvPr>
        </p:nvSpPr>
        <p:spPr/>
        <p:txBody>
          <a:bodyPr/>
          <a:lstStyle>
            <a:lvl1pPr>
              <a:defRPr dirty="0"/>
            </a:lvl1pPr>
          </a:lstStyle>
          <a:p>
            <a:pPr>
              <a:defRPr/>
            </a:pPr>
            <a:endParaRPr lang="en-US"/>
          </a:p>
        </p:txBody>
      </p:sp>
      <p:sp>
        <p:nvSpPr>
          <p:cNvPr id="6" name="Slide Number Placeholder 5"/>
          <p:cNvSpPr>
            <a:spLocks noGrp="1"/>
          </p:cNvSpPr>
          <p:nvPr>
            <p:ph type="sldNum" sz="quarter" idx="12"/>
          </p:nvPr>
        </p:nvSpPr>
        <p:spPr/>
        <p:txBody>
          <a:bodyPr/>
          <a:lstStyle>
            <a:lvl1pPr>
              <a:defRPr smtClean="0">
                <a:ea typeface="ＭＳ Ｐゴシック" pitchFamily="-112" charset="-128"/>
              </a:defRPr>
            </a:lvl1pPr>
          </a:lstStyle>
          <a:p>
            <a:fld id="{29FFAA14-AD86-45B6-846B-0006D1FFD44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dirty="0"/>
            </a:lvl1pPr>
          </a:lstStyle>
          <a:p>
            <a:pPr>
              <a:defRPr/>
            </a:pPr>
            <a:endParaRPr lang="en-US"/>
          </a:p>
        </p:txBody>
      </p:sp>
      <p:sp>
        <p:nvSpPr>
          <p:cNvPr id="5" name="Footer Placeholder 4"/>
          <p:cNvSpPr>
            <a:spLocks noGrp="1"/>
          </p:cNvSpPr>
          <p:nvPr>
            <p:ph type="ftr" sz="quarter" idx="11"/>
          </p:nvPr>
        </p:nvSpPr>
        <p:spPr/>
        <p:txBody>
          <a:bodyPr/>
          <a:lstStyle>
            <a:lvl1pPr>
              <a:defRPr dirty="0"/>
            </a:lvl1pPr>
          </a:lstStyle>
          <a:p>
            <a:pPr>
              <a:defRPr/>
            </a:pPr>
            <a:endParaRPr lang="en-US"/>
          </a:p>
        </p:txBody>
      </p:sp>
      <p:sp>
        <p:nvSpPr>
          <p:cNvPr id="6" name="Slide Number Placeholder 5"/>
          <p:cNvSpPr>
            <a:spLocks noGrp="1"/>
          </p:cNvSpPr>
          <p:nvPr>
            <p:ph type="sldNum" sz="quarter" idx="12"/>
          </p:nvPr>
        </p:nvSpPr>
        <p:spPr/>
        <p:txBody>
          <a:bodyPr/>
          <a:lstStyle>
            <a:lvl1pPr>
              <a:defRPr smtClean="0">
                <a:ea typeface="ＭＳ Ｐゴシック" pitchFamily="-112" charset="-128"/>
              </a:defRPr>
            </a:lvl1pPr>
          </a:lstStyle>
          <a:p>
            <a:fld id="{65BCF652-DCDD-4F66-82B5-0DAF7125E65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dirty="0"/>
            </a:lvl1pPr>
          </a:lstStyle>
          <a:p>
            <a:pPr>
              <a:defRPr/>
            </a:pPr>
            <a:endParaRPr lang="en-US"/>
          </a:p>
        </p:txBody>
      </p:sp>
      <p:sp>
        <p:nvSpPr>
          <p:cNvPr id="5" name="Footer Placeholder 4"/>
          <p:cNvSpPr>
            <a:spLocks noGrp="1"/>
          </p:cNvSpPr>
          <p:nvPr>
            <p:ph type="ftr" sz="quarter" idx="11"/>
          </p:nvPr>
        </p:nvSpPr>
        <p:spPr/>
        <p:txBody>
          <a:bodyPr/>
          <a:lstStyle>
            <a:lvl1pPr>
              <a:defRPr dirty="0"/>
            </a:lvl1pPr>
          </a:lstStyle>
          <a:p>
            <a:pPr>
              <a:defRPr/>
            </a:pPr>
            <a:endParaRPr lang="en-US"/>
          </a:p>
        </p:txBody>
      </p:sp>
      <p:sp>
        <p:nvSpPr>
          <p:cNvPr id="6" name="Slide Number Placeholder 5"/>
          <p:cNvSpPr>
            <a:spLocks noGrp="1"/>
          </p:cNvSpPr>
          <p:nvPr>
            <p:ph type="sldNum" sz="quarter" idx="12"/>
          </p:nvPr>
        </p:nvSpPr>
        <p:spPr/>
        <p:txBody>
          <a:bodyPr/>
          <a:lstStyle>
            <a:lvl1pPr>
              <a:defRPr smtClean="0">
                <a:ea typeface="ＭＳ Ｐゴシック" pitchFamily="-112" charset="-128"/>
              </a:defRPr>
            </a:lvl1pPr>
          </a:lstStyle>
          <a:p>
            <a:fld id="{7162A686-8E6D-43FC-BA70-46A91D64DCB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dirty="0"/>
            </a:lvl1pPr>
          </a:lstStyle>
          <a:p>
            <a:pPr>
              <a:defRPr/>
            </a:pPr>
            <a:endParaRPr lang="en-US"/>
          </a:p>
        </p:txBody>
      </p:sp>
      <p:sp>
        <p:nvSpPr>
          <p:cNvPr id="6" name="Footer Placeholder 5"/>
          <p:cNvSpPr>
            <a:spLocks noGrp="1"/>
          </p:cNvSpPr>
          <p:nvPr>
            <p:ph type="ftr" sz="quarter" idx="11"/>
          </p:nvPr>
        </p:nvSpPr>
        <p:spPr/>
        <p:txBody>
          <a:bodyPr/>
          <a:lstStyle>
            <a:lvl1pPr>
              <a:defRPr dirty="0"/>
            </a:lvl1pPr>
          </a:lstStyle>
          <a:p>
            <a:pPr>
              <a:defRPr/>
            </a:pPr>
            <a:endParaRPr lang="en-US"/>
          </a:p>
        </p:txBody>
      </p:sp>
      <p:sp>
        <p:nvSpPr>
          <p:cNvPr id="7" name="Slide Number Placeholder 6"/>
          <p:cNvSpPr>
            <a:spLocks noGrp="1"/>
          </p:cNvSpPr>
          <p:nvPr>
            <p:ph type="sldNum" sz="quarter" idx="12"/>
          </p:nvPr>
        </p:nvSpPr>
        <p:spPr/>
        <p:txBody>
          <a:bodyPr/>
          <a:lstStyle>
            <a:lvl1pPr>
              <a:defRPr smtClean="0">
                <a:ea typeface="ＭＳ Ｐゴシック" pitchFamily="-112" charset="-128"/>
              </a:defRPr>
            </a:lvl1pPr>
          </a:lstStyle>
          <a:p>
            <a:fld id="{4A6F6843-585A-4D4B-B8E7-C3E876B0CD1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dirty="0"/>
            </a:lvl1pPr>
          </a:lstStyle>
          <a:p>
            <a:pPr>
              <a:defRPr/>
            </a:pPr>
            <a:endParaRPr lang="en-US"/>
          </a:p>
        </p:txBody>
      </p:sp>
      <p:sp>
        <p:nvSpPr>
          <p:cNvPr id="8" name="Footer Placeholder 7"/>
          <p:cNvSpPr>
            <a:spLocks noGrp="1"/>
          </p:cNvSpPr>
          <p:nvPr>
            <p:ph type="ftr" sz="quarter" idx="11"/>
          </p:nvPr>
        </p:nvSpPr>
        <p:spPr/>
        <p:txBody>
          <a:bodyPr/>
          <a:lstStyle>
            <a:lvl1pPr>
              <a:defRPr dirty="0"/>
            </a:lvl1pPr>
          </a:lstStyle>
          <a:p>
            <a:pPr>
              <a:defRPr/>
            </a:pPr>
            <a:endParaRPr lang="en-US"/>
          </a:p>
        </p:txBody>
      </p:sp>
      <p:sp>
        <p:nvSpPr>
          <p:cNvPr id="9" name="Slide Number Placeholder 8"/>
          <p:cNvSpPr>
            <a:spLocks noGrp="1"/>
          </p:cNvSpPr>
          <p:nvPr>
            <p:ph type="sldNum" sz="quarter" idx="12"/>
          </p:nvPr>
        </p:nvSpPr>
        <p:spPr/>
        <p:txBody>
          <a:bodyPr/>
          <a:lstStyle>
            <a:lvl1pPr>
              <a:defRPr smtClean="0">
                <a:ea typeface="ＭＳ Ｐゴシック" pitchFamily="-112" charset="-128"/>
              </a:defRPr>
            </a:lvl1pPr>
          </a:lstStyle>
          <a:p>
            <a:fld id="{7168D272-632D-44AC-AB3E-04BEFB31B79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dirty="0"/>
            </a:lvl1pPr>
          </a:lstStyle>
          <a:p>
            <a:pPr>
              <a:defRPr/>
            </a:pPr>
            <a:endParaRPr lang="en-US"/>
          </a:p>
        </p:txBody>
      </p:sp>
      <p:sp>
        <p:nvSpPr>
          <p:cNvPr id="4" name="Footer Placeholder 3"/>
          <p:cNvSpPr>
            <a:spLocks noGrp="1"/>
          </p:cNvSpPr>
          <p:nvPr>
            <p:ph type="ftr" sz="quarter" idx="11"/>
          </p:nvPr>
        </p:nvSpPr>
        <p:spPr/>
        <p:txBody>
          <a:bodyPr/>
          <a:lstStyle>
            <a:lvl1pPr>
              <a:defRPr dirty="0"/>
            </a:lvl1pPr>
          </a:lstStyle>
          <a:p>
            <a:pPr>
              <a:defRPr/>
            </a:pPr>
            <a:endParaRPr lang="en-US"/>
          </a:p>
        </p:txBody>
      </p:sp>
      <p:sp>
        <p:nvSpPr>
          <p:cNvPr id="5" name="Slide Number Placeholder 4"/>
          <p:cNvSpPr>
            <a:spLocks noGrp="1"/>
          </p:cNvSpPr>
          <p:nvPr>
            <p:ph type="sldNum" sz="quarter" idx="12"/>
          </p:nvPr>
        </p:nvSpPr>
        <p:spPr/>
        <p:txBody>
          <a:bodyPr/>
          <a:lstStyle>
            <a:lvl1pPr>
              <a:defRPr smtClean="0">
                <a:ea typeface="ＭＳ Ｐゴシック" pitchFamily="-112" charset="-128"/>
              </a:defRPr>
            </a:lvl1pPr>
          </a:lstStyle>
          <a:p>
            <a:fld id="{85395C21-FDDB-428D-996A-221216BA976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dirty="0"/>
            </a:lvl1pPr>
          </a:lstStyle>
          <a:p>
            <a:pPr>
              <a:defRPr/>
            </a:pPr>
            <a:endParaRPr lang="en-US"/>
          </a:p>
        </p:txBody>
      </p:sp>
      <p:sp>
        <p:nvSpPr>
          <p:cNvPr id="3" name="Footer Placeholder 2"/>
          <p:cNvSpPr>
            <a:spLocks noGrp="1"/>
          </p:cNvSpPr>
          <p:nvPr>
            <p:ph type="ftr" sz="quarter" idx="11"/>
          </p:nvPr>
        </p:nvSpPr>
        <p:spPr/>
        <p:txBody>
          <a:bodyPr/>
          <a:lstStyle>
            <a:lvl1pPr>
              <a:defRPr dirty="0"/>
            </a:lvl1pPr>
          </a:lstStyle>
          <a:p>
            <a:pPr>
              <a:defRPr/>
            </a:pPr>
            <a:endParaRPr lang="en-US"/>
          </a:p>
        </p:txBody>
      </p:sp>
      <p:sp>
        <p:nvSpPr>
          <p:cNvPr id="4" name="Slide Number Placeholder 3"/>
          <p:cNvSpPr>
            <a:spLocks noGrp="1"/>
          </p:cNvSpPr>
          <p:nvPr>
            <p:ph type="sldNum" sz="quarter" idx="12"/>
          </p:nvPr>
        </p:nvSpPr>
        <p:spPr/>
        <p:txBody>
          <a:bodyPr/>
          <a:lstStyle>
            <a:lvl1pPr>
              <a:defRPr smtClean="0">
                <a:ea typeface="ＭＳ Ｐゴシック" pitchFamily="-112" charset="-128"/>
              </a:defRPr>
            </a:lvl1pPr>
          </a:lstStyle>
          <a:p>
            <a:fld id="{453D5CE6-FD38-4607-8976-04D2511D1F8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dirty="0"/>
            </a:lvl1pPr>
          </a:lstStyle>
          <a:p>
            <a:pPr>
              <a:defRPr/>
            </a:pPr>
            <a:endParaRPr lang="en-US"/>
          </a:p>
        </p:txBody>
      </p:sp>
      <p:sp>
        <p:nvSpPr>
          <p:cNvPr id="6" name="Footer Placeholder 5"/>
          <p:cNvSpPr>
            <a:spLocks noGrp="1"/>
          </p:cNvSpPr>
          <p:nvPr>
            <p:ph type="ftr" sz="quarter" idx="11"/>
          </p:nvPr>
        </p:nvSpPr>
        <p:spPr/>
        <p:txBody>
          <a:bodyPr/>
          <a:lstStyle>
            <a:lvl1pPr>
              <a:defRPr dirty="0"/>
            </a:lvl1pPr>
          </a:lstStyle>
          <a:p>
            <a:pPr>
              <a:defRPr/>
            </a:pPr>
            <a:endParaRPr lang="en-US"/>
          </a:p>
        </p:txBody>
      </p:sp>
      <p:sp>
        <p:nvSpPr>
          <p:cNvPr id="7" name="Slide Number Placeholder 6"/>
          <p:cNvSpPr>
            <a:spLocks noGrp="1"/>
          </p:cNvSpPr>
          <p:nvPr>
            <p:ph type="sldNum" sz="quarter" idx="12"/>
          </p:nvPr>
        </p:nvSpPr>
        <p:spPr/>
        <p:txBody>
          <a:bodyPr/>
          <a:lstStyle>
            <a:lvl1pPr>
              <a:defRPr smtClean="0">
                <a:ea typeface="ＭＳ Ｐゴシック" pitchFamily="-112" charset="-128"/>
              </a:defRPr>
            </a:lvl1pPr>
          </a:lstStyle>
          <a:p>
            <a:fld id="{4C422335-B39C-4420-880C-DA28BF42F75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dirty="0"/>
            </a:lvl1pPr>
          </a:lstStyle>
          <a:p>
            <a:pPr>
              <a:defRPr/>
            </a:pPr>
            <a:endParaRPr lang="en-US"/>
          </a:p>
        </p:txBody>
      </p:sp>
      <p:sp>
        <p:nvSpPr>
          <p:cNvPr id="6" name="Footer Placeholder 5"/>
          <p:cNvSpPr>
            <a:spLocks noGrp="1"/>
          </p:cNvSpPr>
          <p:nvPr>
            <p:ph type="ftr" sz="quarter" idx="11"/>
          </p:nvPr>
        </p:nvSpPr>
        <p:spPr/>
        <p:txBody>
          <a:bodyPr/>
          <a:lstStyle>
            <a:lvl1pPr>
              <a:defRPr dirty="0"/>
            </a:lvl1pPr>
          </a:lstStyle>
          <a:p>
            <a:pPr>
              <a:defRPr/>
            </a:pPr>
            <a:endParaRPr lang="en-US"/>
          </a:p>
        </p:txBody>
      </p:sp>
      <p:sp>
        <p:nvSpPr>
          <p:cNvPr id="7" name="Slide Number Placeholder 6"/>
          <p:cNvSpPr>
            <a:spLocks noGrp="1"/>
          </p:cNvSpPr>
          <p:nvPr>
            <p:ph type="sldNum" sz="quarter" idx="12"/>
          </p:nvPr>
        </p:nvSpPr>
        <p:spPr/>
        <p:txBody>
          <a:bodyPr/>
          <a:lstStyle>
            <a:lvl1pPr>
              <a:defRPr smtClean="0">
                <a:ea typeface="ＭＳ Ｐゴシック" pitchFamily="-112" charset="-128"/>
              </a:defRPr>
            </a:lvl1pPr>
          </a:lstStyle>
          <a:p>
            <a:fld id="{20AC4B99-A376-4832-A6F6-2CDE1E423D4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atin typeface="+mn-lt"/>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mn-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dirty="0">
                <a:latin typeface="+mn-lt"/>
                <a:ea typeface="+mn-ea"/>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rtl="0" eaLnBrk="0" fontAlgn="base" hangingPunct="0">
        <a:spcBef>
          <a:spcPct val="0"/>
        </a:spcBef>
        <a:spcAft>
          <a:spcPct val="0"/>
        </a:spcAft>
        <a:defRPr sz="4400">
          <a:solidFill>
            <a:schemeClr val="tx1"/>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1"/>
          </a:solidFill>
          <a:latin typeface="Garamond"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1"/>
          </a:solidFill>
          <a:latin typeface="Garamond"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1"/>
          </a:solidFill>
          <a:latin typeface="Garamond"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1"/>
          </a:solidFill>
          <a:latin typeface="Garamond"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1"/>
          </a:solidFill>
          <a:latin typeface="Garamond" pitchFamily="-112" charset="0"/>
        </a:defRPr>
      </a:lvl6pPr>
      <a:lvl7pPr marL="914400" algn="ctr" rtl="0" fontAlgn="base">
        <a:spcBef>
          <a:spcPct val="0"/>
        </a:spcBef>
        <a:spcAft>
          <a:spcPct val="0"/>
        </a:spcAft>
        <a:defRPr sz="4400">
          <a:solidFill>
            <a:schemeClr val="tx1"/>
          </a:solidFill>
          <a:latin typeface="Garamond" pitchFamily="-112" charset="0"/>
        </a:defRPr>
      </a:lvl7pPr>
      <a:lvl8pPr marL="1371600" algn="ctr" rtl="0" fontAlgn="base">
        <a:spcBef>
          <a:spcPct val="0"/>
        </a:spcBef>
        <a:spcAft>
          <a:spcPct val="0"/>
        </a:spcAft>
        <a:defRPr sz="4400">
          <a:solidFill>
            <a:schemeClr val="tx1"/>
          </a:solidFill>
          <a:latin typeface="Garamond" pitchFamily="-112" charset="0"/>
        </a:defRPr>
      </a:lvl8pPr>
      <a:lvl9pPr marL="1828800" algn="ctr" rtl="0" fontAlgn="base">
        <a:spcBef>
          <a:spcPct val="0"/>
        </a:spcBef>
        <a:spcAft>
          <a:spcPct val="0"/>
        </a:spcAft>
        <a:defRPr sz="4400">
          <a:solidFill>
            <a:schemeClr val="tx1"/>
          </a:solidFill>
          <a:latin typeface="Garamond"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228600" y="838200"/>
            <a:ext cx="8686800" cy="1470025"/>
          </a:xfrm>
        </p:spPr>
        <p:txBody>
          <a:bodyPr/>
          <a:lstStyle/>
          <a:p>
            <a:pPr algn="l" eaLnBrk="1" hangingPunct="1"/>
            <a:r>
              <a:rPr lang="en-US" sz="3200" b="1" smtClean="0"/>
              <a:t>Municipal Setting Designations in Texas</a:t>
            </a:r>
            <a:br>
              <a:rPr lang="en-US" sz="3200" b="1" smtClean="0"/>
            </a:br>
            <a:r>
              <a:rPr lang="en-US" sz="3200" b="1" smtClean="0"/>
              <a:t/>
            </a:r>
            <a:br>
              <a:rPr lang="en-US" sz="3200" b="1" smtClean="0"/>
            </a:br>
            <a:r>
              <a:rPr lang="en-US" sz="3200" b="1" smtClean="0"/>
              <a:t>A Case Study of Tarrant &amp; Dallas Counties</a:t>
            </a:r>
          </a:p>
        </p:txBody>
      </p:sp>
      <p:sp>
        <p:nvSpPr>
          <p:cNvPr id="14339" name="Rectangle 3"/>
          <p:cNvSpPr>
            <a:spLocks noGrp="1" noChangeArrowheads="1"/>
          </p:cNvSpPr>
          <p:nvPr>
            <p:ph type="subTitle" idx="1"/>
          </p:nvPr>
        </p:nvSpPr>
        <p:spPr>
          <a:xfrm>
            <a:off x="228600" y="4724400"/>
            <a:ext cx="8686800" cy="1905000"/>
          </a:xfrm>
        </p:spPr>
        <p:txBody>
          <a:bodyPr/>
          <a:lstStyle/>
          <a:p>
            <a:pPr algn="r" eaLnBrk="1" hangingPunct="1">
              <a:lnSpc>
                <a:spcPct val="90000"/>
              </a:lnSpc>
            </a:pPr>
            <a:r>
              <a:rPr lang="en-US" sz="2100" smtClean="0"/>
              <a:t>CE394K:  GIS for Water Resources</a:t>
            </a:r>
          </a:p>
          <a:p>
            <a:pPr algn="r" eaLnBrk="1" hangingPunct="1">
              <a:lnSpc>
                <a:spcPct val="90000"/>
              </a:lnSpc>
            </a:pPr>
            <a:r>
              <a:rPr lang="en-US" sz="2100" smtClean="0"/>
              <a:t>Professor David Maidment</a:t>
            </a:r>
          </a:p>
          <a:p>
            <a:pPr algn="r" eaLnBrk="1" hangingPunct="1">
              <a:lnSpc>
                <a:spcPct val="90000"/>
              </a:lnSpc>
            </a:pPr>
            <a:endParaRPr lang="en-US" sz="2100" smtClean="0"/>
          </a:p>
          <a:p>
            <a:pPr algn="r" eaLnBrk="1" hangingPunct="1">
              <a:lnSpc>
                <a:spcPct val="90000"/>
              </a:lnSpc>
            </a:pPr>
            <a:r>
              <a:rPr lang="en-US" sz="2100" smtClean="0"/>
              <a:t>Jeni Webb</a:t>
            </a:r>
          </a:p>
          <a:p>
            <a:pPr algn="r" eaLnBrk="1" hangingPunct="1">
              <a:lnSpc>
                <a:spcPct val="90000"/>
              </a:lnSpc>
            </a:pPr>
            <a:r>
              <a:rPr lang="en-US" sz="2100" smtClean="0"/>
              <a:t>November 18, 2010</a:t>
            </a:r>
          </a:p>
        </p:txBody>
      </p:sp>
      <p:pic>
        <p:nvPicPr>
          <p:cNvPr id="9" name="Content Placeholder 4"/>
          <p:cNvPicPr>
            <a:picLocks noChangeAspect="1"/>
          </p:cNvPicPr>
          <p:nvPr/>
        </p:nvPicPr>
        <p:blipFill>
          <a:blip r:embed="rId3">
            <a:extLst>
              <a:ext uri="{28A0092B-C50C-407E-A947-70E740481C1C}"/>
            </a:extLst>
          </a:blip>
          <a:stretch>
            <a:fillRect/>
          </a:stretch>
        </p:blipFill>
        <p:spPr bwMode="auto">
          <a:xfrm>
            <a:off x="304800" y="2367629"/>
            <a:ext cx="4555141" cy="4337971"/>
          </a:xfrm>
          <a:prstGeom prst="rect">
            <a:avLst/>
          </a:prstGeom>
          <a:noFill/>
          <a:ln>
            <a:noFill/>
          </a:ln>
          <a:effectLst>
            <a:softEdge rad="112500"/>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l" eaLnBrk="1" hangingPunct="1"/>
            <a:r>
              <a:rPr lang="en-US" sz="2400" b="1" smtClean="0"/>
              <a:t/>
            </a:r>
            <a:br>
              <a:rPr lang="en-US" sz="2400" b="1" smtClean="0"/>
            </a:br>
            <a:r>
              <a:rPr lang="en-US" sz="2400" b="1" smtClean="0"/>
              <a:t>Methodology</a:t>
            </a:r>
          </a:p>
        </p:txBody>
      </p:sp>
      <p:sp>
        <p:nvSpPr>
          <p:cNvPr id="30723" name="Content Placeholder 4"/>
          <p:cNvSpPr>
            <a:spLocks noGrp="1"/>
          </p:cNvSpPr>
          <p:nvPr>
            <p:ph sz="half" idx="1"/>
          </p:nvPr>
        </p:nvSpPr>
        <p:spPr/>
        <p:txBody>
          <a:bodyPr/>
          <a:lstStyle/>
          <a:p>
            <a:r>
              <a:rPr lang="en-US" smtClean="0"/>
              <a:t>Collect raw GIS data</a:t>
            </a:r>
          </a:p>
          <a:p>
            <a:pPr lvl="1"/>
            <a:r>
              <a:rPr lang="en-US" smtClean="0"/>
              <a:t>TWDB</a:t>
            </a:r>
          </a:p>
          <a:p>
            <a:pPr lvl="1"/>
            <a:r>
              <a:rPr lang="en-US" smtClean="0"/>
              <a:t>TCEQ</a:t>
            </a:r>
          </a:p>
          <a:p>
            <a:pPr lvl="1"/>
            <a:r>
              <a:rPr lang="en-US" smtClean="0"/>
              <a:t>NCTCOG</a:t>
            </a:r>
          </a:p>
          <a:p>
            <a:pPr lvl="1"/>
            <a:r>
              <a:rPr lang="en-US" smtClean="0"/>
              <a:t>ArcGIS Online</a:t>
            </a:r>
          </a:p>
          <a:p>
            <a:r>
              <a:rPr lang="en-US" smtClean="0"/>
              <a:t>Use ArcGIS tools to </a:t>
            </a:r>
            <a:r>
              <a:rPr lang="en-US" smtClean="0">
                <a:solidFill>
                  <a:srgbClr val="0000FF"/>
                </a:solidFill>
              </a:rPr>
              <a:t>examine the spatial relationships </a:t>
            </a:r>
            <a:r>
              <a:rPr lang="en-US" smtClean="0"/>
              <a:t>between MSDs and water resources</a:t>
            </a:r>
          </a:p>
        </p:txBody>
      </p:sp>
      <p:pic>
        <p:nvPicPr>
          <p:cNvPr id="30724" name="Content Placeholder 6" descr="studyareawithwells.jpg"/>
          <p:cNvPicPr>
            <a:picLocks noGrp="1" noChangeAspect="1"/>
          </p:cNvPicPr>
          <p:nvPr>
            <p:ph sz="half" idx="2"/>
          </p:nvPr>
        </p:nvPicPr>
        <p:blipFill>
          <a:blip r:embed="rId3"/>
          <a:srcRect t="-55437" b="-55437"/>
          <a:stretch>
            <a:fillRect/>
          </a:stretch>
        </p:blipFill>
        <p:spPr>
          <a:xfrm>
            <a:off x="4038600" y="660400"/>
            <a:ext cx="4876800" cy="546576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l" eaLnBrk="1" hangingPunct="1"/>
            <a:r>
              <a:rPr lang="en-US" sz="2400" b="1" smtClean="0"/>
              <a:t>ArcGIS identifies areas of concern for MSDs</a:t>
            </a:r>
          </a:p>
        </p:txBody>
      </p:sp>
      <p:sp>
        <p:nvSpPr>
          <p:cNvPr id="32771" name="Rectangle 3"/>
          <p:cNvSpPr>
            <a:spLocks noGrp="1" noChangeArrowheads="1"/>
          </p:cNvSpPr>
          <p:nvPr>
            <p:ph sz="half" idx="1"/>
          </p:nvPr>
        </p:nvSpPr>
        <p:spPr/>
        <p:txBody>
          <a:bodyPr/>
          <a:lstStyle/>
          <a:p>
            <a:pPr eaLnBrk="1" hangingPunct="1">
              <a:lnSpc>
                <a:spcPct val="90000"/>
              </a:lnSpc>
            </a:pPr>
            <a:r>
              <a:rPr lang="en-US" sz="2400" smtClean="0"/>
              <a:t>MSDs are based on parcels with a </a:t>
            </a:r>
            <a:r>
              <a:rPr lang="en-US" sz="2400" smtClean="0">
                <a:solidFill>
                  <a:srgbClr val="0000FF"/>
                </a:solidFill>
              </a:rPr>
              <a:t>specific address</a:t>
            </a:r>
          </a:p>
          <a:p>
            <a:pPr eaLnBrk="1" hangingPunct="1">
              <a:lnSpc>
                <a:spcPct val="90000"/>
              </a:lnSpc>
            </a:pPr>
            <a:r>
              <a:rPr lang="en-US" sz="2400" smtClean="0">
                <a:solidFill>
                  <a:srgbClr val="000000"/>
                </a:solidFill>
              </a:rPr>
              <a:t>Geo-coding</a:t>
            </a:r>
            <a:r>
              <a:rPr lang="en-US" sz="2400" smtClean="0"/>
              <a:t>, or </a:t>
            </a:r>
            <a:r>
              <a:rPr lang="en-US" sz="2400" smtClean="0">
                <a:solidFill>
                  <a:srgbClr val="0000FF"/>
                </a:solidFill>
              </a:rPr>
              <a:t>“address matching”</a:t>
            </a:r>
            <a:r>
              <a:rPr lang="en-US" sz="2400" smtClean="0"/>
              <a:t> represents these addresses spatially</a:t>
            </a:r>
          </a:p>
          <a:p>
            <a:pPr eaLnBrk="1" hangingPunct="1">
              <a:lnSpc>
                <a:spcPct val="90000"/>
              </a:lnSpc>
            </a:pPr>
            <a:r>
              <a:rPr lang="en-US" sz="2400" smtClean="0"/>
              <a:t>The </a:t>
            </a:r>
            <a:r>
              <a:rPr lang="en-US" sz="2400" smtClean="0">
                <a:solidFill>
                  <a:srgbClr val="009900"/>
                </a:solidFill>
              </a:rPr>
              <a:t>Buffer tool </a:t>
            </a:r>
            <a:r>
              <a:rPr lang="en-US" sz="2400" smtClean="0"/>
              <a:t>establishes a distance threshold for comparing features (e.g. .5 miles)</a:t>
            </a:r>
          </a:p>
          <a:p>
            <a:pPr eaLnBrk="1" hangingPunct="1">
              <a:lnSpc>
                <a:spcPct val="90000"/>
              </a:lnSpc>
              <a:buFontTx/>
              <a:buNone/>
            </a:pPr>
            <a:endParaRPr lang="en-US" sz="2400" smtClean="0"/>
          </a:p>
        </p:txBody>
      </p:sp>
      <p:pic>
        <p:nvPicPr>
          <p:cNvPr id="6" name="Content Placeholder 5"/>
          <p:cNvPicPr>
            <a:picLocks noGrp="1" noChangeAspect="1"/>
          </p:cNvPicPr>
          <p:nvPr>
            <p:ph sz="half" idx="2"/>
          </p:nvPr>
        </p:nvPicPr>
        <p:blipFill>
          <a:blip r:embed="rId2"/>
          <a:stretch>
            <a:fillRect/>
          </a:stretch>
        </p:blipFill>
        <p:spPr>
          <a:xfrm>
            <a:off x="4953000" y="1227138"/>
            <a:ext cx="3594100" cy="5186362"/>
          </a:xfrm>
          <a:ln w="15875">
            <a:solidFill>
              <a:schemeClr val="accent6">
                <a:lumMod val="60000"/>
                <a:lumOff val="40000"/>
              </a:schemeClr>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l" eaLnBrk="1" hangingPunct="1"/>
            <a:r>
              <a:rPr lang="en-US" sz="2400" b="1" smtClean="0"/>
              <a:t>ArcGIS helps identify sites for future MSDs</a:t>
            </a:r>
          </a:p>
        </p:txBody>
      </p:sp>
      <p:sp>
        <p:nvSpPr>
          <p:cNvPr id="33795" name="Rectangle 3"/>
          <p:cNvSpPr>
            <a:spLocks noGrp="1" noChangeArrowheads="1"/>
          </p:cNvSpPr>
          <p:nvPr>
            <p:ph sz="half" idx="1"/>
          </p:nvPr>
        </p:nvSpPr>
        <p:spPr/>
        <p:txBody>
          <a:bodyPr/>
          <a:lstStyle/>
          <a:p>
            <a:pPr eaLnBrk="1" hangingPunct="1">
              <a:lnSpc>
                <a:spcPct val="90000"/>
              </a:lnSpc>
            </a:pPr>
            <a:r>
              <a:rPr lang="en-US" sz="2400" smtClean="0"/>
              <a:t>The </a:t>
            </a:r>
            <a:r>
              <a:rPr lang="en-US" sz="2400" smtClean="0">
                <a:solidFill>
                  <a:srgbClr val="0000FF"/>
                </a:solidFill>
              </a:rPr>
              <a:t>Select by location tool </a:t>
            </a:r>
            <a:r>
              <a:rPr lang="en-US" sz="2400" smtClean="0"/>
              <a:t>helps examine </a:t>
            </a:r>
            <a:r>
              <a:rPr lang="en-US" sz="2400" smtClean="0">
                <a:solidFill>
                  <a:srgbClr val="009900"/>
                </a:solidFill>
              </a:rPr>
              <a:t>spatial relationship </a:t>
            </a:r>
            <a:r>
              <a:rPr lang="en-US" sz="2400" smtClean="0"/>
              <a:t>between water resources and contamination</a:t>
            </a:r>
          </a:p>
          <a:p>
            <a:pPr eaLnBrk="1" hangingPunct="1">
              <a:lnSpc>
                <a:spcPct val="90000"/>
              </a:lnSpc>
            </a:pPr>
            <a:r>
              <a:rPr lang="en-US" sz="2400" smtClean="0"/>
              <a:t>Enables land use planners to be </a:t>
            </a:r>
            <a:r>
              <a:rPr lang="en-US" sz="2400" smtClean="0">
                <a:solidFill>
                  <a:srgbClr val="009900"/>
                </a:solidFill>
              </a:rPr>
              <a:t>proactive </a:t>
            </a:r>
            <a:r>
              <a:rPr lang="en-US" sz="2400" smtClean="0"/>
              <a:t>in identifying potential MSD sites</a:t>
            </a:r>
            <a:endParaRPr lang="en-US" sz="2400" smtClean="0">
              <a:solidFill>
                <a:srgbClr val="009900"/>
              </a:solidFill>
            </a:endParaRPr>
          </a:p>
          <a:p>
            <a:pPr eaLnBrk="1" hangingPunct="1">
              <a:lnSpc>
                <a:spcPct val="90000"/>
              </a:lnSpc>
            </a:pPr>
            <a:endParaRPr lang="en-US" sz="2400" smtClean="0"/>
          </a:p>
          <a:p>
            <a:pPr eaLnBrk="1" hangingPunct="1">
              <a:lnSpc>
                <a:spcPct val="90000"/>
              </a:lnSpc>
              <a:buFontTx/>
              <a:buNone/>
            </a:pPr>
            <a:endParaRPr lang="en-US" sz="2400" smtClean="0"/>
          </a:p>
        </p:txBody>
      </p:sp>
      <p:pic>
        <p:nvPicPr>
          <p:cNvPr id="7" name="Content Placeholder 6"/>
          <p:cNvPicPr>
            <a:picLocks noGrp="1" noChangeAspect="1"/>
          </p:cNvPicPr>
          <p:nvPr>
            <p:ph sz="half" idx="1"/>
          </p:nvPr>
        </p:nvPicPr>
        <p:blipFill>
          <a:blip r:embed="rId2">
            <a:extLst>
              <a:ext uri="{28A0092B-C50C-407E-A947-70E740481C1C}"/>
            </a:extLst>
          </a:blip>
          <a:stretch>
            <a:fillRect/>
          </a:stretch>
        </p:blipFill>
        <p:spPr>
          <a:xfrm>
            <a:off x="4531833" y="1066800"/>
            <a:ext cx="4535967" cy="5493353"/>
          </a:xfrm>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sz="half" idx="1"/>
          </p:nvPr>
        </p:nvSpPr>
        <p:spPr>
          <a:xfrm>
            <a:off x="533400" y="1447800"/>
            <a:ext cx="8077200" cy="4525963"/>
          </a:xfrm>
        </p:spPr>
        <p:txBody>
          <a:bodyPr/>
          <a:lstStyle/>
          <a:p>
            <a:r>
              <a:rPr lang="en-US" smtClean="0"/>
              <a:t>All existing MSDs are </a:t>
            </a:r>
            <a:r>
              <a:rPr lang="en-US" smtClean="0">
                <a:solidFill>
                  <a:srgbClr val="0000FF"/>
                </a:solidFill>
              </a:rPr>
              <a:t>less than 200 feet </a:t>
            </a:r>
            <a:r>
              <a:rPr lang="en-US" smtClean="0"/>
              <a:t>below the ground surface</a:t>
            </a:r>
          </a:p>
          <a:p>
            <a:r>
              <a:rPr lang="en-US" smtClean="0">
                <a:solidFill>
                  <a:srgbClr val="009900"/>
                </a:solidFill>
              </a:rPr>
              <a:t>Woodbine and Trinity Aquifers</a:t>
            </a:r>
            <a:r>
              <a:rPr lang="en-US" smtClean="0"/>
              <a:t> are present in the case study area</a:t>
            </a:r>
          </a:p>
          <a:p>
            <a:r>
              <a:rPr lang="en-US" smtClean="0">
                <a:solidFill>
                  <a:srgbClr val="FF0000"/>
                </a:solidFill>
              </a:rPr>
              <a:t>42 wells are within .5 miles of an MSD</a:t>
            </a:r>
          </a:p>
          <a:p>
            <a:r>
              <a:rPr lang="en-US" smtClean="0"/>
              <a:t>Of those, none are less than 200 feet below</a:t>
            </a:r>
          </a:p>
        </p:txBody>
      </p:sp>
      <p:sp>
        <p:nvSpPr>
          <p:cNvPr id="34819" name="Rectangle 2"/>
          <p:cNvSpPr>
            <a:spLocks noGrp="1" noChangeArrowheads="1"/>
          </p:cNvSpPr>
          <p:nvPr>
            <p:ph type="title"/>
          </p:nvPr>
        </p:nvSpPr>
        <p:spPr/>
        <p:txBody>
          <a:bodyPr/>
          <a:lstStyle/>
          <a:p>
            <a:pPr algn="l" eaLnBrk="1" hangingPunct="1"/>
            <a:r>
              <a:rPr lang="en-US" sz="2400" b="1" smtClean="0"/>
              <a:t>Findings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Content Placeholder 3"/>
          <p:cNvPicPr>
            <a:picLocks noGrp="1" noChangeAspect="1"/>
          </p:cNvPicPr>
          <p:nvPr>
            <p:ph sz="half" idx="1"/>
          </p:nvPr>
        </p:nvPicPr>
        <p:blipFill>
          <a:blip r:embed="rId2"/>
          <a:srcRect/>
          <a:stretch>
            <a:fillRect/>
          </a:stretch>
        </p:blipFill>
        <p:spPr>
          <a:xfrm>
            <a:off x="381000" y="3657600"/>
            <a:ext cx="8401050" cy="2549525"/>
          </a:xfrm>
        </p:spPr>
      </p:pic>
      <p:sp>
        <p:nvSpPr>
          <p:cNvPr id="3" name="Oval 2"/>
          <p:cNvSpPr>
            <a:spLocks noChangeArrowheads="1"/>
          </p:cNvSpPr>
          <p:nvPr/>
        </p:nvSpPr>
        <p:spPr bwMode="auto">
          <a:xfrm>
            <a:off x="0" y="2895600"/>
            <a:ext cx="3733800" cy="3886200"/>
          </a:xfrm>
          <a:prstGeom prst="ellipse">
            <a:avLst/>
          </a:prstGeom>
          <a:noFill/>
          <a:ln w="15875">
            <a:solidFill>
              <a:srgbClr val="009900"/>
            </a:solidFill>
            <a:round/>
            <a:headEnd/>
            <a:tailEnd/>
          </a:ln>
          <a:effectLst>
            <a:outerShdw dist="23000" dir="5400000" rotWithShape="0">
              <a:srgbClr val="808080">
                <a:alpha val="34998"/>
              </a:srgbClr>
            </a:outerShdw>
          </a:effectLst>
        </p:spPr>
        <p:txBody>
          <a:bodyPr anchor="ctr"/>
          <a:lstStyle/>
          <a:p>
            <a:pPr algn="ctr">
              <a:defRPr/>
            </a:pPr>
            <a:endParaRPr lang="en-US" dirty="0">
              <a:solidFill>
                <a:schemeClr val="lt1"/>
              </a:solidFill>
              <a:latin typeface="+mn-lt"/>
              <a:ea typeface="+mn-ea"/>
            </a:endParaRPr>
          </a:p>
        </p:txBody>
      </p:sp>
      <p:sp>
        <p:nvSpPr>
          <p:cNvPr id="35844" name="Rectangle 2"/>
          <p:cNvSpPr>
            <a:spLocks noGrp="1" noChangeArrowheads="1"/>
          </p:cNvSpPr>
          <p:nvPr>
            <p:ph type="title"/>
          </p:nvPr>
        </p:nvSpPr>
        <p:spPr/>
        <p:txBody>
          <a:bodyPr/>
          <a:lstStyle/>
          <a:p>
            <a:pPr algn="l" eaLnBrk="1" hangingPunct="1"/>
            <a:r>
              <a:rPr lang="en-US" sz="2400" b="1" smtClean="0"/>
              <a:t>Findings </a:t>
            </a:r>
          </a:p>
        </p:txBody>
      </p:sp>
      <p:sp>
        <p:nvSpPr>
          <p:cNvPr id="6" name="Rectangle 5"/>
          <p:cNvSpPr/>
          <p:nvPr/>
        </p:nvSpPr>
        <p:spPr>
          <a:xfrm>
            <a:off x="2971800" y="6270625"/>
            <a:ext cx="6553200" cy="368300"/>
          </a:xfrm>
          <a:prstGeom prst="rect">
            <a:avLst/>
          </a:prstGeom>
        </p:spPr>
        <p:txBody>
          <a:bodyPr>
            <a:spAutoFit/>
          </a:bodyPr>
          <a:lstStyle/>
          <a:p>
            <a:pPr>
              <a:defRPr/>
            </a:pPr>
            <a:r>
              <a:rPr lang="en-US" dirty="0">
                <a:latin typeface="+mj-lt"/>
              </a:rPr>
              <a:t>http://pubs.usgs.gov/circ/circ1171/html/gw_aquifer_old.htm</a:t>
            </a:r>
          </a:p>
        </p:txBody>
      </p:sp>
      <p:sp>
        <p:nvSpPr>
          <p:cNvPr id="35846" name="Content Placeholder 1"/>
          <p:cNvSpPr>
            <a:spLocks noGrp="1"/>
          </p:cNvSpPr>
          <p:nvPr>
            <p:ph sz="half" idx="1"/>
          </p:nvPr>
        </p:nvSpPr>
        <p:spPr>
          <a:xfrm>
            <a:off x="533400" y="1447800"/>
            <a:ext cx="8077200" cy="4525963"/>
          </a:xfrm>
        </p:spPr>
        <p:txBody>
          <a:bodyPr/>
          <a:lstStyle/>
          <a:p>
            <a:r>
              <a:rPr lang="en-US" smtClean="0"/>
              <a:t>Risks contamination </a:t>
            </a:r>
            <a:r>
              <a:rPr lang="en-US" smtClean="0">
                <a:solidFill>
                  <a:srgbClr val="FF0000"/>
                </a:solidFill>
              </a:rPr>
              <a:t>through existing wells</a:t>
            </a:r>
          </a:p>
          <a:p>
            <a:r>
              <a:rPr lang="en-US" smtClean="0"/>
              <a:t>MSD law </a:t>
            </a:r>
            <a:r>
              <a:rPr lang="en-US" smtClean="0">
                <a:solidFill>
                  <a:srgbClr val="FF0000"/>
                </a:solidFill>
              </a:rPr>
              <a:t>does not stipulate an end point </a:t>
            </a:r>
            <a:r>
              <a:rPr lang="en-US" smtClean="0"/>
              <a:t>for certificates of completion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p:cNvSpPr>
            <a:spLocks noGrp="1"/>
          </p:cNvSpPr>
          <p:nvPr>
            <p:ph sz="half" idx="1"/>
          </p:nvPr>
        </p:nvSpPr>
        <p:spPr>
          <a:xfrm>
            <a:off x="457200" y="1600200"/>
            <a:ext cx="8077200" cy="4525963"/>
          </a:xfrm>
        </p:spPr>
        <p:txBody>
          <a:bodyPr/>
          <a:lstStyle/>
          <a:p>
            <a:r>
              <a:rPr lang="en-US" smtClean="0"/>
              <a:t>Geo-code MSD point addresses that have been </a:t>
            </a:r>
            <a:r>
              <a:rPr lang="en-US" smtClean="0">
                <a:solidFill>
                  <a:srgbClr val="0000FF"/>
                </a:solidFill>
              </a:rPr>
              <a:t>added since 2007 for inclusion </a:t>
            </a:r>
            <a:r>
              <a:rPr lang="en-US" smtClean="0"/>
              <a:t>in the study</a:t>
            </a:r>
          </a:p>
          <a:p>
            <a:r>
              <a:rPr lang="en-US" smtClean="0"/>
              <a:t>Add </a:t>
            </a:r>
            <a:r>
              <a:rPr lang="en-US" smtClean="0">
                <a:solidFill>
                  <a:srgbClr val="0000FF"/>
                </a:solidFill>
              </a:rPr>
              <a:t>NHD Flowline </a:t>
            </a:r>
            <a:r>
              <a:rPr lang="en-US" smtClean="0"/>
              <a:t>for surface water comparison</a:t>
            </a:r>
          </a:p>
          <a:p>
            <a:r>
              <a:rPr lang="en-US" smtClean="0"/>
              <a:t>Use X-Tools Pro to convert the EPA’s </a:t>
            </a:r>
            <a:r>
              <a:rPr lang="en-US" smtClean="0">
                <a:solidFill>
                  <a:srgbClr val="0000FF"/>
                </a:solidFill>
              </a:rPr>
              <a:t>Brownfields data </a:t>
            </a:r>
            <a:r>
              <a:rPr lang="en-US" smtClean="0"/>
              <a:t>from .kmz to .shp for comparison</a:t>
            </a:r>
          </a:p>
          <a:p>
            <a:pPr>
              <a:buFontTx/>
              <a:buNone/>
            </a:pPr>
            <a:endParaRPr lang="en-US" smtClean="0"/>
          </a:p>
        </p:txBody>
      </p:sp>
      <p:sp>
        <p:nvSpPr>
          <p:cNvPr id="36867" name="Rectangle 2"/>
          <p:cNvSpPr>
            <a:spLocks noGrp="1" noChangeArrowheads="1"/>
          </p:cNvSpPr>
          <p:nvPr>
            <p:ph type="title"/>
          </p:nvPr>
        </p:nvSpPr>
        <p:spPr/>
        <p:txBody>
          <a:bodyPr/>
          <a:lstStyle/>
          <a:p>
            <a:pPr algn="l" eaLnBrk="1" hangingPunct="1"/>
            <a:r>
              <a:rPr lang="en-US" sz="2400" b="1" smtClean="0"/>
              <a:t>Future Work</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eaLnBrk="1" hangingPunct="1"/>
            <a:r>
              <a:rPr lang="en-US" sz="3200" smtClean="0"/>
              <a:t>Agenda</a:t>
            </a:r>
          </a:p>
        </p:txBody>
      </p:sp>
      <p:sp>
        <p:nvSpPr>
          <p:cNvPr id="16387" name="Rectangle 3"/>
          <p:cNvSpPr>
            <a:spLocks noGrp="1" noChangeArrowheads="1"/>
          </p:cNvSpPr>
          <p:nvPr>
            <p:ph type="body" idx="1"/>
          </p:nvPr>
        </p:nvSpPr>
        <p:spPr/>
        <p:txBody>
          <a:bodyPr/>
          <a:lstStyle/>
          <a:p>
            <a:pPr eaLnBrk="1" hangingPunct="1"/>
            <a:r>
              <a:rPr lang="en-US" sz="2400" smtClean="0"/>
              <a:t>Background on HB 3152:  Municipal Setting Designation (MSD)</a:t>
            </a:r>
          </a:p>
          <a:p>
            <a:pPr eaLnBrk="1" hangingPunct="1"/>
            <a:r>
              <a:rPr lang="en-US" sz="2400" smtClean="0"/>
              <a:t>Literature – what are others saying about this law?</a:t>
            </a:r>
          </a:p>
          <a:p>
            <a:pPr eaLnBrk="1" hangingPunct="1"/>
            <a:r>
              <a:rPr lang="en-US" sz="2400" smtClean="0"/>
              <a:t>Research question</a:t>
            </a:r>
          </a:p>
          <a:p>
            <a:pPr eaLnBrk="1" hangingPunct="1"/>
            <a:r>
              <a:rPr lang="en-US" sz="2400" smtClean="0"/>
              <a:t>Methodology + Findings</a:t>
            </a:r>
          </a:p>
          <a:p>
            <a:pPr eaLnBrk="1" hangingPunct="1"/>
            <a:r>
              <a:rPr lang="en-US" sz="2400" smtClean="0"/>
              <a:t>Future work</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smtClean="0"/>
          </a:p>
        </p:txBody>
      </p:sp>
      <p:pic>
        <p:nvPicPr>
          <p:cNvPr id="18435" name="Content Placeholder 3" descr="texasview.jpg"/>
          <p:cNvPicPr>
            <a:picLocks noGrp="1" noChangeAspect="1"/>
          </p:cNvPicPr>
          <p:nvPr>
            <p:ph idx="1"/>
          </p:nvPr>
        </p:nvPicPr>
        <p:blipFill>
          <a:blip r:embed="rId2"/>
          <a:srcRect l="-36407" r="-36407"/>
          <a:stretch>
            <a:fillRect/>
          </a:stretch>
        </p:blipFill>
        <p:spPr>
          <a:xfrm>
            <a:off x="-1752600" y="0"/>
            <a:ext cx="12469813" cy="6858000"/>
          </a:xfrm>
        </p:spPr>
      </p:pic>
      <p:cxnSp>
        <p:nvCxnSpPr>
          <p:cNvPr id="8" name="Straight Connector 7"/>
          <p:cNvCxnSpPr>
            <a:cxnSpLocks noChangeShapeType="1"/>
          </p:cNvCxnSpPr>
          <p:nvPr/>
        </p:nvCxnSpPr>
        <p:spPr bwMode="auto">
          <a:xfrm>
            <a:off x="5638800" y="2514600"/>
            <a:ext cx="838200" cy="1588"/>
          </a:xfrm>
          <a:prstGeom prst="line">
            <a:avLst/>
          </a:prstGeom>
          <a:noFill/>
          <a:ln w="25400">
            <a:solidFill>
              <a:srgbClr val="FF6600"/>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en-US" smtClean="0"/>
          </a:p>
        </p:txBody>
      </p:sp>
      <p:pic>
        <p:nvPicPr>
          <p:cNvPr id="4" name="Content Placeholder 3" descr="BtoBprimecrosssection.jpg"/>
          <p:cNvPicPr>
            <a:picLocks noGrp="1" noChangeAspect="1"/>
          </p:cNvPicPr>
          <p:nvPr>
            <p:ph idx="1"/>
          </p:nvPr>
        </p:nvPicPr>
        <p:blipFill>
          <a:blip r:embed="rId2"/>
          <a:srcRect l="-68033" r="-68033"/>
          <a:stretch>
            <a:fillRect/>
          </a:stretch>
        </p:blipFill>
        <p:spPr>
          <a:xfrm>
            <a:off x="-1686630" y="69055"/>
            <a:ext cx="12344400" cy="6788945"/>
          </a:xfrm>
          <a:scene3d>
            <a:camera prst="orthographicFront">
              <a:rot lat="0" lon="0" rev="21480000"/>
            </a:camera>
            <a:lightRig rig="threePt" dir="t"/>
          </a:scene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685800" y="1600200"/>
            <a:ext cx="4114800" cy="4038600"/>
          </a:xfrm>
        </p:spPr>
        <p:txBody>
          <a:bodyPr/>
          <a:lstStyle/>
          <a:p>
            <a:pPr eaLnBrk="1" hangingPunct="1">
              <a:lnSpc>
                <a:spcPct val="90000"/>
              </a:lnSpc>
            </a:pPr>
            <a:r>
              <a:rPr lang="en-US" sz="2400" smtClean="0"/>
              <a:t>Texas VCP provides incentives for property owners to </a:t>
            </a:r>
            <a:r>
              <a:rPr lang="en-US" sz="2400" smtClean="0">
                <a:solidFill>
                  <a:srgbClr val="009900"/>
                </a:solidFill>
              </a:rPr>
              <a:t>remediate contaminated sites</a:t>
            </a:r>
          </a:p>
          <a:p>
            <a:pPr eaLnBrk="1" hangingPunct="1">
              <a:lnSpc>
                <a:spcPct val="90000"/>
              </a:lnSpc>
            </a:pPr>
            <a:r>
              <a:rPr lang="en-US" sz="2400" smtClean="0"/>
              <a:t>Contaminated groundwater can be very difficult and </a:t>
            </a:r>
            <a:r>
              <a:rPr lang="en-US" sz="2400" smtClean="0">
                <a:solidFill>
                  <a:srgbClr val="C00000"/>
                </a:solidFill>
              </a:rPr>
              <a:t>expensive</a:t>
            </a:r>
            <a:r>
              <a:rPr lang="en-US" sz="2400" smtClean="0"/>
              <a:t> to clean</a:t>
            </a:r>
          </a:p>
          <a:p>
            <a:pPr eaLnBrk="1" hangingPunct="1">
              <a:lnSpc>
                <a:spcPct val="90000"/>
              </a:lnSpc>
            </a:pPr>
            <a:r>
              <a:rPr lang="en-US" sz="2400" smtClean="0"/>
              <a:t>Creates conditions where property owners cannot afford to complete the VCP</a:t>
            </a:r>
          </a:p>
          <a:p>
            <a:pPr eaLnBrk="1" hangingPunct="1">
              <a:lnSpc>
                <a:spcPct val="90000"/>
              </a:lnSpc>
            </a:pPr>
            <a:endParaRPr lang="en-US" sz="2400" smtClean="0"/>
          </a:p>
        </p:txBody>
      </p:sp>
      <p:sp>
        <p:nvSpPr>
          <p:cNvPr id="20483" name="Rectangle 2"/>
          <p:cNvSpPr>
            <a:spLocks noGrp="1" noChangeArrowheads="1"/>
          </p:cNvSpPr>
          <p:nvPr>
            <p:ph type="title"/>
          </p:nvPr>
        </p:nvSpPr>
        <p:spPr/>
        <p:txBody>
          <a:bodyPr/>
          <a:lstStyle/>
          <a:p>
            <a:pPr algn="l" eaLnBrk="1" hangingPunct="1"/>
            <a:r>
              <a:rPr lang="en-US" sz="2400" b="1" smtClean="0"/>
              <a:t>The TCEQ regulates contaminated groundwater in Texas</a:t>
            </a:r>
          </a:p>
        </p:txBody>
      </p:sp>
      <p:sp>
        <p:nvSpPr>
          <p:cNvPr id="20484" name="Text Box 5"/>
          <p:cNvSpPr txBox="1">
            <a:spLocks noChangeArrowheads="1"/>
          </p:cNvSpPr>
          <p:nvPr/>
        </p:nvSpPr>
        <p:spPr bwMode="auto">
          <a:xfrm>
            <a:off x="5029200" y="5927725"/>
            <a:ext cx="3810000" cy="244475"/>
          </a:xfrm>
          <a:prstGeom prst="rect">
            <a:avLst/>
          </a:prstGeom>
          <a:noFill/>
          <a:ln w="15875">
            <a:noFill/>
            <a:miter lim="800000"/>
            <a:headEnd/>
            <a:tailEnd/>
          </a:ln>
        </p:spPr>
        <p:txBody>
          <a:bodyPr>
            <a:spAutoFit/>
          </a:bodyPr>
          <a:lstStyle/>
          <a:p>
            <a:pPr>
              <a:spcBef>
                <a:spcPct val="50000"/>
              </a:spcBef>
            </a:pPr>
            <a:r>
              <a:rPr lang="en-US" sz="1000">
                <a:solidFill>
                  <a:schemeClr val="bg1"/>
                </a:solidFill>
                <a:latin typeface="Garamond" pitchFamily="-112" charset="0"/>
              </a:rPr>
              <a:t>http://www.fortworthgov.org/dem/info/default.aspx?id=8040</a:t>
            </a:r>
          </a:p>
        </p:txBody>
      </p:sp>
      <p:pic>
        <p:nvPicPr>
          <p:cNvPr id="2" name="Picture 1"/>
          <p:cNvPicPr>
            <a:picLocks noChangeAspect="1"/>
          </p:cNvPicPr>
          <p:nvPr/>
        </p:nvPicPr>
        <p:blipFill>
          <a:blip r:embed="rId3">
            <a:extLst>
              <a:ext uri="{28A0092B-C50C-407E-A947-70E740481C1C}"/>
            </a:extLst>
          </a:blip>
          <a:stretch>
            <a:fillRect/>
          </a:stretch>
        </p:blipFill>
        <p:spPr>
          <a:xfrm>
            <a:off x="4724400" y="1847850"/>
            <a:ext cx="4038600" cy="3028950"/>
          </a:xfrm>
          <a:prstGeom prst="rect">
            <a:avLst/>
          </a:prstGeom>
          <a:ln>
            <a:noFill/>
          </a:ln>
          <a:effectLst>
            <a:softEdge rad="112500"/>
          </a:effectLst>
        </p:spPr>
      </p:pic>
      <p:sp>
        <p:nvSpPr>
          <p:cNvPr id="7" name="TextBox 6"/>
          <p:cNvSpPr txBox="1"/>
          <p:nvPr/>
        </p:nvSpPr>
        <p:spPr>
          <a:xfrm>
            <a:off x="4848225" y="4789488"/>
            <a:ext cx="2286000" cy="230187"/>
          </a:xfrm>
          <a:prstGeom prst="rect">
            <a:avLst/>
          </a:prstGeom>
          <a:noFill/>
        </p:spPr>
        <p:txBody>
          <a:bodyPr>
            <a:spAutoFit/>
          </a:bodyPr>
          <a:lstStyle/>
          <a:p>
            <a:pPr>
              <a:defRPr/>
            </a:pPr>
            <a:r>
              <a:rPr lang="en-US" sz="900" dirty="0">
                <a:latin typeface="+mj-lt"/>
              </a:rPr>
              <a:t>www.texaobserver.org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685800" y="1600200"/>
            <a:ext cx="4114800" cy="4038600"/>
          </a:xfrm>
        </p:spPr>
        <p:txBody>
          <a:bodyPr/>
          <a:lstStyle/>
          <a:p>
            <a:pPr eaLnBrk="1" hangingPunct="1">
              <a:lnSpc>
                <a:spcPct val="90000"/>
              </a:lnSpc>
            </a:pPr>
            <a:r>
              <a:rPr lang="en-US" sz="2400" smtClean="0"/>
              <a:t>Works in concert with the </a:t>
            </a:r>
            <a:r>
              <a:rPr lang="en-US" sz="2400" smtClean="0">
                <a:solidFill>
                  <a:srgbClr val="0000FF"/>
                </a:solidFill>
              </a:rPr>
              <a:t>Texas VCP</a:t>
            </a:r>
          </a:p>
          <a:p>
            <a:pPr eaLnBrk="1" hangingPunct="1">
              <a:lnSpc>
                <a:spcPct val="90000"/>
              </a:lnSpc>
            </a:pPr>
            <a:r>
              <a:rPr lang="en-US" sz="2400" smtClean="0"/>
              <a:t>Alleviates requirement to remediate </a:t>
            </a:r>
            <a:r>
              <a:rPr lang="en-US" sz="2400" smtClean="0">
                <a:solidFill>
                  <a:srgbClr val="CC0000"/>
                </a:solidFill>
              </a:rPr>
              <a:t>contaminated groundwater</a:t>
            </a:r>
            <a:r>
              <a:rPr lang="en-US" sz="2400" smtClean="0"/>
              <a:t> to potable standards</a:t>
            </a:r>
          </a:p>
          <a:p>
            <a:pPr eaLnBrk="1" hangingPunct="1">
              <a:lnSpc>
                <a:spcPct val="90000"/>
              </a:lnSpc>
            </a:pPr>
            <a:r>
              <a:rPr lang="en-US" sz="2400" smtClean="0"/>
              <a:t>Saves time &amp; money, but has </a:t>
            </a:r>
            <a:r>
              <a:rPr lang="en-US" sz="2400" smtClean="0">
                <a:solidFill>
                  <a:srgbClr val="CC0000"/>
                </a:solidFill>
              </a:rPr>
              <a:t>inherent environmental concerns</a:t>
            </a:r>
          </a:p>
          <a:p>
            <a:pPr eaLnBrk="1" hangingPunct="1">
              <a:lnSpc>
                <a:spcPct val="90000"/>
              </a:lnSpc>
            </a:pPr>
            <a:r>
              <a:rPr lang="en-US" sz="2400" smtClean="0"/>
              <a:t>Designed to </a:t>
            </a:r>
            <a:r>
              <a:rPr lang="en-US" sz="2400" smtClean="0">
                <a:solidFill>
                  <a:srgbClr val="009900"/>
                </a:solidFill>
              </a:rPr>
              <a:t>expedite</a:t>
            </a:r>
            <a:r>
              <a:rPr lang="en-US" sz="2400" smtClean="0"/>
              <a:t> Certificates of Completion</a:t>
            </a:r>
          </a:p>
          <a:p>
            <a:pPr eaLnBrk="1" hangingPunct="1">
              <a:lnSpc>
                <a:spcPct val="90000"/>
              </a:lnSpc>
              <a:buFontTx/>
              <a:buNone/>
            </a:pPr>
            <a:endParaRPr lang="en-US" sz="2400" smtClean="0"/>
          </a:p>
        </p:txBody>
      </p:sp>
      <p:sp>
        <p:nvSpPr>
          <p:cNvPr id="22531" name="Rectangle 2"/>
          <p:cNvSpPr>
            <a:spLocks noGrp="1" noChangeArrowheads="1"/>
          </p:cNvSpPr>
          <p:nvPr>
            <p:ph type="title"/>
          </p:nvPr>
        </p:nvSpPr>
        <p:spPr/>
        <p:txBody>
          <a:bodyPr/>
          <a:lstStyle/>
          <a:p>
            <a:pPr algn="l" eaLnBrk="1" hangingPunct="1"/>
            <a:r>
              <a:rPr lang="en-US" sz="2400" b="1" smtClean="0"/>
              <a:t>The Municipal Setting Designation (MSD) was passed in 2003</a:t>
            </a:r>
          </a:p>
        </p:txBody>
      </p:sp>
      <p:pic>
        <p:nvPicPr>
          <p:cNvPr id="22532" name="Picture 4" descr="crosssection"/>
          <p:cNvPicPr preferRelativeResize="0">
            <a:picLocks noChangeAspect="1" noChangeArrowheads="1"/>
          </p:cNvPicPr>
          <p:nvPr/>
        </p:nvPicPr>
        <p:blipFill>
          <a:blip r:embed="rId3"/>
          <a:srcRect/>
          <a:stretch>
            <a:fillRect/>
          </a:stretch>
        </p:blipFill>
        <p:spPr bwMode="auto">
          <a:xfrm>
            <a:off x="5016500" y="1447800"/>
            <a:ext cx="3365500" cy="4724400"/>
          </a:xfrm>
          <a:prstGeom prst="rect">
            <a:avLst/>
          </a:prstGeom>
          <a:noFill/>
          <a:ln w="15875">
            <a:solidFill>
              <a:srgbClr val="969696"/>
            </a:solidFill>
            <a:miter lim="800000"/>
            <a:headEnd/>
            <a:tailEnd/>
          </a:ln>
        </p:spPr>
      </p:pic>
      <p:sp>
        <p:nvSpPr>
          <p:cNvPr id="22533" name="Text Box 5"/>
          <p:cNvSpPr txBox="1">
            <a:spLocks noChangeArrowheads="1"/>
          </p:cNvSpPr>
          <p:nvPr/>
        </p:nvSpPr>
        <p:spPr bwMode="auto">
          <a:xfrm>
            <a:off x="5029200" y="5927725"/>
            <a:ext cx="3810000" cy="230188"/>
          </a:xfrm>
          <a:prstGeom prst="rect">
            <a:avLst/>
          </a:prstGeom>
          <a:noFill/>
          <a:ln w="15875">
            <a:noFill/>
            <a:miter lim="800000"/>
            <a:headEnd/>
            <a:tailEnd/>
          </a:ln>
        </p:spPr>
        <p:txBody>
          <a:bodyPr>
            <a:spAutoFit/>
          </a:bodyPr>
          <a:lstStyle/>
          <a:p>
            <a:pPr>
              <a:spcBef>
                <a:spcPct val="50000"/>
              </a:spcBef>
            </a:pPr>
            <a:r>
              <a:rPr lang="en-US" sz="900">
                <a:solidFill>
                  <a:schemeClr val="bg1"/>
                </a:solidFill>
                <a:latin typeface="Garamond" pitchFamily="-112" charset="0"/>
              </a:rPr>
              <a:t>http://www.fortworthgov.org/dem/info/default.aspx?id=8040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685800" y="1600200"/>
            <a:ext cx="4114800" cy="4038600"/>
          </a:xfrm>
        </p:spPr>
        <p:txBody>
          <a:bodyPr/>
          <a:lstStyle/>
          <a:p>
            <a:pPr eaLnBrk="1" hangingPunct="1">
              <a:lnSpc>
                <a:spcPct val="90000"/>
              </a:lnSpc>
            </a:pPr>
            <a:r>
              <a:rPr lang="en-US" sz="2400" smtClean="0"/>
              <a:t>Over </a:t>
            </a:r>
            <a:r>
              <a:rPr lang="en-US" sz="2400" smtClean="0">
                <a:solidFill>
                  <a:srgbClr val="0000FF"/>
                </a:solidFill>
              </a:rPr>
              <a:t>75% of MSDs </a:t>
            </a:r>
            <a:r>
              <a:rPr lang="en-US" sz="2400" smtClean="0"/>
              <a:t>lie within the </a:t>
            </a:r>
            <a:r>
              <a:rPr lang="en-US" sz="2400" smtClean="0">
                <a:solidFill>
                  <a:srgbClr val="0000FF"/>
                </a:solidFill>
              </a:rPr>
              <a:t>Dallas-Fort Worth MSA</a:t>
            </a:r>
          </a:p>
          <a:p>
            <a:pPr eaLnBrk="1" hangingPunct="1">
              <a:lnSpc>
                <a:spcPct val="90000"/>
              </a:lnSpc>
            </a:pPr>
            <a:r>
              <a:rPr lang="en-US" sz="2400" smtClean="0"/>
              <a:t>Case study focuses on Tarrant &amp; Dallas Counties</a:t>
            </a:r>
          </a:p>
          <a:p>
            <a:pPr eaLnBrk="1" hangingPunct="1">
              <a:lnSpc>
                <a:spcPct val="90000"/>
              </a:lnSpc>
            </a:pPr>
            <a:r>
              <a:rPr lang="en-US" sz="2400" smtClean="0"/>
              <a:t>Some </a:t>
            </a:r>
            <a:r>
              <a:rPr lang="en-US" sz="2400" smtClean="0">
                <a:solidFill>
                  <a:srgbClr val="FF0000"/>
                </a:solidFill>
              </a:rPr>
              <a:t>historical land uses</a:t>
            </a:r>
            <a:r>
              <a:rPr lang="en-US" sz="2400" smtClean="0"/>
              <a:t> led to groundwater contamination</a:t>
            </a:r>
          </a:p>
          <a:p>
            <a:pPr eaLnBrk="1" hangingPunct="1">
              <a:lnSpc>
                <a:spcPct val="90000"/>
              </a:lnSpc>
            </a:pPr>
            <a:r>
              <a:rPr lang="en-US" sz="2400" smtClean="0"/>
              <a:t>Drinking water comes from </a:t>
            </a:r>
            <a:r>
              <a:rPr lang="en-US" sz="2400" smtClean="0">
                <a:solidFill>
                  <a:srgbClr val="009900"/>
                </a:solidFill>
              </a:rPr>
              <a:t>surface reservoirs </a:t>
            </a:r>
            <a:r>
              <a:rPr lang="en-US" sz="2400" smtClean="0"/>
              <a:t>(e.g. Lake Ray Hubbard)</a:t>
            </a:r>
          </a:p>
          <a:p>
            <a:pPr eaLnBrk="1" hangingPunct="1">
              <a:lnSpc>
                <a:spcPct val="90000"/>
              </a:lnSpc>
              <a:buFontTx/>
              <a:buNone/>
            </a:pPr>
            <a:endParaRPr lang="en-US" sz="2400" smtClean="0"/>
          </a:p>
        </p:txBody>
      </p:sp>
      <p:sp>
        <p:nvSpPr>
          <p:cNvPr id="24579" name="Rectangle 2"/>
          <p:cNvSpPr>
            <a:spLocks noGrp="1" noChangeArrowheads="1"/>
          </p:cNvSpPr>
          <p:nvPr>
            <p:ph type="title"/>
          </p:nvPr>
        </p:nvSpPr>
        <p:spPr/>
        <p:txBody>
          <a:bodyPr/>
          <a:lstStyle/>
          <a:p>
            <a:pPr algn="l" eaLnBrk="1" hangingPunct="1"/>
            <a:r>
              <a:rPr lang="en-US" sz="2400" b="1" smtClean="0"/>
              <a:t>Since 2003, over 130 MSDs have been approved by the TCEQ</a:t>
            </a:r>
          </a:p>
        </p:txBody>
      </p:sp>
      <p:pic>
        <p:nvPicPr>
          <p:cNvPr id="2" name="Picture 1"/>
          <p:cNvPicPr>
            <a:picLocks noChangeAspect="1"/>
          </p:cNvPicPr>
          <p:nvPr/>
        </p:nvPicPr>
        <p:blipFill>
          <a:blip r:embed="rId3">
            <a:extLst>
              <a:ext uri="{28A0092B-C50C-407E-A947-70E740481C1C}"/>
            </a:extLst>
          </a:blip>
          <a:stretch>
            <a:fillRect/>
          </a:stretch>
        </p:blipFill>
        <p:spPr>
          <a:xfrm>
            <a:off x="4648200" y="2971800"/>
            <a:ext cx="4060370" cy="3045277"/>
          </a:xfrm>
          <a:prstGeom prst="rect">
            <a:avLst/>
          </a:prstGeom>
          <a:ln>
            <a:noFill/>
          </a:ln>
          <a:effectLst>
            <a:softEdge rad="112500"/>
          </a:effectLst>
        </p:spPr>
      </p:pic>
      <p:sp>
        <p:nvSpPr>
          <p:cNvPr id="3" name="TextBox 2"/>
          <p:cNvSpPr txBox="1"/>
          <p:nvPr/>
        </p:nvSpPr>
        <p:spPr>
          <a:xfrm>
            <a:off x="4648200" y="6027738"/>
            <a:ext cx="4060825" cy="230187"/>
          </a:xfrm>
          <a:prstGeom prst="rect">
            <a:avLst/>
          </a:prstGeom>
          <a:noFill/>
        </p:spPr>
        <p:txBody>
          <a:bodyPr>
            <a:spAutoFit/>
          </a:bodyPr>
          <a:lstStyle/>
          <a:p>
            <a:pPr>
              <a:defRPr/>
            </a:pPr>
            <a:r>
              <a:rPr lang="en-US" sz="900" dirty="0">
                <a:latin typeface="+mj-lt"/>
              </a:rPr>
              <a:t>http://trtdg.com/wp-content/uploads/2008/07/tx-hillsboro-old-corner-gulf.jpg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l" eaLnBrk="1" hangingPunct="1"/>
            <a:r>
              <a:rPr lang="en-US" sz="2400" b="1" smtClean="0"/>
              <a:t>Literature – what are others saying about this law?</a:t>
            </a:r>
          </a:p>
        </p:txBody>
      </p:sp>
      <p:sp>
        <p:nvSpPr>
          <p:cNvPr id="26627" name="Rectangle 3"/>
          <p:cNvSpPr>
            <a:spLocks noGrp="1" noChangeArrowheads="1"/>
          </p:cNvSpPr>
          <p:nvPr>
            <p:ph type="body" idx="1"/>
          </p:nvPr>
        </p:nvSpPr>
        <p:spPr/>
        <p:txBody>
          <a:bodyPr/>
          <a:lstStyle/>
          <a:p>
            <a:pPr eaLnBrk="1" hangingPunct="1">
              <a:lnSpc>
                <a:spcPct val="90000"/>
              </a:lnSpc>
            </a:pPr>
            <a:endParaRPr lang="en-US" smtClean="0"/>
          </a:p>
          <a:p>
            <a:pPr eaLnBrk="1" hangingPunct="1">
              <a:lnSpc>
                <a:spcPct val="90000"/>
              </a:lnSpc>
            </a:pPr>
            <a:endParaRPr lang="en-US" smtClean="0"/>
          </a:p>
        </p:txBody>
      </p:sp>
      <p:sp>
        <p:nvSpPr>
          <p:cNvPr id="26628" name="Content Placeholder 3"/>
          <p:cNvSpPr>
            <a:spLocks noGrp="1"/>
          </p:cNvSpPr>
          <p:nvPr>
            <p:ph sz="half" idx="2"/>
          </p:nvPr>
        </p:nvSpPr>
        <p:spPr/>
        <p:txBody>
          <a:bodyPr/>
          <a:lstStyle/>
          <a:p>
            <a:pPr eaLnBrk="1" hangingPunct="1"/>
            <a:r>
              <a:rPr lang="en-US" smtClean="0"/>
              <a:t>Expedites VCP Certificates of Completion</a:t>
            </a:r>
          </a:p>
          <a:p>
            <a:pPr eaLnBrk="1" hangingPunct="1"/>
            <a:r>
              <a:rPr lang="en-US" smtClean="0"/>
              <a:t>Saves time &amp; money</a:t>
            </a:r>
          </a:p>
          <a:p>
            <a:pPr eaLnBrk="1" hangingPunct="1"/>
            <a:r>
              <a:rPr lang="en-US" smtClean="0"/>
              <a:t>Promotes </a:t>
            </a:r>
            <a:r>
              <a:rPr lang="en-US" smtClean="0">
                <a:solidFill>
                  <a:srgbClr val="009900"/>
                </a:solidFill>
              </a:rPr>
              <a:t>economic development</a:t>
            </a:r>
          </a:p>
          <a:p>
            <a:pPr eaLnBrk="1" hangingPunct="1"/>
            <a:r>
              <a:rPr lang="en-US" smtClean="0"/>
              <a:t>Increases property values</a:t>
            </a:r>
          </a:p>
          <a:p>
            <a:pPr eaLnBrk="1" hangingPunct="1"/>
            <a:r>
              <a:rPr lang="en-US" smtClean="0"/>
              <a:t>Expands the </a:t>
            </a:r>
            <a:r>
              <a:rPr lang="en-US" smtClean="0">
                <a:solidFill>
                  <a:srgbClr val="009900"/>
                </a:solidFill>
              </a:rPr>
              <a:t>property tax base</a:t>
            </a:r>
          </a:p>
        </p:txBody>
      </p:sp>
      <p:sp>
        <p:nvSpPr>
          <p:cNvPr id="26629" name="Text Placeholder 4"/>
          <p:cNvSpPr>
            <a:spLocks noGrp="1"/>
          </p:cNvSpPr>
          <p:nvPr>
            <p:ph type="body" sz="quarter" idx="3"/>
          </p:nvPr>
        </p:nvSpPr>
        <p:spPr/>
        <p:txBody>
          <a:bodyPr/>
          <a:lstStyle/>
          <a:p>
            <a:pPr eaLnBrk="1" hangingPunct="1"/>
            <a:r>
              <a:rPr lang="en-US" smtClean="0"/>
              <a:t>Oppose</a:t>
            </a:r>
          </a:p>
        </p:txBody>
      </p:sp>
      <p:sp>
        <p:nvSpPr>
          <p:cNvPr id="26630" name="Content Placeholder 5"/>
          <p:cNvSpPr>
            <a:spLocks noGrp="1"/>
          </p:cNvSpPr>
          <p:nvPr>
            <p:ph sz="quarter" idx="4"/>
          </p:nvPr>
        </p:nvSpPr>
        <p:spPr/>
        <p:txBody>
          <a:bodyPr/>
          <a:lstStyle/>
          <a:p>
            <a:pPr eaLnBrk="1" hangingPunct="1"/>
            <a:r>
              <a:rPr lang="en-US" smtClean="0">
                <a:solidFill>
                  <a:srgbClr val="FF0000"/>
                </a:solidFill>
              </a:rPr>
              <a:t>Violates the “polluter pays” </a:t>
            </a:r>
            <a:r>
              <a:rPr lang="en-US" smtClean="0"/>
              <a:t>principle upon which CERCLA is founded</a:t>
            </a:r>
          </a:p>
          <a:p>
            <a:pPr eaLnBrk="1" hangingPunct="1"/>
            <a:r>
              <a:rPr lang="en-US" smtClean="0"/>
              <a:t>Increases risk of </a:t>
            </a:r>
            <a:r>
              <a:rPr lang="en-US" smtClean="0">
                <a:solidFill>
                  <a:srgbClr val="FF0000"/>
                </a:solidFill>
              </a:rPr>
              <a:t>vapor intrusion</a:t>
            </a:r>
          </a:p>
          <a:p>
            <a:pPr eaLnBrk="1" hangingPunct="1"/>
            <a:r>
              <a:rPr lang="en-US" smtClean="0"/>
              <a:t>Risks spreading contamination through groundwater-surface water interaction</a:t>
            </a:r>
          </a:p>
          <a:p>
            <a:pPr eaLnBrk="1" hangingPunct="1"/>
            <a:r>
              <a:rPr lang="en-US" smtClean="0"/>
              <a:t>MSD legislation does not stipulate an end point</a:t>
            </a:r>
          </a:p>
        </p:txBody>
      </p:sp>
      <p:sp>
        <p:nvSpPr>
          <p:cNvPr id="26631" name="Text Placeholder 4"/>
          <p:cNvSpPr txBox="1">
            <a:spLocks/>
          </p:cNvSpPr>
          <p:nvPr/>
        </p:nvSpPr>
        <p:spPr bwMode="auto">
          <a:xfrm>
            <a:off x="457200" y="1524000"/>
            <a:ext cx="4041775" cy="639763"/>
          </a:xfrm>
          <a:prstGeom prst="rect">
            <a:avLst/>
          </a:prstGeom>
          <a:noFill/>
          <a:ln w="9525">
            <a:noFill/>
            <a:miter lim="800000"/>
            <a:headEnd/>
            <a:tailEnd/>
          </a:ln>
        </p:spPr>
        <p:txBody>
          <a:bodyPr anchor="b"/>
          <a:lstStyle/>
          <a:p>
            <a:pPr>
              <a:spcBef>
                <a:spcPct val="20000"/>
              </a:spcBef>
            </a:pPr>
            <a:r>
              <a:rPr lang="en-US" sz="2400" b="1">
                <a:latin typeface="Garamond" pitchFamily="-112" charset="0"/>
              </a:rPr>
              <a:t>Support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l" eaLnBrk="1" hangingPunct="1"/>
            <a:r>
              <a:rPr lang="en-US" sz="2400" b="1" smtClean="0"/>
              <a:t>Research Question:  :</a:t>
            </a:r>
            <a:br>
              <a:rPr lang="en-US" sz="2400" b="1" smtClean="0"/>
            </a:br>
            <a:r>
              <a:rPr lang="en-US" sz="2400" b="1" smtClean="0"/>
              <a:t>Using ArcGIS to Examine Spatial Relationships</a:t>
            </a:r>
          </a:p>
        </p:txBody>
      </p:sp>
      <p:sp>
        <p:nvSpPr>
          <p:cNvPr id="28675" name="Rectangle 3"/>
          <p:cNvSpPr txBox="1">
            <a:spLocks noChangeArrowheads="1"/>
          </p:cNvSpPr>
          <p:nvPr/>
        </p:nvSpPr>
        <p:spPr bwMode="auto">
          <a:xfrm>
            <a:off x="685800" y="1600200"/>
            <a:ext cx="7467600" cy="4038600"/>
          </a:xfrm>
          <a:prstGeom prst="rect">
            <a:avLst/>
          </a:prstGeom>
          <a:noFill/>
          <a:ln w="9525">
            <a:noFill/>
            <a:miter lim="800000"/>
            <a:headEnd/>
            <a:tailEnd/>
          </a:ln>
        </p:spPr>
        <p:txBody>
          <a:bodyPr/>
          <a:lstStyle/>
          <a:p>
            <a:pPr>
              <a:lnSpc>
                <a:spcPct val="90000"/>
              </a:lnSpc>
              <a:spcBef>
                <a:spcPct val="20000"/>
              </a:spcBef>
            </a:pPr>
            <a:endParaRPr lang="en-US" sz="2400">
              <a:latin typeface="Garamond" pitchFamily="-112" charset="0"/>
            </a:endParaRPr>
          </a:p>
          <a:p>
            <a:pPr>
              <a:lnSpc>
                <a:spcPct val="90000"/>
              </a:lnSpc>
              <a:spcBef>
                <a:spcPct val="20000"/>
              </a:spcBef>
              <a:buFontTx/>
              <a:buChar char="•"/>
            </a:pPr>
            <a:r>
              <a:rPr lang="en-US" sz="2400">
                <a:latin typeface="Garamond" pitchFamily="-112" charset="0"/>
              </a:rPr>
              <a:t>Can we identify </a:t>
            </a:r>
            <a:r>
              <a:rPr lang="en-US" sz="2400">
                <a:solidFill>
                  <a:srgbClr val="C00000"/>
                </a:solidFill>
                <a:latin typeface="Garamond" pitchFamily="-112" charset="0"/>
              </a:rPr>
              <a:t>areas of concern </a:t>
            </a:r>
            <a:r>
              <a:rPr lang="en-US" sz="2400">
                <a:latin typeface="Garamond" pitchFamily="-112" charset="0"/>
              </a:rPr>
              <a:t>where contaminated sites risk polluting water resources?</a:t>
            </a:r>
          </a:p>
        </p:txBody>
      </p:sp>
      <p:pic>
        <p:nvPicPr>
          <p:cNvPr id="28676" name="Picture 3" descr="zoomtoMSDpointswithwills.jpg"/>
          <p:cNvPicPr>
            <a:picLocks noChangeAspect="1"/>
          </p:cNvPicPr>
          <p:nvPr/>
        </p:nvPicPr>
        <p:blipFill>
          <a:blip r:embed="rId3"/>
          <a:srcRect/>
          <a:stretch>
            <a:fillRect/>
          </a:stretch>
        </p:blipFill>
        <p:spPr bwMode="auto">
          <a:xfrm>
            <a:off x="1219200" y="3124200"/>
            <a:ext cx="6019800" cy="316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TotalTime>
  <Words>887</Words>
  <Application>Microsoft Office PowerPoint</Application>
  <PresentationFormat>On-screen Show (4:3)</PresentationFormat>
  <Paragraphs>114</Paragraphs>
  <Slides>15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ＭＳ Ｐゴシック</vt:lpstr>
      <vt:lpstr>Garamond</vt:lpstr>
      <vt:lpstr>Calibri</vt:lpstr>
      <vt:lpstr>Default Design</vt:lpstr>
      <vt:lpstr>Municipal Setting Designations in Texas  A Case Study of Tarrant &amp; Dallas Counties</vt:lpstr>
      <vt:lpstr>Agenda</vt:lpstr>
      <vt:lpstr>Slide 3</vt:lpstr>
      <vt:lpstr>Slide 4</vt:lpstr>
      <vt:lpstr>The TCEQ regulates contaminated groundwater in Texas</vt:lpstr>
      <vt:lpstr>The Municipal Setting Designation (MSD) was passed in 2003</vt:lpstr>
      <vt:lpstr>Since 2003, over 130 MSDs have been approved by the TCEQ</vt:lpstr>
      <vt:lpstr>Literature – what are others saying about this law?</vt:lpstr>
      <vt:lpstr>Research Question:  : Using ArcGIS to Examine Spatial Relationships</vt:lpstr>
      <vt:lpstr> Methodology</vt:lpstr>
      <vt:lpstr>ArcGIS identifies areas of concern for MSDs</vt:lpstr>
      <vt:lpstr>ArcGIS helps identify sites for future MSDs</vt:lpstr>
      <vt:lpstr>Findings </vt:lpstr>
      <vt:lpstr>Findings </vt:lpstr>
      <vt:lpstr>Future Work</vt:lpstr>
    </vt:vector>
  </TitlesOfParts>
  <Company>HQTXANG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Joint Texas Military Forces</dc:creator>
  <cp:lastModifiedBy>David Maidment</cp:lastModifiedBy>
  <cp:revision>54</cp:revision>
  <dcterms:created xsi:type="dcterms:W3CDTF">2010-11-18T03:10:38Z</dcterms:created>
  <dcterms:modified xsi:type="dcterms:W3CDTF">2010-11-18T04:35:57Z</dcterms:modified>
</cp:coreProperties>
</file>