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9" r:id="rId1"/>
    <p:sldMasterId id="2147483650" r:id="rId2"/>
    <p:sldMasterId id="2147483652" r:id="rId3"/>
  </p:sldMasterIdLst>
  <p:notesMasterIdLst>
    <p:notesMasterId r:id="rId32"/>
  </p:notesMasterIdLst>
  <p:sldIdLst>
    <p:sldId id="257" r:id="rId4"/>
    <p:sldId id="259" r:id="rId5"/>
    <p:sldId id="260" r:id="rId6"/>
    <p:sldId id="258" r:id="rId7"/>
    <p:sldId id="285" r:id="rId8"/>
    <p:sldId id="295" r:id="rId9"/>
    <p:sldId id="296" r:id="rId10"/>
    <p:sldId id="290" r:id="rId11"/>
    <p:sldId id="274" r:id="rId12"/>
    <p:sldId id="261" r:id="rId13"/>
    <p:sldId id="262" r:id="rId14"/>
    <p:sldId id="263" r:id="rId15"/>
    <p:sldId id="291" r:id="rId16"/>
    <p:sldId id="275" r:id="rId17"/>
    <p:sldId id="293" r:id="rId18"/>
    <p:sldId id="266" r:id="rId19"/>
    <p:sldId id="302" r:id="rId20"/>
    <p:sldId id="264" r:id="rId21"/>
    <p:sldId id="306" r:id="rId22"/>
    <p:sldId id="305" r:id="rId23"/>
    <p:sldId id="299" r:id="rId24"/>
    <p:sldId id="301" r:id="rId25"/>
    <p:sldId id="303" r:id="rId26"/>
    <p:sldId id="269" r:id="rId27"/>
    <p:sldId id="297" r:id="rId28"/>
    <p:sldId id="276" r:id="rId29"/>
    <p:sldId id="271" r:id="rId30"/>
    <p:sldId id="272" r:id="rId31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FF99"/>
    <a:srgbClr val="CCECFF"/>
    <a:srgbClr val="FFFF00"/>
    <a:srgbClr val="FFCCCC"/>
    <a:srgbClr val="6699FF"/>
    <a:srgbClr val="FF3300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21" autoAdjust="0"/>
    <p:restoredTop sz="97283" autoAdjust="0"/>
  </p:normalViewPr>
  <p:slideViewPr>
    <p:cSldViewPr>
      <p:cViewPr>
        <p:scale>
          <a:sx n="80" d="100"/>
          <a:sy n="80" d="100"/>
        </p:scale>
        <p:origin x="-96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ko-K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8B6E4C-1CB2-4E45-9872-1DC19D8AF0A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D7D0AD-CCE7-4A42-A6B8-C12F4DBB06BC}" type="slidenum">
              <a:rPr lang="en-US" altLang="ko-KR"/>
              <a:pPr/>
              <a:t>0</a:t>
            </a:fld>
            <a:endParaRPr lang="en-US" altLang="ko-KR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2605088"/>
          </a:xfrm>
        </p:spPr>
        <p:txBody>
          <a:bodyPr/>
          <a:lstStyle/>
          <a:p>
            <a:pPr>
              <a:lnSpc>
                <a:spcPct val="120000"/>
              </a:lnSpc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B6E4C-1CB2-4E45-9872-1DC19D8AF0AC}" type="slidenum">
              <a:rPr lang="en-US" altLang="ko-KR" smtClean="0"/>
              <a:pPr/>
              <a:t>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B6E4C-1CB2-4E45-9872-1DC19D8AF0AC}" type="slidenum">
              <a:rPr lang="en-US" altLang="ko-KR" smtClean="0"/>
              <a:pPr/>
              <a:t>15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B51258-7F41-44A7-A84C-D90E743A47BA}" type="slidenum">
              <a:rPr lang="en-US" altLang="ko-KR"/>
              <a:pPr/>
              <a:t>27</a:t>
            </a:fld>
            <a:endParaRPr lang="en-US" altLang="ko-KR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4800"/>
          </a:xfrm>
        </p:spPr>
        <p:txBody>
          <a:bodyPr/>
          <a:lstStyle/>
          <a:p>
            <a:r>
              <a:rPr lang="ko-KR" altLang="en-US"/>
              <a:t>이상으로</a:t>
            </a:r>
          </a:p>
          <a:p>
            <a:r>
              <a:rPr lang="ko-KR" altLang="en-US"/>
              <a:t>우리공사 주요사업부분 경영실적 보고를 마치겠습니다</a:t>
            </a:r>
            <a:r>
              <a:rPr lang="en-US" altLang="ko-KR"/>
              <a:t>.</a:t>
            </a:r>
          </a:p>
          <a:p>
            <a:endParaRPr lang="en-US" altLang="ko-KR"/>
          </a:p>
          <a:p>
            <a:r>
              <a:rPr lang="ko-KR" altLang="en-US"/>
              <a:t>경청하여 주신 평가위원님께 다시 한번 감사를 드립니다</a:t>
            </a:r>
            <a:r>
              <a:rPr lang="en-US" altLang="ko-KR"/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FF9B8C-184B-4FDD-9651-0B9CE688A75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6908E9-F7BD-4760-8793-09436DD4131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4A7C50-27FC-47CA-A418-0608D096D18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3399">
                <a:gamma/>
                <a:shade val="46275"/>
                <a:invGamma/>
              </a:srgbClr>
            </a:gs>
            <a:gs pos="100000">
              <a:srgbClr val="3333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6699FF"/>
            </a:gs>
            <a:gs pos="100000">
              <a:srgbClr val="6699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501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1" sz="1400" b="0">
                <a:latin typeface="+mn-lt"/>
              </a:defRPr>
            </a:lvl1pPr>
          </a:lstStyle>
          <a:p>
            <a:pPr>
              <a:defRPr/>
            </a:pPr>
            <a:fld id="{148CB34E-376F-4F87-89CB-D546044C13B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grpSp>
        <p:nvGrpSpPr>
          <p:cNvPr id="12293" name="Group 8"/>
          <p:cNvGrpSpPr>
            <a:grpSpLocks/>
          </p:cNvGrpSpPr>
          <p:nvPr userDrawn="1"/>
        </p:nvGrpSpPr>
        <p:grpSpPr bwMode="auto">
          <a:xfrm flipH="1">
            <a:off x="0" y="4581525"/>
            <a:ext cx="9612313" cy="2486025"/>
            <a:chOff x="-250" y="3067"/>
            <a:chExt cx="6010" cy="1521"/>
          </a:xfrm>
        </p:grpSpPr>
        <p:pic>
          <p:nvPicPr>
            <p:cNvPr id="12294" name="Picture 9" descr="12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 t="50000" r="12206"/>
            <a:stretch>
              <a:fillRect/>
            </a:stretch>
          </p:blipFill>
          <p:spPr bwMode="auto">
            <a:xfrm>
              <a:off x="0" y="3067"/>
              <a:ext cx="5760" cy="1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5" name="Picture 10" descr="엔딩다시--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 l="75591" t="8519" r="11024" b="66273"/>
            <a:stretch>
              <a:fillRect/>
            </a:stretch>
          </p:blipFill>
          <p:spPr bwMode="auto">
            <a:xfrm rot="5400000">
              <a:off x="237" y="3215"/>
              <a:ext cx="886" cy="1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01771" name="Picture 11" descr="큰물방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46938" y="0"/>
            <a:ext cx="1897062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67" name="Rectangle 7"/>
          <p:cNvSpPr>
            <a:spLocks noChangeArrowheads="1"/>
          </p:cNvSpPr>
          <p:nvPr userDrawn="1"/>
        </p:nvSpPr>
        <p:spPr bwMode="auto">
          <a:xfrm>
            <a:off x="7019925" y="64531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fld id="{1A3545A1-40A6-48B1-96C2-67D798BE7CC1}" type="slidenum">
              <a:rPr lang="en-US" altLang="ko-K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강M" pitchFamily="18" charset="-127"/>
                <a:ea typeface="HY강M" pitchFamily="18" charset="-127"/>
              </a:rPr>
              <a:pPr algn="r"/>
              <a:t>‹#›</a:t>
            </a:fld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강M" pitchFamily="18" charset="-127"/>
                <a:ea typeface="HY강M" pitchFamily="18" charset="-127"/>
              </a:rPr>
              <a:t>/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강M" pitchFamily="18" charset="-127"/>
                <a:ea typeface="HY강M" pitchFamily="18" charset="-127"/>
              </a:rPr>
              <a:t>26</a:t>
            </a:r>
            <a:endParaRPr lang="en-US" altLang="ko-K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강M" pitchFamily="18" charset="-127"/>
              <a:ea typeface="HY강M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9" r:id="rId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dt="0"/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6699FF"/>
            </a:gs>
            <a:gs pos="100000">
              <a:srgbClr val="6699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3" name="Group 8"/>
          <p:cNvGrpSpPr>
            <a:grpSpLocks/>
          </p:cNvGrpSpPr>
          <p:nvPr userDrawn="1"/>
        </p:nvGrpSpPr>
        <p:grpSpPr bwMode="auto">
          <a:xfrm flipH="1">
            <a:off x="0" y="4581525"/>
            <a:ext cx="9612313" cy="2486025"/>
            <a:chOff x="-250" y="3067"/>
            <a:chExt cx="6010" cy="1521"/>
          </a:xfrm>
        </p:grpSpPr>
        <p:pic>
          <p:nvPicPr>
            <p:cNvPr id="37894" name="Picture 9" descr="12"/>
            <p:cNvPicPr>
              <a:picLocks noChangeAspect="1" noChangeArrowheads="1"/>
            </p:cNvPicPr>
            <p:nvPr/>
          </p:nvPicPr>
          <p:blipFill>
            <a:blip r:embed="rId3" cstate="print"/>
            <a:srcRect t="50000" r="12206"/>
            <a:stretch>
              <a:fillRect/>
            </a:stretch>
          </p:blipFill>
          <p:spPr bwMode="auto">
            <a:xfrm>
              <a:off x="0" y="3067"/>
              <a:ext cx="5760" cy="1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5" name="Picture 10" descr="엔딩다시--"/>
            <p:cNvPicPr>
              <a:picLocks noChangeAspect="1" noChangeArrowheads="1"/>
            </p:cNvPicPr>
            <p:nvPr/>
          </p:nvPicPr>
          <p:blipFill>
            <a:blip r:embed="rId4" cstate="print"/>
            <a:srcRect l="75591" t="8519" r="11024" b="66273"/>
            <a:stretch>
              <a:fillRect/>
            </a:stretch>
          </p:blipFill>
          <p:spPr bwMode="auto">
            <a:xfrm rot="5400000">
              <a:off x="237" y="3215"/>
              <a:ext cx="886" cy="1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1767" name="Rectangle 7"/>
          <p:cNvSpPr>
            <a:spLocks noChangeArrowheads="1"/>
          </p:cNvSpPr>
          <p:nvPr userDrawn="1"/>
        </p:nvSpPr>
        <p:spPr bwMode="auto">
          <a:xfrm>
            <a:off x="7019925" y="6453188"/>
            <a:ext cx="213360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fld id="{69E08CB5-7DEE-4485-ABC6-42F0F1C0091E}" type="slidenum">
              <a:rPr lang="en-US" altLang="ko-KR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강M" pitchFamily="18" charset="-127"/>
                <a:ea typeface="HY강M" pitchFamily="18" charset="-127"/>
              </a:rPr>
              <a:pPr algn="r"/>
              <a:t>‹#›</a:t>
            </a:fld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강M" pitchFamily="18" charset="-127"/>
                <a:ea typeface="HY강M" pitchFamily="18" charset="-127"/>
              </a:rPr>
              <a:t>/26</a:t>
            </a:r>
            <a:endParaRPr lang="en-US" altLang="ko-K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강M" pitchFamily="18" charset="-127"/>
              <a:ea typeface="HY강M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wmf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user\Desktop\PRESENTATION_gihye\BOD.avi" TargetMode="External"/><Relationship Id="rId4" Type="http://schemas.openxmlformats.org/officeDocument/2006/relationships/image" Target="../media/image3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user\Desktop\PRESENTATION_gihye\TMDL.avi" TargetMode="Externa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15.png"/><Relationship Id="rId7" Type="http://schemas.openxmlformats.org/officeDocument/2006/relationships/image" Target="../media/image4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wmf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세로그라데이션white100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3"/>
            <a:ext cx="9144000" cy="3500437"/>
          </a:xfrm>
          <a:prstGeom prst="rect">
            <a:avLst/>
          </a:prstGeom>
          <a:noFill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68313" y="333375"/>
            <a:ext cx="1439862" cy="334963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342900" indent="-342900" algn="ctr">
              <a:lnSpc>
                <a:spcPct val="110000"/>
              </a:lnSpc>
              <a:buSzPct val="90000"/>
            </a:pPr>
            <a:r>
              <a:rPr lang="en-US" altLang="ko-KR" sz="1400" b="1">
                <a:solidFill>
                  <a:schemeClr val="accent1"/>
                </a:solidFill>
                <a:latin typeface="HY강M" pitchFamily="18" charset="-127"/>
                <a:ea typeface="HY강M" pitchFamily="18" charset="-127"/>
              </a:rPr>
              <a:t>Dec. 2, 2010</a:t>
            </a:r>
            <a:endParaRPr lang="en-US" altLang="ko-KR" sz="1500" b="1">
              <a:solidFill>
                <a:schemeClr val="accent1"/>
              </a:solidFill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971550" y="1268761"/>
            <a:ext cx="7273925" cy="7203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tint val="63529"/>
                        <a:invGamma/>
                      </a:schemeClr>
                    </a:gs>
                  </a:gsLst>
                  <a:lin ang="5400000" scaled="1"/>
                </a:gradFill>
                <a:effectLst>
                  <a:prstShdw prst="shdw17" dist="17961" dir="2700000">
                    <a:schemeClr val="tx2"/>
                  </a:prstShdw>
                </a:effectLst>
                <a:latin typeface="Arial Black"/>
              </a:rPr>
              <a:t>Water Impairment Assessment 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gray">
          <a:xfrm>
            <a:off x="900113" y="4005263"/>
            <a:ext cx="6121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ko-KR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rPr>
              <a:t>Gihye Shin (</a:t>
            </a:r>
            <a:r>
              <a:rPr lang="en-US" altLang="ko-KR" sz="2000" b="1" i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rPr>
              <a:t>irisnow@mail.utexas.edu)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ko-KR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rPr>
              <a:t>EWRE, CAEE, University of Texas at Austin</a:t>
            </a:r>
          </a:p>
        </p:txBody>
      </p:sp>
      <p:grpSp>
        <p:nvGrpSpPr>
          <p:cNvPr id="7182" name="Group 14"/>
          <p:cNvGrpSpPr>
            <a:grpSpLocks/>
          </p:cNvGrpSpPr>
          <p:nvPr/>
        </p:nvGrpSpPr>
        <p:grpSpPr bwMode="auto">
          <a:xfrm>
            <a:off x="6948488" y="5084763"/>
            <a:ext cx="2016125" cy="1152525"/>
            <a:chOff x="3651" y="0"/>
            <a:chExt cx="1656" cy="845"/>
          </a:xfrm>
        </p:grpSpPr>
        <p:pic>
          <p:nvPicPr>
            <p:cNvPr id="7178" name="Picture 10" descr="cover0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1" y="0"/>
              <a:ext cx="895" cy="845"/>
            </a:xfrm>
            <a:prstGeom prst="rect">
              <a:avLst/>
            </a:prstGeom>
            <a:noFill/>
          </p:spPr>
        </p:pic>
        <p:pic>
          <p:nvPicPr>
            <p:cNvPr id="7179" name="Picture 11" descr="cover0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89" y="283"/>
              <a:ext cx="318" cy="269"/>
            </a:xfrm>
            <a:prstGeom prst="rect">
              <a:avLst/>
            </a:prstGeom>
            <a:noFill/>
          </p:spPr>
        </p:pic>
        <p:pic>
          <p:nvPicPr>
            <p:cNvPr id="7180" name="Picture 12" descr="cover0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62" y="556"/>
              <a:ext cx="182" cy="154"/>
            </a:xfrm>
            <a:prstGeom prst="rect">
              <a:avLst/>
            </a:prstGeom>
            <a:noFill/>
          </p:spPr>
        </p:pic>
      </p:grp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882650" y="2997200"/>
            <a:ext cx="63531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ko-KR" sz="22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rPr>
              <a:t>Term project presentation: GIS in Water Resource </a:t>
            </a:r>
          </a:p>
        </p:txBody>
      </p:sp>
      <p:pic>
        <p:nvPicPr>
          <p:cNvPr id="7185" name="Picture 17" descr="7"/>
          <p:cNvPicPr>
            <a:picLocks noChangeAspect="1" noChangeArrowheads="1"/>
          </p:cNvPicPr>
          <p:nvPr/>
        </p:nvPicPr>
        <p:blipFill>
          <a:blip r:embed="rId7" cstate="print">
            <a:lum bright="42000"/>
          </a:blip>
          <a:srcRect t="37428" r="44095"/>
          <a:stretch>
            <a:fillRect/>
          </a:stretch>
        </p:blipFill>
        <p:spPr bwMode="auto">
          <a:xfrm>
            <a:off x="0" y="5589588"/>
            <a:ext cx="9828213" cy="1268412"/>
          </a:xfrm>
          <a:prstGeom prst="rect">
            <a:avLst/>
          </a:prstGeom>
          <a:noFill/>
        </p:spPr>
      </p:pic>
      <p:sp>
        <p:nvSpPr>
          <p:cNvPr id="7186" name="WordArt 18"/>
          <p:cNvSpPr>
            <a:spLocks noChangeArrowheads="1" noChangeShapeType="1" noTextEdit="1"/>
          </p:cNvSpPr>
          <p:nvPr/>
        </p:nvSpPr>
        <p:spPr bwMode="auto">
          <a:xfrm>
            <a:off x="4356100" y="2060848"/>
            <a:ext cx="3744913" cy="3605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tint val="63529"/>
                        <a:invGamma/>
                      </a:schemeClr>
                    </a:gs>
                  </a:gsLst>
                  <a:lin ang="5400000" scaled="1"/>
                </a:gradFill>
                <a:effectLst>
                  <a:prstShdw prst="shdw17" dist="17961" dir="2700000">
                    <a:schemeClr val="tx2"/>
                  </a:prstShdw>
                </a:effectLst>
                <a:latin typeface="Arial Black"/>
              </a:rPr>
              <a:t>in South Korea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69" name="Group 89"/>
          <p:cNvGrpSpPr>
            <a:grpSpLocks/>
          </p:cNvGrpSpPr>
          <p:nvPr/>
        </p:nvGrpSpPr>
        <p:grpSpPr bwMode="auto">
          <a:xfrm>
            <a:off x="539750" y="981075"/>
            <a:ext cx="4895850" cy="496888"/>
            <a:chOff x="249" y="804"/>
            <a:chExt cx="2359" cy="313"/>
          </a:xfrm>
        </p:grpSpPr>
        <p:pic>
          <p:nvPicPr>
            <p:cNvPr id="20570" name="Picture 90" descr="바23"/>
            <p:cNvPicPr>
              <a:picLocks noChangeAspect="1" noChangeArrowheads="1"/>
            </p:cNvPicPr>
            <p:nvPr/>
          </p:nvPicPr>
          <p:blipFill>
            <a:blip r:embed="rId3" cstate="print">
              <a:lum bright="-4000"/>
            </a:blip>
            <a:srcRect/>
            <a:stretch>
              <a:fillRect/>
            </a:stretch>
          </p:blipFill>
          <p:spPr bwMode="auto">
            <a:xfrm>
              <a:off x="249" y="804"/>
              <a:ext cx="2359" cy="313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</p:spPr>
        </p:pic>
        <p:sp>
          <p:nvSpPr>
            <p:cNvPr id="20571" name="Text Box 91"/>
            <p:cNvSpPr txBox="1">
              <a:spLocks noChangeArrowheads="1"/>
            </p:cNvSpPr>
            <p:nvPr/>
          </p:nvSpPr>
          <p:spPr bwMode="auto">
            <a:xfrm>
              <a:off x="385" y="845"/>
              <a:ext cx="181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/>
              <a:endParaRPr 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강M" pitchFamily="18" charset="-127"/>
                <a:ea typeface="HY강M" pitchFamily="18" charset="-127"/>
                <a:sym typeface="Wingdings 2" pitchFamily="18" charset="2"/>
              </a:endParaRPr>
            </a:p>
          </p:txBody>
        </p:sp>
      </p:grpSp>
      <p:sp>
        <p:nvSpPr>
          <p:cNvPr id="20552" name="AutoShape 72"/>
          <p:cNvSpPr>
            <a:spLocks noChangeArrowheads="1"/>
          </p:cNvSpPr>
          <p:nvPr/>
        </p:nvSpPr>
        <p:spPr bwMode="auto">
          <a:xfrm>
            <a:off x="539750" y="1484313"/>
            <a:ext cx="8208963" cy="5041900"/>
          </a:xfrm>
          <a:prstGeom prst="roundRect">
            <a:avLst>
              <a:gd name="adj" fmla="val 2204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 w="25400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/>
            <a:endParaRPr kumimoji="0" lang="en-US" sz="1400">
              <a:latin typeface="Times New Roman" pitchFamily="18" charset="0"/>
              <a:ea typeface="HY헤드라인M" pitchFamily="18" charset="-127"/>
            </a:endParaRPr>
          </a:p>
        </p:txBody>
      </p:sp>
      <p:pic>
        <p:nvPicPr>
          <p:cNvPr id="20534" name="Picture 54" descr="korea-crop"/>
          <p:cNvPicPr>
            <a:picLocks noChangeAspect="1" noChangeArrowheads="1"/>
          </p:cNvPicPr>
          <p:nvPr/>
        </p:nvPicPr>
        <p:blipFill>
          <a:blip r:embed="rId4" cstate="print">
            <a:lum bright="2000"/>
            <a:grayscl/>
          </a:blip>
          <a:srcRect l="16243" t="21873" r="8536" b="12505"/>
          <a:stretch>
            <a:fillRect/>
          </a:stretch>
        </p:blipFill>
        <p:spPr bwMode="auto">
          <a:xfrm>
            <a:off x="754063" y="3357563"/>
            <a:ext cx="439261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6" name="Text Box 66"/>
          <p:cNvSpPr txBox="1">
            <a:spLocks noChangeArrowheads="1"/>
          </p:cNvSpPr>
          <p:nvPr/>
        </p:nvSpPr>
        <p:spPr bwMode="auto">
          <a:xfrm>
            <a:off x="611188" y="1052513"/>
            <a:ext cx="4464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2000" b="1">
                <a:solidFill>
                  <a:srgbClr val="FFFF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Project area: Nakdong-River Basin</a:t>
            </a:r>
          </a:p>
        </p:txBody>
      </p:sp>
      <p:sp>
        <p:nvSpPr>
          <p:cNvPr id="20551" name="AutoShape 71"/>
          <p:cNvSpPr>
            <a:spLocks noChangeArrowheads="1"/>
          </p:cNvSpPr>
          <p:nvPr/>
        </p:nvSpPr>
        <p:spPr bwMode="auto">
          <a:xfrm rot="4139413">
            <a:off x="3103563" y="4929187"/>
            <a:ext cx="1036638" cy="893763"/>
          </a:xfrm>
          <a:custGeom>
            <a:avLst/>
            <a:gdLst>
              <a:gd name="G0" fmla="+- 7105 0 0"/>
              <a:gd name="G1" fmla="+- 21600 0 7105"/>
              <a:gd name="G2" fmla="*/ 7105 1 2"/>
              <a:gd name="G3" fmla="+- 21600 0 G2"/>
              <a:gd name="G4" fmla="+/ 7105 21600 2"/>
              <a:gd name="G5" fmla="+/ G1 0 2"/>
              <a:gd name="G6" fmla="*/ 21600 21600 7105"/>
              <a:gd name="G7" fmla="*/ G6 1 2"/>
              <a:gd name="G8" fmla="+- 21600 0 G7"/>
              <a:gd name="G9" fmla="*/ 21600 1 2"/>
              <a:gd name="G10" fmla="+- 7105 0 G9"/>
              <a:gd name="G11" fmla="?: G10 G8 0"/>
              <a:gd name="G12" fmla="?: G10 G7 21600"/>
              <a:gd name="T0" fmla="*/ 18047 w 21600"/>
              <a:gd name="T1" fmla="*/ 10800 h 21600"/>
              <a:gd name="T2" fmla="*/ 10800 w 21600"/>
              <a:gd name="T3" fmla="*/ 21600 h 21600"/>
              <a:gd name="T4" fmla="*/ 3553 w 21600"/>
              <a:gd name="T5" fmla="*/ 10800 h 21600"/>
              <a:gd name="T6" fmla="*/ 10800 w 21600"/>
              <a:gd name="T7" fmla="*/ 0 h 21600"/>
              <a:gd name="T8" fmla="*/ 5353 w 21600"/>
              <a:gd name="T9" fmla="*/ 5353 h 21600"/>
              <a:gd name="T10" fmla="*/ 16247 w 21600"/>
              <a:gd name="T11" fmla="*/ 162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105" y="21600"/>
                </a:lnTo>
                <a:lnTo>
                  <a:pt x="14495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FFCC00">
                  <a:gamma/>
                  <a:shade val="46275"/>
                  <a:invGamma/>
                  <a:alpha val="0"/>
                </a:srgbClr>
              </a:gs>
              <a:gs pos="100000">
                <a:srgbClr val="FFCC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15" name="Object 35"/>
          <p:cNvGraphicFramePr>
            <a:graphicFrameLocks noChangeAspect="1"/>
          </p:cNvGraphicFramePr>
          <p:nvPr/>
        </p:nvGraphicFramePr>
        <p:xfrm>
          <a:off x="1835150" y="4365625"/>
          <a:ext cx="2197100" cy="1728788"/>
        </p:xfrm>
        <a:graphic>
          <a:graphicData uri="http://schemas.openxmlformats.org/presentationml/2006/ole">
            <p:oleObj spid="_x0000_s20515" name="Microsoft Map" r:id="rId5" imgW="2390760" imgH="2847960" progId="">
              <p:embed/>
            </p:oleObj>
          </a:graphicData>
        </a:graphic>
      </p:graphicFrame>
      <p:grpSp>
        <p:nvGrpSpPr>
          <p:cNvPr id="20536" name="Group 56"/>
          <p:cNvGrpSpPr>
            <a:grpSpLocks/>
          </p:cNvGrpSpPr>
          <p:nvPr/>
        </p:nvGrpSpPr>
        <p:grpSpPr bwMode="auto">
          <a:xfrm>
            <a:off x="3656013" y="4222750"/>
            <a:ext cx="1128712" cy="1655763"/>
            <a:chOff x="3740" y="1933"/>
            <a:chExt cx="1101" cy="1412"/>
          </a:xfrm>
        </p:grpSpPr>
        <p:sp>
          <p:nvSpPr>
            <p:cNvPr id="20493" name="Freeform 13"/>
            <p:cNvSpPr>
              <a:spLocks/>
            </p:cNvSpPr>
            <p:nvPr/>
          </p:nvSpPr>
          <p:spPr bwMode="auto">
            <a:xfrm>
              <a:off x="3878" y="1933"/>
              <a:ext cx="963" cy="913"/>
            </a:xfrm>
            <a:custGeom>
              <a:avLst/>
              <a:gdLst/>
              <a:ahLst/>
              <a:cxnLst>
                <a:cxn ang="0">
                  <a:pos x="2106" y="2328"/>
                </a:cxn>
                <a:cxn ang="0">
                  <a:pos x="2168" y="2198"/>
                </a:cxn>
                <a:cxn ang="0">
                  <a:pos x="2229" y="1979"/>
                </a:cxn>
                <a:cxn ang="0">
                  <a:pos x="2238" y="1876"/>
                </a:cxn>
                <a:cxn ang="0">
                  <a:pos x="2173" y="1824"/>
                </a:cxn>
                <a:cxn ang="0">
                  <a:pos x="2059" y="1944"/>
                </a:cxn>
                <a:cxn ang="0">
                  <a:pos x="1977" y="1883"/>
                </a:cxn>
                <a:cxn ang="0">
                  <a:pos x="2032" y="1831"/>
                </a:cxn>
                <a:cxn ang="0">
                  <a:pos x="2013" y="1758"/>
                </a:cxn>
                <a:cxn ang="0">
                  <a:pos x="1995" y="1592"/>
                </a:cxn>
                <a:cxn ang="0">
                  <a:pos x="1971" y="1484"/>
                </a:cxn>
                <a:cxn ang="0">
                  <a:pos x="2029" y="1308"/>
                </a:cxn>
                <a:cxn ang="0">
                  <a:pos x="2051" y="1174"/>
                </a:cxn>
                <a:cxn ang="0">
                  <a:pos x="2003" y="1092"/>
                </a:cxn>
                <a:cxn ang="0">
                  <a:pos x="2021" y="969"/>
                </a:cxn>
                <a:cxn ang="0">
                  <a:pos x="2043" y="765"/>
                </a:cxn>
                <a:cxn ang="0">
                  <a:pos x="1973" y="460"/>
                </a:cxn>
                <a:cxn ang="0">
                  <a:pos x="1993" y="362"/>
                </a:cxn>
                <a:cxn ang="0">
                  <a:pos x="1897" y="199"/>
                </a:cxn>
                <a:cxn ang="0">
                  <a:pos x="1848" y="0"/>
                </a:cxn>
                <a:cxn ang="0">
                  <a:pos x="1616" y="279"/>
                </a:cxn>
                <a:cxn ang="0">
                  <a:pos x="1532" y="272"/>
                </a:cxn>
                <a:cxn ang="0">
                  <a:pos x="1302" y="328"/>
                </a:cxn>
                <a:cxn ang="0">
                  <a:pos x="1180" y="328"/>
                </a:cxn>
                <a:cxn ang="0">
                  <a:pos x="1073" y="394"/>
                </a:cxn>
                <a:cxn ang="0">
                  <a:pos x="765" y="531"/>
                </a:cxn>
                <a:cxn ang="0">
                  <a:pos x="720" y="697"/>
                </a:cxn>
                <a:cxn ang="0">
                  <a:pos x="566" y="690"/>
                </a:cxn>
                <a:cxn ang="0">
                  <a:pos x="451" y="690"/>
                </a:cxn>
                <a:cxn ang="0">
                  <a:pos x="299" y="690"/>
                </a:cxn>
                <a:cxn ang="0">
                  <a:pos x="222" y="834"/>
                </a:cxn>
                <a:cxn ang="0">
                  <a:pos x="15" y="1022"/>
                </a:cxn>
                <a:cxn ang="0">
                  <a:pos x="38" y="1130"/>
                </a:cxn>
                <a:cxn ang="0">
                  <a:pos x="70" y="1368"/>
                </a:cxn>
                <a:cxn ang="0">
                  <a:pos x="23" y="1498"/>
                </a:cxn>
                <a:cxn ang="0">
                  <a:pos x="131" y="1578"/>
                </a:cxn>
                <a:cxn ang="0">
                  <a:pos x="214" y="1643"/>
                </a:cxn>
                <a:cxn ang="0">
                  <a:pos x="175" y="1852"/>
                </a:cxn>
                <a:cxn ang="0">
                  <a:pos x="70" y="2004"/>
                </a:cxn>
                <a:cxn ang="0">
                  <a:pos x="123" y="2148"/>
                </a:cxn>
                <a:cxn ang="0">
                  <a:pos x="359" y="2214"/>
                </a:cxn>
                <a:cxn ang="0">
                  <a:pos x="476" y="2365"/>
                </a:cxn>
                <a:cxn ang="0">
                  <a:pos x="453" y="2481"/>
                </a:cxn>
                <a:cxn ang="0">
                  <a:pos x="712" y="2524"/>
                </a:cxn>
                <a:cxn ang="0">
                  <a:pos x="881" y="2495"/>
                </a:cxn>
                <a:cxn ang="0">
                  <a:pos x="1417" y="2524"/>
                </a:cxn>
                <a:cxn ang="0">
                  <a:pos x="1654" y="2358"/>
                </a:cxn>
                <a:cxn ang="0">
                  <a:pos x="1854" y="2395"/>
                </a:cxn>
                <a:cxn ang="0">
                  <a:pos x="2106" y="2416"/>
                </a:cxn>
              </a:cxnLst>
              <a:rect l="0" t="0" r="r" b="b"/>
              <a:pathLst>
                <a:path w="2238" h="2552">
                  <a:moveTo>
                    <a:pt x="2106" y="2416"/>
                  </a:moveTo>
                  <a:lnTo>
                    <a:pt x="2106" y="2328"/>
                  </a:lnTo>
                  <a:lnTo>
                    <a:pt x="2106" y="2327"/>
                  </a:lnTo>
                  <a:lnTo>
                    <a:pt x="2168" y="2198"/>
                  </a:lnTo>
                  <a:lnTo>
                    <a:pt x="2191" y="2066"/>
                  </a:lnTo>
                  <a:lnTo>
                    <a:pt x="2229" y="1979"/>
                  </a:lnTo>
                  <a:lnTo>
                    <a:pt x="2238" y="1935"/>
                  </a:lnTo>
                  <a:lnTo>
                    <a:pt x="2238" y="1876"/>
                  </a:lnTo>
                  <a:lnTo>
                    <a:pt x="2199" y="1813"/>
                  </a:lnTo>
                  <a:lnTo>
                    <a:pt x="2173" y="1824"/>
                  </a:lnTo>
                  <a:lnTo>
                    <a:pt x="2143" y="1868"/>
                  </a:lnTo>
                  <a:lnTo>
                    <a:pt x="2059" y="1944"/>
                  </a:lnTo>
                  <a:lnTo>
                    <a:pt x="2006" y="1927"/>
                  </a:lnTo>
                  <a:lnTo>
                    <a:pt x="1977" y="1883"/>
                  </a:lnTo>
                  <a:lnTo>
                    <a:pt x="1984" y="1848"/>
                  </a:lnTo>
                  <a:lnTo>
                    <a:pt x="2032" y="1831"/>
                  </a:lnTo>
                  <a:lnTo>
                    <a:pt x="2033" y="1802"/>
                  </a:lnTo>
                  <a:lnTo>
                    <a:pt x="2013" y="1758"/>
                  </a:lnTo>
                  <a:lnTo>
                    <a:pt x="1988" y="1657"/>
                  </a:lnTo>
                  <a:lnTo>
                    <a:pt x="1995" y="1592"/>
                  </a:lnTo>
                  <a:lnTo>
                    <a:pt x="1966" y="1560"/>
                  </a:lnTo>
                  <a:lnTo>
                    <a:pt x="1971" y="1484"/>
                  </a:lnTo>
                  <a:lnTo>
                    <a:pt x="2002" y="1363"/>
                  </a:lnTo>
                  <a:lnTo>
                    <a:pt x="2029" y="1308"/>
                  </a:lnTo>
                  <a:lnTo>
                    <a:pt x="2029" y="1214"/>
                  </a:lnTo>
                  <a:lnTo>
                    <a:pt x="2051" y="1174"/>
                  </a:lnTo>
                  <a:lnTo>
                    <a:pt x="2027" y="1127"/>
                  </a:lnTo>
                  <a:lnTo>
                    <a:pt x="2003" y="1092"/>
                  </a:lnTo>
                  <a:lnTo>
                    <a:pt x="1996" y="1049"/>
                  </a:lnTo>
                  <a:lnTo>
                    <a:pt x="2021" y="969"/>
                  </a:lnTo>
                  <a:lnTo>
                    <a:pt x="2066" y="903"/>
                  </a:lnTo>
                  <a:lnTo>
                    <a:pt x="2043" y="765"/>
                  </a:lnTo>
                  <a:lnTo>
                    <a:pt x="1981" y="596"/>
                  </a:lnTo>
                  <a:lnTo>
                    <a:pt x="1973" y="460"/>
                  </a:lnTo>
                  <a:lnTo>
                    <a:pt x="1981" y="407"/>
                  </a:lnTo>
                  <a:lnTo>
                    <a:pt x="1993" y="362"/>
                  </a:lnTo>
                  <a:lnTo>
                    <a:pt x="1925" y="276"/>
                  </a:lnTo>
                  <a:lnTo>
                    <a:pt x="1897" y="199"/>
                  </a:lnTo>
                  <a:lnTo>
                    <a:pt x="1889" y="117"/>
                  </a:lnTo>
                  <a:lnTo>
                    <a:pt x="1848" y="0"/>
                  </a:lnTo>
                  <a:lnTo>
                    <a:pt x="1670" y="162"/>
                  </a:lnTo>
                  <a:lnTo>
                    <a:pt x="1616" y="279"/>
                  </a:lnTo>
                  <a:lnTo>
                    <a:pt x="1569" y="301"/>
                  </a:lnTo>
                  <a:lnTo>
                    <a:pt x="1532" y="272"/>
                  </a:lnTo>
                  <a:lnTo>
                    <a:pt x="1439" y="301"/>
                  </a:lnTo>
                  <a:lnTo>
                    <a:pt x="1302" y="328"/>
                  </a:lnTo>
                  <a:lnTo>
                    <a:pt x="1233" y="301"/>
                  </a:lnTo>
                  <a:lnTo>
                    <a:pt x="1180" y="328"/>
                  </a:lnTo>
                  <a:lnTo>
                    <a:pt x="1134" y="387"/>
                  </a:lnTo>
                  <a:lnTo>
                    <a:pt x="1073" y="394"/>
                  </a:lnTo>
                  <a:lnTo>
                    <a:pt x="941" y="357"/>
                  </a:lnTo>
                  <a:lnTo>
                    <a:pt x="765" y="531"/>
                  </a:lnTo>
                  <a:lnTo>
                    <a:pt x="735" y="647"/>
                  </a:lnTo>
                  <a:lnTo>
                    <a:pt x="720" y="697"/>
                  </a:lnTo>
                  <a:lnTo>
                    <a:pt x="606" y="712"/>
                  </a:lnTo>
                  <a:lnTo>
                    <a:pt x="566" y="690"/>
                  </a:lnTo>
                  <a:lnTo>
                    <a:pt x="490" y="647"/>
                  </a:lnTo>
                  <a:lnTo>
                    <a:pt x="451" y="690"/>
                  </a:lnTo>
                  <a:lnTo>
                    <a:pt x="391" y="712"/>
                  </a:lnTo>
                  <a:lnTo>
                    <a:pt x="299" y="690"/>
                  </a:lnTo>
                  <a:lnTo>
                    <a:pt x="245" y="734"/>
                  </a:lnTo>
                  <a:lnTo>
                    <a:pt x="222" y="834"/>
                  </a:lnTo>
                  <a:lnTo>
                    <a:pt x="115" y="886"/>
                  </a:lnTo>
                  <a:lnTo>
                    <a:pt x="15" y="1022"/>
                  </a:lnTo>
                  <a:lnTo>
                    <a:pt x="0" y="1094"/>
                  </a:lnTo>
                  <a:lnTo>
                    <a:pt x="38" y="1130"/>
                  </a:lnTo>
                  <a:lnTo>
                    <a:pt x="38" y="1275"/>
                  </a:lnTo>
                  <a:lnTo>
                    <a:pt x="70" y="1368"/>
                  </a:lnTo>
                  <a:lnTo>
                    <a:pt x="23" y="1419"/>
                  </a:lnTo>
                  <a:lnTo>
                    <a:pt x="23" y="1498"/>
                  </a:lnTo>
                  <a:lnTo>
                    <a:pt x="61" y="1542"/>
                  </a:lnTo>
                  <a:lnTo>
                    <a:pt x="131" y="1578"/>
                  </a:lnTo>
                  <a:lnTo>
                    <a:pt x="199" y="1592"/>
                  </a:lnTo>
                  <a:lnTo>
                    <a:pt x="214" y="1643"/>
                  </a:lnTo>
                  <a:lnTo>
                    <a:pt x="175" y="1730"/>
                  </a:lnTo>
                  <a:lnTo>
                    <a:pt x="175" y="1852"/>
                  </a:lnTo>
                  <a:lnTo>
                    <a:pt x="61" y="1932"/>
                  </a:lnTo>
                  <a:lnTo>
                    <a:pt x="70" y="2004"/>
                  </a:lnTo>
                  <a:lnTo>
                    <a:pt x="31" y="2097"/>
                  </a:lnTo>
                  <a:lnTo>
                    <a:pt x="123" y="2148"/>
                  </a:lnTo>
                  <a:lnTo>
                    <a:pt x="245" y="2177"/>
                  </a:lnTo>
                  <a:lnTo>
                    <a:pt x="359" y="2214"/>
                  </a:lnTo>
                  <a:lnTo>
                    <a:pt x="468" y="2292"/>
                  </a:lnTo>
                  <a:lnTo>
                    <a:pt x="476" y="2365"/>
                  </a:lnTo>
                  <a:lnTo>
                    <a:pt x="453" y="2422"/>
                  </a:lnTo>
                  <a:lnTo>
                    <a:pt x="453" y="2481"/>
                  </a:lnTo>
                  <a:lnTo>
                    <a:pt x="575" y="2481"/>
                  </a:lnTo>
                  <a:lnTo>
                    <a:pt x="712" y="2524"/>
                  </a:lnTo>
                  <a:lnTo>
                    <a:pt x="790" y="2517"/>
                  </a:lnTo>
                  <a:lnTo>
                    <a:pt x="881" y="2495"/>
                  </a:lnTo>
                  <a:lnTo>
                    <a:pt x="1026" y="2552"/>
                  </a:lnTo>
                  <a:lnTo>
                    <a:pt x="1417" y="2524"/>
                  </a:lnTo>
                  <a:lnTo>
                    <a:pt x="1563" y="2444"/>
                  </a:lnTo>
                  <a:lnTo>
                    <a:pt x="1654" y="2358"/>
                  </a:lnTo>
                  <a:lnTo>
                    <a:pt x="1747" y="2343"/>
                  </a:lnTo>
                  <a:lnTo>
                    <a:pt x="1854" y="2395"/>
                  </a:lnTo>
                  <a:lnTo>
                    <a:pt x="1991" y="2386"/>
                  </a:lnTo>
                  <a:lnTo>
                    <a:pt x="2106" y="2416"/>
                  </a:lnTo>
                  <a:close/>
                </a:path>
              </a:pathLst>
            </a:custGeom>
            <a:noFill/>
            <a:ln w="381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Freeform 14"/>
            <p:cNvSpPr>
              <a:spLocks/>
            </p:cNvSpPr>
            <p:nvPr/>
          </p:nvSpPr>
          <p:spPr bwMode="auto">
            <a:xfrm>
              <a:off x="4230" y="2661"/>
              <a:ext cx="119" cy="95"/>
            </a:xfrm>
            <a:custGeom>
              <a:avLst/>
              <a:gdLst/>
              <a:ahLst/>
              <a:cxnLst>
                <a:cxn ang="0">
                  <a:pos x="77" y="267"/>
                </a:cxn>
                <a:cxn ang="0">
                  <a:pos x="23" y="253"/>
                </a:cxn>
                <a:cxn ang="0">
                  <a:pos x="0" y="187"/>
                </a:cxn>
                <a:cxn ang="0">
                  <a:pos x="23" y="87"/>
                </a:cxn>
                <a:cxn ang="0">
                  <a:pos x="77" y="16"/>
                </a:cxn>
                <a:cxn ang="0">
                  <a:pos x="169" y="0"/>
                </a:cxn>
                <a:cxn ang="0">
                  <a:pos x="230" y="16"/>
                </a:cxn>
                <a:cxn ang="0">
                  <a:pos x="277" y="79"/>
                </a:cxn>
                <a:cxn ang="0">
                  <a:pos x="262" y="160"/>
                </a:cxn>
                <a:cxn ang="0">
                  <a:pos x="222" y="231"/>
                </a:cxn>
                <a:cxn ang="0">
                  <a:pos x="162" y="260"/>
                </a:cxn>
                <a:cxn ang="0">
                  <a:pos x="77" y="267"/>
                </a:cxn>
              </a:cxnLst>
              <a:rect l="0" t="0" r="r" b="b"/>
              <a:pathLst>
                <a:path w="277" h="267">
                  <a:moveTo>
                    <a:pt x="77" y="267"/>
                  </a:moveTo>
                  <a:lnTo>
                    <a:pt x="23" y="253"/>
                  </a:lnTo>
                  <a:lnTo>
                    <a:pt x="0" y="187"/>
                  </a:lnTo>
                  <a:lnTo>
                    <a:pt x="23" y="87"/>
                  </a:lnTo>
                  <a:lnTo>
                    <a:pt x="77" y="16"/>
                  </a:lnTo>
                  <a:lnTo>
                    <a:pt x="169" y="0"/>
                  </a:lnTo>
                  <a:lnTo>
                    <a:pt x="230" y="16"/>
                  </a:lnTo>
                  <a:lnTo>
                    <a:pt x="277" y="79"/>
                  </a:lnTo>
                  <a:lnTo>
                    <a:pt x="262" y="160"/>
                  </a:lnTo>
                  <a:lnTo>
                    <a:pt x="222" y="231"/>
                  </a:lnTo>
                  <a:lnTo>
                    <a:pt x="162" y="260"/>
                  </a:lnTo>
                  <a:lnTo>
                    <a:pt x="77" y="267"/>
                  </a:lnTo>
                  <a:close/>
                </a:path>
              </a:pathLst>
            </a:custGeom>
            <a:noFill/>
            <a:ln w="15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Freeform 25"/>
            <p:cNvSpPr>
              <a:spLocks/>
            </p:cNvSpPr>
            <p:nvPr/>
          </p:nvSpPr>
          <p:spPr bwMode="auto">
            <a:xfrm>
              <a:off x="4230" y="2661"/>
              <a:ext cx="119" cy="95"/>
            </a:xfrm>
            <a:custGeom>
              <a:avLst/>
              <a:gdLst/>
              <a:ahLst/>
              <a:cxnLst>
                <a:cxn ang="0">
                  <a:pos x="77" y="267"/>
                </a:cxn>
                <a:cxn ang="0">
                  <a:pos x="23" y="253"/>
                </a:cxn>
                <a:cxn ang="0">
                  <a:pos x="0" y="187"/>
                </a:cxn>
                <a:cxn ang="0">
                  <a:pos x="23" y="87"/>
                </a:cxn>
                <a:cxn ang="0">
                  <a:pos x="77" y="16"/>
                </a:cxn>
                <a:cxn ang="0">
                  <a:pos x="169" y="0"/>
                </a:cxn>
                <a:cxn ang="0">
                  <a:pos x="230" y="16"/>
                </a:cxn>
                <a:cxn ang="0">
                  <a:pos x="277" y="79"/>
                </a:cxn>
                <a:cxn ang="0">
                  <a:pos x="262" y="160"/>
                </a:cxn>
                <a:cxn ang="0">
                  <a:pos x="222" y="231"/>
                </a:cxn>
                <a:cxn ang="0">
                  <a:pos x="162" y="260"/>
                </a:cxn>
                <a:cxn ang="0">
                  <a:pos x="77" y="267"/>
                </a:cxn>
              </a:cxnLst>
              <a:rect l="0" t="0" r="r" b="b"/>
              <a:pathLst>
                <a:path w="277" h="267">
                  <a:moveTo>
                    <a:pt x="77" y="267"/>
                  </a:moveTo>
                  <a:lnTo>
                    <a:pt x="23" y="253"/>
                  </a:lnTo>
                  <a:lnTo>
                    <a:pt x="0" y="187"/>
                  </a:lnTo>
                  <a:lnTo>
                    <a:pt x="23" y="87"/>
                  </a:lnTo>
                  <a:lnTo>
                    <a:pt x="77" y="16"/>
                  </a:lnTo>
                  <a:lnTo>
                    <a:pt x="169" y="0"/>
                  </a:lnTo>
                  <a:lnTo>
                    <a:pt x="230" y="16"/>
                  </a:lnTo>
                  <a:lnTo>
                    <a:pt x="277" y="79"/>
                  </a:lnTo>
                  <a:lnTo>
                    <a:pt x="262" y="160"/>
                  </a:lnTo>
                  <a:lnTo>
                    <a:pt x="222" y="231"/>
                  </a:lnTo>
                  <a:lnTo>
                    <a:pt x="162" y="260"/>
                  </a:lnTo>
                  <a:lnTo>
                    <a:pt x="77" y="267"/>
                  </a:lnTo>
                  <a:close/>
                </a:path>
              </a:pathLst>
            </a:custGeom>
            <a:solidFill>
              <a:srgbClr val="FFCC99"/>
            </a:solidFill>
            <a:ln w="381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Freeform 12"/>
            <p:cNvSpPr>
              <a:spLocks/>
            </p:cNvSpPr>
            <p:nvPr/>
          </p:nvSpPr>
          <p:spPr bwMode="auto">
            <a:xfrm>
              <a:off x="3878" y="1933"/>
              <a:ext cx="963" cy="913"/>
            </a:xfrm>
            <a:custGeom>
              <a:avLst/>
              <a:gdLst/>
              <a:ahLst/>
              <a:cxnLst>
                <a:cxn ang="0">
                  <a:pos x="2106" y="2328"/>
                </a:cxn>
                <a:cxn ang="0">
                  <a:pos x="2168" y="2198"/>
                </a:cxn>
                <a:cxn ang="0">
                  <a:pos x="2229" y="1979"/>
                </a:cxn>
                <a:cxn ang="0">
                  <a:pos x="2238" y="1876"/>
                </a:cxn>
                <a:cxn ang="0">
                  <a:pos x="2173" y="1824"/>
                </a:cxn>
                <a:cxn ang="0">
                  <a:pos x="2059" y="1944"/>
                </a:cxn>
                <a:cxn ang="0">
                  <a:pos x="1977" y="1883"/>
                </a:cxn>
                <a:cxn ang="0">
                  <a:pos x="2032" y="1831"/>
                </a:cxn>
                <a:cxn ang="0">
                  <a:pos x="2013" y="1758"/>
                </a:cxn>
                <a:cxn ang="0">
                  <a:pos x="1995" y="1592"/>
                </a:cxn>
                <a:cxn ang="0">
                  <a:pos x="1971" y="1484"/>
                </a:cxn>
                <a:cxn ang="0">
                  <a:pos x="2029" y="1308"/>
                </a:cxn>
                <a:cxn ang="0">
                  <a:pos x="2051" y="1174"/>
                </a:cxn>
                <a:cxn ang="0">
                  <a:pos x="2003" y="1092"/>
                </a:cxn>
                <a:cxn ang="0">
                  <a:pos x="2021" y="969"/>
                </a:cxn>
                <a:cxn ang="0">
                  <a:pos x="2043" y="765"/>
                </a:cxn>
                <a:cxn ang="0">
                  <a:pos x="1973" y="460"/>
                </a:cxn>
                <a:cxn ang="0">
                  <a:pos x="1993" y="362"/>
                </a:cxn>
                <a:cxn ang="0">
                  <a:pos x="1897" y="199"/>
                </a:cxn>
                <a:cxn ang="0">
                  <a:pos x="1848" y="0"/>
                </a:cxn>
                <a:cxn ang="0">
                  <a:pos x="1616" y="279"/>
                </a:cxn>
                <a:cxn ang="0">
                  <a:pos x="1532" y="272"/>
                </a:cxn>
                <a:cxn ang="0">
                  <a:pos x="1302" y="328"/>
                </a:cxn>
                <a:cxn ang="0">
                  <a:pos x="1180" y="328"/>
                </a:cxn>
                <a:cxn ang="0">
                  <a:pos x="1073" y="394"/>
                </a:cxn>
                <a:cxn ang="0">
                  <a:pos x="765" y="531"/>
                </a:cxn>
                <a:cxn ang="0">
                  <a:pos x="720" y="697"/>
                </a:cxn>
                <a:cxn ang="0">
                  <a:pos x="566" y="690"/>
                </a:cxn>
                <a:cxn ang="0">
                  <a:pos x="451" y="690"/>
                </a:cxn>
                <a:cxn ang="0">
                  <a:pos x="299" y="690"/>
                </a:cxn>
                <a:cxn ang="0">
                  <a:pos x="222" y="834"/>
                </a:cxn>
                <a:cxn ang="0">
                  <a:pos x="15" y="1022"/>
                </a:cxn>
                <a:cxn ang="0">
                  <a:pos x="38" y="1130"/>
                </a:cxn>
                <a:cxn ang="0">
                  <a:pos x="70" y="1368"/>
                </a:cxn>
                <a:cxn ang="0">
                  <a:pos x="23" y="1498"/>
                </a:cxn>
                <a:cxn ang="0">
                  <a:pos x="131" y="1578"/>
                </a:cxn>
                <a:cxn ang="0">
                  <a:pos x="214" y="1643"/>
                </a:cxn>
                <a:cxn ang="0">
                  <a:pos x="175" y="1852"/>
                </a:cxn>
                <a:cxn ang="0">
                  <a:pos x="70" y="2004"/>
                </a:cxn>
                <a:cxn ang="0">
                  <a:pos x="123" y="2148"/>
                </a:cxn>
                <a:cxn ang="0">
                  <a:pos x="359" y="2214"/>
                </a:cxn>
                <a:cxn ang="0">
                  <a:pos x="476" y="2365"/>
                </a:cxn>
                <a:cxn ang="0">
                  <a:pos x="453" y="2481"/>
                </a:cxn>
                <a:cxn ang="0">
                  <a:pos x="712" y="2524"/>
                </a:cxn>
                <a:cxn ang="0">
                  <a:pos x="881" y="2495"/>
                </a:cxn>
                <a:cxn ang="0">
                  <a:pos x="1417" y="2524"/>
                </a:cxn>
                <a:cxn ang="0">
                  <a:pos x="1654" y="2358"/>
                </a:cxn>
                <a:cxn ang="0">
                  <a:pos x="1854" y="2395"/>
                </a:cxn>
                <a:cxn ang="0">
                  <a:pos x="2106" y="2416"/>
                </a:cxn>
                <a:cxn ang="0">
                  <a:pos x="842" y="2285"/>
                </a:cxn>
                <a:cxn ang="0">
                  <a:pos x="842" y="2119"/>
                </a:cxn>
                <a:cxn ang="0">
                  <a:pos x="988" y="2032"/>
                </a:cxn>
                <a:cxn ang="0">
                  <a:pos x="1096" y="2111"/>
                </a:cxn>
                <a:cxn ang="0">
                  <a:pos x="1041" y="2263"/>
                </a:cxn>
                <a:cxn ang="0">
                  <a:pos x="896" y="2299"/>
                </a:cxn>
              </a:cxnLst>
              <a:rect l="0" t="0" r="r" b="b"/>
              <a:pathLst>
                <a:path w="2238" h="2552">
                  <a:moveTo>
                    <a:pt x="2106" y="2416"/>
                  </a:moveTo>
                  <a:lnTo>
                    <a:pt x="2106" y="2328"/>
                  </a:lnTo>
                  <a:lnTo>
                    <a:pt x="2106" y="2327"/>
                  </a:lnTo>
                  <a:lnTo>
                    <a:pt x="2168" y="2198"/>
                  </a:lnTo>
                  <a:lnTo>
                    <a:pt x="2191" y="2066"/>
                  </a:lnTo>
                  <a:lnTo>
                    <a:pt x="2229" y="1979"/>
                  </a:lnTo>
                  <a:lnTo>
                    <a:pt x="2238" y="1935"/>
                  </a:lnTo>
                  <a:lnTo>
                    <a:pt x="2238" y="1876"/>
                  </a:lnTo>
                  <a:lnTo>
                    <a:pt x="2199" y="1813"/>
                  </a:lnTo>
                  <a:lnTo>
                    <a:pt x="2173" y="1824"/>
                  </a:lnTo>
                  <a:lnTo>
                    <a:pt x="2143" y="1868"/>
                  </a:lnTo>
                  <a:lnTo>
                    <a:pt x="2059" y="1944"/>
                  </a:lnTo>
                  <a:lnTo>
                    <a:pt x="2006" y="1927"/>
                  </a:lnTo>
                  <a:lnTo>
                    <a:pt x="1977" y="1883"/>
                  </a:lnTo>
                  <a:lnTo>
                    <a:pt x="1984" y="1848"/>
                  </a:lnTo>
                  <a:lnTo>
                    <a:pt x="2032" y="1831"/>
                  </a:lnTo>
                  <a:lnTo>
                    <a:pt x="2033" y="1802"/>
                  </a:lnTo>
                  <a:lnTo>
                    <a:pt x="2013" y="1758"/>
                  </a:lnTo>
                  <a:lnTo>
                    <a:pt x="1988" y="1657"/>
                  </a:lnTo>
                  <a:lnTo>
                    <a:pt x="1995" y="1592"/>
                  </a:lnTo>
                  <a:lnTo>
                    <a:pt x="1966" y="1560"/>
                  </a:lnTo>
                  <a:lnTo>
                    <a:pt x="1971" y="1484"/>
                  </a:lnTo>
                  <a:lnTo>
                    <a:pt x="2002" y="1363"/>
                  </a:lnTo>
                  <a:lnTo>
                    <a:pt x="2029" y="1308"/>
                  </a:lnTo>
                  <a:lnTo>
                    <a:pt x="2029" y="1214"/>
                  </a:lnTo>
                  <a:lnTo>
                    <a:pt x="2051" y="1174"/>
                  </a:lnTo>
                  <a:lnTo>
                    <a:pt x="2027" y="1127"/>
                  </a:lnTo>
                  <a:lnTo>
                    <a:pt x="2003" y="1092"/>
                  </a:lnTo>
                  <a:lnTo>
                    <a:pt x="1996" y="1049"/>
                  </a:lnTo>
                  <a:lnTo>
                    <a:pt x="2021" y="969"/>
                  </a:lnTo>
                  <a:lnTo>
                    <a:pt x="2066" y="903"/>
                  </a:lnTo>
                  <a:lnTo>
                    <a:pt x="2043" y="765"/>
                  </a:lnTo>
                  <a:lnTo>
                    <a:pt x="1981" y="596"/>
                  </a:lnTo>
                  <a:lnTo>
                    <a:pt x="1973" y="460"/>
                  </a:lnTo>
                  <a:lnTo>
                    <a:pt x="1981" y="407"/>
                  </a:lnTo>
                  <a:lnTo>
                    <a:pt x="1993" y="362"/>
                  </a:lnTo>
                  <a:lnTo>
                    <a:pt x="1925" y="276"/>
                  </a:lnTo>
                  <a:lnTo>
                    <a:pt x="1897" y="199"/>
                  </a:lnTo>
                  <a:lnTo>
                    <a:pt x="1889" y="117"/>
                  </a:lnTo>
                  <a:lnTo>
                    <a:pt x="1848" y="0"/>
                  </a:lnTo>
                  <a:lnTo>
                    <a:pt x="1670" y="162"/>
                  </a:lnTo>
                  <a:lnTo>
                    <a:pt x="1616" y="279"/>
                  </a:lnTo>
                  <a:lnTo>
                    <a:pt x="1569" y="301"/>
                  </a:lnTo>
                  <a:lnTo>
                    <a:pt x="1532" y="272"/>
                  </a:lnTo>
                  <a:lnTo>
                    <a:pt x="1439" y="301"/>
                  </a:lnTo>
                  <a:lnTo>
                    <a:pt x="1302" y="328"/>
                  </a:lnTo>
                  <a:lnTo>
                    <a:pt x="1233" y="301"/>
                  </a:lnTo>
                  <a:lnTo>
                    <a:pt x="1180" y="328"/>
                  </a:lnTo>
                  <a:lnTo>
                    <a:pt x="1134" y="387"/>
                  </a:lnTo>
                  <a:lnTo>
                    <a:pt x="1073" y="394"/>
                  </a:lnTo>
                  <a:lnTo>
                    <a:pt x="941" y="357"/>
                  </a:lnTo>
                  <a:lnTo>
                    <a:pt x="765" y="531"/>
                  </a:lnTo>
                  <a:lnTo>
                    <a:pt x="735" y="647"/>
                  </a:lnTo>
                  <a:lnTo>
                    <a:pt x="720" y="697"/>
                  </a:lnTo>
                  <a:lnTo>
                    <a:pt x="606" y="712"/>
                  </a:lnTo>
                  <a:lnTo>
                    <a:pt x="566" y="690"/>
                  </a:lnTo>
                  <a:lnTo>
                    <a:pt x="490" y="647"/>
                  </a:lnTo>
                  <a:lnTo>
                    <a:pt x="451" y="690"/>
                  </a:lnTo>
                  <a:lnTo>
                    <a:pt x="391" y="712"/>
                  </a:lnTo>
                  <a:lnTo>
                    <a:pt x="299" y="690"/>
                  </a:lnTo>
                  <a:lnTo>
                    <a:pt x="245" y="734"/>
                  </a:lnTo>
                  <a:lnTo>
                    <a:pt x="222" y="834"/>
                  </a:lnTo>
                  <a:lnTo>
                    <a:pt x="115" y="886"/>
                  </a:lnTo>
                  <a:lnTo>
                    <a:pt x="15" y="1022"/>
                  </a:lnTo>
                  <a:lnTo>
                    <a:pt x="0" y="1094"/>
                  </a:lnTo>
                  <a:lnTo>
                    <a:pt x="38" y="1130"/>
                  </a:lnTo>
                  <a:lnTo>
                    <a:pt x="38" y="1275"/>
                  </a:lnTo>
                  <a:lnTo>
                    <a:pt x="70" y="1368"/>
                  </a:lnTo>
                  <a:lnTo>
                    <a:pt x="23" y="1419"/>
                  </a:lnTo>
                  <a:lnTo>
                    <a:pt x="23" y="1498"/>
                  </a:lnTo>
                  <a:lnTo>
                    <a:pt x="61" y="1542"/>
                  </a:lnTo>
                  <a:lnTo>
                    <a:pt x="131" y="1578"/>
                  </a:lnTo>
                  <a:lnTo>
                    <a:pt x="199" y="1592"/>
                  </a:lnTo>
                  <a:lnTo>
                    <a:pt x="214" y="1643"/>
                  </a:lnTo>
                  <a:lnTo>
                    <a:pt x="175" y="1730"/>
                  </a:lnTo>
                  <a:lnTo>
                    <a:pt x="175" y="1852"/>
                  </a:lnTo>
                  <a:lnTo>
                    <a:pt x="61" y="1932"/>
                  </a:lnTo>
                  <a:lnTo>
                    <a:pt x="70" y="2004"/>
                  </a:lnTo>
                  <a:lnTo>
                    <a:pt x="31" y="2097"/>
                  </a:lnTo>
                  <a:lnTo>
                    <a:pt x="123" y="2148"/>
                  </a:lnTo>
                  <a:lnTo>
                    <a:pt x="245" y="2177"/>
                  </a:lnTo>
                  <a:lnTo>
                    <a:pt x="359" y="2214"/>
                  </a:lnTo>
                  <a:lnTo>
                    <a:pt x="468" y="2292"/>
                  </a:lnTo>
                  <a:lnTo>
                    <a:pt x="476" y="2365"/>
                  </a:lnTo>
                  <a:lnTo>
                    <a:pt x="453" y="2422"/>
                  </a:lnTo>
                  <a:lnTo>
                    <a:pt x="453" y="2481"/>
                  </a:lnTo>
                  <a:lnTo>
                    <a:pt x="575" y="2481"/>
                  </a:lnTo>
                  <a:lnTo>
                    <a:pt x="712" y="2524"/>
                  </a:lnTo>
                  <a:lnTo>
                    <a:pt x="790" y="2517"/>
                  </a:lnTo>
                  <a:lnTo>
                    <a:pt x="881" y="2495"/>
                  </a:lnTo>
                  <a:lnTo>
                    <a:pt x="1026" y="2552"/>
                  </a:lnTo>
                  <a:lnTo>
                    <a:pt x="1417" y="2524"/>
                  </a:lnTo>
                  <a:lnTo>
                    <a:pt x="1563" y="2444"/>
                  </a:lnTo>
                  <a:lnTo>
                    <a:pt x="1654" y="2358"/>
                  </a:lnTo>
                  <a:lnTo>
                    <a:pt x="1747" y="2343"/>
                  </a:lnTo>
                  <a:lnTo>
                    <a:pt x="1854" y="2395"/>
                  </a:lnTo>
                  <a:lnTo>
                    <a:pt x="1991" y="2386"/>
                  </a:lnTo>
                  <a:lnTo>
                    <a:pt x="2106" y="2416"/>
                  </a:lnTo>
                  <a:lnTo>
                    <a:pt x="896" y="2299"/>
                  </a:lnTo>
                  <a:lnTo>
                    <a:pt x="842" y="2285"/>
                  </a:lnTo>
                  <a:lnTo>
                    <a:pt x="819" y="2219"/>
                  </a:lnTo>
                  <a:lnTo>
                    <a:pt x="842" y="2119"/>
                  </a:lnTo>
                  <a:lnTo>
                    <a:pt x="896" y="2048"/>
                  </a:lnTo>
                  <a:lnTo>
                    <a:pt x="988" y="2032"/>
                  </a:lnTo>
                  <a:lnTo>
                    <a:pt x="1049" y="2048"/>
                  </a:lnTo>
                  <a:lnTo>
                    <a:pt x="1096" y="2111"/>
                  </a:lnTo>
                  <a:lnTo>
                    <a:pt x="1081" y="2192"/>
                  </a:lnTo>
                  <a:lnTo>
                    <a:pt x="1041" y="2263"/>
                  </a:lnTo>
                  <a:lnTo>
                    <a:pt x="981" y="2292"/>
                  </a:lnTo>
                  <a:lnTo>
                    <a:pt x="896" y="2299"/>
                  </a:lnTo>
                  <a:lnTo>
                    <a:pt x="2106" y="2416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Freeform 27"/>
            <p:cNvSpPr>
              <a:spLocks/>
            </p:cNvSpPr>
            <p:nvPr/>
          </p:nvSpPr>
          <p:spPr bwMode="auto">
            <a:xfrm>
              <a:off x="3740" y="2683"/>
              <a:ext cx="1043" cy="662"/>
            </a:xfrm>
            <a:custGeom>
              <a:avLst/>
              <a:gdLst/>
              <a:ahLst/>
              <a:cxnLst>
                <a:cxn ang="0">
                  <a:pos x="369" y="1429"/>
                </a:cxn>
                <a:cxn ang="0">
                  <a:pos x="499" y="1385"/>
                </a:cxn>
                <a:cxn ang="0">
                  <a:pos x="454" y="1458"/>
                </a:cxn>
                <a:cxn ang="0">
                  <a:pos x="285" y="1648"/>
                </a:cxn>
                <a:cxn ang="0">
                  <a:pos x="414" y="1800"/>
                </a:cxn>
                <a:cxn ang="0">
                  <a:pos x="477" y="1763"/>
                </a:cxn>
                <a:cxn ang="0">
                  <a:pos x="554" y="1850"/>
                </a:cxn>
                <a:cxn ang="0">
                  <a:pos x="593" y="1770"/>
                </a:cxn>
                <a:cxn ang="0">
                  <a:pos x="608" y="1668"/>
                </a:cxn>
                <a:cxn ang="0">
                  <a:pos x="584" y="1573"/>
                </a:cxn>
                <a:cxn ang="0">
                  <a:pos x="756" y="1531"/>
                </a:cxn>
                <a:cxn ang="0">
                  <a:pos x="885" y="1480"/>
                </a:cxn>
                <a:cxn ang="0">
                  <a:pos x="939" y="1531"/>
                </a:cxn>
                <a:cxn ang="0">
                  <a:pos x="978" y="1495"/>
                </a:cxn>
                <a:cxn ang="0">
                  <a:pos x="1032" y="1589"/>
                </a:cxn>
                <a:cxn ang="0">
                  <a:pos x="1117" y="1648"/>
                </a:cxn>
                <a:cxn ang="0">
                  <a:pos x="1148" y="1531"/>
                </a:cxn>
                <a:cxn ang="0">
                  <a:pos x="1110" y="1436"/>
                </a:cxn>
                <a:cxn ang="0">
                  <a:pos x="1187" y="1356"/>
                </a:cxn>
                <a:cxn ang="0">
                  <a:pos x="1178" y="1270"/>
                </a:cxn>
                <a:cxn ang="0">
                  <a:pos x="1210" y="1239"/>
                </a:cxn>
                <a:cxn ang="0">
                  <a:pos x="1272" y="1239"/>
                </a:cxn>
                <a:cxn ang="0">
                  <a:pos x="1370" y="1277"/>
                </a:cxn>
                <a:cxn ang="0">
                  <a:pos x="1295" y="1204"/>
                </a:cxn>
                <a:cxn ang="0">
                  <a:pos x="1379" y="1175"/>
                </a:cxn>
                <a:cxn ang="0">
                  <a:pos x="1549" y="1254"/>
                </a:cxn>
                <a:cxn ang="0">
                  <a:pos x="1657" y="1211"/>
                </a:cxn>
                <a:cxn ang="0">
                  <a:pos x="1760" y="987"/>
                </a:cxn>
                <a:cxn ang="0">
                  <a:pos x="1919" y="913"/>
                </a:cxn>
                <a:cxn ang="0">
                  <a:pos x="2102" y="1075"/>
                </a:cxn>
                <a:cxn ang="0">
                  <a:pos x="2158" y="957"/>
                </a:cxn>
                <a:cxn ang="0">
                  <a:pos x="2243" y="849"/>
                </a:cxn>
                <a:cxn ang="0">
                  <a:pos x="2292" y="780"/>
                </a:cxn>
                <a:cxn ang="0">
                  <a:pos x="2321" y="707"/>
                </a:cxn>
                <a:cxn ang="0">
                  <a:pos x="2328" y="615"/>
                </a:cxn>
                <a:cxn ang="0">
                  <a:pos x="2402" y="559"/>
                </a:cxn>
                <a:cxn ang="0">
                  <a:pos x="2427" y="319"/>
                </a:cxn>
                <a:cxn ang="0">
                  <a:pos x="2068" y="246"/>
                </a:cxn>
                <a:cxn ang="0">
                  <a:pos x="1738" y="427"/>
                </a:cxn>
                <a:cxn ang="0">
                  <a:pos x="1111" y="420"/>
                </a:cxn>
                <a:cxn ang="0">
                  <a:pos x="774" y="384"/>
                </a:cxn>
                <a:cxn ang="0">
                  <a:pos x="789" y="195"/>
                </a:cxn>
                <a:cxn ang="0">
                  <a:pos x="444" y="51"/>
                </a:cxn>
                <a:cxn ang="0">
                  <a:pos x="214" y="109"/>
                </a:cxn>
                <a:cxn ang="0">
                  <a:pos x="22" y="462"/>
                </a:cxn>
                <a:cxn ang="0">
                  <a:pos x="45" y="795"/>
                </a:cxn>
                <a:cxn ang="0">
                  <a:pos x="138" y="1200"/>
                </a:cxn>
              </a:cxnLst>
              <a:rect l="0" t="0" r="r" b="b"/>
              <a:pathLst>
                <a:path w="2427" h="1850">
                  <a:moveTo>
                    <a:pt x="291" y="1413"/>
                  </a:moveTo>
                  <a:lnTo>
                    <a:pt x="322" y="1429"/>
                  </a:lnTo>
                  <a:lnTo>
                    <a:pt x="369" y="1429"/>
                  </a:lnTo>
                  <a:lnTo>
                    <a:pt x="399" y="1407"/>
                  </a:lnTo>
                  <a:lnTo>
                    <a:pt x="454" y="1378"/>
                  </a:lnTo>
                  <a:lnTo>
                    <a:pt x="499" y="1385"/>
                  </a:lnTo>
                  <a:lnTo>
                    <a:pt x="507" y="1429"/>
                  </a:lnTo>
                  <a:lnTo>
                    <a:pt x="507" y="1473"/>
                  </a:lnTo>
                  <a:lnTo>
                    <a:pt x="454" y="1458"/>
                  </a:lnTo>
                  <a:lnTo>
                    <a:pt x="361" y="1495"/>
                  </a:lnTo>
                  <a:lnTo>
                    <a:pt x="307" y="1574"/>
                  </a:lnTo>
                  <a:lnTo>
                    <a:pt x="285" y="1648"/>
                  </a:lnTo>
                  <a:lnTo>
                    <a:pt x="322" y="1727"/>
                  </a:lnTo>
                  <a:lnTo>
                    <a:pt x="376" y="1800"/>
                  </a:lnTo>
                  <a:lnTo>
                    <a:pt x="414" y="1800"/>
                  </a:lnTo>
                  <a:lnTo>
                    <a:pt x="438" y="1770"/>
                  </a:lnTo>
                  <a:lnTo>
                    <a:pt x="461" y="1734"/>
                  </a:lnTo>
                  <a:lnTo>
                    <a:pt x="477" y="1763"/>
                  </a:lnTo>
                  <a:lnTo>
                    <a:pt x="484" y="1821"/>
                  </a:lnTo>
                  <a:lnTo>
                    <a:pt x="507" y="1850"/>
                  </a:lnTo>
                  <a:lnTo>
                    <a:pt x="554" y="1850"/>
                  </a:lnTo>
                  <a:lnTo>
                    <a:pt x="608" y="1850"/>
                  </a:lnTo>
                  <a:lnTo>
                    <a:pt x="608" y="1800"/>
                  </a:lnTo>
                  <a:lnTo>
                    <a:pt x="593" y="1770"/>
                  </a:lnTo>
                  <a:lnTo>
                    <a:pt x="608" y="1741"/>
                  </a:lnTo>
                  <a:lnTo>
                    <a:pt x="624" y="1690"/>
                  </a:lnTo>
                  <a:lnTo>
                    <a:pt x="608" y="1668"/>
                  </a:lnTo>
                  <a:lnTo>
                    <a:pt x="584" y="1626"/>
                  </a:lnTo>
                  <a:lnTo>
                    <a:pt x="584" y="1574"/>
                  </a:lnTo>
                  <a:lnTo>
                    <a:pt x="584" y="1573"/>
                  </a:lnTo>
                  <a:lnTo>
                    <a:pt x="593" y="1502"/>
                  </a:lnTo>
                  <a:lnTo>
                    <a:pt x="654" y="1509"/>
                  </a:lnTo>
                  <a:lnTo>
                    <a:pt x="756" y="1531"/>
                  </a:lnTo>
                  <a:lnTo>
                    <a:pt x="840" y="1516"/>
                  </a:lnTo>
                  <a:lnTo>
                    <a:pt x="848" y="1473"/>
                  </a:lnTo>
                  <a:lnTo>
                    <a:pt x="885" y="1480"/>
                  </a:lnTo>
                  <a:lnTo>
                    <a:pt x="885" y="1509"/>
                  </a:lnTo>
                  <a:lnTo>
                    <a:pt x="908" y="1560"/>
                  </a:lnTo>
                  <a:lnTo>
                    <a:pt x="939" y="1531"/>
                  </a:lnTo>
                  <a:lnTo>
                    <a:pt x="955" y="1473"/>
                  </a:lnTo>
                  <a:lnTo>
                    <a:pt x="985" y="1465"/>
                  </a:lnTo>
                  <a:lnTo>
                    <a:pt x="978" y="1495"/>
                  </a:lnTo>
                  <a:lnTo>
                    <a:pt x="963" y="1538"/>
                  </a:lnTo>
                  <a:lnTo>
                    <a:pt x="1001" y="1568"/>
                  </a:lnTo>
                  <a:lnTo>
                    <a:pt x="1032" y="1589"/>
                  </a:lnTo>
                  <a:lnTo>
                    <a:pt x="1048" y="1619"/>
                  </a:lnTo>
                  <a:lnTo>
                    <a:pt x="1093" y="1648"/>
                  </a:lnTo>
                  <a:lnTo>
                    <a:pt x="1117" y="1648"/>
                  </a:lnTo>
                  <a:lnTo>
                    <a:pt x="1148" y="1619"/>
                  </a:lnTo>
                  <a:lnTo>
                    <a:pt x="1148" y="1582"/>
                  </a:lnTo>
                  <a:lnTo>
                    <a:pt x="1148" y="1531"/>
                  </a:lnTo>
                  <a:lnTo>
                    <a:pt x="1125" y="1509"/>
                  </a:lnTo>
                  <a:lnTo>
                    <a:pt x="1110" y="1480"/>
                  </a:lnTo>
                  <a:lnTo>
                    <a:pt x="1110" y="1436"/>
                  </a:lnTo>
                  <a:lnTo>
                    <a:pt x="1132" y="1400"/>
                  </a:lnTo>
                  <a:lnTo>
                    <a:pt x="1178" y="1392"/>
                  </a:lnTo>
                  <a:lnTo>
                    <a:pt x="1187" y="1356"/>
                  </a:lnTo>
                  <a:lnTo>
                    <a:pt x="1171" y="1328"/>
                  </a:lnTo>
                  <a:lnTo>
                    <a:pt x="1187" y="1299"/>
                  </a:lnTo>
                  <a:lnTo>
                    <a:pt x="1178" y="1270"/>
                  </a:lnTo>
                  <a:lnTo>
                    <a:pt x="1163" y="1227"/>
                  </a:lnTo>
                  <a:lnTo>
                    <a:pt x="1195" y="1227"/>
                  </a:lnTo>
                  <a:lnTo>
                    <a:pt x="1210" y="1239"/>
                  </a:lnTo>
                  <a:lnTo>
                    <a:pt x="1224" y="1234"/>
                  </a:lnTo>
                  <a:lnTo>
                    <a:pt x="1247" y="1211"/>
                  </a:lnTo>
                  <a:lnTo>
                    <a:pt x="1272" y="1239"/>
                  </a:lnTo>
                  <a:lnTo>
                    <a:pt x="1295" y="1263"/>
                  </a:lnTo>
                  <a:lnTo>
                    <a:pt x="1318" y="1277"/>
                  </a:lnTo>
                  <a:lnTo>
                    <a:pt x="1370" y="1277"/>
                  </a:lnTo>
                  <a:lnTo>
                    <a:pt x="1379" y="1254"/>
                  </a:lnTo>
                  <a:lnTo>
                    <a:pt x="1362" y="1234"/>
                  </a:lnTo>
                  <a:lnTo>
                    <a:pt x="1295" y="1204"/>
                  </a:lnTo>
                  <a:lnTo>
                    <a:pt x="1287" y="1168"/>
                  </a:lnTo>
                  <a:lnTo>
                    <a:pt x="1333" y="1153"/>
                  </a:lnTo>
                  <a:lnTo>
                    <a:pt x="1379" y="1175"/>
                  </a:lnTo>
                  <a:lnTo>
                    <a:pt x="1455" y="1204"/>
                  </a:lnTo>
                  <a:lnTo>
                    <a:pt x="1517" y="1239"/>
                  </a:lnTo>
                  <a:lnTo>
                    <a:pt x="1549" y="1254"/>
                  </a:lnTo>
                  <a:lnTo>
                    <a:pt x="1587" y="1263"/>
                  </a:lnTo>
                  <a:lnTo>
                    <a:pt x="1618" y="1239"/>
                  </a:lnTo>
                  <a:lnTo>
                    <a:pt x="1657" y="1211"/>
                  </a:lnTo>
                  <a:lnTo>
                    <a:pt x="1677" y="1125"/>
                  </a:lnTo>
                  <a:lnTo>
                    <a:pt x="1749" y="1037"/>
                  </a:lnTo>
                  <a:lnTo>
                    <a:pt x="1760" y="987"/>
                  </a:lnTo>
                  <a:lnTo>
                    <a:pt x="1819" y="936"/>
                  </a:lnTo>
                  <a:lnTo>
                    <a:pt x="1882" y="896"/>
                  </a:lnTo>
                  <a:lnTo>
                    <a:pt x="1919" y="913"/>
                  </a:lnTo>
                  <a:lnTo>
                    <a:pt x="1977" y="947"/>
                  </a:lnTo>
                  <a:lnTo>
                    <a:pt x="2020" y="996"/>
                  </a:lnTo>
                  <a:lnTo>
                    <a:pt x="2102" y="1075"/>
                  </a:lnTo>
                  <a:lnTo>
                    <a:pt x="2150" y="1031"/>
                  </a:lnTo>
                  <a:lnTo>
                    <a:pt x="2169" y="977"/>
                  </a:lnTo>
                  <a:lnTo>
                    <a:pt x="2158" y="957"/>
                  </a:lnTo>
                  <a:lnTo>
                    <a:pt x="2172" y="881"/>
                  </a:lnTo>
                  <a:lnTo>
                    <a:pt x="2195" y="857"/>
                  </a:lnTo>
                  <a:lnTo>
                    <a:pt x="2243" y="849"/>
                  </a:lnTo>
                  <a:lnTo>
                    <a:pt x="2268" y="801"/>
                  </a:lnTo>
                  <a:lnTo>
                    <a:pt x="2297" y="797"/>
                  </a:lnTo>
                  <a:lnTo>
                    <a:pt x="2292" y="780"/>
                  </a:lnTo>
                  <a:lnTo>
                    <a:pt x="2291" y="761"/>
                  </a:lnTo>
                  <a:lnTo>
                    <a:pt x="2306" y="736"/>
                  </a:lnTo>
                  <a:lnTo>
                    <a:pt x="2321" y="707"/>
                  </a:lnTo>
                  <a:lnTo>
                    <a:pt x="2291" y="678"/>
                  </a:lnTo>
                  <a:lnTo>
                    <a:pt x="2294" y="645"/>
                  </a:lnTo>
                  <a:lnTo>
                    <a:pt x="2328" y="615"/>
                  </a:lnTo>
                  <a:lnTo>
                    <a:pt x="2413" y="610"/>
                  </a:lnTo>
                  <a:lnTo>
                    <a:pt x="2409" y="592"/>
                  </a:lnTo>
                  <a:lnTo>
                    <a:pt x="2402" y="559"/>
                  </a:lnTo>
                  <a:lnTo>
                    <a:pt x="2423" y="548"/>
                  </a:lnTo>
                  <a:lnTo>
                    <a:pt x="2427" y="441"/>
                  </a:lnTo>
                  <a:lnTo>
                    <a:pt x="2427" y="319"/>
                  </a:lnTo>
                  <a:lnTo>
                    <a:pt x="2312" y="289"/>
                  </a:lnTo>
                  <a:lnTo>
                    <a:pt x="2175" y="298"/>
                  </a:lnTo>
                  <a:lnTo>
                    <a:pt x="2068" y="246"/>
                  </a:lnTo>
                  <a:lnTo>
                    <a:pt x="1975" y="261"/>
                  </a:lnTo>
                  <a:lnTo>
                    <a:pt x="1884" y="347"/>
                  </a:lnTo>
                  <a:lnTo>
                    <a:pt x="1738" y="427"/>
                  </a:lnTo>
                  <a:lnTo>
                    <a:pt x="1347" y="455"/>
                  </a:lnTo>
                  <a:lnTo>
                    <a:pt x="1202" y="398"/>
                  </a:lnTo>
                  <a:lnTo>
                    <a:pt x="1111" y="420"/>
                  </a:lnTo>
                  <a:lnTo>
                    <a:pt x="1033" y="427"/>
                  </a:lnTo>
                  <a:lnTo>
                    <a:pt x="896" y="384"/>
                  </a:lnTo>
                  <a:lnTo>
                    <a:pt x="774" y="384"/>
                  </a:lnTo>
                  <a:lnTo>
                    <a:pt x="774" y="325"/>
                  </a:lnTo>
                  <a:lnTo>
                    <a:pt x="797" y="268"/>
                  </a:lnTo>
                  <a:lnTo>
                    <a:pt x="789" y="195"/>
                  </a:lnTo>
                  <a:lnTo>
                    <a:pt x="680" y="117"/>
                  </a:lnTo>
                  <a:lnTo>
                    <a:pt x="566" y="80"/>
                  </a:lnTo>
                  <a:lnTo>
                    <a:pt x="444" y="51"/>
                  </a:lnTo>
                  <a:lnTo>
                    <a:pt x="352" y="0"/>
                  </a:lnTo>
                  <a:lnTo>
                    <a:pt x="314" y="44"/>
                  </a:lnTo>
                  <a:lnTo>
                    <a:pt x="214" y="109"/>
                  </a:lnTo>
                  <a:lnTo>
                    <a:pt x="122" y="174"/>
                  </a:lnTo>
                  <a:lnTo>
                    <a:pt x="39" y="275"/>
                  </a:lnTo>
                  <a:lnTo>
                    <a:pt x="22" y="462"/>
                  </a:lnTo>
                  <a:lnTo>
                    <a:pt x="39" y="585"/>
                  </a:lnTo>
                  <a:lnTo>
                    <a:pt x="68" y="694"/>
                  </a:lnTo>
                  <a:lnTo>
                    <a:pt x="45" y="795"/>
                  </a:lnTo>
                  <a:lnTo>
                    <a:pt x="0" y="931"/>
                  </a:lnTo>
                  <a:lnTo>
                    <a:pt x="65" y="1079"/>
                  </a:lnTo>
                  <a:lnTo>
                    <a:pt x="138" y="1200"/>
                  </a:lnTo>
                  <a:lnTo>
                    <a:pt x="291" y="1364"/>
                  </a:lnTo>
                  <a:lnTo>
                    <a:pt x="291" y="1413"/>
                  </a:lnTo>
                  <a:close/>
                </a:path>
              </a:pathLst>
            </a:custGeom>
            <a:solidFill>
              <a:srgbClr val="FFCC99"/>
            </a:solidFill>
            <a:ln w="381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Freeform 28"/>
            <p:cNvSpPr>
              <a:spLocks/>
            </p:cNvSpPr>
            <p:nvPr/>
          </p:nvSpPr>
          <p:spPr bwMode="auto">
            <a:xfrm>
              <a:off x="4452" y="3004"/>
              <a:ext cx="192" cy="144"/>
            </a:xfrm>
            <a:custGeom>
              <a:avLst/>
              <a:gdLst/>
              <a:ahLst/>
              <a:cxnLst>
                <a:cxn ang="0">
                  <a:pos x="0" y="315"/>
                </a:cxn>
                <a:cxn ang="0">
                  <a:pos x="85" y="308"/>
                </a:cxn>
                <a:cxn ang="0">
                  <a:pos x="124" y="315"/>
                </a:cxn>
                <a:cxn ang="0">
                  <a:pos x="124" y="331"/>
                </a:cxn>
                <a:cxn ang="0">
                  <a:pos x="124" y="381"/>
                </a:cxn>
                <a:cxn ang="0">
                  <a:pos x="153" y="403"/>
                </a:cxn>
                <a:cxn ang="0">
                  <a:pos x="176" y="395"/>
                </a:cxn>
                <a:cxn ang="0">
                  <a:pos x="207" y="374"/>
                </a:cxn>
                <a:cxn ang="0">
                  <a:pos x="233" y="366"/>
                </a:cxn>
                <a:cxn ang="0">
                  <a:pos x="246" y="378"/>
                </a:cxn>
                <a:cxn ang="0">
                  <a:pos x="284" y="403"/>
                </a:cxn>
                <a:cxn ang="0">
                  <a:pos x="310" y="384"/>
                </a:cxn>
                <a:cxn ang="0">
                  <a:pos x="295" y="356"/>
                </a:cxn>
                <a:cxn ang="0">
                  <a:pos x="264" y="314"/>
                </a:cxn>
                <a:cxn ang="0">
                  <a:pos x="294" y="308"/>
                </a:cxn>
                <a:cxn ang="0">
                  <a:pos x="338" y="246"/>
                </a:cxn>
                <a:cxn ang="0">
                  <a:pos x="419" y="225"/>
                </a:cxn>
                <a:cxn ang="0">
                  <a:pos x="445" y="179"/>
                </a:cxn>
                <a:cxn ang="0">
                  <a:pos x="363" y="100"/>
                </a:cxn>
                <a:cxn ang="0">
                  <a:pos x="320" y="51"/>
                </a:cxn>
                <a:cxn ang="0">
                  <a:pos x="262" y="17"/>
                </a:cxn>
                <a:cxn ang="0">
                  <a:pos x="225" y="0"/>
                </a:cxn>
                <a:cxn ang="0">
                  <a:pos x="162" y="40"/>
                </a:cxn>
                <a:cxn ang="0">
                  <a:pos x="103" y="91"/>
                </a:cxn>
                <a:cxn ang="0">
                  <a:pos x="92" y="141"/>
                </a:cxn>
                <a:cxn ang="0">
                  <a:pos x="20" y="229"/>
                </a:cxn>
                <a:cxn ang="0">
                  <a:pos x="0" y="315"/>
                </a:cxn>
              </a:cxnLst>
              <a:rect l="0" t="0" r="r" b="b"/>
              <a:pathLst>
                <a:path w="445" h="403">
                  <a:moveTo>
                    <a:pt x="0" y="315"/>
                  </a:moveTo>
                  <a:lnTo>
                    <a:pt x="85" y="308"/>
                  </a:lnTo>
                  <a:lnTo>
                    <a:pt x="124" y="315"/>
                  </a:lnTo>
                  <a:lnTo>
                    <a:pt x="124" y="331"/>
                  </a:lnTo>
                  <a:lnTo>
                    <a:pt x="124" y="381"/>
                  </a:lnTo>
                  <a:lnTo>
                    <a:pt x="153" y="403"/>
                  </a:lnTo>
                  <a:lnTo>
                    <a:pt x="176" y="395"/>
                  </a:lnTo>
                  <a:lnTo>
                    <a:pt x="207" y="374"/>
                  </a:lnTo>
                  <a:lnTo>
                    <a:pt x="233" y="366"/>
                  </a:lnTo>
                  <a:lnTo>
                    <a:pt x="246" y="378"/>
                  </a:lnTo>
                  <a:lnTo>
                    <a:pt x="284" y="403"/>
                  </a:lnTo>
                  <a:lnTo>
                    <a:pt x="310" y="384"/>
                  </a:lnTo>
                  <a:lnTo>
                    <a:pt x="295" y="356"/>
                  </a:lnTo>
                  <a:lnTo>
                    <a:pt x="264" y="314"/>
                  </a:lnTo>
                  <a:lnTo>
                    <a:pt x="294" y="308"/>
                  </a:lnTo>
                  <a:lnTo>
                    <a:pt x="338" y="246"/>
                  </a:lnTo>
                  <a:lnTo>
                    <a:pt x="419" y="225"/>
                  </a:lnTo>
                  <a:lnTo>
                    <a:pt x="445" y="179"/>
                  </a:lnTo>
                  <a:lnTo>
                    <a:pt x="363" y="100"/>
                  </a:lnTo>
                  <a:lnTo>
                    <a:pt x="320" y="51"/>
                  </a:lnTo>
                  <a:lnTo>
                    <a:pt x="262" y="17"/>
                  </a:lnTo>
                  <a:lnTo>
                    <a:pt x="225" y="0"/>
                  </a:lnTo>
                  <a:lnTo>
                    <a:pt x="162" y="40"/>
                  </a:lnTo>
                  <a:lnTo>
                    <a:pt x="103" y="91"/>
                  </a:lnTo>
                  <a:lnTo>
                    <a:pt x="92" y="141"/>
                  </a:lnTo>
                  <a:lnTo>
                    <a:pt x="20" y="229"/>
                  </a:lnTo>
                  <a:lnTo>
                    <a:pt x="0" y="315"/>
                  </a:lnTo>
                  <a:close/>
                </a:path>
              </a:pathLst>
            </a:custGeom>
            <a:solidFill>
              <a:srgbClr val="FFCC99"/>
            </a:solidFill>
            <a:ln w="381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53" name="Text Box 73"/>
          <p:cNvSpPr txBox="1">
            <a:spLocks noChangeArrowheads="1"/>
          </p:cNvSpPr>
          <p:nvPr/>
        </p:nvSpPr>
        <p:spPr bwMode="auto">
          <a:xfrm>
            <a:off x="684213" y="1557338"/>
            <a:ext cx="8135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b="1">
                <a:latin typeface="Arial" charset="0"/>
                <a:ea typeface="HY헤드라인M" pitchFamily="18" charset="-127"/>
              </a:rPr>
              <a:t>The longest river in South Korea (the second one in Korean peninsula)</a:t>
            </a:r>
            <a:endParaRPr lang="en-US" altLang="ko-KR" b="1" baseline="30000">
              <a:latin typeface="Arial" charset="0"/>
              <a:ea typeface="HY헤드라인M" pitchFamily="18" charset="-127"/>
            </a:endParaRPr>
          </a:p>
        </p:txBody>
      </p:sp>
      <p:sp>
        <p:nvSpPr>
          <p:cNvPr id="20558" name="Text Box 78"/>
          <p:cNvSpPr txBox="1">
            <a:spLocks noChangeArrowheads="1"/>
          </p:cNvSpPr>
          <p:nvPr/>
        </p:nvSpPr>
        <p:spPr bwMode="auto">
          <a:xfrm>
            <a:off x="684213" y="1988840"/>
            <a:ext cx="8135937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b="1" dirty="0">
                <a:latin typeface="Arial" charset="0"/>
                <a:ea typeface="HY헤드라인M" pitchFamily="18" charset="-127"/>
              </a:rPr>
              <a:t>The region exposed frequently to water quality issues </a:t>
            </a:r>
          </a:p>
          <a:p>
            <a:r>
              <a:rPr lang="en-US" altLang="ko-KR" sz="1600" i="1" dirty="0">
                <a:latin typeface="Arial" charset="0"/>
                <a:ea typeface="HY헤드라인M" pitchFamily="18" charset="-127"/>
              </a:rPr>
              <a:t>  i.e. turbidity, non-point pollutions, toxic materials-spill (phenol etc.), etc.</a:t>
            </a:r>
            <a:endParaRPr lang="en-US" altLang="ko-KR" sz="1600" i="1" baseline="30000" dirty="0">
              <a:latin typeface="Arial" charset="0"/>
              <a:ea typeface="HY헤드라인M" pitchFamily="18" charset="-127"/>
            </a:endParaRPr>
          </a:p>
        </p:txBody>
      </p:sp>
      <p:sp>
        <p:nvSpPr>
          <p:cNvPr id="20559" name="Text Box 79"/>
          <p:cNvSpPr txBox="1">
            <a:spLocks noChangeArrowheads="1"/>
          </p:cNvSpPr>
          <p:nvPr/>
        </p:nvSpPr>
        <p:spPr bwMode="auto">
          <a:xfrm>
            <a:off x="684213" y="2601913"/>
            <a:ext cx="8135937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b="1" dirty="0">
                <a:latin typeface="Arial" charset="0"/>
                <a:ea typeface="HY헤드라인M" pitchFamily="18" charset="-127"/>
              </a:rPr>
              <a:t>National-first-Dam </a:t>
            </a:r>
            <a:r>
              <a:rPr lang="en-US" altLang="ko-KR" b="1" dirty="0" smtClean="0">
                <a:latin typeface="Arial" charset="0"/>
                <a:ea typeface="HY헤드라인M" pitchFamily="18" charset="-127"/>
              </a:rPr>
              <a:t>for Environmental </a:t>
            </a:r>
            <a:r>
              <a:rPr lang="en-US" altLang="ko-KR" b="1" dirty="0">
                <a:latin typeface="Arial" charset="0"/>
                <a:ea typeface="HY헤드라인M" pitchFamily="18" charset="-127"/>
              </a:rPr>
              <a:t>water </a:t>
            </a:r>
            <a:r>
              <a:rPr lang="en-US" altLang="ko-KR" b="1" dirty="0" smtClean="0">
                <a:latin typeface="Arial" charset="0"/>
                <a:ea typeface="HY헤드라인M" pitchFamily="18" charset="-127"/>
              </a:rPr>
              <a:t>supply is </a:t>
            </a:r>
            <a:r>
              <a:rPr lang="en-US" altLang="ko-KR" b="1" dirty="0">
                <a:latin typeface="Arial" charset="0"/>
                <a:ea typeface="HY헤드라인M" pitchFamily="18" charset="-127"/>
              </a:rPr>
              <a:t>constructing</a:t>
            </a:r>
          </a:p>
          <a:p>
            <a:r>
              <a:rPr lang="en-US" altLang="ko-KR" sz="1600" i="1" dirty="0">
                <a:latin typeface="Arial" charset="0"/>
                <a:ea typeface="HY헤드라인M" pitchFamily="18" charset="-127"/>
              </a:rPr>
              <a:t>  turbidity, non-point pollutions, toxic materials-spill (phenol etc.)</a:t>
            </a:r>
            <a:endParaRPr lang="en-US" altLang="ko-KR" sz="1600" i="1" baseline="30000" dirty="0">
              <a:latin typeface="Arial" charset="0"/>
              <a:ea typeface="HY헤드라인M" pitchFamily="18" charset="-127"/>
            </a:endParaRPr>
          </a:p>
        </p:txBody>
      </p:sp>
      <p:sp>
        <p:nvSpPr>
          <p:cNvPr id="20560" name="AutoShape 80"/>
          <p:cNvSpPr>
            <a:spLocks noChangeArrowheads="1"/>
          </p:cNvSpPr>
          <p:nvPr/>
        </p:nvSpPr>
        <p:spPr bwMode="auto">
          <a:xfrm>
            <a:off x="5291138" y="3357563"/>
            <a:ext cx="3240087" cy="3024187"/>
          </a:xfrm>
          <a:prstGeom prst="roundRect">
            <a:avLst>
              <a:gd name="adj" fmla="val 0"/>
            </a:avLst>
          </a:prstGeom>
          <a:solidFill>
            <a:srgbClr val="CCFFCC">
              <a:alpha val="75000"/>
            </a:srgbClr>
          </a:solidFill>
          <a:ln w="25400">
            <a:solidFill>
              <a:srgbClr val="CCFF99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 eaLnBrk="0" latinLnBrk="0" hangingPunct="0"/>
            <a:endParaRPr kumimoji="0" lang="en-US" sz="1400"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20556" name="Text Box 76"/>
          <p:cNvSpPr txBox="1">
            <a:spLocks noChangeArrowheads="1"/>
          </p:cNvSpPr>
          <p:nvPr/>
        </p:nvSpPr>
        <p:spPr bwMode="auto">
          <a:xfrm>
            <a:off x="5291138" y="5949950"/>
            <a:ext cx="3097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6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HY헤드라인M" pitchFamily="18" charset="-127"/>
              </a:rPr>
              <a:t>Unity shape factor: 3.33</a:t>
            </a:r>
            <a:endParaRPr lang="en-US" altLang="ko-KR" sz="1600" b="1" baseline="300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HY헤드라인M" pitchFamily="18" charset="-127"/>
            </a:endParaRPr>
          </a:p>
        </p:txBody>
      </p:sp>
      <p:sp>
        <p:nvSpPr>
          <p:cNvPr id="20555" name="Text Box 75"/>
          <p:cNvSpPr txBox="1">
            <a:spLocks noChangeArrowheads="1"/>
          </p:cNvSpPr>
          <p:nvPr/>
        </p:nvSpPr>
        <p:spPr bwMode="auto">
          <a:xfrm>
            <a:off x="5292725" y="3429000"/>
            <a:ext cx="2806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HY헤드라인M" pitchFamily="18" charset="-127"/>
              </a:rPr>
              <a:t>Basin </a:t>
            </a:r>
            <a:r>
              <a:rPr lang="en-US" altLang="ko-KR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HY헤드라인M" pitchFamily="18" charset="-127"/>
              </a:rPr>
              <a:t>length: 511 km</a:t>
            </a:r>
            <a:r>
              <a:rPr lang="en-US" altLang="ko-KR" sz="1600" b="1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HY헤드라인M" pitchFamily="18" charset="-127"/>
              </a:rPr>
              <a:t> </a:t>
            </a:r>
          </a:p>
        </p:txBody>
      </p:sp>
      <p:sp>
        <p:nvSpPr>
          <p:cNvPr id="20557" name="Text Box 77"/>
          <p:cNvSpPr txBox="1">
            <a:spLocks noChangeArrowheads="1"/>
          </p:cNvSpPr>
          <p:nvPr/>
        </p:nvSpPr>
        <p:spPr bwMode="auto">
          <a:xfrm>
            <a:off x="5291138" y="4703763"/>
            <a:ext cx="29532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HY헤드라인M" pitchFamily="18" charset="-127"/>
              </a:rPr>
              <a:t>Basin avg. </a:t>
            </a:r>
            <a:r>
              <a:rPr lang="en-US" altLang="ko-KR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HY헤드라인M" pitchFamily="18" charset="-127"/>
              </a:rPr>
              <a:t>width: 46.3 km</a:t>
            </a:r>
            <a:r>
              <a:rPr lang="en-US" altLang="ko-KR" sz="1600" b="1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HY헤드라인M" pitchFamily="18" charset="-127"/>
              </a:rPr>
              <a:t> </a:t>
            </a:r>
          </a:p>
        </p:txBody>
      </p:sp>
      <p:sp>
        <p:nvSpPr>
          <p:cNvPr id="20554" name="Text Box 74"/>
          <p:cNvSpPr txBox="1">
            <a:spLocks noChangeArrowheads="1"/>
          </p:cNvSpPr>
          <p:nvPr/>
        </p:nvSpPr>
        <p:spPr bwMode="auto">
          <a:xfrm>
            <a:off x="5291138" y="4271963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6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HY헤드라인M" pitchFamily="18" charset="-127"/>
              </a:rPr>
              <a:t>Drainage area: 23,702 km</a:t>
            </a:r>
            <a:r>
              <a:rPr lang="en-US" altLang="ko-KR" sz="1600" b="1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HY헤드라인M" pitchFamily="18" charset="-127"/>
              </a:rPr>
              <a:t>2 </a:t>
            </a:r>
          </a:p>
        </p:txBody>
      </p:sp>
      <p:sp>
        <p:nvSpPr>
          <p:cNvPr id="20563" name="Text Box 83"/>
          <p:cNvSpPr txBox="1">
            <a:spLocks noChangeArrowheads="1"/>
          </p:cNvSpPr>
          <p:nvPr/>
        </p:nvSpPr>
        <p:spPr bwMode="auto">
          <a:xfrm>
            <a:off x="5291138" y="5518150"/>
            <a:ext cx="30252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HY헤드라인M" pitchFamily="18" charset="-127"/>
              </a:rPr>
              <a:t>Basin Avg. </a:t>
            </a:r>
            <a:r>
              <a:rPr lang="en-US" altLang="ko-KR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HY헤드라인M" pitchFamily="18" charset="-127"/>
              </a:rPr>
              <a:t>slope: 32.26%</a:t>
            </a:r>
            <a:r>
              <a:rPr lang="en-US" altLang="ko-KR" sz="1600" b="1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HY헤드라인M" pitchFamily="18" charset="-127"/>
              </a:rPr>
              <a:t> </a:t>
            </a:r>
          </a:p>
        </p:txBody>
      </p:sp>
      <p:sp>
        <p:nvSpPr>
          <p:cNvPr id="20564" name="Text Box 84"/>
          <p:cNvSpPr txBox="1">
            <a:spLocks noChangeArrowheads="1"/>
          </p:cNvSpPr>
          <p:nvPr/>
        </p:nvSpPr>
        <p:spPr bwMode="auto">
          <a:xfrm>
            <a:off x="5291138" y="5111750"/>
            <a:ext cx="31692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HY헤드라인M" pitchFamily="18" charset="-127"/>
              </a:rPr>
              <a:t>Basin avg. </a:t>
            </a:r>
            <a:r>
              <a:rPr lang="en-US" altLang="ko-KR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HY헤드라인M" pitchFamily="18" charset="-127"/>
              </a:rPr>
              <a:t>elevation: 291.18 m</a:t>
            </a:r>
            <a:r>
              <a:rPr lang="en-US" altLang="ko-KR" sz="1600" b="1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HY헤드라인M" pitchFamily="18" charset="-127"/>
              </a:rPr>
              <a:t> </a:t>
            </a:r>
          </a:p>
        </p:txBody>
      </p:sp>
      <p:sp>
        <p:nvSpPr>
          <p:cNvPr id="20565" name="Text Box 85"/>
          <p:cNvSpPr txBox="1">
            <a:spLocks noChangeArrowheads="1"/>
          </p:cNvSpPr>
          <p:nvPr/>
        </p:nvSpPr>
        <p:spPr bwMode="auto">
          <a:xfrm>
            <a:off x="5291138" y="3862388"/>
            <a:ext cx="3457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6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HY헤드라인M" pitchFamily="18" charset="-127"/>
              </a:rPr>
              <a:t>Total flowline length: 68,888 km</a:t>
            </a:r>
            <a:endParaRPr lang="en-US" altLang="ko-KR" sz="1600" b="1" baseline="300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HY헤드라인M" pitchFamily="18" charset="-127"/>
            </a:endParaRPr>
          </a:p>
        </p:txBody>
      </p:sp>
      <p:grpSp>
        <p:nvGrpSpPr>
          <p:cNvPr id="31" name="Group 47"/>
          <p:cNvGrpSpPr>
            <a:grpSpLocks/>
          </p:cNvGrpSpPr>
          <p:nvPr/>
        </p:nvGrpSpPr>
        <p:grpSpPr bwMode="auto">
          <a:xfrm>
            <a:off x="7127875" y="188913"/>
            <a:ext cx="2016125" cy="387350"/>
            <a:chOff x="4059" y="102"/>
            <a:chExt cx="1769" cy="244"/>
          </a:xfrm>
        </p:grpSpPr>
        <p:pic>
          <p:nvPicPr>
            <p:cNvPr id="32" name="Picture 19" descr="빠빠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59" y="102"/>
              <a:ext cx="1769" cy="244"/>
            </a:xfrm>
            <a:prstGeom prst="rect">
              <a:avLst/>
            </a:prstGeom>
            <a:noFill/>
            <a:effectLst>
              <a:outerShdw dist="35921" dir="2700000" algn="ctr" rotWithShape="0">
                <a:schemeClr val="bg1"/>
              </a:outerShdw>
            </a:effectLst>
          </p:spPr>
        </p:pic>
        <p:sp>
          <p:nvSpPr>
            <p:cNvPr id="33" name="Rectangle 20"/>
            <p:cNvSpPr>
              <a:spLocks noChangeArrowheads="1"/>
            </p:cNvSpPr>
            <p:nvPr/>
          </p:nvSpPr>
          <p:spPr bwMode="auto">
            <a:xfrm>
              <a:off x="4150" y="164"/>
              <a:ext cx="154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r>
                <a:rPr lang="en-US" altLang="ko-KR" sz="14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HY헤드라인M" pitchFamily="18" charset="-127"/>
                </a:rPr>
                <a:t>2. Methodology</a:t>
              </a:r>
              <a:endParaRPr lang="en-US" altLang="ko-K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0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0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0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1" grpId="0" animBg="1"/>
      <p:bldP spid="20560" grpId="0" animBg="1"/>
      <p:bldP spid="20556" grpId="0"/>
      <p:bldP spid="20555" grpId="0"/>
      <p:bldP spid="20557" grpId="0"/>
      <p:bldP spid="20554" grpId="0"/>
      <p:bldP spid="20563" grpId="0"/>
      <p:bldP spid="20564" grpId="0"/>
      <p:bldP spid="205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3" name="AutoShape 49"/>
          <p:cNvSpPr>
            <a:spLocks noChangeArrowheads="1"/>
          </p:cNvSpPr>
          <p:nvPr/>
        </p:nvSpPr>
        <p:spPr bwMode="auto">
          <a:xfrm>
            <a:off x="323528" y="1557338"/>
            <a:ext cx="8497192" cy="4826000"/>
          </a:xfrm>
          <a:prstGeom prst="roundRect">
            <a:avLst>
              <a:gd name="adj" fmla="val 694"/>
            </a:avLst>
          </a:prstGeom>
          <a:solidFill>
            <a:schemeClr val="bg1">
              <a:alpha val="7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/>
            <a:endParaRPr kumimoji="0" lang="en-US" sz="1400"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21569" name="AutoShape 65"/>
          <p:cNvSpPr>
            <a:spLocks noChangeArrowheads="1"/>
          </p:cNvSpPr>
          <p:nvPr/>
        </p:nvSpPr>
        <p:spPr bwMode="auto">
          <a:xfrm>
            <a:off x="1115864" y="2636912"/>
            <a:ext cx="2736303" cy="2737345"/>
          </a:xfrm>
          <a:custGeom>
            <a:avLst/>
            <a:gdLst>
              <a:gd name="G0" fmla="+- 7105 0 0"/>
              <a:gd name="G1" fmla="+- 21600 0 7105"/>
              <a:gd name="G2" fmla="*/ 7105 1 2"/>
              <a:gd name="G3" fmla="+- 21600 0 G2"/>
              <a:gd name="G4" fmla="+/ 7105 21600 2"/>
              <a:gd name="G5" fmla="+/ G1 0 2"/>
              <a:gd name="G6" fmla="*/ 21600 21600 7105"/>
              <a:gd name="G7" fmla="*/ G6 1 2"/>
              <a:gd name="G8" fmla="+- 21600 0 G7"/>
              <a:gd name="G9" fmla="*/ 21600 1 2"/>
              <a:gd name="G10" fmla="+- 7105 0 G9"/>
              <a:gd name="G11" fmla="?: G10 G8 0"/>
              <a:gd name="G12" fmla="?: G10 G7 21600"/>
              <a:gd name="T0" fmla="*/ 18047 w 21600"/>
              <a:gd name="T1" fmla="*/ 10800 h 21600"/>
              <a:gd name="T2" fmla="*/ 10800 w 21600"/>
              <a:gd name="T3" fmla="*/ 21600 h 21600"/>
              <a:gd name="T4" fmla="*/ 3553 w 21600"/>
              <a:gd name="T5" fmla="*/ 10800 h 21600"/>
              <a:gd name="T6" fmla="*/ 10800 w 21600"/>
              <a:gd name="T7" fmla="*/ 0 h 21600"/>
              <a:gd name="T8" fmla="*/ 5353 w 21600"/>
              <a:gd name="T9" fmla="*/ 5353 h 21600"/>
              <a:gd name="T10" fmla="*/ 16247 w 21600"/>
              <a:gd name="T11" fmla="*/ 162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105" y="21600"/>
                </a:lnTo>
                <a:lnTo>
                  <a:pt x="14495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100000">
                <a:schemeClr val="bg2">
                  <a:alpha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54" name="AutoShape 50"/>
          <p:cNvSpPr>
            <a:spLocks noChangeArrowheads="1"/>
          </p:cNvSpPr>
          <p:nvPr/>
        </p:nvSpPr>
        <p:spPr bwMode="auto">
          <a:xfrm>
            <a:off x="323528" y="1055688"/>
            <a:ext cx="1584325" cy="5016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99FF"/>
              </a:gs>
              <a:gs pos="100000">
                <a:srgbClr val="0000CC"/>
              </a:gs>
            </a:gsLst>
            <a:lin ang="2700000" scaled="1"/>
          </a:gradFill>
          <a:ln w="38100" cmpd="dbl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lIns="90471" tIns="44441" rIns="90471" bIns="44441" anchor="ctr"/>
          <a:lstStyle/>
          <a:p>
            <a:pPr algn="ctr">
              <a:spcBef>
                <a:spcPct val="20000"/>
              </a:spcBef>
            </a:pP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HY헤드라인M" pitchFamily="18" charset="-127"/>
            </a:endParaRPr>
          </a:p>
        </p:txBody>
      </p:sp>
      <p:grpSp>
        <p:nvGrpSpPr>
          <p:cNvPr id="21541" name="Group 47"/>
          <p:cNvGrpSpPr>
            <a:grpSpLocks/>
          </p:cNvGrpSpPr>
          <p:nvPr/>
        </p:nvGrpSpPr>
        <p:grpSpPr bwMode="auto">
          <a:xfrm>
            <a:off x="7127875" y="188913"/>
            <a:ext cx="2016125" cy="387350"/>
            <a:chOff x="4059" y="102"/>
            <a:chExt cx="1769" cy="244"/>
          </a:xfrm>
        </p:grpSpPr>
        <p:pic>
          <p:nvPicPr>
            <p:cNvPr id="640019" name="Picture 19" descr="빠빠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59" y="102"/>
              <a:ext cx="1769" cy="244"/>
            </a:xfrm>
            <a:prstGeom prst="rect">
              <a:avLst/>
            </a:prstGeom>
            <a:noFill/>
            <a:effectLst>
              <a:outerShdw dist="35921" dir="2700000" algn="ctr" rotWithShape="0">
                <a:schemeClr val="bg1"/>
              </a:outerShdw>
            </a:effectLst>
          </p:spPr>
        </p:pic>
        <p:sp>
          <p:nvSpPr>
            <p:cNvPr id="640020" name="Rectangle 20"/>
            <p:cNvSpPr>
              <a:spLocks noChangeArrowheads="1"/>
            </p:cNvSpPr>
            <p:nvPr/>
          </p:nvSpPr>
          <p:spPr bwMode="auto">
            <a:xfrm>
              <a:off x="4150" y="164"/>
              <a:ext cx="154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r>
                <a:rPr lang="en-US" altLang="ko-KR" sz="14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HY헤드라인M" pitchFamily="18" charset="-127"/>
                </a:rPr>
                <a:t>2. Methodology</a:t>
              </a:r>
              <a:endParaRPr lang="en-US" altLang="ko-K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endParaRPr>
            </a:p>
          </p:txBody>
        </p:sp>
      </p:grpSp>
      <p:sp>
        <p:nvSpPr>
          <p:cNvPr id="21548" name="AutoShape 44"/>
          <p:cNvSpPr>
            <a:spLocks noChangeArrowheads="1"/>
          </p:cNvSpPr>
          <p:nvPr/>
        </p:nvSpPr>
        <p:spPr bwMode="auto">
          <a:xfrm>
            <a:off x="4789165" y="2132608"/>
            <a:ext cx="3816350" cy="3960687"/>
          </a:xfrm>
          <a:prstGeom prst="roundRect">
            <a:avLst>
              <a:gd name="adj" fmla="val 1181"/>
            </a:avLst>
          </a:prstGeom>
          <a:solidFill>
            <a:srgbClr val="000000">
              <a:alpha val="39999"/>
            </a:srgbClr>
          </a:solidFill>
          <a:ln w="254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/>
            <a:endParaRPr kumimoji="0" lang="en-US" sz="1400"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21549" name="Text Box 45"/>
          <p:cNvSpPr txBox="1">
            <a:spLocks noChangeArrowheads="1"/>
          </p:cNvSpPr>
          <p:nvPr/>
        </p:nvSpPr>
        <p:spPr bwMode="auto">
          <a:xfrm>
            <a:off x="4789165" y="2233191"/>
            <a:ext cx="3815531" cy="3308598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Clr>
                <a:srgbClr val="000066"/>
              </a:buClr>
              <a:tabLst>
                <a:tab pos="7527925" algn="l"/>
              </a:tabLst>
            </a:pPr>
            <a:r>
              <a:rPr lang="en-US" altLang="ko-K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rPr>
              <a:t> - Data </a:t>
            </a:r>
            <a:r>
              <a:rPr lang="en-US" altLang="ko-K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rPr>
              <a:t>management tool/ </a:t>
            </a:r>
          </a:p>
          <a:p>
            <a:pPr marL="342900" indent="-342900">
              <a:buClr>
                <a:srgbClr val="000066"/>
              </a:buClr>
              <a:tabLst>
                <a:tab pos="7527925" algn="l"/>
              </a:tabLst>
            </a:pPr>
            <a:r>
              <a:rPr lang="en-US" altLang="ko-K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rPr>
              <a:t>    </a:t>
            </a:r>
            <a:r>
              <a:rPr lang="en-US" altLang="ko-K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rPr>
              <a:t>Projection </a:t>
            </a:r>
            <a:r>
              <a:rPr lang="en-US" altLang="ko-K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rPr>
              <a:t>define and Projection </a:t>
            </a:r>
          </a:p>
          <a:p>
            <a:pPr marL="342900" indent="-342900">
              <a:buClr>
                <a:srgbClr val="000066"/>
              </a:buClr>
              <a:tabLst>
                <a:tab pos="7527925" algn="l"/>
              </a:tabLst>
            </a:pPr>
            <a:r>
              <a:rPr lang="en-US" altLang="ko-K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rPr>
              <a:t> - Spatial analysis tool/ </a:t>
            </a:r>
            <a:r>
              <a:rPr lang="en-US" altLang="ko-K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rPr>
              <a:t>Hydrology</a:t>
            </a:r>
            <a:endParaRPr lang="en-US" altLang="ko-KR" sz="1900" dirty="0" smtClean="0">
              <a:solidFill>
                <a:schemeClr val="bg1"/>
              </a:solidFill>
              <a:latin typeface="Times New Roman" pitchFamily="18" charset="0"/>
              <a:ea typeface="HY헤드라인M" pitchFamily="18" charset="-127"/>
            </a:endParaRPr>
          </a:p>
          <a:p>
            <a:pPr marL="342900" indent="-342900">
              <a:buClr>
                <a:srgbClr val="000066"/>
              </a:buClr>
              <a:tabLst>
                <a:tab pos="7527925" algn="l"/>
              </a:tabLst>
            </a:pPr>
            <a:endParaRPr lang="en-US" altLang="ko-KR" sz="1900" dirty="0">
              <a:solidFill>
                <a:schemeClr val="bg1"/>
              </a:solidFill>
              <a:latin typeface="Times New Roman" pitchFamily="18" charset="0"/>
              <a:ea typeface="HY헤드라인M" pitchFamily="18" charset="-127"/>
            </a:endParaRPr>
          </a:p>
          <a:p>
            <a:pPr marL="342900" indent="-342900">
              <a:buClr>
                <a:srgbClr val="000066"/>
              </a:buClr>
              <a:tabLst>
                <a:tab pos="7527925" algn="l"/>
              </a:tabLst>
            </a:pPr>
            <a:r>
              <a:rPr lang="en-US" altLang="ko-K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rPr>
              <a:t> - Clip, Mask, Dissolve, </a:t>
            </a:r>
          </a:p>
          <a:p>
            <a:pPr marL="342900" indent="-342900">
              <a:buClr>
                <a:srgbClr val="000066"/>
              </a:buClr>
              <a:tabLst>
                <a:tab pos="7527925" algn="l"/>
              </a:tabLst>
            </a:pPr>
            <a:r>
              <a:rPr lang="en-US" altLang="ko-K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rPr>
              <a:t>    Extract-Create new feature class </a:t>
            </a:r>
          </a:p>
          <a:p>
            <a:pPr marL="342900" indent="-342900">
              <a:buClr>
                <a:srgbClr val="000066"/>
              </a:buClr>
              <a:tabLst>
                <a:tab pos="7527925" algn="l"/>
              </a:tabLst>
            </a:pPr>
            <a:endParaRPr lang="en-US" altLang="ko-KR" sz="1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HY헤드라인M" pitchFamily="18" charset="-127"/>
            </a:endParaRPr>
          </a:p>
          <a:p>
            <a:pPr marL="342900" indent="-342900">
              <a:buClr>
                <a:srgbClr val="000066"/>
              </a:buClr>
              <a:tabLst>
                <a:tab pos="7527925" algn="l"/>
              </a:tabLst>
            </a:pPr>
            <a:r>
              <a:rPr lang="en-US" altLang="ko-K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rPr>
              <a:t> </a:t>
            </a:r>
            <a:r>
              <a:rPr lang="en-US" altLang="ko-K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rPr>
              <a:t>- </a:t>
            </a:r>
            <a:r>
              <a:rPr lang="en-US" altLang="ko-K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rPr>
              <a:t>Data query table </a:t>
            </a:r>
          </a:p>
          <a:p>
            <a:pPr marL="342900" indent="-342900">
              <a:buClr>
                <a:srgbClr val="000066"/>
              </a:buClr>
              <a:tabLst>
                <a:tab pos="7527925" algn="l"/>
              </a:tabLst>
            </a:pPr>
            <a:r>
              <a:rPr lang="en-US" altLang="ko-K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rPr>
              <a:t> </a:t>
            </a:r>
            <a:r>
              <a:rPr lang="en-US" altLang="ko-K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rPr>
              <a:t>  (for time-enable feature class)</a:t>
            </a:r>
            <a:endParaRPr lang="en-US" altLang="ko-KR" sz="19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HY헤드라인M" pitchFamily="18" charset="-127"/>
            </a:endParaRPr>
          </a:p>
          <a:p>
            <a:pPr marL="342900" indent="-342900">
              <a:buClr>
                <a:srgbClr val="000066"/>
              </a:buClr>
              <a:tabLst>
                <a:tab pos="7527925" algn="l"/>
              </a:tabLst>
            </a:pPr>
            <a:endParaRPr lang="en-US" altLang="ko-KR" sz="1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HY헤드라인M" pitchFamily="18" charset="-127"/>
            </a:endParaRPr>
          </a:p>
          <a:p>
            <a:pPr marL="342900" indent="-342900">
              <a:buClr>
                <a:srgbClr val="000066"/>
              </a:buClr>
              <a:tabLst>
                <a:tab pos="7527925" algn="l"/>
              </a:tabLst>
            </a:pPr>
            <a:r>
              <a:rPr lang="en-US" altLang="ko-K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rPr>
              <a:t>- </a:t>
            </a:r>
            <a:r>
              <a:rPr lang="en-US" altLang="ko-K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rPr>
              <a:t>Statistics, </a:t>
            </a:r>
            <a:r>
              <a:rPr lang="en-US" altLang="ko-K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rPr>
              <a:t>Merge etc.</a:t>
            </a:r>
            <a:endParaRPr lang="en-US" altLang="ko-KR" sz="19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396553" y="1125538"/>
            <a:ext cx="1655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2000">
                <a:solidFill>
                  <a:srgbClr val="FFFF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Procedure</a:t>
            </a:r>
          </a:p>
        </p:txBody>
      </p:sp>
      <p:sp>
        <p:nvSpPr>
          <p:cNvPr id="21555" name="AutoShape 51"/>
          <p:cNvSpPr>
            <a:spLocks noChangeArrowheads="1"/>
          </p:cNvSpPr>
          <p:nvPr/>
        </p:nvSpPr>
        <p:spPr bwMode="auto">
          <a:xfrm>
            <a:off x="612453" y="2061170"/>
            <a:ext cx="3816350" cy="576262"/>
          </a:xfrm>
          <a:prstGeom prst="roundRect">
            <a:avLst>
              <a:gd name="adj" fmla="val 3296"/>
            </a:avLst>
          </a:prstGeom>
          <a:solidFill>
            <a:srgbClr val="FFCC00"/>
          </a:solidFill>
          <a:ln w="9525" algn="ctr">
            <a:solidFill>
              <a:srgbClr val="01477B"/>
            </a:solidFill>
            <a:round/>
            <a:headEnd/>
            <a:tailEnd/>
          </a:ln>
          <a:effectLst>
            <a:outerShdw dist="25400" dir="5400000" algn="ctr" rotWithShape="0">
              <a:srgbClr val="969696"/>
            </a:outerShdw>
          </a:effectLst>
        </p:spPr>
        <p:txBody>
          <a:bodyPr wrap="none" anchor="ctr"/>
          <a:lstStyle/>
          <a:p>
            <a:pPr algn="ctr">
              <a:buSzPct val="90000"/>
            </a:pPr>
            <a:endParaRPr lang="en-US" sz="1600">
              <a:solidFill>
                <a:srgbClr val="FFFFD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21556" name="AutoShape 52"/>
          <p:cNvSpPr>
            <a:spLocks noChangeArrowheads="1"/>
          </p:cNvSpPr>
          <p:nvPr/>
        </p:nvSpPr>
        <p:spPr bwMode="auto">
          <a:xfrm>
            <a:off x="612453" y="3068960"/>
            <a:ext cx="3816350" cy="576263"/>
          </a:xfrm>
          <a:prstGeom prst="roundRect">
            <a:avLst>
              <a:gd name="adj" fmla="val 3296"/>
            </a:avLst>
          </a:prstGeom>
          <a:solidFill>
            <a:srgbClr val="FFCC00"/>
          </a:solidFill>
          <a:ln w="9525" algn="ctr">
            <a:solidFill>
              <a:srgbClr val="01477B"/>
            </a:solidFill>
            <a:round/>
            <a:headEnd/>
            <a:tailEnd/>
          </a:ln>
          <a:effectLst>
            <a:outerShdw dist="25400" dir="5400000" algn="ctr" rotWithShape="0">
              <a:srgbClr val="969696"/>
            </a:outerShdw>
          </a:effectLst>
        </p:spPr>
        <p:txBody>
          <a:bodyPr wrap="none" anchor="ctr"/>
          <a:lstStyle/>
          <a:p>
            <a:pPr algn="ctr">
              <a:buSzPct val="90000"/>
            </a:pPr>
            <a:endParaRPr lang="en-US" sz="1600">
              <a:solidFill>
                <a:srgbClr val="FFFFD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21557" name="AutoShape 53"/>
          <p:cNvSpPr>
            <a:spLocks noChangeArrowheads="1"/>
          </p:cNvSpPr>
          <p:nvPr/>
        </p:nvSpPr>
        <p:spPr bwMode="auto">
          <a:xfrm>
            <a:off x="612453" y="4005064"/>
            <a:ext cx="3816350" cy="865361"/>
          </a:xfrm>
          <a:prstGeom prst="roundRect">
            <a:avLst>
              <a:gd name="adj" fmla="val 3296"/>
            </a:avLst>
          </a:prstGeom>
          <a:solidFill>
            <a:srgbClr val="FFCC00"/>
          </a:solidFill>
          <a:ln w="9525" algn="ctr">
            <a:solidFill>
              <a:srgbClr val="01477B"/>
            </a:solidFill>
            <a:round/>
            <a:headEnd/>
            <a:tailEnd/>
          </a:ln>
          <a:effectLst>
            <a:outerShdw dist="25400" dir="5400000" algn="ctr" rotWithShape="0">
              <a:srgbClr val="969696"/>
            </a:outerShdw>
          </a:effectLst>
        </p:spPr>
        <p:txBody>
          <a:bodyPr wrap="none" anchor="ctr"/>
          <a:lstStyle/>
          <a:p>
            <a:pPr algn="ctr">
              <a:buSzPct val="90000"/>
            </a:pPr>
            <a:endParaRPr lang="en-US" sz="1600">
              <a:solidFill>
                <a:srgbClr val="FFFFD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21558" name="AutoShape 54"/>
          <p:cNvSpPr>
            <a:spLocks noChangeArrowheads="1"/>
          </p:cNvSpPr>
          <p:nvPr/>
        </p:nvSpPr>
        <p:spPr bwMode="auto">
          <a:xfrm>
            <a:off x="612453" y="5229200"/>
            <a:ext cx="3816350" cy="864096"/>
          </a:xfrm>
          <a:prstGeom prst="roundRect">
            <a:avLst>
              <a:gd name="adj" fmla="val 3296"/>
            </a:avLst>
          </a:prstGeom>
          <a:solidFill>
            <a:srgbClr val="FFCC00"/>
          </a:solidFill>
          <a:ln w="9525" algn="ctr">
            <a:solidFill>
              <a:srgbClr val="01477B"/>
            </a:solidFill>
            <a:round/>
            <a:headEnd/>
            <a:tailEnd/>
          </a:ln>
          <a:effectLst>
            <a:outerShdw dist="25400" dir="5400000" algn="ctr" rotWithShape="0">
              <a:srgbClr val="969696"/>
            </a:outerShdw>
          </a:effectLst>
        </p:spPr>
        <p:txBody>
          <a:bodyPr wrap="none" anchor="ctr"/>
          <a:lstStyle/>
          <a:p>
            <a:pPr algn="ctr">
              <a:buSzPct val="90000"/>
            </a:pPr>
            <a:endParaRPr lang="en-US" sz="1600">
              <a:solidFill>
                <a:srgbClr val="FFFFD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21562" name="Rectangle 58"/>
          <p:cNvSpPr>
            <a:spLocks noChangeArrowheads="1"/>
          </p:cNvSpPr>
          <p:nvPr/>
        </p:nvSpPr>
        <p:spPr bwMode="auto">
          <a:xfrm>
            <a:off x="899840" y="3142754"/>
            <a:ext cx="32720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latin typeface="Times New Roman" pitchFamily="18" charset="0"/>
                <a:ea typeface="HY헤드라인M" pitchFamily="18" charset="-127"/>
              </a:rPr>
              <a:t>Assessment Unit assignment</a:t>
            </a:r>
            <a:endParaRPr lang="en-US" altLang="ko-KR" sz="2000" b="1" dirty="0"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21563" name="Rectangle 59"/>
          <p:cNvSpPr>
            <a:spLocks noChangeArrowheads="1"/>
          </p:cNvSpPr>
          <p:nvPr/>
        </p:nvSpPr>
        <p:spPr bwMode="auto">
          <a:xfrm>
            <a:off x="755825" y="4076502"/>
            <a:ext cx="360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latin typeface="Times New Roman" pitchFamily="18" charset="0"/>
                <a:ea typeface="HY헤드라인M" pitchFamily="18" charset="-127"/>
              </a:rPr>
              <a:t>Water quality data </a:t>
            </a:r>
            <a:r>
              <a:rPr lang="en-US" altLang="ko-KR" sz="2000" b="1" dirty="0" smtClean="0">
                <a:latin typeface="Times New Roman" pitchFamily="18" charset="0"/>
                <a:ea typeface="HY헤드라인M" pitchFamily="18" charset="-127"/>
              </a:rPr>
              <a:t>&amp; standard</a:t>
            </a:r>
          </a:p>
          <a:p>
            <a:pPr algn="ctr"/>
            <a:r>
              <a:rPr lang="en-US" altLang="ko-KR" sz="2000" b="1" dirty="0" smtClean="0">
                <a:latin typeface="Times New Roman" pitchFamily="18" charset="0"/>
                <a:ea typeface="HY헤드라인M" pitchFamily="18" charset="-127"/>
              </a:rPr>
              <a:t>matching to AU</a:t>
            </a:r>
            <a:endParaRPr lang="en-US" altLang="ko-KR" sz="2000" b="1" dirty="0"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21564" name="Rectangle 60"/>
          <p:cNvSpPr>
            <a:spLocks noChangeArrowheads="1"/>
          </p:cNvSpPr>
          <p:nvPr/>
        </p:nvSpPr>
        <p:spPr bwMode="auto">
          <a:xfrm>
            <a:off x="808079" y="5621178"/>
            <a:ext cx="34038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latin typeface="Times New Roman" pitchFamily="18" charset="0"/>
                <a:ea typeface="HY헤드라인M" pitchFamily="18" charset="-127"/>
              </a:rPr>
              <a:t>Impaired water identification</a:t>
            </a:r>
            <a:endParaRPr lang="en-US" altLang="ko-KR" sz="2000" b="1" dirty="0"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21565" name="Rectangle 61"/>
          <p:cNvSpPr>
            <a:spLocks noChangeArrowheads="1"/>
          </p:cNvSpPr>
          <p:nvPr/>
        </p:nvSpPr>
        <p:spPr bwMode="auto">
          <a:xfrm>
            <a:off x="611808" y="2165835"/>
            <a:ext cx="39024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latin typeface="Times New Roman" pitchFamily="18" charset="0"/>
                <a:ea typeface="HY헤드라인M" pitchFamily="18" charset="-127"/>
              </a:rPr>
              <a:t>Watershed delineation from DEM</a:t>
            </a:r>
            <a:endParaRPr lang="en-US" altLang="ko-KR" sz="2000" b="1" dirty="0">
              <a:latin typeface="Times New Roman" pitchFamily="18" charset="0"/>
              <a:ea typeface="HY헤드라인M" pitchFamily="18" charset="-127"/>
            </a:endParaRPr>
          </a:p>
        </p:txBody>
      </p:sp>
      <p:pic>
        <p:nvPicPr>
          <p:cNvPr id="21552" name="Picture 48" descr="폴더바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4787578" y="1772816"/>
            <a:ext cx="2376487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1547" name="Text Box 43"/>
          <p:cNvSpPr txBox="1">
            <a:spLocks noChangeArrowheads="1"/>
          </p:cNvSpPr>
          <p:nvPr/>
        </p:nvSpPr>
        <p:spPr bwMode="auto">
          <a:xfrm>
            <a:off x="4860603" y="1844254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>
                <a:solidFill>
                  <a:srgbClr val="FFFFF7"/>
                </a:solidFill>
                <a:latin typeface="Arial" charset="0"/>
                <a:ea typeface="HY헤드라인M" pitchFamily="18" charset="-127"/>
              </a:rPr>
              <a:t>Used ArcGIS tools</a:t>
            </a:r>
          </a:p>
        </p:txBody>
      </p:sp>
      <p:sp>
        <p:nvSpPr>
          <p:cNvPr id="25" name="Rectangle 60"/>
          <p:cNvSpPr>
            <a:spLocks noChangeArrowheads="1"/>
          </p:cNvSpPr>
          <p:nvPr/>
        </p:nvSpPr>
        <p:spPr bwMode="auto">
          <a:xfrm>
            <a:off x="1234546" y="5293076"/>
            <a:ext cx="26761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000" b="1" dirty="0">
                <a:latin typeface="Times New Roman" pitchFamily="18" charset="0"/>
                <a:ea typeface="HY헤드라인M" pitchFamily="18" charset="-127"/>
              </a:rPr>
              <a:t>Water </a:t>
            </a:r>
            <a:r>
              <a:rPr lang="en-US" altLang="ko-KR" sz="2000" b="1" dirty="0" smtClean="0">
                <a:latin typeface="Times New Roman" pitchFamily="18" charset="0"/>
                <a:ea typeface="HY헤드라인M" pitchFamily="18" charset="-127"/>
              </a:rPr>
              <a:t>quality status &amp;</a:t>
            </a:r>
            <a:endParaRPr lang="en-US" altLang="ko-KR" sz="2000" b="1" dirty="0">
              <a:latin typeface="Times New Roman" pitchFamily="18" charset="0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58" name="_x72257592" descr="EMB00001ce8265c"/>
          <p:cNvPicPr>
            <a:picLocks noChangeAspect="1" noChangeArrowheads="1"/>
          </p:cNvPicPr>
          <p:nvPr/>
        </p:nvPicPr>
        <p:blipFill>
          <a:blip r:embed="rId2" cstate="print"/>
          <a:srcRect r="39344" b="3305"/>
          <a:stretch>
            <a:fillRect/>
          </a:stretch>
        </p:blipFill>
        <p:spPr bwMode="auto">
          <a:xfrm>
            <a:off x="5004048" y="1052737"/>
            <a:ext cx="3528392" cy="2520280"/>
          </a:xfrm>
          <a:prstGeom prst="rect">
            <a:avLst/>
          </a:prstGeom>
          <a:noFill/>
        </p:spPr>
      </p:pic>
      <p:grpSp>
        <p:nvGrpSpPr>
          <p:cNvPr id="22542" name="Group 47"/>
          <p:cNvGrpSpPr>
            <a:grpSpLocks/>
          </p:cNvGrpSpPr>
          <p:nvPr/>
        </p:nvGrpSpPr>
        <p:grpSpPr bwMode="auto">
          <a:xfrm>
            <a:off x="7127875" y="188913"/>
            <a:ext cx="2016125" cy="387350"/>
            <a:chOff x="4059" y="102"/>
            <a:chExt cx="1769" cy="244"/>
          </a:xfrm>
        </p:grpSpPr>
        <p:pic>
          <p:nvPicPr>
            <p:cNvPr id="640019" name="Picture 19" descr="빠빠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59" y="102"/>
              <a:ext cx="1769" cy="244"/>
            </a:xfrm>
            <a:prstGeom prst="rect">
              <a:avLst/>
            </a:prstGeom>
            <a:noFill/>
            <a:effectLst>
              <a:outerShdw dist="35921" dir="2700000" algn="ctr" rotWithShape="0">
                <a:schemeClr val="bg1"/>
              </a:outerShdw>
            </a:effectLst>
          </p:spPr>
        </p:pic>
        <p:sp>
          <p:nvSpPr>
            <p:cNvPr id="640020" name="Rectangle 20"/>
            <p:cNvSpPr>
              <a:spLocks noChangeArrowheads="1"/>
            </p:cNvSpPr>
            <p:nvPr/>
          </p:nvSpPr>
          <p:spPr bwMode="auto">
            <a:xfrm>
              <a:off x="4150" y="164"/>
              <a:ext cx="154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r>
                <a:rPr lang="en-US" altLang="ko-KR" sz="14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HY헤드라인M" pitchFamily="18" charset="-127"/>
                </a:rPr>
                <a:t>2. Methodology</a:t>
              </a:r>
              <a:endParaRPr lang="en-US" altLang="ko-K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endParaRPr>
            </a:p>
          </p:txBody>
        </p:sp>
      </p:grpSp>
      <p:pic>
        <p:nvPicPr>
          <p:cNvPr id="22547" name="Picture 19"/>
          <p:cNvPicPr>
            <a:picLocks noChangeAspect="1" noChangeArrowheads="1"/>
          </p:cNvPicPr>
          <p:nvPr/>
        </p:nvPicPr>
        <p:blipFill>
          <a:blip r:embed="rId4" cstate="print"/>
          <a:srcRect l="10875" r="25803" b="9296"/>
          <a:stretch>
            <a:fillRect/>
          </a:stretch>
        </p:blipFill>
        <p:spPr bwMode="auto">
          <a:xfrm>
            <a:off x="539552" y="3933056"/>
            <a:ext cx="3600400" cy="249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539552" y="6356003"/>
            <a:ext cx="2265107" cy="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Clr>
                <a:srgbClr val="000066"/>
              </a:buClr>
            </a:pPr>
            <a:r>
              <a:rPr lang="en-US" altLang="ko-KR" sz="1600" b="1" dirty="0">
                <a:latin typeface="Arial" charset="0"/>
              </a:rPr>
              <a:t>http://</a:t>
            </a:r>
            <a:r>
              <a:rPr lang="en-US" altLang="ko-KR" sz="1600" b="1" dirty="0" smtClean="0">
                <a:latin typeface="Arial" charset="0"/>
              </a:rPr>
              <a:t>water.nier.go.kr</a:t>
            </a:r>
            <a:endParaRPr lang="en-US" altLang="ko-KR" sz="1600" b="1" dirty="0">
              <a:latin typeface="Arial" charset="0"/>
            </a:endParaRP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539552" y="3475285"/>
            <a:ext cx="246062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Clr>
                <a:srgbClr val="000066"/>
              </a:buClr>
            </a:pPr>
            <a:r>
              <a:rPr lang="en-US" altLang="ko-KR" sz="1600" b="1" dirty="0">
                <a:latin typeface="Arial" charset="0"/>
              </a:rPr>
              <a:t>http://www.wamis.go.kr</a:t>
            </a:r>
            <a:endParaRPr lang="en-US" altLang="ko-KR" sz="1600" dirty="0">
              <a:latin typeface="Arial" charset="0"/>
            </a:endParaRPr>
          </a:p>
        </p:txBody>
      </p:sp>
      <p:pic>
        <p:nvPicPr>
          <p:cNvPr id="22551" name="Picture 23"/>
          <p:cNvPicPr>
            <a:picLocks noChangeAspect="1" noChangeArrowheads="1"/>
          </p:cNvPicPr>
          <p:nvPr/>
        </p:nvPicPr>
        <p:blipFill>
          <a:blip r:embed="rId5" cstate="print"/>
          <a:srcRect l="25520" t="2538" r="6917" b="8408"/>
          <a:stretch>
            <a:fillRect/>
          </a:stretch>
        </p:blipFill>
        <p:spPr bwMode="auto">
          <a:xfrm>
            <a:off x="5004048" y="3933056"/>
            <a:ext cx="36004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5004048" y="6380756"/>
            <a:ext cx="2081019" cy="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Clr>
                <a:srgbClr val="000066"/>
              </a:buClr>
            </a:pPr>
            <a:r>
              <a:rPr lang="en-US" altLang="ko-KR" sz="1600" b="1" dirty="0">
                <a:latin typeface="Arial" charset="0"/>
              </a:rPr>
              <a:t>http://</a:t>
            </a:r>
            <a:r>
              <a:rPr lang="en-US" altLang="ko-KR" sz="1600" b="1" dirty="0" smtClean="0">
                <a:latin typeface="Arial" charset="0"/>
              </a:rPr>
              <a:t>egis.me.go.kr</a:t>
            </a:r>
            <a:endParaRPr lang="en-US" altLang="ko-KR" sz="1600" b="1" dirty="0">
              <a:latin typeface="Arial" charset="0"/>
            </a:endParaRPr>
          </a:p>
        </p:txBody>
      </p:sp>
      <p:grpSp>
        <p:nvGrpSpPr>
          <p:cNvPr id="22553" name="Group 25"/>
          <p:cNvGrpSpPr>
            <a:grpSpLocks/>
          </p:cNvGrpSpPr>
          <p:nvPr/>
        </p:nvGrpSpPr>
        <p:grpSpPr bwMode="auto">
          <a:xfrm>
            <a:off x="539750" y="476250"/>
            <a:ext cx="2016125" cy="504825"/>
            <a:chOff x="1746" y="2342"/>
            <a:chExt cx="771" cy="461"/>
          </a:xfrm>
        </p:grpSpPr>
        <p:sp>
          <p:nvSpPr>
            <p:cNvPr id="22554" name="AutoShape 26"/>
            <p:cNvSpPr>
              <a:spLocks noChangeArrowheads="1"/>
            </p:cNvSpPr>
            <p:nvPr/>
          </p:nvSpPr>
          <p:spPr bwMode="auto">
            <a:xfrm>
              <a:off x="1746" y="2342"/>
              <a:ext cx="771" cy="46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51A2"/>
                </a:gs>
                <a:gs pos="100000">
                  <a:srgbClr val="0051A2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19050" algn="ctr">
              <a:solidFill>
                <a:schemeClr val="bg1"/>
              </a:solidFill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555" name="Freeform 27"/>
            <p:cNvSpPr>
              <a:spLocks/>
            </p:cNvSpPr>
            <p:nvPr/>
          </p:nvSpPr>
          <p:spPr bwMode="auto">
            <a:xfrm>
              <a:off x="1782" y="2370"/>
              <a:ext cx="616" cy="204"/>
            </a:xfrm>
            <a:custGeom>
              <a:avLst/>
              <a:gdLst/>
              <a:ahLst/>
              <a:cxnLst>
                <a:cxn ang="0">
                  <a:pos x="594" y="1"/>
                </a:cxn>
                <a:cxn ang="0">
                  <a:pos x="201" y="0"/>
                </a:cxn>
                <a:cxn ang="0">
                  <a:pos x="48" y="27"/>
                </a:cxn>
                <a:cxn ang="0">
                  <a:pos x="3" y="156"/>
                </a:cxn>
                <a:cxn ang="0">
                  <a:pos x="4" y="546"/>
                </a:cxn>
                <a:cxn ang="0">
                  <a:pos x="140" y="137"/>
                </a:cxn>
                <a:cxn ang="0">
                  <a:pos x="594" y="1"/>
                </a:cxn>
              </a:cxnLst>
              <a:rect l="0" t="0" r="r" b="b"/>
              <a:pathLst>
                <a:path w="594" h="546">
                  <a:moveTo>
                    <a:pt x="594" y="1"/>
                  </a:moveTo>
                  <a:lnTo>
                    <a:pt x="201" y="0"/>
                  </a:lnTo>
                  <a:cubicBezTo>
                    <a:pt x="110" y="4"/>
                    <a:pt x="81" y="1"/>
                    <a:pt x="48" y="27"/>
                  </a:cubicBezTo>
                  <a:cubicBezTo>
                    <a:pt x="33" y="41"/>
                    <a:pt x="0" y="63"/>
                    <a:pt x="3" y="156"/>
                  </a:cubicBezTo>
                  <a:lnTo>
                    <a:pt x="4" y="546"/>
                  </a:lnTo>
                  <a:cubicBezTo>
                    <a:pt x="27" y="543"/>
                    <a:pt x="42" y="228"/>
                    <a:pt x="140" y="137"/>
                  </a:cubicBezTo>
                  <a:cubicBezTo>
                    <a:pt x="238" y="46"/>
                    <a:pt x="500" y="29"/>
                    <a:pt x="594" y="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50000"/>
                  </a:schemeClr>
                </a:gs>
                <a:gs pos="50000">
                  <a:schemeClr val="tx1">
                    <a:alpha val="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2700000" scaled="1"/>
            </a:gradFill>
            <a:ln w="381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556" name="Freeform 28"/>
            <p:cNvSpPr>
              <a:spLocks/>
            </p:cNvSpPr>
            <p:nvPr/>
          </p:nvSpPr>
          <p:spPr bwMode="auto">
            <a:xfrm rot="10800000">
              <a:off x="1866" y="2586"/>
              <a:ext cx="616" cy="194"/>
            </a:xfrm>
            <a:custGeom>
              <a:avLst/>
              <a:gdLst/>
              <a:ahLst/>
              <a:cxnLst>
                <a:cxn ang="0">
                  <a:pos x="594" y="1"/>
                </a:cxn>
                <a:cxn ang="0">
                  <a:pos x="201" y="0"/>
                </a:cxn>
                <a:cxn ang="0">
                  <a:pos x="48" y="27"/>
                </a:cxn>
                <a:cxn ang="0">
                  <a:pos x="3" y="156"/>
                </a:cxn>
                <a:cxn ang="0">
                  <a:pos x="4" y="546"/>
                </a:cxn>
                <a:cxn ang="0">
                  <a:pos x="140" y="137"/>
                </a:cxn>
                <a:cxn ang="0">
                  <a:pos x="594" y="1"/>
                </a:cxn>
              </a:cxnLst>
              <a:rect l="0" t="0" r="r" b="b"/>
              <a:pathLst>
                <a:path w="594" h="546">
                  <a:moveTo>
                    <a:pt x="594" y="1"/>
                  </a:moveTo>
                  <a:lnTo>
                    <a:pt x="201" y="0"/>
                  </a:lnTo>
                  <a:cubicBezTo>
                    <a:pt x="110" y="4"/>
                    <a:pt x="81" y="1"/>
                    <a:pt x="48" y="27"/>
                  </a:cubicBezTo>
                  <a:cubicBezTo>
                    <a:pt x="33" y="41"/>
                    <a:pt x="0" y="63"/>
                    <a:pt x="3" y="156"/>
                  </a:cubicBezTo>
                  <a:lnTo>
                    <a:pt x="4" y="546"/>
                  </a:lnTo>
                  <a:cubicBezTo>
                    <a:pt x="27" y="543"/>
                    <a:pt x="42" y="228"/>
                    <a:pt x="140" y="137"/>
                  </a:cubicBezTo>
                  <a:cubicBezTo>
                    <a:pt x="238" y="46"/>
                    <a:pt x="500" y="29"/>
                    <a:pt x="594" y="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28999"/>
                  </a:schemeClr>
                </a:gs>
                <a:gs pos="50000">
                  <a:schemeClr val="tx1">
                    <a:alpha val="0"/>
                  </a:schemeClr>
                </a:gs>
                <a:gs pos="100000">
                  <a:schemeClr val="bg1">
                    <a:alpha val="28999"/>
                  </a:schemeClr>
                </a:gs>
              </a:gsLst>
              <a:lin ang="2700000" scaled="1"/>
            </a:gradFill>
            <a:ln w="381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701675" y="476250"/>
            <a:ext cx="163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Clr>
                <a:srgbClr val="000066"/>
              </a:buClr>
            </a:pP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Data source</a:t>
            </a:r>
            <a:endParaRPr lang="en-US" altLang="ko-KR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4932040" y="3501008"/>
            <a:ext cx="246062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Clr>
                <a:srgbClr val="000066"/>
              </a:buClr>
            </a:pPr>
            <a:r>
              <a:rPr lang="en-US" altLang="ko-KR" sz="1600" b="1" dirty="0">
                <a:latin typeface="Arial" charset="0"/>
              </a:rPr>
              <a:t>http://www.wamis.go.kr</a:t>
            </a:r>
            <a:endParaRPr lang="en-US" altLang="ko-KR" sz="1600" dirty="0">
              <a:latin typeface="Arial" charset="0"/>
            </a:endParaRPr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61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63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65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564" name="_x134483512" descr="EMB00001ce8265f"/>
          <p:cNvPicPr>
            <a:picLocks noChangeAspect="1" noChangeArrowheads="1"/>
          </p:cNvPicPr>
          <p:nvPr/>
        </p:nvPicPr>
        <p:blipFill>
          <a:blip r:embed="rId6" cstate="print"/>
          <a:srcRect r="23344" b="4564"/>
          <a:stretch>
            <a:fillRect/>
          </a:stretch>
        </p:blipFill>
        <p:spPr bwMode="auto">
          <a:xfrm>
            <a:off x="539552" y="1099021"/>
            <a:ext cx="3528392" cy="2471431"/>
          </a:xfrm>
          <a:prstGeom prst="rect">
            <a:avLst/>
          </a:prstGeom>
          <a:noFill/>
        </p:spPr>
      </p:pic>
      <p:sp>
        <p:nvSpPr>
          <p:cNvPr id="28" name="직사각형 27"/>
          <p:cNvSpPr/>
          <p:nvPr/>
        </p:nvSpPr>
        <p:spPr>
          <a:xfrm>
            <a:off x="683568" y="1196752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DEM</a:t>
            </a:r>
            <a:endParaRPr lang="en-US" sz="1600" dirty="0"/>
          </a:p>
        </p:txBody>
      </p:sp>
      <p:sp>
        <p:nvSpPr>
          <p:cNvPr id="29" name="직사각형 28"/>
          <p:cNvSpPr/>
          <p:nvPr/>
        </p:nvSpPr>
        <p:spPr>
          <a:xfrm>
            <a:off x="5220072" y="4077072"/>
            <a:ext cx="31277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Satellite Image, Land cover map</a:t>
            </a:r>
            <a:endParaRPr lang="en-US" sz="1600" dirty="0"/>
          </a:p>
        </p:txBody>
      </p:sp>
      <p:pic>
        <p:nvPicPr>
          <p:cNvPr id="26" name="Picture 18"/>
          <p:cNvPicPr>
            <a:picLocks noChangeAspect="1" noChangeArrowheads="1"/>
          </p:cNvPicPr>
          <p:nvPr/>
        </p:nvPicPr>
        <p:blipFill>
          <a:blip r:embed="rId7" cstate="print"/>
          <a:srcRect b="3490"/>
          <a:stretch>
            <a:fillRect/>
          </a:stretch>
        </p:blipFill>
        <p:spPr bwMode="auto">
          <a:xfrm>
            <a:off x="2771800" y="2348880"/>
            <a:ext cx="3455988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3937025" y="4436443"/>
            <a:ext cx="2290763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Clr>
                <a:srgbClr val="000066"/>
              </a:buClr>
            </a:pPr>
            <a:r>
              <a:rPr lang="en-US" altLang="ko-KR" sz="1600" b="1" dirty="0">
                <a:latin typeface="Arial" charset="0"/>
              </a:rPr>
              <a:t>http://www.wins.go.kr</a:t>
            </a:r>
            <a:endParaRPr lang="en-US" altLang="ko-KR" sz="1600" dirty="0">
              <a:latin typeface="Arial" charset="0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611560" y="4149080"/>
            <a:ext cx="2051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Env</a:t>
            </a: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. Monitoring data</a:t>
            </a:r>
            <a:endParaRPr lang="en-US" sz="1600" dirty="0"/>
          </a:p>
        </p:txBody>
      </p:sp>
      <p:sp>
        <p:nvSpPr>
          <p:cNvPr id="31" name="직사각형 30"/>
          <p:cNvSpPr/>
          <p:nvPr/>
        </p:nvSpPr>
        <p:spPr>
          <a:xfrm>
            <a:off x="5076056" y="1268760"/>
            <a:ext cx="28969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National </a:t>
            </a:r>
            <a:r>
              <a:rPr lang="en-US" sz="16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hydrography</a:t>
            </a: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 Dataset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395536" y="1268760"/>
            <a:ext cx="2520280" cy="504825"/>
            <a:chOff x="1746" y="2342"/>
            <a:chExt cx="771" cy="461"/>
          </a:xfrm>
        </p:grpSpPr>
        <p:sp>
          <p:nvSpPr>
            <p:cNvPr id="9" name="AutoShape 26"/>
            <p:cNvSpPr>
              <a:spLocks noChangeArrowheads="1"/>
            </p:cNvSpPr>
            <p:nvPr/>
          </p:nvSpPr>
          <p:spPr bwMode="auto">
            <a:xfrm>
              <a:off x="1746" y="2342"/>
              <a:ext cx="771" cy="46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51A2"/>
                </a:gs>
                <a:gs pos="100000">
                  <a:srgbClr val="0051A2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19050" algn="ctr">
              <a:solidFill>
                <a:schemeClr val="bg1"/>
              </a:solidFill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Freeform 27"/>
            <p:cNvSpPr>
              <a:spLocks/>
            </p:cNvSpPr>
            <p:nvPr/>
          </p:nvSpPr>
          <p:spPr bwMode="auto">
            <a:xfrm>
              <a:off x="1782" y="2370"/>
              <a:ext cx="616" cy="204"/>
            </a:xfrm>
            <a:custGeom>
              <a:avLst/>
              <a:gdLst/>
              <a:ahLst/>
              <a:cxnLst>
                <a:cxn ang="0">
                  <a:pos x="594" y="1"/>
                </a:cxn>
                <a:cxn ang="0">
                  <a:pos x="201" y="0"/>
                </a:cxn>
                <a:cxn ang="0">
                  <a:pos x="48" y="27"/>
                </a:cxn>
                <a:cxn ang="0">
                  <a:pos x="3" y="156"/>
                </a:cxn>
                <a:cxn ang="0">
                  <a:pos x="4" y="546"/>
                </a:cxn>
                <a:cxn ang="0">
                  <a:pos x="140" y="137"/>
                </a:cxn>
                <a:cxn ang="0">
                  <a:pos x="594" y="1"/>
                </a:cxn>
              </a:cxnLst>
              <a:rect l="0" t="0" r="r" b="b"/>
              <a:pathLst>
                <a:path w="594" h="546">
                  <a:moveTo>
                    <a:pt x="594" y="1"/>
                  </a:moveTo>
                  <a:lnTo>
                    <a:pt x="201" y="0"/>
                  </a:lnTo>
                  <a:cubicBezTo>
                    <a:pt x="110" y="4"/>
                    <a:pt x="81" y="1"/>
                    <a:pt x="48" y="27"/>
                  </a:cubicBezTo>
                  <a:cubicBezTo>
                    <a:pt x="33" y="41"/>
                    <a:pt x="0" y="63"/>
                    <a:pt x="3" y="156"/>
                  </a:cubicBezTo>
                  <a:lnTo>
                    <a:pt x="4" y="546"/>
                  </a:lnTo>
                  <a:cubicBezTo>
                    <a:pt x="27" y="543"/>
                    <a:pt x="42" y="228"/>
                    <a:pt x="140" y="137"/>
                  </a:cubicBezTo>
                  <a:cubicBezTo>
                    <a:pt x="238" y="46"/>
                    <a:pt x="500" y="29"/>
                    <a:pt x="594" y="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50000"/>
                  </a:schemeClr>
                </a:gs>
                <a:gs pos="50000">
                  <a:schemeClr val="tx1">
                    <a:alpha val="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2700000" scaled="1"/>
            </a:gradFill>
            <a:ln w="381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Freeform 28"/>
            <p:cNvSpPr>
              <a:spLocks/>
            </p:cNvSpPr>
            <p:nvPr/>
          </p:nvSpPr>
          <p:spPr bwMode="auto">
            <a:xfrm rot="10800000">
              <a:off x="1866" y="2586"/>
              <a:ext cx="616" cy="194"/>
            </a:xfrm>
            <a:custGeom>
              <a:avLst/>
              <a:gdLst/>
              <a:ahLst/>
              <a:cxnLst>
                <a:cxn ang="0">
                  <a:pos x="594" y="1"/>
                </a:cxn>
                <a:cxn ang="0">
                  <a:pos x="201" y="0"/>
                </a:cxn>
                <a:cxn ang="0">
                  <a:pos x="48" y="27"/>
                </a:cxn>
                <a:cxn ang="0">
                  <a:pos x="3" y="156"/>
                </a:cxn>
                <a:cxn ang="0">
                  <a:pos x="4" y="546"/>
                </a:cxn>
                <a:cxn ang="0">
                  <a:pos x="140" y="137"/>
                </a:cxn>
                <a:cxn ang="0">
                  <a:pos x="594" y="1"/>
                </a:cxn>
              </a:cxnLst>
              <a:rect l="0" t="0" r="r" b="b"/>
              <a:pathLst>
                <a:path w="594" h="546">
                  <a:moveTo>
                    <a:pt x="594" y="1"/>
                  </a:moveTo>
                  <a:lnTo>
                    <a:pt x="201" y="0"/>
                  </a:lnTo>
                  <a:cubicBezTo>
                    <a:pt x="110" y="4"/>
                    <a:pt x="81" y="1"/>
                    <a:pt x="48" y="27"/>
                  </a:cubicBezTo>
                  <a:cubicBezTo>
                    <a:pt x="33" y="41"/>
                    <a:pt x="0" y="63"/>
                    <a:pt x="3" y="156"/>
                  </a:cubicBezTo>
                  <a:lnTo>
                    <a:pt x="4" y="546"/>
                  </a:lnTo>
                  <a:cubicBezTo>
                    <a:pt x="27" y="543"/>
                    <a:pt x="42" y="228"/>
                    <a:pt x="140" y="137"/>
                  </a:cubicBezTo>
                  <a:cubicBezTo>
                    <a:pt x="238" y="46"/>
                    <a:pt x="500" y="29"/>
                    <a:pt x="594" y="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28999"/>
                  </a:schemeClr>
                </a:gs>
                <a:gs pos="50000">
                  <a:schemeClr val="tx1">
                    <a:alpha val="0"/>
                  </a:schemeClr>
                </a:gs>
                <a:gs pos="100000">
                  <a:schemeClr val="bg1">
                    <a:alpha val="28999"/>
                  </a:schemeClr>
                </a:gs>
              </a:gsLst>
              <a:lin ang="2700000" scaled="1"/>
            </a:gradFill>
            <a:ln w="381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395537" y="1844824"/>
            <a:ext cx="8352928" cy="4176464"/>
          </a:xfrm>
          <a:prstGeom prst="roundRect">
            <a:avLst>
              <a:gd name="adj" fmla="val 2588"/>
            </a:avLst>
          </a:prstGeom>
          <a:solidFill>
            <a:srgbClr val="000000">
              <a:alpha val="39999"/>
            </a:srgbClr>
          </a:solidFill>
          <a:ln w="12700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/>
            <a:endParaRPr kumimoji="0" lang="en-US" sz="1400"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67544" y="1988840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  monthly water quality monitoring data: since 1989 ~ present</a:t>
            </a:r>
          </a:p>
          <a:p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  - monitoring site (river): 103 </a:t>
            </a:r>
          </a:p>
          <a:p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  - other water body (lake, groundwater, pipe outlet, etc): 665   </a:t>
            </a:r>
          </a:p>
          <a:p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  - open to public (web-service)</a:t>
            </a:r>
          </a:p>
          <a:p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 </a:t>
            </a: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 - ph, DO, BOD, TN, TP, SS, E. coli., Metals, phenol (Total 35 parameters)</a:t>
            </a:r>
          </a:p>
          <a:p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 </a:t>
            </a: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   </a:t>
            </a:r>
            <a:r>
              <a:rPr lang="en-US" altLang="ko-KR" b="1" i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Used for water impairment assessment</a:t>
            </a:r>
          </a:p>
          <a:p>
            <a:endParaRPr lang="en-US" altLang="ko-K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HY헤드라인M" pitchFamily="18" charset="-127"/>
            </a:endParaRPr>
          </a:p>
          <a:p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  </a:t>
            </a: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daily water quality &amp; </a:t>
            </a:r>
            <a:r>
              <a:rPr lang="en-US" altLang="ko-K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streamflow</a:t>
            </a: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 data: since 2004 ~ </a:t>
            </a:r>
            <a:endParaRPr lang="en-US" altLang="ko-KR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HY헤드라인M" pitchFamily="18" charset="-127"/>
            </a:endParaRPr>
          </a:p>
          <a:p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  - 8 consecutive day monitoring, 30 times per yr</a:t>
            </a:r>
          </a:p>
          <a:p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 </a:t>
            </a: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 - monitoring site: 13 </a:t>
            </a:r>
          </a:p>
          <a:p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 </a:t>
            </a: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 - partly open to public (approval process required)</a:t>
            </a:r>
          </a:p>
          <a:p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    </a:t>
            </a:r>
            <a:r>
              <a:rPr lang="en-US" altLang="ko-KR" b="1" i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Using published data for comparing to the results </a:t>
            </a:r>
            <a:endParaRPr lang="en-US" altLang="ko-KR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HY헤드라인M" pitchFamily="18" charset="-127"/>
            </a:endParaRPr>
          </a:p>
        </p:txBody>
      </p:sp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683568" y="1268760"/>
            <a:ext cx="1944216" cy="42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000066"/>
              </a:buClr>
            </a:pP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Data 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overview</a:t>
            </a:r>
            <a:endParaRPr lang="en-US" altLang="ko-KR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39552" y="5517232"/>
            <a:ext cx="6966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 </a:t>
            </a: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daily </a:t>
            </a:r>
            <a:r>
              <a:rPr lang="en-US" altLang="ko-K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streamflow</a:t>
            </a: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 data: runoff model result (web-service)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611188" y="1987550"/>
            <a:ext cx="7921625" cy="3960813"/>
          </a:xfrm>
          <a:prstGeom prst="roundRect">
            <a:avLst>
              <a:gd name="adj" fmla="val 4343"/>
            </a:avLst>
          </a:prstGeom>
          <a:solidFill>
            <a:srgbClr val="333333">
              <a:alpha val="34901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30000"/>
              </a:lnSpc>
              <a:spcBef>
                <a:spcPct val="20000"/>
              </a:spcBef>
              <a:buClr>
                <a:srgbClr val="006666"/>
              </a:buClr>
              <a:buFont typeface="Wingdings" pitchFamily="2" charset="2"/>
              <a:buChar char="§"/>
            </a:pPr>
            <a:endParaRPr kumimoji="0" lang="en-US" sz="1500" b="1">
              <a:latin typeface="Times New Roman" pitchFamily="18" charset="0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900113" y="2900363"/>
            <a:ext cx="74549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609600" indent="-609600">
              <a:lnSpc>
                <a:spcPct val="13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altLang="ko-KR" sz="2400" b="1">
                <a:solidFill>
                  <a:schemeClr val="bg2"/>
                </a:solidFill>
                <a:latin typeface="Times New Roman" pitchFamily="18" charset="0"/>
              </a:rPr>
              <a:t>1.    Background and Purpose of the project</a:t>
            </a:r>
          </a:p>
          <a:p>
            <a:pPr marL="609600" indent="-609600">
              <a:lnSpc>
                <a:spcPct val="13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altLang="ko-KR" sz="2400" b="1">
                <a:solidFill>
                  <a:schemeClr val="bg2"/>
                </a:solidFill>
                <a:latin typeface="Times New Roman" pitchFamily="18" charset="0"/>
              </a:rPr>
              <a:t>2.    Methodology </a:t>
            </a:r>
          </a:p>
          <a:p>
            <a:pPr marL="609600" indent="-609600">
              <a:lnSpc>
                <a:spcPct val="13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altLang="ko-K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3.    Water impairment assessment</a:t>
            </a:r>
          </a:p>
          <a:p>
            <a:pPr marL="609600" indent="-609600">
              <a:lnSpc>
                <a:spcPct val="13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altLang="ko-KR" sz="2400" b="1">
                <a:solidFill>
                  <a:schemeClr val="bg2"/>
                </a:solidFill>
                <a:latin typeface="Times New Roman" pitchFamily="18" charset="0"/>
              </a:rPr>
              <a:t>4.    Conclusion</a:t>
            </a:r>
          </a:p>
        </p:txBody>
      </p:sp>
      <p:grpSp>
        <p:nvGrpSpPr>
          <p:cNvPr id="35844" name="Group 8"/>
          <p:cNvGrpSpPr>
            <a:grpSpLocks/>
          </p:cNvGrpSpPr>
          <p:nvPr/>
        </p:nvGrpSpPr>
        <p:grpSpPr bwMode="auto">
          <a:xfrm>
            <a:off x="755650" y="1196975"/>
            <a:ext cx="2520950" cy="750888"/>
            <a:chOff x="476" y="754"/>
            <a:chExt cx="1361" cy="473"/>
          </a:xfrm>
        </p:grpSpPr>
        <p:pic>
          <p:nvPicPr>
            <p:cNvPr id="35845" name="Picture 5" descr="TITL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6" y="754"/>
              <a:ext cx="1361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7670" name="Rectangle 6"/>
            <p:cNvSpPr>
              <a:spLocks noChangeArrowheads="1"/>
            </p:cNvSpPr>
            <p:nvPr/>
          </p:nvSpPr>
          <p:spPr bwMode="auto">
            <a:xfrm>
              <a:off x="567" y="799"/>
              <a:ext cx="1097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32" tIns="45716" rIns="91432" bIns="45716" anchor="ctr"/>
            <a:lstStyle/>
            <a:p>
              <a:pPr algn="ctr">
                <a:defRPr/>
              </a:pPr>
              <a:r>
                <a:rPr lang="en-US" altLang="ko-KR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HY견고딕" pitchFamily="18" charset="-127"/>
                </a:rPr>
                <a:t>Contents</a:t>
              </a:r>
            </a:p>
          </p:txBody>
        </p:sp>
      </p:grpSp>
      <p:pic>
        <p:nvPicPr>
          <p:cNvPr id="501771" name="Picture 11" descr="큰물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620713"/>
            <a:ext cx="175260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1" descr="큰물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7663" y="260350"/>
            <a:ext cx="117633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9"/>
          <p:cNvSpPr>
            <a:spLocks noChangeArrowheads="1"/>
          </p:cNvSpPr>
          <p:nvPr/>
        </p:nvSpPr>
        <p:spPr bwMode="auto">
          <a:xfrm>
            <a:off x="323528" y="1268760"/>
            <a:ext cx="8497192" cy="4826000"/>
          </a:xfrm>
          <a:prstGeom prst="roundRect">
            <a:avLst>
              <a:gd name="adj" fmla="val 694"/>
            </a:avLst>
          </a:prstGeom>
          <a:solidFill>
            <a:schemeClr val="bg1">
              <a:alpha val="7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/>
            <a:endParaRPr kumimoji="0" lang="en-US" sz="1400"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17" name="AutoShape 65"/>
          <p:cNvSpPr>
            <a:spLocks noChangeArrowheads="1"/>
          </p:cNvSpPr>
          <p:nvPr/>
        </p:nvSpPr>
        <p:spPr bwMode="auto">
          <a:xfrm>
            <a:off x="1403648" y="2134320"/>
            <a:ext cx="2736303" cy="2952328"/>
          </a:xfrm>
          <a:custGeom>
            <a:avLst/>
            <a:gdLst>
              <a:gd name="G0" fmla="+- 7105 0 0"/>
              <a:gd name="G1" fmla="+- 21600 0 7105"/>
              <a:gd name="G2" fmla="*/ 7105 1 2"/>
              <a:gd name="G3" fmla="+- 21600 0 G2"/>
              <a:gd name="G4" fmla="+/ 7105 21600 2"/>
              <a:gd name="G5" fmla="+/ G1 0 2"/>
              <a:gd name="G6" fmla="*/ 21600 21600 7105"/>
              <a:gd name="G7" fmla="*/ G6 1 2"/>
              <a:gd name="G8" fmla="+- 21600 0 G7"/>
              <a:gd name="G9" fmla="*/ 21600 1 2"/>
              <a:gd name="G10" fmla="+- 7105 0 G9"/>
              <a:gd name="G11" fmla="?: G10 G8 0"/>
              <a:gd name="G12" fmla="?: G10 G7 21600"/>
              <a:gd name="T0" fmla="*/ 18047 w 21600"/>
              <a:gd name="T1" fmla="*/ 10800 h 21600"/>
              <a:gd name="T2" fmla="*/ 10800 w 21600"/>
              <a:gd name="T3" fmla="*/ 21600 h 21600"/>
              <a:gd name="T4" fmla="*/ 3553 w 21600"/>
              <a:gd name="T5" fmla="*/ 10800 h 21600"/>
              <a:gd name="T6" fmla="*/ 10800 w 21600"/>
              <a:gd name="T7" fmla="*/ 0 h 21600"/>
              <a:gd name="T8" fmla="*/ 5353 w 21600"/>
              <a:gd name="T9" fmla="*/ 5353 h 21600"/>
              <a:gd name="T10" fmla="*/ 16247 w 21600"/>
              <a:gd name="T11" fmla="*/ 162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105" y="21600"/>
                </a:lnTo>
                <a:lnTo>
                  <a:pt x="14495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100000">
                <a:schemeClr val="bg2">
                  <a:alpha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7127875" y="188913"/>
            <a:ext cx="2016125" cy="387350"/>
            <a:chOff x="4059" y="102"/>
            <a:chExt cx="1769" cy="244"/>
          </a:xfrm>
        </p:grpSpPr>
        <p:pic>
          <p:nvPicPr>
            <p:cNvPr id="640019" name="Picture 19" descr="빠빠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59" y="102"/>
              <a:ext cx="1769" cy="244"/>
            </a:xfrm>
            <a:prstGeom prst="rect">
              <a:avLst/>
            </a:prstGeom>
            <a:noFill/>
            <a:effectLst>
              <a:outerShdw dist="35921" dir="2700000" algn="ctr" rotWithShape="0">
                <a:schemeClr val="bg1"/>
              </a:outerShdw>
            </a:effectLst>
          </p:spPr>
        </p:pic>
        <p:sp>
          <p:nvSpPr>
            <p:cNvPr id="640020" name="Rectangle 20"/>
            <p:cNvSpPr>
              <a:spLocks noChangeArrowheads="1"/>
            </p:cNvSpPr>
            <p:nvPr/>
          </p:nvSpPr>
          <p:spPr bwMode="auto">
            <a:xfrm>
              <a:off x="4150" y="164"/>
              <a:ext cx="154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r>
                <a:rPr lang="en-US" altLang="ko-KR" sz="14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HY헤드라인M" pitchFamily="18" charset="-127"/>
                </a:rPr>
                <a:t>2. Methodology</a:t>
              </a:r>
              <a:endParaRPr lang="en-US" altLang="ko-K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endParaRPr>
            </a:p>
          </p:txBody>
        </p:sp>
      </p:grpSp>
      <p:sp>
        <p:nvSpPr>
          <p:cNvPr id="6" name="AutoShape 51"/>
          <p:cNvSpPr>
            <a:spLocks noChangeArrowheads="1"/>
          </p:cNvSpPr>
          <p:nvPr/>
        </p:nvSpPr>
        <p:spPr bwMode="auto">
          <a:xfrm>
            <a:off x="683568" y="2494360"/>
            <a:ext cx="4320480" cy="576262"/>
          </a:xfrm>
          <a:prstGeom prst="roundRect">
            <a:avLst>
              <a:gd name="adj" fmla="val 3296"/>
            </a:avLst>
          </a:prstGeom>
          <a:solidFill>
            <a:srgbClr val="FFCC00"/>
          </a:solidFill>
          <a:ln w="9525" algn="ctr">
            <a:solidFill>
              <a:srgbClr val="01477B"/>
            </a:solidFill>
            <a:round/>
            <a:headEnd/>
            <a:tailEnd/>
          </a:ln>
          <a:effectLst>
            <a:outerShdw dist="25400" dir="5400000" algn="ctr" rotWithShape="0">
              <a:srgbClr val="969696"/>
            </a:outerShdw>
          </a:effectLst>
        </p:spPr>
        <p:txBody>
          <a:bodyPr wrap="none" anchor="ctr"/>
          <a:lstStyle/>
          <a:p>
            <a:pPr algn="ctr">
              <a:buSzPct val="90000"/>
            </a:pPr>
            <a:endParaRPr lang="en-US" sz="1600">
              <a:solidFill>
                <a:srgbClr val="FFFFD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7" name="Rectangle 61"/>
          <p:cNvSpPr>
            <a:spLocks noChangeArrowheads="1"/>
          </p:cNvSpPr>
          <p:nvPr/>
        </p:nvSpPr>
        <p:spPr bwMode="auto">
          <a:xfrm>
            <a:off x="1187624" y="2566368"/>
            <a:ext cx="36284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000" b="1" dirty="0" err="1" smtClean="0">
                <a:latin typeface="Times New Roman" pitchFamily="18" charset="0"/>
                <a:ea typeface="HY헤드라인M" pitchFamily="18" charset="-127"/>
              </a:rPr>
              <a:t>Georeferrence</a:t>
            </a:r>
            <a:r>
              <a:rPr lang="en-US" altLang="ko-KR" sz="2000" b="1" dirty="0" smtClean="0">
                <a:latin typeface="Times New Roman" pitchFamily="18" charset="0"/>
                <a:ea typeface="HY헤드라인M" pitchFamily="18" charset="-127"/>
              </a:rPr>
              <a:t> (Korean Datum)</a:t>
            </a:r>
            <a:endParaRPr lang="en-US" altLang="ko-KR" sz="2000" b="1" dirty="0"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8" name="AutoShape 51"/>
          <p:cNvSpPr>
            <a:spLocks noChangeArrowheads="1"/>
          </p:cNvSpPr>
          <p:nvPr/>
        </p:nvSpPr>
        <p:spPr bwMode="auto">
          <a:xfrm>
            <a:off x="683568" y="1556792"/>
            <a:ext cx="4320480" cy="576262"/>
          </a:xfrm>
          <a:prstGeom prst="roundRect">
            <a:avLst>
              <a:gd name="adj" fmla="val 3296"/>
            </a:avLst>
          </a:prstGeom>
          <a:solidFill>
            <a:srgbClr val="FFCC00"/>
          </a:solidFill>
          <a:ln w="9525" algn="ctr">
            <a:solidFill>
              <a:srgbClr val="01477B"/>
            </a:solidFill>
            <a:round/>
            <a:headEnd/>
            <a:tailEnd/>
          </a:ln>
          <a:effectLst>
            <a:outerShdw dist="25400" dir="5400000" algn="ctr" rotWithShape="0">
              <a:srgbClr val="969696"/>
            </a:outerShdw>
          </a:effectLst>
        </p:spPr>
        <p:txBody>
          <a:bodyPr wrap="none" anchor="ctr"/>
          <a:lstStyle/>
          <a:p>
            <a:pPr algn="ctr">
              <a:buSzPct val="90000"/>
            </a:pPr>
            <a:endParaRPr lang="en-US" sz="1600">
              <a:solidFill>
                <a:srgbClr val="FFFFD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동녘M" pitchFamily="18" charset="-127"/>
              <a:ea typeface="HY동녘M" pitchFamily="18" charset="-127"/>
            </a:endParaRPr>
          </a:p>
        </p:txBody>
      </p:sp>
      <p:pic>
        <p:nvPicPr>
          <p:cNvPr id="10" name="Picture 12" descr="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414240"/>
            <a:ext cx="2663949" cy="1728192"/>
          </a:xfrm>
          <a:prstGeom prst="rect">
            <a:avLst/>
          </a:prstGeom>
          <a:noFill/>
        </p:spPr>
      </p:pic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5868144" y="2062312"/>
            <a:ext cx="26642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000" b="1" dirty="0" smtClean="0">
                <a:latin typeface="Times New Roman" pitchFamily="18" charset="0"/>
                <a:ea typeface="HY헤드라인M" pitchFamily="18" charset="-127"/>
              </a:rPr>
              <a:t>Korea_1985_TM.prj</a:t>
            </a:r>
            <a:endParaRPr lang="ko-KR" altLang="en-US" sz="2000" b="1" dirty="0"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12" name="Rectangle 61"/>
          <p:cNvSpPr>
            <a:spLocks noChangeArrowheads="1"/>
          </p:cNvSpPr>
          <p:nvPr/>
        </p:nvSpPr>
        <p:spPr bwMode="auto">
          <a:xfrm>
            <a:off x="1187624" y="1628800"/>
            <a:ext cx="33078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latin typeface="Times New Roman" pitchFamily="18" charset="0"/>
                <a:ea typeface="HY헤드라인M" pitchFamily="18" charset="-127"/>
              </a:rPr>
              <a:t>Projection (Trans-Mercator)</a:t>
            </a:r>
            <a:endParaRPr lang="en-US" altLang="ko-KR" sz="2000" b="1" dirty="0"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13" name="AutoShape 51"/>
          <p:cNvSpPr>
            <a:spLocks noChangeArrowheads="1"/>
          </p:cNvSpPr>
          <p:nvPr/>
        </p:nvSpPr>
        <p:spPr bwMode="auto">
          <a:xfrm>
            <a:off x="683568" y="3356992"/>
            <a:ext cx="4320480" cy="576262"/>
          </a:xfrm>
          <a:prstGeom prst="roundRect">
            <a:avLst>
              <a:gd name="adj" fmla="val 3296"/>
            </a:avLst>
          </a:prstGeom>
          <a:solidFill>
            <a:srgbClr val="FFCC00"/>
          </a:solidFill>
          <a:ln w="9525" algn="ctr">
            <a:solidFill>
              <a:srgbClr val="01477B"/>
            </a:solidFill>
            <a:round/>
            <a:headEnd/>
            <a:tailEnd/>
          </a:ln>
          <a:effectLst>
            <a:outerShdw dist="25400" dir="5400000" algn="ctr" rotWithShape="0">
              <a:srgbClr val="969696"/>
            </a:outerShdw>
          </a:effectLst>
        </p:spPr>
        <p:txBody>
          <a:bodyPr wrap="none" anchor="ctr"/>
          <a:lstStyle/>
          <a:p>
            <a:pPr algn="ctr">
              <a:buSzPct val="90000"/>
            </a:pPr>
            <a:endParaRPr lang="en-US" sz="1600">
              <a:solidFill>
                <a:srgbClr val="FFFFD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14" name="Rectangle 61"/>
          <p:cNvSpPr>
            <a:spLocks noChangeArrowheads="1"/>
          </p:cNvSpPr>
          <p:nvPr/>
        </p:nvSpPr>
        <p:spPr bwMode="auto">
          <a:xfrm>
            <a:off x="1259632" y="3430464"/>
            <a:ext cx="3200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latin typeface="Times New Roman" pitchFamily="18" charset="0"/>
                <a:ea typeface="HY헤드라인M" pitchFamily="18" charset="-127"/>
              </a:rPr>
              <a:t>Geography Transformation</a:t>
            </a:r>
            <a:endParaRPr lang="en-US" altLang="ko-KR" sz="2000" b="1" dirty="0">
              <a:latin typeface="Times New Roman" pitchFamily="18" charset="0"/>
              <a:ea typeface="HY헤드라인M" pitchFamily="18" charset="-127"/>
            </a:endParaRPr>
          </a:p>
        </p:txBody>
      </p:sp>
      <p:pic>
        <p:nvPicPr>
          <p:cNvPr id="15" name="Picture 12" descr="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005064"/>
            <a:ext cx="2663949" cy="1728192"/>
          </a:xfrm>
          <a:prstGeom prst="rect">
            <a:avLst/>
          </a:prstGeom>
          <a:noFill/>
        </p:spPr>
      </p:pic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5868144" y="4654600"/>
            <a:ext cx="2592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000" b="1" dirty="0" smtClean="0">
                <a:latin typeface="Times New Roman" pitchFamily="18" charset="0"/>
                <a:ea typeface="HY헤드라인M" pitchFamily="18" charset="-127"/>
              </a:rPr>
              <a:t>ITRF_2000_TM.prj</a:t>
            </a:r>
            <a:endParaRPr lang="ko-KR" altLang="en-US" sz="2000" b="1" dirty="0"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323404" y="6309320"/>
            <a:ext cx="6624860" cy="3603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50980"/>
                  <a:invGamma/>
                </a:srgbClr>
              </a:gs>
              <a:gs pos="100000">
                <a:srgbClr val="FF9900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buFontTx/>
              <a:buBlip>
                <a:blip r:embed="rId4"/>
              </a:buBlip>
            </a:pPr>
            <a:r>
              <a:rPr lang="en-US" altLang="ko-KR" sz="1200" dirty="0">
                <a:solidFill>
                  <a:srgbClr val="000066"/>
                </a:solidFill>
                <a:latin typeface="Arial" charset="0"/>
                <a:ea typeface="HY헤드라인M" pitchFamily="18" charset="-127"/>
              </a:rPr>
              <a:t> </a:t>
            </a:r>
            <a:r>
              <a:rPr lang="en-US" altLang="ko-KR" sz="1200" b="1" dirty="0" smtClean="0">
                <a:solidFill>
                  <a:srgbClr val="000066"/>
                </a:solidFill>
                <a:latin typeface="Arial" charset="0"/>
                <a:ea typeface="HY헤드라인M" pitchFamily="18" charset="-127"/>
              </a:rPr>
              <a:t>Reference: Technical Note (Geography transformation in </a:t>
            </a:r>
            <a:r>
              <a:rPr lang="en-US" altLang="ko-KR" sz="1200" b="1" dirty="0" err="1" smtClean="0">
                <a:solidFill>
                  <a:srgbClr val="000066"/>
                </a:solidFill>
                <a:latin typeface="Arial" charset="0"/>
                <a:ea typeface="HY헤드라인M" pitchFamily="18" charset="-127"/>
              </a:rPr>
              <a:t>ArcGIS</a:t>
            </a:r>
            <a:r>
              <a:rPr lang="en-US" altLang="ko-KR" sz="1200" b="1" dirty="0" smtClean="0">
                <a:solidFill>
                  <a:srgbClr val="000066"/>
                </a:solidFill>
                <a:latin typeface="Arial" charset="0"/>
                <a:ea typeface="HY헤드라인M" pitchFamily="18" charset="-127"/>
              </a:rPr>
              <a:t>), ESRI Korea, 2009 </a:t>
            </a:r>
            <a:endParaRPr lang="en-US" altLang="ko-KR" sz="1200" b="1" dirty="0">
              <a:solidFill>
                <a:srgbClr val="000066"/>
              </a:solidFill>
              <a:latin typeface="Arial" charset="0"/>
              <a:ea typeface="HY헤드라인M" pitchFamily="18" charset="-127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5868144" y="3134881"/>
            <a:ext cx="25922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000" b="1" dirty="0" err="1" smtClean="0">
                <a:latin typeface="Times New Roman" pitchFamily="18" charset="0"/>
                <a:ea typeface="HY헤드라인M" pitchFamily="18" charset="-127"/>
              </a:rPr>
              <a:t>Molodensky-Badekas</a:t>
            </a:r>
            <a:endParaRPr lang="en-US" altLang="ko-KR" sz="2000" b="1" dirty="0" smtClean="0">
              <a:latin typeface="Times New Roman" pitchFamily="18" charset="0"/>
              <a:ea typeface="HY헤드라인M" pitchFamily="18" charset="-127"/>
            </a:endParaRPr>
          </a:p>
          <a:p>
            <a:pPr algn="ctr" eaLnBrk="0" latinLnBrk="0" hangingPunct="0"/>
            <a:r>
              <a:rPr lang="en-US" altLang="ko-KR" sz="2000" b="1" dirty="0" smtClean="0">
                <a:latin typeface="Times New Roman" pitchFamily="18" charset="0"/>
                <a:ea typeface="HY헤드라인M" pitchFamily="18" charset="-127"/>
              </a:rPr>
              <a:t>Korean_1985_To_ITRF_2000.prj</a:t>
            </a:r>
            <a:endParaRPr lang="ko-KR" altLang="en-US" sz="2000" b="1" dirty="0"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22" name="AutoShape 51"/>
          <p:cNvSpPr>
            <a:spLocks noChangeArrowheads="1"/>
          </p:cNvSpPr>
          <p:nvPr/>
        </p:nvSpPr>
        <p:spPr bwMode="auto">
          <a:xfrm>
            <a:off x="683568" y="4222552"/>
            <a:ext cx="4320480" cy="576262"/>
          </a:xfrm>
          <a:prstGeom prst="roundRect">
            <a:avLst>
              <a:gd name="adj" fmla="val 3296"/>
            </a:avLst>
          </a:prstGeom>
          <a:solidFill>
            <a:srgbClr val="FFCC00"/>
          </a:solidFill>
          <a:ln w="9525" algn="ctr">
            <a:solidFill>
              <a:srgbClr val="01477B"/>
            </a:solidFill>
            <a:round/>
            <a:headEnd/>
            <a:tailEnd/>
          </a:ln>
          <a:effectLst>
            <a:outerShdw dist="25400" dir="5400000" algn="ctr" rotWithShape="0">
              <a:srgbClr val="969696"/>
            </a:outerShdw>
          </a:effectLst>
        </p:spPr>
        <p:txBody>
          <a:bodyPr wrap="none" anchor="ctr"/>
          <a:lstStyle/>
          <a:p>
            <a:pPr algn="ctr">
              <a:buSzPct val="90000"/>
            </a:pPr>
            <a:endParaRPr lang="en-US" sz="1600">
              <a:solidFill>
                <a:srgbClr val="FFFFD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23" name="Rectangle 61"/>
          <p:cNvSpPr>
            <a:spLocks noChangeArrowheads="1"/>
          </p:cNvSpPr>
          <p:nvPr/>
        </p:nvSpPr>
        <p:spPr bwMode="auto">
          <a:xfrm>
            <a:off x="1547664" y="4294560"/>
            <a:ext cx="24885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000" b="1" dirty="0" err="1" smtClean="0">
                <a:latin typeface="Times New Roman" pitchFamily="18" charset="0"/>
                <a:ea typeface="HY헤드라인M" pitchFamily="18" charset="-127"/>
              </a:rPr>
              <a:t>Georeference</a:t>
            </a:r>
            <a:r>
              <a:rPr lang="en-US" altLang="ko-KR" sz="2000" b="1" dirty="0" smtClean="0">
                <a:latin typeface="Times New Roman" pitchFamily="18" charset="0"/>
                <a:ea typeface="HY헤드라인M" pitchFamily="18" charset="-127"/>
              </a:rPr>
              <a:t> (ITRF)</a:t>
            </a:r>
            <a:endParaRPr lang="en-US" altLang="ko-KR" sz="2000" b="1" dirty="0"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24" name="AutoShape 51"/>
          <p:cNvSpPr>
            <a:spLocks noChangeArrowheads="1"/>
          </p:cNvSpPr>
          <p:nvPr/>
        </p:nvSpPr>
        <p:spPr bwMode="auto">
          <a:xfrm>
            <a:off x="683568" y="5086648"/>
            <a:ext cx="4320480" cy="576262"/>
          </a:xfrm>
          <a:prstGeom prst="roundRect">
            <a:avLst>
              <a:gd name="adj" fmla="val 3296"/>
            </a:avLst>
          </a:prstGeom>
          <a:solidFill>
            <a:srgbClr val="FFCC00"/>
          </a:solidFill>
          <a:ln w="9525" algn="ctr">
            <a:solidFill>
              <a:srgbClr val="01477B"/>
            </a:solidFill>
            <a:round/>
            <a:headEnd/>
            <a:tailEnd/>
          </a:ln>
          <a:effectLst>
            <a:outerShdw dist="25400" dir="5400000" algn="ctr" rotWithShape="0">
              <a:srgbClr val="969696"/>
            </a:outerShdw>
          </a:effectLst>
        </p:spPr>
        <p:txBody>
          <a:bodyPr wrap="none" anchor="ctr"/>
          <a:lstStyle/>
          <a:p>
            <a:pPr algn="ctr">
              <a:buSzPct val="90000"/>
            </a:pPr>
            <a:endParaRPr lang="en-US" sz="1600">
              <a:solidFill>
                <a:srgbClr val="FFFFD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26" name="Rectangle 61"/>
          <p:cNvSpPr>
            <a:spLocks noChangeArrowheads="1"/>
          </p:cNvSpPr>
          <p:nvPr/>
        </p:nvSpPr>
        <p:spPr bwMode="auto">
          <a:xfrm>
            <a:off x="1259632" y="5157192"/>
            <a:ext cx="33078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latin typeface="Times New Roman" pitchFamily="18" charset="0"/>
                <a:ea typeface="HY헤드라인M" pitchFamily="18" charset="-127"/>
              </a:rPr>
              <a:t>Projection (Trans-Mercator)</a:t>
            </a:r>
            <a:endParaRPr lang="en-US" altLang="ko-KR" sz="2000" b="1" dirty="0">
              <a:latin typeface="Times New Roman" pitchFamily="18" charset="0"/>
              <a:ea typeface="HY헤드라인M" pitchFamily="18" charset="-127"/>
            </a:endParaRPr>
          </a:p>
        </p:txBody>
      </p: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467544" y="692696"/>
            <a:ext cx="3528392" cy="504825"/>
            <a:chOff x="1746" y="2342"/>
            <a:chExt cx="771" cy="461"/>
          </a:xfrm>
        </p:grpSpPr>
        <p:sp>
          <p:nvSpPr>
            <p:cNvPr id="28" name="AutoShape 26"/>
            <p:cNvSpPr>
              <a:spLocks noChangeArrowheads="1"/>
            </p:cNvSpPr>
            <p:nvPr/>
          </p:nvSpPr>
          <p:spPr bwMode="auto">
            <a:xfrm>
              <a:off x="1746" y="2342"/>
              <a:ext cx="771" cy="46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51A2"/>
                </a:gs>
                <a:gs pos="100000">
                  <a:srgbClr val="0051A2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19050" algn="ctr">
              <a:solidFill>
                <a:schemeClr val="bg1"/>
              </a:solidFill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1782" y="2370"/>
              <a:ext cx="616" cy="204"/>
            </a:xfrm>
            <a:custGeom>
              <a:avLst/>
              <a:gdLst/>
              <a:ahLst/>
              <a:cxnLst>
                <a:cxn ang="0">
                  <a:pos x="594" y="1"/>
                </a:cxn>
                <a:cxn ang="0">
                  <a:pos x="201" y="0"/>
                </a:cxn>
                <a:cxn ang="0">
                  <a:pos x="48" y="27"/>
                </a:cxn>
                <a:cxn ang="0">
                  <a:pos x="3" y="156"/>
                </a:cxn>
                <a:cxn ang="0">
                  <a:pos x="4" y="546"/>
                </a:cxn>
                <a:cxn ang="0">
                  <a:pos x="140" y="137"/>
                </a:cxn>
                <a:cxn ang="0">
                  <a:pos x="594" y="1"/>
                </a:cxn>
              </a:cxnLst>
              <a:rect l="0" t="0" r="r" b="b"/>
              <a:pathLst>
                <a:path w="594" h="546">
                  <a:moveTo>
                    <a:pt x="594" y="1"/>
                  </a:moveTo>
                  <a:lnTo>
                    <a:pt x="201" y="0"/>
                  </a:lnTo>
                  <a:cubicBezTo>
                    <a:pt x="110" y="4"/>
                    <a:pt x="81" y="1"/>
                    <a:pt x="48" y="27"/>
                  </a:cubicBezTo>
                  <a:cubicBezTo>
                    <a:pt x="33" y="41"/>
                    <a:pt x="0" y="63"/>
                    <a:pt x="3" y="156"/>
                  </a:cubicBezTo>
                  <a:lnTo>
                    <a:pt x="4" y="546"/>
                  </a:lnTo>
                  <a:cubicBezTo>
                    <a:pt x="27" y="543"/>
                    <a:pt x="42" y="228"/>
                    <a:pt x="140" y="137"/>
                  </a:cubicBezTo>
                  <a:cubicBezTo>
                    <a:pt x="238" y="46"/>
                    <a:pt x="500" y="29"/>
                    <a:pt x="594" y="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50000"/>
                  </a:schemeClr>
                </a:gs>
                <a:gs pos="50000">
                  <a:schemeClr val="tx1">
                    <a:alpha val="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2700000" scaled="1"/>
            </a:gradFill>
            <a:ln w="381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 rot="10800000">
              <a:off x="1866" y="2586"/>
              <a:ext cx="616" cy="194"/>
            </a:xfrm>
            <a:custGeom>
              <a:avLst/>
              <a:gdLst/>
              <a:ahLst/>
              <a:cxnLst>
                <a:cxn ang="0">
                  <a:pos x="594" y="1"/>
                </a:cxn>
                <a:cxn ang="0">
                  <a:pos x="201" y="0"/>
                </a:cxn>
                <a:cxn ang="0">
                  <a:pos x="48" y="27"/>
                </a:cxn>
                <a:cxn ang="0">
                  <a:pos x="3" y="156"/>
                </a:cxn>
                <a:cxn ang="0">
                  <a:pos x="4" y="546"/>
                </a:cxn>
                <a:cxn ang="0">
                  <a:pos x="140" y="137"/>
                </a:cxn>
                <a:cxn ang="0">
                  <a:pos x="594" y="1"/>
                </a:cxn>
              </a:cxnLst>
              <a:rect l="0" t="0" r="r" b="b"/>
              <a:pathLst>
                <a:path w="594" h="546">
                  <a:moveTo>
                    <a:pt x="594" y="1"/>
                  </a:moveTo>
                  <a:lnTo>
                    <a:pt x="201" y="0"/>
                  </a:lnTo>
                  <a:cubicBezTo>
                    <a:pt x="110" y="4"/>
                    <a:pt x="81" y="1"/>
                    <a:pt x="48" y="27"/>
                  </a:cubicBezTo>
                  <a:cubicBezTo>
                    <a:pt x="33" y="41"/>
                    <a:pt x="0" y="63"/>
                    <a:pt x="3" y="156"/>
                  </a:cubicBezTo>
                  <a:lnTo>
                    <a:pt x="4" y="546"/>
                  </a:lnTo>
                  <a:cubicBezTo>
                    <a:pt x="27" y="543"/>
                    <a:pt x="42" y="228"/>
                    <a:pt x="140" y="137"/>
                  </a:cubicBezTo>
                  <a:cubicBezTo>
                    <a:pt x="238" y="46"/>
                    <a:pt x="500" y="29"/>
                    <a:pt x="594" y="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28999"/>
                  </a:schemeClr>
                </a:gs>
                <a:gs pos="50000">
                  <a:schemeClr val="tx1">
                    <a:alpha val="0"/>
                  </a:schemeClr>
                </a:gs>
                <a:gs pos="100000">
                  <a:schemeClr val="bg1">
                    <a:alpha val="28999"/>
                  </a:schemeClr>
                </a:gs>
              </a:gsLst>
              <a:lin ang="2700000" scaled="1"/>
            </a:gradFill>
            <a:ln w="381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539552" y="692696"/>
            <a:ext cx="3816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000066"/>
              </a:buClr>
            </a:pP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Geography Transformation</a:t>
            </a:r>
            <a:endParaRPr lang="en-US" altLang="ko-KR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 bwMode="auto">
          <a:xfrm>
            <a:off x="395536" y="980728"/>
            <a:ext cx="8280920" cy="5400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25604" name="Group 47"/>
          <p:cNvGrpSpPr>
            <a:grpSpLocks/>
          </p:cNvGrpSpPr>
          <p:nvPr/>
        </p:nvGrpSpPr>
        <p:grpSpPr bwMode="auto">
          <a:xfrm>
            <a:off x="6227763" y="404813"/>
            <a:ext cx="3024187" cy="387350"/>
            <a:chOff x="4059" y="102"/>
            <a:chExt cx="1769" cy="244"/>
          </a:xfrm>
        </p:grpSpPr>
        <p:pic>
          <p:nvPicPr>
            <p:cNvPr id="640019" name="Picture 19" descr="빠빠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59" y="102"/>
              <a:ext cx="1769" cy="244"/>
            </a:xfrm>
            <a:prstGeom prst="rect">
              <a:avLst/>
            </a:prstGeom>
            <a:noFill/>
            <a:effectLst>
              <a:outerShdw dist="35921" dir="2700000" algn="ctr" rotWithShape="0">
                <a:schemeClr val="bg1"/>
              </a:outerShdw>
            </a:effectLst>
          </p:spPr>
        </p:pic>
        <p:sp>
          <p:nvSpPr>
            <p:cNvPr id="640020" name="Rectangle 20"/>
            <p:cNvSpPr>
              <a:spLocks noChangeArrowheads="1"/>
            </p:cNvSpPr>
            <p:nvPr/>
          </p:nvSpPr>
          <p:spPr bwMode="auto">
            <a:xfrm>
              <a:off x="4150" y="164"/>
              <a:ext cx="154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r>
                <a:rPr lang="en-US" altLang="ko-KR" sz="14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HY헤드라인M" pitchFamily="18" charset="-127"/>
                </a:rPr>
                <a:t>3. Water Impairment Assessment</a:t>
              </a:r>
              <a:endParaRPr lang="en-US" altLang="ko-K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endParaRPr>
            </a:p>
          </p:txBody>
        </p:sp>
      </p:grp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 l="62125" t="24370" r="14729" b="15463"/>
          <a:stretch>
            <a:fillRect/>
          </a:stretch>
        </p:blipFill>
        <p:spPr bwMode="auto">
          <a:xfrm>
            <a:off x="755576" y="1196752"/>
            <a:ext cx="345638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 l="37802" t="23518" r="39052" b="13963"/>
          <a:stretch>
            <a:fillRect/>
          </a:stretch>
        </p:blipFill>
        <p:spPr bwMode="auto">
          <a:xfrm>
            <a:off x="6084168" y="3284984"/>
            <a:ext cx="2593061" cy="303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/>
          <a:srcRect l="61896" t="19629" r="14479" b="20204"/>
          <a:stretch>
            <a:fillRect/>
          </a:stretch>
        </p:blipFill>
        <p:spPr bwMode="auto">
          <a:xfrm>
            <a:off x="4427984" y="980728"/>
            <a:ext cx="237626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467544" y="332656"/>
            <a:ext cx="5256584" cy="504825"/>
            <a:chOff x="1746" y="2342"/>
            <a:chExt cx="771" cy="461"/>
          </a:xfrm>
        </p:grpSpPr>
        <p:sp>
          <p:nvSpPr>
            <p:cNvPr id="13" name="AutoShape 26"/>
            <p:cNvSpPr>
              <a:spLocks noChangeArrowheads="1"/>
            </p:cNvSpPr>
            <p:nvPr/>
          </p:nvSpPr>
          <p:spPr bwMode="auto">
            <a:xfrm>
              <a:off x="1746" y="2342"/>
              <a:ext cx="771" cy="46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51A2"/>
                </a:gs>
                <a:gs pos="100000">
                  <a:srgbClr val="0051A2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19050" algn="ctr">
              <a:solidFill>
                <a:schemeClr val="bg1"/>
              </a:solidFill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" name="Freeform 27"/>
            <p:cNvSpPr>
              <a:spLocks/>
            </p:cNvSpPr>
            <p:nvPr/>
          </p:nvSpPr>
          <p:spPr bwMode="auto">
            <a:xfrm>
              <a:off x="1782" y="2370"/>
              <a:ext cx="616" cy="204"/>
            </a:xfrm>
            <a:custGeom>
              <a:avLst/>
              <a:gdLst/>
              <a:ahLst/>
              <a:cxnLst>
                <a:cxn ang="0">
                  <a:pos x="594" y="1"/>
                </a:cxn>
                <a:cxn ang="0">
                  <a:pos x="201" y="0"/>
                </a:cxn>
                <a:cxn ang="0">
                  <a:pos x="48" y="27"/>
                </a:cxn>
                <a:cxn ang="0">
                  <a:pos x="3" y="156"/>
                </a:cxn>
                <a:cxn ang="0">
                  <a:pos x="4" y="546"/>
                </a:cxn>
                <a:cxn ang="0">
                  <a:pos x="140" y="137"/>
                </a:cxn>
                <a:cxn ang="0">
                  <a:pos x="594" y="1"/>
                </a:cxn>
              </a:cxnLst>
              <a:rect l="0" t="0" r="r" b="b"/>
              <a:pathLst>
                <a:path w="594" h="546">
                  <a:moveTo>
                    <a:pt x="594" y="1"/>
                  </a:moveTo>
                  <a:lnTo>
                    <a:pt x="201" y="0"/>
                  </a:lnTo>
                  <a:cubicBezTo>
                    <a:pt x="110" y="4"/>
                    <a:pt x="81" y="1"/>
                    <a:pt x="48" y="27"/>
                  </a:cubicBezTo>
                  <a:cubicBezTo>
                    <a:pt x="33" y="41"/>
                    <a:pt x="0" y="63"/>
                    <a:pt x="3" y="156"/>
                  </a:cubicBezTo>
                  <a:lnTo>
                    <a:pt x="4" y="546"/>
                  </a:lnTo>
                  <a:cubicBezTo>
                    <a:pt x="27" y="543"/>
                    <a:pt x="42" y="228"/>
                    <a:pt x="140" y="137"/>
                  </a:cubicBezTo>
                  <a:cubicBezTo>
                    <a:pt x="238" y="46"/>
                    <a:pt x="500" y="29"/>
                    <a:pt x="594" y="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50000"/>
                  </a:schemeClr>
                </a:gs>
                <a:gs pos="50000">
                  <a:schemeClr val="tx1">
                    <a:alpha val="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2700000" scaled="1"/>
            </a:gradFill>
            <a:ln w="381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Freeform 28"/>
            <p:cNvSpPr>
              <a:spLocks/>
            </p:cNvSpPr>
            <p:nvPr/>
          </p:nvSpPr>
          <p:spPr bwMode="auto">
            <a:xfrm rot="10800000">
              <a:off x="1866" y="2586"/>
              <a:ext cx="616" cy="194"/>
            </a:xfrm>
            <a:custGeom>
              <a:avLst/>
              <a:gdLst/>
              <a:ahLst/>
              <a:cxnLst>
                <a:cxn ang="0">
                  <a:pos x="594" y="1"/>
                </a:cxn>
                <a:cxn ang="0">
                  <a:pos x="201" y="0"/>
                </a:cxn>
                <a:cxn ang="0">
                  <a:pos x="48" y="27"/>
                </a:cxn>
                <a:cxn ang="0">
                  <a:pos x="3" y="156"/>
                </a:cxn>
                <a:cxn ang="0">
                  <a:pos x="4" y="546"/>
                </a:cxn>
                <a:cxn ang="0">
                  <a:pos x="140" y="137"/>
                </a:cxn>
                <a:cxn ang="0">
                  <a:pos x="594" y="1"/>
                </a:cxn>
              </a:cxnLst>
              <a:rect l="0" t="0" r="r" b="b"/>
              <a:pathLst>
                <a:path w="594" h="546">
                  <a:moveTo>
                    <a:pt x="594" y="1"/>
                  </a:moveTo>
                  <a:lnTo>
                    <a:pt x="201" y="0"/>
                  </a:lnTo>
                  <a:cubicBezTo>
                    <a:pt x="110" y="4"/>
                    <a:pt x="81" y="1"/>
                    <a:pt x="48" y="27"/>
                  </a:cubicBezTo>
                  <a:cubicBezTo>
                    <a:pt x="33" y="41"/>
                    <a:pt x="0" y="63"/>
                    <a:pt x="3" y="156"/>
                  </a:cubicBezTo>
                  <a:lnTo>
                    <a:pt x="4" y="546"/>
                  </a:lnTo>
                  <a:cubicBezTo>
                    <a:pt x="27" y="543"/>
                    <a:pt x="42" y="228"/>
                    <a:pt x="140" y="137"/>
                  </a:cubicBezTo>
                  <a:cubicBezTo>
                    <a:pt x="238" y="46"/>
                    <a:pt x="500" y="29"/>
                    <a:pt x="594" y="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28999"/>
                  </a:schemeClr>
                </a:gs>
                <a:gs pos="50000">
                  <a:schemeClr val="tx1">
                    <a:alpha val="0"/>
                  </a:schemeClr>
                </a:gs>
                <a:gs pos="100000">
                  <a:schemeClr val="bg1">
                    <a:alpha val="28999"/>
                  </a:schemeClr>
                </a:gs>
              </a:gsLst>
              <a:lin ang="2700000" scaled="1"/>
            </a:gradFill>
            <a:ln w="381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6" name="Rectangle 29"/>
          <p:cNvSpPr>
            <a:spLocks noChangeArrowheads="1"/>
          </p:cNvSpPr>
          <p:nvPr/>
        </p:nvSpPr>
        <p:spPr bwMode="auto">
          <a:xfrm>
            <a:off x="539552" y="332656"/>
            <a:ext cx="5256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000066"/>
              </a:buClr>
            </a:pP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Assessment Unit – snap pour/watershed </a:t>
            </a:r>
            <a:endParaRPr lang="en-US" altLang="ko-KR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auto">
          <a:xfrm>
            <a:off x="395536" y="2348880"/>
            <a:ext cx="8424936" cy="38164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5" name="Picture 24"/>
          <p:cNvPicPr>
            <a:picLocks noChangeAspect="1" noChangeArrowheads="1"/>
          </p:cNvPicPr>
          <p:nvPr/>
        </p:nvPicPr>
        <p:blipFill>
          <a:blip r:embed="rId2" cstate="print"/>
          <a:srcRect r="48302" b="20392"/>
          <a:stretch>
            <a:fillRect/>
          </a:stretch>
        </p:blipFill>
        <p:spPr bwMode="auto">
          <a:xfrm>
            <a:off x="4860032" y="2450891"/>
            <a:ext cx="3674794" cy="349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 cstate="print"/>
          <a:srcRect t="1639" r="49002" b="7432"/>
          <a:stretch>
            <a:fillRect/>
          </a:stretch>
        </p:blipFill>
        <p:spPr bwMode="auto">
          <a:xfrm>
            <a:off x="683568" y="2391606"/>
            <a:ext cx="3888432" cy="359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763688" y="5493114"/>
            <a:ext cx="20177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000" b="1" dirty="0" smtClean="0">
                <a:latin typeface="Times New Roman" pitchFamily="18" charset="0"/>
                <a:ea typeface="HY헤드라인M" pitchFamily="18" charset="-127"/>
              </a:rPr>
              <a:t>BOD</a:t>
            </a:r>
            <a:endParaRPr lang="ko-KR" altLang="en-US" sz="2000" b="1" dirty="0"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580112" y="5421106"/>
            <a:ext cx="20177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000" b="1" dirty="0" smtClean="0">
                <a:latin typeface="Times New Roman" pitchFamily="18" charset="0"/>
                <a:ea typeface="HY헤드라인M" pitchFamily="18" charset="-127"/>
              </a:rPr>
              <a:t>T-P</a:t>
            </a:r>
            <a:endParaRPr lang="ko-KR" altLang="en-US" sz="2000" b="1" dirty="0"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404664"/>
            <a:ext cx="8424936" cy="1477328"/>
          </a:xfrm>
          <a:prstGeom prst="rect">
            <a:avLst/>
          </a:prstGeom>
          <a:solidFill>
            <a:schemeClr val="tx1">
              <a:alpha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Instead of  Numerical mean, 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Annual average water quality during 3 yrs = (C</a:t>
            </a:r>
            <a:r>
              <a:rPr lang="en-US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1st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C</a:t>
            </a:r>
            <a:r>
              <a:rPr lang="en-US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2nd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C</a:t>
            </a:r>
            <a:r>
              <a:rPr lang="en-US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3rd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) / 3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 = (log(monitoring result) + … ) / Number of data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 =((log(monitoring result) – CA) </a:t>
            </a:r>
            <a:r>
              <a:rPr lang="en-US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… ) / (Number of data -1)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 = </a:t>
            </a:r>
            <a:r>
              <a:rPr lang="en-US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– (CA+0.5V)</a:t>
            </a:r>
          </a:p>
        </p:txBody>
      </p:sp>
      <p:sp>
        <p:nvSpPr>
          <p:cNvPr id="12" name="AutoShape 47"/>
          <p:cNvSpPr>
            <a:spLocks noChangeArrowheads="1"/>
          </p:cNvSpPr>
          <p:nvPr/>
        </p:nvSpPr>
        <p:spPr bwMode="auto">
          <a:xfrm>
            <a:off x="395536" y="1844824"/>
            <a:ext cx="7704137" cy="360040"/>
          </a:xfrm>
          <a:prstGeom prst="roundRect">
            <a:avLst>
              <a:gd name="adj" fmla="val 5884"/>
            </a:avLst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50980"/>
                  <a:invGamma/>
                </a:srgbClr>
              </a:gs>
              <a:gs pos="100000">
                <a:srgbClr val="FF9900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buFontTx/>
              <a:buBlip>
                <a:blip r:embed="rId4"/>
              </a:buBlip>
            </a:pPr>
            <a:r>
              <a:rPr lang="en-US" altLang="ko-KR" sz="1100" dirty="0">
                <a:solidFill>
                  <a:srgbClr val="000066"/>
                </a:solidFill>
                <a:latin typeface="Arial" charset="0"/>
                <a:ea typeface="HY헤드라인M" pitchFamily="18" charset="-127"/>
              </a:rPr>
              <a:t> </a:t>
            </a:r>
            <a:r>
              <a:rPr lang="en-US" altLang="ko-KR" sz="1100" b="1" dirty="0">
                <a:solidFill>
                  <a:srgbClr val="000066"/>
                </a:solidFill>
                <a:latin typeface="Arial" charset="0"/>
                <a:ea typeface="HY헤드라인M" pitchFamily="18" charset="-127"/>
              </a:rPr>
              <a:t>Source:  </a:t>
            </a:r>
            <a:r>
              <a:rPr lang="en-US" altLang="ko-KR" sz="1100" b="1" dirty="0" smtClean="0">
                <a:solidFill>
                  <a:srgbClr val="000066"/>
                </a:solidFill>
                <a:latin typeface="Arial" charset="0"/>
                <a:ea typeface="HY헤드라인M" pitchFamily="18" charset="-127"/>
              </a:rPr>
              <a:t>Technical </a:t>
            </a:r>
            <a:r>
              <a:rPr lang="en-US" altLang="ko-KR" sz="1100" b="1" dirty="0">
                <a:solidFill>
                  <a:srgbClr val="000066"/>
                </a:solidFill>
                <a:latin typeface="Arial" charset="0"/>
                <a:ea typeface="HY헤드라인M" pitchFamily="18" charset="-127"/>
              </a:rPr>
              <a:t>guideline for TMDL Process : Evaluation and Improvements, Korean Ministry of </a:t>
            </a:r>
            <a:r>
              <a:rPr lang="en-US" altLang="ko-KR" sz="1100" b="1" dirty="0" err="1">
                <a:solidFill>
                  <a:srgbClr val="000066"/>
                </a:solidFill>
                <a:latin typeface="Arial" charset="0"/>
                <a:ea typeface="HY헤드라인M" pitchFamily="18" charset="-127"/>
              </a:rPr>
              <a:t>Env</a:t>
            </a:r>
            <a:r>
              <a:rPr lang="en-US" altLang="ko-KR" sz="1100" b="1" dirty="0">
                <a:solidFill>
                  <a:srgbClr val="000066"/>
                </a:solidFill>
                <a:latin typeface="Arial" charset="0"/>
                <a:ea typeface="HY헤드라인M" pitchFamily="18" charset="-127"/>
              </a:rPr>
              <a:t>. (2008)</a:t>
            </a: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395536" y="6021288"/>
            <a:ext cx="6696743" cy="332804"/>
          </a:xfrm>
          <a:prstGeom prst="roundRect">
            <a:avLst>
              <a:gd name="adj" fmla="val 5884"/>
            </a:avLst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50980"/>
                  <a:invGamma/>
                </a:srgbClr>
              </a:gs>
              <a:gs pos="100000">
                <a:srgbClr val="FF9900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buFontTx/>
              <a:buBlip>
                <a:blip r:embed="rId4"/>
              </a:buBlip>
            </a:pPr>
            <a:r>
              <a:rPr lang="en-US" altLang="ko-KR" sz="1100" dirty="0">
                <a:solidFill>
                  <a:srgbClr val="000066"/>
                </a:solidFill>
                <a:latin typeface="Arial" charset="0"/>
                <a:ea typeface="HY헤드라인M" pitchFamily="18" charset="-127"/>
              </a:rPr>
              <a:t> </a:t>
            </a:r>
            <a:r>
              <a:rPr lang="en-US" altLang="ko-KR" sz="1100" b="1" dirty="0">
                <a:solidFill>
                  <a:srgbClr val="000066"/>
                </a:solidFill>
                <a:latin typeface="Arial" charset="0"/>
                <a:ea typeface="HY헤드라인M" pitchFamily="18" charset="-127"/>
              </a:rPr>
              <a:t>Source:  </a:t>
            </a:r>
            <a:r>
              <a:rPr lang="en-US" altLang="ko-KR" sz="1100" b="1" dirty="0" smtClean="0">
                <a:solidFill>
                  <a:srgbClr val="000066"/>
                </a:solidFill>
                <a:latin typeface="Arial" charset="0"/>
                <a:ea typeface="HY헤드라인M" pitchFamily="18" charset="-127"/>
              </a:rPr>
              <a:t>Advanced strategies on water quality management  in </a:t>
            </a:r>
            <a:r>
              <a:rPr lang="en-US" altLang="ko-KR" sz="1100" b="1" dirty="0" err="1" smtClean="0">
                <a:solidFill>
                  <a:srgbClr val="000066"/>
                </a:solidFill>
                <a:latin typeface="Arial" charset="0"/>
                <a:ea typeface="HY헤드라인M" pitchFamily="18" charset="-127"/>
              </a:rPr>
              <a:t>Nak</a:t>
            </a:r>
            <a:r>
              <a:rPr lang="en-US" altLang="ko-KR" sz="1100" b="1" dirty="0" smtClean="0">
                <a:solidFill>
                  <a:srgbClr val="000066"/>
                </a:solidFill>
                <a:latin typeface="Arial" charset="0"/>
                <a:ea typeface="HY헤드라인M" pitchFamily="18" charset="-127"/>
              </a:rPr>
              <a:t>-dong River , Jung (2009)</a:t>
            </a:r>
            <a:endParaRPr lang="en-US" altLang="ko-KR" sz="1100" b="1" dirty="0">
              <a:solidFill>
                <a:srgbClr val="000066"/>
              </a:solidFill>
              <a:latin typeface="Arial" charset="0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4329113" cy="4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556" name="Group 47"/>
          <p:cNvGrpSpPr>
            <a:grpSpLocks/>
          </p:cNvGrpSpPr>
          <p:nvPr/>
        </p:nvGrpSpPr>
        <p:grpSpPr bwMode="auto">
          <a:xfrm>
            <a:off x="6227763" y="404813"/>
            <a:ext cx="3024187" cy="387350"/>
            <a:chOff x="4059" y="102"/>
            <a:chExt cx="1769" cy="244"/>
          </a:xfrm>
        </p:grpSpPr>
        <p:pic>
          <p:nvPicPr>
            <p:cNvPr id="640019" name="Picture 19" descr="빠빠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59" y="102"/>
              <a:ext cx="1769" cy="244"/>
            </a:xfrm>
            <a:prstGeom prst="rect">
              <a:avLst/>
            </a:prstGeom>
            <a:noFill/>
            <a:effectLst>
              <a:outerShdw dist="35921" dir="2700000" algn="ctr" rotWithShape="0">
                <a:schemeClr val="bg1"/>
              </a:outerShdw>
            </a:effectLst>
          </p:spPr>
        </p:pic>
        <p:sp>
          <p:nvSpPr>
            <p:cNvPr id="640020" name="Rectangle 20"/>
            <p:cNvSpPr>
              <a:spLocks noChangeArrowheads="1"/>
            </p:cNvSpPr>
            <p:nvPr/>
          </p:nvSpPr>
          <p:spPr bwMode="auto">
            <a:xfrm>
              <a:off x="4150" y="164"/>
              <a:ext cx="154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r>
                <a:rPr lang="en-US" altLang="ko-KR" sz="1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HY헤드라인M" pitchFamily="18" charset="-127"/>
                </a:rPr>
                <a:t>3. Water Impairment Assessment</a:t>
              </a:r>
              <a:endPara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endParaRPr>
            </a:p>
          </p:txBody>
        </p:sp>
      </p:grpSp>
      <p:sp>
        <p:nvSpPr>
          <p:cNvPr id="11" name="AutoShape 47"/>
          <p:cNvSpPr>
            <a:spLocks noChangeArrowheads="1"/>
          </p:cNvSpPr>
          <p:nvPr/>
        </p:nvSpPr>
        <p:spPr bwMode="auto">
          <a:xfrm>
            <a:off x="395536" y="5949280"/>
            <a:ext cx="6408711" cy="404812"/>
          </a:xfrm>
          <a:prstGeom prst="roundRect">
            <a:avLst>
              <a:gd name="adj" fmla="val 5884"/>
            </a:avLst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50980"/>
                  <a:invGamma/>
                </a:srgbClr>
              </a:gs>
              <a:gs pos="100000">
                <a:srgbClr val="FF9900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buFontTx/>
              <a:buBlip>
                <a:blip r:embed="rId4"/>
              </a:buBlip>
            </a:pPr>
            <a:r>
              <a:rPr lang="en-US" altLang="ko-KR" sz="1100" dirty="0">
                <a:solidFill>
                  <a:srgbClr val="000066"/>
                </a:solidFill>
                <a:latin typeface="Arial" charset="0"/>
                <a:ea typeface="HY헤드라인M" pitchFamily="18" charset="-127"/>
              </a:rPr>
              <a:t> </a:t>
            </a:r>
            <a:r>
              <a:rPr lang="en-US" altLang="ko-KR" sz="1100" b="1" dirty="0">
                <a:solidFill>
                  <a:srgbClr val="000066"/>
                </a:solidFill>
                <a:latin typeface="Arial" charset="0"/>
                <a:ea typeface="HY헤드라인M" pitchFamily="18" charset="-127"/>
              </a:rPr>
              <a:t>Source:  </a:t>
            </a:r>
            <a:r>
              <a:rPr lang="en-US" altLang="ko-KR" sz="1100" b="1" dirty="0" smtClean="0">
                <a:solidFill>
                  <a:srgbClr val="000066"/>
                </a:solidFill>
                <a:latin typeface="Arial" charset="0"/>
                <a:ea typeface="HY헤드라인M" pitchFamily="18" charset="-127"/>
              </a:rPr>
              <a:t>Long-term water quality trend analysis in </a:t>
            </a:r>
            <a:r>
              <a:rPr lang="en-US" altLang="ko-KR" sz="1100" b="1" dirty="0" err="1" smtClean="0">
                <a:solidFill>
                  <a:srgbClr val="000066"/>
                </a:solidFill>
                <a:latin typeface="Arial" charset="0"/>
                <a:ea typeface="HY헤드라인M" pitchFamily="18" charset="-127"/>
              </a:rPr>
              <a:t>Nak</a:t>
            </a:r>
            <a:r>
              <a:rPr lang="en-US" altLang="ko-KR" sz="1100" b="1" dirty="0" smtClean="0">
                <a:solidFill>
                  <a:srgbClr val="000066"/>
                </a:solidFill>
                <a:latin typeface="Arial" charset="0"/>
                <a:ea typeface="HY헤드라인M" pitchFamily="18" charset="-127"/>
              </a:rPr>
              <a:t>-dong River Basin,  Lee et al., (2006)</a:t>
            </a:r>
            <a:endParaRPr lang="en-US" altLang="ko-KR" sz="1100" b="1" dirty="0">
              <a:solidFill>
                <a:srgbClr val="000066"/>
              </a:solidFill>
              <a:latin typeface="Arial" charset="0"/>
              <a:ea typeface="HY헤드라인M" pitchFamily="18" charset="-127"/>
            </a:endParaRP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980728"/>
            <a:ext cx="4329112" cy="477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980728"/>
            <a:ext cx="446449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 25"/>
          <p:cNvGrpSpPr>
            <a:grpSpLocks/>
          </p:cNvGrpSpPr>
          <p:nvPr/>
        </p:nvGrpSpPr>
        <p:grpSpPr bwMode="auto">
          <a:xfrm>
            <a:off x="467544" y="332656"/>
            <a:ext cx="4608512" cy="504825"/>
            <a:chOff x="1746" y="2342"/>
            <a:chExt cx="771" cy="461"/>
          </a:xfrm>
        </p:grpSpPr>
        <p:sp>
          <p:nvSpPr>
            <p:cNvPr id="17" name="AutoShape 26"/>
            <p:cNvSpPr>
              <a:spLocks noChangeArrowheads="1"/>
            </p:cNvSpPr>
            <p:nvPr/>
          </p:nvSpPr>
          <p:spPr bwMode="auto">
            <a:xfrm>
              <a:off x="1746" y="2342"/>
              <a:ext cx="771" cy="46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51A2"/>
                </a:gs>
                <a:gs pos="100000">
                  <a:srgbClr val="0051A2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19050" algn="ctr">
              <a:solidFill>
                <a:schemeClr val="bg1"/>
              </a:solidFill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" name="Freeform 27"/>
            <p:cNvSpPr>
              <a:spLocks/>
            </p:cNvSpPr>
            <p:nvPr/>
          </p:nvSpPr>
          <p:spPr bwMode="auto">
            <a:xfrm>
              <a:off x="1782" y="2370"/>
              <a:ext cx="616" cy="204"/>
            </a:xfrm>
            <a:custGeom>
              <a:avLst/>
              <a:gdLst/>
              <a:ahLst/>
              <a:cxnLst>
                <a:cxn ang="0">
                  <a:pos x="594" y="1"/>
                </a:cxn>
                <a:cxn ang="0">
                  <a:pos x="201" y="0"/>
                </a:cxn>
                <a:cxn ang="0">
                  <a:pos x="48" y="27"/>
                </a:cxn>
                <a:cxn ang="0">
                  <a:pos x="3" y="156"/>
                </a:cxn>
                <a:cxn ang="0">
                  <a:pos x="4" y="546"/>
                </a:cxn>
                <a:cxn ang="0">
                  <a:pos x="140" y="137"/>
                </a:cxn>
                <a:cxn ang="0">
                  <a:pos x="594" y="1"/>
                </a:cxn>
              </a:cxnLst>
              <a:rect l="0" t="0" r="r" b="b"/>
              <a:pathLst>
                <a:path w="594" h="546">
                  <a:moveTo>
                    <a:pt x="594" y="1"/>
                  </a:moveTo>
                  <a:lnTo>
                    <a:pt x="201" y="0"/>
                  </a:lnTo>
                  <a:cubicBezTo>
                    <a:pt x="110" y="4"/>
                    <a:pt x="81" y="1"/>
                    <a:pt x="48" y="27"/>
                  </a:cubicBezTo>
                  <a:cubicBezTo>
                    <a:pt x="33" y="41"/>
                    <a:pt x="0" y="63"/>
                    <a:pt x="3" y="156"/>
                  </a:cubicBezTo>
                  <a:lnTo>
                    <a:pt x="4" y="546"/>
                  </a:lnTo>
                  <a:cubicBezTo>
                    <a:pt x="27" y="543"/>
                    <a:pt x="42" y="228"/>
                    <a:pt x="140" y="137"/>
                  </a:cubicBezTo>
                  <a:cubicBezTo>
                    <a:pt x="238" y="46"/>
                    <a:pt x="500" y="29"/>
                    <a:pt x="594" y="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50000"/>
                  </a:schemeClr>
                </a:gs>
                <a:gs pos="50000">
                  <a:schemeClr val="tx1">
                    <a:alpha val="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2700000" scaled="1"/>
            </a:gradFill>
            <a:ln w="381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Freeform 28"/>
            <p:cNvSpPr>
              <a:spLocks/>
            </p:cNvSpPr>
            <p:nvPr/>
          </p:nvSpPr>
          <p:spPr bwMode="auto">
            <a:xfrm rot="10800000">
              <a:off x="1866" y="2586"/>
              <a:ext cx="616" cy="194"/>
            </a:xfrm>
            <a:custGeom>
              <a:avLst/>
              <a:gdLst/>
              <a:ahLst/>
              <a:cxnLst>
                <a:cxn ang="0">
                  <a:pos x="594" y="1"/>
                </a:cxn>
                <a:cxn ang="0">
                  <a:pos x="201" y="0"/>
                </a:cxn>
                <a:cxn ang="0">
                  <a:pos x="48" y="27"/>
                </a:cxn>
                <a:cxn ang="0">
                  <a:pos x="3" y="156"/>
                </a:cxn>
                <a:cxn ang="0">
                  <a:pos x="4" y="546"/>
                </a:cxn>
                <a:cxn ang="0">
                  <a:pos x="140" y="137"/>
                </a:cxn>
                <a:cxn ang="0">
                  <a:pos x="594" y="1"/>
                </a:cxn>
              </a:cxnLst>
              <a:rect l="0" t="0" r="r" b="b"/>
              <a:pathLst>
                <a:path w="594" h="546">
                  <a:moveTo>
                    <a:pt x="594" y="1"/>
                  </a:moveTo>
                  <a:lnTo>
                    <a:pt x="201" y="0"/>
                  </a:lnTo>
                  <a:cubicBezTo>
                    <a:pt x="110" y="4"/>
                    <a:pt x="81" y="1"/>
                    <a:pt x="48" y="27"/>
                  </a:cubicBezTo>
                  <a:cubicBezTo>
                    <a:pt x="33" y="41"/>
                    <a:pt x="0" y="63"/>
                    <a:pt x="3" y="156"/>
                  </a:cubicBezTo>
                  <a:lnTo>
                    <a:pt x="4" y="546"/>
                  </a:lnTo>
                  <a:cubicBezTo>
                    <a:pt x="27" y="543"/>
                    <a:pt x="42" y="228"/>
                    <a:pt x="140" y="137"/>
                  </a:cubicBezTo>
                  <a:cubicBezTo>
                    <a:pt x="238" y="46"/>
                    <a:pt x="500" y="29"/>
                    <a:pt x="594" y="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28999"/>
                  </a:schemeClr>
                </a:gs>
                <a:gs pos="50000">
                  <a:schemeClr val="tx1">
                    <a:alpha val="0"/>
                  </a:schemeClr>
                </a:gs>
                <a:gs pos="100000">
                  <a:schemeClr val="bg1">
                    <a:alpha val="28999"/>
                  </a:schemeClr>
                </a:gs>
              </a:gsLst>
              <a:lin ang="2700000" scaled="1"/>
            </a:gradFill>
            <a:ln w="381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0" name="Rectangle 29"/>
          <p:cNvSpPr>
            <a:spLocks noChangeArrowheads="1"/>
          </p:cNvSpPr>
          <p:nvPr/>
        </p:nvSpPr>
        <p:spPr bwMode="auto">
          <a:xfrm>
            <a:off x="539552" y="332656"/>
            <a:ext cx="4464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000066"/>
              </a:buClr>
            </a:pP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Water quality - Time-enable feature </a:t>
            </a:r>
            <a:endParaRPr lang="en-US" altLang="ko-KR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9"/>
          <p:cNvSpPr>
            <a:spLocks noChangeArrowheads="1"/>
          </p:cNvSpPr>
          <p:nvPr/>
        </p:nvSpPr>
        <p:spPr bwMode="auto">
          <a:xfrm>
            <a:off x="395536" y="836712"/>
            <a:ext cx="8496944" cy="4968552"/>
          </a:xfrm>
          <a:prstGeom prst="roundRect">
            <a:avLst>
              <a:gd name="adj" fmla="val 694"/>
            </a:avLst>
          </a:prstGeom>
          <a:solidFill>
            <a:schemeClr val="bg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/>
            <a:endParaRPr kumimoji="0" lang="en-US" sz="1400">
              <a:latin typeface="Times New Roman" pitchFamily="18" charset="0"/>
              <a:ea typeface="HY헤드라인M" pitchFamily="18" charset="-127"/>
            </a:endParaRPr>
          </a:p>
        </p:txBody>
      </p:sp>
      <p:pic>
        <p:nvPicPr>
          <p:cNvPr id="8" name="BOD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340768"/>
            <a:ext cx="8136904" cy="4090021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 t="13846"/>
          <a:stretch>
            <a:fillRect/>
          </a:stretch>
        </p:blipFill>
        <p:spPr bwMode="auto">
          <a:xfrm>
            <a:off x="6444208" y="1412776"/>
            <a:ext cx="2304256" cy="168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611188" y="2348879"/>
            <a:ext cx="7921625" cy="3168353"/>
          </a:xfrm>
          <a:prstGeom prst="roundRect">
            <a:avLst>
              <a:gd name="adj" fmla="val 4343"/>
            </a:avLst>
          </a:prstGeom>
          <a:solidFill>
            <a:srgbClr val="333333">
              <a:alpha val="34901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30000"/>
              </a:lnSpc>
              <a:spcBef>
                <a:spcPct val="20000"/>
              </a:spcBef>
              <a:buClr>
                <a:srgbClr val="006666"/>
              </a:buClr>
              <a:buFont typeface="Wingdings" pitchFamily="2" charset="2"/>
              <a:buChar char="§"/>
            </a:pPr>
            <a:endParaRPr kumimoji="0" lang="en-US" sz="1500" b="1">
              <a:latin typeface="Times New Roman" pitchFamily="18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900113" y="2900363"/>
            <a:ext cx="74549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609600" indent="-609600">
              <a:lnSpc>
                <a:spcPct val="13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1.     Background and Purpose of the project</a:t>
            </a:r>
          </a:p>
          <a:p>
            <a:pPr marL="609600" indent="-609600">
              <a:lnSpc>
                <a:spcPct val="13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2.     Methodology </a:t>
            </a:r>
          </a:p>
          <a:p>
            <a:pPr marL="609600" indent="-609600">
              <a:lnSpc>
                <a:spcPct val="13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3.     Water impairment assessment</a:t>
            </a:r>
          </a:p>
          <a:p>
            <a:pPr marL="609600" indent="-609600">
              <a:lnSpc>
                <a:spcPct val="13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4.     Conclusion</a:t>
            </a:r>
          </a:p>
        </p:txBody>
      </p:sp>
      <p:grpSp>
        <p:nvGrpSpPr>
          <p:cNvPr id="13316" name="Group 8"/>
          <p:cNvGrpSpPr>
            <a:grpSpLocks/>
          </p:cNvGrpSpPr>
          <p:nvPr/>
        </p:nvGrpSpPr>
        <p:grpSpPr bwMode="auto">
          <a:xfrm>
            <a:off x="683568" y="1597992"/>
            <a:ext cx="2520950" cy="750888"/>
            <a:chOff x="476" y="754"/>
            <a:chExt cx="1361" cy="473"/>
          </a:xfrm>
        </p:grpSpPr>
        <p:pic>
          <p:nvPicPr>
            <p:cNvPr id="13317" name="Picture 5" descr="TITL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6" y="754"/>
              <a:ext cx="1361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7670" name="Rectangle 6"/>
            <p:cNvSpPr>
              <a:spLocks noChangeArrowheads="1"/>
            </p:cNvSpPr>
            <p:nvPr/>
          </p:nvSpPr>
          <p:spPr bwMode="auto">
            <a:xfrm>
              <a:off x="567" y="799"/>
              <a:ext cx="1097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32" tIns="45716" rIns="91432" bIns="45716" anchor="ctr"/>
            <a:lstStyle/>
            <a:p>
              <a:pPr algn="ctr">
                <a:defRPr/>
              </a:pPr>
              <a:r>
                <a:rPr lang="en-US" altLang="ko-KR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HY견고딕" pitchFamily="18" charset="-127"/>
                </a:rPr>
                <a:t>Contents</a:t>
              </a:r>
            </a:p>
          </p:txBody>
        </p:sp>
      </p:grpSp>
      <p:pic>
        <p:nvPicPr>
          <p:cNvPr id="501771" name="Picture 11" descr="큰물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620713"/>
            <a:ext cx="175260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Text Box 3"/>
          <p:cNvSpPr txBox="1">
            <a:spLocks noChangeArrowheads="1"/>
          </p:cNvSpPr>
          <p:nvPr/>
        </p:nvSpPr>
        <p:spPr bwMode="auto">
          <a:xfrm>
            <a:off x="899592" y="2875384"/>
            <a:ext cx="74549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609600" indent="-609600">
              <a:lnSpc>
                <a:spcPct val="13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1.     Background and Purpose of the project</a:t>
            </a:r>
          </a:p>
          <a:p>
            <a:pPr marL="609600" indent="-609600">
              <a:lnSpc>
                <a:spcPct val="13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altLang="ko-KR" sz="2400" b="1" dirty="0">
                <a:solidFill>
                  <a:schemeClr val="bg2"/>
                </a:solidFill>
                <a:latin typeface="Times New Roman" pitchFamily="18" charset="0"/>
              </a:rPr>
              <a:t>2.     Methodology</a:t>
            </a:r>
          </a:p>
          <a:p>
            <a:pPr marL="609600" indent="-609600">
              <a:lnSpc>
                <a:spcPct val="13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altLang="ko-KR" sz="2400" b="1" dirty="0">
                <a:solidFill>
                  <a:schemeClr val="bg2"/>
                </a:solidFill>
                <a:latin typeface="Times New Roman" pitchFamily="18" charset="0"/>
              </a:rPr>
              <a:t>3.     Water impairment assessment</a:t>
            </a:r>
          </a:p>
          <a:p>
            <a:pPr marL="609600" indent="-609600">
              <a:lnSpc>
                <a:spcPct val="13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altLang="ko-KR" sz="2400" b="1" dirty="0">
                <a:solidFill>
                  <a:schemeClr val="bg2"/>
                </a:solidFill>
                <a:latin typeface="Times New Roman" pitchFamily="18" charset="0"/>
              </a:rPr>
              <a:t>4.     Conclusion</a:t>
            </a:r>
          </a:p>
        </p:txBody>
      </p:sp>
      <p:pic>
        <p:nvPicPr>
          <p:cNvPr id="2" name="Picture 11" descr="큰물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7663" y="260350"/>
            <a:ext cx="117633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9"/>
          <p:cNvSpPr>
            <a:spLocks noChangeArrowheads="1"/>
          </p:cNvSpPr>
          <p:nvPr/>
        </p:nvSpPr>
        <p:spPr bwMode="auto">
          <a:xfrm>
            <a:off x="323528" y="1268760"/>
            <a:ext cx="8424936" cy="4681984"/>
          </a:xfrm>
          <a:prstGeom prst="roundRect">
            <a:avLst>
              <a:gd name="adj" fmla="val 694"/>
            </a:avLst>
          </a:prstGeom>
          <a:solidFill>
            <a:schemeClr val="bg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/>
            <a:endParaRPr kumimoji="0" lang="en-US" sz="1400">
              <a:latin typeface="Times New Roman" pitchFamily="18" charset="0"/>
              <a:ea typeface="HY헤드라인M" pitchFamily="18" charset="-127"/>
            </a:endParaRPr>
          </a:p>
        </p:txBody>
      </p:sp>
      <p:pic>
        <p:nvPicPr>
          <p:cNvPr id="6" name="TMDL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772816"/>
            <a:ext cx="6912038" cy="36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 l="3779" t="38639" r="87244" b="52961"/>
          <a:stretch>
            <a:fillRect/>
          </a:stretch>
        </p:blipFill>
        <p:spPr bwMode="auto">
          <a:xfrm>
            <a:off x="1763688" y="2204864"/>
            <a:ext cx="136815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 bwMode="auto">
          <a:xfrm>
            <a:off x="395536" y="548680"/>
            <a:ext cx="8424936" cy="58326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/>
          <a:srcRect l="46301" t="16797" r="26292" b="13110"/>
          <a:stretch>
            <a:fillRect/>
          </a:stretch>
        </p:blipFill>
        <p:spPr bwMode="auto">
          <a:xfrm>
            <a:off x="5076057" y="836712"/>
            <a:ext cx="352839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 l="36386" t="15962" r="35030" b="11797"/>
          <a:stretch>
            <a:fillRect/>
          </a:stretch>
        </p:blipFill>
        <p:spPr bwMode="auto">
          <a:xfrm>
            <a:off x="611560" y="836712"/>
            <a:ext cx="3639437" cy="511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 l="3770" t="37796" r="83698" b="47408"/>
          <a:stretch>
            <a:fillRect/>
          </a:stretch>
        </p:blipFill>
        <p:spPr bwMode="auto">
          <a:xfrm>
            <a:off x="4283968" y="764704"/>
            <a:ext cx="18002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6227763" y="404813"/>
            <a:ext cx="3024187" cy="387350"/>
            <a:chOff x="4059" y="102"/>
            <a:chExt cx="1769" cy="244"/>
          </a:xfrm>
        </p:grpSpPr>
        <p:pic>
          <p:nvPicPr>
            <p:cNvPr id="7" name="Picture 19" descr="빠빠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59" y="102"/>
              <a:ext cx="1769" cy="244"/>
            </a:xfrm>
            <a:prstGeom prst="rect">
              <a:avLst/>
            </a:prstGeom>
            <a:noFill/>
            <a:effectLst>
              <a:outerShdw dist="35921" dir="2700000" algn="ctr" rotWithShape="0">
                <a:schemeClr val="bg1"/>
              </a:outerShdw>
            </a:effectLst>
          </p:spPr>
        </p:pic>
        <p:sp>
          <p:nvSpPr>
            <p:cNvPr id="8" name="Rectangle 20"/>
            <p:cNvSpPr>
              <a:spLocks noChangeArrowheads="1"/>
            </p:cNvSpPr>
            <p:nvPr/>
          </p:nvSpPr>
          <p:spPr bwMode="auto">
            <a:xfrm>
              <a:off x="4150" y="164"/>
              <a:ext cx="154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r>
                <a:rPr lang="en-US" altLang="ko-KR" sz="1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HY헤드라인M" pitchFamily="18" charset="-127"/>
                </a:rPr>
                <a:t>3. Water Impairment Assessment</a:t>
              </a:r>
              <a:endPara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3203848" y="2276872"/>
            <a:ext cx="2016224" cy="4536504"/>
            <a:chOff x="5652120" y="1268760"/>
            <a:chExt cx="2016224" cy="4536504"/>
          </a:xfrm>
        </p:grpSpPr>
        <p:sp>
          <p:nvSpPr>
            <p:cNvPr id="10" name="직사각형 9"/>
            <p:cNvSpPr/>
            <p:nvPr/>
          </p:nvSpPr>
          <p:spPr bwMode="auto">
            <a:xfrm>
              <a:off x="5652120" y="1268760"/>
              <a:ext cx="1872208" cy="453650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grpSp>
          <p:nvGrpSpPr>
            <p:cNvPr id="11" name="그룹 5"/>
            <p:cNvGrpSpPr/>
            <p:nvPr/>
          </p:nvGrpSpPr>
          <p:grpSpPr>
            <a:xfrm>
              <a:off x="5652120" y="1268760"/>
              <a:ext cx="2016224" cy="4464496"/>
              <a:chOff x="6300192" y="980728"/>
              <a:chExt cx="2016224" cy="4392488"/>
            </a:xfrm>
          </p:grpSpPr>
          <p:pic>
            <p:nvPicPr>
              <p:cNvPr id="13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3780" t="42000" r="90550" b="14800"/>
              <a:stretch>
                <a:fillRect/>
              </a:stretch>
            </p:blipFill>
            <p:spPr bwMode="auto">
              <a:xfrm>
                <a:off x="6300192" y="1052736"/>
                <a:ext cx="1008112" cy="4320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직사각형 13"/>
              <p:cNvSpPr/>
              <p:nvPr/>
            </p:nvSpPr>
            <p:spPr bwMode="auto">
              <a:xfrm>
                <a:off x="7092280" y="980728"/>
                <a:ext cx="1224136" cy="439248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6012160" y="1268760"/>
              <a:ext cx="1440160" cy="43924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pPr>
                <a:lnSpc>
                  <a:spcPct val="105000"/>
                </a:lnSpc>
              </a:pP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Sea</a:t>
              </a:r>
            </a:p>
            <a:p>
              <a:pPr>
                <a:lnSpc>
                  <a:spcPct val="105000"/>
                </a:lnSpc>
              </a:pP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Inland water</a:t>
              </a:r>
            </a:p>
            <a:p>
              <a:pPr>
                <a:lnSpc>
                  <a:spcPct val="105000"/>
                </a:lnSpc>
              </a:pP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Uncovered land</a:t>
              </a:r>
            </a:p>
            <a:p>
              <a:pPr>
                <a:lnSpc>
                  <a:spcPct val="105000"/>
                </a:lnSpc>
              </a:pP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Mining</a:t>
              </a:r>
            </a:p>
            <a:p>
              <a:pPr>
                <a:lnSpc>
                  <a:spcPct val="105000"/>
                </a:lnSpc>
              </a:pP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Seashore wetland</a:t>
              </a:r>
            </a:p>
            <a:p>
              <a:pPr>
                <a:lnSpc>
                  <a:spcPct val="105000"/>
                </a:lnSpc>
              </a:pP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Inland wetland</a:t>
              </a:r>
            </a:p>
            <a:p>
              <a:pPr>
                <a:lnSpc>
                  <a:spcPct val="105000"/>
                </a:lnSpc>
              </a:pP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Grass</a:t>
              </a:r>
            </a:p>
            <a:p>
              <a:pPr>
                <a:lnSpc>
                  <a:spcPct val="105000"/>
                </a:lnSpc>
              </a:pP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Golf field</a:t>
              </a:r>
            </a:p>
            <a:p>
              <a:pPr>
                <a:lnSpc>
                  <a:spcPct val="105000"/>
                </a:lnSpc>
              </a:pP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Natural grass</a:t>
              </a:r>
            </a:p>
            <a:p>
              <a:pPr>
                <a:lnSpc>
                  <a:spcPct val="105000"/>
                </a:lnSpc>
              </a:pP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Forest (mixed)</a:t>
              </a:r>
            </a:p>
            <a:p>
              <a:pPr>
                <a:lnSpc>
                  <a:spcPct val="105000"/>
                </a:lnSpc>
              </a:pP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Forest (needle)</a:t>
              </a:r>
            </a:p>
            <a:p>
              <a:pPr>
                <a:lnSpc>
                  <a:spcPct val="105000"/>
                </a:lnSpc>
              </a:pP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Forest (broad)</a:t>
              </a:r>
            </a:p>
            <a:p>
              <a:pPr>
                <a:lnSpc>
                  <a:spcPct val="105000"/>
                </a:lnSpc>
              </a:pP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Other farm land</a:t>
              </a:r>
            </a:p>
            <a:p>
              <a:pPr>
                <a:lnSpc>
                  <a:spcPct val="105000"/>
                </a:lnSpc>
              </a:pP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Orchard</a:t>
              </a:r>
            </a:p>
            <a:p>
              <a:pPr>
                <a:lnSpc>
                  <a:spcPct val="105000"/>
                </a:lnSpc>
              </a:pP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Green House farm</a:t>
              </a:r>
            </a:p>
            <a:p>
              <a:pPr>
                <a:lnSpc>
                  <a:spcPct val="105000"/>
                </a:lnSpc>
              </a:pP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Farm</a:t>
              </a:r>
            </a:p>
            <a:p>
              <a:pPr>
                <a:lnSpc>
                  <a:spcPct val="105000"/>
                </a:lnSpc>
              </a:pP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Rice paddy</a:t>
              </a:r>
            </a:p>
            <a:p>
              <a:pPr>
                <a:lnSpc>
                  <a:spcPct val="105000"/>
                </a:lnSpc>
              </a:pP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Utilities</a:t>
              </a:r>
            </a:p>
            <a:p>
              <a:pPr>
                <a:lnSpc>
                  <a:spcPct val="105000"/>
                </a:lnSpc>
              </a:pP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Transportation sys.</a:t>
              </a:r>
            </a:p>
            <a:p>
              <a:pPr>
                <a:lnSpc>
                  <a:spcPct val="105000"/>
                </a:lnSpc>
              </a:pP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Municipal</a:t>
              </a:r>
            </a:p>
            <a:p>
              <a:pPr>
                <a:lnSpc>
                  <a:spcPct val="105000"/>
                </a:lnSpc>
              </a:pP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Urban area</a:t>
              </a:r>
            </a:p>
            <a:p>
              <a:pPr>
                <a:lnSpc>
                  <a:spcPct val="105000"/>
                </a:lnSpc>
              </a:pP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Industrial area</a:t>
              </a:r>
            </a:p>
            <a:p>
              <a:pPr>
                <a:lnSpc>
                  <a:spcPct val="105000"/>
                </a:lnSpc>
              </a:pP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Residential area</a:t>
              </a:r>
            </a:p>
            <a:p>
              <a:pPr>
                <a:lnSpc>
                  <a:spcPct val="105000"/>
                </a:lnSpc>
              </a:pPr>
              <a:endParaRPr lang="en-US" sz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05000"/>
                </a:lnSpc>
              </a:pPr>
              <a:endParaRPr lang="en-US" sz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05000"/>
                </a:lnSpc>
              </a:pPr>
              <a:endParaRPr lang="en-US" sz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05000"/>
                </a:lnSpc>
              </a:pPr>
              <a:endParaRPr lang="en-US" sz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05000"/>
                </a:lnSpc>
              </a:pP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직사각형 4"/>
          <p:cNvSpPr/>
          <p:nvPr/>
        </p:nvSpPr>
        <p:spPr bwMode="auto">
          <a:xfrm>
            <a:off x="395536" y="548680"/>
            <a:ext cx="8424936" cy="58326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6227763" y="404813"/>
            <a:ext cx="3024187" cy="387350"/>
            <a:chOff x="4059" y="102"/>
            <a:chExt cx="1769" cy="244"/>
          </a:xfrm>
        </p:grpSpPr>
        <p:pic>
          <p:nvPicPr>
            <p:cNvPr id="7" name="Picture 19" descr="빠빠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59" y="102"/>
              <a:ext cx="1769" cy="244"/>
            </a:xfrm>
            <a:prstGeom prst="rect">
              <a:avLst/>
            </a:prstGeom>
            <a:noFill/>
            <a:effectLst>
              <a:outerShdw dist="35921" dir="2700000" algn="ctr" rotWithShape="0">
                <a:schemeClr val="bg1"/>
              </a:outerShdw>
            </a:effectLst>
          </p:spPr>
        </p:pic>
        <p:sp>
          <p:nvSpPr>
            <p:cNvPr id="8" name="Rectangle 20"/>
            <p:cNvSpPr>
              <a:spLocks noChangeArrowheads="1"/>
            </p:cNvSpPr>
            <p:nvPr/>
          </p:nvSpPr>
          <p:spPr bwMode="auto">
            <a:xfrm>
              <a:off x="4150" y="164"/>
              <a:ext cx="154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r>
                <a:rPr lang="en-US" altLang="ko-KR" sz="1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HY헤드라인M" pitchFamily="18" charset="-127"/>
                </a:rPr>
                <a:t>3. Water Impairment Assessment</a:t>
              </a:r>
              <a:endPara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endParaRPr>
            </a:p>
          </p:txBody>
        </p:sp>
      </p:grp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l="36386" t="15962" r="35030" b="11797"/>
          <a:stretch>
            <a:fillRect/>
          </a:stretch>
        </p:blipFill>
        <p:spPr bwMode="auto">
          <a:xfrm>
            <a:off x="611560" y="692696"/>
            <a:ext cx="3646789" cy="518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 l="44417" t="19759" r="29124" b="9685"/>
          <a:stretch>
            <a:fillRect/>
          </a:stretch>
        </p:blipFill>
        <p:spPr bwMode="auto">
          <a:xfrm>
            <a:off x="4860032" y="764704"/>
            <a:ext cx="3600301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 l="4250" t="38240" r="86302" b="47482"/>
          <a:stretch>
            <a:fillRect/>
          </a:stretch>
        </p:blipFill>
        <p:spPr bwMode="auto">
          <a:xfrm>
            <a:off x="4623425" y="908721"/>
            <a:ext cx="1285619" cy="102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print"/>
          <a:srcRect l="42523" t="15120" r="28182" b="10961"/>
          <a:stretch>
            <a:fillRect/>
          </a:stretch>
        </p:blipFill>
        <p:spPr bwMode="auto">
          <a:xfrm>
            <a:off x="3851920" y="2564904"/>
            <a:ext cx="1959290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Group 158"/>
          <p:cNvGraphicFramePr>
            <a:graphicFrameLocks noGrp="1"/>
          </p:cNvGraphicFramePr>
          <p:nvPr/>
        </p:nvGraphicFramePr>
        <p:xfrm>
          <a:off x="1691680" y="4581128"/>
          <a:ext cx="6048673" cy="1554480"/>
        </p:xfrm>
        <a:graphic>
          <a:graphicData uri="http://schemas.openxmlformats.org/drawingml/2006/table">
            <a:tbl>
              <a:tblPr/>
              <a:tblGrid>
                <a:gridCol w="2130782"/>
                <a:gridCol w="1787108"/>
                <a:gridCol w="1031024"/>
                <a:gridCol w="1099759"/>
              </a:tblGrid>
              <a:tr h="2075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체" pitchFamily="17" charset="-127"/>
                          <a:ea typeface="한양중고딕,한컴돋움"/>
                          <a:cs typeface="한양중고딕,한컴돋움"/>
                        </a:rPr>
                        <a:t>Type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체" pitchFamily="17" charset="-127"/>
                          <a:ea typeface="한양중고딕,한컴돋움"/>
                          <a:cs typeface="한양중고딕,한컴돋움"/>
                        </a:rPr>
                        <a:t>BOD (kg/km</a:t>
                      </a:r>
                      <a:r>
                        <a:rPr kumimoji="1" lang="en-US" altLang="ko-KR" sz="11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체" pitchFamily="17" charset="-127"/>
                          <a:ea typeface="한양중고딕,한컴돋움"/>
                          <a:cs typeface="한양중고딕,한컴돋움"/>
                        </a:rPr>
                        <a:t>2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체" pitchFamily="17" charset="-127"/>
                          <a:ea typeface="한양중고딕,한컴돋움"/>
                          <a:cs typeface="한양중고딕,한컴돋움"/>
                        </a:rPr>
                        <a:t>, day)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체" pitchFamily="17" charset="-127"/>
                          <a:ea typeface="한양중고딕,한컴돋움"/>
                          <a:cs typeface="한양중고딕,한컴돋움"/>
                        </a:rPr>
                        <a:t>T-N 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체" pitchFamily="17" charset="-127"/>
                          <a:ea typeface="한양중고딕,한컴돋움"/>
                          <a:cs typeface="한양중고딕,한컴돋움"/>
                        </a:rPr>
                        <a:t>T-P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63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체" pitchFamily="17" charset="-127"/>
                          <a:ea typeface="굴림" pitchFamily="50" charset="-127"/>
                        </a:rPr>
                        <a:t>Rice Paddy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체" pitchFamily="17" charset="-127"/>
                          <a:ea typeface="한양중고딕,한컴돋움"/>
                          <a:cs typeface="한양중고딕,한컴돋움"/>
                        </a:rPr>
                        <a:t>1.59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체" pitchFamily="17" charset="-127"/>
                          <a:ea typeface="한양중고딕,한컴돋움"/>
                          <a:cs typeface="한양중고딕,한컴돋움"/>
                        </a:rPr>
                        <a:t>9.44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체" pitchFamily="17" charset="-127"/>
                          <a:ea typeface="한양중고딕,한컴돋움"/>
                          <a:cs typeface="한양중고딕,한컴돋움"/>
                        </a:rPr>
                        <a:t>0.24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63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체" pitchFamily="17" charset="-127"/>
                          <a:ea typeface="한양중고딕,한컴돋움"/>
                          <a:cs typeface="한양중고딕,한컴돋움"/>
                        </a:rPr>
                        <a:t>Farm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체" pitchFamily="17" charset="-127"/>
                          <a:ea typeface="한양중고딕,한컴돋움"/>
                          <a:cs typeface="한양중고딕,한컴돋움"/>
                        </a:rPr>
                        <a:t>2.30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체" pitchFamily="17" charset="-127"/>
                          <a:ea typeface="한양중고딕,한컴돋움"/>
                          <a:cs typeface="한양중고딕,한컴돋움"/>
                        </a:rPr>
                        <a:t>6.56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체" pitchFamily="17" charset="-127"/>
                          <a:ea typeface="한양중고딕,한컴돋움"/>
                          <a:cs typeface="한양중고딕,한컴돋움"/>
                        </a:rPr>
                        <a:t>0.61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63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체" pitchFamily="17" charset="-127"/>
                          <a:ea typeface="한양중고딕,한컴돋움"/>
                          <a:cs typeface="한양중고딕,한컴돋움"/>
                        </a:rPr>
                        <a:t>Mountain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체" pitchFamily="17" charset="-127"/>
                          <a:ea typeface="한양중고딕,한컴돋움"/>
                          <a:cs typeface="한양중고딕,한컴돋움"/>
                        </a:rPr>
                        <a:t>0.93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체" pitchFamily="17" charset="-127"/>
                          <a:ea typeface="한양중고딕,한컴돋움"/>
                          <a:cs typeface="한양중고딕,한컴돋움"/>
                        </a:rPr>
                        <a:t>2.20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체" pitchFamily="17" charset="-127"/>
                          <a:ea typeface="한양중고딕,한컴돋움"/>
                          <a:cs typeface="한양중고딕,한컴돋움"/>
                        </a:rPr>
                        <a:t>0.14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63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체" pitchFamily="17" charset="-127"/>
                          <a:ea typeface="한양중고딕,한컴돋움"/>
                          <a:cs typeface="한양중고딕,한컴돋움"/>
                        </a:rPr>
                        <a:t>Uncovered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체" pitchFamily="17" charset="-127"/>
                          <a:ea typeface="굴림" pitchFamily="50" charset="-127"/>
                        </a:rPr>
                        <a:t>land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체" pitchFamily="17" charset="-127"/>
                          <a:ea typeface="한양중고딕,한컴돋움"/>
                          <a:cs typeface="한양중고딕,한컴돋움"/>
                        </a:rPr>
                        <a:t>85.90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체" pitchFamily="17" charset="-127"/>
                          <a:ea typeface="한양중고딕,한컴돋움"/>
                          <a:cs typeface="한양중고딕,한컴돋움"/>
                        </a:rPr>
                        <a:t>13.69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체" pitchFamily="17" charset="-127"/>
                          <a:ea typeface="한양중고딕,한컴돋움"/>
                          <a:cs typeface="한양중고딕,한컴돋움"/>
                        </a:rPr>
                        <a:t>2.10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63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체" pitchFamily="17" charset="-127"/>
                          <a:ea typeface="한양중고딕,한컴돋움"/>
                          <a:cs typeface="한양중고딕,한컴돋움"/>
                        </a:rPr>
                        <a:t>Others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체" pitchFamily="17" charset="-127"/>
                          <a:ea typeface="한양중고딕,한컴돋움"/>
                          <a:cs typeface="한양중고딕,한컴돋움"/>
                        </a:rPr>
                        <a:t>0.960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체" pitchFamily="17" charset="-127"/>
                          <a:ea typeface="한양중고딕,한컴돋움"/>
                          <a:cs typeface="한양중고딕,한컴돋움"/>
                        </a:rPr>
                        <a:t>0.759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체" pitchFamily="17" charset="-127"/>
                          <a:ea typeface="한양중고딕,한컴돋움"/>
                          <a:cs typeface="한양중고딕,한컴돋움"/>
                        </a:rPr>
                        <a:t>0.027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 bwMode="auto">
          <a:xfrm>
            <a:off x="395536" y="1628800"/>
            <a:ext cx="8352928" cy="48245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6227763" y="404813"/>
            <a:ext cx="3024187" cy="387350"/>
            <a:chOff x="4059" y="102"/>
            <a:chExt cx="1769" cy="244"/>
          </a:xfrm>
        </p:grpSpPr>
        <p:pic>
          <p:nvPicPr>
            <p:cNvPr id="640019" name="Picture 19" descr="빠빠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59" y="102"/>
              <a:ext cx="1769" cy="244"/>
            </a:xfrm>
            <a:prstGeom prst="rect">
              <a:avLst/>
            </a:prstGeom>
            <a:noFill/>
            <a:effectLst>
              <a:outerShdw dist="35921" dir="2700000" algn="ctr" rotWithShape="0">
                <a:schemeClr val="bg1"/>
              </a:outerShdw>
            </a:effectLst>
          </p:spPr>
        </p:pic>
        <p:sp>
          <p:nvSpPr>
            <p:cNvPr id="640020" name="Rectangle 20"/>
            <p:cNvSpPr>
              <a:spLocks noChangeArrowheads="1"/>
            </p:cNvSpPr>
            <p:nvPr/>
          </p:nvSpPr>
          <p:spPr bwMode="auto">
            <a:xfrm>
              <a:off x="4150" y="164"/>
              <a:ext cx="154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r>
                <a:rPr lang="en-US" altLang="ko-KR" sz="14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HY헤드라인M" pitchFamily="18" charset="-127"/>
                </a:rPr>
                <a:t>3. Water Impairment Assessment</a:t>
              </a:r>
              <a:endParaRPr lang="en-US" altLang="ko-K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95536" y="1124744"/>
            <a:ext cx="5472608" cy="496887"/>
            <a:chOff x="249" y="804"/>
            <a:chExt cx="2359" cy="313"/>
          </a:xfrm>
        </p:grpSpPr>
        <p:pic>
          <p:nvPicPr>
            <p:cNvPr id="27654" name="Picture 6" descr="바23"/>
            <p:cNvPicPr>
              <a:picLocks noChangeAspect="1" noChangeArrowheads="1"/>
            </p:cNvPicPr>
            <p:nvPr/>
          </p:nvPicPr>
          <p:blipFill>
            <a:blip r:embed="rId3" cstate="print">
              <a:lum bright="-4000"/>
            </a:blip>
            <a:srcRect/>
            <a:stretch>
              <a:fillRect/>
            </a:stretch>
          </p:blipFill>
          <p:spPr bwMode="auto">
            <a:xfrm>
              <a:off x="249" y="804"/>
              <a:ext cx="2359" cy="313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</p:spPr>
        </p:pic>
        <p:sp>
          <p:nvSpPr>
            <p:cNvPr id="27655" name="Text Box 7"/>
            <p:cNvSpPr txBox="1">
              <a:spLocks noChangeArrowheads="1"/>
            </p:cNvSpPr>
            <p:nvPr/>
          </p:nvSpPr>
          <p:spPr bwMode="auto">
            <a:xfrm>
              <a:off x="385" y="845"/>
              <a:ext cx="181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/>
              <a:endParaRPr 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강M" pitchFamily="18" charset="-127"/>
                <a:ea typeface="HY강M" pitchFamily="18" charset="-127"/>
                <a:sym typeface="Wingdings 2" pitchFamily="18" charset="2"/>
              </a:endParaRPr>
            </a:p>
          </p:txBody>
        </p:sp>
      </p:grp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466973" y="1197769"/>
            <a:ext cx="49691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rgbClr val="FFFFF7"/>
                </a:solidFill>
                <a:latin typeface="Arial" charset="0"/>
                <a:ea typeface="HY헤드라인M" pitchFamily="18" charset="-127"/>
              </a:rPr>
              <a:t>Causes of impaired water and mitigations</a:t>
            </a:r>
            <a:endParaRPr lang="en-US" altLang="ko-KR" sz="2000" dirty="0">
              <a:solidFill>
                <a:srgbClr val="FFFFF7"/>
              </a:solidFill>
              <a:latin typeface="Arial" charset="0"/>
              <a:ea typeface="HY헤드라인M" pitchFamily="18" charset="-127"/>
            </a:endParaRPr>
          </a:p>
        </p:txBody>
      </p:sp>
      <p:grpSp>
        <p:nvGrpSpPr>
          <p:cNvPr id="4" name="그룹 8"/>
          <p:cNvGrpSpPr/>
          <p:nvPr/>
        </p:nvGrpSpPr>
        <p:grpSpPr>
          <a:xfrm>
            <a:off x="899592" y="3429000"/>
            <a:ext cx="3887788" cy="2819400"/>
            <a:chOff x="4860925" y="763588"/>
            <a:chExt cx="3887788" cy="2819400"/>
          </a:xfrm>
        </p:grpSpPr>
        <p:sp>
          <p:nvSpPr>
            <p:cNvPr id="10" name="AutoShape 25"/>
            <p:cNvSpPr>
              <a:spLocks noChangeArrowheads="1"/>
            </p:cNvSpPr>
            <p:nvPr/>
          </p:nvSpPr>
          <p:spPr bwMode="auto">
            <a:xfrm rot="16200000" flipV="1">
              <a:off x="7315200" y="1909763"/>
              <a:ext cx="706438" cy="576262"/>
            </a:xfrm>
            <a:prstGeom prst="upArrow">
              <a:avLst>
                <a:gd name="adj1" fmla="val 68093"/>
                <a:gd name="adj2" fmla="val 53431"/>
              </a:avLst>
            </a:prstGeom>
            <a:gradFill rotWithShape="1">
              <a:gsLst>
                <a:gs pos="0">
                  <a:srgbClr val="8A5230">
                    <a:gamma/>
                    <a:shade val="46275"/>
                    <a:invGamma/>
                  </a:srgbClr>
                </a:gs>
                <a:gs pos="100000">
                  <a:srgbClr val="8A523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1" name="AutoShape 26"/>
            <p:cNvSpPr>
              <a:spLocks noChangeArrowheads="1"/>
            </p:cNvSpPr>
            <p:nvPr/>
          </p:nvSpPr>
          <p:spPr bwMode="auto">
            <a:xfrm>
              <a:off x="4860925" y="763588"/>
              <a:ext cx="3887788" cy="2819400"/>
            </a:xfrm>
            <a:prstGeom prst="roundRect">
              <a:avLst>
                <a:gd name="adj" fmla="val 4301"/>
              </a:avLst>
            </a:prstGeom>
            <a:solidFill>
              <a:srgbClr val="FFFFFF">
                <a:alpha val="80000"/>
              </a:srgbClr>
            </a:solidFill>
            <a:ln w="12700" algn="ctr">
              <a:solidFill>
                <a:srgbClr val="B2B2B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altLang="ko-KR"/>
                <a:t> </a:t>
              </a:r>
            </a:p>
          </p:txBody>
        </p:sp>
        <p:sp>
          <p:nvSpPr>
            <p:cNvPr id="12" name="Text Box 27"/>
            <p:cNvSpPr txBox="1">
              <a:spLocks noChangeArrowheads="1"/>
            </p:cNvSpPr>
            <p:nvPr/>
          </p:nvSpPr>
          <p:spPr bwMode="auto">
            <a:xfrm>
              <a:off x="4933950" y="846138"/>
              <a:ext cx="27863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spcAft>
                  <a:spcPct val="20000"/>
                </a:spcAft>
                <a:buClr>
                  <a:srgbClr val="990000"/>
                </a:buClr>
                <a:buFont typeface="Wingdings" pitchFamily="2" charset="2"/>
                <a:buNone/>
              </a:pPr>
              <a:r>
                <a:rPr kumimoji="0" lang="en-US" altLang="ko-KR" b="1" u="sng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Land use change (’89~’10)</a:t>
              </a:r>
              <a:endParaRPr kumimoji="0" lang="en-US" altLang="ko-KR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HY헤드라인M" pitchFamily="18" charset="-127"/>
                <a:cs typeface="Times New Roman" pitchFamily="18" charset="0"/>
              </a:endParaRPr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>
              <a:off x="6234429" y="2863850"/>
              <a:ext cx="1051891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500" dirty="0" smtClean="0">
                  <a:latin typeface="Arial" charset="0"/>
                  <a:ea typeface="HY헤드라인M" pitchFamily="18" charset="-127"/>
                </a:rPr>
                <a:t>Farm land</a:t>
              </a:r>
              <a:endParaRPr lang="en-US" altLang="ko-KR" sz="1500" dirty="0">
                <a:latin typeface="Arial" charset="0"/>
                <a:ea typeface="HY헤드라인M" pitchFamily="18" charset="-127"/>
              </a:endParaRPr>
            </a:p>
          </p:txBody>
        </p:sp>
        <p:sp>
          <p:nvSpPr>
            <p:cNvPr id="31" name="Text Box 30"/>
            <p:cNvSpPr txBox="1">
              <a:spLocks noChangeArrowheads="1"/>
            </p:cNvSpPr>
            <p:nvPr/>
          </p:nvSpPr>
          <p:spPr bwMode="auto">
            <a:xfrm>
              <a:off x="6085061" y="1195636"/>
              <a:ext cx="154721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500" dirty="0">
                  <a:latin typeface="Arial" charset="0"/>
                  <a:ea typeface="HY헤드라인M" pitchFamily="18" charset="-127"/>
                </a:rPr>
                <a:t>Developed area</a:t>
              </a:r>
              <a:endParaRPr lang="ko-KR" altLang="en-US" sz="1500" dirty="0">
                <a:latin typeface="Arial" charset="0"/>
                <a:ea typeface="HY헤드라인M" pitchFamily="18" charset="-127"/>
              </a:endParaRPr>
            </a:p>
          </p:txBody>
        </p:sp>
        <p:sp>
          <p:nvSpPr>
            <p:cNvPr id="15" name="Text Box 32"/>
            <p:cNvSpPr txBox="1">
              <a:spLocks noChangeArrowheads="1"/>
            </p:cNvSpPr>
            <p:nvPr/>
          </p:nvSpPr>
          <p:spPr bwMode="auto">
            <a:xfrm>
              <a:off x="5113766" y="3030538"/>
              <a:ext cx="102784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600" dirty="0" smtClean="0">
                  <a:latin typeface="Arial" charset="0"/>
                  <a:ea typeface="HY헤드라인M" pitchFamily="18" charset="-127"/>
                </a:rPr>
                <a:t>Mountain</a:t>
              </a:r>
              <a:endParaRPr lang="en-US" altLang="ko-KR" sz="1600" dirty="0">
                <a:latin typeface="Arial" charset="0"/>
                <a:ea typeface="HY헤드라인M" pitchFamily="18" charset="-127"/>
              </a:endParaRPr>
            </a:p>
          </p:txBody>
        </p:sp>
        <p:grpSp>
          <p:nvGrpSpPr>
            <p:cNvPr id="5" name="Group 33"/>
            <p:cNvGrpSpPr>
              <a:grpSpLocks/>
            </p:cNvGrpSpPr>
            <p:nvPr/>
          </p:nvGrpSpPr>
          <p:grpSpPr bwMode="auto">
            <a:xfrm>
              <a:off x="6462713" y="2408238"/>
              <a:ext cx="636587" cy="455612"/>
              <a:chOff x="1247" y="2353"/>
              <a:chExt cx="432" cy="563"/>
            </a:xfrm>
          </p:grpSpPr>
          <p:sp>
            <p:nvSpPr>
              <p:cNvPr id="27" name="Rectangle 34"/>
              <p:cNvSpPr>
                <a:spLocks noChangeArrowheads="1"/>
              </p:cNvSpPr>
              <p:nvPr/>
            </p:nvSpPr>
            <p:spPr bwMode="auto">
              <a:xfrm>
                <a:off x="1315" y="2353"/>
                <a:ext cx="272" cy="563"/>
              </a:xfrm>
              <a:prstGeom prst="rect">
                <a:avLst/>
              </a:prstGeom>
              <a:gradFill rotWithShape="1">
                <a:gsLst>
                  <a:gs pos="0">
                    <a:srgbClr val="E78309"/>
                  </a:gs>
                  <a:gs pos="100000">
                    <a:srgbClr val="8A2D04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>
                <a:outerShdw dist="12700" algn="ctr" rotWithShape="0">
                  <a:schemeClr val="tx1"/>
                </a:outerShdw>
              </a:effectLst>
            </p:spPr>
            <p:txBody>
              <a:bodyPr/>
              <a:lstStyle/>
              <a:p>
                <a:pPr algn="ctr"/>
                <a:endParaRPr lang="ja-JP" altLang="en-US"/>
              </a:p>
            </p:txBody>
          </p:sp>
          <p:grpSp>
            <p:nvGrpSpPr>
              <p:cNvPr id="6" name="Group 35"/>
              <p:cNvGrpSpPr>
                <a:grpSpLocks/>
              </p:cNvGrpSpPr>
              <p:nvPr/>
            </p:nvGrpSpPr>
            <p:grpSpPr bwMode="auto">
              <a:xfrm>
                <a:off x="1247" y="2476"/>
                <a:ext cx="432" cy="440"/>
                <a:chOff x="1991" y="2154"/>
                <a:chExt cx="315" cy="320"/>
              </a:xfrm>
            </p:grpSpPr>
            <p:pic>
              <p:nvPicPr>
                <p:cNvPr id="29" name="Picture 36" descr="논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rot="-122936">
                  <a:off x="1991" y="2154"/>
                  <a:ext cx="208" cy="32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0" name="Picture 37" descr="논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rot="21272465" flipH="1">
                  <a:off x="2157" y="2240"/>
                  <a:ext cx="149" cy="229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7" name="Group 38"/>
            <p:cNvGrpSpPr>
              <a:grpSpLocks/>
            </p:cNvGrpSpPr>
            <p:nvPr/>
          </p:nvGrpSpPr>
          <p:grpSpPr bwMode="auto">
            <a:xfrm>
              <a:off x="5324476" y="2408243"/>
              <a:ext cx="782639" cy="650876"/>
              <a:chOff x="476" y="2353"/>
              <a:chExt cx="530" cy="508"/>
            </a:xfrm>
          </p:grpSpPr>
          <p:sp>
            <p:nvSpPr>
              <p:cNvPr id="25" name="Rectangle 39"/>
              <p:cNvSpPr>
                <a:spLocks noChangeArrowheads="1"/>
              </p:cNvSpPr>
              <p:nvPr/>
            </p:nvSpPr>
            <p:spPr bwMode="auto">
              <a:xfrm>
                <a:off x="567" y="2353"/>
                <a:ext cx="272" cy="458"/>
              </a:xfrm>
              <a:prstGeom prst="rect">
                <a:avLst/>
              </a:prstGeom>
              <a:gradFill rotWithShape="0">
                <a:gsLst>
                  <a:gs pos="0">
                    <a:srgbClr val="69B232"/>
                  </a:gs>
                  <a:gs pos="100000">
                    <a:srgbClr val="235942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>
                <a:outerShdw dist="127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algn="ctr"/>
                <a:endParaRPr lang="ja-JP" altLang="en-US"/>
              </a:p>
            </p:txBody>
          </p:sp>
          <p:pic>
            <p:nvPicPr>
              <p:cNvPr id="26" name="Picture 40" descr="산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76" y="2585"/>
                <a:ext cx="530" cy="276"/>
              </a:xfrm>
              <a:prstGeom prst="rect">
                <a:avLst/>
              </a:prstGeom>
              <a:noFill/>
            </p:spPr>
          </p:pic>
        </p:grpSp>
        <p:grpSp>
          <p:nvGrpSpPr>
            <p:cNvPr id="8" name="Group 41"/>
            <p:cNvGrpSpPr>
              <a:grpSpLocks/>
            </p:cNvGrpSpPr>
            <p:nvPr/>
          </p:nvGrpSpPr>
          <p:grpSpPr bwMode="auto">
            <a:xfrm>
              <a:off x="7573963" y="1228725"/>
              <a:ext cx="596900" cy="1181100"/>
              <a:chOff x="2000" y="1434"/>
              <a:chExt cx="404" cy="921"/>
            </a:xfrm>
          </p:grpSpPr>
          <p:sp>
            <p:nvSpPr>
              <p:cNvPr id="23" name="Rectangle 42"/>
              <p:cNvSpPr>
                <a:spLocks noChangeArrowheads="1"/>
              </p:cNvSpPr>
              <p:nvPr/>
            </p:nvSpPr>
            <p:spPr bwMode="auto">
              <a:xfrm>
                <a:off x="2064" y="1434"/>
                <a:ext cx="272" cy="901"/>
              </a:xfrm>
              <a:prstGeom prst="rect">
                <a:avLst/>
              </a:prstGeom>
              <a:gradFill rotWithShape="0">
                <a:gsLst>
                  <a:gs pos="0">
                    <a:srgbClr val="40BBE6"/>
                  </a:gs>
                  <a:gs pos="100000">
                    <a:srgbClr val="0F4C83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>
                <a:outerShdw dist="127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algn="ctr"/>
                <a:endParaRPr lang="ja-JP" altLang="en-US"/>
              </a:p>
            </p:txBody>
          </p:sp>
          <p:pic>
            <p:nvPicPr>
              <p:cNvPr id="24" name="Picture 43" descr="도시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contrast="12000"/>
              </a:blip>
              <a:srcRect/>
              <a:stretch>
                <a:fillRect/>
              </a:stretch>
            </p:blipFill>
            <p:spPr bwMode="auto">
              <a:xfrm>
                <a:off x="2000" y="2087"/>
                <a:ext cx="404" cy="268"/>
              </a:xfrm>
              <a:prstGeom prst="rect">
                <a:avLst/>
              </a:prstGeom>
              <a:noFill/>
            </p:spPr>
          </p:pic>
        </p:grpSp>
        <p:sp>
          <p:nvSpPr>
            <p:cNvPr id="19" name="AutoShape 44"/>
            <p:cNvSpPr>
              <a:spLocks noChangeArrowheads="1"/>
            </p:cNvSpPr>
            <p:nvPr/>
          </p:nvSpPr>
          <p:spPr bwMode="auto">
            <a:xfrm>
              <a:off x="7235825" y="1639888"/>
              <a:ext cx="334963" cy="763587"/>
            </a:xfrm>
            <a:prstGeom prst="upArrow">
              <a:avLst>
                <a:gd name="adj1" fmla="val 49778"/>
                <a:gd name="adj2" fmla="val 81602"/>
              </a:avLst>
            </a:prstGeom>
            <a:gradFill rotWithShape="1">
              <a:gsLst>
                <a:gs pos="0">
                  <a:srgbClr val="1655B2"/>
                </a:gs>
                <a:gs pos="100000">
                  <a:srgbClr val="1655B2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ja-JP" altLang="en-US"/>
            </a:p>
          </p:txBody>
        </p:sp>
        <p:sp>
          <p:nvSpPr>
            <p:cNvPr id="20" name="AutoShape 45"/>
            <p:cNvSpPr>
              <a:spLocks noChangeArrowheads="1"/>
            </p:cNvSpPr>
            <p:nvPr/>
          </p:nvSpPr>
          <p:spPr bwMode="auto">
            <a:xfrm flipV="1">
              <a:off x="6156325" y="2359025"/>
              <a:ext cx="334963" cy="431800"/>
            </a:xfrm>
            <a:prstGeom prst="upArrow">
              <a:avLst>
                <a:gd name="adj1" fmla="val 55065"/>
                <a:gd name="adj2" fmla="val 59716"/>
              </a:avLst>
            </a:prstGeom>
            <a:gradFill rotWithShape="1">
              <a:gsLst>
                <a:gs pos="0">
                  <a:srgbClr val="BE570A"/>
                </a:gs>
                <a:gs pos="100000">
                  <a:srgbClr val="BE570A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ja-JP" altLang="en-US"/>
            </a:p>
          </p:txBody>
        </p:sp>
        <p:sp>
          <p:nvSpPr>
            <p:cNvPr id="21" name="Line 46"/>
            <p:cNvSpPr>
              <a:spLocks noChangeShapeType="1"/>
            </p:cNvSpPr>
            <p:nvPr/>
          </p:nvSpPr>
          <p:spPr bwMode="auto">
            <a:xfrm>
              <a:off x="5122863" y="2400300"/>
              <a:ext cx="3414712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AutoShape 47"/>
            <p:cNvSpPr>
              <a:spLocks noChangeArrowheads="1"/>
            </p:cNvSpPr>
            <p:nvPr/>
          </p:nvSpPr>
          <p:spPr bwMode="auto">
            <a:xfrm flipV="1">
              <a:off x="5076825" y="2359025"/>
              <a:ext cx="334963" cy="595313"/>
            </a:xfrm>
            <a:prstGeom prst="upArrow">
              <a:avLst>
                <a:gd name="adj1" fmla="val 55065"/>
                <a:gd name="adj2" fmla="val 82329"/>
              </a:avLst>
            </a:prstGeom>
            <a:gradFill rotWithShape="1">
              <a:gsLst>
                <a:gs pos="0">
                  <a:srgbClr val="49E313"/>
                </a:gs>
                <a:gs pos="100000">
                  <a:srgbClr val="49E313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ja-JP" altLang="en-US"/>
            </a:p>
          </p:txBody>
        </p:sp>
      </p:grpSp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2492896"/>
            <a:ext cx="3025218" cy="374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755576" y="2276872"/>
            <a:ext cx="76328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Arial" charset="0"/>
                <a:ea typeface="HY헤드라인M" pitchFamily="18" charset="-127"/>
              </a:rPr>
              <a:t>Non-point pollutant – rainfall, runoff flow and water quality dataset </a:t>
            </a:r>
            <a:endParaRPr lang="en-US" altLang="ko-KR" sz="2000" dirty="0">
              <a:latin typeface="Arial" charset="0"/>
              <a:ea typeface="HY헤드라인M" pitchFamily="18" charset="-127"/>
            </a:endParaRP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755576" y="1772816"/>
            <a:ext cx="45365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Arial" charset="0"/>
                <a:ea typeface="HY헤드라인M" pitchFamily="18" charset="-127"/>
              </a:rPr>
              <a:t>Not treated waster water (past)</a:t>
            </a:r>
            <a:endParaRPr lang="en-US" altLang="ko-KR" sz="2000" dirty="0">
              <a:latin typeface="Arial" charset="0"/>
              <a:ea typeface="HY헤드라인M" pitchFamily="18" charset="-127"/>
            </a:endParaRP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755576" y="2780928"/>
            <a:ext cx="75608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Arial" charset="0"/>
                <a:ea typeface="HY헤드라인M" pitchFamily="18" charset="-127"/>
              </a:rPr>
              <a:t>Low level flow &amp; long residual time – </a:t>
            </a:r>
            <a:r>
              <a:rPr lang="en-US" altLang="ko-KR" sz="2000" dirty="0" err="1" smtClean="0">
                <a:latin typeface="Arial" charset="0"/>
                <a:ea typeface="HY헤드라인M" pitchFamily="18" charset="-127"/>
              </a:rPr>
              <a:t>Env</a:t>
            </a:r>
            <a:r>
              <a:rPr lang="en-US" altLang="ko-KR" sz="2000" dirty="0" smtClean="0">
                <a:latin typeface="Arial" charset="0"/>
                <a:ea typeface="HY헤드라인M" pitchFamily="18" charset="-127"/>
              </a:rPr>
              <a:t>. Flow</a:t>
            </a:r>
            <a:endParaRPr lang="en-US" altLang="ko-KR" sz="2000" dirty="0">
              <a:latin typeface="Arial" charset="0"/>
              <a:ea typeface="HY헤드라인M" pitchFamily="18" charset="-127"/>
            </a:endParaRPr>
          </a:p>
        </p:txBody>
      </p:sp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9" cstate="print"/>
          <a:srcRect b="4761"/>
          <a:stretch>
            <a:fillRect/>
          </a:stretch>
        </p:blipFill>
        <p:spPr bwMode="auto">
          <a:xfrm>
            <a:off x="4499992" y="3429000"/>
            <a:ext cx="4176464" cy="258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6" name="Text Box 3"/>
          <p:cNvSpPr txBox="1">
            <a:spLocks noChangeArrowheads="1"/>
          </p:cNvSpPr>
          <p:nvPr/>
        </p:nvSpPr>
        <p:spPr bwMode="auto">
          <a:xfrm>
            <a:off x="395536" y="1988840"/>
            <a:ext cx="84249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609600" indent="-60960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Prediction in organic way is not recommended</a:t>
            </a:r>
            <a:endParaRPr lang="en-US" altLang="ko-K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609600" indent="-60960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dynamic model / 3D 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/ Non-conservative pollutant model / </a:t>
            </a: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processing loads</a:t>
            </a:r>
            <a:endParaRPr lang="en-US" altLang="ko-KR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8688" name="AutoShape 16"/>
          <p:cNvSpPr>
            <a:spLocks noChangeArrowheads="1"/>
          </p:cNvSpPr>
          <p:nvPr/>
        </p:nvSpPr>
        <p:spPr bwMode="auto">
          <a:xfrm>
            <a:off x="395536" y="1124744"/>
            <a:ext cx="4752528" cy="5016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99FF"/>
              </a:gs>
              <a:gs pos="100000">
                <a:srgbClr val="0000CC"/>
              </a:gs>
            </a:gsLst>
            <a:lin ang="2700000" scaled="1"/>
          </a:gradFill>
          <a:ln w="38100" cmpd="dbl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lIns="90471" tIns="44441" rIns="90471" bIns="44441" anchor="ctr"/>
          <a:lstStyle/>
          <a:p>
            <a:pPr algn="ctr">
              <a:spcBef>
                <a:spcPct val="20000"/>
              </a:spcBef>
            </a:pP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HY헤드라인M" pitchFamily="18" charset="-127"/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395536" y="4941168"/>
            <a:ext cx="8496944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Simple steady </a:t>
            </a: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state prediction for initial decision making  </a:t>
            </a:r>
          </a:p>
          <a:p>
            <a:pPr marL="609600" lvl="0" indent="-609600">
              <a:spcBef>
                <a:spcPct val="20000"/>
              </a:spcBef>
              <a:buClr>
                <a:srgbClr val="FFFFFF"/>
              </a:buClr>
            </a:pPr>
            <a:r>
              <a:rPr lang="en-US" altLang="ko-K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- Duration Load Curve calculation tool (flow-water quality data required)</a:t>
            </a:r>
            <a:endParaRPr lang="en-US" altLang="ko-K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8691" name="Group 47"/>
          <p:cNvGrpSpPr>
            <a:grpSpLocks/>
          </p:cNvGrpSpPr>
          <p:nvPr/>
        </p:nvGrpSpPr>
        <p:grpSpPr bwMode="auto">
          <a:xfrm>
            <a:off x="6227763" y="404813"/>
            <a:ext cx="3024187" cy="387350"/>
            <a:chOff x="4059" y="102"/>
            <a:chExt cx="1769" cy="244"/>
          </a:xfrm>
        </p:grpSpPr>
        <p:pic>
          <p:nvPicPr>
            <p:cNvPr id="640019" name="Picture 19" descr="빠빠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59" y="102"/>
              <a:ext cx="1769" cy="244"/>
            </a:xfrm>
            <a:prstGeom prst="rect">
              <a:avLst/>
            </a:prstGeom>
            <a:noFill/>
            <a:effectLst>
              <a:outerShdw dist="35921" dir="2700000" algn="ctr" rotWithShape="0">
                <a:schemeClr val="bg1"/>
              </a:outerShdw>
            </a:effectLst>
          </p:spPr>
        </p:pic>
        <p:sp>
          <p:nvSpPr>
            <p:cNvPr id="640020" name="Rectangle 20"/>
            <p:cNvSpPr>
              <a:spLocks noChangeArrowheads="1"/>
            </p:cNvSpPr>
            <p:nvPr/>
          </p:nvSpPr>
          <p:spPr bwMode="auto">
            <a:xfrm>
              <a:off x="4150" y="164"/>
              <a:ext cx="154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r>
                <a:rPr lang="en-US" altLang="ko-KR" sz="14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HY헤드라인M" pitchFamily="18" charset="-127"/>
                </a:rPr>
                <a:t>3. Water Impairment Assessment</a:t>
              </a:r>
              <a:endParaRPr lang="en-US" altLang="ko-K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endParaRPr>
            </a:p>
          </p:txBody>
        </p:sp>
      </p:grp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467545" y="1196752"/>
            <a:ext cx="47525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rgbClr val="FFFF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HY헤드라인M" pitchFamily="18" charset="-127"/>
              </a:rPr>
              <a:t>Future tasks : GIS Application for TMDL</a:t>
            </a:r>
            <a:endParaRPr lang="en-US" altLang="ko-KR" sz="2000" dirty="0">
              <a:solidFill>
                <a:srgbClr val="FFFF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HY헤드라인M" pitchFamily="18" charset="-127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95536" y="3140968"/>
            <a:ext cx="8748464" cy="145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609600" indent="-60960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Assistant tool for modeling</a:t>
            </a:r>
            <a:endParaRPr lang="en-US" altLang="ko-K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609600" indent="-60960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automated input data extraction </a:t>
            </a:r>
          </a:p>
          <a:p>
            <a:pPr marL="609600" indent="-60960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ex) Non-point source load (HSPF, SWAT), sediment yield (runoff) (GIS based RUSLE)</a:t>
            </a:r>
          </a:p>
          <a:p>
            <a:pPr marL="609600" indent="-60960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altLang="ko-KR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- Pollutant delivery rate calculation tool</a:t>
            </a:r>
            <a:endParaRPr lang="en-US" altLang="ko-KR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5076056" y="3429000"/>
            <a:ext cx="3816424" cy="3429000"/>
            <a:chOff x="5292080" y="3356992"/>
            <a:chExt cx="3246361" cy="2714818"/>
          </a:xfrm>
        </p:grpSpPr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3" cstate="print"/>
            <a:srcRect r="-171" b="5501"/>
            <a:stretch>
              <a:fillRect/>
            </a:stretch>
          </p:blipFill>
          <p:spPr bwMode="auto">
            <a:xfrm>
              <a:off x="5364088" y="3356992"/>
              <a:ext cx="3174353" cy="2384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직사각형 19"/>
            <p:cNvSpPr/>
            <p:nvPr/>
          </p:nvSpPr>
          <p:spPr>
            <a:xfrm>
              <a:off x="5292080" y="5733256"/>
              <a:ext cx="262924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600" b="1" dirty="0">
                  <a:latin typeface="Arial" charset="0"/>
                </a:rPr>
                <a:t>http://hygis.kict.re.kr/eng</a:t>
              </a: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5148064" y="1556792"/>
            <a:ext cx="3744416" cy="3312368"/>
            <a:chOff x="1179216" y="1628800"/>
            <a:chExt cx="6057080" cy="4320480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b="5501"/>
            <a:stretch>
              <a:fillRect/>
            </a:stretch>
          </p:blipFill>
          <p:spPr bwMode="auto">
            <a:xfrm>
              <a:off x="1187624" y="1628800"/>
              <a:ext cx="6048672" cy="39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22"/>
            <p:cNvSpPr>
              <a:spLocks noChangeArrowheads="1"/>
            </p:cNvSpPr>
            <p:nvPr/>
          </p:nvSpPr>
          <p:spPr bwMode="auto">
            <a:xfrm>
              <a:off x="1179216" y="5561482"/>
              <a:ext cx="3680816" cy="387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buClr>
                  <a:srgbClr val="000066"/>
                </a:buClr>
              </a:pPr>
              <a:r>
                <a:rPr lang="en-US" altLang="ko-KR" sz="1600" b="1" dirty="0" smtClean="0">
                  <a:latin typeface="Arial" charset="0"/>
                </a:rPr>
                <a:t>https://engineering.purdue.edu/~ldc</a:t>
              </a:r>
              <a:endParaRPr lang="en-US" altLang="ko-KR" sz="1600" dirty="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6"/>
          <p:cNvSpPr>
            <a:spLocks noChangeArrowheads="1"/>
          </p:cNvSpPr>
          <p:nvPr/>
        </p:nvSpPr>
        <p:spPr bwMode="auto">
          <a:xfrm>
            <a:off x="395536" y="1124744"/>
            <a:ext cx="4608512" cy="5016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99FF"/>
              </a:gs>
              <a:gs pos="100000">
                <a:srgbClr val="0000CC"/>
              </a:gs>
            </a:gsLst>
            <a:lin ang="2700000" scaled="1"/>
          </a:gradFill>
          <a:ln w="38100" cmpd="dbl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lIns="90471" tIns="44441" rIns="90471" bIns="44441" anchor="ctr"/>
          <a:lstStyle/>
          <a:p>
            <a:pPr algn="ctr">
              <a:spcBef>
                <a:spcPct val="20000"/>
              </a:spcBef>
            </a:pP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HY헤드라인M" pitchFamily="18" charset="-127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67545" y="1196752"/>
            <a:ext cx="44644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rgbClr val="FFFF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HY헤드라인M" pitchFamily="18" charset="-127"/>
              </a:rPr>
              <a:t>Future tasks : GIS Application for EIA</a:t>
            </a:r>
            <a:endParaRPr lang="en-US" altLang="ko-KR" sz="2000" dirty="0">
              <a:solidFill>
                <a:srgbClr val="FFFF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HY헤드라인M" pitchFamily="18" charset="-127"/>
            </a:endParaRPr>
          </a:p>
        </p:txBody>
      </p: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6227763" y="404813"/>
            <a:ext cx="3024187" cy="387350"/>
            <a:chOff x="4059" y="102"/>
            <a:chExt cx="1769" cy="244"/>
          </a:xfrm>
        </p:grpSpPr>
        <p:pic>
          <p:nvPicPr>
            <p:cNvPr id="8" name="Picture 19" descr="빠빠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59" y="102"/>
              <a:ext cx="1769" cy="244"/>
            </a:xfrm>
            <a:prstGeom prst="rect">
              <a:avLst/>
            </a:prstGeom>
            <a:noFill/>
            <a:effectLst>
              <a:outerShdw dist="35921" dir="2700000" algn="ctr" rotWithShape="0">
                <a:schemeClr val="bg1"/>
              </a:outerShdw>
            </a:effectLst>
          </p:spPr>
        </p:pic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150" y="164"/>
              <a:ext cx="154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r>
                <a:rPr lang="en-US" altLang="ko-KR" sz="14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HY헤드라인M" pitchFamily="18" charset="-127"/>
                </a:rPr>
                <a:t>3. Water Impairment Assessment</a:t>
              </a:r>
              <a:endParaRPr lang="en-US" altLang="ko-K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endParaRPr>
            </a:p>
          </p:txBody>
        </p:sp>
      </p:grp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95536" y="3284984"/>
            <a:ext cx="74549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609600" indent="-609600">
              <a:lnSpc>
                <a:spcPct val="13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Cumulative effect assessment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95536" y="2075691"/>
            <a:ext cx="74549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609600" indent="-60960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Initial </a:t>
            </a: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planning : </a:t>
            </a:r>
          </a:p>
          <a:p>
            <a:pPr marL="609600" indent="-60960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reject an environmentally undesirable project </a:t>
            </a:r>
            <a:endParaRPr lang="en-US" altLang="ko-K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95536" y="4149080"/>
            <a:ext cx="8424936" cy="217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pPr marL="609600" indent="-60960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DB and assessment tool for development project planning</a:t>
            </a:r>
          </a:p>
          <a:p>
            <a:pPr marL="609600" indent="-60960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e.g.  Criteria for choosing dam construction project area</a:t>
            </a:r>
          </a:p>
          <a:p>
            <a:pPr marL="609600" indent="-609600">
              <a:spcBef>
                <a:spcPct val="20000"/>
              </a:spcBef>
              <a:buClr>
                <a:schemeClr val="bg1"/>
              </a:buClr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not permitted to the region of national parks, green belt, wildlife habitat, or high-rank </a:t>
            </a:r>
            <a:r>
              <a:rPr lang="en-US" altLang="ko-K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afforestation</a:t>
            </a: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etc.</a:t>
            </a:r>
          </a:p>
          <a:p>
            <a:pPr marL="609600" indent="-609600">
              <a:spcBef>
                <a:spcPct val="20000"/>
              </a:spcBef>
              <a:buClr>
                <a:schemeClr val="bg1"/>
              </a:buClr>
            </a:pP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not permitted to highly impaired water body, etc.</a:t>
            </a:r>
          </a:p>
          <a:p>
            <a:pPr marL="609600" indent="-60960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endParaRPr lang="en-US" altLang="ko-K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ChangeArrowheads="1"/>
          </p:cNvSpPr>
          <p:nvPr/>
        </p:nvSpPr>
        <p:spPr bwMode="auto">
          <a:xfrm>
            <a:off x="611188" y="1987550"/>
            <a:ext cx="7921625" cy="3960813"/>
          </a:xfrm>
          <a:prstGeom prst="roundRect">
            <a:avLst>
              <a:gd name="adj" fmla="val 4343"/>
            </a:avLst>
          </a:prstGeom>
          <a:solidFill>
            <a:srgbClr val="333333">
              <a:alpha val="34901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30000"/>
              </a:lnSpc>
              <a:spcBef>
                <a:spcPct val="20000"/>
              </a:spcBef>
              <a:buClr>
                <a:srgbClr val="006666"/>
              </a:buClr>
              <a:buFont typeface="Wingdings" pitchFamily="2" charset="2"/>
              <a:buChar char="§"/>
            </a:pPr>
            <a:endParaRPr kumimoji="0" lang="en-US" sz="1500" b="1">
              <a:latin typeface="Times New Roman" pitchFamily="18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900113" y="2900363"/>
            <a:ext cx="74549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609600" indent="-609600">
              <a:lnSpc>
                <a:spcPct val="13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altLang="ko-KR" sz="2400" b="1">
                <a:solidFill>
                  <a:schemeClr val="bg2"/>
                </a:solidFill>
                <a:latin typeface="Times New Roman" pitchFamily="18" charset="0"/>
              </a:rPr>
              <a:t>1.    Background and Purpose of the project</a:t>
            </a:r>
          </a:p>
          <a:p>
            <a:pPr marL="609600" indent="-609600">
              <a:lnSpc>
                <a:spcPct val="13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altLang="ko-KR" sz="2400" b="1">
                <a:solidFill>
                  <a:schemeClr val="bg2"/>
                </a:solidFill>
                <a:latin typeface="Times New Roman" pitchFamily="18" charset="0"/>
              </a:rPr>
              <a:t>2.    Methodology</a:t>
            </a:r>
          </a:p>
          <a:p>
            <a:pPr marL="609600" indent="-609600">
              <a:lnSpc>
                <a:spcPct val="13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altLang="ko-KR" sz="2400" b="1">
                <a:solidFill>
                  <a:schemeClr val="bg2"/>
                </a:solidFill>
                <a:latin typeface="Times New Roman" pitchFamily="18" charset="0"/>
              </a:rPr>
              <a:t>3.    Water impairment assessment</a:t>
            </a:r>
          </a:p>
          <a:p>
            <a:pPr marL="609600" indent="-609600">
              <a:lnSpc>
                <a:spcPct val="13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altLang="ko-KR" sz="2400" b="1">
                <a:solidFill>
                  <a:schemeClr val="bg2"/>
                </a:solidFill>
                <a:latin typeface="Times New Roman" pitchFamily="18" charset="0"/>
              </a:rPr>
              <a:t>4.    </a:t>
            </a:r>
            <a:r>
              <a:rPr lang="en-US" altLang="ko-K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Conclusion</a:t>
            </a:r>
          </a:p>
        </p:txBody>
      </p:sp>
      <p:grpSp>
        <p:nvGrpSpPr>
          <p:cNvPr id="36868" name="Group 8"/>
          <p:cNvGrpSpPr>
            <a:grpSpLocks/>
          </p:cNvGrpSpPr>
          <p:nvPr/>
        </p:nvGrpSpPr>
        <p:grpSpPr bwMode="auto">
          <a:xfrm>
            <a:off x="755650" y="1196975"/>
            <a:ext cx="2520950" cy="750888"/>
            <a:chOff x="476" y="754"/>
            <a:chExt cx="1361" cy="473"/>
          </a:xfrm>
        </p:grpSpPr>
        <p:pic>
          <p:nvPicPr>
            <p:cNvPr id="36869" name="Picture 5" descr="TITL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6" y="754"/>
              <a:ext cx="1361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7670" name="Rectangle 6"/>
            <p:cNvSpPr>
              <a:spLocks noChangeArrowheads="1"/>
            </p:cNvSpPr>
            <p:nvPr/>
          </p:nvSpPr>
          <p:spPr bwMode="auto">
            <a:xfrm>
              <a:off x="567" y="799"/>
              <a:ext cx="1097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32" tIns="45716" rIns="91432" bIns="45716" anchor="ctr"/>
            <a:lstStyle/>
            <a:p>
              <a:pPr algn="ctr">
                <a:defRPr/>
              </a:pPr>
              <a:r>
                <a:rPr lang="en-US" altLang="ko-KR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HY견고딕" pitchFamily="18" charset="-127"/>
                </a:rPr>
                <a:t>Contents</a:t>
              </a:r>
            </a:p>
          </p:txBody>
        </p:sp>
      </p:grpSp>
      <p:pic>
        <p:nvPicPr>
          <p:cNvPr id="501771" name="Picture 11" descr="큰물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620713"/>
            <a:ext cx="175260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1" descr="큰물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7663" y="260350"/>
            <a:ext cx="117633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4" name="Group 47"/>
          <p:cNvGrpSpPr>
            <a:grpSpLocks/>
          </p:cNvGrpSpPr>
          <p:nvPr/>
        </p:nvGrpSpPr>
        <p:grpSpPr bwMode="auto">
          <a:xfrm>
            <a:off x="6804025" y="333375"/>
            <a:ext cx="2520950" cy="387350"/>
            <a:chOff x="4059" y="102"/>
            <a:chExt cx="1769" cy="244"/>
          </a:xfrm>
        </p:grpSpPr>
        <p:pic>
          <p:nvPicPr>
            <p:cNvPr id="640019" name="Picture 19" descr="빠빠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59" y="102"/>
              <a:ext cx="1769" cy="244"/>
            </a:xfrm>
            <a:prstGeom prst="rect">
              <a:avLst/>
            </a:prstGeom>
            <a:noFill/>
            <a:effectLst>
              <a:outerShdw dist="35921" dir="2700000" algn="ctr" rotWithShape="0">
                <a:schemeClr val="bg1"/>
              </a:outerShdw>
            </a:effectLst>
          </p:spPr>
        </p:pic>
        <p:sp>
          <p:nvSpPr>
            <p:cNvPr id="640020" name="Rectangle 20"/>
            <p:cNvSpPr>
              <a:spLocks noChangeArrowheads="1"/>
            </p:cNvSpPr>
            <p:nvPr/>
          </p:nvSpPr>
          <p:spPr bwMode="auto">
            <a:xfrm>
              <a:off x="4150" y="164"/>
              <a:ext cx="154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r>
                <a:rPr lang="en-US" altLang="ko-KR" sz="14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HY헤드라인M" pitchFamily="18" charset="-127"/>
                </a:rPr>
                <a:t>5. Conclusion</a:t>
              </a:r>
              <a:endParaRPr lang="en-US" altLang="ko-K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endParaRPr>
            </a:p>
          </p:txBody>
        </p:sp>
      </p:grpSp>
      <p:sp>
        <p:nvSpPr>
          <p:cNvPr id="30731" name="AutoShape 11"/>
          <p:cNvSpPr>
            <a:spLocks noChangeArrowheads="1"/>
          </p:cNvSpPr>
          <p:nvPr/>
        </p:nvSpPr>
        <p:spPr bwMode="auto">
          <a:xfrm>
            <a:off x="539750" y="1125538"/>
            <a:ext cx="8208963" cy="5041900"/>
          </a:xfrm>
          <a:prstGeom prst="roundRect">
            <a:avLst>
              <a:gd name="adj" fmla="val 2204"/>
            </a:avLst>
          </a:prstGeom>
          <a:gradFill rotWithShape="1">
            <a:gsLst>
              <a:gs pos="0">
                <a:srgbClr val="FFCC66"/>
              </a:gs>
              <a:gs pos="50000">
                <a:srgbClr val="FFCC99">
                  <a:alpha val="70000"/>
                </a:srgbClr>
              </a:gs>
              <a:gs pos="100000">
                <a:srgbClr val="FFCC66"/>
              </a:gs>
            </a:gsLst>
            <a:lin ang="5400000" scaled="1"/>
          </a:gradFill>
          <a:ln w="317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/>
            <a:endParaRPr kumimoji="0" lang="en-US" sz="1400"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gray">
          <a:xfrm>
            <a:off x="755650" y="1412875"/>
            <a:ext cx="77771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ko-KR" sz="2000" b="1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</a:rPr>
              <a:t>Long-term water quality changes in Nakdong-River Basin </a:t>
            </a:r>
            <a:endParaRPr lang="en-US" altLang="ko-KR" sz="2000" i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611188" y="2852738"/>
            <a:ext cx="80645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oval" w="med" len="med"/>
            <a:tailEnd type="oval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gray">
          <a:xfrm>
            <a:off x="900113" y="1844675"/>
            <a:ext cx="7777162" cy="40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ko-KR" sz="2000" b="1" i="1" dirty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</a:rPr>
              <a:t>- </a:t>
            </a:r>
            <a:r>
              <a:rPr lang="en-US" altLang="ko-KR" sz="2000" b="1" i="1" dirty="0" smtClean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</a:rPr>
              <a:t>1989s </a:t>
            </a:r>
            <a:r>
              <a:rPr lang="en-US" altLang="ko-KR" sz="2000" b="1" i="1" dirty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</a:rPr>
              <a:t>~ 2010 </a:t>
            </a:r>
            <a:endParaRPr lang="en-US" altLang="ko-KR" sz="2000" i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gray">
          <a:xfrm>
            <a:off x="900113" y="2209800"/>
            <a:ext cx="77771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ko-KR" sz="2000" b="1" i="1" dirty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</a:rPr>
              <a:t>- Main </a:t>
            </a:r>
            <a:r>
              <a:rPr lang="en-US" altLang="ko-KR" sz="2000" b="1" i="1" dirty="0" smtClean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</a:rPr>
              <a:t>reason  </a:t>
            </a:r>
            <a:endParaRPr lang="en-US" altLang="ko-KR" sz="2000" i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gray">
          <a:xfrm>
            <a:off x="755650" y="2997200"/>
            <a:ext cx="77771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ko-KR" sz="2000" b="1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</a:rPr>
              <a:t>Water impairment assessment in Nakdong-River Basin </a:t>
            </a:r>
            <a:endParaRPr lang="en-US" altLang="ko-KR" sz="2000" i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gray">
          <a:xfrm>
            <a:off x="900113" y="3429000"/>
            <a:ext cx="77771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ko-KR" sz="2000" b="1" i="1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</a:rPr>
              <a:t>- Middle and downstream region is highly water-impaired </a:t>
            </a:r>
            <a:endParaRPr lang="en-US" altLang="ko-KR" sz="2000" i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gray">
          <a:xfrm>
            <a:off x="900113" y="3794125"/>
            <a:ext cx="77771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ko-KR" sz="2000" b="1" i="1" dirty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</a:rPr>
              <a:t>- </a:t>
            </a:r>
            <a:r>
              <a:rPr lang="en-US" altLang="ko-KR" sz="2000" b="1" i="1" dirty="0" smtClean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</a:rPr>
              <a:t>Mitigation measures</a:t>
            </a:r>
            <a:endParaRPr lang="en-US" altLang="ko-KR" sz="2000" i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>
            <a:off x="611188" y="4437063"/>
            <a:ext cx="80645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oval" w="med" len="med"/>
            <a:tailEnd type="oval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gray">
          <a:xfrm>
            <a:off x="755650" y="4581525"/>
            <a:ext cx="7777163" cy="40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ko-KR" sz="2000" b="1" dirty="0" smtClean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</a:rPr>
              <a:t>GIS is a supportive </a:t>
            </a:r>
            <a:r>
              <a:rPr lang="en-US" altLang="ko-KR" sz="2000" b="1" dirty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</a:rPr>
              <a:t>tool </a:t>
            </a:r>
            <a:r>
              <a:rPr lang="en-US" altLang="ko-KR" sz="2000" b="1" dirty="0" smtClean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</a:rPr>
              <a:t> for TMDL </a:t>
            </a:r>
            <a:endParaRPr lang="en-US" altLang="ko-KR" sz="2000" i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gray">
          <a:xfrm>
            <a:off x="899592" y="5014337"/>
            <a:ext cx="77771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ko-KR" sz="2000" b="1" i="1" dirty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</a:rPr>
              <a:t>- Automated </a:t>
            </a:r>
            <a:r>
              <a:rPr lang="en-US" altLang="ko-KR" sz="2000" b="1" i="1" dirty="0" smtClean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</a:rPr>
              <a:t>tool </a:t>
            </a:r>
            <a:r>
              <a:rPr lang="en-US" altLang="ko-KR" sz="2000" b="1" i="1" dirty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</a:rPr>
              <a:t>for </a:t>
            </a:r>
            <a:r>
              <a:rPr lang="en-US" altLang="ko-KR" sz="2000" b="1" i="1" dirty="0" smtClean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</a:rPr>
              <a:t>statistics analysis / input data extraction</a:t>
            </a:r>
            <a:endParaRPr lang="en-US" altLang="ko-KR" sz="2000" i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HY헤드라인M" pitchFamily="18" charset="-127"/>
            </a:endParaRP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7877175" y="4725143"/>
            <a:ext cx="1266825" cy="1412874"/>
            <a:chOff x="3107" y="1162"/>
            <a:chExt cx="1225" cy="1043"/>
          </a:xfrm>
        </p:grpSpPr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3107" y="2069"/>
              <a:ext cx="861" cy="13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27" name="Picture 26" descr="paul1595_2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8" y="1162"/>
              <a:ext cx="1134" cy="1027"/>
            </a:xfrm>
            <a:prstGeom prst="rect">
              <a:avLst/>
            </a:prstGeom>
            <a:noFill/>
          </p:spPr>
        </p:pic>
      </p:grpSp>
      <p:sp>
        <p:nvSpPr>
          <p:cNvPr id="35" name="Text Box 23"/>
          <p:cNvSpPr txBox="1">
            <a:spLocks noChangeArrowheads="1"/>
          </p:cNvSpPr>
          <p:nvPr/>
        </p:nvSpPr>
        <p:spPr bwMode="gray">
          <a:xfrm>
            <a:off x="1043310" y="5373216"/>
            <a:ext cx="7777162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ko-KR" sz="1600" b="1" i="1" dirty="0" smtClean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</a:rPr>
              <a:t>e.g. LOWESS (</a:t>
            </a:r>
            <a:r>
              <a:rPr lang="en-US" altLang="ko-KR" sz="1600" b="1" i="1" dirty="0" err="1" smtClean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</a:rPr>
              <a:t>LocallyWeighted</a:t>
            </a:r>
            <a:r>
              <a:rPr lang="en-US" altLang="ko-KR" sz="1600" b="1" i="1" dirty="0" smtClean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</a:rPr>
              <a:t> Scatter plot Smoother) etc.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ko-KR" sz="1600" b="1" i="1" dirty="0" smtClean="0">
                <a:solidFill>
                  <a:srgbClr val="000000"/>
                </a:solidFill>
                <a:latin typeface="Times New Roman" pitchFamily="18" charset="0"/>
                <a:ea typeface="HY헤드라인M" pitchFamily="18" charset="-127"/>
              </a:rPr>
              <a:t>       Pollutant delivery rate, Non-point pollution runoff weight factor calculation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7" name="Picture 3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52" name="Picture 8" descr="5"/>
          <p:cNvPicPr>
            <a:picLocks noChangeAspect="1" noChangeArrowheads="1"/>
          </p:cNvPicPr>
          <p:nvPr/>
        </p:nvPicPr>
        <p:blipFill>
          <a:blip r:embed="rId5" cstate="print"/>
          <a:srcRect r="50400" b="53680"/>
          <a:stretch>
            <a:fillRect/>
          </a:stretch>
        </p:blipFill>
        <p:spPr bwMode="auto">
          <a:xfrm>
            <a:off x="0" y="0"/>
            <a:ext cx="4535488" cy="3176588"/>
          </a:xfrm>
          <a:prstGeom prst="rect">
            <a:avLst/>
          </a:prstGeom>
          <a:noFill/>
        </p:spPr>
      </p:pic>
      <p:sp>
        <p:nvSpPr>
          <p:cNvPr id="31755" name="WordArt 11"/>
          <p:cNvSpPr>
            <a:spLocks noChangeArrowheads="1" noChangeShapeType="1" noTextEdit="1"/>
          </p:cNvSpPr>
          <p:nvPr/>
        </p:nvSpPr>
        <p:spPr bwMode="auto">
          <a:xfrm>
            <a:off x="1835150" y="1700213"/>
            <a:ext cx="5616575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tint val="63529"/>
                        <a:invGamma/>
                      </a:scheme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Thank you</a:t>
            </a:r>
          </a:p>
          <a:p>
            <a:pPr algn="ctr"/>
            <a:r>
              <a:rPr lang="en-US" sz="40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tint val="63529"/>
                        <a:invGamma/>
                      </a:scheme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Any Questions?</a:t>
            </a:r>
          </a:p>
        </p:txBody>
      </p:sp>
      <p:sp>
        <p:nvSpPr>
          <p:cNvPr id="31756" name="AutoShape 2"/>
          <p:cNvSpPr>
            <a:spLocks noChangeArrowheads="1"/>
          </p:cNvSpPr>
          <p:nvPr/>
        </p:nvSpPr>
        <p:spPr bwMode="auto">
          <a:xfrm>
            <a:off x="682625" y="3860800"/>
            <a:ext cx="7921625" cy="1943100"/>
          </a:xfrm>
          <a:prstGeom prst="roundRect">
            <a:avLst>
              <a:gd name="adj" fmla="val 4343"/>
            </a:avLst>
          </a:prstGeom>
          <a:solidFill>
            <a:schemeClr val="bg1">
              <a:alpha val="50000"/>
            </a:schemeClr>
          </a:solidFill>
          <a:ln w="317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30000"/>
              </a:lnSpc>
              <a:spcBef>
                <a:spcPct val="20000"/>
              </a:spcBef>
              <a:buClr>
                <a:srgbClr val="006666"/>
              </a:buClr>
              <a:buFont typeface="Wingdings" pitchFamily="2" charset="2"/>
              <a:buChar char="§"/>
            </a:pPr>
            <a:endParaRPr kumimoji="0" lang="en-US" sz="1500" b="1">
              <a:latin typeface="Times New Roman" pitchFamily="18" charset="0"/>
            </a:endParaRP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gray">
          <a:xfrm>
            <a:off x="827088" y="4037013"/>
            <a:ext cx="77771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ko-KR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rPr>
              <a:t>For the detailed information,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ko-KR" sz="2000" b="1" dirty="0">
                <a:latin typeface="Times New Roman" pitchFamily="18" charset="0"/>
                <a:ea typeface="HY헤드라인M" pitchFamily="18" charset="-127"/>
              </a:rPr>
              <a:t>you can reach me at my e-mail</a:t>
            </a:r>
            <a:r>
              <a:rPr lang="en-US" altLang="ko-K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HY헤드라인M" pitchFamily="18" charset="-127"/>
              </a:rPr>
              <a:t> </a:t>
            </a:r>
            <a:r>
              <a:rPr lang="en-US" altLang="ko-KR" sz="2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rPr>
              <a:t>(</a:t>
            </a:r>
            <a:r>
              <a:rPr lang="en-US" altLang="ko-KR" sz="2000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rPr>
              <a:t>irisnow@mail.utexas.edu),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ko-KR" sz="2000" b="1" dirty="0">
                <a:latin typeface="Times New Roman" pitchFamily="18" charset="0"/>
                <a:ea typeface="HY헤드라인M" pitchFamily="18" charset="-127"/>
              </a:rPr>
              <a:t>or find the details from the website,</a:t>
            </a:r>
            <a:r>
              <a:rPr lang="en-US" altLang="ko-K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HY헤드라인M" pitchFamily="18" charset="-127"/>
              </a:rPr>
              <a:t> </a:t>
            </a:r>
            <a:r>
              <a:rPr lang="en-US" altLang="ko-KR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rPr>
              <a:t>(</a:t>
            </a:r>
            <a:r>
              <a:rPr lang="en-US" altLang="ko-KR" sz="2000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rPr>
              <a:t>https</a:t>
            </a:r>
            <a:r>
              <a:rPr lang="en-US" altLang="ko-KR" sz="20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rPr>
              <a:t>://</a:t>
            </a:r>
            <a:r>
              <a:rPr lang="en-US" altLang="ko-KR" sz="2000" i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rPr>
              <a:t>webspace.utexas.edu/gs22543/GIS_project/)</a:t>
            </a:r>
            <a:endParaRPr lang="en-US" altLang="ko-KR" sz="2000" i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0" name="Group 47"/>
          <p:cNvGrpSpPr>
            <a:grpSpLocks/>
          </p:cNvGrpSpPr>
          <p:nvPr/>
        </p:nvGrpSpPr>
        <p:grpSpPr bwMode="auto">
          <a:xfrm>
            <a:off x="6516688" y="115888"/>
            <a:ext cx="2808287" cy="387350"/>
            <a:chOff x="4059" y="102"/>
            <a:chExt cx="1769" cy="244"/>
          </a:xfrm>
        </p:grpSpPr>
        <p:pic>
          <p:nvPicPr>
            <p:cNvPr id="640019" name="Picture 19" descr="빠빠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59" y="102"/>
              <a:ext cx="1769" cy="244"/>
            </a:xfrm>
            <a:prstGeom prst="rect">
              <a:avLst/>
            </a:prstGeom>
            <a:noFill/>
            <a:effectLst>
              <a:outerShdw dist="35921" dir="2700000" algn="ctr" rotWithShape="0">
                <a:schemeClr val="bg1"/>
              </a:outerShdw>
            </a:effectLst>
          </p:spPr>
        </p:pic>
        <p:sp>
          <p:nvSpPr>
            <p:cNvPr id="640020" name="Rectangle 20"/>
            <p:cNvSpPr>
              <a:spLocks noChangeArrowheads="1"/>
            </p:cNvSpPr>
            <p:nvPr/>
          </p:nvSpPr>
          <p:spPr bwMode="auto">
            <a:xfrm>
              <a:off x="4150" y="164"/>
              <a:ext cx="154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r>
                <a:rPr lang="en-US" altLang="ko-KR" sz="14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HY헤드라인M" pitchFamily="18" charset="-127"/>
                </a:rPr>
                <a:t>1. Background &amp; Purpose</a:t>
              </a:r>
              <a:endParaRPr lang="en-US" altLang="ko-K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endParaRPr>
            </a:p>
          </p:txBody>
        </p:sp>
      </p:grpSp>
      <p:pic>
        <p:nvPicPr>
          <p:cNvPr id="19466" name="Picture 10" descr="MCj038355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6521" flipH="1">
            <a:off x="7432009" y="2603407"/>
            <a:ext cx="1331913" cy="2376488"/>
          </a:xfrm>
          <a:prstGeom prst="rect">
            <a:avLst/>
          </a:prstGeom>
          <a:noFill/>
        </p:spPr>
      </p:pic>
      <p:sp>
        <p:nvSpPr>
          <p:cNvPr id="19468" name="AutoShape 12"/>
          <p:cNvSpPr>
            <a:spLocks noChangeArrowheads="1"/>
          </p:cNvSpPr>
          <p:nvPr/>
        </p:nvSpPr>
        <p:spPr bwMode="auto">
          <a:xfrm rot="21371336">
            <a:off x="5788149" y="2614178"/>
            <a:ext cx="2089150" cy="647700"/>
          </a:xfrm>
          <a:prstGeom prst="cloudCallout">
            <a:avLst>
              <a:gd name="adj1" fmla="val 42403"/>
              <a:gd name="adj2" fmla="val 51472"/>
            </a:avLst>
          </a:prstGeom>
          <a:solidFill>
            <a:schemeClr val="accent1">
              <a:alpha val="50000"/>
            </a:schemeClr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grpSp>
        <p:nvGrpSpPr>
          <p:cNvPr id="26" name="그룹 25"/>
          <p:cNvGrpSpPr/>
          <p:nvPr/>
        </p:nvGrpSpPr>
        <p:grpSpPr>
          <a:xfrm>
            <a:off x="293532" y="1996173"/>
            <a:ext cx="6811284" cy="3982907"/>
            <a:chOff x="293532" y="1996173"/>
            <a:chExt cx="6811284" cy="3982907"/>
          </a:xfrm>
        </p:grpSpPr>
        <p:pic>
          <p:nvPicPr>
            <p:cNvPr id="19467" name="Picture 11" descr="j0295581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1371336">
              <a:off x="615102" y="2616755"/>
              <a:ext cx="5903913" cy="3362325"/>
            </a:xfrm>
            <a:prstGeom prst="rect">
              <a:avLst/>
            </a:prstGeom>
            <a:noFill/>
          </p:spPr>
        </p:pic>
        <p:sp>
          <p:nvSpPr>
            <p:cNvPr id="19470" name="Rectangle 14"/>
            <p:cNvSpPr>
              <a:spLocks noChangeArrowheads="1"/>
            </p:cNvSpPr>
            <p:nvPr/>
          </p:nvSpPr>
          <p:spPr bwMode="auto">
            <a:xfrm rot="21371336">
              <a:off x="293532" y="2561658"/>
              <a:ext cx="16081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buClr>
                  <a:srgbClr val="000066"/>
                </a:buClr>
              </a:pPr>
              <a:r>
                <a:rPr lang="en-US" altLang="ko-KR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HY헤드라인M" pitchFamily="18" charset="-127"/>
                </a:rPr>
                <a:t>Development</a:t>
              </a:r>
            </a:p>
          </p:txBody>
        </p:sp>
        <p:sp>
          <p:nvSpPr>
            <p:cNvPr id="19471" name="Rectangle 15"/>
            <p:cNvSpPr>
              <a:spLocks noChangeArrowheads="1"/>
            </p:cNvSpPr>
            <p:nvPr/>
          </p:nvSpPr>
          <p:spPr bwMode="auto">
            <a:xfrm rot="21371336">
              <a:off x="4306053" y="2111520"/>
              <a:ext cx="27987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buClr>
                  <a:srgbClr val="000066"/>
                </a:buClr>
              </a:pPr>
              <a:r>
                <a:rPr lang="en-US" altLang="ko-KR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HY헤드라인M" pitchFamily="18" charset="-127"/>
                </a:rPr>
                <a:t>Environment protection</a:t>
              </a:r>
            </a:p>
          </p:txBody>
        </p:sp>
        <p:sp>
          <p:nvSpPr>
            <p:cNvPr id="19472" name="AutoShape 16"/>
            <p:cNvSpPr>
              <a:spLocks noChangeArrowheads="1"/>
            </p:cNvSpPr>
            <p:nvPr/>
          </p:nvSpPr>
          <p:spPr bwMode="auto">
            <a:xfrm rot="21371336">
              <a:off x="2584572" y="1996173"/>
              <a:ext cx="1079500" cy="1079500"/>
            </a:xfrm>
            <a:prstGeom prst="lightningBol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73" name="Rectangle 17"/>
          <p:cNvSpPr>
            <a:spLocks noChangeArrowheads="1"/>
          </p:cNvSpPr>
          <p:nvPr/>
        </p:nvSpPr>
        <p:spPr bwMode="auto">
          <a:xfrm rot="21371336">
            <a:off x="6221169" y="2758808"/>
            <a:ext cx="1171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Clr>
                <a:srgbClr val="000066"/>
              </a:buClr>
            </a:pPr>
            <a:r>
              <a:rPr lang="en-US" altLang="ko-K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HY헤드라인M" pitchFamily="18" charset="-127"/>
              </a:rPr>
              <a:t>Balance?</a:t>
            </a: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323850" y="4436492"/>
            <a:ext cx="8569325" cy="2088852"/>
          </a:xfrm>
          <a:prstGeom prst="roundRect">
            <a:avLst>
              <a:gd name="adj" fmla="val 2588"/>
            </a:avLst>
          </a:prstGeom>
          <a:solidFill>
            <a:srgbClr val="000000">
              <a:alpha val="20000"/>
            </a:srgbClr>
          </a:solidFill>
          <a:ln w="254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/>
            <a:endParaRPr kumimoji="0" lang="en-US" sz="1400"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539750" y="5191452"/>
            <a:ext cx="8023225" cy="126188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0066"/>
              </a:buClr>
              <a:tabLst>
                <a:tab pos="7527925" algn="l"/>
              </a:tabLst>
            </a:pPr>
            <a:r>
              <a:rPr lang="en-US" altLang="ko-KR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rPr>
              <a:t>Best Environmental Management Program </a:t>
            </a:r>
          </a:p>
          <a:p>
            <a:pPr>
              <a:buClr>
                <a:srgbClr val="000066"/>
              </a:buClr>
              <a:tabLst>
                <a:tab pos="7527925" algn="l"/>
              </a:tabLst>
            </a:pPr>
            <a:r>
              <a:rPr lang="en-US" altLang="ko-KR" dirty="0" smtClean="0">
                <a:latin typeface="Times New Roman" pitchFamily="18" charset="0"/>
                <a:ea typeface="HY헤드라인M" pitchFamily="18" charset="-127"/>
              </a:rPr>
              <a:t> - </a:t>
            </a:r>
            <a:r>
              <a:rPr lang="en-US" altLang="ko-KR" dirty="0">
                <a:latin typeface="Times New Roman" pitchFamily="18" charset="0"/>
                <a:ea typeface="HY헤드라인M" pitchFamily="18" charset="-127"/>
              </a:rPr>
              <a:t>EIA (Environmental Impact </a:t>
            </a:r>
            <a:r>
              <a:rPr lang="en-US" altLang="ko-KR" dirty="0" smtClean="0">
                <a:latin typeface="Times New Roman" pitchFamily="18" charset="0"/>
                <a:ea typeface="HY헤드라인M" pitchFamily="18" charset="-127"/>
              </a:rPr>
              <a:t>Assessment) (sometimes substituted by SEA, EA etc.)</a:t>
            </a:r>
          </a:p>
          <a:p>
            <a:pPr>
              <a:buClr>
                <a:srgbClr val="000066"/>
              </a:buClr>
              <a:tabLst>
                <a:tab pos="7527925" algn="l"/>
              </a:tabLst>
            </a:pPr>
            <a:r>
              <a:rPr lang="en-US" altLang="ko-K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rPr>
              <a:t> </a:t>
            </a:r>
            <a:r>
              <a:rPr lang="en-US" altLang="ko-KR" dirty="0" smtClean="0">
                <a:latin typeface="Times New Roman" pitchFamily="18" charset="0"/>
                <a:ea typeface="HY헤드라인M" pitchFamily="18" charset="-127"/>
              </a:rPr>
              <a:t>- IWM (Integrated Watershed Management)</a:t>
            </a:r>
          </a:p>
          <a:p>
            <a:pPr>
              <a:buClr>
                <a:srgbClr val="000066"/>
              </a:buClr>
              <a:tabLst>
                <a:tab pos="7527925" algn="l"/>
              </a:tabLst>
            </a:pPr>
            <a:r>
              <a:rPr lang="en-US" altLang="ko-KR" dirty="0">
                <a:latin typeface="Times New Roman" pitchFamily="18" charset="0"/>
                <a:ea typeface="HY헤드라인M" pitchFamily="18" charset="-127"/>
              </a:rPr>
              <a:t>  </a:t>
            </a:r>
            <a:r>
              <a:rPr lang="ko-KR" altLang="en-US" dirty="0" err="1">
                <a:latin typeface="Times New Roman" pitchFamily="18" charset="0"/>
                <a:ea typeface="HY헤드라인M" pitchFamily="18" charset="-127"/>
              </a:rPr>
              <a:t> </a:t>
            </a:r>
            <a:r>
              <a:rPr lang="en-US" altLang="ko-KR" dirty="0" smtClean="0">
                <a:latin typeface="Times New Roman" pitchFamily="18" charset="0"/>
                <a:ea typeface="HY헤드라인M" pitchFamily="18" charset="-127"/>
              </a:rPr>
              <a:t>TMDL (</a:t>
            </a:r>
            <a:r>
              <a:rPr lang="en-US" altLang="en-US" dirty="0" smtClean="0">
                <a:latin typeface="Times New Roman" pitchFamily="18" charset="0"/>
                <a:ea typeface="HY헤드라인M" pitchFamily="18" charset="-127"/>
              </a:rPr>
              <a:t>Total Maximum Daily Load), </a:t>
            </a:r>
            <a:r>
              <a:rPr lang="en-US" altLang="ko-KR" dirty="0" smtClean="0">
                <a:latin typeface="Times New Roman" pitchFamily="18" charset="0"/>
                <a:ea typeface="HY헤드라인M" pitchFamily="18" charset="-127"/>
              </a:rPr>
              <a:t>EFA (Environmental Flow Assessment)</a:t>
            </a:r>
          </a:p>
        </p:txBody>
      </p:sp>
      <p:pic>
        <p:nvPicPr>
          <p:cNvPr id="19474" name="Picture 18" descr="파랑"/>
          <p:cNvPicPr>
            <a:picLocks noChangeAspect="1" noChangeArrowheads="1"/>
          </p:cNvPicPr>
          <p:nvPr/>
        </p:nvPicPr>
        <p:blipFill>
          <a:blip r:embed="rId6" cstate="print">
            <a:lum contrast="12000"/>
          </a:blip>
          <a:srcRect/>
          <a:stretch>
            <a:fillRect/>
          </a:stretch>
        </p:blipFill>
        <p:spPr bwMode="auto">
          <a:xfrm>
            <a:off x="395288" y="4652392"/>
            <a:ext cx="155575" cy="215900"/>
          </a:xfrm>
          <a:prstGeom prst="rect">
            <a:avLst/>
          </a:prstGeom>
          <a:noFill/>
        </p:spPr>
      </p:pic>
      <p:pic>
        <p:nvPicPr>
          <p:cNvPr id="19475" name="Picture 19" descr="파랑"/>
          <p:cNvPicPr>
            <a:picLocks noChangeAspect="1" noChangeArrowheads="1"/>
          </p:cNvPicPr>
          <p:nvPr/>
        </p:nvPicPr>
        <p:blipFill>
          <a:blip r:embed="rId6" cstate="print">
            <a:lum contrast="12000"/>
          </a:blip>
          <a:srcRect/>
          <a:stretch>
            <a:fillRect/>
          </a:stretch>
        </p:blipFill>
        <p:spPr bwMode="auto">
          <a:xfrm>
            <a:off x="395288" y="5373117"/>
            <a:ext cx="155575" cy="215900"/>
          </a:xfrm>
          <a:prstGeom prst="rect">
            <a:avLst/>
          </a:prstGeom>
          <a:noFill/>
        </p:spPr>
      </p:pic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558800" y="4509517"/>
            <a:ext cx="75422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0066"/>
              </a:buClr>
            </a:pPr>
            <a:r>
              <a:rPr lang="en-US" altLang="ko-KR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rPr>
              <a:t>Sustainable Development</a:t>
            </a:r>
            <a:r>
              <a:rPr lang="en-US" altLang="ko-KR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rPr>
              <a:t> </a:t>
            </a:r>
          </a:p>
          <a:p>
            <a:pPr>
              <a:buClr>
                <a:srgbClr val="000066"/>
              </a:buClr>
            </a:pPr>
            <a:r>
              <a:rPr lang="en-US" altLang="ko-KR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rPr>
              <a:t> </a:t>
            </a:r>
            <a:r>
              <a:rPr lang="en-US" altLang="ko-KR" dirty="0">
                <a:latin typeface="Times New Roman" pitchFamily="18" charset="0"/>
                <a:ea typeface="HY헤드라인M" pitchFamily="18" charset="-127"/>
              </a:rPr>
              <a:t>- compromise or sustainability, optimal development</a:t>
            </a:r>
          </a:p>
        </p:txBody>
      </p:sp>
      <p:grpSp>
        <p:nvGrpSpPr>
          <p:cNvPr id="19484" name="Group 28"/>
          <p:cNvGrpSpPr>
            <a:grpSpLocks/>
          </p:cNvGrpSpPr>
          <p:nvPr/>
        </p:nvGrpSpPr>
        <p:grpSpPr bwMode="auto">
          <a:xfrm>
            <a:off x="450850" y="765175"/>
            <a:ext cx="1673225" cy="504825"/>
            <a:chOff x="1746" y="2342"/>
            <a:chExt cx="771" cy="461"/>
          </a:xfrm>
        </p:grpSpPr>
        <p:sp>
          <p:nvSpPr>
            <p:cNvPr id="19485" name="AutoShape 29"/>
            <p:cNvSpPr>
              <a:spLocks noChangeArrowheads="1"/>
            </p:cNvSpPr>
            <p:nvPr/>
          </p:nvSpPr>
          <p:spPr bwMode="auto">
            <a:xfrm>
              <a:off x="1746" y="2342"/>
              <a:ext cx="771" cy="46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51A2"/>
                </a:gs>
                <a:gs pos="100000">
                  <a:srgbClr val="0051A2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19050" algn="ctr">
              <a:solidFill>
                <a:schemeClr val="bg1"/>
              </a:solidFill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9486" name="Freeform 30"/>
            <p:cNvSpPr>
              <a:spLocks/>
            </p:cNvSpPr>
            <p:nvPr/>
          </p:nvSpPr>
          <p:spPr bwMode="auto">
            <a:xfrm>
              <a:off x="1782" y="2370"/>
              <a:ext cx="616" cy="204"/>
            </a:xfrm>
            <a:custGeom>
              <a:avLst/>
              <a:gdLst/>
              <a:ahLst/>
              <a:cxnLst>
                <a:cxn ang="0">
                  <a:pos x="594" y="1"/>
                </a:cxn>
                <a:cxn ang="0">
                  <a:pos x="201" y="0"/>
                </a:cxn>
                <a:cxn ang="0">
                  <a:pos x="48" y="27"/>
                </a:cxn>
                <a:cxn ang="0">
                  <a:pos x="3" y="156"/>
                </a:cxn>
                <a:cxn ang="0">
                  <a:pos x="4" y="546"/>
                </a:cxn>
                <a:cxn ang="0">
                  <a:pos x="140" y="137"/>
                </a:cxn>
                <a:cxn ang="0">
                  <a:pos x="594" y="1"/>
                </a:cxn>
              </a:cxnLst>
              <a:rect l="0" t="0" r="r" b="b"/>
              <a:pathLst>
                <a:path w="594" h="546">
                  <a:moveTo>
                    <a:pt x="594" y="1"/>
                  </a:moveTo>
                  <a:lnTo>
                    <a:pt x="201" y="0"/>
                  </a:lnTo>
                  <a:cubicBezTo>
                    <a:pt x="110" y="4"/>
                    <a:pt x="81" y="1"/>
                    <a:pt x="48" y="27"/>
                  </a:cubicBezTo>
                  <a:cubicBezTo>
                    <a:pt x="33" y="41"/>
                    <a:pt x="0" y="63"/>
                    <a:pt x="3" y="156"/>
                  </a:cubicBezTo>
                  <a:lnTo>
                    <a:pt x="4" y="546"/>
                  </a:lnTo>
                  <a:cubicBezTo>
                    <a:pt x="27" y="543"/>
                    <a:pt x="42" y="228"/>
                    <a:pt x="140" y="137"/>
                  </a:cubicBezTo>
                  <a:cubicBezTo>
                    <a:pt x="238" y="46"/>
                    <a:pt x="500" y="29"/>
                    <a:pt x="594" y="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50000"/>
                  </a:schemeClr>
                </a:gs>
                <a:gs pos="50000">
                  <a:schemeClr val="tx1">
                    <a:alpha val="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2700000" scaled="1"/>
            </a:gradFill>
            <a:ln w="381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487" name="Freeform 31"/>
            <p:cNvSpPr>
              <a:spLocks/>
            </p:cNvSpPr>
            <p:nvPr/>
          </p:nvSpPr>
          <p:spPr bwMode="auto">
            <a:xfrm rot="10800000">
              <a:off x="1866" y="2586"/>
              <a:ext cx="616" cy="194"/>
            </a:xfrm>
            <a:custGeom>
              <a:avLst/>
              <a:gdLst/>
              <a:ahLst/>
              <a:cxnLst>
                <a:cxn ang="0">
                  <a:pos x="594" y="1"/>
                </a:cxn>
                <a:cxn ang="0">
                  <a:pos x="201" y="0"/>
                </a:cxn>
                <a:cxn ang="0">
                  <a:pos x="48" y="27"/>
                </a:cxn>
                <a:cxn ang="0">
                  <a:pos x="3" y="156"/>
                </a:cxn>
                <a:cxn ang="0">
                  <a:pos x="4" y="546"/>
                </a:cxn>
                <a:cxn ang="0">
                  <a:pos x="140" y="137"/>
                </a:cxn>
                <a:cxn ang="0">
                  <a:pos x="594" y="1"/>
                </a:cxn>
              </a:cxnLst>
              <a:rect l="0" t="0" r="r" b="b"/>
              <a:pathLst>
                <a:path w="594" h="546">
                  <a:moveTo>
                    <a:pt x="594" y="1"/>
                  </a:moveTo>
                  <a:lnTo>
                    <a:pt x="201" y="0"/>
                  </a:lnTo>
                  <a:cubicBezTo>
                    <a:pt x="110" y="4"/>
                    <a:pt x="81" y="1"/>
                    <a:pt x="48" y="27"/>
                  </a:cubicBezTo>
                  <a:cubicBezTo>
                    <a:pt x="33" y="41"/>
                    <a:pt x="0" y="63"/>
                    <a:pt x="3" y="156"/>
                  </a:cubicBezTo>
                  <a:lnTo>
                    <a:pt x="4" y="546"/>
                  </a:lnTo>
                  <a:cubicBezTo>
                    <a:pt x="27" y="543"/>
                    <a:pt x="42" y="228"/>
                    <a:pt x="140" y="137"/>
                  </a:cubicBezTo>
                  <a:cubicBezTo>
                    <a:pt x="238" y="46"/>
                    <a:pt x="500" y="29"/>
                    <a:pt x="594" y="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28999"/>
                  </a:schemeClr>
                </a:gs>
                <a:gs pos="50000">
                  <a:schemeClr val="tx1">
                    <a:alpha val="0"/>
                  </a:schemeClr>
                </a:gs>
                <a:gs pos="100000">
                  <a:schemeClr val="bg1">
                    <a:alpha val="28999"/>
                  </a:schemeClr>
                </a:gs>
              </a:gsLst>
              <a:lin ang="2700000" scaled="1"/>
            </a:gradFill>
            <a:ln w="381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9488" name="Rectangle 32"/>
          <p:cNvSpPr>
            <a:spLocks noChangeArrowheads="1"/>
          </p:cNvSpPr>
          <p:nvPr/>
        </p:nvSpPr>
        <p:spPr bwMode="auto">
          <a:xfrm>
            <a:off x="612775" y="765175"/>
            <a:ext cx="1311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Clr>
                <a:srgbClr val="000066"/>
              </a:buClr>
            </a:pPr>
            <a:r>
              <a:rPr lang="en-US" altLang="ko-K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Overview</a:t>
            </a:r>
            <a:endParaRPr lang="en-US" altLang="ko-KR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9491" name="Picture 35" descr="C:\Users\user\AppData\Local\Microsoft\Windows\Temporary Internet Files\Content.IE5\95QFDAKE\MC900383582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8901497" flipH="1">
            <a:off x="6426796" y="2206877"/>
            <a:ext cx="2373744" cy="2767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30342E-6 L 0.00105 -0.2069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 animBg="1"/>
      <p:bldP spid="19473" grpId="0"/>
      <p:bldP spid="19463" grpId="0" animBg="1"/>
      <p:bldP spid="19465" grpId="0"/>
      <p:bldP spid="19478" grpId="0"/>
      <p:bldP spid="194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287338" y="1412875"/>
            <a:ext cx="8569325" cy="4537075"/>
          </a:xfrm>
          <a:prstGeom prst="roundRect">
            <a:avLst>
              <a:gd name="adj" fmla="val 2588"/>
            </a:avLst>
          </a:prstGeom>
          <a:solidFill>
            <a:srgbClr val="000000">
              <a:alpha val="39999"/>
            </a:srgbClr>
          </a:solidFill>
          <a:ln w="12700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/>
            <a:endParaRPr kumimoji="0" lang="en-US" sz="1400">
              <a:latin typeface="Times New Roman" pitchFamily="18" charset="0"/>
              <a:ea typeface="HY헤드라인M" pitchFamily="18" charset="-127"/>
            </a:endParaRPr>
          </a:p>
        </p:txBody>
      </p:sp>
      <p:grpSp>
        <p:nvGrpSpPr>
          <p:cNvPr id="10254" name="Group 14"/>
          <p:cNvGrpSpPr>
            <a:grpSpLocks/>
          </p:cNvGrpSpPr>
          <p:nvPr/>
        </p:nvGrpSpPr>
        <p:grpSpPr bwMode="auto">
          <a:xfrm>
            <a:off x="287338" y="908050"/>
            <a:ext cx="4176712" cy="496888"/>
            <a:chOff x="249" y="804"/>
            <a:chExt cx="2359" cy="313"/>
          </a:xfrm>
        </p:grpSpPr>
        <p:pic>
          <p:nvPicPr>
            <p:cNvPr id="10255" name="Picture 15" descr="바23"/>
            <p:cNvPicPr>
              <a:picLocks noChangeAspect="1" noChangeArrowheads="1"/>
            </p:cNvPicPr>
            <p:nvPr/>
          </p:nvPicPr>
          <p:blipFill>
            <a:blip r:embed="rId2" cstate="print">
              <a:lum bright="-4000"/>
            </a:blip>
            <a:srcRect/>
            <a:stretch>
              <a:fillRect/>
            </a:stretch>
          </p:blipFill>
          <p:spPr bwMode="auto">
            <a:xfrm>
              <a:off x="249" y="804"/>
              <a:ext cx="2359" cy="313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</p:spPr>
        </p:pic>
        <p:sp>
          <p:nvSpPr>
            <p:cNvPr id="10256" name="Text Box 16"/>
            <p:cNvSpPr txBox="1">
              <a:spLocks noChangeArrowheads="1"/>
            </p:cNvSpPr>
            <p:nvPr/>
          </p:nvSpPr>
          <p:spPr bwMode="auto">
            <a:xfrm>
              <a:off x="385" y="845"/>
              <a:ext cx="181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/>
              <a:endParaRPr 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강M" pitchFamily="18" charset="-127"/>
                <a:ea typeface="HY강M" pitchFamily="18" charset="-127"/>
                <a:sym typeface="Wingdings 2" pitchFamily="18" charset="2"/>
              </a:endParaRPr>
            </a:p>
          </p:txBody>
        </p:sp>
      </p:grp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358775" y="981075"/>
            <a:ext cx="3817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2000" b="1">
                <a:solidFill>
                  <a:srgbClr val="FFFF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TMDL in US and South Korea</a:t>
            </a:r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608013" y="2157413"/>
            <a:ext cx="3560762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altLang="ko-K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Water Impairment Assessment</a:t>
            </a:r>
          </a:p>
        </p:txBody>
      </p:sp>
      <p:sp>
        <p:nvSpPr>
          <p:cNvPr id="10282" name="Rectangle 42"/>
          <p:cNvSpPr>
            <a:spLocks noChangeArrowheads="1"/>
          </p:cNvSpPr>
          <p:nvPr/>
        </p:nvSpPr>
        <p:spPr bwMode="auto">
          <a:xfrm>
            <a:off x="615950" y="2922588"/>
            <a:ext cx="3560763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altLang="ko-K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Calculating TMDL</a:t>
            </a:r>
          </a:p>
        </p:txBody>
      </p:sp>
      <p:sp>
        <p:nvSpPr>
          <p:cNvPr id="10283" name="Rectangle 43"/>
          <p:cNvSpPr>
            <a:spLocks noChangeArrowheads="1"/>
          </p:cNvSpPr>
          <p:nvPr/>
        </p:nvSpPr>
        <p:spPr bwMode="auto">
          <a:xfrm>
            <a:off x="608013" y="3668713"/>
            <a:ext cx="3560762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Build-up TMDL measures</a:t>
            </a:r>
          </a:p>
        </p:txBody>
      </p:sp>
      <p:sp>
        <p:nvSpPr>
          <p:cNvPr id="10284" name="Rectangle 44"/>
          <p:cNvSpPr>
            <a:spLocks noChangeArrowheads="1"/>
          </p:cNvSpPr>
          <p:nvPr/>
        </p:nvSpPr>
        <p:spPr bwMode="auto">
          <a:xfrm>
            <a:off x="608013" y="5253038"/>
            <a:ext cx="3560762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altLang="ko-K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Monitoring and evaluation</a:t>
            </a:r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608013" y="4460875"/>
            <a:ext cx="3560762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altLang="ko-K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Implementing TMDL program</a:t>
            </a:r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4537075" y="3384550"/>
            <a:ext cx="4103688" cy="719138"/>
          </a:xfrm>
          <a:prstGeom prst="rect">
            <a:avLst/>
          </a:prstGeom>
          <a:noFill/>
          <a:ln w="19050">
            <a:solidFill>
              <a:schemeClr val="bg1"/>
            </a:solidFill>
            <a:prstDash val="solid"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altLang="ko-K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rPr>
              <a:t>The role of local government and </a:t>
            </a:r>
          </a:p>
          <a:p>
            <a:pPr algn="ctr"/>
            <a:r>
              <a:rPr lang="en-US" altLang="ko-K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rPr>
              <a:t>national environmental authority</a:t>
            </a:r>
          </a:p>
        </p:txBody>
      </p:sp>
      <p:sp>
        <p:nvSpPr>
          <p:cNvPr id="10287" name="Rectangle 47"/>
          <p:cNvSpPr>
            <a:spLocks noChangeArrowheads="1"/>
          </p:cNvSpPr>
          <p:nvPr/>
        </p:nvSpPr>
        <p:spPr bwMode="auto">
          <a:xfrm>
            <a:off x="4537075" y="3670300"/>
            <a:ext cx="4103688" cy="406400"/>
          </a:xfrm>
          <a:prstGeom prst="rect">
            <a:avLst/>
          </a:prstGeom>
          <a:noFill/>
          <a:ln w="19050">
            <a:solidFill>
              <a:schemeClr val="bg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rPr>
              <a:t>Assessment Unit</a:t>
            </a:r>
            <a:endParaRPr lang="en-US" altLang="ko-K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10288" name="Rectangle 48"/>
          <p:cNvSpPr>
            <a:spLocks noChangeArrowheads="1"/>
          </p:cNvSpPr>
          <p:nvPr/>
        </p:nvSpPr>
        <p:spPr bwMode="auto">
          <a:xfrm>
            <a:off x="4537075" y="2924175"/>
            <a:ext cx="4103688" cy="406400"/>
          </a:xfrm>
          <a:prstGeom prst="rect">
            <a:avLst/>
          </a:prstGeom>
          <a:noFill/>
          <a:ln w="19050">
            <a:solidFill>
              <a:schemeClr val="bg1"/>
            </a:solidFill>
            <a:prstDash val="solid"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altLang="ko-K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rPr>
              <a:t>Simple prediction model</a:t>
            </a:r>
          </a:p>
        </p:txBody>
      </p:sp>
      <p:sp>
        <p:nvSpPr>
          <p:cNvPr id="10290" name="Rectangle 50"/>
          <p:cNvSpPr>
            <a:spLocks noChangeArrowheads="1"/>
          </p:cNvSpPr>
          <p:nvPr/>
        </p:nvSpPr>
        <p:spPr bwMode="auto">
          <a:xfrm>
            <a:off x="4537075" y="4652963"/>
            <a:ext cx="4103688" cy="792162"/>
          </a:xfrm>
          <a:prstGeom prst="rect">
            <a:avLst/>
          </a:prstGeom>
          <a:noFill/>
          <a:ln w="19050">
            <a:solidFill>
              <a:schemeClr val="bg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rPr>
              <a:t>Duration of TMDL program </a:t>
            </a:r>
          </a:p>
          <a:p>
            <a:pPr algn="ctr"/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rPr>
              <a:t>implementation</a:t>
            </a:r>
          </a:p>
        </p:txBody>
      </p:sp>
      <p:sp>
        <p:nvSpPr>
          <p:cNvPr id="10291" name="Rectangle 51"/>
          <p:cNvSpPr>
            <a:spLocks noChangeArrowheads="1"/>
          </p:cNvSpPr>
          <p:nvPr/>
        </p:nvSpPr>
        <p:spPr bwMode="auto">
          <a:xfrm>
            <a:off x="4537075" y="4246563"/>
            <a:ext cx="4103688" cy="406400"/>
          </a:xfrm>
          <a:prstGeom prst="rect">
            <a:avLst/>
          </a:prstGeom>
          <a:noFill/>
          <a:ln w="19050">
            <a:solidFill>
              <a:schemeClr val="bg1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altLang="ko-K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rPr>
              <a:t>Water quality index &amp; standards</a:t>
            </a:r>
          </a:p>
        </p:txBody>
      </p:sp>
      <p:sp>
        <p:nvSpPr>
          <p:cNvPr id="10292" name="Rectangle 52"/>
          <p:cNvSpPr>
            <a:spLocks noChangeArrowheads="1"/>
          </p:cNvSpPr>
          <p:nvPr/>
        </p:nvSpPr>
        <p:spPr bwMode="auto">
          <a:xfrm>
            <a:off x="608013" y="2157413"/>
            <a:ext cx="3559175" cy="4064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HY헤드라인M" pitchFamily="18" charset="-127"/>
            </a:endParaRPr>
          </a:p>
        </p:txBody>
      </p:sp>
      <p:sp>
        <p:nvSpPr>
          <p:cNvPr id="10293" name="Rectangle 53"/>
          <p:cNvSpPr>
            <a:spLocks noChangeArrowheads="1"/>
          </p:cNvSpPr>
          <p:nvPr/>
        </p:nvSpPr>
        <p:spPr bwMode="auto">
          <a:xfrm>
            <a:off x="617538" y="2922588"/>
            <a:ext cx="3559175" cy="4064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HY헤드라인M" pitchFamily="18" charset="-127"/>
            </a:endParaRPr>
          </a:p>
        </p:txBody>
      </p:sp>
      <p:sp>
        <p:nvSpPr>
          <p:cNvPr id="10294" name="Rectangle 54"/>
          <p:cNvSpPr>
            <a:spLocks noChangeArrowheads="1"/>
          </p:cNvSpPr>
          <p:nvPr/>
        </p:nvSpPr>
        <p:spPr bwMode="auto">
          <a:xfrm>
            <a:off x="617538" y="3668713"/>
            <a:ext cx="3559175" cy="4064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HY헤드라인M" pitchFamily="18" charset="-127"/>
            </a:endParaRPr>
          </a:p>
        </p:txBody>
      </p:sp>
      <p:sp>
        <p:nvSpPr>
          <p:cNvPr id="10295" name="Rectangle 55"/>
          <p:cNvSpPr>
            <a:spLocks noChangeArrowheads="1"/>
          </p:cNvSpPr>
          <p:nvPr/>
        </p:nvSpPr>
        <p:spPr bwMode="auto">
          <a:xfrm>
            <a:off x="617538" y="4460875"/>
            <a:ext cx="3559175" cy="4064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HY헤드라인M" pitchFamily="18" charset="-127"/>
            </a:endParaRPr>
          </a:p>
        </p:txBody>
      </p:sp>
      <p:sp>
        <p:nvSpPr>
          <p:cNvPr id="10296" name="Rectangle 56"/>
          <p:cNvSpPr>
            <a:spLocks noChangeArrowheads="1"/>
          </p:cNvSpPr>
          <p:nvPr/>
        </p:nvSpPr>
        <p:spPr bwMode="auto">
          <a:xfrm>
            <a:off x="617538" y="5253038"/>
            <a:ext cx="3559175" cy="4064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HY헤드라인M" pitchFamily="18" charset="-127"/>
            </a:endParaRPr>
          </a:p>
        </p:txBody>
      </p:sp>
      <p:sp>
        <p:nvSpPr>
          <p:cNvPr id="10298" name="Rectangle 58"/>
          <p:cNvSpPr>
            <a:spLocks noChangeArrowheads="1"/>
          </p:cNvSpPr>
          <p:nvPr/>
        </p:nvSpPr>
        <p:spPr bwMode="auto">
          <a:xfrm>
            <a:off x="4464050" y="2132013"/>
            <a:ext cx="4572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000066"/>
              </a:buClr>
            </a:pPr>
            <a:r>
              <a:rPr lang="en-US" altLang="ko-KR" sz="2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rPr>
              <a:t>Water Impairment Assessment</a:t>
            </a:r>
            <a:endParaRPr lang="en-US" altLang="ko-KR" sz="20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HY헤드라인M" pitchFamily="18" charset="-127"/>
            </a:endParaRPr>
          </a:p>
          <a:p>
            <a:pPr>
              <a:lnSpc>
                <a:spcPct val="120000"/>
              </a:lnSpc>
              <a:buClr>
                <a:srgbClr val="000066"/>
              </a:buClr>
            </a:pPr>
            <a:r>
              <a:rPr lang="en-US" altLang="ko-KR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rPr>
              <a:t> - identifying water bodies not satisfied with water </a:t>
            </a:r>
          </a:p>
          <a:p>
            <a:pPr>
              <a:lnSpc>
                <a:spcPct val="120000"/>
              </a:lnSpc>
              <a:buClr>
                <a:srgbClr val="000066"/>
              </a:buClr>
            </a:pPr>
            <a:r>
              <a:rPr lang="en-US" altLang="ko-KR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rPr>
              <a:t>   quality standard and causes of impairment</a:t>
            </a:r>
          </a:p>
        </p:txBody>
      </p:sp>
      <p:sp>
        <p:nvSpPr>
          <p:cNvPr id="10299" name="Text Box 59"/>
          <p:cNvSpPr txBox="1">
            <a:spLocks noChangeArrowheads="1"/>
          </p:cNvSpPr>
          <p:nvPr/>
        </p:nvSpPr>
        <p:spPr bwMode="auto">
          <a:xfrm>
            <a:off x="504825" y="1555750"/>
            <a:ext cx="8023225" cy="1154113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000066"/>
              </a:buClr>
              <a:tabLst>
                <a:tab pos="7527925" algn="l"/>
              </a:tabLst>
            </a:pPr>
            <a:r>
              <a:rPr lang="en-US" altLang="ko-KR" sz="2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rPr>
              <a:t>TMDL </a:t>
            </a:r>
            <a:r>
              <a:rPr lang="en-US" altLang="ko-KR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rPr>
              <a:t>(</a:t>
            </a: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rPr>
              <a:t>Total Maximum Daily Load)</a:t>
            </a:r>
            <a:endParaRPr lang="en-US" altLang="ko-KR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HY헤드라인M" pitchFamily="18" charset="-127"/>
            </a:endParaRPr>
          </a:p>
          <a:p>
            <a:pPr>
              <a:lnSpc>
                <a:spcPct val="120000"/>
              </a:lnSpc>
              <a:buClr>
                <a:srgbClr val="000066"/>
              </a:buClr>
              <a:tabLst>
                <a:tab pos="7527925" algn="l"/>
              </a:tabLst>
            </a:pPr>
            <a:r>
              <a:rPr lang="en-US" altLang="ko-KR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rPr>
              <a:t> - </a:t>
            </a:r>
            <a:r>
              <a:rPr lang="en-US" altLang="ko-KR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강M" pitchFamily="18" charset="-127"/>
              </a:rPr>
              <a:t>a value of the maximum amount of a pollutant that a body of water can receive </a:t>
            </a:r>
          </a:p>
          <a:p>
            <a:pPr>
              <a:lnSpc>
                <a:spcPct val="120000"/>
              </a:lnSpc>
              <a:buClr>
                <a:srgbClr val="000066"/>
              </a:buClr>
              <a:tabLst>
                <a:tab pos="7527925" algn="l"/>
              </a:tabLst>
            </a:pPr>
            <a:r>
              <a:rPr lang="en-US" altLang="ko-KR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강M" pitchFamily="18" charset="-127"/>
              </a:rPr>
              <a:t>   while still meeting water quality standards (Clean Water Act, 303(d))</a:t>
            </a:r>
          </a:p>
        </p:txBody>
      </p:sp>
      <p:grpSp>
        <p:nvGrpSpPr>
          <p:cNvPr id="10300" name="Group 47"/>
          <p:cNvGrpSpPr>
            <a:grpSpLocks/>
          </p:cNvGrpSpPr>
          <p:nvPr/>
        </p:nvGrpSpPr>
        <p:grpSpPr bwMode="auto">
          <a:xfrm>
            <a:off x="6516688" y="115888"/>
            <a:ext cx="2808287" cy="387350"/>
            <a:chOff x="4059" y="102"/>
            <a:chExt cx="1769" cy="244"/>
          </a:xfrm>
        </p:grpSpPr>
        <p:pic>
          <p:nvPicPr>
            <p:cNvPr id="640019" name="Picture 19" descr="빠빠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59" y="102"/>
              <a:ext cx="1769" cy="244"/>
            </a:xfrm>
            <a:prstGeom prst="rect">
              <a:avLst/>
            </a:prstGeom>
            <a:noFill/>
            <a:effectLst>
              <a:outerShdw dist="35921" dir="2700000" algn="ctr" rotWithShape="0">
                <a:schemeClr val="bg1"/>
              </a:outerShdw>
            </a:effectLst>
          </p:spPr>
        </p:pic>
        <p:sp>
          <p:nvSpPr>
            <p:cNvPr id="640020" name="Rectangle 20"/>
            <p:cNvSpPr>
              <a:spLocks noChangeArrowheads="1"/>
            </p:cNvSpPr>
            <p:nvPr/>
          </p:nvSpPr>
          <p:spPr bwMode="auto">
            <a:xfrm>
              <a:off x="4150" y="164"/>
              <a:ext cx="154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r>
                <a:rPr lang="en-US" altLang="ko-KR" sz="14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HY헤드라인M" pitchFamily="18" charset="-127"/>
                </a:rPr>
                <a:t>1. Background &amp; Purpose</a:t>
              </a:r>
              <a:endParaRPr lang="en-US" altLang="ko-K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endParaRPr>
            </a:p>
          </p:txBody>
        </p:sp>
      </p:grpSp>
      <p:sp>
        <p:nvSpPr>
          <p:cNvPr id="10304" name="AutoShape 64"/>
          <p:cNvSpPr>
            <a:spLocks noChangeArrowheads="1"/>
          </p:cNvSpPr>
          <p:nvPr/>
        </p:nvSpPr>
        <p:spPr bwMode="auto">
          <a:xfrm flipV="1">
            <a:off x="2016125" y="2563813"/>
            <a:ext cx="695325" cy="306387"/>
          </a:xfrm>
          <a:prstGeom prst="upArrow">
            <a:avLst>
              <a:gd name="adj1" fmla="val 55065"/>
              <a:gd name="adj2" fmla="val 46324"/>
            </a:avLst>
          </a:prstGeom>
          <a:gradFill rotWithShape="1">
            <a:gsLst>
              <a:gs pos="0">
                <a:srgbClr val="49E313"/>
              </a:gs>
              <a:gs pos="100000">
                <a:srgbClr val="49E313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ja-JP" altLang="en-US"/>
          </a:p>
        </p:txBody>
      </p:sp>
      <p:sp>
        <p:nvSpPr>
          <p:cNvPr id="10305" name="AutoShape 65"/>
          <p:cNvSpPr>
            <a:spLocks noChangeArrowheads="1"/>
          </p:cNvSpPr>
          <p:nvPr/>
        </p:nvSpPr>
        <p:spPr bwMode="auto">
          <a:xfrm flipV="1">
            <a:off x="2016125" y="3338513"/>
            <a:ext cx="695325" cy="306387"/>
          </a:xfrm>
          <a:prstGeom prst="upArrow">
            <a:avLst>
              <a:gd name="adj1" fmla="val 55065"/>
              <a:gd name="adj2" fmla="val 46324"/>
            </a:avLst>
          </a:prstGeom>
          <a:gradFill rotWithShape="1">
            <a:gsLst>
              <a:gs pos="0">
                <a:srgbClr val="49E313"/>
              </a:gs>
              <a:gs pos="100000">
                <a:srgbClr val="49E313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ja-JP" altLang="en-US"/>
          </a:p>
        </p:txBody>
      </p:sp>
      <p:sp>
        <p:nvSpPr>
          <p:cNvPr id="10306" name="AutoShape 66"/>
          <p:cNvSpPr>
            <a:spLocks noChangeArrowheads="1"/>
          </p:cNvSpPr>
          <p:nvPr/>
        </p:nvSpPr>
        <p:spPr bwMode="auto">
          <a:xfrm flipV="1">
            <a:off x="2016125" y="4130675"/>
            <a:ext cx="695325" cy="306388"/>
          </a:xfrm>
          <a:prstGeom prst="upArrow">
            <a:avLst>
              <a:gd name="adj1" fmla="val 55065"/>
              <a:gd name="adj2" fmla="val 46324"/>
            </a:avLst>
          </a:prstGeom>
          <a:gradFill rotWithShape="1">
            <a:gsLst>
              <a:gs pos="0">
                <a:srgbClr val="49E313"/>
              </a:gs>
              <a:gs pos="100000">
                <a:srgbClr val="49E313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ja-JP" altLang="en-US"/>
          </a:p>
        </p:txBody>
      </p:sp>
      <p:sp>
        <p:nvSpPr>
          <p:cNvPr id="10307" name="AutoShape 67"/>
          <p:cNvSpPr>
            <a:spLocks noChangeArrowheads="1"/>
          </p:cNvSpPr>
          <p:nvPr/>
        </p:nvSpPr>
        <p:spPr bwMode="auto">
          <a:xfrm flipV="1">
            <a:off x="2016125" y="4922838"/>
            <a:ext cx="695325" cy="306387"/>
          </a:xfrm>
          <a:prstGeom prst="upArrow">
            <a:avLst>
              <a:gd name="adj1" fmla="val 55065"/>
              <a:gd name="adj2" fmla="val 46324"/>
            </a:avLst>
          </a:prstGeom>
          <a:gradFill rotWithShape="1">
            <a:gsLst>
              <a:gs pos="0">
                <a:srgbClr val="49E313"/>
              </a:gs>
              <a:gs pos="100000">
                <a:srgbClr val="49E313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ja-JP" altLang="en-US"/>
          </a:p>
        </p:txBody>
      </p:sp>
      <p:sp>
        <p:nvSpPr>
          <p:cNvPr id="10308" name="AutoShape 68"/>
          <p:cNvSpPr>
            <a:spLocks noChangeArrowheads="1"/>
          </p:cNvSpPr>
          <p:nvPr/>
        </p:nvSpPr>
        <p:spPr bwMode="auto">
          <a:xfrm>
            <a:off x="288925" y="6092825"/>
            <a:ext cx="7704138" cy="649288"/>
          </a:xfrm>
          <a:prstGeom prst="roundRect">
            <a:avLst>
              <a:gd name="adj" fmla="val 10269"/>
            </a:avLst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50980"/>
                  <a:invGamma/>
                </a:srgbClr>
              </a:gs>
              <a:gs pos="100000">
                <a:srgbClr val="FF9900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buFontTx/>
              <a:buBlip>
                <a:blip r:embed="rId4"/>
              </a:buBlip>
            </a:pPr>
            <a:r>
              <a:rPr lang="en-US" altLang="ko-KR" sz="1100" dirty="0">
                <a:solidFill>
                  <a:srgbClr val="000066"/>
                </a:solidFill>
                <a:latin typeface="Arial" charset="0"/>
                <a:ea typeface="HY헤드라인M" pitchFamily="18" charset="-127"/>
              </a:rPr>
              <a:t> </a:t>
            </a:r>
            <a:r>
              <a:rPr lang="en-US" altLang="ko-KR" sz="1100" b="1" dirty="0">
                <a:solidFill>
                  <a:srgbClr val="000066"/>
                </a:solidFill>
                <a:latin typeface="Arial" charset="0"/>
                <a:ea typeface="HY헤드라인M" pitchFamily="18" charset="-127"/>
              </a:rPr>
              <a:t>Source: Draft Guidance for Water Quality-based Decisions : The TMDL Process (2nd Edition)", EPA (1999)</a:t>
            </a:r>
          </a:p>
          <a:p>
            <a:r>
              <a:rPr lang="en-US" altLang="ko-KR" sz="1100" b="1" dirty="0">
                <a:solidFill>
                  <a:srgbClr val="000066"/>
                </a:solidFill>
                <a:latin typeface="Arial" charset="0"/>
                <a:ea typeface="HY헤드라인M" pitchFamily="18" charset="-127"/>
              </a:rPr>
              <a:t>                   Navigating the TMDL Process : Evaluation and Improvements, IWA &amp; Water </a:t>
            </a:r>
            <a:r>
              <a:rPr lang="en-US" altLang="ko-KR" sz="1100" b="1" dirty="0" err="1">
                <a:solidFill>
                  <a:srgbClr val="000066"/>
                </a:solidFill>
                <a:latin typeface="Arial" charset="0"/>
                <a:ea typeface="HY헤드라인M" pitchFamily="18" charset="-127"/>
              </a:rPr>
              <a:t>Env</a:t>
            </a:r>
            <a:r>
              <a:rPr lang="en-US" altLang="ko-KR" sz="1100" b="1" dirty="0">
                <a:solidFill>
                  <a:srgbClr val="000066"/>
                </a:solidFill>
                <a:latin typeface="Arial" charset="0"/>
                <a:ea typeface="HY헤드라인M" pitchFamily="18" charset="-127"/>
              </a:rPr>
              <a:t>. Federation (2003)</a:t>
            </a:r>
          </a:p>
          <a:p>
            <a:r>
              <a:rPr lang="en-US" altLang="ko-KR" sz="1100" b="1" dirty="0">
                <a:solidFill>
                  <a:srgbClr val="000066"/>
                </a:solidFill>
                <a:latin typeface="Arial" charset="0"/>
                <a:ea typeface="HY헤드라인M" pitchFamily="18" charset="-127"/>
              </a:rPr>
              <a:t>                   Technical guideline for TMDL Process : Evaluation and Improvements, Korean Ministry of </a:t>
            </a:r>
            <a:r>
              <a:rPr lang="en-US" altLang="ko-KR" sz="1100" b="1" dirty="0" err="1">
                <a:solidFill>
                  <a:srgbClr val="000066"/>
                </a:solidFill>
                <a:latin typeface="Arial" charset="0"/>
                <a:ea typeface="HY헤드라인M" pitchFamily="18" charset="-127"/>
              </a:rPr>
              <a:t>Env</a:t>
            </a:r>
            <a:r>
              <a:rPr lang="en-US" altLang="ko-KR" sz="1100" b="1" dirty="0">
                <a:solidFill>
                  <a:srgbClr val="000066"/>
                </a:solidFill>
                <a:latin typeface="Arial" charset="0"/>
                <a:ea typeface="HY헤드라인M" pitchFamily="18" charset="-127"/>
              </a:rPr>
              <a:t>. (2008)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0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10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0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10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8" grpId="0" animBg="1"/>
      <p:bldP spid="10282" grpId="0" animBg="1"/>
      <p:bldP spid="10283" grpId="0" animBg="1"/>
      <p:bldP spid="10284" grpId="0" animBg="1"/>
      <p:bldP spid="10285" grpId="0" animBg="1"/>
      <p:bldP spid="10286" grpId="0" animBg="1"/>
      <p:bldP spid="10286" grpId="1" animBg="1"/>
      <p:bldP spid="10287" grpId="0" animBg="1"/>
      <p:bldP spid="10287" grpId="1" animBg="1"/>
      <p:bldP spid="10288" grpId="0" animBg="1"/>
      <p:bldP spid="10288" grpId="1" animBg="1"/>
      <p:bldP spid="10290" grpId="0" animBg="1"/>
      <p:bldP spid="10291" grpId="0" animBg="1"/>
      <p:bldP spid="10291" grpId="1" animBg="1"/>
      <p:bldP spid="10292" grpId="0" animBg="1"/>
      <p:bldP spid="10292" grpId="1" animBg="1"/>
      <p:bldP spid="10293" grpId="0" animBg="1"/>
      <p:bldP spid="10293" grpId="1" animBg="1"/>
      <p:bldP spid="10294" grpId="0" animBg="1"/>
      <p:bldP spid="10294" grpId="1" animBg="1"/>
      <p:bldP spid="10295" grpId="0" animBg="1"/>
      <p:bldP spid="10296" grpId="0" animBg="1"/>
      <p:bldP spid="10298" grpId="0"/>
      <p:bldP spid="10298" grpId="1"/>
      <p:bldP spid="10299" grpId="0"/>
      <p:bldP spid="10304" grpId="0" animBg="1"/>
      <p:bldP spid="10305" grpId="0" animBg="1"/>
      <p:bldP spid="10306" grpId="0" animBg="1"/>
      <p:bldP spid="1030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41" name="Group 49"/>
          <p:cNvGrpSpPr>
            <a:grpSpLocks/>
          </p:cNvGrpSpPr>
          <p:nvPr/>
        </p:nvGrpSpPr>
        <p:grpSpPr bwMode="auto">
          <a:xfrm>
            <a:off x="395288" y="836712"/>
            <a:ext cx="5689600" cy="496887"/>
            <a:chOff x="249" y="804"/>
            <a:chExt cx="2359" cy="313"/>
          </a:xfrm>
        </p:grpSpPr>
        <p:pic>
          <p:nvPicPr>
            <p:cNvPr id="59442" name="Picture 50" descr="바23"/>
            <p:cNvPicPr>
              <a:picLocks noChangeAspect="1" noChangeArrowheads="1"/>
            </p:cNvPicPr>
            <p:nvPr/>
          </p:nvPicPr>
          <p:blipFill>
            <a:blip r:embed="rId2" cstate="print">
              <a:lum bright="-4000"/>
            </a:blip>
            <a:srcRect/>
            <a:stretch>
              <a:fillRect/>
            </a:stretch>
          </p:blipFill>
          <p:spPr bwMode="auto">
            <a:xfrm>
              <a:off x="249" y="804"/>
              <a:ext cx="2359" cy="313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</p:spPr>
        </p:pic>
        <p:sp>
          <p:nvSpPr>
            <p:cNvPr id="59443" name="Text Box 51"/>
            <p:cNvSpPr txBox="1">
              <a:spLocks noChangeArrowheads="1"/>
            </p:cNvSpPr>
            <p:nvPr/>
          </p:nvSpPr>
          <p:spPr bwMode="auto">
            <a:xfrm>
              <a:off x="385" y="845"/>
              <a:ext cx="181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/>
              <a:endParaRPr 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강M" pitchFamily="18" charset="-127"/>
                <a:ea typeface="HY강M" pitchFamily="18" charset="-127"/>
                <a:sym typeface="Wingdings 2" pitchFamily="18" charset="2"/>
              </a:endParaRPr>
            </a:p>
          </p:txBody>
        </p:sp>
      </p:grp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393700" y="1405036"/>
            <a:ext cx="8498780" cy="4688259"/>
          </a:xfrm>
          <a:prstGeom prst="roundRect">
            <a:avLst>
              <a:gd name="adj" fmla="val 2588"/>
            </a:avLst>
          </a:prstGeom>
          <a:gradFill rotWithShape="1">
            <a:gsLst>
              <a:gs pos="0">
                <a:srgbClr val="FFCC00">
                  <a:gamma/>
                  <a:shade val="46275"/>
                  <a:invGamma/>
                </a:srgbClr>
              </a:gs>
              <a:gs pos="100000">
                <a:srgbClr val="FFCC00"/>
              </a:gs>
            </a:gsLst>
            <a:lin ang="540000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/>
            <a:endParaRPr kumimoji="0" lang="en-US" sz="1400"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466725" y="871637"/>
            <a:ext cx="525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2000" b="1">
                <a:solidFill>
                  <a:srgbClr val="FFFF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Surface water quality standard and index</a:t>
            </a:r>
          </a:p>
        </p:txBody>
      </p:sp>
      <p:sp>
        <p:nvSpPr>
          <p:cNvPr id="59405" name="AutoShape 13"/>
          <p:cNvSpPr>
            <a:spLocks noChangeArrowheads="1"/>
          </p:cNvSpPr>
          <p:nvPr/>
        </p:nvSpPr>
        <p:spPr bwMode="auto">
          <a:xfrm>
            <a:off x="1908175" y="1837680"/>
            <a:ext cx="6984305" cy="4255616"/>
          </a:xfrm>
          <a:prstGeom prst="roundRect">
            <a:avLst>
              <a:gd name="adj" fmla="val 0"/>
            </a:avLst>
          </a:prstGeom>
          <a:solidFill>
            <a:schemeClr val="bg1">
              <a:alpha val="84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/>
            <a:endParaRPr kumimoji="0" lang="en-US" sz="1400"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59407" name="Line 15"/>
          <p:cNvSpPr>
            <a:spLocks noChangeShapeType="1"/>
          </p:cNvSpPr>
          <p:nvPr/>
        </p:nvSpPr>
        <p:spPr bwMode="auto">
          <a:xfrm flipV="1">
            <a:off x="5292080" y="1405036"/>
            <a:ext cx="645" cy="4688259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9408" name="Line 16"/>
          <p:cNvSpPr>
            <a:spLocks noChangeShapeType="1"/>
          </p:cNvSpPr>
          <p:nvPr/>
        </p:nvSpPr>
        <p:spPr bwMode="auto">
          <a:xfrm flipV="1">
            <a:off x="1907704" y="1405036"/>
            <a:ext cx="471" cy="4688259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 flipV="1">
            <a:off x="395288" y="1837680"/>
            <a:ext cx="849719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9415" name="Line 23"/>
          <p:cNvSpPr>
            <a:spLocks noChangeShapeType="1"/>
          </p:cNvSpPr>
          <p:nvPr/>
        </p:nvSpPr>
        <p:spPr bwMode="auto">
          <a:xfrm flipV="1">
            <a:off x="395536" y="4285952"/>
            <a:ext cx="8496944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9417" name="Text Box 25"/>
          <p:cNvSpPr txBox="1">
            <a:spLocks noChangeArrowheads="1"/>
          </p:cNvSpPr>
          <p:nvPr/>
        </p:nvSpPr>
        <p:spPr bwMode="auto">
          <a:xfrm>
            <a:off x="3275013" y="1405632"/>
            <a:ext cx="865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2000" b="1" dirty="0">
                <a:solidFill>
                  <a:srgbClr val="FFFF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US</a:t>
            </a:r>
          </a:p>
        </p:txBody>
      </p:sp>
      <p:sp>
        <p:nvSpPr>
          <p:cNvPr id="59418" name="Text Box 26"/>
          <p:cNvSpPr txBox="1">
            <a:spLocks noChangeArrowheads="1"/>
          </p:cNvSpPr>
          <p:nvPr/>
        </p:nvSpPr>
        <p:spPr bwMode="auto">
          <a:xfrm>
            <a:off x="6300788" y="1405632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2000" b="1" dirty="0">
                <a:solidFill>
                  <a:srgbClr val="FFFF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South Korea</a:t>
            </a:r>
          </a:p>
        </p:txBody>
      </p:sp>
      <p:sp>
        <p:nvSpPr>
          <p:cNvPr id="59420" name="Text Box 28"/>
          <p:cNvSpPr txBox="1">
            <a:spLocks noChangeArrowheads="1"/>
          </p:cNvSpPr>
          <p:nvPr/>
        </p:nvSpPr>
        <p:spPr bwMode="auto">
          <a:xfrm>
            <a:off x="179512" y="2852936"/>
            <a:ext cx="19446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FF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Regulatory</a:t>
            </a:r>
            <a:endParaRPr lang="en-US" altLang="ko-KR" b="1" dirty="0">
              <a:solidFill>
                <a:srgbClr val="FFFFF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HY헤드라인M" pitchFamily="18" charset="-127"/>
            </a:endParaRPr>
          </a:p>
          <a:p>
            <a:pPr algn="ctr"/>
            <a:r>
              <a:rPr lang="en-US" altLang="ko-KR" b="1" dirty="0">
                <a:solidFill>
                  <a:srgbClr val="FFFF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frame</a:t>
            </a:r>
          </a:p>
        </p:txBody>
      </p:sp>
      <p:sp>
        <p:nvSpPr>
          <p:cNvPr id="59425" name="Text Box 33"/>
          <p:cNvSpPr txBox="1">
            <a:spLocks noChangeArrowheads="1"/>
          </p:cNvSpPr>
          <p:nvPr/>
        </p:nvSpPr>
        <p:spPr bwMode="auto">
          <a:xfrm>
            <a:off x="1979712" y="2880632"/>
            <a:ext cx="32400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1700" b="1" dirty="0" smtClean="0">
                <a:latin typeface="Arial" charset="0"/>
                <a:ea typeface="HY헤드라인M" pitchFamily="18" charset="-127"/>
              </a:rPr>
              <a:t>Type of water body: </a:t>
            </a:r>
            <a:endParaRPr lang="en-US" altLang="ko-KR" sz="1500" i="1" dirty="0">
              <a:latin typeface="Arial" charset="0"/>
              <a:ea typeface="HY헤드라인M" pitchFamily="18" charset="-127"/>
            </a:endParaRPr>
          </a:p>
          <a:p>
            <a:r>
              <a:rPr lang="en-US" altLang="ko-KR" sz="1500" i="1" dirty="0">
                <a:latin typeface="Arial" charset="0"/>
                <a:ea typeface="HY헤드라인M" pitchFamily="18" charset="-127"/>
              </a:rPr>
              <a:t> </a:t>
            </a:r>
            <a:r>
              <a:rPr lang="en-US" altLang="ko-KR" sz="1500" i="1" dirty="0" smtClean="0">
                <a:latin typeface="Arial" charset="0"/>
                <a:ea typeface="HY헤드라인M" pitchFamily="18" charset="-127"/>
              </a:rPr>
              <a:t>Freshwater </a:t>
            </a:r>
            <a:r>
              <a:rPr lang="en-US" altLang="ko-KR" sz="1500" i="1" dirty="0">
                <a:latin typeface="Arial" charset="0"/>
                <a:ea typeface="HY헤드라인M" pitchFamily="18" charset="-127"/>
              </a:rPr>
              <a:t>/ Saltwater</a:t>
            </a:r>
          </a:p>
          <a:p>
            <a:endParaRPr lang="en-US" altLang="ko-KR" sz="800" b="1" dirty="0" smtClean="0">
              <a:latin typeface="Arial" charset="0"/>
              <a:ea typeface="HY헤드라인M" pitchFamily="18" charset="-127"/>
            </a:endParaRPr>
          </a:p>
          <a:p>
            <a:r>
              <a:rPr lang="en-US" altLang="ko-KR" sz="1700" b="1" dirty="0" smtClean="0">
                <a:latin typeface="Arial" charset="0"/>
                <a:ea typeface="HY헤드라인M" pitchFamily="18" charset="-127"/>
              </a:rPr>
              <a:t>Use</a:t>
            </a:r>
            <a:r>
              <a:rPr lang="en-US" altLang="ko-KR" sz="1700" b="1" dirty="0">
                <a:latin typeface="Arial" charset="0"/>
                <a:ea typeface="HY헤드라인M" pitchFamily="18" charset="-127"/>
              </a:rPr>
              <a:t>: </a:t>
            </a:r>
            <a:r>
              <a:rPr lang="en-US" altLang="ko-KR" sz="1500" i="1" dirty="0">
                <a:latin typeface="Arial" charset="0"/>
                <a:ea typeface="HY헤드라인M" pitchFamily="18" charset="-127"/>
              </a:rPr>
              <a:t>ex) General / Aquatic life / </a:t>
            </a:r>
          </a:p>
          <a:p>
            <a:r>
              <a:rPr lang="en-US" altLang="ko-KR" sz="1500" i="1" dirty="0">
                <a:latin typeface="Arial" charset="0"/>
                <a:ea typeface="HY헤드라인M" pitchFamily="18" charset="-127"/>
              </a:rPr>
              <a:t> Recreation / Fish consumption / </a:t>
            </a:r>
          </a:p>
          <a:p>
            <a:r>
              <a:rPr lang="en-US" altLang="ko-KR" sz="1500" i="1" dirty="0">
                <a:latin typeface="Arial" charset="0"/>
                <a:ea typeface="HY헤드라인M" pitchFamily="18" charset="-127"/>
              </a:rPr>
              <a:t> Public supply / Oyster harvest etc.</a:t>
            </a:r>
          </a:p>
          <a:p>
            <a:endParaRPr lang="en-US" altLang="ko-KR" sz="300" b="1" dirty="0">
              <a:latin typeface="Arial" charset="0"/>
              <a:ea typeface="HY헤드라인M" pitchFamily="18" charset="-127"/>
            </a:endParaRPr>
          </a:p>
        </p:txBody>
      </p:sp>
      <p:grpSp>
        <p:nvGrpSpPr>
          <p:cNvPr id="59426" name="Group 47"/>
          <p:cNvGrpSpPr>
            <a:grpSpLocks/>
          </p:cNvGrpSpPr>
          <p:nvPr/>
        </p:nvGrpSpPr>
        <p:grpSpPr bwMode="auto">
          <a:xfrm>
            <a:off x="6516688" y="115888"/>
            <a:ext cx="2808287" cy="387350"/>
            <a:chOff x="4059" y="102"/>
            <a:chExt cx="1769" cy="244"/>
          </a:xfrm>
        </p:grpSpPr>
        <p:pic>
          <p:nvPicPr>
            <p:cNvPr id="640019" name="Picture 19" descr="빠빠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59" y="102"/>
              <a:ext cx="1769" cy="244"/>
            </a:xfrm>
            <a:prstGeom prst="rect">
              <a:avLst/>
            </a:prstGeom>
            <a:noFill/>
            <a:effectLst>
              <a:outerShdw dist="35921" dir="2700000" algn="ctr" rotWithShape="0">
                <a:schemeClr val="bg1"/>
              </a:outerShdw>
            </a:effectLst>
          </p:spPr>
        </p:pic>
        <p:sp>
          <p:nvSpPr>
            <p:cNvPr id="640020" name="Rectangle 20"/>
            <p:cNvSpPr>
              <a:spLocks noChangeArrowheads="1"/>
            </p:cNvSpPr>
            <p:nvPr/>
          </p:nvSpPr>
          <p:spPr bwMode="auto">
            <a:xfrm>
              <a:off x="4150" y="164"/>
              <a:ext cx="154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r>
                <a:rPr lang="en-US" altLang="ko-KR" sz="14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HY헤드라인M" pitchFamily="18" charset="-127"/>
                </a:rPr>
                <a:t>1. Background &amp; Purpose</a:t>
              </a:r>
              <a:endParaRPr lang="en-US" altLang="ko-K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endParaRPr>
            </a:p>
          </p:txBody>
        </p:sp>
      </p:grpSp>
      <p:sp>
        <p:nvSpPr>
          <p:cNvPr id="59429" name="Text Box 37"/>
          <p:cNvSpPr txBox="1">
            <a:spLocks noChangeArrowheads="1"/>
          </p:cNvSpPr>
          <p:nvPr/>
        </p:nvSpPr>
        <p:spPr bwMode="auto">
          <a:xfrm>
            <a:off x="251520" y="5085184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b="1" dirty="0">
                <a:solidFill>
                  <a:srgbClr val="FFFF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TMDL</a:t>
            </a:r>
          </a:p>
        </p:txBody>
      </p:sp>
      <p:sp>
        <p:nvSpPr>
          <p:cNvPr id="59430" name="Text Box 38"/>
          <p:cNvSpPr txBox="1">
            <a:spLocks noChangeArrowheads="1"/>
          </p:cNvSpPr>
          <p:nvPr/>
        </p:nvSpPr>
        <p:spPr bwMode="auto">
          <a:xfrm>
            <a:off x="1979712" y="2302247"/>
            <a:ext cx="33115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700" b="1" dirty="0">
                <a:latin typeface="Arial" charset="0"/>
                <a:ea typeface="HY헤드라인M" pitchFamily="18" charset="-127"/>
              </a:rPr>
              <a:t>National recommended and state-established </a:t>
            </a:r>
            <a:r>
              <a:rPr lang="en-US" altLang="ko-KR" sz="1700" b="1" dirty="0" smtClean="0">
                <a:latin typeface="Arial" charset="0"/>
                <a:ea typeface="HY헤드라인M" pitchFamily="18" charset="-127"/>
              </a:rPr>
              <a:t>standard </a:t>
            </a:r>
            <a:endParaRPr lang="en-US" altLang="ko-KR" sz="1700" b="1" dirty="0">
              <a:latin typeface="Arial" charset="0"/>
              <a:ea typeface="HY헤드라인M" pitchFamily="18" charset="-127"/>
            </a:endParaRPr>
          </a:p>
        </p:txBody>
      </p:sp>
      <p:sp>
        <p:nvSpPr>
          <p:cNvPr id="59432" name="Rectangle 40"/>
          <p:cNvSpPr>
            <a:spLocks noChangeArrowheads="1"/>
          </p:cNvSpPr>
          <p:nvPr/>
        </p:nvSpPr>
        <p:spPr bwMode="auto">
          <a:xfrm>
            <a:off x="2004000" y="4928681"/>
            <a:ext cx="3288080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700" b="1" dirty="0">
                <a:latin typeface="Arial" charset="0"/>
                <a:ea typeface="HY헤드라인M" pitchFamily="18" charset="-127"/>
              </a:rPr>
              <a:t>I</a:t>
            </a:r>
            <a:r>
              <a:rPr lang="en-US" altLang="ko-KR" sz="1700" b="1" dirty="0" smtClean="0">
                <a:latin typeface="Arial" charset="0"/>
                <a:ea typeface="HY헤드라인M" pitchFamily="18" charset="-127"/>
              </a:rPr>
              <a:t>ndex </a:t>
            </a:r>
            <a:r>
              <a:rPr lang="en-US" altLang="ko-KR" sz="1700" b="1" dirty="0">
                <a:latin typeface="Arial" charset="0"/>
                <a:ea typeface="HY헤드라인M" pitchFamily="18" charset="-127"/>
              </a:rPr>
              <a:t>&amp; </a:t>
            </a:r>
            <a:r>
              <a:rPr lang="en-US" altLang="ko-KR" sz="1700" b="1" dirty="0" smtClean="0">
                <a:latin typeface="Arial" charset="0"/>
                <a:ea typeface="HY헤드라인M" pitchFamily="18" charset="-127"/>
              </a:rPr>
              <a:t>standard</a:t>
            </a:r>
            <a:r>
              <a:rPr lang="en-US" altLang="ko-KR" sz="2000" b="1" dirty="0" smtClean="0">
                <a:latin typeface="Arial" charset="0"/>
                <a:ea typeface="HY헤드라인M" pitchFamily="18" charset="-127"/>
              </a:rPr>
              <a:t>: </a:t>
            </a:r>
            <a:r>
              <a:rPr lang="en-US" altLang="ko-KR" sz="1600" i="1" dirty="0" smtClean="0">
                <a:latin typeface="Arial" charset="0"/>
                <a:ea typeface="HY헤드라인M" pitchFamily="18" charset="-127"/>
              </a:rPr>
              <a:t>Site-specific</a:t>
            </a:r>
            <a:endParaRPr lang="en-US" altLang="ko-KR" sz="1700" b="1" dirty="0">
              <a:latin typeface="Arial" charset="0"/>
              <a:ea typeface="HY헤드라인M" pitchFamily="18" charset="-127"/>
            </a:endParaRPr>
          </a:p>
          <a:p>
            <a:r>
              <a:rPr lang="en-US" altLang="ko-KR" sz="1500" i="1" dirty="0">
                <a:latin typeface="Arial" charset="0"/>
                <a:ea typeface="HY헤드라인M" pitchFamily="18" charset="-127"/>
              </a:rPr>
              <a:t> </a:t>
            </a:r>
            <a:r>
              <a:rPr lang="en-US" altLang="ko-KR" sz="1500" i="1" dirty="0" smtClean="0">
                <a:latin typeface="Arial" charset="0"/>
                <a:ea typeface="HY헤드라인M" pitchFamily="18" charset="-127"/>
              </a:rPr>
              <a:t>Metals, Pathogens</a:t>
            </a:r>
            <a:endParaRPr lang="en-US" altLang="ko-KR" sz="1500" i="1" dirty="0">
              <a:latin typeface="Arial" charset="0"/>
              <a:ea typeface="HY헤드라인M" pitchFamily="18" charset="-127"/>
            </a:endParaRPr>
          </a:p>
          <a:p>
            <a:r>
              <a:rPr lang="en-US" altLang="ko-KR" sz="1500" i="1" dirty="0">
                <a:latin typeface="Arial" charset="0"/>
                <a:ea typeface="HY헤드라인M" pitchFamily="18" charset="-127"/>
              </a:rPr>
              <a:t> </a:t>
            </a:r>
            <a:r>
              <a:rPr lang="en-US" altLang="ko-KR" sz="1500" i="1" dirty="0" smtClean="0">
                <a:latin typeface="Arial" charset="0"/>
                <a:ea typeface="HY헤드라인M" pitchFamily="18" charset="-127"/>
              </a:rPr>
              <a:t>Nutrients, Sedimentations </a:t>
            </a:r>
            <a:r>
              <a:rPr lang="en-US" altLang="ko-KR" sz="1500" i="1" dirty="0">
                <a:latin typeface="Arial" charset="0"/>
                <a:ea typeface="HY헤드라인M" pitchFamily="18" charset="-127"/>
              </a:rPr>
              <a:t>/ Siltation</a:t>
            </a:r>
          </a:p>
          <a:p>
            <a:r>
              <a:rPr lang="en-US" altLang="ko-KR" sz="1500" i="1" dirty="0">
                <a:latin typeface="Arial" charset="0"/>
                <a:ea typeface="HY헤드라인M" pitchFamily="18" charset="-127"/>
              </a:rPr>
              <a:t> Organic enrichment / Low DO etc.</a:t>
            </a:r>
            <a:r>
              <a:rPr lang="en-US" altLang="ko-KR" sz="1500" b="1" i="1" dirty="0">
                <a:latin typeface="Arial" charset="0"/>
                <a:ea typeface="HY헤드라인M" pitchFamily="18" charset="-127"/>
              </a:rPr>
              <a:t> </a:t>
            </a:r>
            <a:endParaRPr lang="en-US" altLang="ko-KR" sz="1500" i="1" dirty="0">
              <a:latin typeface="Arial" charset="0"/>
              <a:ea typeface="HY헤드라인M" pitchFamily="18" charset="-127"/>
            </a:endParaRPr>
          </a:p>
        </p:txBody>
      </p:sp>
      <p:sp>
        <p:nvSpPr>
          <p:cNvPr id="59434" name="Text Box 42"/>
          <p:cNvSpPr txBox="1">
            <a:spLocks noChangeArrowheads="1"/>
          </p:cNvSpPr>
          <p:nvPr/>
        </p:nvSpPr>
        <p:spPr bwMode="auto">
          <a:xfrm>
            <a:off x="5435600" y="2485752"/>
            <a:ext cx="37084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1700" b="1" dirty="0">
                <a:latin typeface="Arial" charset="0"/>
                <a:ea typeface="HY헤드라인M" pitchFamily="18" charset="-127"/>
              </a:rPr>
              <a:t>National recommended </a:t>
            </a:r>
            <a:r>
              <a:rPr lang="en-US" altLang="ko-KR" sz="1700" b="1" dirty="0" smtClean="0">
                <a:latin typeface="Arial" charset="0"/>
                <a:ea typeface="HY헤드라인M" pitchFamily="18" charset="-127"/>
              </a:rPr>
              <a:t>standard</a:t>
            </a:r>
            <a:endParaRPr lang="en-US" altLang="ko-KR" sz="1700" b="1" dirty="0">
              <a:latin typeface="Arial" charset="0"/>
              <a:ea typeface="HY헤드라인M" pitchFamily="18" charset="-127"/>
            </a:endParaRPr>
          </a:p>
        </p:txBody>
      </p:sp>
      <p:sp>
        <p:nvSpPr>
          <p:cNvPr id="59437" name="Rectangle 45"/>
          <p:cNvSpPr>
            <a:spLocks noChangeArrowheads="1"/>
          </p:cNvSpPr>
          <p:nvPr/>
        </p:nvSpPr>
        <p:spPr bwMode="auto">
          <a:xfrm>
            <a:off x="5435600" y="4925218"/>
            <a:ext cx="2982913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700" b="1" dirty="0" smtClean="0">
                <a:latin typeface="Arial" charset="0"/>
                <a:ea typeface="HY헤드라인M" pitchFamily="18" charset="-127"/>
              </a:rPr>
              <a:t>Index </a:t>
            </a:r>
            <a:endParaRPr lang="en-US" altLang="ko-KR" sz="1700" b="1" dirty="0">
              <a:latin typeface="Arial" charset="0"/>
              <a:ea typeface="HY헤드라인M" pitchFamily="18" charset="-127"/>
            </a:endParaRPr>
          </a:p>
          <a:p>
            <a:r>
              <a:rPr lang="en-US" altLang="ko-KR" sz="1500" i="1" dirty="0">
                <a:latin typeface="Arial" charset="0"/>
                <a:ea typeface="HY헤드라인M" pitchFamily="18" charset="-127"/>
              </a:rPr>
              <a:t> BOD (Biologic Oxygen Demand)</a:t>
            </a:r>
          </a:p>
          <a:p>
            <a:r>
              <a:rPr lang="en-US" altLang="ko-KR" sz="1500" i="1" dirty="0">
                <a:latin typeface="Arial" charset="0"/>
                <a:ea typeface="HY헤드라인M" pitchFamily="18" charset="-127"/>
              </a:rPr>
              <a:t> T-P (Total Phosphorous)</a:t>
            </a:r>
          </a:p>
        </p:txBody>
      </p:sp>
      <p:sp>
        <p:nvSpPr>
          <p:cNvPr id="59438" name="Text Box 46"/>
          <p:cNvSpPr txBox="1">
            <a:spLocks noChangeArrowheads="1"/>
          </p:cNvSpPr>
          <p:nvPr/>
        </p:nvSpPr>
        <p:spPr bwMode="auto">
          <a:xfrm>
            <a:off x="5436096" y="2845792"/>
            <a:ext cx="338437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1700" b="1" dirty="0" smtClean="0">
                <a:latin typeface="Arial" charset="0"/>
                <a:ea typeface="HY헤드라인M" pitchFamily="18" charset="-127"/>
              </a:rPr>
              <a:t>Type of water body: </a:t>
            </a:r>
          </a:p>
          <a:p>
            <a:r>
              <a:rPr lang="en-US" altLang="ko-KR" sz="1600" i="1" dirty="0" smtClean="0">
                <a:latin typeface="Arial" charset="0"/>
                <a:ea typeface="HY헤드라인M" pitchFamily="18" charset="-127"/>
              </a:rPr>
              <a:t> River / Lake / Underground </a:t>
            </a:r>
          </a:p>
          <a:p>
            <a:endParaRPr lang="en-US" altLang="ko-KR" sz="800" b="1" dirty="0" smtClean="0">
              <a:latin typeface="Arial" charset="0"/>
              <a:ea typeface="HY헤드라인M" pitchFamily="18" charset="-127"/>
            </a:endParaRPr>
          </a:p>
          <a:p>
            <a:r>
              <a:rPr lang="en-US" altLang="ko-KR" sz="1700" b="1" dirty="0" smtClean="0">
                <a:latin typeface="Arial" charset="0"/>
                <a:ea typeface="HY헤드라인M" pitchFamily="18" charset="-127"/>
              </a:rPr>
              <a:t>Use</a:t>
            </a:r>
            <a:r>
              <a:rPr lang="en-US" altLang="ko-KR" sz="1700" b="1" dirty="0">
                <a:latin typeface="Arial" charset="0"/>
                <a:ea typeface="HY헤드라인M" pitchFamily="18" charset="-127"/>
              </a:rPr>
              <a:t>: </a:t>
            </a:r>
            <a:r>
              <a:rPr lang="en-US" altLang="ko-KR" sz="1500" i="1" dirty="0" smtClean="0">
                <a:latin typeface="Arial" charset="0"/>
                <a:ea typeface="HY헤드라인M" pitchFamily="18" charset="-127"/>
              </a:rPr>
              <a:t>ex) Human health, </a:t>
            </a:r>
          </a:p>
          <a:p>
            <a:r>
              <a:rPr lang="en-US" altLang="ko-KR" sz="1500" i="1" dirty="0" smtClean="0">
                <a:latin typeface="Arial" charset="0"/>
                <a:ea typeface="HY헤드라인M" pitchFamily="18" charset="-127"/>
              </a:rPr>
              <a:t>General (Public / </a:t>
            </a:r>
            <a:r>
              <a:rPr lang="en-US" altLang="ko-KR" sz="1500" i="1" dirty="0">
                <a:latin typeface="Arial" charset="0"/>
                <a:ea typeface="HY헤드라인M" pitchFamily="18" charset="-127"/>
              </a:rPr>
              <a:t>Industrial </a:t>
            </a:r>
            <a:r>
              <a:rPr lang="en-US" altLang="ko-KR" sz="1500" i="1" dirty="0" smtClean="0">
                <a:latin typeface="Arial" charset="0"/>
                <a:ea typeface="HY헤드라인M" pitchFamily="18" charset="-127"/>
              </a:rPr>
              <a:t>supply </a:t>
            </a:r>
            <a:r>
              <a:rPr lang="en-US" altLang="ko-KR" sz="1500" i="1" dirty="0">
                <a:latin typeface="Arial" charset="0"/>
                <a:ea typeface="HY헤드라인M" pitchFamily="18" charset="-127"/>
              </a:rPr>
              <a:t>/ Oyster harvest </a:t>
            </a:r>
            <a:r>
              <a:rPr lang="en-US" altLang="ko-KR" sz="1500" i="1" dirty="0" smtClean="0">
                <a:latin typeface="Arial" charset="0"/>
                <a:ea typeface="HY헤드라인M" pitchFamily="18" charset="-127"/>
              </a:rPr>
              <a:t>/ </a:t>
            </a:r>
            <a:r>
              <a:rPr lang="en-US" altLang="ko-KR" sz="1500" i="1" dirty="0">
                <a:latin typeface="Arial" charset="0"/>
                <a:ea typeface="HY헤드라인M" pitchFamily="18" charset="-127"/>
              </a:rPr>
              <a:t>Irrigation supply etc</a:t>
            </a:r>
            <a:r>
              <a:rPr lang="en-US" altLang="ko-KR" sz="1500" i="1" dirty="0" smtClean="0">
                <a:latin typeface="Arial" charset="0"/>
                <a:ea typeface="HY헤드라인M" pitchFamily="18" charset="-127"/>
              </a:rPr>
              <a:t>.)</a:t>
            </a:r>
            <a:endParaRPr lang="en-US" altLang="ko-KR" sz="1500" i="1" dirty="0">
              <a:latin typeface="Arial" charset="0"/>
              <a:ea typeface="HY헤드라인M" pitchFamily="18" charset="-127"/>
            </a:endParaRPr>
          </a:p>
        </p:txBody>
      </p:sp>
      <p:sp>
        <p:nvSpPr>
          <p:cNvPr id="59439" name="AutoShape 47"/>
          <p:cNvSpPr>
            <a:spLocks noChangeArrowheads="1"/>
          </p:cNvSpPr>
          <p:nvPr/>
        </p:nvSpPr>
        <p:spPr bwMode="auto">
          <a:xfrm>
            <a:off x="395288" y="6192838"/>
            <a:ext cx="7704137" cy="404812"/>
          </a:xfrm>
          <a:prstGeom prst="roundRect">
            <a:avLst>
              <a:gd name="adj" fmla="val 5884"/>
            </a:avLst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50980"/>
                  <a:invGamma/>
                </a:srgbClr>
              </a:gs>
              <a:gs pos="100000">
                <a:srgbClr val="FF9900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buFontTx/>
              <a:buBlip>
                <a:blip r:embed="rId4"/>
              </a:buBlip>
            </a:pPr>
            <a:r>
              <a:rPr lang="en-US" altLang="ko-KR" sz="1100">
                <a:solidFill>
                  <a:srgbClr val="000066"/>
                </a:solidFill>
                <a:latin typeface="Arial" charset="0"/>
                <a:ea typeface="HY헤드라인M" pitchFamily="18" charset="-127"/>
              </a:rPr>
              <a:t> </a:t>
            </a:r>
            <a:r>
              <a:rPr lang="en-US" altLang="ko-KR" sz="1100" b="1">
                <a:solidFill>
                  <a:srgbClr val="000066"/>
                </a:solidFill>
                <a:latin typeface="Arial" charset="0"/>
                <a:ea typeface="HY헤드라인M" pitchFamily="18" charset="-127"/>
              </a:rPr>
              <a:t>Source:  EPA (http://water.epa.gov) / Strategy for water quality standard and criteria, EPA (2003)</a:t>
            </a:r>
          </a:p>
          <a:p>
            <a:r>
              <a:rPr lang="en-US" altLang="ko-KR" sz="1100" b="1">
                <a:solidFill>
                  <a:srgbClr val="000066"/>
                </a:solidFill>
                <a:latin typeface="Arial" charset="0"/>
                <a:ea typeface="HY헤드라인M" pitchFamily="18" charset="-127"/>
              </a:rPr>
              <a:t>                   Technical guideline for TMDL Process : Evaluation and Improvements, Korean Ministry of Env. (2008)</a:t>
            </a:r>
          </a:p>
        </p:txBody>
      </p:sp>
      <p:sp>
        <p:nvSpPr>
          <p:cNvPr id="59440" name="Rectangle 48"/>
          <p:cNvSpPr>
            <a:spLocks noChangeArrowheads="1"/>
          </p:cNvSpPr>
          <p:nvPr/>
        </p:nvSpPr>
        <p:spPr bwMode="auto">
          <a:xfrm>
            <a:off x="5436096" y="5667345"/>
            <a:ext cx="2302233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700" b="1" dirty="0" smtClean="0">
                <a:latin typeface="Arial" charset="0"/>
                <a:ea typeface="HY헤드라인M" pitchFamily="18" charset="-127"/>
              </a:rPr>
              <a:t>Standard: </a:t>
            </a:r>
            <a:r>
              <a:rPr lang="en-US" altLang="ko-KR" sz="1500" i="1" dirty="0" smtClean="0">
                <a:latin typeface="Arial" charset="0"/>
                <a:ea typeface="HY헤드라인M" pitchFamily="18" charset="-127"/>
              </a:rPr>
              <a:t>Site-specific</a:t>
            </a:r>
            <a:endParaRPr lang="en-US" altLang="ko-KR" sz="1500" i="1" dirty="0">
              <a:latin typeface="Arial" charset="0"/>
              <a:ea typeface="HY헤드라인M" pitchFamily="18" charset="-127"/>
            </a:endParaRPr>
          </a:p>
        </p:txBody>
      </p:sp>
      <p:sp>
        <p:nvSpPr>
          <p:cNvPr id="27" name="Text Box 38"/>
          <p:cNvSpPr txBox="1">
            <a:spLocks noChangeArrowheads="1"/>
          </p:cNvSpPr>
          <p:nvPr/>
        </p:nvSpPr>
        <p:spPr bwMode="auto">
          <a:xfrm>
            <a:off x="1979712" y="1987793"/>
            <a:ext cx="3311525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700" b="1" dirty="0" smtClean="0">
                <a:latin typeface="Arial" charset="0"/>
                <a:ea typeface="HY헤드라인M" pitchFamily="18" charset="-127"/>
              </a:rPr>
              <a:t>Clean Water Act</a:t>
            </a:r>
            <a:endParaRPr lang="en-US" altLang="ko-KR" sz="1700" b="1" dirty="0">
              <a:latin typeface="Arial" charset="0"/>
              <a:ea typeface="HY헤드라인M" pitchFamily="18" charset="-127"/>
            </a:endParaRPr>
          </a:p>
        </p:txBody>
      </p:sp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5436096" y="1909688"/>
            <a:ext cx="35283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Arial" charset="0"/>
                <a:ea typeface="HY헤드라인M" pitchFamily="18" charset="-127"/>
              </a:rPr>
              <a:t>Framework Act on Environmental Policy</a:t>
            </a:r>
            <a:endParaRPr lang="en-US" altLang="ko-KR" sz="1600" b="1" dirty="0">
              <a:latin typeface="Arial" charset="0"/>
              <a:ea typeface="HY헤드라인M" pitchFamily="18" charset="-127"/>
            </a:endParaRPr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1979712" y="4357960"/>
            <a:ext cx="3311525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700" b="1" dirty="0" smtClean="0">
                <a:latin typeface="Arial" charset="0"/>
                <a:ea typeface="HY헤드라인M" pitchFamily="18" charset="-127"/>
              </a:rPr>
              <a:t>Clean Water Act</a:t>
            </a:r>
            <a:endParaRPr lang="en-US" altLang="ko-KR" sz="1700" b="1" dirty="0">
              <a:latin typeface="Arial" charset="0"/>
              <a:ea typeface="HY헤드라인M" pitchFamily="18" charset="-127"/>
            </a:endParaRPr>
          </a:p>
        </p:txBody>
      </p:sp>
      <p:sp>
        <p:nvSpPr>
          <p:cNvPr id="30" name="Text Box 38"/>
          <p:cNvSpPr txBox="1">
            <a:spLocks noChangeArrowheads="1"/>
          </p:cNvSpPr>
          <p:nvPr/>
        </p:nvSpPr>
        <p:spPr bwMode="auto">
          <a:xfrm>
            <a:off x="5436096" y="4356393"/>
            <a:ext cx="33115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600" b="1" dirty="0" smtClean="0">
                <a:latin typeface="Arial" charset="0"/>
                <a:ea typeface="HY헤드라인M" pitchFamily="18" charset="-127"/>
              </a:rPr>
              <a:t>Water Quality and Water ecosystem Conservation Act</a:t>
            </a:r>
            <a:endParaRPr lang="en-US" altLang="ko-KR" sz="1600" b="1" dirty="0">
              <a:latin typeface="Arial" charset="0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79388" y="6381750"/>
            <a:ext cx="7056437" cy="3603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50980"/>
                  <a:invGamma/>
                </a:srgbClr>
              </a:gs>
              <a:gs pos="100000">
                <a:srgbClr val="FF9900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buFontTx/>
              <a:buBlip>
                <a:blip r:embed="rId2"/>
              </a:buBlip>
            </a:pPr>
            <a:r>
              <a:rPr lang="en-US" altLang="ko-KR" sz="1200">
                <a:solidFill>
                  <a:srgbClr val="000066"/>
                </a:solidFill>
                <a:latin typeface="Arial" charset="0"/>
                <a:ea typeface="HY헤드라인M" pitchFamily="18" charset="-127"/>
              </a:rPr>
              <a:t> </a:t>
            </a:r>
            <a:r>
              <a:rPr lang="en-US" altLang="ko-KR" sz="1200" b="1">
                <a:solidFill>
                  <a:srgbClr val="000066"/>
                </a:solidFill>
                <a:latin typeface="Arial" charset="0"/>
                <a:ea typeface="HY헤드라인M" pitchFamily="18" charset="-127"/>
              </a:rPr>
              <a:t>Source: 2010 Guidance for Assessing and Reporting Surface Water Quality in Texas (2009)</a:t>
            </a:r>
          </a:p>
        </p:txBody>
      </p: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6516688" y="115888"/>
            <a:ext cx="2808287" cy="387350"/>
            <a:chOff x="4059" y="102"/>
            <a:chExt cx="1769" cy="244"/>
          </a:xfrm>
        </p:grpSpPr>
        <p:pic>
          <p:nvPicPr>
            <p:cNvPr id="12" name="Picture 19" descr="빠빠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59" y="102"/>
              <a:ext cx="1769" cy="244"/>
            </a:xfrm>
            <a:prstGeom prst="rect">
              <a:avLst/>
            </a:prstGeom>
            <a:noFill/>
            <a:effectLst>
              <a:outerShdw dist="35921" dir="2700000" algn="ctr" rotWithShape="0">
                <a:schemeClr val="bg1"/>
              </a:outerShdw>
            </a:effectLst>
          </p:spPr>
        </p:pic>
        <p:sp>
          <p:nvSpPr>
            <p:cNvPr id="13" name="Rectangle 20"/>
            <p:cNvSpPr>
              <a:spLocks noChangeArrowheads="1"/>
            </p:cNvSpPr>
            <p:nvPr/>
          </p:nvSpPr>
          <p:spPr bwMode="auto">
            <a:xfrm>
              <a:off x="4150" y="164"/>
              <a:ext cx="154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r>
                <a:rPr lang="en-US" altLang="ko-KR" sz="1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HY헤드라인M" pitchFamily="18" charset="-127"/>
                </a:rPr>
                <a:t>1. Background &amp; Purpose</a:t>
              </a:r>
              <a:endPara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endParaRPr>
            </a:p>
          </p:txBody>
        </p:sp>
      </p:grp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556792"/>
            <a:ext cx="82809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직사각형 17"/>
          <p:cNvSpPr/>
          <p:nvPr/>
        </p:nvSpPr>
        <p:spPr bwMode="auto">
          <a:xfrm>
            <a:off x="395536" y="4149080"/>
            <a:ext cx="8280920" cy="18722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" name="직사각형 16"/>
          <p:cNvSpPr/>
          <p:nvPr/>
        </p:nvSpPr>
        <p:spPr bwMode="auto">
          <a:xfrm>
            <a:off x="395536" y="4653136"/>
            <a:ext cx="2304256" cy="13681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8" y="42210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Recreation Use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75856" y="42210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General Use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11560" y="471585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 index : 3 mg/L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11560" y="507589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index : …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11560" y="54359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index : …</a:t>
            </a:r>
            <a:endParaRPr lang="en-US" b="1" dirty="0"/>
          </a:p>
        </p:txBody>
      </p:sp>
      <p:sp>
        <p:nvSpPr>
          <p:cNvPr id="24" name="직사각형 23"/>
          <p:cNvSpPr/>
          <p:nvPr/>
        </p:nvSpPr>
        <p:spPr bwMode="auto">
          <a:xfrm>
            <a:off x="3059832" y="4653136"/>
            <a:ext cx="2304256" cy="13681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19872" y="471585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 index : 5 mg/L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419872" y="507589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 index : …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419872" y="54359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index : …</a:t>
            </a:r>
            <a:endParaRPr lang="en-US" b="1" dirty="0"/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395536" y="1052736"/>
            <a:ext cx="865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2000" b="1" dirty="0">
                <a:solidFill>
                  <a:srgbClr val="FFFF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6516688" y="115888"/>
            <a:ext cx="2808287" cy="387350"/>
            <a:chOff x="4059" y="102"/>
            <a:chExt cx="1769" cy="244"/>
          </a:xfrm>
        </p:grpSpPr>
        <p:pic>
          <p:nvPicPr>
            <p:cNvPr id="7" name="Picture 19" descr="빠빠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59" y="102"/>
              <a:ext cx="1769" cy="244"/>
            </a:xfrm>
            <a:prstGeom prst="rect">
              <a:avLst/>
            </a:prstGeom>
            <a:noFill/>
            <a:effectLst>
              <a:outerShdw dist="35921" dir="2700000" algn="ctr" rotWithShape="0">
                <a:schemeClr val="bg1"/>
              </a:outerShdw>
            </a:effectLst>
          </p:spPr>
        </p:pic>
        <p:sp>
          <p:nvSpPr>
            <p:cNvPr id="8" name="Rectangle 20"/>
            <p:cNvSpPr>
              <a:spLocks noChangeArrowheads="1"/>
            </p:cNvSpPr>
            <p:nvPr/>
          </p:nvSpPr>
          <p:spPr bwMode="auto">
            <a:xfrm>
              <a:off x="4150" y="164"/>
              <a:ext cx="154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r>
                <a:rPr lang="en-US" altLang="ko-KR" sz="14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HY헤드라인M" pitchFamily="18" charset="-127"/>
                </a:rPr>
                <a:t>1. Background &amp; Purpose</a:t>
              </a:r>
              <a:endParaRPr lang="en-US" altLang="ko-K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endParaRPr>
            </a:p>
          </p:txBody>
        </p:sp>
      </p:grp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 l="45364" t="23518" r="31490" b="13963"/>
          <a:stretch>
            <a:fillRect/>
          </a:stretch>
        </p:blipFill>
        <p:spPr bwMode="auto">
          <a:xfrm>
            <a:off x="2843808" y="1052736"/>
            <a:ext cx="3678771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563888" y="119675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BOD </a:t>
            </a:r>
            <a:endParaRPr lang="en-US" b="1" dirty="0"/>
          </a:p>
        </p:txBody>
      </p:sp>
      <p:sp>
        <p:nvSpPr>
          <p:cNvPr id="12" name="타원 11"/>
          <p:cNvSpPr/>
          <p:nvPr/>
        </p:nvSpPr>
        <p:spPr bwMode="auto">
          <a:xfrm>
            <a:off x="5148064" y="4725144"/>
            <a:ext cx="1080120" cy="1080120"/>
          </a:xfrm>
          <a:prstGeom prst="ellipse">
            <a:avLst/>
          </a:prstGeom>
          <a:solidFill>
            <a:schemeClr val="accent1">
              <a:alpha val="23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539552" y="1052736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2000" b="1" dirty="0">
                <a:solidFill>
                  <a:srgbClr val="FFFF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South Korea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26" name="Group 14"/>
          <p:cNvGrpSpPr>
            <a:grpSpLocks/>
          </p:cNvGrpSpPr>
          <p:nvPr/>
        </p:nvGrpSpPr>
        <p:grpSpPr bwMode="auto">
          <a:xfrm>
            <a:off x="539750" y="1125538"/>
            <a:ext cx="1871663" cy="496887"/>
            <a:chOff x="249" y="804"/>
            <a:chExt cx="2359" cy="313"/>
          </a:xfrm>
        </p:grpSpPr>
        <p:pic>
          <p:nvPicPr>
            <p:cNvPr id="64527" name="Picture 15" descr="바23"/>
            <p:cNvPicPr>
              <a:picLocks noChangeAspect="1" noChangeArrowheads="1"/>
            </p:cNvPicPr>
            <p:nvPr/>
          </p:nvPicPr>
          <p:blipFill>
            <a:blip r:embed="rId2" cstate="print">
              <a:lum bright="-4000"/>
            </a:blip>
            <a:srcRect/>
            <a:stretch>
              <a:fillRect/>
            </a:stretch>
          </p:blipFill>
          <p:spPr bwMode="auto">
            <a:xfrm>
              <a:off x="249" y="804"/>
              <a:ext cx="2359" cy="313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</p:spPr>
        </p:pic>
        <p:sp>
          <p:nvSpPr>
            <p:cNvPr id="64528" name="Text Box 16"/>
            <p:cNvSpPr txBox="1">
              <a:spLocks noChangeArrowheads="1"/>
            </p:cNvSpPr>
            <p:nvPr/>
          </p:nvSpPr>
          <p:spPr bwMode="auto">
            <a:xfrm>
              <a:off x="385" y="845"/>
              <a:ext cx="181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/>
              <a:endParaRPr 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강M" pitchFamily="18" charset="-127"/>
                <a:ea typeface="HY강M" pitchFamily="18" charset="-127"/>
                <a:sym typeface="Wingdings 2" pitchFamily="18" charset="2"/>
              </a:endParaRPr>
            </a:p>
          </p:txBody>
        </p:sp>
      </p:grp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684213" y="1196975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2000" b="1">
                <a:solidFill>
                  <a:srgbClr val="FFFF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Objective</a:t>
            </a:r>
          </a:p>
        </p:txBody>
      </p:sp>
      <p:sp>
        <p:nvSpPr>
          <p:cNvPr id="64520" name="AutoShape 8"/>
          <p:cNvSpPr>
            <a:spLocks noChangeArrowheads="1"/>
          </p:cNvSpPr>
          <p:nvPr/>
        </p:nvSpPr>
        <p:spPr bwMode="auto">
          <a:xfrm>
            <a:off x="539750" y="1628775"/>
            <a:ext cx="8208963" cy="720725"/>
          </a:xfrm>
          <a:prstGeom prst="roundRect">
            <a:avLst>
              <a:gd name="adj" fmla="val 2588"/>
            </a:avLst>
          </a:prstGeom>
          <a:solidFill>
            <a:srgbClr val="000000">
              <a:alpha val="39999"/>
            </a:srgbClr>
          </a:solidFill>
          <a:ln w="12700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/>
            <a:endParaRPr kumimoji="0" lang="en-US" sz="1400"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827088" y="1773238"/>
            <a:ext cx="7561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2000" b="1">
                <a:solidFill>
                  <a:srgbClr val="FFFF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GIS application for Best Environmental Management?</a:t>
            </a:r>
          </a:p>
        </p:txBody>
      </p:sp>
      <p:sp>
        <p:nvSpPr>
          <p:cNvPr id="64523" name="AutoShape 11"/>
          <p:cNvSpPr>
            <a:spLocks noChangeArrowheads="1"/>
          </p:cNvSpPr>
          <p:nvPr/>
        </p:nvSpPr>
        <p:spPr bwMode="auto">
          <a:xfrm>
            <a:off x="539750" y="2420938"/>
            <a:ext cx="8208963" cy="2520950"/>
          </a:xfrm>
          <a:prstGeom prst="roundRect">
            <a:avLst>
              <a:gd name="adj" fmla="val 2204"/>
            </a:avLst>
          </a:prstGeom>
          <a:solidFill>
            <a:schemeClr val="bg1">
              <a:alpha val="7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/>
            <a:endParaRPr kumimoji="0" lang="en-US" sz="1400"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64525" name="AutoShape 13"/>
          <p:cNvSpPr>
            <a:spLocks noChangeArrowheads="1"/>
          </p:cNvSpPr>
          <p:nvPr/>
        </p:nvSpPr>
        <p:spPr bwMode="auto">
          <a:xfrm>
            <a:off x="679450" y="2636838"/>
            <a:ext cx="1800225" cy="2017712"/>
          </a:xfrm>
          <a:prstGeom prst="roundRect">
            <a:avLst>
              <a:gd name="adj" fmla="val 5310"/>
            </a:avLst>
          </a:prstGeom>
          <a:gradFill rotWithShape="1">
            <a:gsLst>
              <a:gs pos="0">
                <a:srgbClr val="CC6600"/>
              </a:gs>
              <a:gs pos="100000">
                <a:srgbClr val="CC6600">
                  <a:gamma/>
                  <a:shade val="76078"/>
                  <a:invGamma/>
                </a:srgbClr>
              </a:gs>
            </a:gsLst>
            <a:lin ang="5400000" scaled="1"/>
          </a:gradFill>
          <a:ln w="9525" algn="ctr">
            <a:solidFill>
              <a:srgbClr val="01477B"/>
            </a:solidFill>
            <a:round/>
            <a:headEnd/>
            <a:tailEnd/>
          </a:ln>
          <a:effectLst>
            <a:outerShdw dist="25400" dir="5400000" algn="ctr" rotWithShape="0">
              <a:srgbClr val="969696"/>
            </a:outerShdw>
          </a:effectLst>
        </p:spPr>
        <p:txBody>
          <a:bodyPr wrap="none" anchor="ctr"/>
          <a:lstStyle/>
          <a:p>
            <a:pPr algn="ctr">
              <a:buSzPct val="90000"/>
            </a:pPr>
            <a:endParaRPr lang="en-US" sz="1600">
              <a:solidFill>
                <a:srgbClr val="FFFFD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64529" name="AutoShape 17"/>
          <p:cNvSpPr>
            <a:spLocks noChangeArrowheads="1"/>
          </p:cNvSpPr>
          <p:nvPr/>
        </p:nvSpPr>
        <p:spPr bwMode="auto">
          <a:xfrm>
            <a:off x="2551113" y="2636838"/>
            <a:ext cx="1733550" cy="2017712"/>
          </a:xfrm>
          <a:prstGeom prst="roundRect">
            <a:avLst>
              <a:gd name="adj" fmla="val 4579"/>
            </a:avLst>
          </a:prstGeom>
          <a:gradFill rotWithShape="1">
            <a:gsLst>
              <a:gs pos="0">
                <a:srgbClr val="A8A400"/>
              </a:gs>
              <a:gs pos="100000">
                <a:srgbClr val="A8A400">
                  <a:gamma/>
                  <a:shade val="76078"/>
                  <a:invGamma/>
                </a:srgbClr>
              </a:gs>
            </a:gsLst>
            <a:lin ang="5400000" scaled="1"/>
          </a:gradFill>
          <a:ln w="9525" algn="ctr">
            <a:solidFill>
              <a:srgbClr val="01477B"/>
            </a:solidFill>
            <a:round/>
            <a:headEnd/>
            <a:tailEnd/>
          </a:ln>
          <a:effectLst>
            <a:outerShdw dist="25400" dir="5400000" algn="ctr" rotWithShape="0">
              <a:srgbClr val="969696"/>
            </a:outerShdw>
          </a:effectLst>
        </p:spPr>
        <p:txBody>
          <a:bodyPr wrap="none" anchor="ctr"/>
          <a:lstStyle/>
          <a:p>
            <a:pPr algn="ctr">
              <a:buSzPct val="90000"/>
            </a:pPr>
            <a:endParaRPr lang="en-US" sz="1600">
              <a:solidFill>
                <a:srgbClr val="FFFFD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64530" name="AutoShape 18"/>
          <p:cNvSpPr>
            <a:spLocks noChangeArrowheads="1"/>
          </p:cNvSpPr>
          <p:nvPr/>
        </p:nvSpPr>
        <p:spPr bwMode="auto">
          <a:xfrm>
            <a:off x="4356100" y="2636838"/>
            <a:ext cx="4248150" cy="2017712"/>
          </a:xfrm>
          <a:prstGeom prst="roundRect">
            <a:avLst>
              <a:gd name="adj" fmla="val 3296"/>
            </a:avLst>
          </a:prstGeom>
          <a:solidFill>
            <a:srgbClr val="FFCC00"/>
          </a:solidFill>
          <a:ln w="9525" algn="ctr">
            <a:solidFill>
              <a:srgbClr val="01477B"/>
            </a:solidFill>
            <a:round/>
            <a:headEnd/>
            <a:tailEnd/>
          </a:ln>
          <a:effectLst>
            <a:outerShdw dist="25400" dir="5400000" algn="ctr" rotWithShape="0">
              <a:srgbClr val="969696"/>
            </a:outerShdw>
          </a:effectLst>
        </p:spPr>
        <p:txBody>
          <a:bodyPr wrap="none" anchor="ctr"/>
          <a:lstStyle/>
          <a:p>
            <a:pPr algn="ctr">
              <a:buSzPct val="90000"/>
            </a:pPr>
            <a:endParaRPr lang="en-US" sz="1600">
              <a:solidFill>
                <a:srgbClr val="FFFFD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64531" name="Text Box 19"/>
          <p:cNvSpPr txBox="1">
            <a:spLocks noChangeArrowheads="1"/>
          </p:cNvSpPr>
          <p:nvPr/>
        </p:nvSpPr>
        <p:spPr bwMode="auto">
          <a:xfrm>
            <a:off x="755650" y="2925763"/>
            <a:ext cx="16573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b="1">
                <a:solidFill>
                  <a:srgbClr val="FFFF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Spatial Visualizing of status</a:t>
            </a:r>
          </a:p>
        </p:txBody>
      </p:sp>
      <p:sp>
        <p:nvSpPr>
          <p:cNvPr id="64532" name="Text Box 20"/>
          <p:cNvSpPr txBox="1">
            <a:spLocks noChangeArrowheads="1"/>
          </p:cNvSpPr>
          <p:nvPr/>
        </p:nvSpPr>
        <p:spPr bwMode="auto">
          <a:xfrm>
            <a:off x="2622550" y="2997200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b="1">
                <a:solidFill>
                  <a:srgbClr val="FFFF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Assessment</a:t>
            </a:r>
          </a:p>
        </p:txBody>
      </p:sp>
      <p:sp>
        <p:nvSpPr>
          <p:cNvPr id="64533" name="Text Box 21"/>
          <p:cNvSpPr txBox="1">
            <a:spLocks noChangeArrowheads="1"/>
          </p:cNvSpPr>
          <p:nvPr/>
        </p:nvSpPr>
        <p:spPr bwMode="auto">
          <a:xfrm>
            <a:off x="5651500" y="270351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b="1" dirty="0">
                <a:latin typeface="Arial" charset="0"/>
                <a:ea typeface="HY헤드라인M" pitchFamily="18" charset="-127"/>
              </a:rPr>
              <a:t>Prediction</a:t>
            </a:r>
          </a:p>
        </p:txBody>
      </p:sp>
      <p:sp>
        <p:nvSpPr>
          <p:cNvPr id="64534" name="Text Box 22"/>
          <p:cNvSpPr txBox="1">
            <a:spLocks noChangeArrowheads="1"/>
          </p:cNvSpPr>
          <p:nvPr/>
        </p:nvSpPr>
        <p:spPr bwMode="auto">
          <a:xfrm>
            <a:off x="2622550" y="3600450"/>
            <a:ext cx="15843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sz="1500" i="1" dirty="0">
                <a:solidFill>
                  <a:srgbClr val="FFFF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e.g. </a:t>
            </a:r>
            <a:r>
              <a:rPr lang="en-US" altLang="ko-KR" sz="1500" i="1" dirty="0" smtClean="0">
                <a:solidFill>
                  <a:srgbClr val="FFFF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Identify impaired </a:t>
            </a:r>
            <a:r>
              <a:rPr lang="en-US" altLang="ko-KR" sz="1500" i="1" dirty="0">
                <a:solidFill>
                  <a:srgbClr val="FFFF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water</a:t>
            </a:r>
          </a:p>
        </p:txBody>
      </p:sp>
      <p:sp>
        <p:nvSpPr>
          <p:cNvPr id="64535" name="Text Box 23"/>
          <p:cNvSpPr txBox="1">
            <a:spLocks noChangeArrowheads="1"/>
          </p:cNvSpPr>
          <p:nvPr/>
        </p:nvSpPr>
        <p:spPr bwMode="auto">
          <a:xfrm>
            <a:off x="750888" y="3862388"/>
            <a:ext cx="16557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sz="1500" i="1" dirty="0">
                <a:solidFill>
                  <a:srgbClr val="FFFF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rPr>
              <a:t>e.g. water quality</a:t>
            </a:r>
          </a:p>
        </p:txBody>
      </p:sp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4427538" y="3070225"/>
            <a:ext cx="4464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600" dirty="0">
                <a:latin typeface="Arial" charset="0"/>
                <a:ea typeface="HY헤드라인M" pitchFamily="18" charset="-127"/>
              </a:rPr>
              <a:t>Automated input-data mining for modeling</a:t>
            </a:r>
          </a:p>
        </p:txBody>
      </p:sp>
      <p:sp>
        <p:nvSpPr>
          <p:cNvPr id="64537" name="Text Box 25"/>
          <p:cNvSpPr txBox="1">
            <a:spLocks noChangeArrowheads="1"/>
          </p:cNvSpPr>
          <p:nvPr/>
        </p:nvSpPr>
        <p:spPr bwMode="auto">
          <a:xfrm>
            <a:off x="4429125" y="3860800"/>
            <a:ext cx="410368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600" dirty="0">
                <a:latin typeface="Arial" charset="0"/>
                <a:ea typeface="HY헤드라인M" pitchFamily="18" charset="-127"/>
              </a:rPr>
              <a:t>Simple prediction for initial decision making </a:t>
            </a:r>
            <a:endParaRPr lang="en-US" altLang="ko-KR" sz="1500" dirty="0">
              <a:latin typeface="Arial" charset="0"/>
              <a:ea typeface="HY헤드라인M" pitchFamily="18" charset="-127"/>
            </a:endParaRPr>
          </a:p>
          <a:p>
            <a:r>
              <a:rPr lang="en-US" altLang="ko-KR" sz="15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HY헤드라인M" pitchFamily="18" charset="-127"/>
              </a:rPr>
              <a:t>e.g. 1D steady-state conservative-pollutant </a:t>
            </a:r>
            <a:endParaRPr lang="en-US" altLang="ko-KR" sz="1500" i="1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HY헤드라인M" pitchFamily="18" charset="-127"/>
            </a:endParaRPr>
          </a:p>
          <a:p>
            <a:r>
              <a:rPr lang="en-US" altLang="ko-KR" sz="15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HY헤드라인M" pitchFamily="18" charset="-127"/>
              </a:rPr>
              <a:t> </a:t>
            </a:r>
            <a:r>
              <a:rPr lang="en-US" altLang="ko-KR" sz="15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HY헤드라인M" pitchFamily="18" charset="-127"/>
              </a:rPr>
              <a:t>      behavior </a:t>
            </a:r>
            <a:r>
              <a:rPr lang="en-US" altLang="ko-KR" sz="15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HY헤드라인M" pitchFamily="18" charset="-127"/>
              </a:rPr>
              <a:t>estimation</a:t>
            </a:r>
          </a:p>
        </p:txBody>
      </p:sp>
      <p:sp>
        <p:nvSpPr>
          <p:cNvPr id="64538" name="Text Box 26"/>
          <p:cNvSpPr txBox="1">
            <a:spLocks noChangeArrowheads="1"/>
          </p:cNvSpPr>
          <p:nvPr/>
        </p:nvSpPr>
        <p:spPr bwMode="auto">
          <a:xfrm>
            <a:off x="4427538" y="3313113"/>
            <a:ext cx="4248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5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HY헤드라인M" pitchFamily="18" charset="-127"/>
              </a:rPr>
              <a:t>e.g. Sedimentation (RUSLE) </a:t>
            </a:r>
          </a:p>
          <a:p>
            <a:r>
              <a:rPr lang="en-US" altLang="ko-KR" sz="15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HY헤드라인M" pitchFamily="18" charset="-127"/>
              </a:rPr>
              <a:t>       Non-point load / </a:t>
            </a:r>
            <a:r>
              <a:rPr lang="en-US" altLang="ko-KR" sz="15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HY헤드라인M" pitchFamily="18" charset="-127"/>
              </a:rPr>
              <a:t>runoff (HSPF, SWAT etc.)</a:t>
            </a:r>
            <a:endParaRPr lang="en-US" altLang="ko-KR" sz="1500" i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HY헤드라인M" pitchFamily="18" charset="-127"/>
            </a:endParaRPr>
          </a:p>
        </p:txBody>
      </p:sp>
      <p:sp>
        <p:nvSpPr>
          <p:cNvPr id="64539" name="Rectangle 27"/>
          <p:cNvSpPr>
            <a:spLocks noChangeArrowheads="1"/>
          </p:cNvSpPr>
          <p:nvPr/>
        </p:nvSpPr>
        <p:spPr bwMode="auto">
          <a:xfrm>
            <a:off x="684213" y="2636838"/>
            <a:ext cx="3600450" cy="20177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" name="그룹 25"/>
          <p:cNvGrpSpPr/>
          <p:nvPr/>
        </p:nvGrpSpPr>
        <p:grpSpPr>
          <a:xfrm>
            <a:off x="539750" y="5011738"/>
            <a:ext cx="8208963" cy="1513606"/>
            <a:chOff x="539750" y="5011738"/>
            <a:chExt cx="8208963" cy="1513606"/>
          </a:xfrm>
        </p:grpSpPr>
        <p:grpSp>
          <p:nvGrpSpPr>
            <p:cNvPr id="24" name="그룹 23"/>
            <p:cNvGrpSpPr/>
            <p:nvPr/>
          </p:nvGrpSpPr>
          <p:grpSpPr>
            <a:xfrm>
              <a:off x="539750" y="5011738"/>
              <a:ext cx="8208963" cy="1513606"/>
              <a:chOff x="539750" y="5011738"/>
              <a:chExt cx="8208963" cy="1585614"/>
            </a:xfrm>
          </p:grpSpPr>
          <p:sp>
            <p:nvSpPr>
              <p:cNvPr id="64518" name="AutoShape 6"/>
              <p:cNvSpPr>
                <a:spLocks noChangeArrowheads="1"/>
              </p:cNvSpPr>
              <p:nvPr/>
            </p:nvSpPr>
            <p:spPr bwMode="auto">
              <a:xfrm>
                <a:off x="539750" y="5516563"/>
                <a:ext cx="8208963" cy="1080789"/>
              </a:xfrm>
              <a:prstGeom prst="roundRect">
                <a:avLst>
                  <a:gd name="adj" fmla="val 2588"/>
                </a:avLst>
              </a:prstGeom>
              <a:solidFill>
                <a:srgbClr val="000000">
                  <a:alpha val="39999"/>
                </a:srgbClr>
              </a:solidFill>
              <a:ln w="12700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latinLnBrk="0" hangingPunct="0"/>
                <a:endParaRPr kumimoji="0" lang="en-US" sz="1400">
                  <a:latin typeface="Times New Roman" pitchFamily="18" charset="0"/>
                  <a:ea typeface="HY헤드라인M" pitchFamily="18" charset="-127"/>
                </a:endParaRPr>
              </a:p>
            </p:txBody>
          </p:sp>
          <p:sp>
            <p:nvSpPr>
              <p:cNvPr id="64519" name="Text Box 7"/>
              <p:cNvSpPr txBox="1">
                <a:spLocks noChangeArrowheads="1"/>
              </p:cNvSpPr>
              <p:nvPr/>
            </p:nvSpPr>
            <p:spPr bwMode="auto">
              <a:xfrm>
                <a:off x="827584" y="6056461"/>
                <a:ext cx="7561263" cy="419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ko-KR" sz="2000" b="1" dirty="0" smtClean="0">
                    <a:solidFill>
                      <a:srgbClr val="FFFFF7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ea typeface="HY헤드라인M" pitchFamily="18" charset="-127"/>
                  </a:rPr>
                  <a:t>identifying impaired water in </a:t>
                </a:r>
                <a:r>
                  <a:rPr lang="en-US" altLang="ko-KR" sz="2000" b="1" dirty="0">
                    <a:solidFill>
                      <a:srgbClr val="FFFFF7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ea typeface="HY헤드라인M" pitchFamily="18" charset="-127"/>
                  </a:rPr>
                  <a:t>South Korea, using </a:t>
                </a:r>
                <a:r>
                  <a:rPr lang="en-US" altLang="ko-KR" sz="2000" b="1" dirty="0" err="1">
                    <a:solidFill>
                      <a:srgbClr val="FFFFF7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ea typeface="HY헤드라인M" pitchFamily="18" charset="-127"/>
                  </a:rPr>
                  <a:t>ArcGIS</a:t>
                </a:r>
                <a:endParaRPr lang="en-US" altLang="ko-KR" sz="2000" b="1" dirty="0">
                  <a:solidFill>
                    <a:srgbClr val="FFFFF7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HY헤드라인M" pitchFamily="18" charset="-127"/>
                </a:endParaRPr>
              </a:p>
            </p:txBody>
          </p:sp>
          <p:pic>
            <p:nvPicPr>
              <p:cNvPr id="64524" name="Picture 12" descr="011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6000" contrast="6000"/>
              </a:blip>
              <a:srcRect/>
              <a:stretch>
                <a:fillRect/>
              </a:stretch>
            </p:blipFill>
            <p:spPr bwMode="auto">
              <a:xfrm rot="5254937">
                <a:off x="4399756" y="4682332"/>
                <a:ext cx="422275" cy="1081088"/>
              </a:xfrm>
              <a:prstGeom prst="rect">
                <a:avLst/>
              </a:prstGeom>
              <a:noFill/>
            </p:spPr>
          </p:pic>
        </p:grp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827584" y="5661248"/>
              <a:ext cx="75612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2000" b="1" dirty="0">
                  <a:solidFill>
                    <a:srgbClr val="FFFFF7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HY헤드라인M" pitchFamily="18" charset="-127"/>
                </a:rPr>
                <a:t>Water </a:t>
              </a:r>
              <a:r>
                <a:rPr lang="en-US" altLang="ko-KR" sz="2000" b="1" dirty="0" smtClean="0">
                  <a:solidFill>
                    <a:srgbClr val="FFFFF7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HY헤드라인M" pitchFamily="18" charset="-127"/>
                </a:rPr>
                <a:t>quality status (Temporal-spatial visualizing),</a:t>
              </a:r>
              <a:endParaRPr lang="en-US" altLang="ko-KR" sz="2000" b="1" dirty="0">
                <a:solidFill>
                  <a:srgbClr val="FFFF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HY헤드라인M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682823" y="2348880"/>
            <a:ext cx="7921625" cy="3024336"/>
          </a:xfrm>
          <a:prstGeom prst="roundRect">
            <a:avLst>
              <a:gd name="adj" fmla="val 4343"/>
            </a:avLst>
          </a:prstGeom>
          <a:solidFill>
            <a:srgbClr val="333333">
              <a:alpha val="34901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30000"/>
              </a:lnSpc>
              <a:spcBef>
                <a:spcPct val="20000"/>
              </a:spcBef>
              <a:buClr>
                <a:srgbClr val="006666"/>
              </a:buClr>
              <a:buFont typeface="Wingdings" pitchFamily="2" charset="2"/>
              <a:buChar char="§"/>
            </a:pPr>
            <a:endParaRPr kumimoji="0" lang="en-US" sz="1500" b="1">
              <a:latin typeface="Times New Roman" pitchFamily="18" charset="0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971748" y="2828354"/>
            <a:ext cx="74549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609600" indent="-609600">
              <a:lnSpc>
                <a:spcPct val="13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altLang="ko-KR" sz="2400" b="1">
                <a:solidFill>
                  <a:schemeClr val="bg2"/>
                </a:solidFill>
                <a:latin typeface="Times New Roman" pitchFamily="18" charset="0"/>
              </a:rPr>
              <a:t>1.    Background and Purpose of the project</a:t>
            </a:r>
          </a:p>
          <a:p>
            <a:pPr marL="609600" indent="-609600">
              <a:lnSpc>
                <a:spcPct val="13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altLang="ko-K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2.    Methodology</a:t>
            </a:r>
            <a:endParaRPr lang="en-US" altLang="ko-KR" sz="2400" b="1">
              <a:solidFill>
                <a:schemeClr val="bg2"/>
              </a:solidFill>
              <a:latin typeface="Times New Roman" pitchFamily="18" charset="0"/>
            </a:endParaRPr>
          </a:p>
          <a:p>
            <a:pPr marL="609600" indent="-609600">
              <a:lnSpc>
                <a:spcPct val="13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altLang="ko-KR" sz="2400" b="1">
                <a:solidFill>
                  <a:schemeClr val="bg2"/>
                </a:solidFill>
                <a:latin typeface="Times New Roman" pitchFamily="18" charset="0"/>
              </a:rPr>
              <a:t>3.    Water impairment assessment</a:t>
            </a:r>
          </a:p>
          <a:p>
            <a:pPr marL="609600" indent="-609600">
              <a:lnSpc>
                <a:spcPct val="13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altLang="ko-KR" sz="2400" b="1">
                <a:solidFill>
                  <a:schemeClr val="bg2"/>
                </a:solidFill>
                <a:latin typeface="Times New Roman" pitchFamily="18" charset="0"/>
              </a:rPr>
              <a:t>4.    Conclusion</a:t>
            </a:r>
          </a:p>
        </p:txBody>
      </p:sp>
      <p:grpSp>
        <p:nvGrpSpPr>
          <p:cNvPr id="34820" name="Group 8"/>
          <p:cNvGrpSpPr>
            <a:grpSpLocks/>
          </p:cNvGrpSpPr>
          <p:nvPr/>
        </p:nvGrpSpPr>
        <p:grpSpPr bwMode="auto">
          <a:xfrm>
            <a:off x="611188" y="1412999"/>
            <a:ext cx="2520950" cy="750888"/>
            <a:chOff x="476" y="754"/>
            <a:chExt cx="1361" cy="473"/>
          </a:xfrm>
        </p:grpSpPr>
        <p:pic>
          <p:nvPicPr>
            <p:cNvPr id="34821" name="Picture 5" descr="TITL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6" y="754"/>
              <a:ext cx="1361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7670" name="Rectangle 6"/>
            <p:cNvSpPr>
              <a:spLocks noChangeArrowheads="1"/>
            </p:cNvSpPr>
            <p:nvPr/>
          </p:nvSpPr>
          <p:spPr bwMode="auto">
            <a:xfrm>
              <a:off x="567" y="799"/>
              <a:ext cx="1097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32" tIns="45716" rIns="91432" bIns="45716" anchor="ctr"/>
            <a:lstStyle/>
            <a:p>
              <a:pPr algn="ctr">
                <a:defRPr/>
              </a:pPr>
              <a:r>
                <a:rPr lang="en-US" altLang="ko-KR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HY견고딕" pitchFamily="18" charset="-127"/>
                </a:rPr>
                <a:t>Contents</a:t>
              </a:r>
            </a:p>
          </p:txBody>
        </p:sp>
      </p:grpSp>
      <p:pic>
        <p:nvPicPr>
          <p:cNvPr id="501771" name="Picture 11" descr="큰물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620713"/>
            <a:ext cx="175260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1" descr="큰물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7663" y="260350"/>
            <a:ext cx="117633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디자인 사용자 지정">
  <a:themeElements>
    <a:clrScheme name="3_디자인 사용자 지정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3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3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3355</TotalTime>
  <Words>1663</Words>
  <Application>Microsoft Office PowerPoint</Application>
  <PresentationFormat>화면 슬라이드 쇼(4:3)</PresentationFormat>
  <Paragraphs>319</Paragraphs>
  <Slides>28</Slides>
  <Notes>4</Notes>
  <HiddenSlides>0</HiddenSlides>
  <MMClips>2</MMClips>
  <ScaleCrop>false</ScaleCrop>
  <HeadingPairs>
    <vt:vector size="6" baseType="variant">
      <vt:variant>
        <vt:lpstr>테마</vt:lpstr>
      </vt:variant>
      <vt:variant>
        <vt:i4>3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2" baseType="lpstr">
      <vt:lpstr>3_디자인 사용자 지정</vt:lpstr>
      <vt:lpstr>디자인 사용자 지정</vt:lpstr>
      <vt:lpstr>2_디자인 사용자 지정</vt:lpstr>
      <vt:lpstr>Microsoft Map</vt:lpstr>
      <vt:lpstr>슬라이드 0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</vt:vector>
  </TitlesOfParts>
  <Company>한국수자원공사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K-water</dc:creator>
  <cp:lastModifiedBy>user</cp:lastModifiedBy>
  <cp:revision>165</cp:revision>
  <dcterms:created xsi:type="dcterms:W3CDTF">2010-11-30T02:43:07Z</dcterms:created>
  <dcterms:modified xsi:type="dcterms:W3CDTF">2010-12-02T16:58:15Z</dcterms:modified>
</cp:coreProperties>
</file>