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2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F5338"/>
    <a:srgbClr val="376747"/>
    <a:srgbClr val="651522"/>
    <a:srgbClr val="930524"/>
    <a:srgbClr val="EBE7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8E3035-7CAF-42BE-B42D-C40C0795178F}" type="datetime1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13316" name="Placeholder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3AA8D7-CD37-49E2-8618-07078470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BE84-E726-45FF-9212-6D8DAC81703A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A09-5B82-449D-8648-4082B9ED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03F-60DE-4EA7-A3B2-6B78E098E37F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31C8-62EE-404D-99E5-E7C311B77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B2CD-B14C-4C51-BE21-84A55892A0AE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DDB2-757B-41C0-8085-14269144D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09F0-C305-43C0-891C-A108AF65622A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9B23-43E9-4E8C-BC08-665E3167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A97E-6596-4957-B09A-7F7EC215A05A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BC65-E301-44E0-88BB-C43610CF3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9D7D-07F1-482B-BD4C-BAE7DE73A7FF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C46F-2317-474E-8CF3-DD910150D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AE72-1BD9-4DC0-84A7-3AED05510EB5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E051-E809-4988-93A0-D1B8BC5B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4A26-51D7-44F5-80E3-259FAC9BFDBF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D11B-2842-43E0-9A31-E21E29520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31C2-EE8F-4C00-AAE9-C83C0AA17CB0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16C4-C38E-4566-A2C2-CCA920A7D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B3D7-D29A-4BCB-AC23-4C2FF4D169AC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F91A-5F31-45A4-8507-37B60B745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60AC-8E12-44A6-8244-EE3DBA842FD0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8CF3-0870-4D24-A3BD-E005227B1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3068E9-7219-4BC6-9A3A-81CA8E85E9E9}" type="datetimeFigureOut">
              <a:rPr lang="en-US"/>
              <a:pPr>
                <a:defRPr/>
              </a:pPr>
              <a:t>11/20/08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A8388-39C6-4FC1-876C-E995C4EB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scared-p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"/>
            <a:ext cx="5362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72475" cy="41148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IS WASTE WATER GETTING INTO YOUR LOCAL STREAMS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399810">
            <a:off x="3206750" y="3627438"/>
            <a:ext cx="6096000" cy="457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  <a:ea typeface="+mn-ea"/>
                <a:cs typeface="+mn-cs"/>
              </a:rPr>
              <a:t>THE ZERO FIELD WORK APPROACH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28600" y="5029200"/>
            <a:ext cx="1447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10253F"/>
                </a:solidFill>
                <a:latin typeface="Arial Black" charset="0"/>
              </a:rPr>
              <a:t>CARSON WERNER</a:t>
            </a:r>
          </a:p>
          <a:p>
            <a:endParaRPr lang="en-US" sz="1800">
              <a:solidFill>
                <a:srgbClr val="10253F"/>
              </a:solidFill>
              <a:latin typeface="Arial Black" charset="0"/>
            </a:endParaRPr>
          </a:p>
          <a:p>
            <a:r>
              <a:rPr lang="en-US" sz="1800">
                <a:solidFill>
                  <a:srgbClr val="10253F"/>
                </a:solidFill>
                <a:latin typeface="Arial Black" charset="0"/>
              </a:rPr>
              <a:t>20 Nov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026"/>
          <p:cNvSpPr txBox="1">
            <a:spLocks noChangeArrowheads="1"/>
          </p:cNvSpPr>
          <p:nvPr/>
        </p:nvSpPr>
        <p:spPr bwMode="auto">
          <a:xfrm>
            <a:off x="2590800" y="228600"/>
            <a:ext cx="365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Arial Black" charset="0"/>
              </a:rPr>
              <a:t>RESULTS</a:t>
            </a:r>
            <a:endParaRPr lang="en-US"/>
          </a:p>
        </p:txBody>
      </p:sp>
      <p:pic>
        <p:nvPicPr>
          <p:cNvPr id="32770" name="Picture 1027" descr="results-first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1273175"/>
            <a:ext cx="784383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026"/>
          <p:cNvSpPr txBox="1">
            <a:spLocks noChangeArrowheads="1"/>
          </p:cNvSpPr>
          <p:nvPr/>
        </p:nvSpPr>
        <p:spPr bwMode="auto">
          <a:xfrm>
            <a:off x="2590800" y="228600"/>
            <a:ext cx="365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Arial Black" charset="0"/>
              </a:rPr>
              <a:t>RESULTS</a:t>
            </a:r>
            <a:endParaRPr lang="en-US"/>
          </a:p>
        </p:txBody>
      </p:sp>
      <p:pic>
        <p:nvPicPr>
          <p:cNvPr id="34818" name="Picture 1027" descr="results-2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73175"/>
            <a:ext cx="784383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>
                <a:solidFill>
                  <a:srgbClr val="930524"/>
                </a:solidFill>
                <a:latin typeface="Arial Black" charset="0"/>
              </a:rPr>
              <a:t>CONCLUSIONS</a:t>
            </a:r>
            <a:endParaRPr lang="en-US"/>
          </a:p>
        </p:txBody>
      </p:sp>
      <p:sp>
        <p:nvSpPr>
          <p:cNvPr id="36866" name="Text Box 1026"/>
          <p:cNvSpPr txBox="1">
            <a:spLocks noChangeArrowheads="1"/>
          </p:cNvSpPr>
          <p:nvPr/>
        </p:nvSpPr>
        <p:spPr bwMode="auto">
          <a:xfrm>
            <a:off x="457200" y="1371600"/>
            <a:ext cx="8458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651522"/>
                </a:solidFill>
                <a:latin typeface="Arial Black" charset="0"/>
              </a:rPr>
              <a:t>Potential correlations very strong, but still complicated.  Are there outliers (Walnut, Bull) or two separate systems at work?</a:t>
            </a:r>
            <a:endParaRPr lang="en-US">
              <a:latin typeface="Arial Black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>
              <a:latin typeface="Arial Black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651522"/>
                </a:solidFill>
                <a:latin typeface="Arial Black" charset="0"/>
              </a:rPr>
              <a:t>Complications come from accuracy of stream gages and number of sample sites.</a:t>
            </a:r>
            <a:endParaRPr lang="en-US">
              <a:latin typeface="Arial Black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 Black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651522"/>
                </a:solidFill>
                <a:latin typeface="Arial Black" charset="0"/>
              </a:rPr>
              <a:t>This correlation is based only on street density, other measures of urbanization may yield different results.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6600">
                <a:solidFill>
                  <a:srgbClr val="3F5338"/>
                </a:solidFill>
                <a:latin typeface="Arial Black" charset="0"/>
              </a:rPr>
              <a:t>FUTURE WORK</a:t>
            </a:r>
            <a:endParaRPr lang="en-US"/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2788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rgbClr val="376747"/>
                </a:solidFill>
                <a:latin typeface="Arial Black" charset="0"/>
              </a:rPr>
              <a:t>Do same analysis for different periods back in time</a:t>
            </a:r>
          </a:p>
          <a:p>
            <a:pPr>
              <a:buFontTx/>
              <a:buChar char="-"/>
            </a:pPr>
            <a:endParaRPr lang="en-US">
              <a:solidFill>
                <a:srgbClr val="376747"/>
              </a:solidFill>
            </a:endParaRPr>
          </a:p>
          <a:p>
            <a:pPr>
              <a:buFontTx/>
              <a:buChar char="-"/>
            </a:pPr>
            <a:endParaRPr lang="en-US">
              <a:solidFill>
                <a:srgbClr val="376747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rgbClr val="376747"/>
                </a:solidFill>
                <a:latin typeface="Arial Black" charset="0"/>
              </a:rPr>
              <a:t>Test correlations between zero flow days and different indices of urbanization (land use categories, pipe length)</a:t>
            </a:r>
          </a:p>
          <a:p>
            <a:pPr>
              <a:buFontTx/>
              <a:buChar char="-"/>
            </a:pPr>
            <a:endParaRPr lang="en-US">
              <a:solidFill>
                <a:srgbClr val="376747"/>
              </a:solidFill>
              <a:latin typeface="Arial Black" charset="0"/>
            </a:endParaRPr>
          </a:p>
          <a:p>
            <a:pPr>
              <a:buFontTx/>
              <a:buChar char="-"/>
            </a:pPr>
            <a:endParaRPr lang="en-US">
              <a:solidFill>
                <a:srgbClr val="376747"/>
              </a:solidFill>
              <a:latin typeface="Arial Black" charset="0"/>
            </a:endParaRPr>
          </a:p>
          <a:p>
            <a:pPr>
              <a:buFontTx/>
              <a:buChar char="-"/>
            </a:pPr>
            <a:r>
              <a:rPr lang="en-US">
                <a:solidFill>
                  <a:srgbClr val="376747"/>
                </a:solidFill>
                <a:latin typeface="Arial Black" charset="0"/>
              </a:rPr>
              <a:t>Explore what may be happening with Bull and Walnut Creeks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scared-p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"/>
            <a:ext cx="5362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295400"/>
            <a:ext cx="8372475" cy="4114800"/>
          </a:xfrm>
        </p:spPr>
        <p:txBody>
          <a:bodyPr/>
          <a:lstStyle/>
          <a:p>
            <a:pPr algn="just" eaLnBrk="1" hangingPunct="1"/>
            <a:r>
              <a:rPr lang="en-US" sz="6600" smtClean="0">
                <a:solidFill>
                  <a:srgbClr val="953735"/>
                </a:solidFill>
                <a:latin typeface="Arial Black" charset="0"/>
              </a:rPr>
              <a:t>DO YOU HAVE ANY QUESTIONS FOR ME TO ANSWER?!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276600" y="228600"/>
            <a:ext cx="526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0">
                <a:latin typeface="Arial Black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64071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1. INTRODUCTION –</a:t>
            </a:r>
            <a:r>
              <a:rPr lang="en-US" sz="1800" dirty="0">
                <a:latin typeface="Arial Black" pitchFamily="34" charset="0"/>
                <a:ea typeface="+mn-ea"/>
                <a:cs typeface="+mn-cs"/>
              </a:rPr>
              <a:t> Austin Area and Urbanization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87058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2. HYPOTHESIS – </a:t>
            </a:r>
            <a:r>
              <a:rPr lang="en-US" sz="1800" dirty="0">
                <a:latin typeface="Arial Black" pitchFamily="34" charset="0"/>
                <a:ea typeface="+mn-ea"/>
                <a:cs typeface="+mn-cs"/>
              </a:rPr>
              <a:t>Municipal water inputs are influencing </a:t>
            </a:r>
            <a:r>
              <a:rPr lang="en-US" sz="1800" dirty="0" err="1">
                <a:latin typeface="Arial Black" pitchFamily="34" charset="0"/>
                <a:ea typeface="+mn-ea"/>
                <a:cs typeface="+mn-cs"/>
              </a:rPr>
              <a:t>streamflow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33337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3. RESULTS </a:t>
            </a:r>
            <a:r>
              <a:rPr lang="en-US" sz="1800" dirty="0">
                <a:latin typeface="Arial Black" pitchFamily="34" charset="0"/>
                <a:ea typeface="+mn-ea"/>
                <a:cs typeface="+mn-cs"/>
              </a:rPr>
              <a:t>– Is it really?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048000"/>
            <a:ext cx="35242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ea typeface="+mn-ea"/>
                <a:cs typeface="+mn-cs"/>
              </a:rPr>
              <a:t>4. CONCLUSIONS –</a:t>
            </a:r>
            <a:r>
              <a:rPr lang="en-US" sz="1800" dirty="0">
                <a:latin typeface="Arial Black" pitchFamily="34" charset="0"/>
                <a:ea typeface="+mn-ea"/>
                <a:cs typeface="+mn-cs"/>
              </a:rPr>
              <a:t> Maybe.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429000"/>
            <a:ext cx="23939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5. FUTURE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810000"/>
            <a:ext cx="44513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6. QUESTIONS – </a:t>
            </a:r>
            <a:r>
              <a:rPr lang="en-US" sz="1800" dirty="0">
                <a:latin typeface="Arial Black" pitchFamily="34" charset="0"/>
                <a:ea typeface="+mn-ea"/>
                <a:cs typeface="+mn-cs"/>
              </a:rPr>
              <a:t>Do you have any?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7086600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THE YEAR IS 1990 IN AUSTIN, TX…</a:t>
            </a:r>
          </a:p>
        </p:txBody>
      </p:sp>
      <p:pic>
        <p:nvPicPr>
          <p:cNvPr id="18434" name="Picture 2" descr="landuse-1990-[Converted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57400"/>
            <a:ext cx="6200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67200" y="6400800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 Black" charset="0"/>
              </a:rPr>
              <a:t>Land Use Data – City of Austin</a:t>
            </a:r>
          </a:p>
        </p:txBody>
      </p:sp>
      <p:pic>
        <p:nvPicPr>
          <p:cNvPr id="18436" name="Picture 4" descr="texa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0"/>
            <a:ext cx="20272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7086600" cy="82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NOW IT IS 2003…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267200" y="6400800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 Black" charset="0"/>
              </a:rPr>
              <a:t>Land Use Data – City of Austin</a:t>
            </a:r>
          </a:p>
        </p:txBody>
      </p:sp>
      <p:pic>
        <p:nvPicPr>
          <p:cNvPr id="20483" name="Picture 4" descr="texa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62000"/>
            <a:ext cx="20272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landuse-2003-[Converted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6248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watershed-map.a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"/>
            <a:ext cx="6400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4648200"/>
          <a:ext cx="4914900" cy="2082800"/>
        </p:xfrm>
        <a:graphic>
          <a:graphicData uri="http://schemas.openxmlformats.org/drawingml/2006/table">
            <a:tbl>
              <a:tblPr/>
              <a:tblGrid>
                <a:gridCol w="748816"/>
                <a:gridCol w="1891078"/>
                <a:gridCol w="1665799"/>
                <a:gridCol w="60920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Watershed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Length of Streets (Miles)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Watershed Area (Sq. Miles)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Slaughter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Walnut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Williamson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Boggy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92" name="TextBox 8"/>
          <p:cNvSpPr txBox="1">
            <a:spLocks noChangeArrowheads="1"/>
          </p:cNvSpPr>
          <p:nvPr/>
        </p:nvSpPr>
        <p:spPr bwMode="auto">
          <a:xfrm>
            <a:off x="76200" y="3810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>
                <a:latin typeface="Arial Black" charset="0"/>
              </a:rPr>
              <a:t>STREET DENSITY</a:t>
            </a:r>
          </a:p>
        </p:txBody>
      </p:sp>
      <p:sp>
        <p:nvSpPr>
          <p:cNvPr id="22593" name="TextBox 9"/>
          <p:cNvSpPr txBox="1">
            <a:spLocks noChangeArrowheads="1"/>
          </p:cNvSpPr>
          <p:nvPr/>
        </p:nvSpPr>
        <p:spPr bwMode="auto">
          <a:xfrm>
            <a:off x="6400800" y="5638800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latin typeface="Arial Black" charset="0"/>
              </a:rPr>
              <a:t>Created from City of Austin</a:t>
            </a:r>
          </a:p>
          <a:p>
            <a:pPr algn="just"/>
            <a:r>
              <a:rPr lang="en-US" sz="1800">
                <a:latin typeface="Arial Black" charset="0"/>
              </a:rPr>
              <a:t>GIS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577138" cy="1311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HYPOTHESIS</a:t>
            </a:r>
            <a:endParaRPr lang="en-US" sz="8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229600" cy="3935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Increasing urbanization in a watershed increases the input of anthropogenic (municipal and waste) water into streams.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Therefore, streams in more urbanized watersheds should flow more perennially than those in relatively un-urbanized watersheds.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026"/>
          <p:cNvSpPr txBox="1">
            <a:spLocks noChangeArrowheads="1"/>
          </p:cNvSpPr>
          <p:nvPr/>
        </p:nvSpPr>
        <p:spPr bwMode="auto">
          <a:xfrm>
            <a:off x="304800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400">
                <a:solidFill>
                  <a:schemeClr val="tx2"/>
                </a:solidFill>
                <a:latin typeface="Arial Black" charset="0"/>
              </a:rPr>
              <a:t>TESTING THE HYPOTHESIS</a:t>
            </a:r>
          </a:p>
        </p:txBody>
      </p:sp>
      <p:pic>
        <p:nvPicPr>
          <p:cNvPr id="26626" name="Picture 1027" descr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551488"/>
            <a:ext cx="44196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33" descr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70104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026"/>
          <p:cNvSpPr txBox="1">
            <a:spLocks noChangeArrowheads="1"/>
          </p:cNvSpPr>
          <p:nvPr/>
        </p:nvSpPr>
        <p:spPr bwMode="auto">
          <a:xfrm>
            <a:off x="304800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400">
                <a:solidFill>
                  <a:schemeClr val="tx2"/>
                </a:solidFill>
                <a:latin typeface="Arial Black" charset="0"/>
              </a:rPr>
              <a:t>TESTING THE HYPOTHESIS</a:t>
            </a:r>
          </a:p>
        </p:txBody>
      </p:sp>
      <p:pic>
        <p:nvPicPr>
          <p:cNvPr id="28674" name="Picture 1027" descr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69342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1029"/>
          <p:cNvSpPr txBox="1">
            <a:spLocks noChangeArrowheads="1"/>
          </p:cNvSpPr>
          <p:nvPr/>
        </p:nvSpPr>
        <p:spPr bwMode="auto">
          <a:xfrm>
            <a:off x="2819400" y="6400800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 Black" charset="0"/>
              </a:rPr>
              <a:t>Dates: 04 Apr 2008 - 31 Oct 2008</a:t>
            </a:r>
            <a:endParaRPr lang="en-US"/>
          </a:p>
        </p:txBody>
      </p:sp>
      <p:pic>
        <p:nvPicPr>
          <p:cNvPr id="28676" name="Picture 1034" descr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971800"/>
            <a:ext cx="52578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026" descr="results-no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71588"/>
            <a:ext cx="78486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1027"/>
          <p:cNvSpPr txBox="1">
            <a:spLocks noChangeArrowheads="1"/>
          </p:cNvSpPr>
          <p:nvPr/>
        </p:nvSpPr>
        <p:spPr bwMode="auto">
          <a:xfrm>
            <a:off x="2590800" y="228600"/>
            <a:ext cx="365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Arial Black" charset="0"/>
              </a:rPr>
              <a:t>RESULTS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313</Words>
  <Application>Microsoft Office PowerPoint</Application>
  <PresentationFormat>On-screen Show (4:3)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ＭＳ Ｐゴシック</vt:lpstr>
      <vt:lpstr>Calibri</vt:lpstr>
      <vt:lpstr>Arial Black</vt:lpstr>
      <vt:lpstr>Office Theme</vt:lpstr>
      <vt:lpstr>IS WASTE WATER GETTING INTO YOUR LOCAL STREAMS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FUTURE WORK</vt:lpstr>
      <vt:lpstr>DO YOU HAVE ANY QUESTIONS FOR ME TO ANSWER?!</vt:lpstr>
    </vt:vector>
  </TitlesOfParts>
  <Company> 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WASTE WATER GETTING INTO YOUR LOCAL STREAMS</dc:title>
  <dc:creator> </dc:creator>
  <cp:lastModifiedBy>Carson Werner</cp:lastModifiedBy>
  <cp:revision>13</cp:revision>
  <dcterms:created xsi:type="dcterms:W3CDTF">2008-11-18T19:58:58Z</dcterms:created>
  <dcterms:modified xsi:type="dcterms:W3CDTF">2008-11-20T16:13:33Z</dcterms:modified>
</cp:coreProperties>
</file>