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72" r:id="rId3"/>
    <p:sldId id="257" r:id="rId4"/>
    <p:sldId id="268" r:id="rId5"/>
    <p:sldId id="258" r:id="rId6"/>
    <p:sldId id="264" r:id="rId7"/>
    <p:sldId id="269" r:id="rId8"/>
    <p:sldId id="271" r:id="rId9"/>
    <p:sldId id="270" r:id="rId10"/>
    <p:sldId id="259" r:id="rId11"/>
    <p:sldId id="260" r:id="rId12"/>
    <p:sldId id="261" r:id="rId13"/>
    <p:sldId id="262" r:id="rId14"/>
    <p:sldId id="263" r:id="rId15"/>
    <p:sldId id="273" r:id="rId16"/>
    <p:sldId id="267" r:id="rId17"/>
    <p:sldId id="265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58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smtClean="0"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05D7A2-CF79-3147-8F64-3CF32BF335BB}" type="datetimeFigureOut">
              <a:rPr lang="en-US" smtClean="0"/>
              <a:pPr/>
              <a:t>11/18/08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EEA009-7C30-584C-A308-184C879DD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371601"/>
            <a:ext cx="6000749" cy="2590800"/>
          </a:xfrm>
        </p:spPr>
        <p:txBody>
          <a:bodyPr>
            <a:noAutofit/>
          </a:bodyPr>
          <a:lstStyle/>
          <a:p>
            <a:r>
              <a:rPr lang="en-US" i="1" dirty="0" smtClean="0">
                <a:cs typeface=""/>
              </a:rPr>
              <a:t>Sea Level Rise in Galveston, Miami and New York</a:t>
            </a:r>
            <a:endParaRPr lang="en-US" i="1" dirty="0">
              <a:cs typeface="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cs typeface="Tahoma"/>
              </a:rPr>
              <a:t>Maelle</a:t>
            </a:r>
            <a:r>
              <a:rPr lang="en-US" dirty="0" smtClean="0">
                <a:cs typeface="Tahoma"/>
              </a:rPr>
              <a:t> LIMOUZIN</a:t>
            </a:r>
          </a:p>
          <a:p>
            <a:r>
              <a:rPr lang="en-US" dirty="0" smtClean="0">
                <a:cs typeface="Tahoma"/>
              </a:rPr>
              <a:t>November 18, 2008</a:t>
            </a:r>
            <a:endParaRPr lang="en-US" dirty="0"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83487" cy="1044388"/>
          </a:xfrm>
        </p:spPr>
        <p:txBody>
          <a:bodyPr/>
          <a:lstStyle/>
          <a:p>
            <a:r>
              <a:rPr lang="en-US" i="1" dirty="0" smtClean="0"/>
              <a:t>Galveston map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891" t="14228" r="18251" b="19505"/>
          <a:stretch>
            <a:fillRect/>
          </a:stretch>
        </p:blipFill>
        <p:spPr bwMode="auto">
          <a:xfrm>
            <a:off x="304800" y="2514600"/>
            <a:ext cx="42497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6346" t="14228" r="2684" b="10621"/>
          <a:stretch>
            <a:fillRect/>
          </a:stretch>
        </p:blipFill>
        <p:spPr bwMode="auto">
          <a:xfrm>
            <a:off x="4038600" y="304800"/>
            <a:ext cx="481266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69907" t="51703" r="21114" b="12400"/>
          <a:stretch>
            <a:fillRect/>
          </a:stretch>
        </p:blipFill>
        <p:spPr bwMode="auto">
          <a:xfrm>
            <a:off x="3200400" y="2514600"/>
            <a:ext cx="269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19400" y="4876800"/>
            <a:ext cx="650875" cy="4572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4" y="1981204"/>
            <a:ext cx="4571993" cy="1219200"/>
          </a:xfrm>
          <a:prstGeom prst="line">
            <a:avLst/>
          </a:prstGeom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70277" y="3876677"/>
            <a:ext cx="5380990" cy="1457323"/>
          </a:xfrm>
          <a:prstGeom prst="line">
            <a:avLst/>
          </a:prstGeom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6438900" y="3238500"/>
            <a:ext cx="2362200" cy="3048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Galveston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5832" t="22943" r="17070" b="18836"/>
          <a:stretch>
            <a:fillRect/>
          </a:stretch>
        </p:blipFill>
        <p:spPr bwMode="auto">
          <a:xfrm>
            <a:off x="152400" y="2634343"/>
            <a:ext cx="4953000" cy="403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7905750" cy="1447800"/>
          </a:xfrm>
        </p:spPr>
        <p:txBody>
          <a:bodyPr>
            <a:normAutofit fontScale="90000"/>
          </a:bodyPr>
          <a:lstStyle/>
          <a:p>
            <a:r>
              <a:rPr lang="en-US" sz="4222" i="1" dirty="0" smtClean="0"/>
              <a:t>Galveston in 50 years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sea level + 342 mm=1.122 ft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l="16353" t="14228" r="7012" b="9583"/>
          <a:stretch>
            <a:fillRect/>
          </a:stretch>
        </p:blipFill>
        <p:spPr bwMode="auto">
          <a:xfrm>
            <a:off x="4591050" y="1371600"/>
            <a:ext cx="4552950" cy="362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381000"/>
            <a:ext cx="7905750" cy="1447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Galveston in 100 years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 level + 684 mm=2.244 ft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 l="27342" t="21647" r="18543" b="19040"/>
          <a:stretch>
            <a:fillRect/>
          </a:stretch>
        </p:blipFill>
        <p:spPr bwMode="auto">
          <a:xfrm>
            <a:off x="0" y="2362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 l="16674" t="14429" r="7013" b="10586"/>
          <a:stretch>
            <a:fillRect/>
          </a:stretch>
        </p:blipFill>
        <p:spPr bwMode="auto">
          <a:xfrm>
            <a:off x="4610100" y="1388967"/>
            <a:ext cx="4533900" cy="356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381000"/>
            <a:ext cx="7905750" cy="1447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Galveston in 200 years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 level + 1.37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4.495 ft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 l="26451" t="20152" r="18014" b="18977"/>
          <a:stretch>
            <a:fillRect/>
          </a:stretch>
        </p:blipFill>
        <p:spPr bwMode="auto">
          <a:xfrm>
            <a:off x="0" y="2362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 l="16513" t="14629" r="7334" b="10586"/>
          <a:stretch>
            <a:fillRect/>
          </a:stretch>
        </p:blipFill>
        <p:spPr bwMode="auto">
          <a:xfrm>
            <a:off x="4619625" y="1447800"/>
            <a:ext cx="4524375" cy="35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381000"/>
            <a:ext cx="7905750" cy="1447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Galveston in 200 years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 level + 1.37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4.495 ft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6513" t="14028" r="2524" b="10185"/>
          <a:stretch>
            <a:fillRect/>
          </a:stretch>
        </p:blipFill>
        <p:spPr bwMode="auto">
          <a:xfrm>
            <a:off x="1676400" y="1981200"/>
            <a:ext cx="5943600" cy="445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52400"/>
            <a:ext cx="7583487" cy="1044388"/>
          </a:xfrm>
        </p:spPr>
        <p:txBody>
          <a:bodyPr/>
          <a:lstStyle/>
          <a:p>
            <a:r>
              <a:rPr lang="en-US" i="1" dirty="0" smtClean="0"/>
              <a:t>Land cover use</a:t>
            </a:r>
            <a:endParaRPr lang="en-US" i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 l="26451" t="20152" r="18014" b="18977"/>
          <a:stretch>
            <a:fillRect/>
          </a:stretch>
        </p:blipFill>
        <p:spPr bwMode="auto">
          <a:xfrm>
            <a:off x="0" y="14478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 l="35328" t="39056" r="13469" b="10421"/>
          <a:stretch>
            <a:fillRect/>
          </a:stretch>
        </p:blipFill>
        <p:spPr bwMode="auto">
          <a:xfrm>
            <a:off x="4876800" y="3124200"/>
            <a:ext cx="4114800" cy="32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7642336" y="2814747"/>
            <a:ext cx="1488061" cy="46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676902" y="2705102"/>
            <a:ext cx="1142999" cy="6095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6172201" y="5678272"/>
            <a:ext cx="914400" cy="34152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0" y="2069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area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cultivated crops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556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Emergent herbaceous wetlands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83487" cy="1044388"/>
          </a:xfrm>
        </p:spPr>
        <p:txBody>
          <a:bodyPr/>
          <a:lstStyle/>
          <a:p>
            <a:r>
              <a:rPr lang="en-US" i="1" dirty="0" smtClean="0"/>
              <a:t>Suggestions for Galveston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52600"/>
            <a:ext cx="7583487" cy="4208930"/>
          </a:xfrm>
        </p:spPr>
        <p:txBody>
          <a:bodyPr/>
          <a:lstStyle/>
          <a:p>
            <a:r>
              <a:rPr lang="en-US" dirty="0" smtClean="0">
                <a:solidFill>
                  <a:srgbClr val="131D43"/>
                </a:solidFill>
              </a:rPr>
              <a:t>Levees and dikes </a:t>
            </a:r>
            <a:r>
              <a:rPr lang="en-US" dirty="0" smtClean="0"/>
              <a:t>around critical areas</a:t>
            </a:r>
          </a:p>
          <a:p>
            <a:r>
              <a:rPr lang="en-US" dirty="0" smtClean="0">
                <a:solidFill>
                  <a:srgbClr val="131D43"/>
                </a:solidFill>
              </a:rPr>
              <a:t>Seal off </a:t>
            </a:r>
            <a:r>
              <a:rPr lang="en-US" dirty="0" smtClean="0"/>
              <a:t>the entire Galveston Bay during storm attack as in Netherlands</a:t>
            </a:r>
          </a:p>
        </p:txBody>
      </p:sp>
      <p:pic>
        <p:nvPicPr>
          <p:cNvPr id="4" name="Image 2" descr="http://www.watersnoodmuseum.nl/modules/media/media.php?action=view&amp;id=2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71800"/>
            <a:ext cx="3486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osterschel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81400"/>
            <a:ext cx="4114800" cy="291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Conclusions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57400"/>
            <a:ext cx="7754937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Sea level rise can be a </a:t>
            </a:r>
            <a:r>
              <a:rPr lang="en-US" dirty="0" smtClean="0">
                <a:solidFill>
                  <a:srgbClr val="131D43"/>
                </a:solidFill>
              </a:rPr>
              <a:t>real threat</a:t>
            </a:r>
            <a:endParaRPr lang="en-US" dirty="0" smtClean="0"/>
          </a:p>
          <a:p>
            <a:r>
              <a:rPr lang="en-US" dirty="0" smtClean="0">
                <a:solidFill>
                  <a:srgbClr val="131D43"/>
                </a:solidFill>
              </a:rPr>
              <a:t>Populations</a:t>
            </a:r>
            <a:r>
              <a:rPr lang="en-US" dirty="0" smtClean="0"/>
              <a:t> may have to be </a:t>
            </a:r>
            <a:r>
              <a:rPr lang="en-US" dirty="0" smtClean="0">
                <a:solidFill>
                  <a:srgbClr val="131D43"/>
                </a:solidFill>
              </a:rPr>
              <a:t>displaced</a:t>
            </a:r>
          </a:p>
          <a:p>
            <a:r>
              <a:rPr lang="en-US" dirty="0" smtClean="0">
                <a:solidFill>
                  <a:srgbClr val="131D43"/>
                </a:solidFill>
              </a:rPr>
              <a:t>Long-term solutions </a:t>
            </a:r>
            <a:r>
              <a:rPr lang="en-US" dirty="0" smtClean="0"/>
              <a:t>have to be found during the next decades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HOWEVER,</a:t>
            </a:r>
          </a:p>
          <a:p>
            <a:r>
              <a:rPr lang="en-US" dirty="0" smtClean="0"/>
              <a:t>Estimation really </a:t>
            </a:r>
            <a:r>
              <a:rPr lang="en-US" dirty="0" smtClean="0">
                <a:solidFill>
                  <a:srgbClr val="131D43"/>
                </a:solidFill>
              </a:rPr>
              <a:t>approximate</a:t>
            </a:r>
          </a:p>
          <a:p>
            <a:r>
              <a:rPr lang="en-US" dirty="0" smtClean="0"/>
              <a:t>Future behavior </a:t>
            </a:r>
            <a:r>
              <a:rPr lang="en-US" dirty="0" smtClean="0">
                <a:solidFill>
                  <a:srgbClr val="131D43"/>
                </a:solidFill>
              </a:rPr>
              <a:t>unknown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Future work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362200"/>
            <a:ext cx="7831137" cy="2438400"/>
          </a:xfrm>
        </p:spPr>
        <p:txBody>
          <a:bodyPr/>
          <a:lstStyle/>
          <a:p>
            <a:r>
              <a:rPr lang="en-US" dirty="0" smtClean="0"/>
              <a:t>New York map</a:t>
            </a:r>
          </a:p>
          <a:p>
            <a:r>
              <a:rPr lang="en-US" dirty="0" smtClean="0"/>
              <a:t>More precise </a:t>
            </a:r>
            <a:r>
              <a:rPr lang="en-US" dirty="0" smtClean="0">
                <a:solidFill>
                  <a:srgbClr val="131D43"/>
                </a:solidFill>
              </a:rPr>
              <a:t>analysis</a:t>
            </a:r>
            <a:r>
              <a:rPr lang="en-US" dirty="0" smtClean="0"/>
              <a:t> of the consequences</a:t>
            </a:r>
          </a:p>
          <a:p>
            <a:r>
              <a:rPr lang="en-US" dirty="0" smtClean="0"/>
              <a:t>Suggest </a:t>
            </a:r>
            <a:r>
              <a:rPr lang="en-US" dirty="0" smtClean="0">
                <a:solidFill>
                  <a:srgbClr val="131D43"/>
                </a:solidFill>
              </a:rPr>
              <a:t>solutions</a:t>
            </a:r>
            <a:r>
              <a:rPr lang="en-US" dirty="0" smtClean="0"/>
              <a:t> for Miami and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5181600"/>
            <a:ext cx="7583487" cy="1044388"/>
          </a:xfrm>
        </p:spPr>
        <p:txBody>
          <a:bodyPr/>
          <a:lstStyle/>
          <a:p>
            <a:pPr algn="ctr"/>
            <a:r>
              <a:rPr lang="en-US" dirty="0" smtClean="0"/>
              <a:t>Questions ?</a:t>
            </a:r>
            <a:endParaRPr lang="en-US" dirty="0"/>
          </a:p>
        </p:txBody>
      </p:sp>
      <p:pic>
        <p:nvPicPr>
          <p:cNvPr id="4" name="Picture 3" descr="a-texans-map-of-the-united-states-maps-47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57" y="1524000"/>
            <a:ext cx="6064343" cy="38811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716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ookman Old Style"/>
              </a:rPr>
              <a:t>Sea Level Rise in Galveston, Miami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ookman Old Style"/>
              </a:rPr>
              <a:t>and New York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ookman Old Style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4572000" y="4114800"/>
            <a:ext cx="228600" cy="228600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vvv</a:t>
            </a:r>
            <a:endParaRPr lang="en-US" dirty="0"/>
          </a:p>
        </p:txBody>
      </p:sp>
      <p:sp>
        <p:nvSpPr>
          <p:cNvPr id="7" name="6-Point Star 6"/>
          <p:cNvSpPr/>
          <p:nvPr/>
        </p:nvSpPr>
        <p:spPr>
          <a:xfrm>
            <a:off x="5943600" y="4419600"/>
            <a:ext cx="228600" cy="228600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vvv</a:t>
            </a:r>
            <a:endParaRPr lang="en-US" dirty="0"/>
          </a:p>
        </p:txBody>
      </p:sp>
      <p:sp>
        <p:nvSpPr>
          <p:cNvPr id="8" name="6-Point Star 7"/>
          <p:cNvSpPr/>
          <p:nvPr/>
        </p:nvSpPr>
        <p:spPr>
          <a:xfrm>
            <a:off x="6248400" y="2590800"/>
            <a:ext cx="228600" cy="228600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vvv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Background on sea level rise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52600"/>
            <a:ext cx="7924800" cy="420893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Consequence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global warming</a:t>
            </a:r>
            <a:r>
              <a:rPr lang="en-US" dirty="0" smtClean="0"/>
              <a:t> through two principal processes: </a:t>
            </a:r>
          </a:p>
          <a:p>
            <a:pPr marL="752475" lvl="1" indent="-457200">
              <a:buFont typeface="Wingdings" charset="2"/>
              <a:buChar char="ü"/>
            </a:pPr>
            <a:r>
              <a:rPr lang="en-US" dirty="0" smtClean="0"/>
              <a:t>Thermal expansion of water</a:t>
            </a:r>
          </a:p>
          <a:p>
            <a:pPr marL="752475" lvl="1" indent="-457200">
              <a:buFont typeface="Wingdings" charset="2"/>
              <a:buChar char="ü"/>
            </a:pPr>
            <a:r>
              <a:rPr lang="en-US" dirty="0" smtClean="0"/>
              <a:t>Melting of glacial ice  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131D43"/>
                </a:solidFill>
              </a:rPr>
              <a:t>Great differences </a:t>
            </a:r>
            <a:r>
              <a:rPr lang="en-US" dirty="0" smtClean="0"/>
              <a:t>due to currents and coasts and sea-beds configurations</a:t>
            </a:r>
          </a:p>
          <a:p>
            <a:r>
              <a:rPr lang="en-US" dirty="0" smtClean="0"/>
              <a:t>  Possible </a:t>
            </a:r>
            <a:r>
              <a:rPr lang="en-US" dirty="0" smtClean="0">
                <a:solidFill>
                  <a:srgbClr val="131D43"/>
                </a:solidFill>
              </a:rPr>
              <a:t>consequences</a:t>
            </a:r>
            <a:r>
              <a:rPr lang="en-US" dirty="0" smtClean="0"/>
              <a:t> 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Important </a:t>
            </a:r>
            <a:r>
              <a:rPr lang="en-US" dirty="0" smtClean="0">
                <a:solidFill>
                  <a:srgbClr val="131D43"/>
                </a:solidFill>
              </a:rPr>
              <a:t>floods</a:t>
            </a:r>
            <a:r>
              <a:rPr lang="en-US" dirty="0" smtClean="0"/>
              <a:t> in many cities and islands in the world,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Change in groundwater quality,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Losses of natural coastal habitats and coastal erosion…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583487" cy="587188"/>
          </a:xfrm>
        </p:spPr>
        <p:txBody>
          <a:bodyPr>
            <a:noAutofit/>
          </a:bodyPr>
          <a:lstStyle/>
          <a:p>
            <a:r>
              <a:rPr lang="en-US" i="1" dirty="0" smtClean="0"/>
              <a:t>Sea level trends</a:t>
            </a:r>
            <a:endParaRPr lang="en-US" i="1" dirty="0"/>
          </a:p>
        </p:txBody>
      </p:sp>
      <p:pic>
        <p:nvPicPr>
          <p:cNvPr id="6" name="Picture 5" descr="screen-captu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8114" y="838200"/>
            <a:ext cx="4795886" cy="2286000"/>
          </a:xfrm>
          <a:prstGeom prst="rect">
            <a:avLst/>
          </a:prstGeom>
        </p:spPr>
      </p:pic>
      <p:pic>
        <p:nvPicPr>
          <p:cNvPr id="8" name="Picture 7" descr="screen-capture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5029200" cy="2396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715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NOAA tides and currents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-capture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792" y="4419600"/>
            <a:ext cx="5001208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8600"/>
            <a:ext cx="7583487" cy="1044388"/>
          </a:xfrm>
        </p:spPr>
        <p:txBody>
          <a:bodyPr/>
          <a:lstStyle/>
          <a:p>
            <a:r>
              <a:rPr lang="en-US" i="1" dirty="0" smtClean="0"/>
              <a:t>Locations</a:t>
            </a:r>
            <a:endParaRPr lang="en-US" i="1" dirty="0"/>
          </a:p>
        </p:txBody>
      </p:sp>
      <p:pic>
        <p:nvPicPr>
          <p:cNvPr id="11" name="Picture 10" descr="usa_st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17820"/>
            <a:ext cx="7315200" cy="521158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>
            <a:off x="7391400" y="3352800"/>
            <a:ext cx="609600" cy="381000"/>
          </a:xfrm>
          <a:prstGeom prst="straightConnector1">
            <a:avLst/>
          </a:prstGeom>
          <a:ln>
            <a:solidFill>
              <a:srgbClr val="105CA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7010401" y="5943600"/>
            <a:ext cx="838200" cy="230188"/>
          </a:xfrm>
          <a:prstGeom prst="straightConnector1">
            <a:avLst/>
          </a:prstGeom>
          <a:ln>
            <a:solidFill>
              <a:srgbClr val="105CA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800601" y="5562597"/>
            <a:ext cx="914405" cy="38100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Data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362200"/>
            <a:ext cx="7583487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31D43"/>
                </a:solidFill>
              </a:rPr>
              <a:t>National Elevation Dataset</a:t>
            </a:r>
            <a:r>
              <a:rPr lang="en-US" dirty="0" smtClean="0"/>
              <a:t> from USGS seamless server</a:t>
            </a:r>
          </a:p>
          <a:p>
            <a:r>
              <a:rPr lang="en-US" dirty="0" smtClean="0">
                <a:solidFill>
                  <a:srgbClr val="131D43"/>
                </a:solidFill>
              </a:rPr>
              <a:t>Shorelines </a:t>
            </a:r>
            <a:r>
              <a:rPr lang="en-US" dirty="0" smtClean="0"/>
              <a:t>from National Geodetic Survey NOAA Shoreline Data Explorer</a:t>
            </a:r>
          </a:p>
          <a:p>
            <a:r>
              <a:rPr lang="en-US" dirty="0" smtClean="0">
                <a:solidFill>
                  <a:srgbClr val="131D43"/>
                </a:solidFill>
              </a:rPr>
              <a:t>Roads and Rails </a:t>
            </a:r>
            <a:r>
              <a:rPr lang="en-US" dirty="0" smtClean="0"/>
              <a:t>from ESRI Census 2000 TIGER/Line® </a:t>
            </a:r>
            <a:r>
              <a:rPr lang="en-US" dirty="0" err="1" smtClean="0"/>
              <a:t>Shapefiles</a:t>
            </a:r>
            <a:endParaRPr lang="en-US" dirty="0" smtClean="0"/>
          </a:p>
          <a:p>
            <a:r>
              <a:rPr lang="en-US" dirty="0" smtClean="0">
                <a:solidFill>
                  <a:srgbClr val="131D43"/>
                </a:solidFill>
              </a:rPr>
              <a:t>Land cover use </a:t>
            </a:r>
            <a:r>
              <a:rPr lang="en-US" dirty="0" smtClean="0"/>
              <a:t>from USGS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381000"/>
            <a:ext cx="79057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Miami map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 l="25634" t="15431" r="9819" b="21332"/>
          <a:stretch>
            <a:fillRect/>
          </a:stretch>
        </p:blipFill>
        <p:spPr bwMode="auto">
          <a:xfrm>
            <a:off x="3200400" y="228600"/>
            <a:ext cx="5638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1" y="1999565"/>
            <a:ext cx="228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 different layers =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 different scales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-&gt; adapted display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l="20682" t="14429" r="2524" b="37475"/>
          <a:stretch>
            <a:fillRect/>
          </a:stretch>
        </p:blipFill>
        <p:spPr bwMode="auto">
          <a:xfrm>
            <a:off x="304800" y="4343400"/>
            <a:ext cx="4562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7419183" y="2944020"/>
            <a:ext cx="1753395" cy="1325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388699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Miami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381000"/>
            <a:ext cx="7905750" cy="1447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Miami in 50 years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 level + 119.5 mm = 0.392 ft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31763" t="18829" r="18348" b="20828"/>
          <a:stretch>
            <a:fillRect/>
          </a:stretch>
        </p:blipFill>
        <p:spPr bwMode="auto">
          <a:xfrm>
            <a:off x="685800" y="19050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17949" t="16346" r="34615" b="14744"/>
          <a:stretch>
            <a:fillRect/>
          </a:stretch>
        </p:blipFill>
        <p:spPr bwMode="auto">
          <a:xfrm>
            <a:off x="5562600" y="609600"/>
            <a:ext cx="3276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381000"/>
            <a:ext cx="7905750" cy="1447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Miami in 100 years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 level + 239 mm = 0.784 ft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31480" t="18057" r="17163" b="20960"/>
          <a:stretch>
            <a:fillRect/>
          </a:stretch>
        </p:blipFill>
        <p:spPr bwMode="auto">
          <a:xfrm>
            <a:off x="304800" y="19812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 l="31826" t="14429" r="28141" b="11581"/>
          <a:stretch>
            <a:fillRect/>
          </a:stretch>
        </p:blipFill>
        <p:spPr bwMode="auto">
          <a:xfrm>
            <a:off x="5029200" y="498594"/>
            <a:ext cx="3733800" cy="552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381000"/>
            <a:ext cx="7905750" cy="1447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rebuchet MS (Headings)"/>
              </a:rPr>
              <a:t>Miami</a:t>
            </a:r>
            <a:r>
              <a:rPr kumimoji="0" lang="en-US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200 years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 level + 478 mm = 1.568 ft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31983" t="19257" r="16864" b="19802"/>
          <a:stretch>
            <a:fillRect/>
          </a:stretch>
        </p:blipFill>
        <p:spPr bwMode="auto">
          <a:xfrm>
            <a:off x="228600" y="1905000"/>
            <a:ext cx="487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 l="37595" t="18491" r="30632" b="15285"/>
          <a:stretch>
            <a:fillRect/>
          </a:stretch>
        </p:blipFill>
        <p:spPr bwMode="auto">
          <a:xfrm>
            <a:off x="5257800" y="381000"/>
            <a:ext cx="3657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volutio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1054</TotalTime>
  <Words>338</Words>
  <Application>Microsoft Macintosh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Revolution</vt:lpstr>
      <vt:lpstr>Sea Level Rise in Galveston, Miami and New York</vt:lpstr>
      <vt:lpstr>Background on sea level rise</vt:lpstr>
      <vt:lpstr>Sea level trends</vt:lpstr>
      <vt:lpstr>Locations</vt:lpstr>
      <vt:lpstr>Data</vt:lpstr>
      <vt:lpstr>Slide 6</vt:lpstr>
      <vt:lpstr>Slide 7</vt:lpstr>
      <vt:lpstr>Slide 8</vt:lpstr>
      <vt:lpstr>Slide 9</vt:lpstr>
      <vt:lpstr>Galveston map</vt:lpstr>
      <vt:lpstr>Galveston in 50 years sea level + 342 mm=1.122 ft  </vt:lpstr>
      <vt:lpstr>Slide 12</vt:lpstr>
      <vt:lpstr>Slide 13</vt:lpstr>
      <vt:lpstr>Slide 14</vt:lpstr>
      <vt:lpstr>Land cover use</vt:lpstr>
      <vt:lpstr>Suggestions for Galveston</vt:lpstr>
      <vt:lpstr>Conclusions</vt:lpstr>
      <vt:lpstr>Future work</vt:lpstr>
      <vt:lpstr>Questions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Level Rise effects in three major cities </dc:title>
  <dc:creator>Maelle LIMOUZIN</dc:creator>
  <cp:lastModifiedBy>Maelle LIMOUZIN</cp:lastModifiedBy>
  <cp:revision>122</cp:revision>
  <dcterms:created xsi:type="dcterms:W3CDTF">2008-11-18T13:43:02Z</dcterms:created>
  <dcterms:modified xsi:type="dcterms:W3CDTF">2008-11-18T13:57:39Z</dcterms:modified>
</cp:coreProperties>
</file>