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sldIdLst>
    <p:sldId id="287" r:id="rId5"/>
    <p:sldId id="288" r:id="rId6"/>
    <p:sldId id="284" r:id="rId7"/>
    <p:sldId id="289" r:id="rId8"/>
    <p:sldId id="282" r:id="rId9"/>
    <p:sldId id="281" r:id="rId10"/>
    <p:sldId id="285" r:id="rId11"/>
    <p:sldId id="286" r:id="rId12"/>
    <p:sldId id="280" r:id="rId13"/>
    <p:sldId id="283" r:id="rId14"/>
    <p:sldId id="256" r:id="rId15"/>
    <p:sldId id="290" r:id="rId16"/>
    <p:sldId id="291" r:id="rId17"/>
    <p:sldId id="292" r:id="rId18"/>
    <p:sldId id="293" r:id="rId19"/>
    <p:sldId id="294" r:id="rId20"/>
    <p:sldId id="263" r:id="rId21"/>
    <p:sldId id="265" r:id="rId22"/>
    <p:sldId id="266" r:id="rId23"/>
    <p:sldId id="272" r:id="rId24"/>
    <p:sldId id="274" r:id="rId25"/>
    <p:sldId id="267" r:id="rId26"/>
    <p:sldId id="275" r:id="rId27"/>
    <p:sldId id="268" r:id="rId28"/>
    <p:sldId id="276" r:id="rId29"/>
    <p:sldId id="269" r:id="rId30"/>
    <p:sldId id="277" r:id="rId31"/>
    <p:sldId id="270" r:id="rId32"/>
    <p:sldId id="271" r:id="rId33"/>
    <p:sldId id="273" r:id="rId34"/>
    <p:sldId id="278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D2D3-D630-4BB8-A1B3-832A5D917E3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2FDE8-2365-4C5F-9F0C-A49759364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238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52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195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86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4AB998-37B3-4B06-A779-641A938B5D8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5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2FDE8-2365-4C5F-9F0C-A49759364C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2FDE8-2365-4C5F-9F0C-A49759364C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4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33C7E-9F9C-42CC-8105-2152CFA13A6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2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A95C1D-7A2E-4C26-805F-69697B8D087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4E6088-5DA4-4B86-B946-93003CE28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black"/>
                </a:solidFill>
              </a:rPr>
              <a:pPr/>
              <a:t>2/2/2015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497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white"/>
                </a:solidFill>
              </a:rPr>
              <a:pPr/>
              <a:t>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9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white"/>
                </a:solidFill>
              </a:rPr>
              <a:pPr/>
              <a:t>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824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black"/>
                </a:solidFill>
              </a:rPr>
              <a:pPr/>
              <a:t>2/2/2015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white"/>
                </a:solidFill>
              </a:rPr>
              <a:pPr/>
              <a:t>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265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black"/>
                </a:solidFill>
              </a:rPr>
              <a:pPr/>
              <a:t>2/2/2015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6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black"/>
                </a:solidFill>
              </a:rPr>
              <a:pPr/>
              <a:t>2/2/2015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6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3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A95C1D-7A2E-4C26-805F-69697B8D087D}" type="datetimeFigureOut">
              <a:rPr lang="en-US" smtClean="0">
                <a:solidFill>
                  <a:prstClr val="white"/>
                </a:solidFill>
              </a:rPr>
              <a:pPr/>
              <a:t>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4E6088-5DA4-4B86-B946-93003CE2835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black"/>
                </a:solidFill>
              </a:rPr>
              <a:pPr/>
              <a:t>2/2/2015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95C1D-7A2E-4C26-805F-69697B8D087D}" type="datetimeFigureOut">
              <a:rPr lang="en-US" smtClean="0">
                <a:solidFill>
                  <a:prstClr val="black"/>
                </a:solidFill>
              </a:rPr>
              <a:pPr/>
              <a:t>2/2/2015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E6088-5DA4-4B86-B946-93003CE283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9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73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16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76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30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88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35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8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4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61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20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35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67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423DE-276A-45A9-B977-370EB3D599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0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C8FFD-CFBA-4F6F-B20C-E20DD3F3CD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3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4C63F-BE40-4617-AAC6-507E18B42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77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4928D-215E-4E6F-9C4F-0F259D8F40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BC29B-F897-40B2-884C-00B5E22A10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84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9FE8F-69B1-4A86-A4A6-BD5BC593D1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23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10585-02B6-4288-86F6-7B125D95E2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3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1DCA5-176E-451A-9BE4-4AD0EB3482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37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F6AC5-01B7-42A6-A14A-9B9D6E5EF1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09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2BF90-13F6-485C-98D1-A67FBF433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82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42994-4B65-4F90-A07A-4F5C7F724D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52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8AE56-D0C2-486B-82AB-733780330B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DF0B-4DE8-45E8-B47D-EB51057D12A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4F18-5444-48F8-9F44-832E2C4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3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A95C1D-7A2E-4C26-805F-69697B8D087D}" type="datetimeFigureOut">
              <a:rPr lang="en-US" smtClean="0">
                <a:solidFill>
                  <a:prstClr val="black"/>
                </a:solidFill>
              </a:rPr>
              <a:pPr/>
              <a:t>2/2/2015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4E6088-5DA4-4B86-B946-93003CE283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3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00A8-6910-42C6-8783-C300C1D6DE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89AF-4FE8-4D06-9475-EE91BF59B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2" name="Picture 5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3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775"/>
              <a:ext cx="167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7CB81-8A6B-47D1-9E29-7DFF7560F5AF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4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Flood, Oct 30-31,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Hydrology by David Maidment</a:t>
            </a:r>
          </a:p>
          <a:p>
            <a:r>
              <a:rPr lang="en-US" dirty="0" smtClean="0"/>
              <a:t>Flood emergency response by Harry Evans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2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740"/>
            <a:ext cx="7886700" cy="1325563"/>
          </a:xfrm>
        </p:spPr>
        <p:txBody>
          <a:bodyPr/>
          <a:lstStyle/>
          <a:p>
            <a:r>
              <a:rPr lang="en-US" dirty="0" smtClean="0"/>
              <a:t>Land Cover in the Onion Creek Watershed (2006)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090216"/>
            <a:ext cx="6687878" cy="49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32" y="4051779"/>
            <a:ext cx="2476500" cy="23907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26782" y="5893979"/>
            <a:ext cx="12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34% Forest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84" y="5339981"/>
            <a:ext cx="1217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43% Shrub,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Grass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594" y="4327745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19% Developed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14" y="432654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4% Other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D_2009Logo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052887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672446"/>
            <a:ext cx="6599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Halloween Flood Emergency Response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89023" y="5638800"/>
            <a:ext cx="752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Presented by Harry Evans, </a:t>
            </a:r>
          </a:p>
          <a:p>
            <a:pPr algn="ctr"/>
            <a:r>
              <a:rPr lang="en-US" sz="2800" dirty="0" smtClean="0"/>
              <a:t>Former Chief of Staff, Austin Fire </a:t>
            </a:r>
            <a:r>
              <a:rPr lang="en-US" sz="2800" dirty="0" err="1" smtClean="0"/>
              <a:t>Dept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6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AFD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Fire Department (AFD)</a:t>
            </a:r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largest municipal department in the US</a:t>
            </a:r>
          </a:p>
          <a:p>
            <a:pPr lvl="1"/>
            <a:r>
              <a:rPr lang="en-US" dirty="0" smtClean="0"/>
              <a:t>Serves ~850,000 citizens within 300 square miles</a:t>
            </a:r>
          </a:p>
          <a:p>
            <a:pPr lvl="1"/>
            <a:r>
              <a:rPr lang="en-US" dirty="0" smtClean="0"/>
              <a:t>AFD over 1200 personnel</a:t>
            </a:r>
          </a:p>
          <a:p>
            <a:pPr lvl="1"/>
            <a:r>
              <a:rPr lang="en-US" dirty="0" smtClean="0"/>
              <a:t>45 Stations geographically located</a:t>
            </a:r>
          </a:p>
          <a:p>
            <a:pPr lvl="1"/>
            <a:r>
              <a:rPr lang="en-US" dirty="0" smtClean="0"/>
              <a:t>On duty strength – 240 firefighters</a:t>
            </a:r>
          </a:p>
          <a:p>
            <a:pPr lvl="1"/>
            <a:r>
              <a:rPr lang="en-US" dirty="0" smtClean="0"/>
              <a:t>13 Aerial apparatus, 42 pumpers, 7 command units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0" y="57150"/>
            <a:ext cx="94361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AFD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Divisions within the city</a:t>
            </a:r>
          </a:p>
          <a:p>
            <a:pPr lvl="1"/>
            <a:r>
              <a:rPr lang="en-US" dirty="0" smtClean="0"/>
              <a:t>5 geographic battalions, 1 functional battalion</a:t>
            </a:r>
          </a:p>
          <a:p>
            <a:pPr lvl="1"/>
            <a:r>
              <a:rPr lang="en-US" dirty="0" smtClean="0"/>
              <a:t>Each is lead by a battalion chief</a:t>
            </a:r>
          </a:p>
          <a:p>
            <a:pPr lvl="1"/>
            <a:r>
              <a:rPr lang="en-US" dirty="0" smtClean="0"/>
              <a:t>On duty Shift Commander</a:t>
            </a:r>
          </a:p>
          <a:p>
            <a:pPr lvl="1"/>
            <a:r>
              <a:rPr lang="en-US" dirty="0" smtClean="0"/>
              <a:t>Functional battalion / Special Operations</a:t>
            </a:r>
          </a:p>
          <a:p>
            <a:pPr lvl="2"/>
            <a:r>
              <a:rPr lang="en-US" dirty="0" smtClean="0"/>
              <a:t>Hazardous Materials</a:t>
            </a:r>
          </a:p>
          <a:p>
            <a:pPr lvl="2"/>
            <a:r>
              <a:rPr lang="en-US" dirty="0" smtClean="0"/>
              <a:t>Structural Collapse</a:t>
            </a:r>
          </a:p>
          <a:p>
            <a:pPr lvl="2"/>
            <a:r>
              <a:rPr lang="en-US" dirty="0" smtClean="0"/>
              <a:t>Water Rescue</a:t>
            </a:r>
          </a:p>
          <a:p>
            <a:pPr lvl="2"/>
            <a:r>
              <a:rPr lang="en-US" dirty="0" smtClean="0"/>
              <a:t>High Angle Rescue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94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AFD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Daily/Routine Response</a:t>
            </a:r>
          </a:p>
          <a:p>
            <a:pPr lvl="1"/>
            <a:r>
              <a:rPr lang="en-US" dirty="0" smtClean="0"/>
              <a:t>~300 incidents ranging from single unit responses to multi unit </a:t>
            </a:r>
          </a:p>
          <a:p>
            <a:pPr lvl="1"/>
            <a:r>
              <a:rPr lang="en-US" dirty="0" smtClean="0"/>
              <a:t>Medical first response, collisions, fires, rescues</a:t>
            </a:r>
          </a:p>
          <a:p>
            <a:pPr lvl="1"/>
            <a:r>
              <a:rPr lang="en-US" dirty="0" smtClean="0"/>
              <a:t>Multi agency – Austin Travis County EMS, Austin Police, Travis County Sherriff, other fire departments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Operation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Operations Center (EOC)</a:t>
            </a:r>
          </a:p>
          <a:p>
            <a:pPr lvl="1"/>
            <a:r>
              <a:rPr lang="en-US" dirty="0" smtClean="0"/>
              <a:t>plan and prepare for emergencies</a:t>
            </a:r>
          </a:p>
          <a:p>
            <a:pPr lvl="1"/>
            <a:r>
              <a:rPr lang="en-US" dirty="0" smtClean="0"/>
              <a:t>educate the public about preparedness, </a:t>
            </a:r>
          </a:p>
          <a:p>
            <a:pPr lvl="1"/>
            <a:r>
              <a:rPr lang="en-US" dirty="0" smtClean="0"/>
              <a:t>develop volunteers</a:t>
            </a:r>
          </a:p>
          <a:p>
            <a:pPr lvl="1"/>
            <a:r>
              <a:rPr lang="en-US" dirty="0" smtClean="0"/>
              <a:t>manage grant funding to improve homeland security and public safety capabilities</a:t>
            </a:r>
          </a:p>
          <a:p>
            <a:pPr lvl="1"/>
            <a:r>
              <a:rPr lang="en-US" dirty="0" smtClean="0"/>
              <a:t>coordinate emergency response and recovery</a:t>
            </a:r>
          </a:p>
          <a:p>
            <a:pPr lvl="1"/>
            <a:r>
              <a:rPr lang="en-US" dirty="0" smtClean="0"/>
              <a:t>http://austintexas.gov/sites/default/files/files/hsem/Austin_Emergency_Ops_Plan_2-22-2012.pdf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9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Halloween Flood, October 30-31,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581400" cy="4648200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/>
              <a:t>Between 8:30pm and 8:45am</a:t>
            </a:r>
          </a:p>
          <a:p>
            <a:pPr lvl="1"/>
            <a:r>
              <a:rPr lang="en-US" sz="4700" dirty="0" smtClean="0"/>
              <a:t>More than 800 incidents</a:t>
            </a:r>
          </a:p>
          <a:p>
            <a:pPr lvl="1"/>
            <a:r>
              <a:rPr lang="en-US" sz="5100" dirty="0" smtClean="0"/>
              <a:t>Five incident command areas</a:t>
            </a:r>
          </a:p>
          <a:p>
            <a:pPr lvl="1"/>
            <a:r>
              <a:rPr lang="en-US" sz="5100" dirty="0" smtClean="0"/>
              <a:t>370 people rescued by boat, </a:t>
            </a:r>
            <a:r>
              <a:rPr lang="en-US" sz="5100" dirty="0" err="1" smtClean="0"/>
              <a:t>helo</a:t>
            </a:r>
            <a:r>
              <a:rPr lang="en-US" sz="5100" dirty="0" smtClean="0"/>
              <a:t>, or contact rescue</a:t>
            </a:r>
          </a:p>
          <a:p>
            <a:pPr lvl="1"/>
            <a:r>
              <a:rPr lang="en-US" sz="5100" dirty="0" smtClean="0"/>
              <a:t>400 people evacuated by boat, vehicle or wading</a:t>
            </a:r>
          </a:p>
          <a:p>
            <a:pPr lvl="1"/>
            <a:r>
              <a:rPr lang="en-US" sz="5100" dirty="0" smtClean="0"/>
              <a:t>250 instructed to self- evacuate</a:t>
            </a:r>
          </a:p>
          <a:p>
            <a:pPr lvl="1"/>
            <a:r>
              <a:rPr lang="en-US" sz="5100" dirty="0" smtClean="0"/>
              <a:t>50 animals rescued</a:t>
            </a:r>
          </a:p>
          <a:p>
            <a:endParaRPr lang="en-US" dirty="0"/>
          </a:p>
        </p:txBody>
      </p:sp>
      <p:pic>
        <p:nvPicPr>
          <p:cNvPr id="1026" name="Picture 2" descr="C:\Users\fd1904\Desktop\P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53200" cy="5745163"/>
          </a:xfrm>
        </p:spPr>
      </p:pic>
      <p:sp>
        <p:nvSpPr>
          <p:cNvPr id="2" name="TextBox 1"/>
          <p:cNvSpPr txBox="1"/>
          <p:nvPr/>
        </p:nvSpPr>
        <p:spPr>
          <a:xfrm>
            <a:off x="1295400" y="2061008"/>
            <a:ext cx="51237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Incident Command Locations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95686" y="1143000"/>
            <a:ext cx="1755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11:30PM, Oct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Fire Department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Pflugerville Incident Command (11:30pm)</a:t>
            </a:r>
          </a:p>
          <a:p>
            <a:pPr lvl="1"/>
            <a:r>
              <a:rPr lang="en-US" dirty="0" smtClean="0"/>
              <a:t>Worked Well</a:t>
            </a:r>
          </a:p>
          <a:p>
            <a:pPr lvl="2"/>
            <a:r>
              <a:rPr lang="en-US" dirty="0" smtClean="0"/>
              <a:t>Unified command/multi-agency coordination</a:t>
            </a:r>
          </a:p>
          <a:p>
            <a:pPr lvl="2"/>
            <a:r>
              <a:rPr lang="en-US" dirty="0" smtClean="0"/>
              <a:t>Dividing management structure geographically</a:t>
            </a:r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Just outside COA, but with COA resources – Transfer of command</a:t>
            </a:r>
          </a:p>
          <a:p>
            <a:pPr lvl="2"/>
            <a:r>
              <a:rPr lang="en-US" dirty="0" smtClean="0"/>
              <a:t>Awareness of other incidents in the region</a:t>
            </a:r>
          </a:p>
        </p:txBody>
      </p:sp>
    </p:spTree>
    <p:extLst>
      <p:ext uri="{BB962C8B-B14F-4D97-AF65-F5344CB8AC3E}">
        <p14:creationId xmlns:p14="http://schemas.microsoft.com/office/powerpoint/2010/main" val="25360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53200" cy="5745163"/>
          </a:xfrm>
        </p:spPr>
      </p:pic>
      <p:sp>
        <p:nvSpPr>
          <p:cNvPr id="2" name="TextBox 1"/>
          <p:cNvSpPr txBox="1"/>
          <p:nvPr/>
        </p:nvSpPr>
        <p:spPr>
          <a:xfrm>
            <a:off x="5105400" y="4798367"/>
            <a:ext cx="17275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Onion Creek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514600"/>
            <a:ext cx="23276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Austin, Texas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Fire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3657600" cy="45259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Midnight to 2:00am</a:t>
            </a:r>
          </a:p>
          <a:p>
            <a:pPr lvl="2"/>
            <a:r>
              <a:rPr lang="en-US" dirty="0" smtClean="0"/>
              <a:t>Scattered water rescues throughout  the area</a:t>
            </a:r>
          </a:p>
          <a:p>
            <a:pPr lvl="1"/>
            <a:r>
              <a:rPr lang="en-US" dirty="0" smtClean="0"/>
              <a:t>2:30am </a:t>
            </a:r>
          </a:p>
          <a:p>
            <a:pPr lvl="2"/>
            <a:r>
              <a:rPr lang="en-US" dirty="0" smtClean="0"/>
              <a:t>Water rescue/flood calls in East Austin and Eastern Travis County</a:t>
            </a:r>
          </a:p>
          <a:p>
            <a:pPr lvl="1"/>
            <a:r>
              <a:rPr lang="en-US" dirty="0" smtClean="0"/>
              <a:t>3:30am</a:t>
            </a:r>
          </a:p>
          <a:p>
            <a:pPr lvl="2"/>
            <a:r>
              <a:rPr lang="en-US" dirty="0" smtClean="0"/>
              <a:t>Water rescue/flood calls in South Austin area</a:t>
            </a:r>
          </a:p>
          <a:p>
            <a:pPr lvl="1"/>
            <a:r>
              <a:rPr lang="en-US" dirty="0" smtClean="0"/>
              <a:t>4:00am </a:t>
            </a:r>
          </a:p>
          <a:p>
            <a:pPr lvl="2"/>
            <a:r>
              <a:rPr lang="en-US" dirty="0" smtClean="0"/>
              <a:t>Increase of water rescue/flood calls in South Austin area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3074" name="Picture 2" descr="C:\Users\fd1904\Desktop\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6545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5400"/>
            <a:ext cx="831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Individual Water Rescue Calls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53200" cy="5745163"/>
          </a:xfrm>
        </p:spPr>
      </p:pic>
      <p:sp>
        <p:nvSpPr>
          <p:cNvPr id="2" name="TextBox 1"/>
          <p:cNvSpPr txBox="1"/>
          <p:nvPr/>
        </p:nvSpPr>
        <p:spPr>
          <a:xfrm>
            <a:off x="1295400" y="2061008"/>
            <a:ext cx="51237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Incident Command Locations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5686" y="1143000"/>
            <a:ext cx="1755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11:30PM, Oct 30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566" y="51816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4.25AM, Oct 31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Fire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Bluff Springs Incident Command (4:25am)</a:t>
            </a:r>
          </a:p>
          <a:p>
            <a:pPr lvl="1"/>
            <a:r>
              <a:rPr lang="en-US" dirty="0" smtClean="0"/>
              <a:t>Worked Well</a:t>
            </a:r>
          </a:p>
          <a:p>
            <a:pPr lvl="2"/>
            <a:r>
              <a:rPr lang="en-US" dirty="0" smtClean="0"/>
              <a:t>Unified Command with ATCEMS and ESD 11</a:t>
            </a:r>
          </a:p>
          <a:p>
            <a:pPr lvl="2"/>
            <a:r>
              <a:rPr lang="en-US" dirty="0" smtClean="0"/>
              <a:t>Separate radio channels for each division</a:t>
            </a:r>
          </a:p>
          <a:p>
            <a:pPr lvl="2"/>
            <a:r>
              <a:rPr lang="en-US" dirty="0" smtClean="0"/>
              <a:t>Cell phone communication with department operations center (DOC)</a:t>
            </a:r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Dramatic change in flood waters without notice</a:t>
            </a:r>
          </a:p>
          <a:p>
            <a:pPr lvl="2"/>
            <a:r>
              <a:rPr lang="en-US" dirty="0" smtClean="0"/>
              <a:t>Better Command post location</a:t>
            </a:r>
          </a:p>
          <a:p>
            <a:pPr lvl="2"/>
            <a:r>
              <a:rPr lang="en-US" dirty="0" smtClean="0"/>
              <a:t>Need for evacuation type boats rather than rescue boats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53200" cy="5745163"/>
          </a:xfrm>
        </p:spPr>
      </p:pic>
      <p:sp>
        <p:nvSpPr>
          <p:cNvPr id="2" name="TextBox 1"/>
          <p:cNvSpPr txBox="1"/>
          <p:nvPr/>
        </p:nvSpPr>
        <p:spPr>
          <a:xfrm>
            <a:off x="1295400" y="2061008"/>
            <a:ext cx="51237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Incident Command Locations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5686" y="1143000"/>
            <a:ext cx="1755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11:30PM, Oct 30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566" y="51816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4.25AM, Oct 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5495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5.50AM, Oct 31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 Fire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Pinehurst Incident Command (5:50am)</a:t>
            </a:r>
          </a:p>
          <a:p>
            <a:pPr lvl="1"/>
            <a:r>
              <a:rPr lang="en-US" dirty="0" smtClean="0"/>
              <a:t>Worked Well</a:t>
            </a:r>
          </a:p>
          <a:p>
            <a:pPr lvl="2"/>
            <a:r>
              <a:rPr lang="en-US" dirty="0" smtClean="0"/>
              <a:t>Single incident command within a geographic area</a:t>
            </a:r>
          </a:p>
          <a:p>
            <a:pPr lvl="2"/>
            <a:r>
              <a:rPr lang="en-US" dirty="0" smtClean="0"/>
              <a:t>Cell phone communication with the DOC</a:t>
            </a:r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Low resources – already on other incidents</a:t>
            </a:r>
          </a:p>
          <a:p>
            <a:pPr lvl="2"/>
            <a:r>
              <a:rPr lang="en-US" dirty="0" smtClean="0"/>
              <a:t>Conflicting information on expected water levels</a:t>
            </a:r>
          </a:p>
          <a:p>
            <a:pPr lvl="2"/>
            <a:r>
              <a:rPr lang="en-US" dirty="0" smtClean="0"/>
              <a:t>Radio communication – other commands operating on the same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53200" cy="5745163"/>
          </a:xfrm>
        </p:spPr>
      </p:pic>
      <p:sp>
        <p:nvSpPr>
          <p:cNvPr id="2" name="TextBox 1"/>
          <p:cNvSpPr txBox="1"/>
          <p:nvPr/>
        </p:nvSpPr>
        <p:spPr>
          <a:xfrm>
            <a:off x="1295400" y="2061008"/>
            <a:ext cx="51237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Incident Command Locations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5686" y="1143000"/>
            <a:ext cx="1755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11:30PM, Oct 30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566" y="51816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4.25AM, Oct 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5495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5.50AM, Oct 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5110" y="39624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6.00AM, Oct 31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 Fire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 Pleasant Valley Incident Command (6:00am)</a:t>
            </a:r>
          </a:p>
          <a:p>
            <a:pPr lvl="1"/>
            <a:r>
              <a:rPr lang="en-US" dirty="0" smtClean="0"/>
              <a:t>Worked Well</a:t>
            </a:r>
          </a:p>
          <a:p>
            <a:pPr lvl="2"/>
            <a:r>
              <a:rPr lang="en-US" dirty="0" smtClean="0"/>
              <a:t>Single incident command for a geographic area</a:t>
            </a:r>
          </a:p>
          <a:p>
            <a:pPr lvl="2"/>
            <a:r>
              <a:rPr lang="en-US" dirty="0" smtClean="0"/>
              <a:t>Dividing the incident geographically</a:t>
            </a:r>
          </a:p>
          <a:p>
            <a:pPr lvl="2"/>
            <a:r>
              <a:rPr lang="en-US" dirty="0" smtClean="0"/>
              <a:t>Animal Control</a:t>
            </a:r>
          </a:p>
          <a:p>
            <a:pPr lvl="2"/>
            <a:r>
              <a:rPr lang="en-US" dirty="0" smtClean="0"/>
              <a:t>Establish a victim process group</a:t>
            </a:r>
          </a:p>
          <a:p>
            <a:pPr lvl="2"/>
            <a:r>
              <a:rPr lang="en-US" dirty="0" smtClean="0"/>
              <a:t>A robust staging area to manage crowds</a:t>
            </a:r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Conflicting information on expected water levels</a:t>
            </a:r>
          </a:p>
          <a:p>
            <a:pPr lvl="2"/>
            <a:r>
              <a:rPr lang="en-US" dirty="0" smtClean="0"/>
              <a:t>Need for additional radio channels – use of cell phones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8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53200" cy="5745163"/>
          </a:xfrm>
        </p:spPr>
      </p:pic>
      <p:sp>
        <p:nvSpPr>
          <p:cNvPr id="2" name="TextBox 1"/>
          <p:cNvSpPr txBox="1"/>
          <p:nvPr/>
        </p:nvSpPr>
        <p:spPr>
          <a:xfrm>
            <a:off x="1295400" y="2061008"/>
            <a:ext cx="51237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Incident Command Locations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5686" y="1143000"/>
            <a:ext cx="1755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11:30PM, Oct 30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566" y="51816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4.25AM, Oct 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5495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5.50AM, Oct 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5110" y="3962400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6.00AM, Oct 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7636" y="4220697"/>
            <a:ext cx="164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8.00AM, Oct 31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Fire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Pearce / 130 Incident Command (8:45am)</a:t>
            </a:r>
          </a:p>
          <a:p>
            <a:pPr lvl="1"/>
            <a:r>
              <a:rPr lang="en-US" dirty="0" smtClean="0"/>
              <a:t>Worked Well</a:t>
            </a:r>
          </a:p>
          <a:p>
            <a:pPr lvl="2"/>
            <a:r>
              <a:rPr lang="en-US" dirty="0" smtClean="0"/>
              <a:t>Unified command with Law Enforcement</a:t>
            </a:r>
            <a:endParaRPr lang="en-US" dirty="0"/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AFD boat operators/Swift Water Rescue technicians</a:t>
            </a:r>
          </a:p>
          <a:p>
            <a:pPr lvl="2"/>
            <a:r>
              <a:rPr lang="en-US" dirty="0" smtClean="0"/>
              <a:t>Fast changing conditions trapped first responders</a:t>
            </a:r>
          </a:p>
          <a:p>
            <a:pPr lvl="2"/>
            <a:r>
              <a:rPr lang="en-US" dirty="0" smtClean="0"/>
              <a:t>Need for additional resources due to equipment damage/failure</a:t>
            </a:r>
          </a:p>
        </p:txBody>
      </p:sp>
    </p:spTree>
    <p:extLst>
      <p:ext uri="{BB962C8B-B14F-4D97-AF65-F5344CB8AC3E}">
        <p14:creationId xmlns:p14="http://schemas.microsoft.com/office/powerpoint/2010/main" val="41496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Fire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14" y="1325880"/>
            <a:ext cx="4339685" cy="48498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 smtClean="0"/>
              <a:t>Areas of Improvement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Implement </a:t>
            </a:r>
            <a:r>
              <a:rPr lang="en-US" sz="2200" dirty="0"/>
              <a:t>a proactive staffing plan for water-related events, including </a:t>
            </a:r>
            <a:r>
              <a:rPr lang="en-US" sz="2200" dirty="0" smtClean="0">
                <a:solidFill>
                  <a:srgbClr val="002060"/>
                </a:solidFill>
              </a:rPr>
              <a:t>correct </a:t>
            </a:r>
            <a:r>
              <a:rPr lang="en-US" sz="2200" dirty="0" smtClean="0"/>
              <a:t>number of boats and </a:t>
            </a:r>
            <a:r>
              <a:rPr lang="en-US" sz="2200" dirty="0"/>
              <a:t>location</a:t>
            </a:r>
            <a:r>
              <a:rPr lang="en-U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Implement </a:t>
            </a:r>
            <a:r>
              <a:rPr lang="en-US" sz="2200" dirty="0"/>
              <a:t>a community outreach plan to educate the community on AFD action plans at water-related events</a:t>
            </a:r>
            <a:r>
              <a:rPr lang="en-U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Vet </a:t>
            </a:r>
            <a:r>
              <a:rPr lang="en-US" sz="2200" dirty="0"/>
              <a:t>information from the Emergency Operations Center and the Department Operations Center prior to dissemination to the field</a:t>
            </a:r>
            <a:r>
              <a:rPr lang="en-U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Implement </a:t>
            </a:r>
            <a:r>
              <a:rPr lang="en-US" sz="2200" dirty="0"/>
              <a:t>an area command at large-scale incidents followed by formal notification through the chain of command.</a:t>
            </a:r>
          </a:p>
        </p:txBody>
      </p:sp>
      <p:pic>
        <p:nvPicPr>
          <p:cNvPr id="2050" name="Picture 2" descr="C:\Users\fd1904\Desktop\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957638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Line 48"/>
          <p:cNvSpPr>
            <a:spLocks noChangeShapeType="1"/>
          </p:cNvSpPr>
          <p:nvPr/>
        </p:nvSpPr>
        <p:spPr bwMode="auto">
          <a:xfrm flipH="1">
            <a:off x="228600" y="1295400"/>
            <a:ext cx="8458200" cy="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152400" y="457200"/>
            <a:ext cx="7010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336699"/>
                </a:solidFill>
                <a:latin typeface="Calibri Light" pitchFamily="34" charset="0"/>
                <a:cs typeface="Arial" panose="020B0604020202020204" pitchFamily="34" charset="0"/>
              </a:rPr>
              <a:t>Actual Rainfall Totals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57200" y="3440113"/>
            <a:ext cx="3022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Onion Creek watershed</a:t>
            </a:r>
          </a:p>
        </p:txBody>
      </p:sp>
      <p:cxnSp>
        <p:nvCxnSpPr>
          <p:cNvPr id="4" name="Straight Arrow Connector 3"/>
          <p:cNvCxnSpPr>
            <a:stCxn id="10245" idx="3"/>
          </p:cNvCxnSpPr>
          <p:nvPr/>
        </p:nvCxnSpPr>
        <p:spPr>
          <a:xfrm>
            <a:off x="3479800" y="3671888"/>
            <a:ext cx="2540000" cy="442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Fire Department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Status of Corrective Actions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The appropriate benchmark for proactively staffing and deploying water rescue </a:t>
            </a:r>
            <a:r>
              <a:rPr lang="en-US" sz="2200" dirty="0" smtClean="0"/>
              <a:t>resources</a:t>
            </a:r>
            <a:r>
              <a:rPr lang="en-US" sz="2200" dirty="0"/>
              <a:t> </a:t>
            </a:r>
            <a:r>
              <a:rPr lang="en-US" sz="2200" dirty="0" smtClean="0"/>
              <a:t>– </a:t>
            </a:r>
            <a:r>
              <a:rPr lang="en-US" sz="2200" b="1" dirty="0" smtClean="0"/>
              <a:t>Complete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/>
              <a:t>appropriate number and type (swift water versus evacuation) of boats </a:t>
            </a:r>
            <a:r>
              <a:rPr lang="en-US" sz="2200" dirty="0" smtClean="0"/>
              <a:t>re-deployed </a:t>
            </a:r>
            <a:r>
              <a:rPr lang="en-US" sz="2200" dirty="0"/>
              <a:t>throughout the </a:t>
            </a:r>
            <a:r>
              <a:rPr lang="en-US" sz="2200" dirty="0" smtClean="0"/>
              <a:t>city – </a:t>
            </a:r>
            <a:r>
              <a:rPr lang="en-US" sz="2200" b="1" dirty="0" smtClean="0"/>
              <a:t>Boats are re-deployed, additional boats are in the budget forecast</a:t>
            </a: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Boat </a:t>
            </a:r>
            <a:r>
              <a:rPr lang="en-US" sz="2200" dirty="0"/>
              <a:t>resource availability amongst agencies within the </a:t>
            </a:r>
            <a:r>
              <a:rPr lang="en-US" sz="2200" dirty="0" smtClean="0"/>
              <a:t>region</a:t>
            </a:r>
            <a:r>
              <a:rPr lang="en-US" sz="2200" dirty="0"/>
              <a:t> </a:t>
            </a:r>
            <a:r>
              <a:rPr lang="en-US" sz="2200" dirty="0" smtClean="0"/>
              <a:t>– </a:t>
            </a:r>
            <a:r>
              <a:rPr lang="en-US" sz="2200" b="1" dirty="0" smtClean="0"/>
              <a:t>Complete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Agencies </a:t>
            </a:r>
            <a:r>
              <a:rPr lang="en-US" sz="2200" dirty="0"/>
              <a:t>within the region continue to collaborate on multiple planning </a:t>
            </a:r>
            <a:r>
              <a:rPr lang="en-US" sz="2200" dirty="0" smtClean="0"/>
              <a:t>initiatives</a:t>
            </a:r>
            <a:r>
              <a:rPr lang="en-US" sz="2200" dirty="0"/>
              <a:t> </a:t>
            </a:r>
            <a:r>
              <a:rPr lang="en-US" sz="2200" dirty="0" smtClean="0"/>
              <a:t>– </a:t>
            </a:r>
            <a:r>
              <a:rPr lang="en-US" sz="2200" b="1" dirty="0" smtClean="0"/>
              <a:t>Ongoing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Community Outreach plan for “Ready Set Go for Flood Preparations”- </a:t>
            </a:r>
            <a:r>
              <a:rPr lang="en-US" sz="2200" b="1" dirty="0" smtClean="0"/>
              <a:t>June 2014</a:t>
            </a:r>
            <a:endParaRPr lang="en-US" sz="22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1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/>
          <a:lstStyle/>
          <a:p>
            <a:pPr algn="ctr"/>
            <a:r>
              <a:rPr lang="en-US" dirty="0" smtClean="0"/>
              <a:t>Public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153400" cy="4648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F497D"/>
                </a:solidFill>
                <a:ea typeface="Calibri"/>
                <a:cs typeface="Times New Roman"/>
              </a:rPr>
              <a:t>Community </a:t>
            </a:r>
            <a:r>
              <a:rPr lang="en-US" sz="2900" dirty="0" smtClean="0">
                <a:solidFill>
                  <a:srgbClr val="1F497D"/>
                </a:solidFill>
                <a:ea typeface="Calibri"/>
                <a:cs typeface="Times New Roman"/>
              </a:rPr>
              <a:t>resilience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Promoting self reliance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Areas of high risk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1F497D"/>
                </a:solidFill>
                <a:ea typeface="Calibri"/>
                <a:cs typeface="Times New Roman"/>
              </a:rPr>
              <a:t>Public Awareness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When conditions are right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 Meaningful and Actionable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F497D"/>
                </a:solidFill>
                <a:ea typeface="Calibri"/>
                <a:cs typeface="Times New Roman"/>
              </a:rPr>
              <a:t>Public </a:t>
            </a:r>
            <a:r>
              <a:rPr lang="en-US" sz="2900" dirty="0" smtClean="0">
                <a:solidFill>
                  <a:srgbClr val="1F497D"/>
                </a:solidFill>
                <a:ea typeface="Calibri"/>
                <a:cs typeface="Times New Roman"/>
              </a:rPr>
              <a:t>Notification</a:t>
            </a:r>
            <a:endParaRPr lang="en-US" sz="29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Reverse Notification System (RNS)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Social media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News Media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497D"/>
                </a:solidFill>
                <a:ea typeface="Calibri"/>
                <a:cs typeface="Times New Roman"/>
              </a:rPr>
              <a:t>Subscription Services</a:t>
            </a:r>
          </a:p>
        </p:txBody>
      </p:sp>
    </p:spTree>
    <p:extLst>
      <p:ext uri="{BB962C8B-B14F-4D97-AF65-F5344CB8AC3E}">
        <p14:creationId xmlns:p14="http://schemas.microsoft.com/office/powerpoint/2010/main" val="275883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524000" cy="152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Pre-planning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ea typeface="Calibri"/>
                <a:cs typeface="Times New Roman"/>
              </a:rPr>
              <a:t>Flood Prone areas – type of flooding – access and egress – critical infrastructure</a:t>
            </a:r>
          </a:p>
          <a:p>
            <a:r>
              <a:rPr lang="en-US" dirty="0" smtClean="0">
                <a:solidFill>
                  <a:srgbClr val="1F497D"/>
                </a:solidFill>
                <a:cs typeface="Times New Roman"/>
              </a:rPr>
              <a:t>Training and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cs typeface="Times New Roman"/>
              </a:rPr>
              <a:t>Swift Water Rescue – </a:t>
            </a:r>
            <a:r>
              <a:rPr lang="en-US" dirty="0">
                <a:solidFill>
                  <a:srgbClr val="1F497D"/>
                </a:solidFill>
                <a:cs typeface="Times New Roman"/>
              </a:rPr>
              <a:t>F</a:t>
            </a:r>
            <a:r>
              <a:rPr lang="en-US" dirty="0" smtClean="0">
                <a:solidFill>
                  <a:srgbClr val="1F497D"/>
                </a:solidFill>
                <a:cs typeface="Times New Roman"/>
              </a:rPr>
              <a:t>lat Water </a:t>
            </a:r>
            <a:r>
              <a:rPr lang="en-US" dirty="0" err="1">
                <a:solidFill>
                  <a:srgbClr val="1F497D"/>
                </a:solidFill>
                <a:cs typeface="Times New Roman"/>
              </a:rPr>
              <a:t>E</a:t>
            </a:r>
            <a:r>
              <a:rPr lang="en-US" dirty="0" err="1" smtClean="0">
                <a:solidFill>
                  <a:srgbClr val="1F497D"/>
                </a:solidFill>
                <a:cs typeface="Times New Roman"/>
              </a:rPr>
              <a:t>vac</a:t>
            </a:r>
            <a:endParaRPr lang="en-US" dirty="0" smtClean="0">
              <a:solidFill>
                <a:srgbClr val="1F497D"/>
              </a:solidFill>
              <a:cs typeface="Times New Roman"/>
            </a:endParaRPr>
          </a:p>
          <a:p>
            <a:r>
              <a:rPr lang="en-US" dirty="0" smtClean="0">
                <a:solidFill>
                  <a:srgbClr val="1F497D"/>
                </a:solidFill>
                <a:cs typeface="Times New Roman"/>
              </a:rPr>
              <a:t>Predictive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cs typeface="Times New Roman"/>
              </a:rPr>
              <a:t>NWS, NOAA, USGS….. How bad is bad?</a:t>
            </a:r>
          </a:p>
          <a:p>
            <a:r>
              <a:rPr lang="en-US" dirty="0" smtClean="0">
                <a:solidFill>
                  <a:srgbClr val="1F497D"/>
                </a:solidFill>
                <a:cs typeface="Times New Roman"/>
              </a:rPr>
              <a:t>Evacuations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cs typeface="Times New Roman"/>
              </a:rPr>
              <a:t>Timely Evacuations vs Protect in Place</a:t>
            </a:r>
          </a:p>
          <a:p>
            <a:r>
              <a:rPr lang="en-US" dirty="0" smtClean="0">
                <a:solidFill>
                  <a:srgbClr val="1F497D"/>
                </a:solidFill>
                <a:cs typeface="Times New Roman"/>
              </a:rPr>
              <a:t>Sheltering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cs typeface="Times New Roman"/>
              </a:rPr>
              <a:t>Where will they go? – Short term vs Long term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Emergency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6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53400" cy="65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" y="1796403"/>
            <a:ext cx="4222205" cy="338436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334021" y="1796403"/>
          <a:ext cx="4681334" cy="351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9591751" imgH="5867400" progId="Excel.Chart.8">
                  <p:embed/>
                </p:oleObj>
              </mc:Choice>
              <mc:Fallback>
                <p:oleObj name="Chart" r:id="rId4" imgW="9591751" imgH="58674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021" y="1796403"/>
                        <a:ext cx="4681334" cy="3511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7346" y="511534"/>
            <a:ext cx="3776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Flood Water Elevations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7810" y="1311526"/>
            <a:ext cx="17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Halloween Flood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1243" y="1311526"/>
            <a:ext cx="362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Hurricane Storm Surge on Gulf Coast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9916" y="2562447"/>
            <a:ext cx="10633" cy="9261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84504" y="2840851"/>
            <a:ext cx="29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16 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 above major flood stage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2508" y="3435424"/>
            <a:ext cx="40756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2431" y="5668943"/>
            <a:ext cx="373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16 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 of storm surge ~ Cat 3 hurricane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6840347" y="3435425"/>
            <a:ext cx="464220" cy="2233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06" y="2932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Frequency Analysis of Halloween Flood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95" y="1354888"/>
            <a:ext cx="7064833" cy="522089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998753" y="3070021"/>
            <a:ext cx="5635928" cy="86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98753" y="2689147"/>
            <a:ext cx="402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4546A"/>
                </a:solidFill>
              </a:rPr>
              <a:t>Halloween </a:t>
            </a:r>
            <a:r>
              <a:rPr lang="en-US" sz="2400" dirty="0" smtClean="0">
                <a:solidFill>
                  <a:srgbClr val="44546A"/>
                </a:solidFill>
              </a:rPr>
              <a:t>Flood (135,000 </a:t>
            </a:r>
            <a:r>
              <a:rPr lang="en-US" sz="2400" dirty="0" err="1" smtClean="0">
                <a:solidFill>
                  <a:srgbClr val="44546A"/>
                </a:solidFill>
              </a:rPr>
              <a:t>cfs</a:t>
            </a:r>
            <a:r>
              <a:rPr lang="en-US" sz="2400" dirty="0" smtClean="0">
                <a:solidFill>
                  <a:srgbClr val="44546A"/>
                </a:solidFill>
              </a:rPr>
              <a:t>)</a:t>
            </a:r>
            <a:endParaRPr lang="en-US" sz="2400" dirty="0">
              <a:solidFill>
                <a:srgbClr val="44546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866" y="3509693"/>
            <a:ext cx="154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Discharge (</a:t>
            </a:r>
            <a:r>
              <a:rPr lang="en-US" dirty="0" err="1" smtClean="0">
                <a:solidFill>
                  <a:prstClr val="black"/>
                </a:solidFill>
              </a:rPr>
              <a:t>cfs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3338" y="976943"/>
            <a:ext cx="216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Return Period (Years)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61" y="4069474"/>
            <a:ext cx="2458302" cy="107668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75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Creek Flooding, 30-31 October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2341721"/>
            <a:ext cx="3636169" cy="3443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27" y="2341721"/>
            <a:ext cx="4714109" cy="3443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9044" y="4270588"/>
            <a:ext cx="1917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 flooded home 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585" y="188722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IH-35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5911800" y="2071892"/>
            <a:ext cx="797344" cy="660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2367" y="1831539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William Cannon </a:t>
            </a:r>
            <a:r>
              <a:rPr lang="en-US" dirty="0" err="1" smtClean="0">
                <a:solidFill>
                  <a:prstClr val="black"/>
                </a:solidFill>
              </a:rPr>
              <a:t>Dr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7166345" y="2200871"/>
            <a:ext cx="799206" cy="1180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 Flood Hazard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053784" cy="44337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44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Area above Home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0" y="2178114"/>
            <a:ext cx="8411517" cy="369269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24590" y="1324902"/>
            <a:ext cx="713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Drainage area = 732 km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, or 282 </a:t>
            </a:r>
            <a:r>
              <a:rPr lang="en-US" dirty="0" smtClean="0">
                <a:solidFill>
                  <a:prstClr val="black"/>
                </a:solidFill>
              </a:rPr>
              <a:t>miles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– larger than area of City of Austin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419" y="5985359"/>
            <a:ext cx="63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Watershed delineation using ESRI Watershed Delineation Services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1001</Words>
  <Application>Microsoft Office PowerPoint</Application>
  <PresentationFormat>On-screen Show (4:3)</PresentationFormat>
  <Paragraphs>189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Lucida Sans Unicode</vt:lpstr>
      <vt:lpstr>Times New Roman</vt:lpstr>
      <vt:lpstr>Verdana</vt:lpstr>
      <vt:lpstr>Wingdings 2</vt:lpstr>
      <vt:lpstr>Wingdings 3</vt:lpstr>
      <vt:lpstr>Office Theme</vt:lpstr>
      <vt:lpstr>Concourse</vt:lpstr>
      <vt:lpstr>1_Office Theme</vt:lpstr>
      <vt:lpstr>2_Default Design</vt:lpstr>
      <vt:lpstr>Chart</vt:lpstr>
      <vt:lpstr>Halloween Flood, Oct 30-31, 2015</vt:lpstr>
      <vt:lpstr>PowerPoint Presentation</vt:lpstr>
      <vt:lpstr>PowerPoint Presentation</vt:lpstr>
      <vt:lpstr>PowerPoint Presentation</vt:lpstr>
      <vt:lpstr>PowerPoint Presentation</vt:lpstr>
      <vt:lpstr>Frequency Analysis of Halloween Flood</vt:lpstr>
      <vt:lpstr>Onion Creek Flooding, 30-31 October 2013</vt:lpstr>
      <vt:lpstr>FEMA Flood Hazard Zone</vt:lpstr>
      <vt:lpstr>Drainage Area above Home</vt:lpstr>
      <vt:lpstr>Land Cover in the Onion Creek Watershed (2006)</vt:lpstr>
      <vt:lpstr>PowerPoint Presentation</vt:lpstr>
      <vt:lpstr>Overview of AFD Structure</vt:lpstr>
      <vt:lpstr>PowerPoint Presentation</vt:lpstr>
      <vt:lpstr>Overview of AFD Structure</vt:lpstr>
      <vt:lpstr>Overview of AFD Structure</vt:lpstr>
      <vt:lpstr>Emergency Operation Center</vt:lpstr>
      <vt:lpstr>Halloween Flood, October 30-31, 2013</vt:lpstr>
      <vt:lpstr>PowerPoint Presentation</vt:lpstr>
      <vt:lpstr>Austin Fire Department </vt:lpstr>
      <vt:lpstr>Austin Fire Department</vt:lpstr>
      <vt:lpstr>PowerPoint Presentation</vt:lpstr>
      <vt:lpstr>Austin Fire Department</vt:lpstr>
      <vt:lpstr>PowerPoint Presentation</vt:lpstr>
      <vt:lpstr>Austin Fire Department</vt:lpstr>
      <vt:lpstr>PowerPoint Presentation</vt:lpstr>
      <vt:lpstr>Austin Fire Department</vt:lpstr>
      <vt:lpstr>PowerPoint Presentation</vt:lpstr>
      <vt:lpstr>Austin Fire Department</vt:lpstr>
      <vt:lpstr>Austin Fire Department</vt:lpstr>
      <vt:lpstr>Austin Fire Department </vt:lpstr>
      <vt:lpstr>Public Education</vt:lpstr>
      <vt:lpstr>Emergency Response</vt:lpstr>
    </vt:vector>
  </TitlesOfParts>
  <Company>City of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One</dc:title>
  <dc:creator>Latin, Otis</dc:creator>
  <cp:lastModifiedBy>Maidment, David R</cp:lastModifiedBy>
  <cp:revision>52</cp:revision>
  <dcterms:created xsi:type="dcterms:W3CDTF">2014-02-19T20:32:13Z</dcterms:created>
  <dcterms:modified xsi:type="dcterms:W3CDTF">2015-02-02T17:35:15Z</dcterms:modified>
</cp:coreProperties>
</file>