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7" r:id="rId6"/>
    <p:sldId id="262" r:id="rId7"/>
    <p:sldId id="264" r:id="rId8"/>
    <p:sldId id="265" r:id="rId9"/>
    <p:sldId id="266" r:id="rId10"/>
    <p:sldId id="272" r:id="rId11"/>
    <p:sldId id="273" r:id="rId12"/>
    <p:sldId id="267" r:id="rId13"/>
    <p:sldId id="268" r:id="rId14"/>
    <p:sldId id="271" r:id="rId15"/>
    <p:sldId id="263"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01"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52C4C-92DB-40DE-8560-A70E43E51D3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66200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52C4C-92DB-40DE-8560-A70E43E51D3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323761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52C4C-92DB-40DE-8560-A70E43E51D3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19955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52C4C-92DB-40DE-8560-A70E43E51D3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148396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52C4C-92DB-40DE-8560-A70E43E51D3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318204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52C4C-92DB-40DE-8560-A70E43E51D3B}"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369187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52C4C-92DB-40DE-8560-A70E43E51D3B}"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287778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52C4C-92DB-40DE-8560-A70E43E51D3B}"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195454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52C4C-92DB-40DE-8560-A70E43E51D3B}"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170519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52C4C-92DB-40DE-8560-A70E43E51D3B}"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344910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52C4C-92DB-40DE-8560-A70E43E51D3B}"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EABBA-F9DF-4E93-B37D-54A1074D05B7}" type="slidenum">
              <a:rPr lang="en-US" smtClean="0"/>
              <a:t>‹#›</a:t>
            </a:fld>
            <a:endParaRPr lang="en-US"/>
          </a:p>
        </p:txBody>
      </p:sp>
    </p:spTree>
    <p:extLst>
      <p:ext uri="{BB962C8B-B14F-4D97-AF65-F5344CB8AC3E}">
        <p14:creationId xmlns:p14="http://schemas.microsoft.com/office/powerpoint/2010/main" val="30949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52C4C-92DB-40DE-8560-A70E43E51D3B}" type="datetimeFigureOut">
              <a:rPr lang="en-US" smtClean="0"/>
              <a:t>4/29/2015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EABBA-F9DF-4E93-B37D-54A1074D05B7}" type="slidenum">
              <a:rPr lang="en-US" smtClean="0"/>
              <a:t>‹#›</a:t>
            </a:fld>
            <a:endParaRPr lang="en-US"/>
          </a:p>
        </p:txBody>
      </p:sp>
    </p:spTree>
    <p:extLst>
      <p:ext uri="{BB962C8B-B14F-4D97-AF65-F5344CB8AC3E}">
        <p14:creationId xmlns:p14="http://schemas.microsoft.com/office/powerpoint/2010/main" val="4177562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922" y="594579"/>
            <a:ext cx="7293188" cy="6383120"/>
          </a:xfrm>
          <a:prstGeom prst="rect">
            <a:avLst/>
          </a:prstGeom>
        </p:spPr>
      </p:pic>
      <p:sp>
        <p:nvSpPr>
          <p:cNvPr id="10" name="Title 1"/>
          <p:cNvSpPr txBox="1">
            <a:spLocks/>
          </p:cNvSpPr>
          <p:nvPr/>
        </p:nvSpPr>
        <p:spPr>
          <a:xfrm>
            <a:off x="5733308" y="594579"/>
            <a:ext cx="6153891" cy="2148621"/>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Onion creek catchment modeling using PIHM</a:t>
            </a:r>
            <a:endParaRPr lang="en-US" dirty="0"/>
          </a:p>
        </p:txBody>
      </p:sp>
      <p:sp>
        <p:nvSpPr>
          <p:cNvPr id="12" name="Subtitle 2"/>
          <p:cNvSpPr txBox="1">
            <a:spLocks/>
          </p:cNvSpPr>
          <p:nvPr/>
        </p:nvSpPr>
        <p:spPr>
          <a:xfrm>
            <a:off x="5733308" y="4400112"/>
            <a:ext cx="5177307"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By,</a:t>
            </a:r>
          </a:p>
          <a:p>
            <a:r>
              <a:rPr lang="en-US" dirty="0" smtClean="0"/>
              <a:t>Harish Sangireddy</a:t>
            </a:r>
          </a:p>
          <a:p>
            <a:r>
              <a:rPr lang="en-US" dirty="0" smtClean="0"/>
              <a:t>PhD Candidate</a:t>
            </a:r>
          </a:p>
          <a:p>
            <a:r>
              <a:rPr lang="en-US" dirty="0" smtClean="0"/>
              <a:t>The University of Texas at Austin</a:t>
            </a:r>
            <a:endParaRPr lang="en-US" dirty="0"/>
          </a:p>
        </p:txBody>
      </p:sp>
    </p:spTree>
    <p:extLst>
      <p:ext uri="{BB962C8B-B14F-4D97-AF65-F5344CB8AC3E}">
        <p14:creationId xmlns:p14="http://schemas.microsoft.com/office/powerpoint/2010/main" val="2525015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365125"/>
            <a:ext cx="4449375" cy="761374"/>
          </a:xfrm>
        </p:spPr>
        <p:txBody>
          <a:bodyPr/>
          <a:lstStyle/>
          <a:p>
            <a:r>
              <a:rPr lang="en-US" dirty="0" smtClean="0"/>
              <a:t>Model settings</a:t>
            </a:r>
            <a:endParaRPr lang="en-US" dirty="0"/>
          </a:p>
        </p:txBody>
      </p:sp>
      <p:pic>
        <p:nvPicPr>
          <p:cNvPr id="4" name="Content Placeholder 3"/>
          <p:cNvPicPr>
            <a:picLocks noGrp="1" noChangeAspect="1"/>
          </p:cNvPicPr>
          <p:nvPr>
            <p:ph idx="1"/>
          </p:nvPr>
        </p:nvPicPr>
        <p:blipFill>
          <a:blip r:embed="rId2"/>
          <a:stretch>
            <a:fillRect/>
          </a:stretch>
        </p:blipFill>
        <p:spPr>
          <a:xfrm>
            <a:off x="310166" y="1255287"/>
            <a:ext cx="5116583" cy="5003845"/>
          </a:xfrm>
          <a:prstGeom prst="rect">
            <a:avLst/>
          </a:prstGeom>
        </p:spPr>
      </p:pic>
      <p:pic>
        <p:nvPicPr>
          <p:cNvPr id="5" name="Picture 4"/>
          <p:cNvPicPr>
            <a:picLocks noChangeAspect="1"/>
          </p:cNvPicPr>
          <p:nvPr/>
        </p:nvPicPr>
        <p:blipFill>
          <a:blip r:embed="rId3"/>
          <a:stretch>
            <a:fillRect/>
          </a:stretch>
        </p:blipFill>
        <p:spPr>
          <a:xfrm>
            <a:off x="6215800" y="1255286"/>
            <a:ext cx="5144304" cy="5003845"/>
          </a:xfrm>
          <a:prstGeom prst="rect">
            <a:avLst/>
          </a:prstGeom>
        </p:spPr>
      </p:pic>
      <p:sp>
        <p:nvSpPr>
          <p:cNvPr id="7" name="TextBox 6"/>
          <p:cNvSpPr txBox="1"/>
          <p:nvPr/>
        </p:nvSpPr>
        <p:spPr>
          <a:xfrm>
            <a:off x="907250" y="6387920"/>
            <a:ext cx="3922414" cy="369332"/>
          </a:xfrm>
          <a:prstGeom prst="rect">
            <a:avLst/>
          </a:prstGeom>
          <a:solidFill>
            <a:schemeClr val="bg2">
              <a:lumMod val="90000"/>
            </a:schemeClr>
          </a:solidFill>
        </p:spPr>
        <p:txBody>
          <a:bodyPr wrap="square" rtlCol="0">
            <a:spAutoFit/>
          </a:bodyPr>
          <a:lstStyle/>
          <a:p>
            <a:r>
              <a:rPr lang="en-US" dirty="0" smtClean="0"/>
              <a:t>Uniform climate conditions used</a:t>
            </a:r>
            <a:endParaRPr lang="en-US" dirty="0"/>
          </a:p>
        </p:txBody>
      </p:sp>
      <p:sp>
        <p:nvSpPr>
          <p:cNvPr id="8" name="TextBox 7"/>
          <p:cNvSpPr txBox="1"/>
          <p:nvPr/>
        </p:nvSpPr>
        <p:spPr>
          <a:xfrm>
            <a:off x="6215800" y="6387920"/>
            <a:ext cx="5144304" cy="369332"/>
          </a:xfrm>
          <a:prstGeom prst="rect">
            <a:avLst/>
          </a:prstGeom>
          <a:solidFill>
            <a:schemeClr val="bg2">
              <a:lumMod val="90000"/>
            </a:schemeClr>
          </a:solidFill>
        </p:spPr>
        <p:txBody>
          <a:bodyPr wrap="square" rtlCol="0">
            <a:spAutoFit/>
          </a:bodyPr>
          <a:lstStyle/>
          <a:p>
            <a:r>
              <a:rPr lang="en-US" dirty="0" smtClean="0"/>
              <a:t>The soil, geology, land cover of HUC 12 was used</a:t>
            </a:r>
            <a:endParaRPr lang="en-US" dirty="0"/>
          </a:p>
        </p:txBody>
      </p:sp>
    </p:spTree>
    <p:extLst>
      <p:ext uri="{BB962C8B-B14F-4D97-AF65-F5344CB8AC3E}">
        <p14:creationId xmlns:p14="http://schemas.microsoft.com/office/powerpoint/2010/main" val="313778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365125"/>
            <a:ext cx="4449375" cy="761374"/>
          </a:xfrm>
        </p:spPr>
        <p:txBody>
          <a:bodyPr/>
          <a:lstStyle/>
          <a:p>
            <a:r>
              <a:rPr lang="en-US" dirty="0" smtClean="0"/>
              <a:t>Model settings</a:t>
            </a:r>
            <a:endParaRPr lang="en-US" dirty="0"/>
          </a:p>
        </p:txBody>
      </p:sp>
      <p:pic>
        <p:nvPicPr>
          <p:cNvPr id="6" name="Picture 5"/>
          <p:cNvPicPr>
            <a:picLocks noChangeAspect="1"/>
          </p:cNvPicPr>
          <p:nvPr/>
        </p:nvPicPr>
        <p:blipFill>
          <a:blip r:embed="rId2"/>
          <a:stretch>
            <a:fillRect/>
          </a:stretch>
        </p:blipFill>
        <p:spPr>
          <a:xfrm>
            <a:off x="310166" y="1126499"/>
            <a:ext cx="5207223" cy="4996830"/>
          </a:xfrm>
          <a:prstGeom prst="rect">
            <a:avLst/>
          </a:prstGeom>
        </p:spPr>
      </p:pic>
      <p:sp>
        <p:nvSpPr>
          <p:cNvPr id="7" name="TextBox 6"/>
          <p:cNvSpPr txBox="1"/>
          <p:nvPr/>
        </p:nvSpPr>
        <p:spPr>
          <a:xfrm>
            <a:off x="450761" y="6310648"/>
            <a:ext cx="4893971" cy="369332"/>
          </a:xfrm>
          <a:prstGeom prst="rect">
            <a:avLst/>
          </a:prstGeom>
          <a:solidFill>
            <a:schemeClr val="bg2">
              <a:lumMod val="90000"/>
            </a:schemeClr>
          </a:solidFill>
        </p:spPr>
        <p:txBody>
          <a:bodyPr wrap="square" rtlCol="0">
            <a:spAutoFit/>
          </a:bodyPr>
          <a:lstStyle/>
          <a:p>
            <a:r>
              <a:rPr lang="en-US" dirty="0" smtClean="0"/>
              <a:t>Initial conditions were set to zero</a:t>
            </a:r>
            <a:endParaRPr lang="en-US" dirty="0"/>
          </a:p>
        </p:txBody>
      </p:sp>
      <p:pic>
        <p:nvPicPr>
          <p:cNvPr id="8" name="Picture 7"/>
          <p:cNvPicPr>
            <a:picLocks noChangeAspect="1"/>
          </p:cNvPicPr>
          <p:nvPr/>
        </p:nvPicPr>
        <p:blipFill>
          <a:blip r:embed="rId3"/>
          <a:stretch>
            <a:fillRect/>
          </a:stretch>
        </p:blipFill>
        <p:spPr>
          <a:xfrm>
            <a:off x="5810719" y="365125"/>
            <a:ext cx="5438775" cy="3676650"/>
          </a:xfrm>
          <a:prstGeom prst="rect">
            <a:avLst/>
          </a:prstGeom>
        </p:spPr>
      </p:pic>
      <p:pic>
        <p:nvPicPr>
          <p:cNvPr id="9" name="Picture 8"/>
          <p:cNvPicPr>
            <a:picLocks noChangeAspect="1"/>
          </p:cNvPicPr>
          <p:nvPr/>
        </p:nvPicPr>
        <p:blipFill>
          <a:blip r:embed="rId4"/>
          <a:stretch>
            <a:fillRect/>
          </a:stretch>
        </p:blipFill>
        <p:spPr>
          <a:xfrm>
            <a:off x="6011852" y="2794199"/>
            <a:ext cx="4191870" cy="2833733"/>
          </a:xfrm>
          <a:prstGeom prst="rect">
            <a:avLst/>
          </a:prstGeom>
        </p:spPr>
      </p:pic>
      <p:pic>
        <p:nvPicPr>
          <p:cNvPr id="10" name="Picture 9"/>
          <p:cNvPicPr>
            <a:picLocks noChangeAspect="1"/>
          </p:cNvPicPr>
          <p:nvPr/>
        </p:nvPicPr>
        <p:blipFill>
          <a:blip r:embed="rId5"/>
          <a:stretch>
            <a:fillRect/>
          </a:stretch>
        </p:blipFill>
        <p:spPr>
          <a:xfrm>
            <a:off x="6175393" y="4513197"/>
            <a:ext cx="3297998" cy="2229470"/>
          </a:xfrm>
          <a:prstGeom prst="rect">
            <a:avLst/>
          </a:prstGeom>
        </p:spPr>
      </p:pic>
      <p:pic>
        <p:nvPicPr>
          <p:cNvPr id="11" name="Picture 10"/>
          <p:cNvPicPr>
            <a:picLocks noChangeAspect="1"/>
          </p:cNvPicPr>
          <p:nvPr/>
        </p:nvPicPr>
        <p:blipFill>
          <a:blip r:embed="rId6"/>
          <a:stretch>
            <a:fillRect/>
          </a:stretch>
        </p:blipFill>
        <p:spPr>
          <a:xfrm>
            <a:off x="9473391" y="5232599"/>
            <a:ext cx="2628900" cy="1238250"/>
          </a:xfrm>
          <a:prstGeom prst="rect">
            <a:avLst/>
          </a:prstGeom>
        </p:spPr>
      </p:pic>
    </p:spTree>
    <p:extLst>
      <p:ext uri="{BB962C8B-B14F-4D97-AF65-F5344CB8AC3E}">
        <p14:creationId xmlns:p14="http://schemas.microsoft.com/office/powerpoint/2010/main" val="376532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visualization from PIHM outputs</a:t>
            </a:r>
            <a:endParaRPr lang="en-US" dirty="0"/>
          </a:p>
        </p:txBody>
      </p:sp>
      <p:pic>
        <p:nvPicPr>
          <p:cNvPr id="5" name="Picture 4"/>
          <p:cNvPicPr>
            <a:picLocks noChangeAspect="1"/>
          </p:cNvPicPr>
          <p:nvPr/>
        </p:nvPicPr>
        <p:blipFill>
          <a:blip r:embed="rId2"/>
          <a:stretch>
            <a:fillRect/>
          </a:stretch>
        </p:blipFill>
        <p:spPr>
          <a:xfrm>
            <a:off x="5946551" y="1954090"/>
            <a:ext cx="5648325" cy="3752850"/>
          </a:xfrm>
          <a:prstGeom prst="rect">
            <a:avLst/>
          </a:prstGeom>
        </p:spPr>
      </p:pic>
      <p:pic>
        <p:nvPicPr>
          <p:cNvPr id="7" name="Content Placeholder 6"/>
          <p:cNvPicPr>
            <a:picLocks noGrp="1" noChangeAspect="1"/>
          </p:cNvPicPr>
          <p:nvPr>
            <p:ph idx="1"/>
          </p:nvPr>
        </p:nvPicPr>
        <p:blipFill>
          <a:blip r:embed="rId3"/>
          <a:stretch>
            <a:fillRect/>
          </a:stretch>
        </p:blipFill>
        <p:spPr>
          <a:xfrm>
            <a:off x="269651" y="1954090"/>
            <a:ext cx="5676900" cy="3800475"/>
          </a:xfrm>
          <a:prstGeom prst="rect">
            <a:avLst/>
          </a:prstGeom>
        </p:spPr>
      </p:pic>
      <p:sp>
        <p:nvSpPr>
          <p:cNvPr id="3" name="TextBox 2"/>
          <p:cNvSpPr txBox="1"/>
          <p:nvPr/>
        </p:nvSpPr>
        <p:spPr>
          <a:xfrm>
            <a:off x="9478978" y="2951430"/>
            <a:ext cx="1502875" cy="369332"/>
          </a:xfrm>
          <a:prstGeom prst="rect">
            <a:avLst/>
          </a:prstGeom>
          <a:solidFill>
            <a:schemeClr val="bg2"/>
          </a:solidFill>
        </p:spPr>
        <p:txBody>
          <a:bodyPr wrap="square" rtlCol="0">
            <a:spAutoFit/>
          </a:bodyPr>
          <a:lstStyle/>
          <a:p>
            <a:r>
              <a:rPr lang="en-US" dirty="0" smtClean="0"/>
              <a:t>Diurnal signal</a:t>
            </a:r>
            <a:endParaRPr lang="en-US" dirty="0"/>
          </a:p>
        </p:txBody>
      </p:sp>
      <p:sp>
        <p:nvSpPr>
          <p:cNvPr id="4" name="TextBox 3"/>
          <p:cNvSpPr txBox="1"/>
          <p:nvPr/>
        </p:nvSpPr>
        <p:spPr>
          <a:xfrm>
            <a:off x="838200" y="5754565"/>
            <a:ext cx="6954592" cy="646331"/>
          </a:xfrm>
          <a:prstGeom prst="rect">
            <a:avLst/>
          </a:prstGeom>
          <a:noFill/>
        </p:spPr>
        <p:txBody>
          <a:bodyPr wrap="square" rtlCol="0">
            <a:spAutoFit/>
          </a:bodyPr>
          <a:lstStyle/>
          <a:p>
            <a:r>
              <a:rPr lang="en-US" dirty="0" smtClean="0"/>
              <a:t>Simulated over a 7 day period</a:t>
            </a:r>
          </a:p>
          <a:p>
            <a:r>
              <a:rPr lang="en-US" dirty="0" smtClean="0"/>
              <a:t>Uniform distribution of climate variables assumed.</a:t>
            </a:r>
            <a:endParaRPr lang="en-US" dirty="0"/>
          </a:p>
        </p:txBody>
      </p:sp>
    </p:spTree>
    <p:extLst>
      <p:ext uri="{BB962C8B-B14F-4D97-AF65-F5344CB8AC3E}">
        <p14:creationId xmlns:p14="http://schemas.microsoft.com/office/powerpoint/2010/main" val="1176305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data visualization</a:t>
            </a:r>
            <a:endParaRPr lang="en-US" dirty="0"/>
          </a:p>
        </p:txBody>
      </p:sp>
      <p:pic>
        <p:nvPicPr>
          <p:cNvPr id="4" name="Content Placeholder 3"/>
          <p:cNvPicPr>
            <a:picLocks noGrp="1" noChangeAspect="1"/>
          </p:cNvPicPr>
          <p:nvPr>
            <p:ph idx="1"/>
          </p:nvPr>
        </p:nvPicPr>
        <p:blipFill>
          <a:blip r:embed="rId2"/>
          <a:stretch>
            <a:fillRect/>
          </a:stretch>
        </p:blipFill>
        <p:spPr>
          <a:xfrm>
            <a:off x="838200" y="1928656"/>
            <a:ext cx="5027274" cy="4351338"/>
          </a:xfrm>
          <a:prstGeom prst="rect">
            <a:avLst/>
          </a:prstGeom>
        </p:spPr>
      </p:pic>
      <p:sp>
        <p:nvSpPr>
          <p:cNvPr id="5" name="TextBox 4"/>
          <p:cNvSpPr txBox="1"/>
          <p:nvPr/>
        </p:nvSpPr>
        <p:spPr>
          <a:xfrm>
            <a:off x="2910625" y="2228045"/>
            <a:ext cx="2954849" cy="369332"/>
          </a:xfrm>
          <a:prstGeom prst="rect">
            <a:avLst/>
          </a:prstGeom>
          <a:solidFill>
            <a:schemeClr val="bg2"/>
          </a:solidFill>
        </p:spPr>
        <p:txBody>
          <a:bodyPr wrap="square" rtlCol="0">
            <a:spAutoFit/>
          </a:bodyPr>
          <a:lstStyle/>
          <a:p>
            <a:r>
              <a:rPr lang="en-US" dirty="0" smtClean="0"/>
              <a:t>Unsaturated zone head</a:t>
            </a:r>
            <a:endParaRPr lang="en-US" dirty="0"/>
          </a:p>
        </p:txBody>
      </p:sp>
      <p:pic>
        <p:nvPicPr>
          <p:cNvPr id="6" name="Picture 5"/>
          <p:cNvPicPr>
            <a:picLocks noChangeAspect="1"/>
          </p:cNvPicPr>
          <p:nvPr/>
        </p:nvPicPr>
        <p:blipFill>
          <a:blip r:embed="rId3"/>
          <a:stretch>
            <a:fillRect/>
          </a:stretch>
        </p:blipFill>
        <p:spPr>
          <a:xfrm>
            <a:off x="838200" y="3942411"/>
            <a:ext cx="1466850" cy="2038350"/>
          </a:xfrm>
          <a:prstGeom prst="rect">
            <a:avLst/>
          </a:prstGeom>
        </p:spPr>
      </p:pic>
      <p:pic>
        <p:nvPicPr>
          <p:cNvPr id="7" name="Picture 6"/>
          <p:cNvPicPr>
            <a:picLocks noChangeAspect="1"/>
          </p:cNvPicPr>
          <p:nvPr/>
        </p:nvPicPr>
        <p:blipFill>
          <a:blip r:embed="rId4"/>
          <a:stretch>
            <a:fillRect/>
          </a:stretch>
        </p:blipFill>
        <p:spPr>
          <a:xfrm>
            <a:off x="6600355" y="1756412"/>
            <a:ext cx="5095875" cy="4695825"/>
          </a:xfrm>
          <a:prstGeom prst="rect">
            <a:avLst/>
          </a:prstGeom>
        </p:spPr>
      </p:pic>
      <p:sp>
        <p:nvSpPr>
          <p:cNvPr id="8" name="TextBox 7"/>
          <p:cNvSpPr txBox="1"/>
          <p:nvPr/>
        </p:nvSpPr>
        <p:spPr>
          <a:xfrm>
            <a:off x="7381405" y="1354218"/>
            <a:ext cx="2954849" cy="369332"/>
          </a:xfrm>
          <a:prstGeom prst="rect">
            <a:avLst/>
          </a:prstGeom>
          <a:solidFill>
            <a:schemeClr val="bg2"/>
          </a:solidFill>
        </p:spPr>
        <p:txBody>
          <a:bodyPr wrap="square" rtlCol="0">
            <a:spAutoFit/>
          </a:bodyPr>
          <a:lstStyle/>
          <a:p>
            <a:r>
              <a:rPr lang="en-US" dirty="0" smtClean="0"/>
              <a:t>Evapotranspiration</a:t>
            </a:r>
            <a:endParaRPr lang="en-US" dirty="0"/>
          </a:p>
        </p:txBody>
      </p:sp>
      <p:pic>
        <p:nvPicPr>
          <p:cNvPr id="9" name="Picture 8"/>
          <p:cNvPicPr>
            <a:picLocks noChangeAspect="1"/>
          </p:cNvPicPr>
          <p:nvPr/>
        </p:nvPicPr>
        <p:blipFill>
          <a:blip r:embed="rId5"/>
          <a:stretch>
            <a:fillRect/>
          </a:stretch>
        </p:blipFill>
        <p:spPr>
          <a:xfrm>
            <a:off x="6703386" y="4371750"/>
            <a:ext cx="1562100" cy="2076450"/>
          </a:xfrm>
          <a:prstGeom prst="rect">
            <a:avLst/>
          </a:prstGeom>
        </p:spPr>
      </p:pic>
      <p:sp>
        <p:nvSpPr>
          <p:cNvPr id="3" name="TextBox 2"/>
          <p:cNvSpPr txBox="1"/>
          <p:nvPr/>
        </p:nvSpPr>
        <p:spPr>
          <a:xfrm>
            <a:off x="9488032" y="2228045"/>
            <a:ext cx="1991762" cy="646331"/>
          </a:xfrm>
          <a:prstGeom prst="rect">
            <a:avLst/>
          </a:prstGeom>
          <a:solidFill>
            <a:schemeClr val="bg2"/>
          </a:solidFill>
        </p:spPr>
        <p:txBody>
          <a:bodyPr wrap="square" rtlCol="0">
            <a:spAutoFit/>
          </a:bodyPr>
          <a:lstStyle/>
          <a:p>
            <a:r>
              <a:rPr lang="en-US" dirty="0" smtClean="0"/>
              <a:t>Correlates well with the land cover</a:t>
            </a:r>
            <a:endParaRPr lang="en-US" dirty="0"/>
          </a:p>
        </p:txBody>
      </p:sp>
    </p:spTree>
    <p:extLst>
      <p:ext uri="{BB962C8B-B14F-4D97-AF65-F5344CB8AC3E}">
        <p14:creationId xmlns:p14="http://schemas.microsoft.com/office/powerpoint/2010/main" val="120621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218941"/>
            <a:ext cx="10515600" cy="750530"/>
          </a:xfrm>
        </p:spPr>
        <p:txBody>
          <a:bodyPr/>
          <a:lstStyle/>
          <a:p>
            <a:r>
              <a:rPr lang="en-US" dirty="0" smtClean="0"/>
              <a:t>Saturate zones mapped with warning zones</a:t>
            </a:r>
            <a:endParaRPr lang="en-US" dirty="0"/>
          </a:p>
        </p:txBody>
      </p:sp>
      <p:pic>
        <p:nvPicPr>
          <p:cNvPr id="4" name="Content Placeholder 3"/>
          <p:cNvPicPr>
            <a:picLocks noGrp="1" noChangeAspect="1"/>
          </p:cNvPicPr>
          <p:nvPr>
            <p:ph idx="1"/>
          </p:nvPr>
        </p:nvPicPr>
        <p:blipFill>
          <a:blip r:embed="rId2"/>
          <a:stretch>
            <a:fillRect/>
          </a:stretch>
        </p:blipFill>
        <p:spPr>
          <a:xfrm>
            <a:off x="1750773" y="969471"/>
            <a:ext cx="6287944" cy="5888529"/>
          </a:xfrm>
          <a:prstGeom prst="rect">
            <a:avLst/>
          </a:prstGeom>
        </p:spPr>
      </p:pic>
      <p:pic>
        <p:nvPicPr>
          <p:cNvPr id="5" name="Picture 4"/>
          <p:cNvPicPr>
            <a:picLocks noChangeAspect="1"/>
          </p:cNvPicPr>
          <p:nvPr/>
        </p:nvPicPr>
        <p:blipFill>
          <a:blip r:embed="rId3"/>
          <a:stretch>
            <a:fillRect/>
          </a:stretch>
        </p:blipFill>
        <p:spPr>
          <a:xfrm>
            <a:off x="552249" y="4345009"/>
            <a:ext cx="1685925" cy="2057400"/>
          </a:xfrm>
          <a:prstGeom prst="rect">
            <a:avLst/>
          </a:prstGeom>
        </p:spPr>
      </p:pic>
      <p:sp>
        <p:nvSpPr>
          <p:cNvPr id="6" name="TextBox 5"/>
          <p:cNvSpPr txBox="1"/>
          <p:nvPr/>
        </p:nvSpPr>
        <p:spPr>
          <a:xfrm>
            <a:off x="8178085" y="2601532"/>
            <a:ext cx="3142445" cy="2308324"/>
          </a:xfrm>
          <a:prstGeom prst="rect">
            <a:avLst/>
          </a:prstGeom>
          <a:solidFill>
            <a:schemeClr val="bg2"/>
          </a:solidFill>
        </p:spPr>
        <p:txBody>
          <a:bodyPr wrap="square" rtlCol="0">
            <a:spAutoFit/>
          </a:bodyPr>
          <a:lstStyle/>
          <a:p>
            <a:r>
              <a:rPr lang="en-US" dirty="0" smtClean="0"/>
              <a:t>Good spatial correlation between saturated zones identified by the PIHM model, and the warning zones from FEMA, even when the soil and geology characteristics are not accurate representation of the region.</a:t>
            </a:r>
            <a:endParaRPr lang="en-US" dirty="0"/>
          </a:p>
        </p:txBody>
      </p:sp>
    </p:spTree>
    <p:extLst>
      <p:ext uri="{BB962C8B-B14F-4D97-AF65-F5344CB8AC3E}">
        <p14:creationId xmlns:p14="http://schemas.microsoft.com/office/powerpoint/2010/main" val="2725086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of this experiment</a:t>
            </a:r>
            <a:endParaRPr lang="en-US" dirty="0"/>
          </a:p>
        </p:txBody>
      </p:sp>
      <p:sp>
        <p:nvSpPr>
          <p:cNvPr id="3" name="Content Placeholder 2"/>
          <p:cNvSpPr>
            <a:spLocks noGrp="1"/>
          </p:cNvSpPr>
          <p:nvPr>
            <p:ph idx="1"/>
          </p:nvPr>
        </p:nvSpPr>
        <p:spPr>
          <a:xfrm>
            <a:off x="838200" y="1825625"/>
            <a:ext cx="6155028" cy="4351338"/>
          </a:xfrm>
        </p:spPr>
        <p:txBody>
          <a:bodyPr>
            <a:normAutofit fontScale="70000" lnSpcReduction="20000"/>
          </a:bodyPr>
          <a:lstStyle/>
          <a:p>
            <a:r>
              <a:rPr lang="en-US" dirty="0" smtClean="0"/>
              <a:t>In order to run PIHM, the soil characteristics requires a compilation of the silt %, sand %, and clay % of each soil type in the HUC12. </a:t>
            </a:r>
          </a:p>
          <a:p>
            <a:r>
              <a:rPr lang="en-US" dirty="0" smtClean="0"/>
              <a:t>Similarly the geology input file for PIHM needs information about the hydraulic conductivity, porosity, Van </a:t>
            </a:r>
            <a:r>
              <a:rPr lang="en-US" dirty="0" err="1" smtClean="0"/>
              <a:t>Genuchten</a:t>
            </a:r>
            <a:r>
              <a:rPr lang="en-US" dirty="0" smtClean="0"/>
              <a:t> soil parameters and some more.</a:t>
            </a:r>
            <a:endParaRPr lang="en-US" dirty="0"/>
          </a:p>
          <a:p>
            <a:r>
              <a:rPr lang="en-US" dirty="0" smtClean="0"/>
              <a:t>The data preprocessor shipped with PIHM source code does not convert the raw data to data format as required the PIHM correctly always for soil and geology type. </a:t>
            </a:r>
          </a:p>
          <a:p>
            <a:r>
              <a:rPr lang="en-US" dirty="0" smtClean="0"/>
              <a:t>Hence the first few runs of the PIHM model failed.</a:t>
            </a:r>
          </a:p>
          <a:p>
            <a:r>
              <a:rPr lang="en-US" dirty="0"/>
              <a:t>Although the soil and geology data was available for this region, the results that I present </a:t>
            </a:r>
            <a:r>
              <a:rPr lang="en-US" dirty="0" smtClean="0"/>
              <a:t>do </a:t>
            </a:r>
            <a:r>
              <a:rPr lang="en-US" dirty="0"/>
              <a:t>not accurately represent the soil and geology characteristics of the onion creek</a:t>
            </a:r>
            <a:r>
              <a:rPr lang="en-US" dirty="0" smtClean="0"/>
              <a:t>. I was only able to find the </a:t>
            </a:r>
            <a:r>
              <a:rPr lang="en-US" dirty="0"/>
              <a:t>silt %, sand %, and clay % </a:t>
            </a:r>
            <a:r>
              <a:rPr lang="en-US" dirty="0" smtClean="0"/>
              <a:t>of a few </a:t>
            </a:r>
            <a:r>
              <a:rPr lang="en-US" dirty="0" err="1" smtClean="0"/>
              <a:t>mukey</a:t>
            </a:r>
            <a:r>
              <a:rPr lang="en-US" dirty="0" smtClean="0"/>
              <a:t> ids only.</a:t>
            </a:r>
            <a:endParaRPr lang="en-US" dirty="0"/>
          </a:p>
        </p:txBody>
      </p:sp>
      <p:pic>
        <p:nvPicPr>
          <p:cNvPr id="4" name="Picture 3"/>
          <p:cNvPicPr>
            <a:picLocks noChangeAspect="1"/>
          </p:cNvPicPr>
          <p:nvPr/>
        </p:nvPicPr>
        <p:blipFill>
          <a:blip r:embed="rId2"/>
          <a:stretch>
            <a:fillRect/>
          </a:stretch>
        </p:blipFill>
        <p:spPr>
          <a:xfrm>
            <a:off x="7418231" y="265646"/>
            <a:ext cx="3368297" cy="3119958"/>
          </a:xfrm>
          <a:prstGeom prst="rect">
            <a:avLst/>
          </a:prstGeom>
        </p:spPr>
      </p:pic>
      <p:pic>
        <p:nvPicPr>
          <p:cNvPr id="5" name="Picture 4"/>
          <p:cNvPicPr>
            <a:picLocks noChangeAspect="1"/>
          </p:cNvPicPr>
          <p:nvPr/>
        </p:nvPicPr>
        <p:blipFill>
          <a:blip r:embed="rId3"/>
          <a:stretch>
            <a:fillRect/>
          </a:stretch>
        </p:blipFill>
        <p:spPr>
          <a:xfrm>
            <a:off x="7418232" y="2949261"/>
            <a:ext cx="3368297" cy="3340801"/>
          </a:xfrm>
          <a:prstGeom prst="rect">
            <a:avLst/>
          </a:prstGeom>
        </p:spPr>
      </p:pic>
    </p:spTree>
    <p:extLst>
      <p:ext uri="{BB962C8B-B14F-4D97-AF65-F5344CB8AC3E}">
        <p14:creationId xmlns:p14="http://schemas.microsoft.com/office/powerpoint/2010/main" val="3126920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Content Placeholder 2"/>
          <p:cNvSpPr>
            <a:spLocks noGrp="1"/>
          </p:cNvSpPr>
          <p:nvPr>
            <p:ph idx="1"/>
          </p:nvPr>
        </p:nvSpPr>
        <p:spPr>
          <a:xfrm>
            <a:off x="838200" y="4465795"/>
            <a:ext cx="5494583" cy="2055813"/>
          </a:xfrm>
        </p:spPr>
        <p:txBody>
          <a:bodyPr>
            <a:noAutofit/>
          </a:bodyPr>
          <a:lstStyle/>
          <a:p>
            <a:r>
              <a:rPr lang="en-US" sz="2400" dirty="0" smtClean="0"/>
              <a:t>I am going to use the SSURGO tables </a:t>
            </a:r>
            <a:r>
              <a:rPr lang="en-US" sz="2400" i="1" dirty="0" err="1" smtClean="0"/>
              <a:t>chorizon</a:t>
            </a:r>
            <a:r>
              <a:rPr lang="en-US" sz="2400" dirty="0" smtClean="0"/>
              <a:t> to get the real estimates of silt, clay and sand percentages for each </a:t>
            </a:r>
            <a:r>
              <a:rPr lang="en-US" sz="2400" dirty="0" err="1" smtClean="0"/>
              <a:t>mukey</a:t>
            </a:r>
            <a:r>
              <a:rPr lang="en-US" sz="2400" dirty="0"/>
              <a:t> </a:t>
            </a:r>
            <a:r>
              <a:rPr lang="en-US" sz="2400" dirty="0" smtClean="0"/>
              <a:t>and re-run the PIHM model again.</a:t>
            </a:r>
          </a:p>
          <a:p>
            <a:endParaRPr lang="en-US" sz="2400" dirty="0"/>
          </a:p>
        </p:txBody>
      </p:sp>
      <p:pic>
        <p:nvPicPr>
          <p:cNvPr id="4" name="Picture 3"/>
          <p:cNvPicPr>
            <a:picLocks noChangeAspect="1"/>
          </p:cNvPicPr>
          <p:nvPr/>
        </p:nvPicPr>
        <p:blipFill>
          <a:blip r:embed="rId2"/>
          <a:stretch>
            <a:fillRect/>
          </a:stretch>
        </p:blipFill>
        <p:spPr>
          <a:xfrm>
            <a:off x="6268388" y="4305100"/>
            <a:ext cx="5734050" cy="2190750"/>
          </a:xfrm>
          <a:prstGeom prst="rect">
            <a:avLst/>
          </a:prstGeom>
        </p:spPr>
      </p:pic>
      <p:sp>
        <p:nvSpPr>
          <p:cNvPr id="6" name="Content Placeholder 2"/>
          <p:cNvSpPr txBox="1">
            <a:spLocks/>
          </p:cNvSpPr>
          <p:nvPr/>
        </p:nvSpPr>
        <p:spPr>
          <a:xfrm>
            <a:off x="838200" y="1361986"/>
            <a:ext cx="10515600" cy="31038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I adjusted the shell scripts for PIHM to make it run on windows machine. </a:t>
            </a:r>
          </a:p>
          <a:p>
            <a:r>
              <a:rPr lang="en-US" sz="2400" dirty="0" smtClean="0"/>
              <a:t>The preprocessor to PIHM cannot handle large time series as it runs out of memory. Hence simulations using more than 4 years of forcing data are difficult to run now.</a:t>
            </a:r>
          </a:p>
          <a:p>
            <a:r>
              <a:rPr lang="en-US" sz="2400" dirty="0" smtClean="0"/>
              <a:t>By changing the soil and geology parameters, we can get better estimates of outflow.</a:t>
            </a:r>
          </a:p>
          <a:p>
            <a:r>
              <a:rPr lang="en-US" sz="2400" dirty="0" smtClean="0"/>
              <a:t>Also the vector processing needs some manual intervention to make the TIN appropriately.</a:t>
            </a:r>
            <a:endParaRPr lang="en-US" sz="2400" dirty="0"/>
          </a:p>
        </p:txBody>
      </p:sp>
    </p:spTree>
    <p:extLst>
      <p:ext uri="{BB962C8B-B14F-4D97-AF65-F5344CB8AC3E}">
        <p14:creationId xmlns:p14="http://schemas.microsoft.com/office/powerpoint/2010/main" val="1329771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PIHM?</a:t>
            </a:r>
            <a:endParaRPr lang="en-US" dirty="0"/>
          </a:p>
        </p:txBody>
      </p:sp>
      <p:sp>
        <p:nvSpPr>
          <p:cNvPr id="3" name="Content Placeholder 2"/>
          <p:cNvSpPr>
            <a:spLocks noGrp="1"/>
          </p:cNvSpPr>
          <p:nvPr>
            <p:ph idx="1"/>
          </p:nvPr>
        </p:nvSpPr>
        <p:spPr>
          <a:xfrm>
            <a:off x="838200" y="1825625"/>
            <a:ext cx="5330780" cy="4351338"/>
          </a:xfrm>
        </p:spPr>
        <p:txBody>
          <a:bodyPr>
            <a:normAutofit lnSpcReduction="10000"/>
          </a:bodyPr>
          <a:lstStyle/>
          <a:p>
            <a:r>
              <a:rPr lang="en-US" dirty="0" smtClean="0"/>
              <a:t>Penn State Integrated Hydrologic Modeling system </a:t>
            </a:r>
          </a:p>
          <a:p>
            <a:r>
              <a:rPr lang="en-US" dirty="0" smtClean="0"/>
              <a:t>It is a distributed hydrologic model that incorporates</a:t>
            </a:r>
          </a:p>
          <a:p>
            <a:pPr lvl="1"/>
            <a:r>
              <a:rPr lang="en-US" dirty="0" smtClean="0"/>
              <a:t>Channel routing</a:t>
            </a:r>
          </a:p>
          <a:p>
            <a:pPr lvl="1"/>
            <a:r>
              <a:rPr lang="en-US" dirty="0" smtClean="0"/>
              <a:t>Surface overland flow</a:t>
            </a:r>
          </a:p>
          <a:p>
            <a:pPr lvl="1"/>
            <a:r>
              <a:rPr lang="en-US" dirty="0" smtClean="0"/>
              <a:t>Subsurface flow</a:t>
            </a:r>
          </a:p>
          <a:p>
            <a:pPr lvl="1"/>
            <a:r>
              <a:rPr lang="en-US" dirty="0" smtClean="0"/>
              <a:t>Snow melt</a:t>
            </a:r>
          </a:p>
          <a:p>
            <a:pPr lvl="1"/>
            <a:r>
              <a:rPr lang="en-US" dirty="0" smtClean="0"/>
              <a:t>Evapotranspiration</a:t>
            </a:r>
          </a:p>
          <a:p>
            <a:pPr marL="0" indent="0">
              <a:buNone/>
            </a:pPr>
            <a:r>
              <a:rPr lang="en-US" dirty="0"/>
              <a:t>v</a:t>
            </a:r>
            <a:r>
              <a:rPr lang="en-US" dirty="0" smtClean="0"/>
              <a:t>ia a semi-discrete approach with FVM.</a:t>
            </a:r>
            <a:endParaRPr lang="en-US" dirty="0"/>
          </a:p>
        </p:txBody>
      </p:sp>
      <p:pic>
        <p:nvPicPr>
          <p:cNvPr id="4" name="Picture 3" descr="figure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4006" y="937463"/>
            <a:ext cx="5490543" cy="493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14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framework of PIHM</a:t>
            </a:r>
            <a:endParaRPr lang="en-US" dirty="0"/>
          </a:p>
        </p:txBody>
      </p:sp>
      <p:sp>
        <p:nvSpPr>
          <p:cNvPr id="3" name="Content Placeholder 2"/>
          <p:cNvSpPr>
            <a:spLocks noGrp="1"/>
          </p:cNvSpPr>
          <p:nvPr>
            <p:ph idx="1"/>
          </p:nvPr>
        </p:nvSpPr>
        <p:spPr>
          <a:xfrm>
            <a:off x="231820" y="1639177"/>
            <a:ext cx="5100671" cy="5070716"/>
          </a:xfrm>
        </p:spPr>
        <p:txBody>
          <a:bodyPr>
            <a:normAutofit/>
          </a:bodyPr>
          <a:lstStyle/>
          <a:p>
            <a:r>
              <a:rPr lang="en-US" dirty="0" smtClean="0"/>
              <a:t>Raster processing</a:t>
            </a:r>
          </a:p>
          <a:p>
            <a:r>
              <a:rPr lang="en-US" dirty="0" smtClean="0"/>
              <a:t>Vector processing</a:t>
            </a:r>
          </a:p>
          <a:p>
            <a:r>
              <a:rPr lang="en-US" dirty="0" smtClean="0"/>
              <a:t>TIN generation ( domain decomposition)</a:t>
            </a:r>
          </a:p>
          <a:p>
            <a:r>
              <a:rPr lang="en-US" dirty="0" smtClean="0"/>
              <a:t>Data model loader </a:t>
            </a:r>
          </a:p>
          <a:p>
            <a:pPr lvl="1"/>
            <a:r>
              <a:rPr lang="en-US" dirty="0"/>
              <a:t>m</a:t>
            </a:r>
            <a:r>
              <a:rPr lang="en-US" dirty="0" smtClean="0"/>
              <a:t>esh, </a:t>
            </a:r>
            <a:r>
              <a:rPr lang="en-US" dirty="0" err="1" smtClean="0"/>
              <a:t>att</a:t>
            </a:r>
            <a:r>
              <a:rPr lang="en-US" dirty="0" smtClean="0"/>
              <a:t>, </a:t>
            </a:r>
            <a:r>
              <a:rPr lang="en-US" dirty="0" err="1" smtClean="0"/>
              <a:t>riv</a:t>
            </a:r>
            <a:r>
              <a:rPr lang="en-US" dirty="0" smtClean="0"/>
              <a:t>, para, soil, </a:t>
            </a:r>
            <a:r>
              <a:rPr lang="en-US" dirty="0" err="1" smtClean="0"/>
              <a:t>geol</a:t>
            </a:r>
            <a:r>
              <a:rPr lang="en-US" dirty="0" smtClean="0"/>
              <a:t>, LC, </a:t>
            </a:r>
            <a:r>
              <a:rPr lang="en-US" dirty="0" err="1" smtClean="0"/>
              <a:t>Init</a:t>
            </a:r>
            <a:r>
              <a:rPr lang="en-US" dirty="0" smtClean="0"/>
              <a:t>, </a:t>
            </a:r>
            <a:r>
              <a:rPr lang="en-US" dirty="0" err="1" smtClean="0"/>
              <a:t>calib</a:t>
            </a:r>
            <a:r>
              <a:rPr lang="en-US" dirty="0" smtClean="0"/>
              <a:t>, </a:t>
            </a:r>
            <a:r>
              <a:rPr lang="en-US" dirty="0" err="1" smtClean="0"/>
              <a:t>Forc</a:t>
            </a:r>
            <a:endParaRPr lang="en-US" dirty="0" smtClean="0"/>
          </a:p>
          <a:p>
            <a:r>
              <a:rPr lang="en-US" dirty="0" smtClean="0"/>
              <a:t>Run PIHM</a:t>
            </a:r>
          </a:p>
          <a:p>
            <a:r>
              <a:rPr lang="en-US" dirty="0" smtClean="0"/>
              <a:t>Information visualization</a:t>
            </a:r>
          </a:p>
          <a:p>
            <a:pPr lvl="1"/>
            <a:r>
              <a:rPr lang="en-US" dirty="0" smtClean="0"/>
              <a:t>Temporal</a:t>
            </a:r>
          </a:p>
          <a:p>
            <a:pPr lvl="1"/>
            <a:r>
              <a:rPr lang="en-US" dirty="0" smtClean="0"/>
              <a:t>Spatial</a:t>
            </a:r>
          </a:p>
          <a:p>
            <a:endParaRPr lang="en-US" dirty="0"/>
          </a:p>
        </p:txBody>
      </p:sp>
      <p:pic>
        <p:nvPicPr>
          <p:cNvPr id="4" name="Picture 3"/>
          <p:cNvPicPr>
            <a:picLocks noChangeAspect="1"/>
          </p:cNvPicPr>
          <p:nvPr/>
        </p:nvPicPr>
        <p:blipFill rotWithShape="1">
          <a:blip r:embed="rId2"/>
          <a:srcRect l="48086" t="15801" r="41224" b="61136"/>
          <a:stretch/>
        </p:blipFill>
        <p:spPr>
          <a:xfrm>
            <a:off x="5434884" y="2713557"/>
            <a:ext cx="1390920" cy="1687133"/>
          </a:xfrm>
          <a:prstGeom prst="rect">
            <a:avLst/>
          </a:prstGeom>
        </p:spPr>
      </p:pic>
      <p:pic>
        <p:nvPicPr>
          <p:cNvPr id="5" name="Picture 4"/>
          <p:cNvPicPr>
            <a:picLocks noChangeAspect="1"/>
          </p:cNvPicPr>
          <p:nvPr/>
        </p:nvPicPr>
        <p:blipFill rotWithShape="1">
          <a:blip r:embed="rId3"/>
          <a:srcRect l="56302" t="15840" r="33898" b="66417"/>
          <a:stretch/>
        </p:blipFill>
        <p:spPr>
          <a:xfrm>
            <a:off x="6787167" y="2697799"/>
            <a:ext cx="1275008" cy="1297886"/>
          </a:xfrm>
          <a:prstGeom prst="rect">
            <a:avLst/>
          </a:prstGeom>
        </p:spPr>
      </p:pic>
      <p:pic>
        <p:nvPicPr>
          <p:cNvPr id="6" name="Picture 5"/>
          <p:cNvPicPr>
            <a:picLocks noChangeAspect="1"/>
          </p:cNvPicPr>
          <p:nvPr/>
        </p:nvPicPr>
        <p:blipFill>
          <a:blip r:embed="rId4"/>
          <a:stretch>
            <a:fillRect/>
          </a:stretch>
        </p:blipFill>
        <p:spPr>
          <a:xfrm>
            <a:off x="4738418" y="2342082"/>
            <a:ext cx="7248525" cy="371475"/>
          </a:xfrm>
          <a:prstGeom prst="rect">
            <a:avLst/>
          </a:prstGeom>
        </p:spPr>
      </p:pic>
      <p:pic>
        <p:nvPicPr>
          <p:cNvPr id="7" name="Picture 6"/>
          <p:cNvPicPr>
            <a:picLocks noChangeAspect="1"/>
          </p:cNvPicPr>
          <p:nvPr/>
        </p:nvPicPr>
        <p:blipFill rotWithShape="1">
          <a:blip r:embed="rId5"/>
          <a:srcRect l="64815" t="15801" r="24198" b="72051"/>
          <a:stretch/>
        </p:blipFill>
        <p:spPr>
          <a:xfrm>
            <a:off x="7966655" y="2713557"/>
            <a:ext cx="1429556" cy="888643"/>
          </a:xfrm>
          <a:prstGeom prst="rect">
            <a:avLst/>
          </a:prstGeom>
        </p:spPr>
      </p:pic>
      <p:pic>
        <p:nvPicPr>
          <p:cNvPr id="8" name="Picture 7"/>
          <p:cNvPicPr>
            <a:picLocks noChangeAspect="1"/>
          </p:cNvPicPr>
          <p:nvPr/>
        </p:nvPicPr>
        <p:blipFill rotWithShape="1">
          <a:blip r:embed="rId6"/>
          <a:srcRect l="74812" t="15801" r="15290" b="49692"/>
          <a:stretch/>
        </p:blipFill>
        <p:spPr>
          <a:xfrm>
            <a:off x="9354855" y="2697799"/>
            <a:ext cx="1287889" cy="2524260"/>
          </a:xfrm>
          <a:prstGeom prst="rect">
            <a:avLst/>
          </a:prstGeom>
        </p:spPr>
      </p:pic>
      <p:pic>
        <p:nvPicPr>
          <p:cNvPr id="9" name="Picture 8"/>
          <p:cNvPicPr>
            <a:picLocks noChangeAspect="1"/>
          </p:cNvPicPr>
          <p:nvPr/>
        </p:nvPicPr>
        <p:blipFill rotWithShape="1">
          <a:blip r:embed="rId7"/>
          <a:srcRect l="83126" t="15801" r="9846" b="81382"/>
          <a:stretch/>
        </p:blipFill>
        <p:spPr>
          <a:xfrm>
            <a:off x="10606251" y="2687792"/>
            <a:ext cx="914401" cy="206063"/>
          </a:xfrm>
          <a:prstGeom prst="rect">
            <a:avLst/>
          </a:prstGeom>
        </p:spPr>
      </p:pic>
    </p:spTree>
    <p:extLst>
      <p:ext uri="{BB962C8B-B14F-4D97-AF65-F5344CB8AC3E}">
        <p14:creationId xmlns:p14="http://schemas.microsoft.com/office/powerpoint/2010/main" val="127923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 from PIHM</a:t>
            </a:r>
            <a:endParaRPr lang="en-US" dirty="0"/>
          </a:p>
        </p:txBody>
      </p:sp>
      <p:pic>
        <p:nvPicPr>
          <p:cNvPr id="4" name="Content Placeholder 3"/>
          <p:cNvPicPr>
            <a:picLocks noGrp="1" noChangeAspect="1"/>
          </p:cNvPicPr>
          <p:nvPr>
            <p:ph idx="1"/>
          </p:nvPr>
        </p:nvPicPr>
        <p:blipFill>
          <a:blip r:embed="rId2"/>
          <a:stretch>
            <a:fillRect/>
          </a:stretch>
        </p:blipFill>
        <p:spPr>
          <a:xfrm>
            <a:off x="838199" y="1890020"/>
            <a:ext cx="5488493" cy="4858510"/>
          </a:xfrm>
          <a:prstGeom prst="rect">
            <a:avLst/>
          </a:prstGeom>
        </p:spPr>
      </p:pic>
      <p:pic>
        <p:nvPicPr>
          <p:cNvPr id="5" name="Picture 4"/>
          <p:cNvPicPr>
            <a:picLocks noChangeAspect="1"/>
          </p:cNvPicPr>
          <p:nvPr/>
        </p:nvPicPr>
        <p:blipFill>
          <a:blip r:embed="rId3"/>
          <a:stretch>
            <a:fillRect/>
          </a:stretch>
        </p:blipFill>
        <p:spPr>
          <a:xfrm>
            <a:off x="6467542" y="1890020"/>
            <a:ext cx="5438775" cy="4857750"/>
          </a:xfrm>
          <a:prstGeom prst="rect">
            <a:avLst/>
          </a:prstGeom>
        </p:spPr>
      </p:pic>
      <p:sp>
        <p:nvSpPr>
          <p:cNvPr id="6" name="TextBox 5"/>
          <p:cNvSpPr txBox="1"/>
          <p:nvPr/>
        </p:nvSpPr>
        <p:spPr>
          <a:xfrm>
            <a:off x="2668045" y="1519707"/>
            <a:ext cx="1828800" cy="370313"/>
          </a:xfrm>
          <a:prstGeom prst="rect">
            <a:avLst/>
          </a:prstGeom>
          <a:solidFill>
            <a:schemeClr val="bg2"/>
          </a:solidFill>
        </p:spPr>
        <p:txBody>
          <a:bodyPr wrap="square" rtlCol="0">
            <a:spAutoFit/>
          </a:bodyPr>
          <a:lstStyle/>
          <a:p>
            <a:r>
              <a:rPr lang="en-US" dirty="0" smtClean="0"/>
              <a:t>Time series plots</a:t>
            </a:r>
            <a:endParaRPr lang="en-US" dirty="0"/>
          </a:p>
        </p:txBody>
      </p:sp>
      <p:sp>
        <p:nvSpPr>
          <p:cNvPr id="7" name="TextBox 6"/>
          <p:cNvSpPr txBox="1"/>
          <p:nvPr/>
        </p:nvSpPr>
        <p:spPr>
          <a:xfrm>
            <a:off x="8525813" y="1519707"/>
            <a:ext cx="1322232" cy="370313"/>
          </a:xfrm>
          <a:prstGeom prst="rect">
            <a:avLst/>
          </a:prstGeom>
          <a:solidFill>
            <a:schemeClr val="bg2"/>
          </a:solidFill>
        </p:spPr>
        <p:txBody>
          <a:bodyPr wrap="square" rtlCol="0">
            <a:spAutoFit/>
          </a:bodyPr>
          <a:lstStyle/>
          <a:p>
            <a:r>
              <a:rPr lang="en-US" dirty="0" smtClean="0"/>
              <a:t>Spatial plots</a:t>
            </a:r>
            <a:endParaRPr lang="en-US" dirty="0"/>
          </a:p>
        </p:txBody>
      </p:sp>
      <p:sp>
        <p:nvSpPr>
          <p:cNvPr id="8" name="TextBox 7"/>
          <p:cNvSpPr txBox="1"/>
          <p:nvPr/>
        </p:nvSpPr>
        <p:spPr>
          <a:xfrm>
            <a:off x="6984681" y="5770413"/>
            <a:ext cx="3846451" cy="369332"/>
          </a:xfrm>
          <a:prstGeom prst="rect">
            <a:avLst/>
          </a:prstGeom>
          <a:solidFill>
            <a:schemeClr val="bg2"/>
          </a:solidFill>
        </p:spPr>
        <p:txBody>
          <a:bodyPr wrap="square" rtlCol="0">
            <a:spAutoFit/>
          </a:bodyPr>
          <a:lstStyle/>
          <a:p>
            <a:r>
              <a:rPr lang="en-US" dirty="0" smtClean="0"/>
              <a:t>Inflow, Outflow, Base flow, Surface flow</a:t>
            </a:r>
            <a:endParaRPr lang="en-US" dirty="0"/>
          </a:p>
        </p:txBody>
      </p:sp>
      <p:sp>
        <p:nvSpPr>
          <p:cNvPr id="9" name="TextBox 8"/>
          <p:cNvSpPr txBox="1"/>
          <p:nvPr/>
        </p:nvSpPr>
        <p:spPr>
          <a:xfrm>
            <a:off x="1271897" y="5493414"/>
            <a:ext cx="3588921" cy="923330"/>
          </a:xfrm>
          <a:prstGeom prst="rect">
            <a:avLst/>
          </a:prstGeom>
          <a:solidFill>
            <a:schemeClr val="bg2"/>
          </a:solidFill>
        </p:spPr>
        <p:txBody>
          <a:bodyPr wrap="square" rtlCol="0">
            <a:spAutoFit/>
          </a:bodyPr>
          <a:lstStyle/>
          <a:p>
            <a:r>
              <a:rPr lang="en-US" dirty="0" smtClean="0"/>
              <a:t>Saturated state, unsaturated state</a:t>
            </a:r>
          </a:p>
          <a:p>
            <a:r>
              <a:rPr lang="en-US" dirty="0" smtClean="0"/>
              <a:t>Evaporation from Canopy</a:t>
            </a:r>
          </a:p>
          <a:p>
            <a:r>
              <a:rPr lang="en-US" dirty="0" smtClean="0"/>
              <a:t>Transpiration, and  Infiltration</a:t>
            </a:r>
          </a:p>
        </p:txBody>
      </p:sp>
    </p:spTree>
    <p:extLst>
      <p:ext uri="{BB962C8B-B14F-4D97-AF65-F5344CB8AC3E}">
        <p14:creationId xmlns:p14="http://schemas.microsoft.com/office/powerpoint/2010/main" val="2899333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8237" y="365125"/>
            <a:ext cx="3528811" cy="1325563"/>
          </a:xfrm>
        </p:spPr>
        <p:txBody>
          <a:bodyPr/>
          <a:lstStyle/>
          <a:p>
            <a:r>
              <a:rPr lang="en-US" dirty="0" smtClean="0"/>
              <a:t>Onion Creek</a:t>
            </a:r>
            <a:endParaRPr lang="en-US" dirty="0"/>
          </a:p>
        </p:txBody>
      </p:sp>
      <p:pic>
        <p:nvPicPr>
          <p:cNvPr id="4" name="Content Placeholder 3"/>
          <p:cNvPicPr>
            <a:picLocks noGrp="1" noChangeAspect="1"/>
          </p:cNvPicPr>
          <p:nvPr>
            <p:ph idx="1"/>
          </p:nvPr>
        </p:nvPicPr>
        <p:blipFill>
          <a:blip r:embed="rId2"/>
          <a:stretch>
            <a:fillRect/>
          </a:stretch>
        </p:blipFill>
        <p:spPr>
          <a:xfrm>
            <a:off x="328153" y="365124"/>
            <a:ext cx="7714486" cy="615158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99318305"/>
              </p:ext>
            </p:extLst>
          </p:nvPr>
        </p:nvGraphicFramePr>
        <p:xfrm>
          <a:off x="8268236" y="1827249"/>
          <a:ext cx="3515934" cy="3672840"/>
        </p:xfrm>
        <a:graphic>
          <a:graphicData uri="http://schemas.openxmlformats.org/drawingml/2006/table">
            <a:tbl>
              <a:tblPr firstRow="1" bandRow="1">
                <a:tableStyleId>{5C22544A-7EE6-4342-B048-85BDC9FD1C3A}</a:tableStyleId>
              </a:tblPr>
              <a:tblGrid>
                <a:gridCol w="1757967"/>
                <a:gridCol w="1757967"/>
              </a:tblGrid>
              <a:tr h="370840">
                <a:tc>
                  <a:txBody>
                    <a:bodyPr/>
                    <a:lstStyle/>
                    <a:p>
                      <a:r>
                        <a:rPr lang="en-US" dirty="0" smtClean="0"/>
                        <a:t>Catchment Attributes</a:t>
                      </a:r>
                      <a:endParaRPr lang="en-US" dirty="0"/>
                    </a:p>
                  </a:txBody>
                  <a:tcPr/>
                </a:tc>
                <a:tc>
                  <a:txBody>
                    <a:bodyPr/>
                    <a:lstStyle/>
                    <a:p>
                      <a:r>
                        <a:rPr lang="en-US" dirty="0" smtClean="0"/>
                        <a:t>Catchment attribute values</a:t>
                      </a:r>
                      <a:endParaRPr lang="en-US" dirty="0"/>
                    </a:p>
                  </a:txBody>
                  <a:tcPr/>
                </a:tc>
              </a:tr>
              <a:tr h="370840">
                <a:tc>
                  <a:txBody>
                    <a:bodyPr/>
                    <a:lstStyle/>
                    <a:p>
                      <a:r>
                        <a:rPr lang="en-US" dirty="0" smtClean="0"/>
                        <a:t>HUC_8</a:t>
                      </a:r>
                      <a:endParaRPr lang="en-US" dirty="0"/>
                    </a:p>
                  </a:txBody>
                  <a:tcPr/>
                </a:tc>
                <a:tc>
                  <a:txBody>
                    <a:bodyPr/>
                    <a:lstStyle/>
                    <a:p>
                      <a:r>
                        <a:rPr lang="en-US" dirty="0" smtClean="0"/>
                        <a:t>12090205</a:t>
                      </a:r>
                      <a:endParaRPr lang="en-US" dirty="0"/>
                    </a:p>
                  </a:txBody>
                  <a:tcPr/>
                </a:tc>
              </a:tr>
              <a:tr h="370840">
                <a:tc>
                  <a:txBody>
                    <a:bodyPr/>
                    <a:lstStyle/>
                    <a:p>
                      <a:r>
                        <a:rPr lang="en-US" dirty="0" smtClean="0"/>
                        <a:t>HUC_10</a:t>
                      </a:r>
                      <a:endParaRPr lang="en-US" dirty="0"/>
                    </a:p>
                  </a:txBody>
                  <a:tcPr/>
                </a:tc>
                <a:tc>
                  <a:txBody>
                    <a:bodyPr/>
                    <a:lstStyle/>
                    <a:p>
                      <a:r>
                        <a:rPr lang="en-US" dirty="0" smtClean="0"/>
                        <a:t>1209020504</a:t>
                      </a:r>
                      <a:endParaRPr lang="en-US" dirty="0"/>
                    </a:p>
                  </a:txBody>
                  <a:tcPr/>
                </a:tc>
              </a:tr>
              <a:tr h="370840">
                <a:tc>
                  <a:txBody>
                    <a:bodyPr/>
                    <a:lstStyle/>
                    <a:p>
                      <a:r>
                        <a:rPr lang="en-US" dirty="0" smtClean="0"/>
                        <a:t>HUC_12</a:t>
                      </a:r>
                      <a:endParaRPr lang="en-US" dirty="0"/>
                    </a:p>
                  </a:txBody>
                  <a:tcPr/>
                </a:tc>
                <a:tc>
                  <a:txBody>
                    <a:bodyPr/>
                    <a:lstStyle/>
                    <a:p>
                      <a:r>
                        <a:rPr lang="en-US" dirty="0" smtClean="0"/>
                        <a:t>120902050407</a:t>
                      </a:r>
                      <a:endParaRPr lang="en-US" dirty="0"/>
                    </a:p>
                  </a:txBody>
                  <a:tcPr/>
                </a:tc>
              </a:tr>
              <a:tr h="370840">
                <a:tc>
                  <a:txBody>
                    <a:bodyPr/>
                    <a:lstStyle/>
                    <a:p>
                      <a:r>
                        <a:rPr lang="en-US" dirty="0" smtClean="0"/>
                        <a:t>HUC_10_Name</a:t>
                      </a:r>
                      <a:endParaRPr lang="en-US" dirty="0"/>
                    </a:p>
                  </a:txBody>
                  <a:tcPr/>
                </a:tc>
                <a:tc>
                  <a:txBody>
                    <a:bodyPr/>
                    <a:lstStyle/>
                    <a:p>
                      <a:r>
                        <a:rPr lang="en-US" dirty="0" smtClean="0"/>
                        <a:t>Onion creek – Colorado River</a:t>
                      </a:r>
                      <a:endParaRPr lang="en-US" dirty="0"/>
                    </a:p>
                  </a:txBody>
                  <a:tcPr/>
                </a:tc>
              </a:tr>
              <a:tr h="370840">
                <a:tc>
                  <a:txBody>
                    <a:bodyPr/>
                    <a:lstStyle/>
                    <a:p>
                      <a:r>
                        <a:rPr lang="en-US" dirty="0" smtClean="0"/>
                        <a:t>HUC_12_Name</a:t>
                      </a:r>
                      <a:endParaRPr lang="en-US" dirty="0"/>
                    </a:p>
                  </a:txBody>
                  <a:tcPr/>
                </a:tc>
                <a:tc>
                  <a:txBody>
                    <a:bodyPr/>
                    <a:lstStyle/>
                    <a:p>
                      <a:r>
                        <a:rPr lang="en-US" dirty="0" smtClean="0"/>
                        <a:t>Slaughter creek – onion creek</a:t>
                      </a:r>
                      <a:endParaRPr lang="en-US" dirty="0"/>
                    </a:p>
                  </a:txBody>
                  <a:tcPr/>
                </a:tc>
              </a:tr>
              <a:tr h="370840">
                <a:tc>
                  <a:txBody>
                    <a:bodyPr/>
                    <a:lstStyle/>
                    <a:p>
                      <a:r>
                        <a:rPr lang="en-US" dirty="0" smtClean="0"/>
                        <a:t>Catchment area in square meters</a:t>
                      </a:r>
                      <a:endParaRPr lang="en-US" dirty="0"/>
                    </a:p>
                  </a:txBody>
                  <a:tcPr/>
                </a:tc>
                <a:tc>
                  <a:txBody>
                    <a:bodyPr/>
                    <a:lstStyle/>
                    <a:p>
                      <a:r>
                        <a:rPr lang="en-US" dirty="0" smtClean="0"/>
                        <a:t>238860.9755</a:t>
                      </a:r>
                      <a:endParaRPr lang="en-US" dirty="0"/>
                    </a:p>
                  </a:txBody>
                  <a:tcPr/>
                </a:tc>
              </a:tr>
            </a:tbl>
          </a:graphicData>
        </a:graphic>
      </p:graphicFrame>
      <p:sp>
        <p:nvSpPr>
          <p:cNvPr id="6" name="TextBox 5"/>
          <p:cNvSpPr txBox="1"/>
          <p:nvPr/>
        </p:nvSpPr>
        <p:spPr>
          <a:xfrm>
            <a:off x="2001774" y="1321356"/>
            <a:ext cx="1455748" cy="369332"/>
          </a:xfrm>
          <a:prstGeom prst="rect">
            <a:avLst/>
          </a:prstGeom>
          <a:solidFill>
            <a:schemeClr val="bg1"/>
          </a:solidFill>
          <a:ln>
            <a:noFill/>
          </a:ln>
        </p:spPr>
        <p:txBody>
          <a:bodyPr wrap="square" rtlCol="0">
            <a:spAutoFit/>
          </a:bodyPr>
          <a:lstStyle/>
          <a:p>
            <a:r>
              <a:rPr lang="en-US" dirty="0" smtClean="0"/>
              <a:t>Travis County</a:t>
            </a:r>
            <a:endParaRPr lang="en-US" dirty="0"/>
          </a:p>
        </p:txBody>
      </p:sp>
    </p:spTree>
    <p:extLst>
      <p:ext uri="{BB962C8B-B14F-4D97-AF65-F5344CB8AC3E}">
        <p14:creationId xmlns:p14="http://schemas.microsoft.com/office/powerpoint/2010/main" val="3957713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718" y="365125"/>
            <a:ext cx="3562082" cy="1325563"/>
          </a:xfrm>
        </p:spPr>
        <p:txBody>
          <a:bodyPr/>
          <a:lstStyle/>
          <a:p>
            <a:r>
              <a:rPr lang="en-US" dirty="0" smtClean="0"/>
              <a:t>Onion creek</a:t>
            </a:r>
            <a:endParaRPr lang="en-US" dirty="0"/>
          </a:p>
        </p:txBody>
      </p:sp>
      <p:pic>
        <p:nvPicPr>
          <p:cNvPr id="4" name="Content Placeholder 3"/>
          <p:cNvPicPr>
            <a:picLocks noGrp="1" noChangeAspect="1"/>
          </p:cNvPicPr>
          <p:nvPr>
            <p:ph idx="1"/>
          </p:nvPr>
        </p:nvPicPr>
        <p:blipFill>
          <a:blip r:embed="rId2"/>
          <a:stretch>
            <a:fillRect/>
          </a:stretch>
        </p:blipFill>
        <p:spPr>
          <a:xfrm>
            <a:off x="306867" y="365125"/>
            <a:ext cx="7124243" cy="6317492"/>
          </a:xfrm>
          <a:prstGeom prst="rect">
            <a:avLst/>
          </a:prstGeom>
        </p:spPr>
      </p:pic>
      <p:sp>
        <p:nvSpPr>
          <p:cNvPr id="5" name="Content Placeholder 2"/>
          <p:cNvSpPr txBox="1">
            <a:spLocks/>
          </p:cNvSpPr>
          <p:nvPr/>
        </p:nvSpPr>
        <p:spPr>
          <a:xfrm>
            <a:off x="7791717" y="1825625"/>
            <a:ext cx="3786389"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30 m DEM used</a:t>
            </a:r>
          </a:p>
          <a:p>
            <a:r>
              <a:rPr lang="en-US" dirty="0" smtClean="0"/>
              <a:t>After pit filling was performed, an area threshold of 7588 m^2 was suggested by PIHM to create stream lines</a:t>
            </a:r>
          </a:p>
          <a:p>
            <a:r>
              <a:rPr lang="en-US" dirty="0" smtClean="0"/>
              <a:t>Subsequently the vector processing was done and the TIN was generated for the entire Onion creek.</a:t>
            </a:r>
          </a:p>
          <a:p>
            <a:r>
              <a:rPr lang="en-US" dirty="0" smtClean="0"/>
              <a:t>The forcing data for this experiment is from 2005 - 2009</a:t>
            </a:r>
            <a:endParaRPr lang="en-US" dirty="0"/>
          </a:p>
        </p:txBody>
      </p:sp>
    </p:spTree>
    <p:extLst>
      <p:ext uri="{BB962C8B-B14F-4D97-AF65-F5344CB8AC3E}">
        <p14:creationId xmlns:p14="http://schemas.microsoft.com/office/powerpoint/2010/main" val="314488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718" y="365125"/>
            <a:ext cx="3562082" cy="1325563"/>
          </a:xfrm>
        </p:spPr>
        <p:txBody>
          <a:bodyPr/>
          <a:lstStyle/>
          <a:p>
            <a:r>
              <a:rPr lang="en-US" dirty="0" smtClean="0"/>
              <a:t>Onion creek</a:t>
            </a:r>
            <a:endParaRPr lang="en-US" dirty="0"/>
          </a:p>
        </p:txBody>
      </p:sp>
      <p:sp>
        <p:nvSpPr>
          <p:cNvPr id="5" name="Content Placeholder 2"/>
          <p:cNvSpPr txBox="1">
            <a:spLocks/>
          </p:cNvSpPr>
          <p:nvPr/>
        </p:nvSpPr>
        <p:spPr>
          <a:xfrm>
            <a:off x="7791717" y="1825625"/>
            <a:ext cx="3786389"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30 m DEM used</a:t>
            </a:r>
          </a:p>
          <a:p>
            <a:r>
              <a:rPr lang="en-US" dirty="0" smtClean="0"/>
              <a:t>After pit filling was performed, an area threshold of 7588 m^2 was suggested by PIHM to create stream lines</a:t>
            </a:r>
          </a:p>
          <a:p>
            <a:r>
              <a:rPr lang="en-US" dirty="0" smtClean="0"/>
              <a:t>Subsequently the vector processing was done and the TIN was generated for the entire Onion creek.</a:t>
            </a:r>
            <a:endParaRPr lang="en-US" dirty="0"/>
          </a:p>
        </p:txBody>
      </p:sp>
      <p:pic>
        <p:nvPicPr>
          <p:cNvPr id="6" name="Picture 5"/>
          <p:cNvPicPr>
            <a:picLocks noChangeAspect="1"/>
          </p:cNvPicPr>
          <p:nvPr/>
        </p:nvPicPr>
        <p:blipFill>
          <a:blip r:embed="rId2"/>
          <a:stretch>
            <a:fillRect/>
          </a:stretch>
        </p:blipFill>
        <p:spPr>
          <a:xfrm>
            <a:off x="232893" y="197698"/>
            <a:ext cx="7030792" cy="6524788"/>
          </a:xfrm>
          <a:prstGeom prst="rect">
            <a:avLst/>
          </a:prstGeom>
        </p:spPr>
      </p:pic>
      <p:sp>
        <p:nvSpPr>
          <p:cNvPr id="9" name="TextBox 8"/>
          <p:cNvSpPr txBox="1"/>
          <p:nvPr/>
        </p:nvSpPr>
        <p:spPr>
          <a:xfrm>
            <a:off x="3850783" y="734096"/>
            <a:ext cx="1751527" cy="584775"/>
          </a:xfrm>
          <a:prstGeom prst="rect">
            <a:avLst/>
          </a:prstGeom>
          <a:solidFill>
            <a:schemeClr val="bg2"/>
          </a:solidFill>
        </p:spPr>
        <p:txBody>
          <a:bodyPr wrap="square" rtlCol="0">
            <a:spAutoFit/>
          </a:bodyPr>
          <a:lstStyle/>
          <a:p>
            <a:r>
              <a:rPr lang="en-US" sz="3200" dirty="0" smtClean="0"/>
              <a:t>Geology</a:t>
            </a:r>
            <a:endParaRPr lang="en-US" sz="3200" dirty="0"/>
          </a:p>
        </p:txBody>
      </p:sp>
    </p:spTree>
    <p:extLst>
      <p:ext uri="{BB962C8B-B14F-4D97-AF65-F5344CB8AC3E}">
        <p14:creationId xmlns:p14="http://schemas.microsoft.com/office/powerpoint/2010/main" val="257994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718" y="365125"/>
            <a:ext cx="3562082" cy="1325563"/>
          </a:xfrm>
        </p:spPr>
        <p:txBody>
          <a:bodyPr/>
          <a:lstStyle/>
          <a:p>
            <a:r>
              <a:rPr lang="en-US" dirty="0" smtClean="0"/>
              <a:t>Onion creek</a:t>
            </a:r>
            <a:endParaRPr lang="en-US" dirty="0"/>
          </a:p>
        </p:txBody>
      </p:sp>
      <p:sp>
        <p:nvSpPr>
          <p:cNvPr id="5" name="Content Placeholder 2"/>
          <p:cNvSpPr txBox="1">
            <a:spLocks/>
          </p:cNvSpPr>
          <p:nvPr/>
        </p:nvSpPr>
        <p:spPr>
          <a:xfrm>
            <a:off x="7791717" y="1825625"/>
            <a:ext cx="3786389"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30 m DEM used</a:t>
            </a:r>
          </a:p>
          <a:p>
            <a:r>
              <a:rPr lang="en-US" dirty="0" smtClean="0"/>
              <a:t>After pit filling was performed, an area threshold of 7588 m^2 was suggested by PIHM to create stream lines</a:t>
            </a:r>
          </a:p>
          <a:p>
            <a:r>
              <a:rPr lang="en-US" dirty="0" smtClean="0"/>
              <a:t>Subsequently the vector processing was done and the TIN was generated for the entire Onion creek.</a:t>
            </a:r>
            <a:endParaRPr lang="en-US" dirty="0"/>
          </a:p>
        </p:txBody>
      </p:sp>
      <p:pic>
        <p:nvPicPr>
          <p:cNvPr id="3" name="Picture 2"/>
          <p:cNvPicPr>
            <a:picLocks noChangeAspect="1"/>
          </p:cNvPicPr>
          <p:nvPr/>
        </p:nvPicPr>
        <p:blipFill>
          <a:blip r:embed="rId2"/>
          <a:stretch>
            <a:fillRect/>
          </a:stretch>
        </p:blipFill>
        <p:spPr>
          <a:xfrm>
            <a:off x="303996" y="224374"/>
            <a:ext cx="7114236" cy="6539213"/>
          </a:xfrm>
          <a:prstGeom prst="rect">
            <a:avLst/>
          </a:prstGeom>
        </p:spPr>
      </p:pic>
      <p:sp>
        <p:nvSpPr>
          <p:cNvPr id="4" name="TextBox 3"/>
          <p:cNvSpPr txBox="1"/>
          <p:nvPr/>
        </p:nvSpPr>
        <p:spPr>
          <a:xfrm>
            <a:off x="4687909" y="894173"/>
            <a:ext cx="2189409" cy="584775"/>
          </a:xfrm>
          <a:prstGeom prst="rect">
            <a:avLst/>
          </a:prstGeom>
          <a:solidFill>
            <a:schemeClr val="bg2"/>
          </a:solidFill>
        </p:spPr>
        <p:txBody>
          <a:bodyPr wrap="square" rtlCol="0">
            <a:spAutoFit/>
          </a:bodyPr>
          <a:lstStyle/>
          <a:p>
            <a:r>
              <a:rPr lang="en-US" sz="3200" dirty="0" smtClean="0"/>
              <a:t>Land cover</a:t>
            </a:r>
            <a:endParaRPr lang="en-US" sz="3200" dirty="0"/>
          </a:p>
        </p:txBody>
      </p:sp>
    </p:spTree>
    <p:extLst>
      <p:ext uri="{BB962C8B-B14F-4D97-AF65-F5344CB8AC3E}">
        <p14:creationId xmlns:p14="http://schemas.microsoft.com/office/powerpoint/2010/main" val="340170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718" y="365125"/>
            <a:ext cx="3562082" cy="1325563"/>
          </a:xfrm>
        </p:spPr>
        <p:txBody>
          <a:bodyPr/>
          <a:lstStyle/>
          <a:p>
            <a:r>
              <a:rPr lang="en-US" dirty="0" smtClean="0"/>
              <a:t>Onion creek</a:t>
            </a:r>
            <a:endParaRPr lang="en-US" dirty="0"/>
          </a:p>
        </p:txBody>
      </p:sp>
      <p:sp>
        <p:nvSpPr>
          <p:cNvPr id="5" name="Content Placeholder 2"/>
          <p:cNvSpPr txBox="1">
            <a:spLocks/>
          </p:cNvSpPr>
          <p:nvPr/>
        </p:nvSpPr>
        <p:spPr>
          <a:xfrm>
            <a:off x="7791717" y="1825625"/>
            <a:ext cx="3786389"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30 m DEM used</a:t>
            </a:r>
          </a:p>
          <a:p>
            <a:r>
              <a:rPr lang="en-US" dirty="0" smtClean="0"/>
              <a:t>After pit filling was performed, an area threshold of 7588 m^2 was suggested by PIHM to create stream lines</a:t>
            </a:r>
          </a:p>
          <a:p>
            <a:r>
              <a:rPr lang="en-US" dirty="0" smtClean="0"/>
              <a:t>Subsequently the vector processing was done and the TIN was generated for the entire Onion creek.</a:t>
            </a:r>
            <a:endParaRPr lang="en-US" dirty="0"/>
          </a:p>
        </p:txBody>
      </p:sp>
      <p:pic>
        <p:nvPicPr>
          <p:cNvPr id="6" name="Picture 5"/>
          <p:cNvPicPr>
            <a:picLocks noChangeAspect="1"/>
          </p:cNvPicPr>
          <p:nvPr/>
        </p:nvPicPr>
        <p:blipFill>
          <a:blip r:embed="rId2"/>
          <a:stretch>
            <a:fillRect/>
          </a:stretch>
        </p:blipFill>
        <p:spPr>
          <a:xfrm>
            <a:off x="344643" y="165793"/>
            <a:ext cx="7163740" cy="6608516"/>
          </a:xfrm>
          <a:prstGeom prst="rect">
            <a:avLst/>
          </a:prstGeom>
        </p:spPr>
      </p:pic>
      <p:sp>
        <p:nvSpPr>
          <p:cNvPr id="7" name="TextBox 6"/>
          <p:cNvSpPr txBox="1"/>
          <p:nvPr/>
        </p:nvSpPr>
        <p:spPr>
          <a:xfrm>
            <a:off x="3926513" y="735518"/>
            <a:ext cx="2189409" cy="584775"/>
          </a:xfrm>
          <a:prstGeom prst="rect">
            <a:avLst/>
          </a:prstGeom>
          <a:solidFill>
            <a:schemeClr val="bg2"/>
          </a:solidFill>
        </p:spPr>
        <p:txBody>
          <a:bodyPr wrap="square" rtlCol="0">
            <a:spAutoFit/>
          </a:bodyPr>
          <a:lstStyle/>
          <a:p>
            <a:r>
              <a:rPr lang="en-US" sz="3200" dirty="0" smtClean="0"/>
              <a:t>Soil type</a:t>
            </a:r>
            <a:endParaRPr lang="en-US" sz="3200" dirty="0"/>
          </a:p>
        </p:txBody>
      </p:sp>
    </p:spTree>
    <p:extLst>
      <p:ext uri="{BB962C8B-B14F-4D97-AF65-F5344CB8AC3E}">
        <p14:creationId xmlns:p14="http://schemas.microsoft.com/office/powerpoint/2010/main" val="1017262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706</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What is PIHM?</vt:lpstr>
      <vt:lpstr>Procedural framework of PIHM</vt:lpstr>
      <vt:lpstr>Outputs from PIHM</vt:lpstr>
      <vt:lpstr>Onion Creek</vt:lpstr>
      <vt:lpstr>Onion creek</vt:lpstr>
      <vt:lpstr>Onion creek</vt:lpstr>
      <vt:lpstr>Onion creek</vt:lpstr>
      <vt:lpstr>Onion creek</vt:lpstr>
      <vt:lpstr>Model settings</vt:lpstr>
      <vt:lpstr>Model settings</vt:lpstr>
      <vt:lpstr>Time series visualization from PIHM outputs</vt:lpstr>
      <vt:lpstr>Spatial  data visualization</vt:lpstr>
      <vt:lpstr>Saturate zones mapped with warning zones</vt:lpstr>
      <vt:lpstr>Caveats of this experiment</vt:lpstr>
      <vt:lpstr>Conclusions and 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Catchment modeling using PIHM</dc:title>
  <dc:creator>Harish Sangireddy</dc:creator>
  <cp:lastModifiedBy>Maidment, David R</cp:lastModifiedBy>
  <cp:revision>44</cp:revision>
  <dcterms:created xsi:type="dcterms:W3CDTF">2015-04-28T17:08:26Z</dcterms:created>
  <dcterms:modified xsi:type="dcterms:W3CDTF">2015-04-29T17:47:26Z</dcterms:modified>
</cp:coreProperties>
</file>