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6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7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21" r:id="rId6"/>
    <p:sldMasterId id="2147483733" r:id="rId7"/>
    <p:sldMasterId id="2147483745" r:id="rId8"/>
    <p:sldMasterId id="2147483757" r:id="rId9"/>
    <p:sldMasterId id="2147483771" r:id="rId10"/>
    <p:sldMasterId id="2147483785" r:id="rId11"/>
    <p:sldMasterId id="2147483799" r:id="rId12"/>
    <p:sldMasterId id="2147483813" r:id="rId13"/>
    <p:sldMasterId id="2147483827" r:id="rId14"/>
    <p:sldMasterId id="2147483841" r:id="rId15"/>
    <p:sldMasterId id="2147483855" r:id="rId16"/>
    <p:sldMasterId id="2147483869" r:id="rId17"/>
    <p:sldMasterId id="2147483883" r:id="rId18"/>
    <p:sldMasterId id="2147483898" r:id="rId19"/>
  </p:sldMasterIdLst>
  <p:notesMasterIdLst>
    <p:notesMasterId r:id="rId75"/>
  </p:notesMasterIdLst>
  <p:sldIdLst>
    <p:sldId id="307" r:id="rId20"/>
    <p:sldId id="271" r:id="rId21"/>
    <p:sldId id="272" r:id="rId22"/>
    <p:sldId id="274" r:id="rId23"/>
    <p:sldId id="284" r:id="rId24"/>
    <p:sldId id="285" r:id="rId25"/>
    <p:sldId id="286" r:id="rId26"/>
    <p:sldId id="273" r:id="rId27"/>
    <p:sldId id="262" r:id="rId28"/>
    <p:sldId id="263" r:id="rId29"/>
    <p:sldId id="312" r:id="rId30"/>
    <p:sldId id="282" r:id="rId31"/>
    <p:sldId id="283" r:id="rId32"/>
    <p:sldId id="311" r:id="rId33"/>
    <p:sldId id="261" r:id="rId34"/>
    <p:sldId id="257" r:id="rId35"/>
    <p:sldId id="258" r:id="rId36"/>
    <p:sldId id="259" r:id="rId37"/>
    <p:sldId id="308" r:id="rId38"/>
    <p:sldId id="309" r:id="rId39"/>
    <p:sldId id="310" r:id="rId40"/>
    <p:sldId id="287" r:id="rId41"/>
    <p:sldId id="288" r:id="rId42"/>
    <p:sldId id="289" r:id="rId43"/>
    <p:sldId id="290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64" r:id="rId52"/>
    <p:sldId id="265" r:id="rId53"/>
    <p:sldId id="266" r:id="rId54"/>
    <p:sldId id="267" r:id="rId55"/>
    <p:sldId id="268" r:id="rId56"/>
    <p:sldId id="269" r:id="rId57"/>
    <p:sldId id="27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2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caee\wwwroot\prof\maidment\CE365KSpr14\Docs\AustinID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2338145231846"/>
          <c:y val="2.7777777777777776E-2"/>
          <c:w val="0.62762707786526684"/>
          <c:h val="0.8277544473607465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2-yr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Sheet1!$B$2:$B$10</c:f>
              <c:numCache>
                <c:formatCode>General</c:formatCode>
                <c:ptCount val="9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360</c:v>
                </c:pt>
                <c:pt idx="7">
                  <c:v>720</c:v>
                </c:pt>
                <c:pt idx="8">
                  <c:v>1440</c:v>
                </c:pt>
              </c:numCache>
            </c:numRef>
          </c:xVal>
          <c:yVal>
            <c:numRef>
              <c:f>Sheet1!$C$2:$C$10</c:f>
              <c:numCache>
                <c:formatCode>General</c:formatCode>
                <c:ptCount val="9"/>
                <c:pt idx="0">
                  <c:v>5.76</c:v>
                </c:pt>
                <c:pt idx="1">
                  <c:v>3.92</c:v>
                </c:pt>
                <c:pt idx="2">
                  <c:v>2.64</c:v>
                </c:pt>
                <c:pt idx="3">
                  <c:v>1.72</c:v>
                </c:pt>
                <c:pt idx="4">
                  <c:v>1.08</c:v>
                </c:pt>
                <c:pt idx="5">
                  <c:v>0.77300000000000002</c:v>
                </c:pt>
                <c:pt idx="6">
                  <c:v>0.44500000000000001</c:v>
                </c:pt>
                <c:pt idx="7">
                  <c:v>0.255</c:v>
                </c:pt>
                <c:pt idx="8">
                  <c:v>0.14299999999999999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5-yr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Sheet1!$B$2:$B$10</c:f>
              <c:numCache>
                <c:formatCode>General</c:formatCode>
                <c:ptCount val="9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360</c:v>
                </c:pt>
                <c:pt idx="7">
                  <c:v>720</c:v>
                </c:pt>
                <c:pt idx="8">
                  <c:v>1440</c:v>
                </c:pt>
              </c:numCache>
            </c:numRef>
          </c:xVal>
          <c:yVal>
            <c:numRef>
              <c:f>Sheet1!$D$2:$D$10</c:f>
              <c:numCache>
                <c:formatCode>General</c:formatCode>
                <c:ptCount val="9"/>
                <c:pt idx="0">
                  <c:v>7.39</c:v>
                </c:pt>
                <c:pt idx="1">
                  <c:v>5.04</c:v>
                </c:pt>
                <c:pt idx="2">
                  <c:v>3.42</c:v>
                </c:pt>
                <c:pt idx="3">
                  <c:v>2.2799999999999998</c:v>
                </c:pt>
                <c:pt idx="4">
                  <c:v>1.45</c:v>
                </c:pt>
                <c:pt idx="5">
                  <c:v>1.04</c:v>
                </c:pt>
                <c:pt idx="6">
                  <c:v>0.59299999999999997</c:v>
                </c:pt>
                <c:pt idx="7">
                  <c:v>0.33900000000000002</c:v>
                </c:pt>
                <c:pt idx="8">
                  <c:v>0.20799999999999999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25-yr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Sheet1!$B$2:$B$10</c:f>
              <c:numCache>
                <c:formatCode>General</c:formatCode>
                <c:ptCount val="9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360</c:v>
                </c:pt>
                <c:pt idx="7">
                  <c:v>720</c:v>
                </c:pt>
                <c:pt idx="8">
                  <c:v>1440</c:v>
                </c:pt>
              </c:numCache>
            </c:numRef>
          </c:xVal>
          <c:yVal>
            <c:numRef>
              <c:f>Sheet1!$F$2:$F$10</c:f>
              <c:numCache>
                <c:formatCode>General</c:formatCode>
                <c:ptCount val="9"/>
                <c:pt idx="0">
                  <c:v>10.1</c:v>
                </c:pt>
                <c:pt idx="1">
                  <c:v>7.04</c:v>
                </c:pt>
                <c:pt idx="2">
                  <c:v>4.72</c:v>
                </c:pt>
                <c:pt idx="3">
                  <c:v>3.28</c:v>
                </c:pt>
                <c:pt idx="4">
                  <c:v>2.1</c:v>
                </c:pt>
                <c:pt idx="5">
                  <c:v>1.52</c:v>
                </c:pt>
                <c:pt idx="6">
                  <c:v>0.85699999999999998</c:v>
                </c:pt>
                <c:pt idx="7">
                  <c:v>0.49199999999999999</c:v>
                </c:pt>
                <c:pt idx="8">
                  <c:v>0.318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100-yr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Sheet1!$B$2:$B$10</c:f>
              <c:numCache>
                <c:formatCode>General</c:formatCode>
                <c:ptCount val="9"/>
                <c:pt idx="0">
                  <c:v>5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180</c:v>
                </c:pt>
                <c:pt idx="6">
                  <c:v>360</c:v>
                </c:pt>
                <c:pt idx="7">
                  <c:v>720</c:v>
                </c:pt>
                <c:pt idx="8">
                  <c:v>1440</c:v>
                </c:pt>
              </c:numCache>
            </c:numRef>
          </c:xVal>
          <c:yVal>
            <c:numRef>
              <c:f>Sheet1!$H$2:$H$10</c:f>
              <c:numCache>
                <c:formatCode>General</c:formatCode>
                <c:ptCount val="9"/>
                <c:pt idx="0">
                  <c:v>12.5</c:v>
                </c:pt>
                <c:pt idx="1">
                  <c:v>9.16</c:v>
                </c:pt>
                <c:pt idx="2">
                  <c:v>6.08</c:v>
                </c:pt>
                <c:pt idx="3">
                  <c:v>4.37</c:v>
                </c:pt>
                <c:pt idx="4">
                  <c:v>2.83</c:v>
                </c:pt>
                <c:pt idx="5">
                  <c:v>2.04</c:v>
                </c:pt>
                <c:pt idx="6">
                  <c:v>1.1399999999999999</c:v>
                </c:pt>
                <c:pt idx="7">
                  <c:v>0.66300000000000003</c:v>
                </c:pt>
                <c:pt idx="8">
                  <c:v>0.42399999999999999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3292440"/>
        <c:axId val="223288912"/>
      </c:scatterChart>
      <c:valAx>
        <c:axId val="223292440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Duration</a:t>
                </a:r>
                <a:r>
                  <a:rPr lang="en-US" sz="1200" baseline="0" dirty="0"/>
                  <a:t> (</a:t>
                </a:r>
                <a:r>
                  <a:rPr lang="en-US" sz="1200" baseline="0" dirty="0" err="1"/>
                  <a:t>Mins</a:t>
                </a:r>
                <a:r>
                  <a:rPr lang="en-US" sz="1200" baseline="0" dirty="0"/>
                  <a:t>)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35281824146981627"/>
              <c:y val="0.8925692621755614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288912"/>
        <c:crosses val="autoZero"/>
        <c:crossBetween val="midCat"/>
      </c:valAx>
      <c:valAx>
        <c:axId val="22328891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Precipitation</a:t>
                </a:r>
                <a:r>
                  <a:rPr lang="en-US" sz="1200" baseline="0" dirty="0"/>
                  <a:t> Intensity (in/</a:t>
                </a:r>
                <a:r>
                  <a:rPr lang="en-US" sz="1200" baseline="0" dirty="0" err="1"/>
                  <a:t>hr</a:t>
                </a:r>
                <a:r>
                  <a:rPr lang="en-US" sz="1200" baseline="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292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AF870-8A35-4298-9602-6414778FD661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EEDBF-5A07-43D9-AC63-BB0C4E35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592B9-53F5-462F-887B-C4CDC503A874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567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106C5A-ADD5-486E-BD08-C7AB44323E8F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49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81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0D81DE-79F6-4BBB-955C-92BE2986D1CF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50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3519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5039C6-11EC-4EA6-9911-58372C4AD3DB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51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21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2EBE9D-606B-4634-A017-C025DEFFD38F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52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23916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07D8AD-06AE-4E67-9AE5-394A06508446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53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30243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B16D1B-B209-46AC-AFD7-2144D84EA5A2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54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65436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5809EA-2A88-470B-A61F-20E28B97ADED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55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540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9F9456-A253-49FB-AB6C-2D5EFD480937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40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101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FA2DFE-CA9D-4905-ABDC-3A012699A31C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78611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BE7426-B740-4118-BC33-C0E90FB39731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39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0A828B-513B-4BA5-8A76-F94EE209917A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923F46-2D1E-4FFA-9077-F049A6219CBD}" type="slidenum">
              <a:rPr lang="en-US" altLang="en-US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45</a:t>
            </a:fld>
            <a:endParaRPr lang="en-US" altLang="en-US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0646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3E57E0-7039-4018-9994-D20094AD75AC}" type="slidenum">
              <a:rPr lang="en-US" altLang="en-US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46</a:t>
            </a:fld>
            <a:endParaRPr lang="en-US" altLang="en-US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13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059031-09F2-4CDD-85BE-7281D9B0ABF1}" type="slidenum">
              <a:rPr lang="en-US" altLang="en-US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47</a:t>
            </a:fld>
            <a:endParaRPr lang="en-US" altLang="en-US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965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85C77A-B43A-4248-A827-5379658D9777}" type="slidenum">
              <a:rPr lang="en-US" altLang="en-US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48</a:t>
            </a:fld>
            <a:endParaRPr lang="en-US" altLang="en-US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8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385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4406"/>
      </p:ext>
    </p:extLst>
  </p:cSld>
  <p:clrMapOvr>
    <a:masterClrMapping/>
  </p:clrMapOvr>
  <p:transition>
    <p:split orient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26550"/>
      </p:ext>
    </p:extLst>
  </p:cSld>
  <p:clrMapOvr>
    <a:masterClrMapping/>
  </p:clrMapOvr>
  <p:transition>
    <p:split orient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20550"/>
      </p:ext>
    </p:extLst>
  </p:cSld>
  <p:clrMapOvr>
    <a:masterClrMapping/>
  </p:clrMapOvr>
  <p:transition>
    <p:split orient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03530"/>
      </p:ext>
    </p:extLst>
  </p:cSld>
  <p:clrMapOvr>
    <a:masterClrMapping/>
  </p:clrMapOvr>
  <p:transition>
    <p:split orient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76566"/>
      </p:ext>
    </p:extLst>
  </p:cSld>
  <p:clrMapOvr>
    <a:masterClrMapping/>
  </p:clrMapOvr>
  <p:transition>
    <p:split orient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52548"/>
      </p:ext>
    </p:extLst>
  </p:cSld>
  <p:clrMapOvr>
    <a:masterClrMapping/>
  </p:clrMapOvr>
  <p:transition>
    <p:split orient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62989"/>
      </p:ext>
    </p:extLst>
  </p:cSld>
  <p:clrMapOvr>
    <a:masterClrMapping/>
  </p:clrMapOvr>
  <p:transition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54188"/>
      </p:ext>
    </p:extLst>
  </p:cSld>
  <p:clrMapOvr>
    <a:masterClrMapping/>
  </p:clrMapOvr>
  <p:transition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13881"/>
      </p:ext>
    </p:extLst>
  </p:cSld>
  <p:clrMapOvr>
    <a:masterClrMapping/>
  </p:clrMapOvr>
  <p:transition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1952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645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08207"/>
      </p:ext>
    </p:extLst>
  </p:cSld>
  <p:clrMapOvr>
    <a:masterClrMapping/>
  </p:clrMapOvr>
  <p:transition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39781"/>
      </p:ext>
    </p:extLst>
  </p:cSld>
  <p:clrMapOvr>
    <a:masterClrMapping/>
  </p:clrMapOvr>
  <p:transition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88378"/>
      </p:ext>
    </p:extLst>
  </p:cSld>
  <p:clrMapOvr>
    <a:masterClrMapping/>
  </p:clrMapOvr>
  <p:transition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13061"/>
      </p:ext>
    </p:extLst>
  </p:cSld>
  <p:clrMapOvr>
    <a:masterClrMapping/>
  </p:clrMapOvr>
  <p:transition>
    <p:split orient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30322"/>
      </p:ext>
    </p:extLst>
  </p:cSld>
  <p:clrMapOvr>
    <a:masterClrMapping/>
  </p:clrMapOvr>
  <p:transition>
    <p:split orient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60827"/>
      </p:ext>
    </p:extLst>
  </p:cSld>
  <p:clrMapOvr>
    <a:masterClrMapping/>
  </p:clrMapOvr>
  <p:transition>
    <p:split orient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34044"/>
      </p:ext>
    </p:extLst>
  </p:cSld>
  <p:clrMapOvr>
    <a:masterClrMapping/>
  </p:clrMapOvr>
  <p:transition>
    <p:split orient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21198"/>
      </p:ext>
    </p:extLst>
  </p:cSld>
  <p:clrMapOvr>
    <a:masterClrMapping/>
  </p:clrMapOvr>
  <p:transition>
    <p:split orient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82340"/>
      </p:ext>
    </p:extLst>
  </p:cSld>
  <p:clrMapOvr>
    <a:masterClrMapping/>
  </p:clrMapOvr>
  <p:transition>
    <p:split orient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02892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824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26929"/>
      </p:ext>
    </p:extLst>
  </p:cSld>
  <p:clrMapOvr>
    <a:masterClrMapping/>
  </p:clrMapOvr>
  <p:transition>
    <p:split orient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11847"/>
      </p:ext>
    </p:extLst>
  </p:cSld>
  <p:clrMapOvr>
    <a:masterClrMapping/>
  </p:clrMapOvr>
  <p:transition>
    <p:split orient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1570"/>
      </p:ext>
    </p:extLst>
  </p:cSld>
  <p:clrMapOvr>
    <a:masterClrMapping/>
  </p:clrMapOvr>
  <p:transition>
    <p:split orient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4300"/>
      </p:ext>
    </p:extLst>
  </p:cSld>
  <p:clrMapOvr>
    <a:masterClrMapping/>
  </p:clrMapOvr>
  <p:transition>
    <p:split orient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55276"/>
      </p:ext>
    </p:extLst>
  </p:cSld>
  <p:clrMapOvr>
    <a:masterClrMapping/>
  </p:clrMapOvr>
  <p:transition>
    <p:split orient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7049"/>
      </p:ext>
    </p:extLst>
  </p:cSld>
  <p:clrMapOvr>
    <a:masterClrMapping/>
  </p:clrMapOvr>
  <p:transition>
    <p:split orient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08214"/>
      </p:ext>
    </p:extLst>
  </p:cSld>
  <p:clrMapOvr>
    <a:masterClrMapping/>
  </p:clrMapOvr>
  <p:transition>
    <p:split orient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57945"/>
      </p:ext>
    </p:extLst>
  </p:cSld>
  <p:clrMapOvr>
    <a:masterClrMapping/>
  </p:clrMapOvr>
  <p:transition>
    <p:split orient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29601"/>
      </p:ext>
    </p:extLst>
  </p:cSld>
  <p:clrMapOvr>
    <a:masterClrMapping/>
  </p:clrMapOvr>
  <p:transition>
    <p:split orient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03820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997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42111"/>
      </p:ext>
    </p:extLst>
  </p:cSld>
  <p:clrMapOvr>
    <a:masterClrMapping/>
  </p:clrMapOvr>
  <p:transition>
    <p:split orient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19868"/>
      </p:ext>
    </p:extLst>
  </p:cSld>
  <p:clrMapOvr>
    <a:masterClrMapping/>
  </p:clrMapOvr>
  <p:transition>
    <p:split orient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69942"/>
      </p:ext>
    </p:extLst>
  </p:cSld>
  <p:clrMapOvr>
    <a:masterClrMapping/>
  </p:clrMapOvr>
  <p:transition>
    <p:split orient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56670"/>
      </p:ext>
    </p:extLst>
  </p:cSld>
  <p:clrMapOvr>
    <a:masterClrMapping/>
  </p:clrMapOvr>
  <p:transition>
    <p:split orient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59577"/>
      </p:ext>
    </p:extLst>
  </p:cSld>
  <p:clrMapOvr>
    <a:masterClrMapping/>
  </p:clrMapOvr>
  <p:transition>
    <p:split orient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82924"/>
      </p:ext>
    </p:extLst>
  </p:cSld>
  <p:clrMapOvr>
    <a:masterClrMapping/>
  </p:clrMapOvr>
  <p:transition>
    <p:split orient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97466"/>
      </p:ext>
    </p:extLst>
  </p:cSld>
  <p:clrMapOvr>
    <a:masterClrMapping/>
  </p:clrMapOvr>
  <p:transition>
    <p:split orient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43314"/>
      </p:ext>
    </p:extLst>
  </p:cSld>
  <p:clrMapOvr>
    <a:masterClrMapping/>
  </p:clrMapOvr>
  <p:transition>
    <p:split orient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03187"/>
      </p:ext>
    </p:extLst>
  </p:cSld>
  <p:clrMapOvr>
    <a:masterClrMapping/>
  </p:clrMapOvr>
  <p:transition>
    <p:split orient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82841"/>
      </p:ext>
    </p:extLst>
  </p:cSld>
  <p:clrMapOvr>
    <a:masterClrMapping/>
  </p:clrMapOvr>
  <p:transition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433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4292"/>
      </p:ext>
    </p:extLst>
  </p:cSld>
  <p:clrMapOvr>
    <a:masterClrMapping/>
  </p:clrMapOvr>
  <p:transition>
    <p:split orient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2417"/>
      </p:ext>
    </p:extLst>
  </p:cSld>
  <p:clrMapOvr>
    <a:masterClrMapping/>
  </p:clrMapOvr>
  <p:transition>
    <p:split orient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26705"/>
      </p:ext>
    </p:extLst>
  </p:cSld>
  <p:clrMapOvr>
    <a:masterClrMapping/>
  </p:clrMapOvr>
  <p:transition>
    <p:split orient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03685"/>
      </p:ext>
    </p:extLst>
  </p:cSld>
  <p:clrMapOvr>
    <a:masterClrMapping/>
  </p:clrMapOvr>
  <p:transition>
    <p:split orient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96146"/>
      </p:ext>
    </p:extLst>
  </p:cSld>
  <p:clrMapOvr>
    <a:masterClrMapping/>
  </p:clrMapOvr>
  <p:transition>
    <p:split orient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24544"/>
      </p:ext>
    </p:extLst>
  </p:cSld>
  <p:clrMapOvr>
    <a:masterClrMapping/>
  </p:clrMapOvr>
  <p:transition>
    <p:split orient="vert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88539"/>
      </p:ext>
    </p:extLst>
  </p:cSld>
  <p:clrMapOvr>
    <a:masterClrMapping/>
  </p:clrMapOvr>
  <p:transition>
    <p:split orient="vert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27476"/>
      </p:ext>
    </p:extLst>
  </p:cSld>
  <p:clrMapOvr>
    <a:masterClrMapping/>
  </p:clrMapOvr>
  <p:transition>
    <p:split orient="vert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67325"/>
      </p:ext>
    </p:extLst>
  </p:cSld>
  <p:clrMapOvr>
    <a:masterClrMapping/>
  </p:clrMapOvr>
  <p:transition>
    <p:split orient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00899"/>
      </p:ext>
    </p:extLst>
  </p:cSld>
  <p:clrMapOvr>
    <a:masterClrMapping/>
  </p:clrMapOvr>
  <p:transition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37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53130"/>
      </p:ext>
    </p:extLst>
  </p:cSld>
  <p:clrMapOvr>
    <a:masterClrMapping/>
  </p:clrMapOvr>
  <p:transition>
    <p:split orient="vert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48671"/>
      </p:ext>
    </p:extLst>
  </p:cSld>
  <p:clrMapOvr>
    <a:masterClrMapping/>
  </p:clrMapOvr>
  <p:transition>
    <p:split orient="vert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77734"/>
      </p:ext>
    </p:extLst>
  </p:cSld>
  <p:clrMapOvr>
    <a:masterClrMapping/>
  </p:clrMapOvr>
  <p:transition>
    <p:split orient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63437"/>
      </p:ext>
    </p:extLst>
  </p:cSld>
  <p:clrMapOvr>
    <a:masterClrMapping/>
  </p:clrMapOvr>
  <p:transition>
    <p:split orient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22851"/>
      </p:ext>
    </p:extLst>
  </p:cSld>
  <p:clrMapOvr>
    <a:masterClrMapping/>
  </p:clrMapOvr>
  <p:transition>
    <p:split orient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24003"/>
      </p:ext>
    </p:extLst>
  </p:cSld>
  <p:clrMapOvr>
    <a:masterClrMapping/>
  </p:clrMapOvr>
  <p:transition>
    <p:split orient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62532"/>
      </p:ext>
    </p:extLst>
  </p:cSld>
  <p:clrMapOvr>
    <a:masterClrMapping/>
  </p:clrMapOvr>
  <p:transition>
    <p:split orient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4388"/>
      </p:ext>
    </p:extLst>
  </p:cSld>
  <p:clrMapOvr>
    <a:masterClrMapping/>
  </p:clrMapOvr>
  <p:transition>
    <p:split orient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7245"/>
      </p:ext>
    </p:extLst>
  </p:cSld>
  <p:clrMapOvr>
    <a:masterClrMapping/>
  </p:clrMapOvr>
  <p:transition>
    <p:split orient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11368"/>
      </p:ext>
    </p:extLst>
  </p:cSld>
  <p:clrMapOvr>
    <a:masterClrMapping/>
  </p:clrMapOvr>
  <p:transition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2760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69303"/>
      </p:ext>
    </p:extLst>
  </p:cSld>
  <p:clrMapOvr>
    <a:masterClrMapping/>
  </p:clrMapOvr>
  <p:transition>
    <p:split orient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13182"/>
      </p:ext>
    </p:extLst>
  </p:cSld>
  <p:clrMapOvr>
    <a:masterClrMapping/>
  </p:clrMapOvr>
  <p:transition>
    <p:split orient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55390"/>
      </p:ext>
    </p:extLst>
  </p:cSld>
  <p:clrMapOvr>
    <a:masterClrMapping/>
  </p:clrMapOvr>
  <p:transition>
    <p:split orient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88576"/>
      </p:ext>
    </p:extLst>
  </p:cSld>
  <p:clrMapOvr>
    <a:masterClrMapping/>
  </p:clrMapOvr>
  <p:transition>
    <p:split orient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66885"/>
      </p:ext>
    </p:extLst>
  </p:cSld>
  <p:clrMapOvr>
    <a:masterClrMapping/>
  </p:clrMapOvr>
  <p:transition>
    <p:split orient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38717"/>
      </p:ext>
    </p:extLst>
  </p:cSld>
  <p:clrMapOvr>
    <a:masterClrMapping/>
  </p:clrMapOvr>
  <p:transition>
    <p:split orient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31317"/>
      </p:ext>
    </p:extLst>
  </p:cSld>
  <p:clrMapOvr>
    <a:masterClrMapping/>
  </p:clrMapOvr>
  <p:transition>
    <p:split orient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07928"/>
      </p:ext>
    </p:extLst>
  </p:cSld>
  <p:clrMapOvr>
    <a:masterClrMapping/>
  </p:clrMapOvr>
  <p:transition>
    <p:split orient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98533"/>
      </p:ext>
    </p:extLst>
  </p:cSld>
  <p:clrMapOvr>
    <a:masterClrMapping/>
  </p:clrMapOvr>
  <p:transition>
    <p:split orient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51984"/>
      </p:ext>
    </p:extLst>
  </p:cSld>
  <p:clrMapOvr>
    <a:masterClrMapping/>
  </p:clrMapOvr>
  <p:transition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267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86644"/>
      </p:ext>
    </p:extLst>
  </p:cSld>
  <p:clrMapOvr>
    <a:masterClrMapping/>
  </p:clrMapOvr>
  <p:transition>
    <p:split orient="vert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17306"/>
      </p:ext>
    </p:extLst>
  </p:cSld>
  <p:clrMapOvr>
    <a:masterClrMapping/>
  </p:clrMapOvr>
  <p:transition>
    <p:split orient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08518"/>
      </p:ext>
    </p:extLst>
  </p:cSld>
  <p:clrMapOvr>
    <a:masterClrMapping/>
  </p:clrMapOvr>
  <p:transition>
    <p:split orient="vert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25348"/>
      </p:ext>
    </p:extLst>
  </p:cSld>
  <p:clrMapOvr>
    <a:masterClrMapping/>
  </p:clrMapOvr>
  <p:transition>
    <p:split orient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22690"/>
      </p:ext>
    </p:extLst>
  </p:cSld>
  <p:clrMapOvr>
    <a:masterClrMapping/>
  </p:clrMapOvr>
  <p:transition>
    <p:split orient="vert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24100"/>
      </p:ext>
    </p:extLst>
  </p:cSld>
  <p:clrMapOvr>
    <a:masterClrMapping/>
  </p:clrMapOvr>
  <p:transition>
    <p:split orient="vert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60586"/>
      </p:ext>
    </p:extLst>
  </p:cSld>
  <p:clrMapOvr>
    <a:masterClrMapping/>
  </p:clrMapOvr>
  <p:transition>
    <p:split orient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74884"/>
      </p:ext>
    </p:extLst>
  </p:cSld>
  <p:clrMapOvr>
    <a:masterClrMapping/>
  </p:clrMapOvr>
  <p:transition>
    <p:split orient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3659"/>
      </p:ext>
    </p:extLst>
  </p:cSld>
  <p:clrMapOvr>
    <a:masterClrMapping/>
  </p:clrMapOvr>
  <p:transition>
    <p:split orient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17835"/>
      </p:ext>
    </p:extLst>
  </p:cSld>
  <p:clrMapOvr>
    <a:masterClrMapping/>
  </p:clrMapOvr>
  <p:transition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1160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71366"/>
      </p:ext>
    </p:extLst>
  </p:cSld>
  <p:clrMapOvr>
    <a:masterClrMapping/>
  </p:clrMapOvr>
  <p:transition>
    <p:split orient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75616"/>
      </p:ext>
    </p:extLst>
  </p:cSld>
  <p:clrMapOvr>
    <a:masterClrMapping/>
  </p:clrMapOvr>
  <p:transition>
    <p:split orient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98407"/>
      </p:ext>
    </p:extLst>
  </p:cSld>
  <p:clrMapOvr>
    <a:masterClrMapping/>
  </p:clrMapOvr>
  <p:transition>
    <p:split orient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85022"/>
      </p:ext>
    </p:extLst>
  </p:cSld>
  <p:clrMapOvr>
    <a:masterClrMapping/>
  </p:clrMapOvr>
  <p:transition>
    <p:split orient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76045"/>
      </p:ext>
    </p:extLst>
  </p:cSld>
  <p:clrMapOvr>
    <a:masterClrMapping/>
  </p:clrMapOvr>
  <p:transition>
    <p:split orient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65010"/>
      </p:ext>
    </p:extLst>
  </p:cSld>
  <p:clrMapOvr>
    <a:masterClrMapping/>
  </p:clrMapOvr>
  <p:transition>
    <p:split orient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81572"/>
      </p:ext>
    </p:extLst>
  </p:cSld>
  <p:clrMapOvr>
    <a:masterClrMapping/>
  </p:clrMapOvr>
  <p:transition>
    <p:split orient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94605"/>
      </p:ext>
    </p:extLst>
  </p:cSld>
  <p:clrMapOvr>
    <a:masterClrMapping/>
  </p:clrMapOvr>
  <p:transition>
    <p:split orient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31104"/>
      </p:ext>
    </p:extLst>
  </p:cSld>
  <p:clrMapOvr>
    <a:masterClrMapping/>
  </p:clrMapOvr>
  <p:transition>
    <p:split orient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45197"/>
      </p:ext>
    </p:extLst>
  </p:cSld>
  <p:clrMapOvr>
    <a:masterClrMapping/>
  </p:clrMapOvr>
  <p:transition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191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24666"/>
      </p:ext>
    </p:extLst>
  </p:cSld>
  <p:clrMapOvr>
    <a:masterClrMapping/>
  </p:clrMapOvr>
  <p:transition>
    <p:split orient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59609"/>
      </p:ext>
    </p:extLst>
  </p:cSld>
  <p:clrMapOvr>
    <a:masterClrMapping/>
  </p:clrMapOvr>
  <p:transition>
    <p:split orient="vert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57220"/>
      </p:ext>
    </p:extLst>
  </p:cSld>
  <p:clrMapOvr>
    <a:masterClrMapping/>
  </p:clrMapOvr>
  <p:transition>
    <p:split orient="vert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43936"/>
      </p:ext>
    </p:extLst>
  </p:cSld>
  <p:clrMapOvr>
    <a:masterClrMapping/>
  </p:clrMapOvr>
  <p:transition>
    <p:split orient="vert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83505"/>
      </p:ext>
    </p:extLst>
  </p:cSld>
  <p:clrMapOvr>
    <a:masterClrMapping/>
  </p:clrMapOvr>
  <p:transition>
    <p:split orient="vert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7237"/>
      </p:ext>
    </p:extLst>
  </p:cSld>
  <p:clrMapOvr>
    <a:masterClrMapping/>
  </p:clrMapOvr>
  <p:transition>
    <p:split orient="vert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49522"/>
      </p:ext>
    </p:extLst>
  </p:cSld>
  <p:clrMapOvr>
    <a:masterClrMapping/>
  </p:clrMapOvr>
  <p:transition>
    <p:split orient="vert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60876"/>
      </p:ext>
    </p:extLst>
  </p:cSld>
  <p:clrMapOvr>
    <a:masterClrMapping/>
  </p:clrMapOvr>
  <p:transition>
    <p:split orient="vert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75697"/>
      </p:ext>
    </p:extLst>
  </p:cSld>
  <p:clrMapOvr>
    <a:masterClrMapping/>
  </p:clrMapOvr>
  <p:transition>
    <p:split orient="vert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7844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6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3608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24013"/>
      </p:ext>
    </p:extLst>
  </p:cSld>
  <p:clrMapOvr>
    <a:masterClrMapping/>
  </p:clrMapOvr>
  <p:transition>
    <p:split orient="vert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12147"/>
      </p:ext>
    </p:extLst>
  </p:cSld>
  <p:clrMapOvr>
    <a:masterClrMapping/>
  </p:clrMapOvr>
  <p:transition>
    <p:split orient="vert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89014"/>
      </p:ext>
    </p:extLst>
  </p:cSld>
  <p:clrMapOvr>
    <a:masterClrMapping/>
  </p:clrMapOvr>
  <p:transition>
    <p:split orient="vert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37867"/>
      </p:ext>
    </p:extLst>
  </p:cSld>
  <p:clrMapOvr>
    <a:masterClrMapping/>
  </p:clrMapOvr>
  <p:transition>
    <p:split orient="vert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39646"/>
      </p:ext>
    </p:extLst>
  </p:cSld>
  <p:clrMapOvr>
    <a:masterClrMapping/>
  </p:clrMapOvr>
  <p:transition>
    <p:split orient="vert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4495"/>
      </p:ext>
    </p:extLst>
  </p:cSld>
  <p:clrMapOvr>
    <a:masterClrMapping/>
  </p:clrMapOvr>
  <p:transition>
    <p:split orient="vert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72440"/>
      </p:ext>
    </p:extLst>
  </p:cSld>
  <p:clrMapOvr>
    <a:masterClrMapping/>
  </p:clrMapOvr>
  <p:transition>
    <p:split orient="vert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7CA17-32C6-4E81-AE82-C27F7850E1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23352"/>
      </p:ext>
    </p:extLst>
  </p:cSld>
  <p:clrMapOvr>
    <a:masterClrMapping/>
  </p:clrMapOvr>
  <p:transition>
    <p:split orient="vert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A155-62E4-4CAD-BA8B-09D12E4F63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85251"/>
      </p:ext>
    </p:extLst>
  </p:cSld>
  <p:clrMapOvr>
    <a:masterClrMapping/>
  </p:clrMapOvr>
  <p:transition>
    <p:split orient="vert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84364-00BE-4AF2-BEDA-1511023A25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95589"/>
      </p:ext>
    </p:extLst>
  </p:cSld>
  <p:clrMapOvr>
    <a:masterClrMapping/>
  </p:clrMapOvr>
  <p:transition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1085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EDD8-4888-4C82-BE90-EECC868EC2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19840"/>
      </p:ext>
    </p:extLst>
  </p:cSld>
  <p:clrMapOvr>
    <a:masterClrMapping/>
  </p:clrMapOvr>
  <p:transition>
    <p:split orient="vert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0259-4B74-41A1-BFE2-924318535E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13423"/>
      </p:ext>
    </p:extLst>
  </p:cSld>
  <p:clrMapOvr>
    <a:masterClrMapping/>
  </p:clrMapOvr>
  <p:transition>
    <p:split orient="vert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24AB0-A5B4-4285-9F77-9502765F44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07223"/>
      </p:ext>
    </p:extLst>
  </p:cSld>
  <p:clrMapOvr>
    <a:masterClrMapping/>
  </p:clrMapOvr>
  <p:transition>
    <p:split orient="vert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5887F-E3D4-4F49-99E4-69D18124D6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03515"/>
      </p:ext>
    </p:extLst>
  </p:cSld>
  <p:clrMapOvr>
    <a:masterClrMapping/>
  </p:clrMapOvr>
  <p:transition>
    <p:split orient="vert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A7C7F-6ED5-439B-9F1F-4C3A38EEAE2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79927"/>
      </p:ext>
    </p:extLst>
  </p:cSld>
  <p:clrMapOvr>
    <a:masterClrMapping/>
  </p:clrMapOvr>
  <p:transition>
    <p:split orient="vert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0C728-CD74-47C0-9F12-36114A23F1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3759"/>
      </p:ext>
    </p:extLst>
  </p:cSld>
  <p:clrMapOvr>
    <a:masterClrMapping/>
  </p:clrMapOvr>
  <p:transition>
    <p:split orient="vert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2498-F1AB-4B7C-B8E9-39918BFC80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0292"/>
      </p:ext>
    </p:extLst>
  </p:cSld>
  <p:clrMapOvr>
    <a:masterClrMapping/>
  </p:clrMapOvr>
  <p:transition>
    <p:split orient="vert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A3ACD-1A5A-4DBB-8B96-B8490BF444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89388"/>
      </p:ext>
    </p:extLst>
  </p:cSld>
  <p:clrMapOvr>
    <a:masterClrMapping/>
  </p:clrMapOvr>
  <p:transition>
    <p:split orient="vert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7E08E-8E89-41C9-A25D-58F3242F2D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95604"/>
      </p:ext>
    </p:extLst>
  </p:cSld>
  <p:clrMapOvr>
    <a:masterClrMapping/>
  </p:clrMapOvr>
  <p:transition>
    <p:split orient="vert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12BBA-717A-407C-BE79-CEEA2F6D0C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27649"/>
      </p:ext>
    </p:extLst>
  </p:cSld>
  <p:clrMapOvr>
    <a:masterClrMapping/>
  </p:clrMapOvr>
  <p:transition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354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897FE-9740-4895-B47B-A01C7F891A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80879"/>
      </p:ext>
    </p:extLst>
  </p:cSld>
  <p:clrMapOvr>
    <a:masterClrMapping/>
  </p:clrMapOvr>
  <p:transition>
    <p:split orient="vert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7CA17-32C6-4E81-AE82-C27F7850E1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77526"/>
      </p:ext>
    </p:extLst>
  </p:cSld>
  <p:clrMapOvr>
    <a:masterClrMapping/>
  </p:clrMapOvr>
  <p:transition>
    <p:split orient="vert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A155-62E4-4CAD-BA8B-09D12E4F63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55441"/>
      </p:ext>
    </p:extLst>
  </p:cSld>
  <p:clrMapOvr>
    <a:masterClrMapping/>
  </p:clrMapOvr>
  <p:transition>
    <p:split orient="vert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84364-00BE-4AF2-BEDA-1511023A25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20650"/>
      </p:ext>
    </p:extLst>
  </p:cSld>
  <p:clrMapOvr>
    <a:masterClrMapping/>
  </p:clrMapOvr>
  <p:transition>
    <p:split orient="vert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EDD8-4888-4C82-BE90-EECC868EC2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68642"/>
      </p:ext>
    </p:extLst>
  </p:cSld>
  <p:clrMapOvr>
    <a:masterClrMapping/>
  </p:clrMapOvr>
  <p:transition>
    <p:split orient="vert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0259-4B74-41A1-BFE2-924318535E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25150"/>
      </p:ext>
    </p:extLst>
  </p:cSld>
  <p:clrMapOvr>
    <a:masterClrMapping/>
  </p:clrMapOvr>
  <p:transition>
    <p:split orient="vert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24AB0-A5B4-4285-9F77-9502765F44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05803"/>
      </p:ext>
    </p:extLst>
  </p:cSld>
  <p:clrMapOvr>
    <a:masterClrMapping/>
  </p:clrMapOvr>
  <p:transition>
    <p:split orient="vert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5887F-E3D4-4F49-99E4-69D18124D6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50901"/>
      </p:ext>
    </p:extLst>
  </p:cSld>
  <p:clrMapOvr>
    <a:masterClrMapping/>
  </p:clrMapOvr>
  <p:transition>
    <p:split orient="vert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A7C7F-6ED5-439B-9F1F-4C3A38EEAE2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13058"/>
      </p:ext>
    </p:extLst>
  </p:cSld>
  <p:clrMapOvr>
    <a:masterClrMapping/>
  </p:clrMapOvr>
  <p:transition>
    <p:split orient="vert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0C728-CD74-47C0-9F12-36114A23F1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6457"/>
      </p:ext>
    </p:extLst>
  </p:cSld>
  <p:clrMapOvr>
    <a:masterClrMapping/>
  </p:clrMapOvr>
  <p:transition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3132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2498-F1AB-4B7C-B8E9-39918BFC80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78735"/>
      </p:ext>
    </p:extLst>
  </p:cSld>
  <p:clrMapOvr>
    <a:masterClrMapping/>
  </p:clrMapOvr>
  <p:transition>
    <p:split orient="vert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A3ACD-1A5A-4DBB-8B96-B8490BF444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94055"/>
      </p:ext>
    </p:extLst>
  </p:cSld>
  <p:clrMapOvr>
    <a:masterClrMapping/>
  </p:clrMapOvr>
  <p:transition>
    <p:split orient="vert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7E08E-8E89-41C9-A25D-58F3242F2D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76453"/>
      </p:ext>
    </p:extLst>
  </p:cSld>
  <p:clrMapOvr>
    <a:masterClrMapping/>
  </p:clrMapOvr>
  <p:transition>
    <p:split orient="vert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12BBA-717A-407C-BE79-CEEA2F6D0C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55484"/>
      </p:ext>
    </p:extLst>
  </p:cSld>
  <p:clrMapOvr>
    <a:masterClrMapping/>
  </p:clrMapOvr>
  <p:transition>
    <p:split orient="vert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897FE-9740-4895-B47B-A01C7F891A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64752"/>
      </p:ext>
    </p:extLst>
  </p:cSld>
  <p:clrMapOvr>
    <a:masterClrMapping/>
  </p:clrMapOvr>
  <p:transition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6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06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89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6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09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0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49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16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8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77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1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965C-C412-4BCA-83B9-FEFAB5D98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5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B358-D620-4EE0-B129-E48D3BD5B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84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F952-F39C-4139-A911-D22DE600E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07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ADE1-DFC7-4A1E-AF2F-067F0535B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74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751B-DDD2-46B7-B18E-6751057A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89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6F8E-E632-4621-B97E-78A83D88B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0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69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E2E9-A71E-427F-AB09-3152A2423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65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BEC6-EDD0-4030-B051-E0C1B39CB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38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2179-011A-4028-A666-623A656E4F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876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FC38-639D-4BA4-B4C0-9D2F094FD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40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6DEF-42E8-423C-B048-2B7B9D22C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03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FCF88-70FA-41BF-BD96-0FFB8F23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52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36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73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99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54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77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58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560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18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59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46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414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65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187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9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17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36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53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44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90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79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279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863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680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9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40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736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47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26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402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545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089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61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21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194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673C9-DFA1-4F7D-92D4-32EF467DB0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5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09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DB331-9C08-4D46-906E-C0EA45AA28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28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60D24-19E1-406C-8342-050049B799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197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A7320-9A07-4E15-BFFD-89EEE6500E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84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6669A-09AB-4F85-B94B-EFA0216E9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589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D42C7-E0FF-49F8-B5D5-E6B212C963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221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2BB7B-DB4D-430A-8EEE-53D1F56247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205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870E9-3794-4BFE-BF63-E9322C9893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977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5EF64-0280-40B3-BCA8-16A34E6F89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69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1C62F-3B17-4014-A02E-2E7D374C93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14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10C9-B346-44D5-8A81-06DC74C18A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97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84165"/>
      </p:ext>
    </p:extLst>
  </p:cSld>
  <p:clrMapOvr>
    <a:masterClrMapping/>
  </p:clrMapOvr>
  <p:transition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46517"/>
      </p:ext>
    </p:extLst>
  </p:cSld>
  <p:clrMapOvr>
    <a:masterClrMapping/>
  </p:clrMapOvr>
  <p:transition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75556"/>
      </p:ext>
    </p:extLst>
  </p:cSld>
  <p:clrMapOvr>
    <a:masterClrMapping/>
  </p:clrMapOvr>
  <p:transition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78778"/>
      </p:ext>
    </p:extLst>
  </p:cSld>
  <p:clrMapOvr>
    <a:masterClrMapping/>
  </p:clrMapOvr>
  <p:transition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99110"/>
      </p:ext>
    </p:extLst>
  </p:cSld>
  <p:clrMapOvr>
    <a:masterClrMapping/>
  </p:clrMapOvr>
  <p:transition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78615"/>
      </p:ext>
    </p:extLst>
  </p:cSld>
  <p:clrMapOvr>
    <a:masterClrMapping/>
  </p:clrMapOvr>
  <p:transition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72099"/>
      </p:ext>
    </p:extLst>
  </p:cSld>
  <p:clrMapOvr>
    <a:masterClrMapping/>
  </p:clrMapOvr>
  <p:transition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025"/>
      </p:ext>
    </p:extLst>
  </p:cSld>
  <p:clrMapOvr>
    <a:masterClrMapping/>
  </p:clrMapOvr>
  <p:transition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42263"/>
      </p:ext>
    </p:extLst>
  </p:cSld>
  <p:clrMapOvr>
    <a:masterClrMapping/>
  </p:clrMapOvr>
  <p:transition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95386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F147E-2BD0-4FBF-8551-71E9FDA86304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56DA6-0B46-40D6-A0E9-93606E6B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4DBC5-2CA2-46DA-8825-B92E8EA6854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8144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4DBC5-2CA2-46DA-8825-B92E8EA6854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11451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4DBC5-2CA2-46DA-8825-B92E8EA6854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64955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4DBC5-2CA2-46DA-8825-B92E8EA6854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5684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4DBC5-2CA2-46DA-8825-B92E8EA6854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01320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4DBC5-2CA2-46DA-8825-B92E8EA6854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12842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4DBC5-2CA2-46DA-8825-B92E8EA6854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13367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4DBC5-2CA2-46DA-8825-B92E8EA6854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9702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B9BF0C-89BA-48A0-8E3E-3505CCF3FAB2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30860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B9BF0C-89BA-48A0-8E3E-3505CCF3FAB2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89851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3168-2A45-4391-B90D-F56987AED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2194F-68E9-4812-993D-77BACD00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7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0940E-9884-4E35-8D8E-B9676258C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19C9F-1E48-47A8-9FF3-38062628D5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3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D9B077-8BD9-4021-8E13-15776B02510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6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D018-271B-4D03-BF9E-9FBDB201F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094D3-0F3C-4962-8E6C-72887D63F9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1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9459-D167-4553-A369-9C5A9E8F08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D4A62-302A-488C-B249-CF8249450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4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2DEA3-8B11-4112-A829-0468C0123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A84B-74E8-4B65-B673-3ABBAEB31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9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EBF58B-64A0-4905-AA83-3581935C1EC5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6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4DBC5-2CA2-46DA-8825-B92E8EA6854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6625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ena_contract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../clipboard/media/image2.png"/><Relationship Id="rId2" Type="http://schemas.openxmlformats.org/officeDocument/2006/relationships/image" Target="../../clipboard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../clipboard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ater.usgs.gov/edu/measureflow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unicode.com/library/#!/tx/austin/codes/drainage_criteria_manual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2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1124448"/>
          </a:xfrm>
        </p:spPr>
        <p:txBody>
          <a:bodyPr/>
          <a:lstStyle/>
          <a:p>
            <a:r>
              <a:rPr lang="en-US" dirty="0" smtClean="0"/>
              <a:t>Review Slides for Exam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77886"/>
            <a:ext cx="7772400" cy="340940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CE 365K Spring 2015</a:t>
            </a:r>
          </a:p>
          <a:p>
            <a:endParaRPr lang="en-US" sz="2800" dirty="0" smtClean="0"/>
          </a:p>
          <a:p>
            <a:r>
              <a:rPr lang="en-US" sz="2800" dirty="0" smtClean="0"/>
              <a:t>Some class material was presented primarily on the board, and you should refer to your class notes for that material</a:t>
            </a:r>
          </a:p>
          <a:p>
            <a:endParaRPr lang="en-US" sz="2800" dirty="0" smtClean="0"/>
          </a:p>
          <a:p>
            <a:r>
              <a:rPr lang="en-US" sz="2800" dirty="0" smtClean="0"/>
              <a:t>The balance and emphasis in the Review Sheet is what you should consider definitive for the various topics covered in class so far.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430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into a Curb Inlet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105580" y="1993392"/>
                <a:ext cx="3050835" cy="805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0.42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  <m:sup/>
                              </m:sSubSup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0.6</m:t>
                              </m:r>
                            </m:sup>
                          </m:sSup>
                        </m:e>
                        <m:sub/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580" y="1993392"/>
                <a:ext cx="3050835" cy="80547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1682496" y="3026664"/>
            <a:ext cx="5007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= required length </a:t>
            </a:r>
            <a:r>
              <a:rPr lang="en-US" dirty="0" smtClean="0">
                <a:solidFill>
                  <a:prstClr val="black"/>
                </a:solidFill>
              </a:rPr>
              <a:t>to intercept all flow (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Q = flow in gutter (</a:t>
            </a:r>
            <a:r>
              <a:rPr lang="en-US" dirty="0" err="1" smtClean="0">
                <a:solidFill>
                  <a:prstClr val="black"/>
                </a:solidFill>
              </a:rPr>
              <a:t>cfs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K</a:t>
            </a:r>
            <a:r>
              <a:rPr lang="en-US" baseline="-25000" dirty="0" smtClean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 = coefficient (0.60 for US units, 0.817 for SI units)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S</a:t>
            </a:r>
            <a:r>
              <a:rPr lang="en-US" baseline="-25000" dirty="0" smtClean="0">
                <a:solidFill>
                  <a:prstClr val="black"/>
                </a:solidFill>
              </a:rPr>
              <a:t>L</a:t>
            </a:r>
            <a:r>
              <a:rPr lang="en-US" dirty="0" smtClean="0">
                <a:solidFill>
                  <a:prstClr val="black"/>
                </a:solidFill>
              </a:rPr>
              <a:t> = longitudinal slope</a:t>
            </a:r>
          </a:p>
          <a:p>
            <a:r>
              <a:rPr lang="en-US" dirty="0" err="1" smtClean="0">
                <a:solidFill>
                  <a:prstClr val="black"/>
                </a:solidFill>
              </a:rPr>
              <a:t>S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 = transverse slope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3992" y="5976604"/>
            <a:ext cx="202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Ref: </a:t>
            </a:r>
            <a:r>
              <a:rPr lang="en-US" dirty="0" err="1" smtClean="0">
                <a:solidFill>
                  <a:prstClr val="black"/>
                </a:solidFill>
              </a:rPr>
              <a:t>Haested</a:t>
            </a:r>
            <a:r>
              <a:rPr lang="en-US" dirty="0" smtClean="0">
                <a:solidFill>
                  <a:prstClr val="black"/>
                </a:solidFill>
              </a:rPr>
              <a:t> p. 103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93392" y="4965192"/>
                <a:ext cx="2250873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=1−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1.8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392" y="4965192"/>
                <a:ext cx="2250873" cy="7693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626831" y="5838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 </a:t>
            </a:r>
            <a:r>
              <a:rPr lang="en-US" dirty="0">
                <a:solidFill>
                  <a:prstClr val="black"/>
                </a:solidFill>
              </a:rPr>
              <a:t>= </a:t>
            </a:r>
            <a:r>
              <a:rPr lang="en-US" dirty="0" smtClean="0">
                <a:solidFill>
                  <a:prstClr val="black"/>
                </a:solidFill>
              </a:rPr>
              <a:t>efficiency (proportion of flow captured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actual length (</a:t>
            </a:r>
            <a:r>
              <a:rPr lang="en-US" dirty="0" err="1" smtClean="0">
                <a:solidFill>
                  <a:srgbClr val="FF0000"/>
                </a:solidFill>
              </a:rPr>
              <a:t>ft</a:t>
            </a:r>
            <a:r>
              <a:rPr lang="en-US" dirty="0" smtClean="0">
                <a:solidFill>
                  <a:srgbClr val="FF0000"/>
                </a:solidFill>
              </a:rPr>
              <a:t>)  </a:t>
            </a:r>
            <a:r>
              <a:rPr lang="en-US" dirty="0" smtClean="0">
                <a:solidFill>
                  <a:prstClr val="black"/>
                </a:solidFill>
              </a:rPr>
              <a:t>(for L &lt; L</a:t>
            </a:r>
            <a:r>
              <a:rPr lang="en-US" baseline="-25000" dirty="0" smtClean="0">
                <a:solidFill>
                  <a:prstClr val="black"/>
                </a:solidFill>
              </a:rPr>
              <a:t>T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25312" y="2121810"/>
            <a:ext cx="2551176" cy="40273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25312" y="1993392"/>
            <a:ext cx="255117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2" descr="data:image/jpeg;base64,/9j/4AAQSkZJRgABAQAAAQABAAD/2wBDAAkGBwgHBgkIBwgKCgkLDRYPDQwMDRsUFRAWIB0iIiAdHx8kKDQsJCYxJx8fLT0tMTU3Ojo6Iys/RD84QzQ5Ojf/2wBDAQoKCg0MDRoPDxo3JR8lNzc3Nzc3Nzc3Nzc3Nzc3Nzc3Nzc3Nzc3Nzc3Nzc3Nzc3Nzc3Nzc3Nzc3Nzc3Nzc3Nzf/wAARCACyAKwDASIAAhEBAxEB/8QAGwAAAQUBAQAAAAAAAAAAAAAABAACAwUGAQf/xAA7EAACAQMDAgQDBgQFBAMAAAABAgMABBESITEFQRMiUWEGcYEUIzKRodFCscHhFTNScvAkQ1NigpLx/8QAGQEAAwEBAQAAAAAAAAAAAAAAAQIDAAQF/8QAIREAAwEAAwEAAwEBAQAAAAAAAAECEQMhMRITQVEEInH/2gAMAwEAAhEDEQA/APQAiwwSRokQZp8L58K2GP6fvVdalZLS6MciQyDSGiLgFsc4/wCdqfctBcBEnigmC/hVxkL8s0NP1O3hxFmMuNlijOpvoBVG0l2Iyna/Mggt7gh0Cs4JbfJO+9ds7Xp19NIJZzCdZCs4BGPeibm5KMtzeCK3i0keGwDO/pt2qhveru+lLaOOGNSSuPxH3J/pUatIzpL0F6zBHb3ssKTllWMMHK4B5G35VmruUs0pTP4hVtLqlmZ5MyLoCBc8AE/vVPeRFCwQbs4xvvjFZXLfRlWk0Lh72NtJOlSf0qXpV5NaSStExyUIOOTkYodIpY7lgC20RYntUdmHfxAH0oELMQPTgUdWbowZHduxjhAyqIyj1A1Ek/nTHnAt2ZHydRJ1LjPYjah0ykxcghFhOcj1Jp1pIi2cYK6maVzzzsKWsaCwj7czqxJESBgMLyV9PlUrXTuVC6hp5QMfTjNUtwjFi6xlAu/ORXdc5XBYbHbsMmkwBdOBJGIbgoZWOUPoMfzpKqWy+FOEfbOWGPpmgTLevboF8FY9WMg4FSTzPpBXTJjfOM4NI0AUt9b2kpNvFGCx85yST8s1JD1BPBjZ48Nv5eSNyf61TSxTSujhcnPKnejI7XUgDEpJtyd96LSGLr7XAZEZnDgjKr4eMe2aCuZJJZFjEZVMgEkE/WphEII2ZZy4Q6e3mb9qHub5lnKpIV0gHY+3HNIvRSWC1zJJJPJEVU7YQb7Y+Yrkt5EJRCUbCHBI4HyqvguJHdgjEudw2anaKVh43iEybZxvRz+gYVJKiBTurH8CqM88/Woog6r5WZATnGojPvimxXDqWDorFAQW9aCkuAzamjRie7KSaGCs9lm6WJE0B1A9lxn9aDi6LNakm1dFz2Kg/wA6vNQ/4a6r13NaUaMvfdCurmTxpMFvQLt/aqyf4fu1zoUfka3gYA+ldLCkcy/RXCZ5s/Rb1TnQrfXFVl/0S9FwrpCwQLuOd/pXrZAbcgEe4prRRn/tof8A4il/HK8CuNHkTW12gIkjOSMbjtUVvDLBqVQVJ78V6+1rbPs8CHPtQ8vRumy/jtUpXx9Zpvh/08qaKV7V4gELMMbnbY7fzNDvbPBaouoF11fhOedq9Tf4b6aTqSLSfZqDm+F7VjlJCB2zSfFI3zSPOoYZJOmzWsSqS7gljsfWni1JeMHwwNLtudl2xWs6h8NrZxGYyqEzjJyPpWdNzYR/ikOrO2Bgg0j+kBtr9AkVvDFEEl0EgfiV8jmgord5Rr1lUOwGrff2q1+2WLjDzOM8ZjBB/Wh5rqCNljTBA/8AWk+mgJlIzy20XlOF1YyB7VYwwStbvdCQ4CcEZztUF1HbtavomB0amHlIyfSjemTwS2ESrjWq4bO2apV/87g+9AcMk89pKVXYNgNnGR32oKTAyFy2rcgCrmPVaKUjtZpE3JJywofpQt43ke4Mq7AI2g4Hz2oTa7YulbbSFX3yoB4zVjDeR5y7MBxpzT7YQzXVy0g+7lkUDI3wOSKd1kRmIeCoCDffk+nFF1rwyZy7h1RmZZNA9CD5qCDoS2Ezvzmj40N3YAGUI2WJB4PoPandMskkty7xq2XOCfSmTSN0ey+EB/Ea7owNmoW1M/UHcWrIEQ4Z37/IVYNb21suqaKeRh3dsgfQbVWuRLoqpbISSByPrUD3cMf43T6NVV8S3rrdtbRgIiAZ0jcnFUBnB4Jrnr/S10kRu/l4jVv1i0XYNIfkKif4ht041n54rvwj0m06rDJJcNqKMPu8/qa18PSLWH/LghU+0YFCeTkpbo8qqW6ZFOqX1wP+l6fI/vpOP2qVY+vTHDW6RD1Zl/etY9izKRhMemois58V21xbdPzEdCsdJaNj5RTa87YalJa2A3SXVmuu+6raW4zjnJ/ICq9Or9KaUx3HX5gFOMpbHB+Rzx9Kz1zH4jNrJL92bc0HJaxsBl9x6Cud8sog+T+Bvxx1Dp5to4uldQubpw3m1Jha8+mnlycjT9Oa101nEoPk157g4oCSx1t93EVA/wBW+apH+iV+gflX8M+JGbBJ3FMaVuQXJznHJFXc3TyhAKD6DiuR2R2ypx7Cn/PAy5pKUmQoAVcfPbNRPLPBjAZV7bYzWjFmjArqcZ7tRdt0/wASIrL4UqkYAxjFFf6ONjrkh/spOndUuwFBlbQBjPIJrQRTNLHpkDan5BOcUFddEVstHGUfOVXgH8qqrt762lEc8UsbIN8A5/WlczfcjNI0xtbe6Ro4gqT48rY2BpsVrc25+8t4ZkK7sHwePeq3o/UhJPFG8elxsW71dvPesF+zxaSm7E7jT7VC1SeIlUv1A03TpJG1QxIm5GUI3B+VDpbSW48NIZAM77OcmtHDcy6QCqY5wyKd6macE5MMJ+S4pPytdE3T0uujT28PlmikOttigbY/SrTqSyG1lS3aUuVOgOx3P1q56NL9zLCRkK2Rn0NEXNuksTeUBuxA4rtuso714YyS3brcZvrd1knjX7yLhgByfeqF0RXJCkAn1rT3Yl6Pfr1C2XC6vvFHGfX61D8R9MjmhXq/TxqglOZEXfw27/SpcsdfSOflh+oqem38/TpxPatpYDBB4I9K3PRfiaDqH3cqiKb0J2b5V5zkg4xj51JG+ACNj7GoRbnojFuT1wXKH0/Oo7o29zC8Uyho3GCDWO6L8SAFLe+AIOwl4x861Uf3qK8a6kb8LBhvXVNql0dc1NLUZDqnwvLE2vp7rNH/AKGbDD96zd5avbPpuIpI2/8AZCBXqhhkI9B7sKHms/HUxvGrqeVYgg1N8EsSuGWeUP4QUkn6AZqD7h8Zx8s1uuo/B0R1PZN4Lnfwy2V+npWWv+myWLabyH21rupPzqF8Lk564qkr0hhYEMAPnSW1iXBQjbjenyRJ/BIRt6UJJG+2HAPtUHLZJoneBN+MnvUa2yjBUnbuDUWtl5OT7Vz7QyEagcH1pPhgCiZEGqP8Q3AY4rs0klzIzzsRJ88/rQ7XGPbVTTcHcHce1HWp+TaT+ERwo+dSqr4xqyKESU6VxqyeK6JZNWSN/QUq030GAHjVgfOn68d6F+0xr+JtLehpNeoDt+gopMHp6f0+fwrxGZsK4KnJ/Kr0FGG36VlmlCgOu7KdQ+laKC4SSNJBjDAEEV7PKu9PUlgPVrSN0cSAtG4wwrMdK6gOjXFzY35Mlmw0uDvlTw1babEsZAbnt61gvjrplwqi5tsnGFb5Z4pYW9MFDrj4auXkd7K4haBzqjLk509uBQr/AA11Ene7t1I/3ftTfg34iV82F65EkeyA5z8q17urbgsM+qmqfgj+EfiTLD4dv/KWu7cep0sf6Vd9Dt7/AKSSJLyOWFjuiqwK+4ozKBdwDSMyfw7Uy4ZXiDKS8LOK7lcao5Q4PcDNOW6d2OpRq9lNU0khBLW0nhyd9sq3z/epre+eXClsOBupXFZxg/0WBmckl0ce9QTrFKhWSIMp5DKN6gNw+dyT9a40iMMEsDQ+Q6Z3q3wxDJmSxcwtz4eny/2rLXdrdWTf9ZAUHAYbg/WvSGcdnxUU0EVwhEwjkQ86jU74ZonUTR5r5CDoJqMovqfke9bLqfwvC6F7BlgfnAfKn6dqyl5a3FlKwuomQZwrg5U/WuS+Fo574mgSWI8jj07UOS6gjA/KrH7RGRhx9RUZSFhhXP51zf8AqJMGhlyukgHHO2K7rYnMBHO4rrw6TqGTgVEA0cmo7HHpit8fsApptSkSKOeCKYIiwBRiB7VNlTljhvY1G8kStghk9hTptAPTPFjG5JH0qz6PcL9neIE5jbbPoaoDMM5JzU3TLxI+opG2VEq4z7iva5J1HoTXZqRcgdqE6kIbqBkfbI3yNiKcJQDgNXHZHUjWB7Vz/OFDyn4hsJenXxltyFeNsgg4yK3Hw18Qr1WxAJj8VBhtQ5qL4g6cLqHCrqZQSPcd6wVrcS9F6mJF2UtuDxXRL+kTaxnqcrjOWVce2DTVaM5yTn0NCWV7DeWgljYnPqNx7Gnhhn8NMgBWgscLjHzpsiqD5zj270OSM5I2+lOZo9Pm0ijhgmO6iACyEKeA+Nj+1TMVUbkj6GqxVV8gbjvU8Zkt0JY64+fUj+1I5wKYSJVY7MT9DT9MhHljfT64FV4uQ51KxKHjSCKnUMRkM2k+9Iwk3iaMhh9KGnjjuQyNEuG51Dn6VIVdPMBke9d8V9S7KMe1YxmepfCSyZe0bwXPYjyn9qzt90656edN3EVxw6nKn616TI8j/i049jUEkEcqbxalOxA3/TvUb4ZoSuOWeZh8jynK0ixb8XHvWu6v8L2jDxLd2tpDwNJ0H6dqyd/b3VgxEseqMf8AcXcf2qFcDXhCuNoGeIblDuaaXkTCkA7c1KkkLDS6877GpNMHYMR71FrPURaNr4J5Db/lUTOsUkcqkhkYEbcV1ZZAuO3sKawdlbyc17Wadm4auOeORFb1Gdq6zahhdJFUvSpC1v4W2YzijiXXAJA+Vc76ZREd7CCNaf8A5WN+IenjBcAEHfatjIzHIJ/MA1V3sKOrK4Ioy0mZmS+HOrPYXBgkYlCdsn/m9btZkkRXVcgjPOa876tYmKTxByDnIq0+FuunP2SXAJPlPv6ftVRDWSXCLszqh9uaEl6zBF5Q2s/LegbuzuSzEjxFO+r1qvkRlJ1nSBsCO37VtCXX+MxcsrfVakj61bliuoo3vWbYsSAHQDt7CngLpB1rj+lD6Dhrre5DHVBoYnkZG/7UUl4CDhSmk4Ksc4rJwRhQjRylZM8AYGKtoBNoVnb7xTs9DNN4Wr3ikYBBPpXEuGJyEc/JTQ6dRbV4cyhDjZux+VEK5x5a2G0e0kzH/Kb6jAqL7TIMhUx8660r8E/pSVlHC6j6VgaQSmXl8HPq1RCBZDlymT25o5omcZ0YHbaoCXQ4x+db0xUXvwxZ3jM0TrBJ3ZFwD7YrPz9A6pHIViiSVOzJIAD+dbkMo3MYz/uph8FjnSv5VOuJMVzL9AfKu4z+VMd1zjJ4p2he7Z+dMCgNwMCugxP0qfw7tlI2kG2fUVcu2T5ht7VQPKsbrIibq2c4rRwEyxKyqCCM1C/Sk+A5MfcbUDcrHg5Yj5Grjwgwwyacd+aHnslbg5+VJqDjMh1K1RozpOR3NYy9jeyuhMmfLzjvXpN5alcjAIrJ9asMoxwc9gPSrQ0K1+zS/DfVouqWKgP96o3X/UPWpLx7ePLSaRvpIIwRXnXRTPB1JLdWZYpWGSDgrvvg+4r0C96LZ3tmfsaGOTGVbWTk++eaFbnQr39Fc3UbPUThcY/WmSdU6clvI5VWcDZcc1QTRPBI8UyESKcMvFQTaCw2wCMEZrl/JRF8lF3bfEMGUxAPc5qxfrsS4MYOCNjjisjpVcKh3qWMSEaUO3elXPyLpCfkZdSfEEkmUKKVPOaM6T8SNCdE+WQ985IrLsg04Z8HimlGjxhgfQ0PyV7pldaeqwutwqyKVKMM5zvUriEMNL15x03q81qw0SEoOQd62XTepRdRQmL8Y5UjiumLVF5tUXBDhcxMWFCzHUfvFp4lOjSMj1FMLRnAbyjvmqrocj0JnOo1OLeNhkjPvQjvFqwkgyPQ11XDDys+P9po4BlZrbONs44Nd8KVvke1c1YySR9BUguMHbO3cjmqAGPC5XSds9s1b9Glle1EaT6Wi8pUoDj+VVTXDEDIOK5Y3L2d7rwQkmFbNTudQ0vDQ6rlWyJkY+6kfyqKX7Uw8un8z+1To8jY0AUQsrBPNGPnUWkPrKmRZifMoOPQ1W39mJEOEYP2IP51fSlSdwPnQsoOPuwD9ayWeGbMF/hkkHUYJWh0hM7jjcHtWm6VftbSaXOYzt8qLu7U3cZiLAOBkDuPeqhY2RvDlGHXb51QUu+v9Di6xCs9uQtyo8rgfiHoa8/ubaSCZreaMpIg8wPY1t+ndQa3bQ5JQ8b13rvTf8WtTJCi+MB5H4z7H2qd8WrUJcqjzcxMkrMx8uBpqUJlgUfRjYDsaddQS2xaO5R1ddmU02IHWuAD3Irlfpy5jFIDsFIOdsVJ4MgyrlcY4G9NXc6jp27VH402ogISO5FZIyJBD4OAqudXBxsKktbya0nEsEpV0PbvXElbSAGOMcE011GkkEA5322qieDb/DSdJ+IXunEd9I4YnAbOBWjjhjkUOih1PBO9eZhwrnC7Dfber3pnxDPb6Fld3hGwXnSKpHLj7Hm/0zaRoUOF8pqbyj8Z83stB215b3MavFJkMM4PNEeIO3FdPpRFakYIyQpwOP70joAxkDPGaiYnk79simgHO2acJKGVRlQc9/emu+oYAx6b0xmGNJOBz610OhO+xxjFDNMaDpV4bm2AOAybH6UWWXfff0rNdNuVtLrUx8kvlx2U1pVXUAd656WMqnowqHGChIphtSMFAB6D1ooaotwc1E0jtlRzSphAixjl1EaWGx2oe/ihukMg0q68k9qMkTUQX5HORn9aEnV1YlACMYBBor0DM6dQZg4wQeKuOk9R8EeFJnSTt7Ghrm1mmjMyrl1/X2oANnzLkMOc1UQs/iHpEXVY9aBVnUeVx39j7VhJrU28rQSKyuOfet7029AASQ/LPaude6NB1KIPHhLhd1kA/Q1K+Pe16JcpnnjqEbA3X+lTQxFcGMHTzjO+aVxbyWtzJDMpVlOnc7U6GbQ4BBA/1GuWtTOZ9M6RvjADcE02JzEBtqPBFTTSoAWUD9jQIkVssp0sKntaAOkdCuRHhfQUDNcbYVSoPaurI6ZLHIPYUkMbhiV3PvvVV36HU/SWy6i8LKVYqedjzWntOsr4P3usnO2B2rKyLAE32b+VITImxJHp5qdXU+B3DfKqnnBPO1IrluTt6jakuNJG2aaAQwPY+ld50kcg7ZweMCuBCB5u3OKnAOAcE77ZHFMY6jhCMk752omI3RGGSTg+laXpd+s9qnGsAKwzxWc0vjI37Y9KJ6a5t7sh8BJABx3qfJP0hpZonccZpRKGNRmPb3rih0HtUcH0IkVVUliPlQMjxDbOR6VKTncmoJ4kYZUEn1FZIGgszrFL4sY3Oxx3qo6hEGczQjBI8y45qzdXKlWDHHBNBhH1HWGx2yKdLAelcjcYPFW3Tr3GI5DsfWqy6gMTaxt6iollIOVqgrLnrXR4upweUqsoHkfn/grz+8t7iwleK5Uo4/h9fce1eg9NvA+EkbHpTOu9Lg6hCAy4lTdX/wCdqjycei1KpHnIY4KNkrnJIpp04Kpz71NcxzWczRyrpIODUG2rIrnaw5qTQ+ONnPoRx71KiAcnBPrzmmw4JxgbHbJqdo18qkksODn+dKZD7iGBUEiRHVtnJ5ON6AaTB4H/ANc0WzSIGGg6QNzUBlT/AMbflTfXfaDbbPQowAuQBzTs8fOlSr0DpGyfhJrg/AD7ilSrGOknQ2/YUxidB3O3FKlWfgV6aSAkwxkkk6Ruam/gpUq5xwf+GopdiMbUqVFGZxSSDk0NfAaRsOKVKiwFHfEmNMn+L+lB9xSpU68BXoRb/wCZV1HvHHn0FKlREMl8WouEbSur1xvzWbX/AC/rSpVy8npLl9HOTgbmnn8NKlUa9JEgJ0IM7EHI9a5IBrOwpUqailn/2Q=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29" y="2681859"/>
            <a:ext cx="1638300" cy="1695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19473" y="1624060"/>
            <a:ext cx="34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</a:t>
            </a:r>
            <a:r>
              <a:rPr lang="en-US" baseline="-25000" dirty="0" smtClean="0">
                <a:solidFill>
                  <a:prstClr val="black"/>
                </a:solidFill>
              </a:rPr>
              <a:t>T</a:t>
            </a:r>
            <a:endParaRPr lang="en-US" baseline="-2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 Coefficients</a:t>
            </a:r>
            <a:endParaRPr lang="en-US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73" y="1217982"/>
            <a:ext cx="6630878" cy="516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489" y="6290441"/>
            <a:ext cx="858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Source: “Computer Applications in Hydraulic Engineering”, 8</a:t>
            </a:r>
            <a:r>
              <a:rPr lang="en-US" baseline="30000" dirty="0" smtClean="0">
                <a:solidFill>
                  <a:prstClr val="black"/>
                </a:solidFill>
              </a:rPr>
              <a:t>th</a:t>
            </a:r>
            <a:r>
              <a:rPr lang="en-US" dirty="0" smtClean="0">
                <a:solidFill>
                  <a:prstClr val="black"/>
                </a:solidFill>
              </a:rPr>
              <a:t> Ed. </a:t>
            </a:r>
            <a:r>
              <a:rPr lang="en-US" dirty="0" err="1" smtClean="0">
                <a:solidFill>
                  <a:prstClr val="black"/>
                </a:solidFill>
              </a:rPr>
              <a:t>Haested</a:t>
            </a:r>
            <a:r>
              <a:rPr lang="en-US" dirty="0" smtClean="0">
                <a:solidFill>
                  <a:prstClr val="black"/>
                </a:solidFill>
              </a:rPr>
              <a:t> Methods, 2013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50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Vena </a:t>
            </a:r>
            <a:r>
              <a:rPr lang="en-US" dirty="0" err="1" smtClean="0"/>
              <a:t>Contracta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91" y="1955788"/>
            <a:ext cx="4387946" cy="32869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8800" y="5766817"/>
            <a:ext cx="4447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http://en.wikipedia.org/wiki/Vena_contracta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007" y="3165711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</a:t>
            </a:r>
            <a:r>
              <a:rPr lang="en-US" baseline="-25000" dirty="0" smtClean="0">
                <a:solidFill>
                  <a:prstClr val="black"/>
                </a:solidFill>
              </a:rPr>
              <a:t>1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3869" y="305798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</a:t>
            </a:r>
            <a:r>
              <a:rPr lang="en-US" baseline="-25000" dirty="0" smtClean="0">
                <a:solidFill>
                  <a:prstClr val="black"/>
                </a:solidFill>
              </a:rPr>
              <a:t>2</a:t>
            </a:r>
            <a:endParaRPr lang="en-US" baseline="-25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69716" y="2645825"/>
                <a:ext cx="2380908" cy="519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Contraction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~ 0.64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16" y="2645825"/>
                <a:ext cx="2380908" cy="519886"/>
              </a:xfrm>
              <a:prstGeom prst="rect">
                <a:avLst/>
              </a:prstGeom>
              <a:blipFill rotWithShape="0">
                <a:blip r:embed="rId4"/>
                <a:stretch>
                  <a:fillRect l="-2046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544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Culvert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68" y="2230822"/>
            <a:ext cx="6211942" cy="34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62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through a Circular Pipe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256817" y="2276273"/>
            <a:ext cx="1916349" cy="1877438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73549" y="2752928"/>
            <a:ext cx="1692613" cy="972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/>
          <p:cNvSpPr/>
          <p:nvPr/>
        </p:nvSpPr>
        <p:spPr>
          <a:xfrm flipV="1">
            <a:off x="3161491" y="2558375"/>
            <a:ext cx="155642" cy="19455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373549" y="2752928"/>
            <a:ext cx="856034" cy="496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229583" y="2762657"/>
            <a:ext cx="836579" cy="486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073941" y="3151762"/>
            <a:ext cx="321013" cy="252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383277" y="2743200"/>
            <a:ext cx="1682885" cy="505839"/>
          </a:xfrm>
          <a:custGeom>
            <a:avLst/>
            <a:gdLst>
              <a:gd name="connsiteX0" fmla="*/ 0 w 1682885"/>
              <a:gd name="connsiteY0" fmla="*/ 0 h 505839"/>
              <a:gd name="connsiteX1" fmla="*/ 826851 w 1682885"/>
              <a:gd name="connsiteY1" fmla="*/ 505839 h 505839"/>
              <a:gd name="connsiteX2" fmla="*/ 1682885 w 1682885"/>
              <a:gd name="connsiteY2" fmla="*/ 19456 h 505839"/>
              <a:gd name="connsiteX3" fmla="*/ 0 w 1682885"/>
              <a:gd name="connsiteY3" fmla="*/ 0 h 50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2885" h="505839">
                <a:moveTo>
                  <a:pt x="0" y="0"/>
                </a:moveTo>
                <a:lnTo>
                  <a:pt x="826851" y="505839"/>
                </a:lnTo>
                <a:lnTo>
                  <a:pt x="1682885" y="194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86810" y="330756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Symbol" panose="05050102010706020507" pitchFamily="18" charset="2"/>
              </a:rPr>
              <a:t>a</a:t>
            </a:r>
            <a:endParaRPr lang="en-US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647872" y="4153711"/>
            <a:ext cx="943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66162" y="2762656"/>
            <a:ext cx="486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48264" y="2762656"/>
            <a:ext cx="9728" cy="13910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87188" y="324727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708825" y="4153711"/>
            <a:ext cx="943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40327" y="2276273"/>
            <a:ext cx="12779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901757" y="2276273"/>
            <a:ext cx="19455" cy="18628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51662" y="299628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047324" y="2471288"/>
                <a:ext cx="2143455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US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324" y="2471288"/>
                <a:ext cx="2143455" cy="52039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52545" y="3196288"/>
                <a:ext cx="2143455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545" y="3196288"/>
                <a:ext cx="2143455" cy="5203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047324" y="3921288"/>
                <a:ext cx="2143455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𝑆𝑖𝑛</m:t>
                              </m:r>
                              <m:r>
                                <a:rPr lang="en-US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  <m:r>
                            <a:rPr lang="en-US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fName>
                        <m:e>
                          <m: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324" y="3921288"/>
                <a:ext cx="2143455" cy="5203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14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6" y="1000916"/>
            <a:ext cx="3969011" cy="509544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839" y="989218"/>
            <a:ext cx="3774331" cy="5120589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354094" y="194553"/>
            <a:ext cx="400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Culvert Flow Control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7046" y="6256389"/>
            <a:ext cx="7118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</a:rPr>
              <a:t>Haested</a:t>
            </a:r>
            <a:r>
              <a:rPr lang="en-US" sz="1400" dirty="0" smtClean="0">
                <a:solidFill>
                  <a:prstClr val="black"/>
                </a:solidFill>
              </a:rPr>
              <a:t> Methods Water Solutions “Computer Applications in Hydraulic Engineering, 8</a:t>
            </a:r>
            <a:r>
              <a:rPr lang="en-US" sz="1400" baseline="30000" dirty="0" smtClean="0">
                <a:solidFill>
                  <a:prstClr val="black"/>
                </a:solidFill>
              </a:rPr>
              <a:t>th</a:t>
            </a:r>
            <a:r>
              <a:rPr lang="en-US" sz="1400" dirty="0" smtClean="0">
                <a:solidFill>
                  <a:prstClr val="black"/>
                </a:solidFill>
              </a:rPr>
              <a:t> Edition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Problem: Solve for Size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43050"/>
            <a:ext cx="728662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7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 Problem: Solve for Headwater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3025"/>
            <a:ext cx="74104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71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 Problem: Solve for Discharge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34" y="1333500"/>
            <a:ext cx="747712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2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105" y="78094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Stream Gaging, Onion Creek at Highway 183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2" y="1056682"/>
            <a:ext cx="5877061" cy="5286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42" y="2128344"/>
            <a:ext cx="2576706" cy="3436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1327" y="6289914"/>
            <a:ext cx="601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For method see: </a:t>
            </a:r>
            <a:r>
              <a:rPr lang="en-US" u="sng" dirty="0" smtClean="0">
                <a:solidFill>
                  <a:srgbClr val="0000FF"/>
                </a:solidFill>
                <a:ea typeface="Calibri" panose="020F0502020204030204" pitchFamily="34" charset="0"/>
                <a:hlinkClick r:id="rId4"/>
              </a:rPr>
              <a:t>http://water.usgs.gov/edu/measureflow.html</a:t>
            </a:r>
            <a:endParaRPr lang="en-US" dirty="0" smtClean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8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HydroDesign</a:t>
            </a:r>
            <a:r>
              <a:rPr lang="en-US" dirty="0" smtClean="0"/>
              <a:t>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should the study area be </a:t>
            </a:r>
            <a:r>
              <a:rPr lang="en-US" dirty="0" smtClean="0">
                <a:solidFill>
                  <a:srgbClr val="FF0000"/>
                </a:solidFill>
              </a:rPr>
              <a:t>described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does the study area </a:t>
            </a:r>
            <a:r>
              <a:rPr lang="en-US" dirty="0" smtClean="0">
                <a:solidFill>
                  <a:srgbClr val="FF0000"/>
                </a:solidFill>
              </a:rPr>
              <a:t>operate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 the current study area </a:t>
            </a:r>
            <a:r>
              <a:rPr lang="en-US" dirty="0" smtClean="0">
                <a:solidFill>
                  <a:srgbClr val="FF0000"/>
                </a:solidFill>
              </a:rPr>
              <a:t>working well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 smtClean="0">
                <a:solidFill>
                  <a:srgbClr val="FF0000"/>
                </a:solidFill>
              </a:rPr>
              <a:t>might</a:t>
            </a:r>
            <a:r>
              <a:rPr lang="en-US" dirty="0" smtClean="0"/>
              <a:t> the study area be </a:t>
            </a:r>
            <a:r>
              <a:rPr lang="en-US" dirty="0" smtClean="0">
                <a:solidFill>
                  <a:srgbClr val="FF0000"/>
                </a:solidFill>
              </a:rPr>
              <a:t>altered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 smtClean="0">
                <a:solidFill>
                  <a:srgbClr val="FF0000"/>
                </a:solidFill>
              </a:rPr>
              <a:t>differences</a:t>
            </a:r>
            <a:r>
              <a:rPr lang="en-US" dirty="0" smtClean="0"/>
              <a:t> would the changes </a:t>
            </a:r>
            <a:r>
              <a:rPr lang="en-US" dirty="0" smtClean="0">
                <a:solidFill>
                  <a:srgbClr val="FF0000"/>
                </a:solidFill>
              </a:rPr>
              <a:t>cause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 smtClean="0">
                <a:solidFill>
                  <a:srgbClr val="FF0000"/>
                </a:solidFill>
              </a:rPr>
              <a:t>should</a:t>
            </a:r>
            <a:r>
              <a:rPr lang="en-US" dirty="0" smtClean="0"/>
              <a:t> the study area be </a:t>
            </a:r>
            <a:r>
              <a:rPr lang="en-US" dirty="0" smtClean="0">
                <a:solidFill>
                  <a:srgbClr val="FF0000"/>
                </a:solidFill>
              </a:rPr>
              <a:t>changed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Representation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Process</a:t>
            </a:r>
          </a:p>
          <a:p>
            <a:endParaRPr lang="en-US" dirty="0"/>
          </a:p>
          <a:p>
            <a:r>
              <a:rPr lang="en-US" dirty="0" smtClean="0"/>
              <a:t>Evaluation</a:t>
            </a:r>
          </a:p>
          <a:p>
            <a:endParaRPr lang="en-US" dirty="0"/>
          </a:p>
          <a:p>
            <a:r>
              <a:rPr lang="en-US" dirty="0" smtClean="0"/>
              <a:t>Change</a:t>
            </a:r>
          </a:p>
          <a:p>
            <a:endParaRPr lang="en-US" dirty="0"/>
          </a:p>
          <a:p>
            <a:r>
              <a:rPr lang="en-US" dirty="0" smtClean="0"/>
              <a:t>Impact</a:t>
            </a:r>
          </a:p>
          <a:p>
            <a:endParaRPr lang="en-US" dirty="0"/>
          </a:p>
          <a:p>
            <a:r>
              <a:rPr lang="en-US" dirty="0" smtClean="0"/>
              <a:t>Decision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2145" y="6040877"/>
            <a:ext cx="606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Structure your reports (oral and written) using this framework</a:t>
            </a:r>
          </a:p>
        </p:txBody>
      </p:sp>
    </p:spTree>
    <p:extLst>
      <p:ext uri="{BB962C8B-B14F-4D97-AF65-F5344CB8AC3E}">
        <p14:creationId xmlns:p14="http://schemas.microsoft.com/office/powerpoint/2010/main" val="19693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ADCP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8" y="489157"/>
            <a:ext cx="4559969" cy="6079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012" y="2431915"/>
            <a:ext cx="329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Acoustic Doppler Current Profiler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17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ADCP Velocity Profile – Colorado River at La Grange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65" y="1876222"/>
            <a:ext cx="7626485" cy="42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9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geographic information system </a:t>
            </a:r>
            <a:r>
              <a:rPr lang="en-US" dirty="0" smtClean="0"/>
              <a:t>(GIS) is a system designed to capture, store, manipulate, analyze, manage, and present all types of geographical data. -- Wikipedia</a:t>
            </a:r>
            <a:endParaRPr lang="en-US" dirty="0"/>
          </a:p>
        </p:txBody>
      </p:sp>
      <p:pic>
        <p:nvPicPr>
          <p:cNvPr id="1026" name="Picture 2" descr="C:\Temp\icons\Map2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66391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Temp\icons\GeoprocessingToolbox2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66391"/>
            <a:ext cx="1773115" cy="17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Temp\icons\ArcGISAdministrator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92514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Temp\icons\MapPackageMPKFile2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24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4330" y="5439506"/>
            <a:ext cx="69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maps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1042" y="4355068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8112" y="5439506"/>
            <a:ext cx="64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tools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5841" y="4223182"/>
            <a:ext cx="118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computers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8" y="1663700"/>
            <a:ext cx="70866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Vector data represent discrete features</a:t>
            </a:r>
            <a:endParaRPr lang="en-US" dirty="0"/>
          </a:p>
        </p:txBody>
      </p:sp>
      <p:pic>
        <p:nvPicPr>
          <p:cNvPr id="4" name="Picture 2" descr="C:\Temp\icons\Map2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77" y="4979377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52238" y="5638800"/>
            <a:ext cx="10668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map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6" name="Picture 7" descr="C:\Temp\icons\MapPackageMPKFile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743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52238" y="3760177"/>
            <a:ext cx="10668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data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64221" y="5429250"/>
            <a:ext cx="121920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olygons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20369724">
            <a:off x="1870219" y="3183534"/>
            <a:ext cx="121920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38587" y="2259379"/>
            <a:ext cx="1219200" cy="4191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oints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4548187" y="2678479"/>
            <a:ext cx="204788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0"/>
          </p:cNvCxnSpPr>
          <p:nvPr/>
        </p:nvCxnSpPr>
        <p:spPr>
          <a:xfrm flipH="1" flipV="1">
            <a:off x="4752975" y="4979377"/>
            <a:ext cx="520846" cy="4498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1"/>
          </p:cNvCxnSpPr>
          <p:nvPr/>
        </p:nvCxnSpPr>
        <p:spPr>
          <a:xfrm flipH="1" flipV="1">
            <a:off x="3490914" y="5455627"/>
            <a:ext cx="1173307" cy="1831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1"/>
          </p:cNvCxnSpPr>
          <p:nvPr/>
        </p:nvCxnSpPr>
        <p:spPr>
          <a:xfrm flipH="1">
            <a:off x="1485900" y="3606616"/>
            <a:ext cx="422941" cy="1962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8" y="1088414"/>
            <a:ext cx="678180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Raster data form a grid of cells or pixels</a:t>
            </a:r>
            <a:endParaRPr lang="en-US" sz="3600" dirty="0"/>
          </a:p>
        </p:txBody>
      </p:sp>
      <p:pic>
        <p:nvPicPr>
          <p:cNvPr id="5" name="Picture 2" descr="C:\Temp\icons\Map2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77" y="4979377"/>
            <a:ext cx="1916723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52238" y="5638800"/>
            <a:ext cx="10668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map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7" descr="C:\Temp\icons\MapPackageMPKFile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743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652238" y="3760177"/>
            <a:ext cx="10668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data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22263" y="522288"/>
            <a:ext cx="191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339725" y="268288"/>
            <a:ext cx="25066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Data Model based on </a:t>
            </a:r>
            <a:r>
              <a:rPr lang="en-US" sz="32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collection of data themes</a:t>
            </a:r>
            <a:endParaRPr lang="en-US" sz="32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7813" y="252413"/>
            <a:ext cx="5091112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57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3300"/>
                </a:solidFill>
              </a:rPr>
              <a:t>Shape</a:t>
            </a:r>
            <a:r>
              <a:rPr lang="en-US" smtClean="0"/>
              <a:t> of the Earth</a:t>
            </a:r>
          </a:p>
        </p:txBody>
      </p:sp>
      <p:pic>
        <p:nvPicPr>
          <p:cNvPr id="28675" name="Picture 3" descr="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505200"/>
            <a:ext cx="22606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71600" y="2286000"/>
            <a:ext cx="2540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We think of the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earth as a </a:t>
            </a:r>
            <a:r>
              <a:rPr lang="en-US" sz="2800">
                <a:solidFill>
                  <a:srgbClr val="FF3300"/>
                </a:solidFill>
              </a:rPr>
              <a:t>sphere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8677" name="Picture 5" descr="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581400"/>
            <a:ext cx="25908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648200" y="2133600"/>
            <a:ext cx="4191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It is actually a </a:t>
            </a:r>
            <a:r>
              <a:rPr lang="en-US" sz="2800">
                <a:solidFill>
                  <a:srgbClr val="FF3300"/>
                </a:solidFill>
              </a:rPr>
              <a:t>spheroid</a:t>
            </a:r>
            <a:r>
              <a:rPr lang="en-US" sz="2800">
                <a:solidFill>
                  <a:srgbClr val="000000"/>
                </a:solidFill>
              </a:rPr>
              <a:t>, slightly larger in radius at the equator than at the poles</a:t>
            </a: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58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Representations of the Earth</a:t>
            </a:r>
          </a:p>
        </p:txBody>
      </p:sp>
      <p:grpSp>
        <p:nvGrpSpPr>
          <p:cNvPr id="38915" name="Group 16"/>
          <p:cNvGrpSpPr>
            <a:grpSpLocks/>
          </p:cNvGrpSpPr>
          <p:nvPr/>
        </p:nvGrpSpPr>
        <p:grpSpPr bwMode="auto">
          <a:xfrm>
            <a:off x="1447800" y="2286000"/>
            <a:ext cx="7175500" cy="4176713"/>
            <a:chOff x="806" y="1040"/>
            <a:chExt cx="4520" cy="2631"/>
          </a:xfrm>
        </p:grpSpPr>
        <p:sp>
          <p:nvSpPr>
            <p:cNvPr id="38917" name="Freeform 3"/>
            <p:cNvSpPr>
              <a:spLocks/>
            </p:cNvSpPr>
            <p:nvPr/>
          </p:nvSpPr>
          <p:spPr bwMode="auto">
            <a:xfrm>
              <a:off x="1046" y="1152"/>
              <a:ext cx="2948" cy="2423"/>
            </a:xfrm>
            <a:custGeom>
              <a:avLst/>
              <a:gdLst>
                <a:gd name="T0" fmla="*/ 1430 w 2064"/>
                <a:gd name="T1" fmla="*/ 2281 h 1568"/>
                <a:gd name="T2" fmla="*/ 2032 w 2064"/>
                <a:gd name="T3" fmla="*/ 2553 h 1568"/>
                <a:gd name="T4" fmla="*/ 2829 w 2064"/>
                <a:gd name="T5" fmla="*/ 2553 h 1568"/>
                <a:gd name="T6" fmla="*/ 3429 w 2064"/>
                <a:gd name="T7" fmla="*/ 1734 h 1568"/>
                <a:gd name="T8" fmla="*/ 3628 w 2064"/>
                <a:gd name="T9" fmla="*/ 912 h 1568"/>
                <a:gd name="T10" fmla="*/ 4029 w 2064"/>
                <a:gd name="T11" fmla="*/ 365 h 1568"/>
                <a:gd name="T12" fmla="*/ 4829 w 2064"/>
                <a:gd name="T13" fmla="*/ 93 h 1568"/>
                <a:gd name="T14" fmla="*/ 5829 w 2064"/>
                <a:gd name="T15" fmla="*/ 912 h 1568"/>
                <a:gd name="T16" fmla="*/ 7424 w 2064"/>
                <a:gd name="T17" fmla="*/ 1734 h 1568"/>
                <a:gd name="T18" fmla="*/ 8026 w 2064"/>
                <a:gd name="T19" fmla="*/ 3376 h 1568"/>
                <a:gd name="T20" fmla="*/ 8423 w 2064"/>
                <a:gd name="T21" fmla="*/ 5291 h 1568"/>
                <a:gd name="T22" fmla="*/ 7026 w 2064"/>
                <a:gd name="T23" fmla="*/ 7479 h 1568"/>
                <a:gd name="T24" fmla="*/ 5226 w 2064"/>
                <a:gd name="T25" fmla="*/ 8303 h 1568"/>
                <a:gd name="T26" fmla="*/ 4829 w 2064"/>
                <a:gd name="T27" fmla="*/ 7756 h 1568"/>
                <a:gd name="T28" fmla="*/ 4226 w 2064"/>
                <a:gd name="T29" fmla="*/ 8031 h 1568"/>
                <a:gd name="T30" fmla="*/ 4029 w 2064"/>
                <a:gd name="T31" fmla="*/ 8303 h 1568"/>
                <a:gd name="T32" fmla="*/ 3229 w 2064"/>
                <a:gd name="T33" fmla="*/ 8850 h 1568"/>
                <a:gd name="T34" fmla="*/ 2032 w 2064"/>
                <a:gd name="T35" fmla="*/ 7756 h 1568"/>
                <a:gd name="T36" fmla="*/ 233 w 2064"/>
                <a:gd name="T37" fmla="*/ 6388 h 1568"/>
                <a:gd name="T38" fmla="*/ 633 w 2064"/>
                <a:gd name="T39" fmla="*/ 3376 h 1568"/>
                <a:gd name="T40" fmla="*/ 633 w 2064"/>
                <a:gd name="T41" fmla="*/ 2009 h 1568"/>
                <a:gd name="T42" fmla="*/ 1430 w 2064"/>
                <a:gd name="T43" fmla="*/ 2281 h 15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4"/>
                <a:gd name="T67" fmla="*/ 0 h 1568"/>
                <a:gd name="T68" fmla="*/ 2064 w 2064"/>
                <a:gd name="T69" fmla="*/ 1568 h 15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4" h="1568">
                  <a:moveTo>
                    <a:pt x="344" y="400"/>
                  </a:moveTo>
                  <a:cubicBezTo>
                    <a:pt x="400" y="416"/>
                    <a:pt x="432" y="440"/>
                    <a:pt x="488" y="448"/>
                  </a:cubicBezTo>
                  <a:cubicBezTo>
                    <a:pt x="544" y="456"/>
                    <a:pt x="624" y="472"/>
                    <a:pt x="680" y="448"/>
                  </a:cubicBezTo>
                  <a:cubicBezTo>
                    <a:pt x="736" y="424"/>
                    <a:pt x="792" y="352"/>
                    <a:pt x="824" y="304"/>
                  </a:cubicBezTo>
                  <a:cubicBezTo>
                    <a:pt x="856" y="256"/>
                    <a:pt x="848" y="200"/>
                    <a:pt x="872" y="160"/>
                  </a:cubicBezTo>
                  <a:cubicBezTo>
                    <a:pt x="896" y="120"/>
                    <a:pt x="920" y="88"/>
                    <a:pt x="968" y="64"/>
                  </a:cubicBezTo>
                  <a:cubicBezTo>
                    <a:pt x="1016" y="40"/>
                    <a:pt x="1088" y="0"/>
                    <a:pt x="1160" y="16"/>
                  </a:cubicBezTo>
                  <a:cubicBezTo>
                    <a:pt x="1232" y="32"/>
                    <a:pt x="1296" y="112"/>
                    <a:pt x="1400" y="160"/>
                  </a:cubicBezTo>
                  <a:cubicBezTo>
                    <a:pt x="1504" y="208"/>
                    <a:pt x="1696" y="232"/>
                    <a:pt x="1784" y="304"/>
                  </a:cubicBezTo>
                  <a:cubicBezTo>
                    <a:pt x="1872" y="376"/>
                    <a:pt x="1888" y="488"/>
                    <a:pt x="1928" y="592"/>
                  </a:cubicBezTo>
                  <a:cubicBezTo>
                    <a:pt x="1968" y="696"/>
                    <a:pt x="2064" y="808"/>
                    <a:pt x="2024" y="928"/>
                  </a:cubicBezTo>
                  <a:cubicBezTo>
                    <a:pt x="1984" y="1048"/>
                    <a:pt x="1816" y="1224"/>
                    <a:pt x="1688" y="1312"/>
                  </a:cubicBezTo>
                  <a:cubicBezTo>
                    <a:pt x="1560" y="1400"/>
                    <a:pt x="1344" y="1448"/>
                    <a:pt x="1256" y="1456"/>
                  </a:cubicBezTo>
                  <a:cubicBezTo>
                    <a:pt x="1168" y="1464"/>
                    <a:pt x="1200" y="1368"/>
                    <a:pt x="1160" y="1360"/>
                  </a:cubicBezTo>
                  <a:cubicBezTo>
                    <a:pt x="1120" y="1352"/>
                    <a:pt x="1048" y="1392"/>
                    <a:pt x="1016" y="1408"/>
                  </a:cubicBezTo>
                  <a:cubicBezTo>
                    <a:pt x="984" y="1424"/>
                    <a:pt x="1008" y="1432"/>
                    <a:pt x="968" y="1456"/>
                  </a:cubicBezTo>
                  <a:cubicBezTo>
                    <a:pt x="928" y="1480"/>
                    <a:pt x="856" y="1568"/>
                    <a:pt x="776" y="1552"/>
                  </a:cubicBezTo>
                  <a:cubicBezTo>
                    <a:pt x="696" y="1536"/>
                    <a:pt x="608" y="1432"/>
                    <a:pt x="488" y="1360"/>
                  </a:cubicBezTo>
                  <a:cubicBezTo>
                    <a:pt x="368" y="1288"/>
                    <a:pt x="112" y="1248"/>
                    <a:pt x="56" y="1120"/>
                  </a:cubicBezTo>
                  <a:cubicBezTo>
                    <a:pt x="0" y="992"/>
                    <a:pt x="136" y="720"/>
                    <a:pt x="152" y="592"/>
                  </a:cubicBezTo>
                  <a:cubicBezTo>
                    <a:pt x="168" y="464"/>
                    <a:pt x="120" y="384"/>
                    <a:pt x="152" y="352"/>
                  </a:cubicBezTo>
                  <a:cubicBezTo>
                    <a:pt x="184" y="320"/>
                    <a:pt x="288" y="384"/>
                    <a:pt x="344" y="400"/>
                  </a:cubicBezTo>
                  <a:close/>
                </a:path>
              </a:pathLst>
            </a:custGeom>
            <a:noFill/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 wrap="none" lIns="2724556" tIns="1362287" rIns="2724556" bIns="13622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8918" name="Oval 4"/>
            <p:cNvSpPr>
              <a:spLocks noChangeArrowheads="1"/>
            </p:cNvSpPr>
            <p:nvPr/>
          </p:nvSpPr>
          <p:spPr bwMode="auto">
            <a:xfrm>
              <a:off x="1263" y="1463"/>
              <a:ext cx="2537" cy="1944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</p:spPr>
          <p:txBody>
            <a:bodyPr wrap="none" lIns="2724556" tIns="1362287" rIns="2724556" bIns="13622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8919" name="Line 5"/>
            <p:cNvSpPr>
              <a:spLocks noChangeShapeType="1"/>
            </p:cNvSpPr>
            <p:nvPr/>
          </p:nvSpPr>
          <p:spPr bwMode="auto">
            <a:xfrm>
              <a:off x="1252" y="1295"/>
              <a:ext cx="411" cy="43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sm" len="lg"/>
            </a:ln>
          </p:spPr>
          <p:txBody>
            <a:bodyPr wrap="none" lIns="2724556" tIns="1362287" rIns="2724556" bIns="13622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8920" name="Line 6"/>
            <p:cNvSpPr>
              <a:spLocks noChangeShapeType="1"/>
            </p:cNvSpPr>
            <p:nvPr/>
          </p:nvSpPr>
          <p:spPr bwMode="auto">
            <a:xfrm flipH="1">
              <a:off x="3377" y="1223"/>
              <a:ext cx="343" cy="50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sm" len="lg"/>
            </a:ln>
          </p:spPr>
          <p:txBody>
            <a:bodyPr wrap="none" lIns="2724556" tIns="1362287" rIns="2724556" bIns="13622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8921" name="Line 7"/>
            <p:cNvSpPr>
              <a:spLocks noChangeShapeType="1"/>
            </p:cNvSpPr>
            <p:nvPr/>
          </p:nvSpPr>
          <p:spPr bwMode="auto">
            <a:xfrm flipH="1">
              <a:off x="3771" y="2664"/>
              <a:ext cx="343" cy="216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 type="triangle" w="sm" len="lg"/>
            </a:ln>
          </p:spPr>
          <p:txBody>
            <a:bodyPr wrap="none" lIns="2724556" tIns="1362287" rIns="2724556" bIns="13622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8922" name="Freeform 8"/>
            <p:cNvSpPr>
              <a:spLocks/>
            </p:cNvSpPr>
            <p:nvPr/>
          </p:nvSpPr>
          <p:spPr bwMode="auto">
            <a:xfrm>
              <a:off x="1246" y="1440"/>
              <a:ext cx="2628" cy="1980"/>
            </a:xfrm>
            <a:custGeom>
              <a:avLst/>
              <a:gdLst>
                <a:gd name="T0" fmla="*/ 2964 w 1840"/>
                <a:gd name="T1" fmla="*/ 243 h 1320"/>
                <a:gd name="T2" fmla="*/ 3362 w 1840"/>
                <a:gd name="T3" fmla="*/ 0 h 1320"/>
                <a:gd name="T4" fmla="*/ 4162 w 1840"/>
                <a:gd name="T5" fmla="*/ 243 h 1320"/>
                <a:gd name="T6" fmla="*/ 4762 w 1840"/>
                <a:gd name="T7" fmla="*/ 243 h 1320"/>
                <a:gd name="T8" fmla="*/ 5559 w 1840"/>
                <a:gd name="T9" fmla="*/ 486 h 1320"/>
                <a:gd name="T10" fmla="*/ 5760 w 1840"/>
                <a:gd name="T11" fmla="*/ 729 h 1320"/>
                <a:gd name="T12" fmla="*/ 6559 w 1840"/>
                <a:gd name="T13" fmla="*/ 972 h 1320"/>
                <a:gd name="T14" fmla="*/ 6756 w 1840"/>
                <a:gd name="T15" fmla="*/ 1458 h 1320"/>
                <a:gd name="T16" fmla="*/ 6958 w 1840"/>
                <a:gd name="T17" fmla="*/ 1701 h 1320"/>
                <a:gd name="T18" fmla="*/ 7558 w 1840"/>
                <a:gd name="T19" fmla="*/ 2673 h 1320"/>
                <a:gd name="T20" fmla="*/ 7558 w 1840"/>
                <a:gd name="T21" fmla="*/ 3645 h 1320"/>
                <a:gd name="T22" fmla="*/ 6958 w 1840"/>
                <a:gd name="T23" fmla="*/ 5103 h 1320"/>
                <a:gd name="T24" fmla="*/ 6356 w 1840"/>
                <a:gd name="T25" fmla="*/ 6075 h 1320"/>
                <a:gd name="T26" fmla="*/ 4559 w 1840"/>
                <a:gd name="T27" fmla="*/ 6561 h 1320"/>
                <a:gd name="T28" fmla="*/ 3362 w 1840"/>
                <a:gd name="T29" fmla="*/ 6561 h 1320"/>
                <a:gd name="T30" fmla="*/ 2362 w 1840"/>
                <a:gd name="T31" fmla="*/ 6561 h 1320"/>
                <a:gd name="T32" fmla="*/ 1165 w 1840"/>
                <a:gd name="T33" fmla="*/ 5832 h 1320"/>
                <a:gd name="T34" fmla="*/ 166 w 1840"/>
                <a:gd name="T35" fmla="*/ 4860 h 1320"/>
                <a:gd name="T36" fmla="*/ 166 w 1840"/>
                <a:gd name="T37" fmla="*/ 3402 h 1320"/>
                <a:gd name="T38" fmla="*/ 367 w 1840"/>
                <a:gd name="T39" fmla="*/ 1701 h 1320"/>
                <a:gd name="T40" fmla="*/ 966 w 1840"/>
                <a:gd name="T41" fmla="*/ 1215 h 13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40"/>
                <a:gd name="T64" fmla="*/ 0 h 1320"/>
                <a:gd name="T65" fmla="*/ 1840 w 1840"/>
                <a:gd name="T66" fmla="*/ 1320 h 13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40" h="1320">
                  <a:moveTo>
                    <a:pt x="712" y="48"/>
                  </a:moveTo>
                  <a:cubicBezTo>
                    <a:pt x="736" y="24"/>
                    <a:pt x="760" y="0"/>
                    <a:pt x="808" y="0"/>
                  </a:cubicBezTo>
                  <a:cubicBezTo>
                    <a:pt x="856" y="0"/>
                    <a:pt x="944" y="40"/>
                    <a:pt x="1000" y="48"/>
                  </a:cubicBezTo>
                  <a:cubicBezTo>
                    <a:pt x="1056" y="56"/>
                    <a:pt x="1088" y="40"/>
                    <a:pt x="1144" y="48"/>
                  </a:cubicBezTo>
                  <a:cubicBezTo>
                    <a:pt x="1200" y="56"/>
                    <a:pt x="1296" y="80"/>
                    <a:pt x="1336" y="96"/>
                  </a:cubicBezTo>
                  <a:cubicBezTo>
                    <a:pt x="1376" y="112"/>
                    <a:pt x="1344" y="128"/>
                    <a:pt x="1384" y="144"/>
                  </a:cubicBezTo>
                  <a:cubicBezTo>
                    <a:pt x="1424" y="160"/>
                    <a:pt x="1536" y="168"/>
                    <a:pt x="1576" y="192"/>
                  </a:cubicBezTo>
                  <a:cubicBezTo>
                    <a:pt x="1616" y="216"/>
                    <a:pt x="1608" y="264"/>
                    <a:pt x="1624" y="288"/>
                  </a:cubicBezTo>
                  <a:cubicBezTo>
                    <a:pt x="1640" y="312"/>
                    <a:pt x="1640" y="296"/>
                    <a:pt x="1672" y="336"/>
                  </a:cubicBezTo>
                  <a:cubicBezTo>
                    <a:pt x="1704" y="376"/>
                    <a:pt x="1792" y="464"/>
                    <a:pt x="1816" y="528"/>
                  </a:cubicBezTo>
                  <a:cubicBezTo>
                    <a:pt x="1840" y="592"/>
                    <a:pt x="1840" y="640"/>
                    <a:pt x="1816" y="720"/>
                  </a:cubicBezTo>
                  <a:cubicBezTo>
                    <a:pt x="1792" y="800"/>
                    <a:pt x="1720" y="928"/>
                    <a:pt x="1672" y="1008"/>
                  </a:cubicBezTo>
                  <a:cubicBezTo>
                    <a:pt x="1624" y="1088"/>
                    <a:pt x="1624" y="1152"/>
                    <a:pt x="1528" y="1200"/>
                  </a:cubicBezTo>
                  <a:cubicBezTo>
                    <a:pt x="1432" y="1248"/>
                    <a:pt x="1216" y="1280"/>
                    <a:pt x="1096" y="1296"/>
                  </a:cubicBezTo>
                  <a:cubicBezTo>
                    <a:pt x="976" y="1312"/>
                    <a:pt x="896" y="1296"/>
                    <a:pt x="808" y="1296"/>
                  </a:cubicBezTo>
                  <a:cubicBezTo>
                    <a:pt x="720" y="1296"/>
                    <a:pt x="656" y="1320"/>
                    <a:pt x="568" y="1296"/>
                  </a:cubicBezTo>
                  <a:cubicBezTo>
                    <a:pt x="480" y="1272"/>
                    <a:pt x="368" y="1208"/>
                    <a:pt x="280" y="1152"/>
                  </a:cubicBezTo>
                  <a:cubicBezTo>
                    <a:pt x="192" y="1096"/>
                    <a:pt x="80" y="1040"/>
                    <a:pt x="40" y="960"/>
                  </a:cubicBezTo>
                  <a:cubicBezTo>
                    <a:pt x="0" y="880"/>
                    <a:pt x="32" y="776"/>
                    <a:pt x="40" y="672"/>
                  </a:cubicBezTo>
                  <a:cubicBezTo>
                    <a:pt x="48" y="568"/>
                    <a:pt x="56" y="408"/>
                    <a:pt x="88" y="336"/>
                  </a:cubicBezTo>
                  <a:cubicBezTo>
                    <a:pt x="120" y="264"/>
                    <a:pt x="176" y="252"/>
                    <a:pt x="232" y="240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2724556" tIns="1362287" rIns="2724556" bIns="13622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8923" name="Arc 9"/>
            <p:cNvSpPr>
              <a:spLocks/>
            </p:cNvSpPr>
            <p:nvPr/>
          </p:nvSpPr>
          <p:spPr bwMode="auto">
            <a:xfrm>
              <a:off x="1609" y="1496"/>
              <a:ext cx="917" cy="951"/>
            </a:xfrm>
            <a:custGeom>
              <a:avLst/>
              <a:gdLst>
                <a:gd name="T0" fmla="*/ 0 w 15780"/>
                <a:gd name="T1" fmla="*/ 0 h 21139"/>
                <a:gd name="T2" fmla="*/ 0 w 15780"/>
                <a:gd name="T3" fmla="*/ 0 h 21139"/>
                <a:gd name="T4" fmla="*/ 0 w 15780"/>
                <a:gd name="T5" fmla="*/ 0 h 21139"/>
                <a:gd name="T6" fmla="*/ 0 60000 65536"/>
                <a:gd name="T7" fmla="*/ 0 60000 65536"/>
                <a:gd name="T8" fmla="*/ 0 60000 65536"/>
                <a:gd name="T9" fmla="*/ 0 w 15780"/>
                <a:gd name="T10" fmla="*/ 0 h 21139"/>
                <a:gd name="T11" fmla="*/ 15780 w 15780"/>
                <a:gd name="T12" fmla="*/ 21139 h 211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780" h="21139" fill="none" extrusionOk="0">
                  <a:moveTo>
                    <a:pt x="0" y="6389"/>
                  </a:moveTo>
                  <a:cubicBezTo>
                    <a:pt x="3033" y="3143"/>
                    <a:pt x="6994" y="912"/>
                    <a:pt x="11341" y="-1"/>
                  </a:cubicBezTo>
                </a:path>
                <a:path w="15780" h="21139" stroke="0" extrusionOk="0">
                  <a:moveTo>
                    <a:pt x="0" y="6389"/>
                  </a:moveTo>
                  <a:cubicBezTo>
                    <a:pt x="3033" y="3143"/>
                    <a:pt x="6994" y="912"/>
                    <a:pt x="11341" y="-1"/>
                  </a:cubicBezTo>
                  <a:lnTo>
                    <a:pt x="15780" y="21139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2724556" tIns="1362287" rIns="2724556" bIns="13622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8924" name="Arc 10"/>
            <p:cNvSpPr>
              <a:spLocks/>
            </p:cNvSpPr>
            <p:nvPr/>
          </p:nvSpPr>
          <p:spPr bwMode="auto">
            <a:xfrm>
              <a:off x="2443" y="2432"/>
              <a:ext cx="324" cy="972"/>
            </a:xfrm>
            <a:custGeom>
              <a:avLst/>
              <a:gdLst>
                <a:gd name="T0" fmla="*/ 0 w 5567"/>
                <a:gd name="T1" fmla="*/ 0 h 21600"/>
                <a:gd name="T2" fmla="*/ 0 w 5567"/>
                <a:gd name="T3" fmla="*/ 0 h 21600"/>
                <a:gd name="T4" fmla="*/ 0 w 5567"/>
                <a:gd name="T5" fmla="*/ 0 h 21600"/>
                <a:gd name="T6" fmla="*/ 0 60000 65536"/>
                <a:gd name="T7" fmla="*/ 0 60000 65536"/>
                <a:gd name="T8" fmla="*/ 0 60000 65536"/>
                <a:gd name="T9" fmla="*/ 0 w 5567"/>
                <a:gd name="T10" fmla="*/ 0 h 21600"/>
                <a:gd name="T11" fmla="*/ 5567 w 556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67" h="21600" fill="none" extrusionOk="0">
                  <a:moveTo>
                    <a:pt x="5567" y="21175"/>
                  </a:moveTo>
                  <a:cubicBezTo>
                    <a:pt x="4163" y="21457"/>
                    <a:pt x="2735" y="21599"/>
                    <a:pt x="1304" y="21600"/>
                  </a:cubicBezTo>
                  <a:cubicBezTo>
                    <a:pt x="869" y="21600"/>
                    <a:pt x="434" y="21586"/>
                    <a:pt x="0" y="21560"/>
                  </a:cubicBezTo>
                </a:path>
                <a:path w="5567" h="21600" stroke="0" extrusionOk="0">
                  <a:moveTo>
                    <a:pt x="5567" y="21175"/>
                  </a:moveTo>
                  <a:cubicBezTo>
                    <a:pt x="4163" y="21457"/>
                    <a:pt x="2735" y="21599"/>
                    <a:pt x="1304" y="21600"/>
                  </a:cubicBezTo>
                  <a:cubicBezTo>
                    <a:pt x="869" y="21600"/>
                    <a:pt x="434" y="21586"/>
                    <a:pt x="0" y="21560"/>
                  </a:cubicBezTo>
                  <a:lnTo>
                    <a:pt x="1304" y="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2724556" tIns="1362287" rIns="2724556" bIns="13622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8925" name="Line 11"/>
            <p:cNvSpPr>
              <a:spLocks noChangeShapeType="1"/>
            </p:cNvSpPr>
            <p:nvPr/>
          </p:nvSpPr>
          <p:spPr bwMode="auto">
            <a:xfrm flipH="1">
              <a:off x="1440" y="3240"/>
              <a:ext cx="274" cy="288"/>
            </a:xfrm>
            <a:prstGeom prst="line">
              <a:avLst/>
            </a:prstGeom>
            <a:noFill/>
            <a:ln w="12700">
              <a:solidFill>
                <a:srgbClr val="FF0066"/>
              </a:solidFill>
              <a:round/>
              <a:headEnd type="triangle" w="med" len="med"/>
              <a:tailEnd type="none" w="sm" len="sm"/>
            </a:ln>
          </p:spPr>
          <p:txBody>
            <a:bodyPr wrap="none" lIns="2724556" tIns="1362287" rIns="2724556" bIns="136228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8926" name="Text Box 12"/>
            <p:cNvSpPr txBox="1">
              <a:spLocks noChangeArrowheads="1"/>
            </p:cNvSpPr>
            <p:nvPr/>
          </p:nvSpPr>
          <p:spPr bwMode="auto">
            <a:xfrm>
              <a:off x="4118" y="2480"/>
              <a:ext cx="1208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300">
                  <a:solidFill>
                    <a:srgbClr val="996633"/>
                  </a:solidFill>
                  <a:latin typeface="Arial" charset="0"/>
                </a:rPr>
                <a:t>Earth surface</a:t>
              </a:r>
            </a:p>
          </p:txBody>
        </p:sp>
        <p:sp>
          <p:nvSpPr>
            <p:cNvPr id="38927" name="Text Box 13"/>
            <p:cNvSpPr txBox="1">
              <a:spLocks noChangeArrowheads="1"/>
            </p:cNvSpPr>
            <p:nvPr/>
          </p:nvSpPr>
          <p:spPr bwMode="auto">
            <a:xfrm>
              <a:off x="3734" y="1088"/>
              <a:ext cx="801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300">
                  <a:solidFill>
                    <a:srgbClr val="00CC99"/>
                  </a:solidFill>
                  <a:latin typeface="Arial" charset="0"/>
                </a:rPr>
                <a:t>Ellipsoid</a:t>
              </a:r>
            </a:p>
          </p:txBody>
        </p:sp>
        <p:sp>
          <p:nvSpPr>
            <p:cNvPr id="38928" name="Text Box 14"/>
            <p:cNvSpPr txBox="1">
              <a:spLocks noChangeArrowheads="1"/>
            </p:cNvSpPr>
            <p:nvPr/>
          </p:nvSpPr>
          <p:spPr bwMode="auto">
            <a:xfrm>
              <a:off x="806" y="1040"/>
              <a:ext cx="109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300">
                  <a:solidFill>
                    <a:srgbClr val="3333CC"/>
                  </a:solidFill>
                  <a:latin typeface="Arial" charset="0"/>
                </a:rPr>
                <a:t>Sea surface</a:t>
              </a:r>
            </a:p>
          </p:txBody>
        </p:sp>
        <p:sp>
          <p:nvSpPr>
            <p:cNvPr id="38929" name="Text Box 15"/>
            <p:cNvSpPr txBox="1">
              <a:spLocks noChangeArrowheads="1"/>
            </p:cNvSpPr>
            <p:nvPr/>
          </p:nvSpPr>
          <p:spPr bwMode="auto">
            <a:xfrm>
              <a:off x="902" y="3392"/>
              <a:ext cx="60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300">
                  <a:solidFill>
                    <a:srgbClr val="FF0066"/>
                  </a:solidFill>
                  <a:latin typeface="Arial" charset="0"/>
                </a:rPr>
                <a:t>Geoid</a:t>
              </a:r>
            </a:p>
          </p:txBody>
        </p:sp>
      </p:grpSp>
      <p:sp>
        <p:nvSpPr>
          <p:cNvPr id="38916" name="Rectangle 17"/>
          <p:cNvSpPr>
            <a:spLocks noChangeArrowheads="1"/>
          </p:cNvSpPr>
          <p:nvPr/>
        </p:nvSpPr>
        <p:spPr bwMode="auto">
          <a:xfrm>
            <a:off x="2286000" y="1447800"/>
            <a:ext cx="510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Mean Sea Level is a surface of constant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gravitational potential</a:t>
            </a:r>
            <a:r>
              <a:rPr lang="en-US" sz="2400">
                <a:solidFill>
                  <a:srgbClr val="000000"/>
                </a:solidFill>
              </a:rPr>
              <a:t> called the </a:t>
            </a:r>
            <a:r>
              <a:rPr lang="en-US" sz="2400">
                <a:solidFill>
                  <a:srgbClr val="FF3300"/>
                </a:solidFill>
              </a:rPr>
              <a:t>Geoid</a:t>
            </a:r>
          </a:p>
        </p:txBody>
      </p:sp>
    </p:spTree>
    <p:extLst>
      <p:ext uri="{BB962C8B-B14F-4D97-AF65-F5344CB8AC3E}">
        <p14:creationId xmlns:p14="http://schemas.microsoft.com/office/powerpoint/2010/main" val="4219138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 of Latitude, </a:t>
            </a:r>
            <a:r>
              <a:rPr lang="en-US" smtClean="0">
                <a:latin typeface="Symbol" pitchFamily="18" charset="2"/>
              </a:rPr>
              <a:t>f</a:t>
            </a:r>
            <a:endParaRPr lang="en-US" smtClean="0"/>
          </a:p>
        </p:txBody>
      </p:sp>
      <p:sp>
        <p:nvSpPr>
          <p:cNvPr id="32771" name="Text Box 44"/>
          <p:cNvSpPr txBox="1">
            <a:spLocks noChangeArrowheads="1"/>
          </p:cNvSpPr>
          <p:nvPr/>
        </p:nvSpPr>
        <p:spPr bwMode="auto">
          <a:xfrm>
            <a:off x="1066800" y="4191000"/>
            <a:ext cx="7848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(1) Take a point </a:t>
            </a:r>
            <a:r>
              <a:rPr lang="en-US" sz="2400">
                <a:solidFill>
                  <a:srgbClr val="FF3300"/>
                </a:solidFill>
              </a:rPr>
              <a:t>S</a:t>
            </a:r>
            <a:r>
              <a:rPr lang="en-US" sz="2400">
                <a:solidFill>
                  <a:srgbClr val="000000"/>
                </a:solidFill>
              </a:rPr>
              <a:t> on the surface of the ellipsoid and define there the </a:t>
            </a:r>
            <a:r>
              <a:rPr lang="en-US" sz="2400">
                <a:solidFill>
                  <a:srgbClr val="0000FF"/>
                </a:solidFill>
              </a:rPr>
              <a:t>tangent plane</a:t>
            </a:r>
            <a:r>
              <a:rPr lang="en-US" sz="2400">
                <a:solidFill>
                  <a:srgbClr val="000000"/>
                </a:solidFill>
              </a:rPr>
              <a:t>, </a:t>
            </a:r>
            <a:r>
              <a:rPr lang="en-US" sz="2400">
                <a:solidFill>
                  <a:srgbClr val="0000FF"/>
                </a:solidFill>
              </a:rPr>
              <a:t>mn</a:t>
            </a:r>
            <a:endParaRPr lang="en-US" sz="240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(2) Define the line </a:t>
            </a:r>
            <a:r>
              <a:rPr lang="en-US" sz="2400">
                <a:solidFill>
                  <a:srgbClr val="008000"/>
                </a:solidFill>
              </a:rPr>
              <a:t>pq</a:t>
            </a:r>
            <a:r>
              <a:rPr lang="en-US" sz="2400">
                <a:solidFill>
                  <a:srgbClr val="000000"/>
                </a:solidFill>
              </a:rPr>
              <a:t> through S and </a:t>
            </a:r>
            <a:r>
              <a:rPr lang="en-US" sz="2400">
                <a:solidFill>
                  <a:srgbClr val="008000"/>
                </a:solidFill>
              </a:rPr>
              <a:t>normal</a:t>
            </a:r>
            <a:r>
              <a:rPr lang="en-US" sz="2400">
                <a:solidFill>
                  <a:srgbClr val="000000"/>
                </a:solidFill>
              </a:rPr>
              <a:t> to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tangent plane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(3) </a:t>
            </a:r>
            <a:r>
              <a:rPr lang="en-US" sz="2400">
                <a:solidFill>
                  <a:srgbClr val="FF3300"/>
                </a:solidFill>
              </a:rPr>
              <a:t>Angle pqr</a:t>
            </a:r>
            <a:r>
              <a:rPr lang="en-US" sz="2400">
                <a:solidFill>
                  <a:srgbClr val="000000"/>
                </a:solidFill>
              </a:rPr>
              <a:t> which this line makes with the equatorial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plane is the latitude </a:t>
            </a: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2400">
                <a:solidFill>
                  <a:srgbClr val="000000"/>
                </a:solidFill>
              </a:rPr>
              <a:t>, of point S</a:t>
            </a:r>
          </a:p>
        </p:txBody>
      </p:sp>
      <p:sp>
        <p:nvSpPr>
          <p:cNvPr id="32772" name="Oval 6"/>
          <p:cNvSpPr>
            <a:spLocks noChangeArrowheads="1"/>
          </p:cNvSpPr>
          <p:nvPr/>
        </p:nvSpPr>
        <p:spPr bwMode="auto">
          <a:xfrm>
            <a:off x="2895600" y="1914525"/>
            <a:ext cx="2774950" cy="21812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2895600" y="30051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3886200" y="2549525"/>
            <a:ext cx="460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O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2775" name="Line 11"/>
          <p:cNvSpPr>
            <a:spLocks noChangeShapeType="1"/>
          </p:cNvSpPr>
          <p:nvPr/>
        </p:nvSpPr>
        <p:spPr bwMode="auto">
          <a:xfrm>
            <a:off x="5670550" y="3005138"/>
            <a:ext cx="322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 flipV="1">
            <a:off x="4281488" y="1639888"/>
            <a:ext cx="0" cy="136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>
            <a:off x="4281488" y="3005138"/>
            <a:ext cx="1389062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4281488" y="1914525"/>
            <a:ext cx="0" cy="109061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9" name="Line 25"/>
          <p:cNvSpPr>
            <a:spLocks noChangeShapeType="1"/>
          </p:cNvSpPr>
          <p:nvPr/>
        </p:nvSpPr>
        <p:spPr bwMode="auto">
          <a:xfrm>
            <a:off x="4281488" y="2987675"/>
            <a:ext cx="0" cy="11080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0" name="Line 29"/>
          <p:cNvSpPr>
            <a:spLocks noChangeShapeType="1"/>
          </p:cNvSpPr>
          <p:nvPr/>
        </p:nvSpPr>
        <p:spPr bwMode="auto">
          <a:xfrm>
            <a:off x="5022850" y="1955800"/>
            <a:ext cx="723900" cy="774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1" name="Line 30"/>
          <p:cNvSpPr>
            <a:spLocks noChangeShapeType="1"/>
          </p:cNvSpPr>
          <p:nvPr/>
        </p:nvSpPr>
        <p:spPr bwMode="auto">
          <a:xfrm flipH="1">
            <a:off x="4594225" y="2125663"/>
            <a:ext cx="1033463" cy="881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2" name="Oval 31"/>
          <p:cNvSpPr>
            <a:spLocks noChangeArrowheads="1"/>
          </p:cNvSpPr>
          <p:nvPr/>
        </p:nvSpPr>
        <p:spPr bwMode="auto">
          <a:xfrm>
            <a:off x="5349875" y="2311400"/>
            <a:ext cx="61913" cy="555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grpSp>
        <p:nvGrpSpPr>
          <p:cNvPr id="32783" name="Group 34"/>
          <p:cNvGrpSpPr>
            <a:grpSpLocks/>
          </p:cNvGrpSpPr>
          <p:nvPr/>
        </p:nvGrpSpPr>
        <p:grpSpPr bwMode="auto">
          <a:xfrm rot="241450">
            <a:off x="5449888" y="2287588"/>
            <a:ext cx="80962" cy="128587"/>
            <a:chOff x="3777" y="1920"/>
            <a:chExt cx="63" cy="111"/>
          </a:xfrm>
        </p:grpSpPr>
        <p:sp>
          <p:nvSpPr>
            <p:cNvPr id="32792" name="Line 32"/>
            <p:cNvSpPr>
              <a:spLocks noChangeShapeType="1"/>
            </p:cNvSpPr>
            <p:nvPr/>
          </p:nvSpPr>
          <p:spPr bwMode="auto">
            <a:xfrm>
              <a:off x="3792" y="192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2793" name="Line 33"/>
            <p:cNvSpPr>
              <a:spLocks noChangeShapeType="1"/>
            </p:cNvSpPr>
            <p:nvPr/>
          </p:nvSpPr>
          <p:spPr bwMode="auto">
            <a:xfrm flipH="1">
              <a:off x="3777" y="1968"/>
              <a:ext cx="63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</p:grpSp>
      <p:sp>
        <p:nvSpPr>
          <p:cNvPr id="32784" name="Arc 35"/>
          <p:cNvSpPr>
            <a:spLocks/>
          </p:cNvSpPr>
          <p:nvPr/>
        </p:nvSpPr>
        <p:spPr bwMode="auto">
          <a:xfrm rot="800161">
            <a:off x="4791075" y="2841625"/>
            <a:ext cx="136525" cy="144463"/>
          </a:xfrm>
          <a:custGeom>
            <a:avLst/>
            <a:gdLst>
              <a:gd name="T0" fmla="*/ 0 w 23961"/>
              <a:gd name="T1" fmla="*/ 1726781 h 21600"/>
              <a:gd name="T2" fmla="*/ 143893349 w 23961"/>
              <a:gd name="T3" fmla="*/ 289046495 h 21600"/>
              <a:gd name="T4" fmla="*/ 14179183 w 23961"/>
              <a:gd name="T5" fmla="*/ 289046495 h 21600"/>
              <a:gd name="T6" fmla="*/ 0 60000 65536"/>
              <a:gd name="T7" fmla="*/ 0 60000 65536"/>
              <a:gd name="T8" fmla="*/ 0 60000 65536"/>
              <a:gd name="T9" fmla="*/ 0 w 23961"/>
              <a:gd name="T10" fmla="*/ 0 h 21600"/>
              <a:gd name="T11" fmla="*/ 23961 w 2396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61" h="21600" fill="none" extrusionOk="0">
                <a:moveTo>
                  <a:pt x="0" y="129"/>
                </a:moveTo>
                <a:cubicBezTo>
                  <a:pt x="784" y="43"/>
                  <a:pt x="1572" y="-1"/>
                  <a:pt x="2361" y="0"/>
                </a:cubicBezTo>
                <a:cubicBezTo>
                  <a:pt x="14290" y="0"/>
                  <a:pt x="23961" y="9670"/>
                  <a:pt x="23961" y="21600"/>
                </a:cubicBezTo>
              </a:path>
              <a:path w="23961" h="21600" stroke="0" extrusionOk="0">
                <a:moveTo>
                  <a:pt x="0" y="129"/>
                </a:moveTo>
                <a:cubicBezTo>
                  <a:pt x="784" y="43"/>
                  <a:pt x="1572" y="-1"/>
                  <a:pt x="2361" y="0"/>
                </a:cubicBezTo>
                <a:cubicBezTo>
                  <a:pt x="14290" y="0"/>
                  <a:pt x="23961" y="9670"/>
                  <a:pt x="23961" y="21600"/>
                </a:cubicBezTo>
                <a:lnTo>
                  <a:pt x="236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5" name="Text Box 36"/>
          <p:cNvSpPr txBox="1">
            <a:spLocks noChangeArrowheads="1"/>
          </p:cNvSpPr>
          <p:nvPr/>
        </p:nvSpPr>
        <p:spPr bwMode="auto">
          <a:xfrm>
            <a:off x="4962525" y="2644775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f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6" name="Text Box 39"/>
          <p:cNvSpPr txBox="1">
            <a:spLocks noChangeArrowheads="1"/>
          </p:cNvSpPr>
          <p:nvPr/>
        </p:nvSpPr>
        <p:spPr bwMode="auto">
          <a:xfrm>
            <a:off x="5257800" y="18637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7" name="Text Box 40"/>
          <p:cNvSpPr txBox="1">
            <a:spLocks noChangeArrowheads="1"/>
          </p:cNvSpPr>
          <p:nvPr/>
        </p:nvSpPr>
        <p:spPr bwMode="auto">
          <a:xfrm>
            <a:off x="4860925" y="16002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m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8" name="Text Box 41"/>
          <p:cNvSpPr txBox="1">
            <a:spLocks noChangeArrowheads="1"/>
          </p:cNvSpPr>
          <p:nvPr/>
        </p:nvSpPr>
        <p:spPr bwMode="auto">
          <a:xfrm>
            <a:off x="5699125" y="2438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n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9" name="Text Box 42"/>
          <p:cNvSpPr txBox="1">
            <a:spLocks noChangeArrowheads="1"/>
          </p:cNvSpPr>
          <p:nvPr/>
        </p:nvSpPr>
        <p:spPr bwMode="auto">
          <a:xfrm>
            <a:off x="4343400" y="285432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</a:rPr>
              <a:t>q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90" name="Text Box 43"/>
          <p:cNvSpPr txBox="1">
            <a:spLocks noChangeArrowheads="1"/>
          </p:cNvSpPr>
          <p:nvPr/>
        </p:nvSpPr>
        <p:spPr bwMode="auto">
          <a:xfrm>
            <a:off x="5622925" y="1828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</a:rPr>
              <a:t>p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91" name="Text Box 45"/>
          <p:cNvSpPr txBox="1">
            <a:spLocks noChangeArrowheads="1"/>
          </p:cNvSpPr>
          <p:nvPr/>
        </p:nvSpPr>
        <p:spPr bwMode="auto">
          <a:xfrm>
            <a:off x="5410200" y="2854325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3012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Cutting Plane of a Meridian</a:t>
            </a:r>
          </a:p>
        </p:txBody>
      </p:sp>
      <p:grpSp>
        <p:nvGrpSpPr>
          <p:cNvPr id="33795" name="Group 39"/>
          <p:cNvGrpSpPr>
            <a:grpSpLocks/>
          </p:cNvGrpSpPr>
          <p:nvPr/>
        </p:nvGrpSpPr>
        <p:grpSpPr bwMode="auto">
          <a:xfrm>
            <a:off x="685800" y="1662113"/>
            <a:ext cx="7454900" cy="4419600"/>
            <a:chOff x="432" y="1047"/>
            <a:chExt cx="4696" cy="2784"/>
          </a:xfrm>
        </p:grpSpPr>
        <p:sp>
          <p:nvSpPr>
            <p:cNvPr id="33796" name="Arc 23"/>
            <p:cNvSpPr>
              <a:spLocks/>
            </p:cNvSpPr>
            <p:nvPr/>
          </p:nvSpPr>
          <p:spPr bwMode="auto">
            <a:xfrm>
              <a:off x="1920" y="2496"/>
              <a:ext cx="1246" cy="136"/>
            </a:xfrm>
            <a:custGeom>
              <a:avLst/>
              <a:gdLst>
                <a:gd name="T0" fmla="*/ 0 w 18655"/>
                <a:gd name="T1" fmla="*/ 0 h 15106"/>
                <a:gd name="T2" fmla="*/ 0 w 18655"/>
                <a:gd name="T3" fmla="*/ 0 h 15106"/>
                <a:gd name="T4" fmla="*/ 0 w 18655"/>
                <a:gd name="T5" fmla="*/ 0 h 15106"/>
                <a:gd name="T6" fmla="*/ 0 60000 65536"/>
                <a:gd name="T7" fmla="*/ 0 60000 65536"/>
                <a:gd name="T8" fmla="*/ 0 60000 65536"/>
                <a:gd name="T9" fmla="*/ 0 w 18655"/>
                <a:gd name="T10" fmla="*/ 0 h 15106"/>
                <a:gd name="T11" fmla="*/ 18655 w 18655"/>
                <a:gd name="T12" fmla="*/ 15106 h 15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655" h="15106" fill="none" extrusionOk="0">
                  <a:moveTo>
                    <a:pt x="3215" y="15105"/>
                  </a:moveTo>
                  <a:cubicBezTo>
                    <a:pt x="1974" y="13837"/>
                    <a:pt x="894" y="12421"/>
                    <a:pt x="0" y="10888"/>
                  </a:cubicBezTo>
                </a:path>
                <a:path w="18655" h="15106" stroke="0" extrusionOk="0">
                  <a:moveTo>
                    <a:pt x="3215" y="15105"/>
                  </a:moveTo>
                  <a:cubicBezTo>
                    <a:pt x="1974" y="13837"/>
                    <a:pt x="894" y="12421"/>
                    <a:pt x="0" y="10888"/>
                  </a:cubicBezTo>
                  <a:lnTo>
                    <a:pt x="18655" y="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797" name="Arc 4"/>
            <p:cNvSpPr>
              <a:spLocks/>
            </p:cNvSpPr>
            <p:nvPr/>
          </p:nvSpPr>
          <p:spPr bwMode="auto">
            <a:xfrm>
              <a:off x="1710" y="1805"/>
              <a:ext cx="1166" cy="1407"/>
            </a:xfrm>
            <a:custGeom>
              <a:avLst/>
              <a:gdLst>
                <a:gd name="T0" fmla="*/ 0 w 21600"/>
                <a:gd name="T1" fmla="*/ 0 h 29031"/>
                <a:gd name="T2" fmla="*/ 0 w 21600"/>
                <a:gd name="T3" fmla="*/ 0 h 29031"/>
                <a:gd name="T4" fmla="*/ 0 w 21600"/>
                <a:gd name="T5" fmla="*/ 0 h 290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9031"/>
                <a:gd name="T11" fmla="*/ 21600 w 21600"/>
                <a:gd name="T12" fmla="*/ 29031 h 290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9031" fill="none" extrusionOk="0">
                  <a:moveTo>
                    <a:pt x="5565" y="29030"/>
                  </a:moveTo>
                  <a:cubicBezTo>
                    <a:pt x="1982" y="25061"/>
                    <a:pt x="0" y="19905"/>
                    <a:pt x="0" y="14559"/>
                  </a:cubicBezTo>
                  <a:cubicBezTo>
                    <a:pt x="-1" y="9171"/>
                    <a:pt x="2012" y="3979"/>
                    <a:pt x="5643" y="-1"/>
                  </a:cubicBezTo>
                </a:path>
                <a:path w="21600" h="29031" stroke="0" extrusionOk="0">
                  <a:moveTo>
                    <a:pt x="5565" y="29030"/>
                  </a:moveTo>
                  <a:cubicBezTo>
                    <a:pt x="1982" y="25061"/>
                    <a:pt x="0" y="19905"/>
                    <a:pt x="0" y="14559"/>
                  </a:cubicBezTo>
                  <a:cubicBezTo>
                    <a:pt x="-1" y="9171"/>
                    <a:pt x="2012" y="3979"/>
                    <a:pt x="5643" y="-1"/>
                  </a:cubicBezTo>
                  <a:lnTo>
                    <a:pt x="21600" y="14559"/>
                  </a:ln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798" name="Line 5"/>
            <p:cNvSpPr>
              <a:spLocks noChangeShapeType="1"/>
            </p:cNvSpPr>
            <p:nvPr/>
          </p:nvSpPr>
          <p:spPr bwMode="auto">
            <a:xfrm>
              <a:off x="3756" y="1913"/>
              <a:ext cx="0" cy="120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799" name="AutoShape 6"/>
            <p:cNvSpPr>
              <a:spLocks noChangeArrowheads="1"/>
            </p:cNvSpPr>
            <p:nvPr/>
          </p:nvSpPr>
          <p:spPr bwMode="auto">
            <a:xfrm rot="9946861">
              <a:off x="1584" y="1453"/>
              <a:ext cx="2387" cy="2154"/>
            </a:xfrm>
            <a:prstGeom prst="parallelogram">
              <a:avLst>
                <a:gd name="adj" fmla="val 27704"/>
              </a:avLst>
            </a:prstGeom>
            <a:solidFill>
              <a:srgbClr val="C9FFE4"/>
            </a:solidFill>
            <a:ln w="19050">
              <a:solidFill>
                <a:srgbClr val="3399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00" name="Line 7"/>
            <p:cNvSpPr>
              <a:spLocks noChangeShapeType="1"/>
            </p:cNvSpPr>
            <p:nvPr/>
          </p:nvSpPr>
          <p:spPr bwMode="auto">
            <a:xfrm>
              <a:off x="2767" y="2040"/>
              <a:ext cx="0" cy="1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01" name="Line 8"/>
            <p:cNvSpPr>
              <a:spLocks noChangeShapeType="1"/>
            </p:cNvSpPr>
            <p:nvPr/>
          </p:nvSpPr>
          <p:spPr bwMode="auto">
            <a:xfrm>
              <a:off x="2837" y="1470"/>
              <a:ext cx="0" cy="2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02" name="Arc 9"/>
            <p:cNvSpPr>
              <a:spLocks/>
            </p:cNvSpPr>
            <p:nvPr/>
          </p:nvSpPr>
          <p:spPr bwMode="auto">
            <a:xfrm>
              <a:off x="1919" y="1467"/>
              <a:ext cx="960" cy="1052"/>
            </a:xfrm>
            <a:custGeom>
              <a:avLst/>
              <a:gdLst>
                <a:gd name="T0" fmla="*/ 0 w 17773"/>
                <a:gd name="T1" fmla="*/ 0 h 21600"/>
                <a:gd name="T2" fmla="*/ 0 w 17773"/>
                <a:gd name="T3" fmla="*/ 0 h 21600"/>
                <a:gd name="T4" fmla="*/ 0 w 17773"/>
                <a:gd name="T5" fmla="*/ 0 h 21600"/>
                <a:gd name="T6" fmla="*/ 0 60000 65536"/>
                <a:gd name="T7" fmla="*/ 0 60000 65536"/>
                <a:gd name="T8" fmla="*/ 0 60000 65536"/>
                <a:gd name="T9" fmla="*/ 0 w 17773"/>
                <a:gd name="T10" fmla="*/ 0 h 21600"/>
                <a:gd name="T11" fmla="*/ 17773 w 177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73" h="21600" fill="none" extrusionOk="0">
                  <a:moveTo>
                    <a:pt x="-1" y="9285"/>
                  </a:moveTo>
                  <a:cubicBezTo>
                    <a:pt x="4036" y="3469"/>
                    <a:pt x="10666" y="-1"/>
                    <a:pt x="17746" y="0"/>
                  </a:cubicBezTo>
                  <a:cubicBezTo>
                    <a:pt x="17754" y="0"/>
                    <a:pt x="17763" y="0"/>
                    <a:pt x="17772" y="0"/>
                  </a:cubicBezTo>
                </a:path>
                <a:path w="17773" h="21600" stroke="0" extrusionOk="0">
                  <a:moveTo>
                    <a:pt x="-1" y="9285"/>
                  </a:moveTo>
                  <a:cubicBezTo>
                    <a:pt x="4036" y="3469"/>
                    <a:pt x="10666" y="-1"/>
                    <a:pt x="17746" y="0"/>
                  </a:cubicBezTo>
                  <a:cubicBezTo>
                    <a:pt x="17754" y="0"/>
                    <a:pt x="17763" y="0"/>
                    <a:pt x="17772" y="0"/>
                  </a:cubicBezTo>
                  <a:lnTo>
                    <a:pt x="1774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03" name="Arc 10"/>
            <p:cNvSpPr>
              <a:spLocks/>
            </p:cNvSpPr>
            <p:nvPr/>
          </p:nvSpPr>
          <p:spPr bwMode="auto">
            <a:xfrm>
              <a:off x="1856" y="2514"/>
              <a:ext cx="1020" cy="1047"/>
            </a:xfrm>
            <a:custGeom>
              <a:avLst/>
              <a:gdLst>
                <a:gd name="T0" fmla="*/ 0 w 18890"/>
                <a:gd name="T1" fmla="*/ 0 h 21589"/>
                <a:gd name="T2" fmla="*/ 0 w 18890"/>
                <a:gd name="T3" fmla="*/ 0 h 21589"/>
                <a:gd name="T4" fmla="*/ 0 w 18890"/>
                <a:gd name="T5" fmla="*/ 0 h 21589"/>
                <a:gd name="T6" fmla="*/ 0 60000 65536"/>
                <a:gd name="T7" fmla="*/ 0 60000 65536"/>
                <a:gd name="T8" fmla="*/ 0 60000 65536"/>
                <a:gd name="T9" fmla="*/ 0 w 18890"/>
                <a:gd name="T10" fmla="*/ 0 h 21589"/>
                <a:gd name="T11" fmla="*/ 18890 w 1889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90" h="21589" fill="none" extrusionOk="0">
                  <a:moveTo>
                    <a:pt x="18187" y="21588"/>
                  </a:moveTo>
                  <a:cubicBezTo>
                    <a:pt x="10592" y="21341"/>
                    <a:pt x="3685" y="17121"/>
                    <a:pt x="0" y="10475"/>
                  </a:cubicBezTo>
                </a:path>
                <a:path w="18890" h="21589" stroke="0" extrusionOk="0">
                  <a:moveTo>
                    <a:pt x="18187" y="21588"/>
                  </a:moveTo>
                  <a:cubicBezTo>
                    <a:pt x="10592" y="21341"/>
                    <a:pt x="3685" y="17121"/>
                    <a:pt x="0" y="10475"/>
                  </a:cubicBezTo>
                  <a:lnTo>
                    <a:pt x="1889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04" name="Line 11"/>
            <p:cNvSpPr>
              <a:spLocks noChangeShapeType="1"/>
            </p:cNvSpPr>
            <p:nvPr/>
          </p:nvSpPr>
          <p:spPr bwMode="auto">
            <a:xfrm>
              <a:off x="2837" y="1470"/>
              <a:ext cx="0" cy="2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05" name="Arc 12"/>
            <p:cNvSpPr>
              <a:spLocks/>
            </p:cNvSpPr>
            <p:nvPr/>
          </p:nvSpPr>
          <p:spPr bwMode="auto">
            <a:xfrm>
              <a:off x="2792" y="1467"/>
              <a:ext cx="1211" cy="2091"/>
            </a:xfrm>
            <a:custGeom>
              <a:avLst/>
              <a:gdLst>
                <a:gd name="T0" fmla="*/ 0 w 22446"/>
                <a:gd name="T1" fmla="*/ 0 h 43189"/>
                <a:gd name="T2" fmla="*/ 0 w 22446"/>
                <a:gd name="T3" fmla="*/ 0 h 43189"/>
                <a:gd name="T4" fmla="*/ 0 w 22446"/>
                <a:gd name="T5" fmla="*/ 0 h 43189"/>
                <a:gd name="T6" fmla="*/ 0 60000 65536"/>
                <a:gd name="T7" fmla="*/ 0 60000 65536"/>
                <a:gd name="T8" fmla="*/ 0 60000 65536"/>
                <a:gd name="T9" fmla="*/ 0 w 22446"/>
                <a:gd name="T10" fmla="*/ 0 h 43189"/>
                <a:gd name="T11" fmla="*/ 22446 w 22446"/>
                <a:gd name="T12" fmla="*/ 43189 h 431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43189" fill="none" extrusionOk="0">
                  <a:moveTo>
                    <a:pt x="-1" y="16"/>
                  </a:moveTo>
                  <a:cubicBezTo>
                    <a:pt x="281" y="5"/>
                    <a:pt x="563" y="-1"/>
                    <a:pt x="846" y="0"/>
                  </a:cubicBezTo>
                  <a:cubicBezTo>
                    <a:pt x="12775" y="0"/>
                    <a:pt x="22446" y="9670"/>
                    <a:pt x="22446" y="21600"/>
                  </a:cubicBezTo>
                  <a:cubicBezTo>
                    <a:pt x="22446" y="33263"/>
                    <a:pt x="13186" y="42820"/>
                    <a:pt x="1529" y="43189"/>
                  </a:cubicBezTo>
                </a:path>
                <a:path w="22446" h="43189" stroke="0" extrusionOk="0">
                  <a:moveTo>
                    <a:pt x="-1" y="16"/>
                  </a:moveTo>
                  <a:cubicBezTo>
                    <a:pt x="281" y="5"/>
                    <a:pt x="563" y="-1"/>
                    <a:pt x="846" y="0"/>
                  </a:cubicBezTo>
                  <a:cubicBezTo>
                    <a:pt x="12775" y="0"/>
                    <a:pt x="22446" y="9670"/>
                    <a:pt x="22446" y="21600"/>
                  </a:cubicBezTo>
                  <a:cubicBezTo>
                    <a:pt x="22446" y="33263"/>
                    <a:pt x="13186" y="42820"/>
                    <a:pt x="1529" y="43189"/>
                  </a:cubicBezTo>
                  <a:lnTo>
                    <a:pt x="846" y="21600"/>
                  </a:lnTo>
                  <a:close/>
                </a:path>
              </a:pathLst>
            </a:cu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3806" name="Arc 13"/>
            <p:cNvSpPr>
              <a:spLocks/>
            </p:cNvSpPr>
            <p:nvPr/>
          </p:nvSpPr>
          <p:spPr bwMode="auto">
            <a:xfrm>
              <a:off x="2272" y="1470"/>
              <a:ext cx="1294" cy="2091"/>
            </a:xfrm>
            <a:custGeom>
              <a:avLst/>
              <a:gdLst>
                <a:gd name="T0" fmla="*/ 0 w 43181"/>
                <a:gd name="T1" fmla="*/ 0 h 43200"/>
                <a:gd name="T2" fmla="*/ 0 w 43181"/>
                <a:gd name="T3" fmla="*/ 0 h 43200"/>
                <a:gd name="T4" fmla="*/ 0 w 43181"/>
                <a:gd name="T5" fmla="*/ 0 h 43200"/>
                <a:gd name="T6" fmla="*/ 0 60000 65536"/>
                <a:gd name="T7" fmla="*/ 0 60000 65536"/>
                <a:gd name="T8" fmla="*/ 0 60000 65536"/>
                <a:gd name="T9" fmla="*/ 0 w 43181"/>
                <a:gd name="T10" fmla="*/ 0 h 43200"/>
                <a:gd name="T11" fmla="*/ 43181 w 43181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81" h="43200" fill="none" extrusionOk="0">
                  <a:moveTo>
                    <a:pt x="4267" y="8685"/>
                  </a:moveTo>
                  <a:cubicBezTo>
                    <a:pt x="8344" y="3219"/>
                    <a:pt x="14762" y="-1"/>
                    <a:pt x="21581" y="0"/>
                  </a:cubicBezTo>
                  <a:cubicBezTo>
                    <a:pt x="33510" y="0"/>
                    <a:pt x="43181" y="9670"/>
                    <a:pt x="43181" y="21600"/>
                  </a:cubicBezTo>
                  <a:cubicBezTo>
                    <a:pt x="43181" y="33529"/>
                    <a:pt x="33510" y="43200"/>
                    <a:pt x="21581" y="43200"/>
                  </a:cubicBezTo>
                  <a:cubicBezTo>
                    <a:pt x="10004" y="43200"/>
                    <a:pt x="486" y="34073"/>
                    <a:pt x="0" y="22506"/>
                  </a:cubicBezTo>
                </a:path>
                <a:path w="43181" h="43200" stroke="0" extrusionOk="0">
                  <a:moveTo>
                    <a:pt x="4267" y="8685"/>
                  </a:moveTo>
                  <a:cubicBezTo>
                    <a:pt x="8344" y="3219"/>
                    <a:pt x="14762" y="-1"/>
                    <a:pt x="21581" y="0"/>
                  </a:cubicBezTo>
                  <a:cubicBezTo>
                    <a:pt x="33510" y="0"/>
                    <a:pt x="43181" y="9670"/>
                    <a:pt x="43181" y="21600"/>
                  </a:cubicBezTo>
                  <a:cubicBezTo>
                    <a:pt x="43181" y="33529"/>
                    <a:pt x="33510" y="43200"/>
                    <a:pt x="21581" y="43200"/>
                  </a:cubicBezTo>
                  <a:cubicBezTo>
                    <a:pt x="10004" y="43200"/>
                    <a:pt x="486" y="34073"/>
                    <a:pt x="0" y="22506"/>
                  </a:cubicBezTo>
                  <a:lnTo>
                    <a:pt x="21581" y="21600"/>
                  </a:lnTo>
                  <a:close/>
                </a:path>
              </a:pathLst>
            </a:custGeom>
            <a:solidFill>
              <a:srgbClr val="DDDDDD"/>
            </a:solidFill>
            <a:ln w="12700">
              <a:solidFill>
                <a:srgbClr val="339966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3807" name="Arc 14"/>
            <p:cNvSpPr>
              <a:spLocks/>
            </p:cNvSpPr>
            <p:nvPr/>
          </p:nvSpPr>
          <p:spPr bwMode="auto">
            <a:xfrm>
              <a:off x="2142" y="1472"/>
              <a:ext cx="790" cy="2090"/>
            </a:xfrm>
            <a:custGeom>
              <a:avLst/>
              <a:gdLst>
                <a:gd name="T0" fmla="*/ 0 w 22859"/>
                <a:gd name="T1" fmla="*/ 0 h 43162"/>
                <a:gd name="T2" fmla="*/ 0 w 22859"/>
                <a:gd name="T3" fmla="*/ 0 h 43162"/>
                <a:gd name="T4" fmla="*/ 0 w 22859"/>
                <a:gd name="T5" fmla="*/ 0 h 43162"/>
                <a:gd name="T6" fmla="*/ 0 60000 65536"/>
                <a:gd name="T7" fmla="*/ 0 60000 65536"/>
                <a:gd name="T8" fmla="*/ 0 60000 65536"/>
                <a:gd name="T9" fmla="*/ 0 w 22859"/>
                <a:gd name="T10" fmla="*/ 0 h 43162"/>
                <a:gd name="T11" fmla="*/ 22859 w 22859"/>
                <a:gd name="T12" fmla="*/ 43162 h 431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59" h="43162" fill="none" extrusionOk="0">
                  <a:moveTo>
                    <a:pt x="20317" y="43161"/>
                  </a:moveTo>
                  <a:cubicBezTo>
                    <a:pt x="8906" y="42482"/>
                    <a:pt x="0" y="3303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019" y="-1"/>
                    <a:pt x="22439" y="12"/>
                    <a:pt x="22859" y="36"/>
                  </a:cubicBezTo>
                </a:path>
                <a:path w="22859" h="43162" stroke="0" extrusionOk="0">
                  <a:moveTo>
                    <a:pt x="20317" y="43161"/>
                  </a:moveTo>
                  <a:cubicBezTo>
                    <a:pt x="8906" y="42482"/>
                    <a:pt x="0" y="3303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019" y="-1"/>
                    <a:pt x="22439" y="12"/>
                    <a:pt x="22859" y="36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DDDDDD"/>
            </a:solidFill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339966"/>
                </a:solidFill>
              </a:endParaRPr>
            </a:p>
          </p:txBody>
        </p:sp>
        <p:sp>
          <p:nvSpPr>
            <p:cNvPr id="33808" name="Text Box 15"/>
            <p:cNvSpPr txBox="1">
              <a:spLocks noChangeArrowheads="1"/>
            </p:cNvSpPr>
            <p:nvPr/>
          </p:nvSpPr>
          <p:spPr bwMode="auto">
            <a:xfrm>
              <a:off x="2741" y="1248"/>
              <a:ext cx="2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>
                  <a:solidFill>
                    <a:srgbClr val="000000"/>
                  </a:solidFill>
                  <a:latin typeface="Arial" charset="0"/>
                </a:rPr>
                <a:t>P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grpSp>
          <p:nvGrpSpPr>
            <p:cNvPr id="33809" name="Group 16"/>
            <p:cNvGrpSpPr>
              <a:grpSpLocks/>
            </p:cNvGrpSpPr>
            <p:nvPr/>
          </p:nvGrpSpPr>
          <p:grpSpPr bwMode="auto">
            <a:xfrm>
              <a:off x="2839" y="2486"/>
              <a:ext cx="71" cy="64"/>
              <a:chOff x="2016" y="2352"/>
              <a:chExt cx="96" cy="96"/>
            </a:xfrm>
          </p:grpSpPr>
          <p:sp>
            <p:nvSpPr>
              <p:cNvPr id="33821" name="Line 17"/>
              <p:cNvSpPr>
                <a:spLocks noChangeShapeType="1"/>
              </p:cNvSpPr>
              <p:nvPr/>
            </p:nvSpPr>
            <p:spPr bwMode="auto">
              <a:xfrm>
                <a:off x="2064" y="235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3822" name="Line 18"/>
              <p:cNvSpPr>
                <a:spLocks noChangeShapeType="1"/>
              </p:cNvSpPr>
              <p:nvPr/>
            </p:nvSpPr>
            <p:spPr bwMode="auto">
              <a:xfrm>
                <a:off x="2016" y="240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810" name="Arc 21"/>
            <p:cNvSpPr>
              <a:spLocks/>
            </p:cNvSpPr>
            <p:nvPr/>
          </p:nvSpPr>
          <p:spPr bwMode="auto">
            <a:xfrm>
              <a:off x="2150" y="2486"/>
              <a:ext cx="1855" cy="190"/>
            </a:xfrm>
            <a:custGeom>
              <a:avLst/>
              <a:gdLst>
                <a:gd name="T0" fmla="*/ 0 w 34818"/>
                <a:gd name="T1" fmla="*/ 0 h 21600"/>
                <a:gd name="T2" fmla="*/ 0 w 34818"/>
                <a:gd name="T3" fmla="*/ 0 h 21600"/>
                <a:gd name="T4" fmla="*/ 0 w 34818"/>
                <a:gd name="T5" fmla="*/ 0 h 21600"/>
                <a:gd name="T6" fmla="*/ 0 60000 65536"/>
                <a:gd name="T7" fmla="*/ 0 60000 65536"/>
                <a:gd name="T8" fmla="*/ 0 60000 65536"/>
                <a:gd name="T9" fmla="*/ 0 w 34818"/>
                <a:gd name="T10" fmla="*/ 0 h 21600"/>
                <a:gd name="T11" fmla="*/ 34818 w 348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8" h="21600" fill="none" extrusionOk="0">
                  <a:moveTo>
                    <a:pt x="34817" y="3054"/>
                  </a:moveTo>
                  <a:cubicBezTo>
                    <a:pt x="33297" y="13696"/>
                    <a:pt x="24184" y="21599"/>
                    <a:pt x="13435" y="21600"/>
                  </a:cubicBezTo>
                  <a:cubicBezTo>
                    <a:pt x="8555" y="21600"/>
                    <a:pt x="3820" y="19948"/>
                    <a:pt x="-1" y="16913"/>
                  </a:cubicBezTo>
                </a:path>
                <a:path w="34818" h="21600" stroke="0" extrusionOk="0">
                  <a:moveTo>
                    <a:pt x="34817" y="3054"/>
                  </a:moveTo>
                  <a:cubicBezTo>
                    <a:pt x="33297" y="13696"/>
                    <a:pt x="24184" y="21599"/>
                    <a:pt x="13435" y="21600"/>
                  </a:cubicBezTo>
                  <a:cubicBezTo>
                    <a:pt x="8555" y="21600"/>
                    <a:pt x="3820" y="19948"/>
                    <a:pt x="-1" y="16913"/>
                  </a:cubicBezTo>
                  <a:lnTo>
                    <a:pt x="13435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11" name="Arc 22"/>
            <p:cNvSpPr>
              <a:spLocks/>
            </p:cNvSpPr>
            <p:nvPr/>
          </p:nvSpPr>
          <p:spPr bwMode="auto">
            <a:xfrm>
              <a:off x="1723" y="2371"/>
              <a:ext cx="2290" cy="123"/>
            </a:xfrm>
            <a:custGeom>
              <a:avLst/>
              <a:gdLst>
                <a:gd name="T0" fmla="*/ 0 w 42912"/>
                <a:gd name="T1" fmla="*/ 0 h 21600"/>
                <a:gd name="T2" fmla="*/ 0 w 42912"/>
                <a:gd name="T3" fmla="*/ 0 h 21600"/>
                <a:gd name="T4" fmla="*/ 0 w 42912"/>
                <a:gd name="T5" fmla="*/ 0 h 21600"/>
                <a:gd name="T6" fmla="*/ 0 60000 65536"/>
                <a:gd name="T7" fmla="*/ 0 60000 65536"/>
                <a:gd name="T8" fmla="*/ 0 60000 65536"/>
                <a:gd name="T9" fmla="*/ 0 w 42912"/>
                <a:gd name="T10" fmla="*/ 0 h 21600"/>
                <a:gd name="T11" fmla="*/ 42912 w 4291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12" h="21600" fill="none" extrusionOk="0">
                  <a:moveTo>
                    <a:pt x="0" y="21371"/>
                  </a:moveTo>
                  <a:cubicBezTo>
                    <a:pt x="125" y="9531"/>
                    <a:pt x="9758" y="-1"/>
                    <a:pt x="21599" y="0"/>
                  </a:cubicBezTo>
                  <a:cubicBezTo>
                    <a:pt x="32174" y="0"/>
                    <a:pt x="41195" y="7657"/>
                    <a:pt x="42912" y="18092"/>
                  </a:cubicBezTo>
                </a:path>
                <a:path w="42912" h="21600" stroke="0" extrusionOk="0">
                  <a:moveTo>
                    <a:pt x="0" y="21371"/>
                  </a:moveTo>
                  <a:cubicBezTo>
                    <a:pt x="125" y="9531"/>
                    <a:pt x="9758" y="-1"/>
                    <a:pt x="21599" y="0"/>
                  </a:cubicBezTo>
                  <a:cubicBezTo>
                    <a:pt x="32174" y="0"/>
                    <a:pt x="41195" y="7657"/>
                    <a:pt x="42912" y="18092"/>
                  </a:cubicBezTo>
                  <a:lnTo>
                    <a:pt x="21599" y="2160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12" name="Text Box 28"/>
            <p:cNvSpPr txBox="1">
              <a:spLocks noChangeArrowheads="1"/>
            </p:cNvSpPr>
            <p:nvPr/>
          </p:nvSpPr>
          <p:spPr bwMode="auto">
            <a:xfrm>
              <a:off x="432" y="2784"/>
              <a:ext cx="73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2000">
                  <a:solidFill>
                    <a:srgbClr val="339966"/>
                  </a:solidFill>
                  <a:latin typeface="Arial" charset="0"/>
                </a:rPr>
                <a:t>Meridian</a:t>
              </a:r>
              <a:endParaRPr lang="de-DE" sz="1200">
                <a:solidFill>
                  <a:srgbClr val="339966"/>
                </a:solidFill>
                <a:latin typeface="Arial" charset="0"/>
              </a:endParaRPr>
            </a:p>
          </p:txBody>
        </p:sp>
        <p:sp>
          <p:nvSpPr>
            <p:cNvPr id="33813" name="Text Box 29"/>
            <p:cNvSpPr txBox="1">
              <a:spLocks noChangeArrowheads="1"/>
            </p:cNvSpPr>
            <p:nvPr/>
          </p:nvSpPr>
          <p:spPr bwMode="auto">
            <a:xfrm>
              <a:off x="3954" y="2107"/>
              <a:ext cx="6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2000">
                  <a:solidFill>
                    <a:srgbClr val="000000"/>
                  </a:solidFill>
                  <a:latin typeface="Arial" charset="0"/>
                </a:rPr>
                <a:t>Equator</a:t>
              </a:r>
            </a:p>
          </p:txBody>
        </p:sp>
        <p:sp>
          <p:nvSpPr>
            <p:cNvPr id="33814" name="Line 31"/>
            <p:cNvSpPr>
              <a:spLocks noChangeShapeType="1"/>
            </p:cNvSpPr>
            <p:nvPr/>
          </p:nvSpPr>
          <p:spPr bwMode="auto">
            <a:xfrm flipV="1">
              <a:off x="1104" y="2106"/>
              <a:ext cx="1107" cy="726"/>
            </a:xfrm>
            <a:prstGeom prst="line">
              <a:avLst/>
            </a:prstGeom>
            <a:noFill/>
            <a:ln w="12700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15" name="Line 32"/>
            <p:cNvSpPr>
              <a:spLocks noChangeShapeType="1"/>
            </p:cNvSpPr>
            <p:nvPr/>
          </p:nvSpPr>
          <p:spPr bwMode="auto">
            <a:xfrm flipH="1">
              <a:off x="3453" y="1536"/>
              <a:ext cx="431" cy="388"/>
            </a:xfrm>
            <a:prstGeom prst="line">
              <a:avLst/>
            </a:prstGeom>
            <a:noFill/>
            <a:ln w="12700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16" name="Line 34"/>
            <p:cNvSpPr>
              <a:spLocks noChangeShapeType="1"/>
            </p:cNvSpPr>
            <p:nvPr/>
          </p:nvSpPr>
          <p:spPr bwMode="auto">
            <a:xfrm flipH="1">
              <a:off x="3675" y="2296"/>
              <a:ext cx="349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17" name="Text Box 35"/>
            <p:cNvSpPr txBox="1">
              <a:spLocks noChangeArrowheads="1"/>
            </p:cNvSpPr>
            <p:nvPr/>
          </p:nvSpPr>
          <p:spPr bwMode="auto">
            <a:xfrm rot="-848401">
              <a:off x="1927" y="3578"/>
              <a:ext cx="3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200">
                  <a:solidFill>
                    <a:srgbClr val="339966"/>
                  </a:solidFill>
                  <a:latin typeface="Arial" charset="0"/>
                </a:rPr>
                <a:t>plane</a:t>
              </a:r>
              <a:endParaRPr lang="de-DE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818" name="Line 36"/>
            <p:cNvSpPr>
              <a:spLocks noChangeShapeType="1"/>
            </p:cNvSpPr>
            <p:nvPr/>
          </p:nvSpPr>
          <p:spPr bwMode="auto">
            <a:xfrm>
              <a:off x="2944" y="1047"/>
              <a:ext cx="0" cy="2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19" name="Arc 20"/>
            <p:cNvSpPr>
              <a:spLocks/>
            </p:cNvSpPr>
            <p:nvPr/>
          </p:nvSpPr>
          <p:spPr bwMode="auto">
            <a:xfrm>
              <a:off x="1728" y="2496"/>
              <a:ext cx="1444" cy="94"/>
            </a:xfrm>
            <a:custGeom>
              <a:avLst/>
              <a:gdLst>
                <a:gd name="T0" fmla="*/ 0 w 21529"/>
                <a:gd name="T1" fmla="*/ 0 h 10419"/>
                <a:gd name="T2" fmla="*/ 0 w 21529"/>
                <a:gd name="T3" fmla="*/ 0 h 10419"/>
                <a:gd name="T4" fmla="*/ 0 w 21529"/>
                <a:gd name="T5" fmla="*/ 0 h 10419"/>
                <a:gd name="T6" fmla="*/ 0 60000 65536"/>
                <a:gd name="T7" fmla="*/ 0 60000 65536"/>
                <a:gd name="T8" fmla="*/ 0 60000 65536"/>
                <a:gd name="T9" fmla="*/ 0 w 21529"/>
                <a:gd name="T10" fmla="*/ 0 h 10419"/>
                <a:gd name="T11" fmla="*/ 21529 w 21529"/>
                <a:gd name="T12" fmla="*/ 10419 h 104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29" h="10419" fill="none" extrusionOk="0">
                  <a:moveTo>
                    <a:pt x="2607" y="10419"/>
                  </a:moveTo>
                  <a:cubicBezTo>
                    <a:pt x="1135" y="7745"/>
                    <a:pt x="247" y="4790"/>
                    <a:pt x="-1" y="1749"/>
                  </a:cubicBezTo>
                </a:path>
                <a:path w="21529" h="10419" stroke="0" extrusionOk="0">
                  <a:moveTo>
                    <a:pt x="2607" y="10419"/>
                  </a:moveTo>
                  <a:cubicBezTo>
                    <a:pt x="1135" y="7745"/>
                    <a:pt x="247" y="4790"/>
                    <a:pt x="-1" y="1749"/>
                  </a:cubicBezTo>
                  <a:lnTo>
                    <a:pt x="21529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3820" name="Text Box 38"/>
            <p:cNvSpPr txBox="1">
              <a:spLocks noChangeArrowheads="1"/>
            </p:cNvSpPr>
            <p:nvPr/>
          </p:nvSpPr>
          <p:spPr bwMode="auto">
            <a:xfrm>
              <a:off x="3936" y="1440"/>
              <a:ext cx="11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2000">
                  <a:solidFill>
                    <a:srgbClr val="339966"/>
                  </a:solidFill>
                  <a:latin typeface="Arial" charset="0"/>
                </a:rPr>
                <a:t>Prime Meridian</a:t>
              </a:r>
              <a:endParaRPr lang="de-DE" sz="1200">
                <a:solidFill>
                  <a:srgbClr val="339966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Hydraulic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Stormwater</a:t>
            </a:r>
            <a:r>
              <a:rPr lang="en-US" dirty="0" smtClean="0">
                <a:solidFill>
                  <a:srgbClr val="FF0000"/>
                </a:solidFill>
              </a:rPr>
              <a:t> runoff disposal</a:t>
            </a:r>
          </a:p>
          <a:p>
            <a:pPr lvl="1"/>
            <a:r>
              <a:rPr lang="en-US" dirty="0"/>
              <a:t>Get the water off the site as quickly and efficiently </a:t>
            </a:r>
            <a:r>
              <a:rPr lang="en-US" dirty="0" smtClean="0"/>
              <a:t>possible</a:t>
            </a:r>
            <a:endParaRPr lang="en-US" dirty="0"/>
          </a:p>
          <a:p>
            <a:r>
              <a:rPr lang="en-US" dirty="0" err="1" smtClean="0">
                <a:solidFill>
                  <a:srgbClr val="FF0000"/>
                </a:solidFill>
              </a:rPr>
              <a:t>Stormwater</a:t>
            </a:r>
            <a:r>
              <a:rPr lang="en-US" dirty="0" smtClean="0">
                <a:solidFill>
                  <a:srgbClr val="FF0000"/>
                </a:solidFill>
              </a:rPr>
              <a:t> detention</a:t>
            </a:r>
          </a:p>
          <a:p>
            <a:pPr lvl="1"/>
            <a:r>
              <a:rPr lang="en-US" dirty="0"/>
              <a:t>Slow down the </a:t>
            </a:r>
            <a:r>
              <a:rPr lang="en-US" dirty="0" err="1"/>
              <a:t>stormwater</a:t>
            </a:r>
            <a:r>
              <a:rPr lang="en-US" dirty="0"/>
              <a:t> so that peak flow after development is not more than </a:t>
            </a:r>
            <a:r>
              <a:rPr lang="en-US" dirty="0" smtClean="0"/>
              <a:t>before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Water Quality </a:t>
            </a:r>
            <a:r>
              <a:rPr lang="en-US" dirty="0" smtClean="0">
                <a:solidFill>
                  <a:srgbClr val="FF0000"/>
                </a:solidFill>
              </a:rPr>
              <a:t>Control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Retain and filter water on site so that bacteria are reduced and water quality improves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Low Impact Development</a:t>
            </a:r>
          </a:p>
          <a:p>
            <a:pPr lvl="1"/>
            <a:r>
              <a:rPr lang="en-US" dirty="0" smtClean="0"/>
              <a:t>Dispersed onsite infiltration, filtration and retention schemes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104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Definition of Longitude, </a:t>
            </a:r>
            <a:r>
              <a:rPr lang="en-US" smtClean="0">
                <a:latin typeface="Symbol" pitchFamily="18" charset="2"/>
              </a:rPr>
              <a:t>l</a:t>
            </a:r>
            <a:endParaRPr lang="en-US" smtClean="0"/>
          </a:p>
        </p:txBody>
      </p:sp>
      <p:pic>
        <p:nvPicPr>
          <p:cNvPr id="34819" name="Picture 3" descr="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2775" y="2509838"/>
            <a:ext cx="3729038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Line 4"/>
          <p:cNvSpPr>
            <a:spLocks noChangeShapeType="1"/>
          </p:cNvSpPr>
          <p:nvPr/>
        </p:nvSpPr>
        <p:spPr bwMode="auto">
          <a:xfrm flipH="1">
            <a:off x="4976813" y="4246563"/>
            <a:ext cx="9525" cy="16144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403725" y="6042025"/>
            <a:ext cx="935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0°E, W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427288" y="4098925"/>
            <a:ext cx="855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90°W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(-90 °)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4271963" y="2281238"/>
            <a:ext cx="1189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180°E, W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6792913" y="4110038"/>
            <a:ext cx="91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90°E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(+90 °)</a:t>
            </a:r>
          </a:p>
        </p:txBody>
      </p:sp>
      <p:sp>
        <p:nvSpPr>
          <p:cNvPr id="34825" name="Text Box 12"/>
          <p:cNvSpPr txBox="1">
            <a:spLocks noChangeArrowheads="1"/>
          </p:cNvSpPr>
          <p:nvPr/>
        </p:nvSpPr>
        <p:spPr bwMode="auto">
          <a:xfrm>
            <a:off x="2514600" y="3073400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-120°</a:t>
            </a:r>
          </a:p>
        </p:txBody>
      </p:sp>
      <p:sp>
        <p:nvSpPr>
          <p:cNvPr id="34826" name="Text Box 13"/>
          <p:cNvSpPr txBox="1">
            <a:spLocks noChangeArrowheads="1"/>
          </p:cNvSpPr>
          <p:nvPr/>
        </p:nvSpPr>
        <p:spPr bwMode="auto">
          <a:xfrm>
            <a:off x="3284538" y="5643563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-30°</a:t>
            </a:r>
          </a:p>
        </p:txBody>
      </p: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2690813" y="4954588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-60°</a:t>
            </a:r>
          </a:p>
        </p:txBody>
      </p:sp>
      <p:sp>
        <p:nvSpPr>
          <p:cNvPr id="34828" name="Text Box 16"/>
          <p:cNvSpPr txBox="1">
            <a:spLocks noChangeArrowheads="1"/>
          </p:cNvSpPr>
          <p:nvPr/>
        </p:nvSpPr>
        <p:spPr bwMode="auto">
          <a:xfrm>
            <a:off x="3429000" y="2446338"/>
            <a:ext cx="933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-150°</a:t>
            </a:r>
          </a:p>
        </p:txBody>
      </p:sp>
      <p:sp>
        <p:nvSpPr>
          <p:cNvPr id="34829" name="Text Box 17"/>
          <p:cNvSpPr txBox="1">
            <a:spLocks noChangeArrowheads="1"/>
          </p:cNvSpPr>
          <p:nvPr/>
        </p:nvSpPr>
        <p:spPr bwMode="auto">
          <a:xfrm>
            <a:off x="5919788" y="5705475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30°</a:t>
            </a:r>
          </a:p>
        </p:txBody>
      </p:sp>
      <p:sp>
        <p:nvSpPr>
          <p:cNvPr id="34830" name="Text Box 18"/>
          <p:cNvSpPr txBox="1">
            <a:spLocks noChangeArrowheads="1"/>
          </p:cNvSpPr>
          <p:nvPr/>
        </p:nvSpPr>
        <p:spPr bwMode="auto">
          <a:xfrm>
            <a:off x="6643688" y="5016500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-60°</a:t>
            </a:r>
          </a:p>
        </p:txBody>
      </p:sp>
      <p:sp>
        <p:nvSpPr>
          <p:cNvPr id="34831" name="Text Box 19"/>
          <p:cNvSpPr txBox="1">
            <a:spLocks noChangeArrowheads="1"/>
          </p:cNvSpPr>
          <p:nvPr/>
        </p:nvSpPr>
        <p:spPr bwMode="auto">
          <a:xfrm>
            <a:off x="6578600" y="3136900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120°</a:t>
            </a:r>
          </a:p>
        </p:txBody>
      </p:sp>
      <p:sp>
        <p:nvSpPr>
          <p:cNvPr id="34832" name="Text Box 20"/>
          <p:cNvSpPr txBox="1">
            <a:spLocks noChangeArrowheads="1"/>
          </p:cNvSpPr>
          <p:nvPr/>
        </p:nvSpPr>
        <p:spPr bwMode="auto">
          <a:xfrm>
            <a:off x="5788025" y="2446338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150°</a:t>
            </a:r>
          </a:p>
        </p:txBody>
      </p:sp>
      <p:sp>
        <p:nvSpPr>
          <p:cNvPr id="34833" name="Line 21"/>
          <p:cNvSpPr>
            <a:spLocks noChangeShapeType="1"/>
          </p:cNvSpPr>
          <p:nvPr/>
        </p:nvSpPr>
        <p:spPr bwMode="auto">
          <a:xfrm flipH="1">
            <a:off x="4098925" y="4246563"/>
            <a:ext cx="887413" cy="145256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4" name="Freeform 26"/>
          <p:cNvSpPr>
            <a:spLocks/>
          </p:cNvSpPr>
          <p:nvPr/>
        </p:nvSpPr>
        <p:spPr bwMode="auto">
          <a:xfrm>
            <a:off x="4543425" y="4948238"/>
            <a:ext cx="460375" cy="125412"/>
          </a:xfrm>
          <a:custGeom>
            <a:avLst/>
            <a:gdLst>
              <a:gd name="T0" fmla="*/ 0 w 336"/>
              <a:gd name="T1" fmla="*/ 0 h 96"/>
              <a:gd name="T2" fmla="*/ 2147483647 w 336"/>
              <a:gd name="T3" fmla="*/ 2147483647 h 96"/>
              <a:gd name="T4" fmla="*/ 2147483647 w 336"/>
              <a:gd name="T5" fmla="*/ 2147483647 h 96"/>
              <a:gd name="T6" fmla="*/ 2147483647 w 336"/>
              <a:gd name="T7" fmla="*/ 2147483647 h 96"/>
              <a:gd name="T8" fmla="*/ 2147483647 w 336"/>
              <a:gd name="T9" fmla="*/ 2147483647 h 96"/>
              <a:gd name="T10" fmla="*/ 2147483647 w 336"/>
              <a:gd name="T11" fmla="*/ 2147483647 h 96"/>
              <a:gd name="T12" fmla="*/ 2147483647 w 336"/>
              <a:gd name="T13" fmla="*/ 2147483647 h 96"/>
              <a:gd name="T14" fmla="*/ 2147483647 w 336"/>
              <a:gd name="T15" fmla="*/ 2147483647 h 96"/>
              <a:gd name="T16" fmla="*/ 2147483647 w 336"/>
              <a:gd name="T17" fmla="*/ 2147483647 h 96"/>
              <a:gd name="T18" fmla="*/ 2147483647 w 336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6"/>
              <a:gd name="T31" fmla="*/ 0 h 96"/>
              <a:gd name="T32" fmla="*/ 336 w 336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6" h="96">
                <a:moveTo>
                  <a:pt x="0" y="0"/>
                </a:moveTo>
                <a:cubicBezTo>
                  <a:pt x="26" y="12"/>
                  <a:pt x="52" y="25"/>
                  <a:pt x="72" y="34"/>
                </a:cubicBezTo>
                <a:cubicBezTo>
                  <a:pt x="92" y="43"/>
                  <a:pt x="109" y="49"/>
                  <a:pt x="120" y="53"/>
                </a:cubicBezTo>
                <a:cubicBezTo>
                  <a:pt x="131" y="57"/>
                  <a:pt x="130" y="57"/>
                  <a:pt x="142" y="60"/>
                </a:cubicBezTo>
                <a:cubicBezTo>
                  <a:pt x="154" y="63"/>
                  <a:pt x="178" y="69"/>
                  <a:pt x="194" y="72"/>
                </a:cubicBezTo>
                <a:cubicBezTo>
                  <a:pt x="210" y="75"/>
                  <a:pt x="228" y="77"/>
                  <a:pt x="240" y="79"/>
                </a:cubicBezTo>
                <a:cubicBezTo>
                  <a:pt x="252" y="81"/>
                  <a:pt x="260" y="85"/>
                  <a:pt x="269" y="86"/>
                </a:cubicBezTo>
                <a:cubicBezTo>
                  <a:pt x="278" y="87"/>
                  <a:pt x="287" y="86"/>
                  <a:pt x="295" y="86"/>
                </a:cubicBezTo>
                <a:cubicBezTo>
                  <a:pt x="303" y="86"/>
                  <a:pt x="310" y="87"/>
                  <a:pt x="317" y="89"/>
                </a:cubicBezTo>
                <a:cubicBezTo>
                  <a:pt x="324" y="91"/>
                  <a:pt x="330" y="93"/>
                  <a:pt x="336" y="9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5" name="Text Box 27"/>
          <p:cNvSpPr txBox="1">
            <a:spLocks noChangeArrowheads="1"/>
          </p:cNvSpPr>
          <p:nvPr/>
        </p:nvSpPr>
        <p:spPr bwMode="auto">
          <a:xfrm>
            <a:off x="4535488" y="4954588"/>
            <a:ext cx="442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4836" name="Text Box 29"/>
          <p:cNvSpPr txBox="1">
            <a:spLocks noChangeArrowheads="1"/>
          </p:cNvSpPr>
          <p:nvPr/>
        </p:nvSpPr>
        <p:spPr bwMode="auto">
          <a:xfrm>
            <a:off x="1143000" y="1447800"/>
            <a:ext cx="7510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400">
                <a:solidFill>
                  <a:srgbClr val="000000"/>
                </a:solidFill>
              </a:rPr>
              <a:t> = the angle between a cutting plane on the prime meridian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and the cutting plane on the meridian through the point, P</a:t>
            </a:r>
          </a:p>
        </p:txBody>
      </p:sp>
      <p:sp>
        <p:nvSpPr>
          <p:cNvPr id="34837" name="Oval 30"/>
          <p:cNvSpPr>
            <a:spLocks noChangeArrowheads="1"/>
          </p:cNvSpPr>
          <p:nvPr/>
        </p:nvSpPr>
        <p:spPr bwMode="auto">
          <a:xfrm>
            <a:off x="4297363" y="5287963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8" name="Text Box 31"/>
          <p:cNvSpPr txBox="1">
            <a:spLocks noChangeArrowheads="1"/>
          </p:cNvSpPr>
          <p:nvPr/>
        </p:nvSpPr>
        <p:spPr bwMode="auto">
          <a:xfrm>
            <a:off x="4098925" y="49180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329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Geoid and Ellipsoid</a:t>
            </a:r>
          </a:p>
        </p:txBody>
      </p:sp>
      <p:sp>
        <p:nvSpPr>
          <p:cNvPr id="39939" name="Arc 4"/>
          <p:cNvSpPr>
            <a:spLocks/>
          </p:cNvSpPr>
          <p:nvPr/>
        </p:nvSpPr>
        <p:spPr bwMode="auto">
          <a:xfrm>
            <a:off x="1425575" y="3881438"/>
            <a:ext cx="5484813" cy="1452562"/>
          </a:xfrm>
          <a:custGeom>
            <a:avLst/>
            <a:gdLst>
              <a:gd name="T0" fmla="*/ 0 w 17606"/>
              <a:gd name="T1" fmla="*/ 2147483647 h 21600"/>
              <a:gd name="T2" fmla="*/ 2147483647 w 17606"/>
              <a:gd name="T3" fmla="*/ 2147483647 h 21600"/>
              <a:gd name="T4" fmla="*/ 2147483647 w 17606"/>
              <a:gd name="T5" fmla="*/ 2147483647 h 21600"/>
              <a:gd name="T6" fmla="*/ 0 60000 65536"/>
              <a:gd name="T7" fmla="*/ 0 60000 65536"/>
              <a:gd name="T8" fmla="*/ 0 60000 65536"/>
              <a:gd name="T9" fmla="*/ 0 w 17606"/>
              <a:gd name="T10" fmla="*/ 0 h 21600"/>
              <a:gd name="T11" fmla="*/ 17606 w 1760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606" h="21600" fill="none" extrusionOk="0">
                <a:moveTo>
                  <a:pt x="0" y="1455"/>
                </a:moveTo>
                <a:cubicBezTo>
                  <a:pt x="2486" y="493"/>
                  <a:pt x="5128" y="-1"/>
                  <a:pt x="7794" y="0"/>
                </a:cubicBezTo>
                <a:cubicBezTo>
                  <a:pt x="11204" y="0"/>
                  <a:pt x="14567" y="807"/>
                  <a:pt x="17605" y="2357"/>
                </a:cubicBezTo>
              </a:path>
              <a:path w="17606" h="21600" stroke="0" extrusionOk="0">
                <a:moveTo>
                  <a:pt x="0" y="1455"/>
                </a:moveTo>
                <a:cubicBezTo>
                  <a:pt x="2486" y="493"/>
                  <a:pt x="5128" y="-1"/>
                  <a:pt x="7794" y="0"/>
                </a:cubicBezTo>
                <a:cubicBezTo>
                  <a:pt x="11204" y="0"/>
                  <a:pt x="14567" y="807"/>
                  <a:pt x="17605" y="2357"/>
                </a:cubicBezTo>
                <a:lnTo>
                  <a:pt x="7794" y="21600"/>
                </a:lnTo>
                <a:close/>
              </a:path>
            </a:pathLst>
          </a:cu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40" name="Freeform 6"/>
          <p:cNvSpPr>
            <a:spLocks/>
          </p:cNvSpPr>
          <p:nvPr/>
        </p:nvSpPr>
        <p:spPr bwMode="auto">
          <a:xfrm>
            <a:off x="1371600" y="3243263"/>
            <a:ext cx="5634038" cy="1695450"/>
          </a:xfrm>
          <a:custGeom>
            <a:avLst/>
            <a:gdLst>
              <a:gd name="T0" fmla="*/ 0 w 3840"/>
              <a:gd name="T1" fmla="*/ 2147483647 h 1016"/>
              <a:gd name="T2" fmla="*/ 2147483647 w 3840"/>
              <a:gd name="T3" fmla="*/ 2147483647 h 1016"/>
              <a:gd name="T4" fmla="*/ 2147483647 w 3840"/>
              <a:gd name="T5" fmla="*/ 2147483647 h 1016"/>
              <a:gd name="T6" fmla="*/ 2147483647 w 3840"/>
              <a:gd name="T7" fmla="*/ 2147483647 h 1016"/>
              <a:gd name="T8" fmla="*/ 2147483647 w 3840"/>
              <a:gd name="T9" fmla="*/ 2147483647 h 1016"/>
              <a:gd name="T10" fmla="*/ 2147483647 w 3840"/>
              <a:gd name="T11" fmla="*/ 2147483647 h 1016"/>
              <a:gd name="T12" fmla="*/ 2147483647 w 3840"/>
              <a:gd name="T13" fmla="*/ 2147483647 h 1016"/>
              <a:gd name="T14" fmla="*/ 2147483647 w 3840"/>
              <a:gd name="T15" fmla="*/ 2147483647 h 10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40"/>
              <a:gd name="T25" fmla="*/ 0 h 1016"/>
              <a:gd name="T26" fmla="*/ 3840 w 3840"/>
              <a:gd name="T27" fmla="*/ 1016 h 10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40" h="1016">
                <a:moveTo>
                  <a:pt x="0" y="1016"/>
                </a:moveTo>
                <a:cubicBezTo>
                  <a:pt x="260" y="1000"/>
                  <a:pt x="520" y="984"/>
                  <a:pt x="720" y="920"/>
                </a:cubicBezTo>
                <a:cubicBezTo>
                  <a:pt x="920" y="856"/>
                  <a:pt x="1040" y="736"/>
                  <a:pt x="1200" y="632"/>
                </a:cubicBezTo>
                <a:cubicBezTo>
                  <a:pt x="1360" y="528"/>
                  <a:pt x="1512" y="344"/>
                  <a:pt x="1680" y="296"/>
                </a:cubicBezTo>
                <a:cubicBezTo>
                  <a:pt x="1848" y="248"/>
                  <a:pt x="2056" y="360"/>
                  <a:pt x="2208" y="344"/>
                </a:cubicBezTo>
                <a:cubicBezTo>
                  <a:pt x="2360" y="328"/>
                  <a:pt x="2456" y="256"/>
                  <a:pt x="2592" y="200"/>
                </a:cubicBezTo>
                <a:cubicBezTo>
                  <a:pt x="2728" y="144"/>
                  <a:pt x="2816" y="16"/>
                  <a:pt x="3024" y="8"/>
                </a:cubicBezTo>
                <a:cubicBezTo>
                  <a:pt x="3232" y="0"/>
                  <a:pt x="3536" y="76"/>
                  <a:pt x="3840" y="152"/>
                </a:cubicBezTo>
              </a:path>
            </a:pathLst>
          </a:custGeom>
          <a:noFill/>
          <a:ln w="19050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41" name="Freeform 7"/>
          <p:cNvSpPr>
            <a:spLocks/>
          </p:cNvSpPr>
          <p:nvPr/>
        </p:nvSpPr>
        <p:spPr bwMode="auto">
          <a:xfrm>
            <a:off x="5884863" y="3613150"/>
            <a:ext cx="1125537" cy="153988"/>
          </a:xfrm>
          <a:custGeom>
            <a:avLst/>
            <a:gdLst>
              <a:gd name="T0" fmla="*/ 0 w 768"/>
              <a:gd name="T1" fmla="*/ 2147483647 h 56"/>
              <a:gd name="T2" fmla="*/ 2147483647 w 768"/>
              <a:gd name="T3" fmla="*/ 2147483647 h 56"/>
              <a:gd name="T4" fmla="*/ 2147483647 w 768"/>
              <a:gd name="T5" fmla="*/ 2147483647 h 56"/>
              <a:gd name="T6" fmla="*/ 0 60000 65536"/>
              <a:gd name="T7" fmla="*/ 0 60000 65536"/>
              <a:gd name="T8" fmla="*/ 0 60000 65536"/>
              <a:gd name="T9" fmla="*/ 0 w 768"/>
              <a:gd name="T10" fmla="*/ 0 h 56"/>
              <a:gd name="T11" fmla="*/ 768 w 768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6">
                <a:moveTo>
                  <a:pt x="0" y="8"/>
                </a:moveTo>
                <a:cubicBezTo>
                  <a:pt x="104" y="4"/>
                  <a:pt x="208" y="0"/>
                  <a:pt x="336" y="8"/>
                </a:cubicBezTo>
                <a:cubicBezTo>
                  <a:pt x="464" y="16"/>
                  <a:pt x="696" y="48"/>
                  <a:pt x="768" y="56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1479550" y="4133850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3333CC"/>
                </a:solidFill>
                <a:latin typeface="Arial" charset="0"/>
              </a:rPr>
              <a:t>Ocean</a:t>
            </a: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3962400" y="4800600"/>
            <a:ext cx="862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3333CC"/>
                </a:solidFill>
                <a:latin typeface="Arial" charset="0"/>
              </a:rPr>
              <a:t>Geoid</a:t>
            </a: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39944" name="Line 10"/>
          <p:cNvSpPr>
            <a:spLocks noChangeShapeType="1"/>
          </p:cNvSpPr>
          <p:nvPr/>
        </p:nvSpPr>
        <p:spPr bwMode="auto">
          <a:xfrm flipV="1">
            <a:off x="4391025" y="3887788"/>
            <a:ext cx="261938" cy="9128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45" name="Text Box 20"/>
          <p:cNvSpPr txBox="1">
            <a:spLocks noChangeArrowheads="1"/>
          </p:cNvSpPr>
          <p:nvPr/>
        </p:nvSpPr>
        <p:spPr bwMode="auto">
          <a:xfrm>
            <a:off x="4181475" y="2263775"/>
            <a:ext cx="169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996633"/>
                </a:solidFill>
                <a:latin typeface="Arial" charset="0"/>
              </a:rPr>
              <a:t>Earth surface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9946" name="Line 21"/>
          <p:cNvSpPr>
            <a:spLocks noChangeShapeType="1"/>
          </p:cNvSpPr>
          <p:nvPr/>
        </p:nvSpPr>
        <p:spPr bwMode="auto">
          <a:xfrm>
            <a:off x="4910138" y="2813050"/>
            <a:ext cx="230187" cy="76200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47" name="Freeform 22"/>
          <p:cNvSpPr>
            <a:spLocks/>
          </p:cNvSpPr>
          <p:nvPr/>
        </p:nvSpPr>
        <p:spPr bwMode="auto">
          <a:xfrm rot="265595">
            <a:off x="3471863" y="3543300"/>
            <a:ext cx="2395537" cy="482600"/>
          </a:xfrm>
          <a:custGeom>
            <a:avLst/>
            <a:gdLst>
              <a:gd name="T0" fmla="*/ 0 w 1680"/>
              <a:gd name="T1" fmla="*/ 2147483647 h 240"/>
              <a:gd name="T2" fmla="*/ 2147483647 w 1680"/>
              <a:gd name="T3" fmla="*/ 2147483647 h 240"/>
              <a:gd name="T4" fmla="*/ 2147483647 w 1680"/>
              <a:gd name="T5" fmla="*/ 2147483647 h 240"/>
              <a:gd name="T6" fmla="*/ 2147483647 w 1680"/>
              <a:gd name="T7" fmla="*/ 2147483647 h 240"/>
              <a:gd name="T8" fmla="*/ 2147483647 w 1680"/>
              <a:gd name="T9" fmla="*/ 2147483647 h 240"/>
              <a:gd name="T10" fmla="*/ 2147483647 w 1680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80"/>
              <a:gd name="T19" fmla="*/ 0 h 240"/>
              <a:gd name="T20" fmla="*/ 1680 w 1680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80" h="240">
                <a:moveTo>
                  <a:pt x="0" y="240"/>
                </a:moveTo>
                <a:cubicBezTo>
                  <a:pt x="68" y="220"/>
                  <a:pt x="136" y="200"/>
                  <a:pt x="240" y="192"/>
                </a:cubicBezTo>
                <a:cubicBezTo>
                  <a:pt x="344" y="184"/>
                  <a:pt x="472" y="200"/>
                  <a:pt x="624" y="192"/>
                </a:cubicBezTo>
                <a:cubicBezTo>
                  <a:pt x="776" y="184"/>
                  <a:pt x="1000" y="168"/>
                  <a:pt x="1152" y="144"/>
                </a:cubicBezTo>
                <a:cubicBezTo>
                  <a:pt x="1304" y="120"/>
                  <a:pt x="1448" y="72"/>
                  <a:pt x="1536" y="48"/>
                </a:cubicBezTo>
                <a:cubicBezTo>
                  <a:pt x="1624" y="24"/>
                  <a:pt x="1652" y="12"/>
                  <a:pt x="1680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48" name="AutoShape 24"/>
          <p:cNvSpPr>
            <a:spLocks noChangeArrowheads="1"/>
          </p:cNvSpPr>
          <p:nvPr/>
        </p:nvSpPr>
        <p:spPr bwMode="auto">
          <a:xfrm rot="10726868">
            <a:off x="2578100" y="3910013"/>
            <a:ext cx="117475" cy="1508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49" name="Freeform 25"/>
          <p:cNvSpPr>
            <a:spLocks/>
          </p:cNvSpPr>
          <p:nvPr/>
        </p:nvSpPr>
        <p:spPr bwMode="auto">
          <a:xfrm>
            <a:off x="1447800" y="3886200"/>
            <a:ext cx="2154238" cy="347663"/>
          </a:xfrm>
          <a:custGeom>
            <a:avLst/>
            <a:gdLst>
              <a:gd name="T0" fmla="*/ 0 w 880"/>
              <a:gd name="T1" fmla="*/ 2147483647 h 109"/>
              <a:gd name="T2" fmla="*/ 2147483647 w 880"/>
              <a:gd name="T3" fmla="*/ 2147483647 h 109"/>
              <a:gd name="T4" fmla="*/ 2147483647 w 880"/>
              <a:gd name="T5" fmla="*/ 2147483647 h 109"/>
              <a:gd name="T6" fmla="*/ 2147483647 w 880"/>
              <a:gd name="T7" fmla="*/ 0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109"/>
              <a:gd name="T14" fmla="*/ 880 w 880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109">
                <a:moveTo>
                  <a:pt x="0" y="109"/>
                </a:moveTo>
                <a:cubicBezTo>
                  <a:pt x="136" y="91"/>
                  <a:pt x="272" y="73"/>
                  <a:pt x="384" y="61"/>
                </a:cubicBezTo>
                <a:cubicBezTo>
                  <a:pt x="496" y="49"/>
                  <a:pt x="592" y="45"/>
                  <a:pt x="675" y="35"/>
                </a:cubicBezTo>
                <a:cubicBezTo>
                  <a:pt x="758" y="25"/>
                  <a:pt x="819" y="12"/>
                  <a:pt x="880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50" name="Text Box 26"/>
          <p:cNvSpPr txBox="1">
            <a:spLocks noChangeArrowheads="1"/>
          </p:cNvSpPr>
          <p:nvPr/>
        </p:nvSpPr>
        <p:spPr bwMode="auto">
          <a:xfrm rot="165994">
            <a:off x="6934200" y="3886200"/>
            <a:ext cx="113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CC99"/>
                </a:solidFill>
                <a:latin typeface="Arial" charset="0"/>
              </a:rPr>
              <a:t>Ellipsoid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9951" name="Line 31"/>
          <p:cNvSpPr>
            <a:spLocks noChangeShapeType="1"/>
          </p:cNvSpPr>
          <p:nvPr/>
        </p:nvSpPr>
        <p:spPr bwMode="auto">
          <a:xfrm flipH="1">
            <a:off x="6319838" y="2895600"/>
            <a:ext cx="80962" cy="752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52" name="Line 32"/>
          <p:cNvSpPr>
            <a:spLocks noChangeShapeType="1"/>
          </p:cNvSpPr>
          <p:nvPr/>
        </p:nvSpPr>
        <p:spPr bwMode="auto">
          <a:xfrm flipH="1">
            <a:off x="6188075" y="4002088"/>
            <a:ext cx="80963" cy="752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9953" name="Text Box 33"/>
          <p:cNvSpPr txBox="1">
            <a:spLocks noChangeArrowheads="1"/>
          </p:cNvSpPr>
          <p:nvPr/>
        </p:nvSpPr>
        <p:spPr bwMode="auto">
          <a:xfrm>
            <a:off x="5334000" y="4800600"/>
            <a:ext cx="232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Gravity Anomaly</a:t>
            </a:r>
          </a:p>
        </p:txBody>
      </p:sp>
      <p:sp>
        <p:nvSpPr>
          <p:cNvPr id="39954" name="Text Box 34"/>
          <p:cNvSpPr txBox="1">
            <a:spLocks noChangeArrowheads="1"/>
          </p:cNvSpPr>
          <p:nvPr/>
        </p:nvSpPr>
        <p:spPr bwMode="auto">
          <a:xfrm>
            <a:off x="838200" y="5334000"/>
            <a:ext cx="6669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Gravity anomaly</a:t>
            </a:r>
            <a:r>
              <a:rPr lang="en-US" sz="2400">
                <a:solidFill>
                  <a:srgbClr val="000000"/>
                </a:solidFill>
              </a:rPr>
              <a:t> is the elevation difference between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 standard shape of the earth (ellipsoid) and a surface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of constant gravitational potential (geoid)</a:t>
            </a:r>
          </a:p>
        </p:txBody>
      </p:sp>
    </p:spTree>
    <p:extLst>
      <p:ext uri="{BB962C8B-B14F-4D97-AF65-F5344CB8AC3E}">
        <p14:creationId xmlns:p14="http://schemas.microsoft.com/office/powerpoint/2010/main" val="4244916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 of Elevation</a:t>
            </a:r>
          </a:p>
        </p:txBody>
      </p:sp>
      <p:sp>
        <p:nvSpPr>
          <p:cNvPr id="40963" name="Arc 14"/>
          <p:cNvSpPr>
            <a:spLocks/>
          </p:cNvSpPr>
          <p:nvPr/>
        </p:nvSpPr>
        <p:spPr bwMode="auto">
          <a:xfrm>
            <a:off x="1905000" y="3584575"/>
            <a:ext cx="3440113" cy="1208088"/>
          </a:xfrm>
          <a:custGeom>
            <a:avLst/>
            <a:gdLst>
              <a:gd name="T0" fmla="*/ 0 w 36770"/>
              <a:gd name="T1" fmla="*/ 2147483647 h 21600"/>
              <a:gd name="T2" fmla="*/ 2147483647 w 36770"/>
              <a:gd name="T3" fmla="*/ 2147483647 h 21600"/>
              <a:gd name="T4" fmla="*/ 2147483647 w 36770"/>
              <a:gd name="T5" fmla="*/ 2147483647 h 21600"/>
              <a:gd name="T6" fmla="*/ 0 60000 65536"/>
              <a:gd name="T7" fmla="*/ 0 60000 65536"/>
              <a:gd name="T8" fmla="*/ 0 60000 65536"/>
              <a:gd name="T9" fmla="*/ 0 w 36770"/>
              <a:gd name="T10" fmla="*/ 0 h 21600"/>
              <a:gd name="T11" fmla="*/ 36770 w 367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770" h="21600" fill="none" extrusionOk="0">
                <a:moveTo>
                  <a:pt x="0" y="10668"/>
                </a:moveTo>
                <a:cubicBezTo>
                  <a:pt x="3878" y="4059"/>
                  <a:pt x="10967" y="-1"/>
                  <a:pt x="18630" y="0"/>
                </a:cubicBezTo>
                <a:cubicBezTo>
                  <a:pt x="25960" y="0"/>
                  <a:pt x="32790" y="3717"/>
                  <a:pt x="36769" y="9873"/>
                </a:cubicBezTo>
              </a:path>
              <a:path w="36770" h="21600" stroke="0" extrusionOk="0">
                <a:moveTo>
                  <a:pt x="0" y="10668"/>
                </a:moveTo>
                <a:cubicBezTo>
                  <a:pt x="3878" y="4059"/>
                  <a:pt x="10967" y="-1"/>
                  <a:pt x="18630" y="0"/>
                </a:cubicBezTo>
                <a:cubicBezTo>
                  <a:pt x="25960" y="0"/>
                  <a:pt x="32790" y="3717"/>
                  <a:pt x="36769" y="9873"/>
                </a:cubicBezTo>
                <a:lnTo>
                  <a:pt x="18630" y="2160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H="1">
            <a:off x="3667125" y="2332038"/>
            <a:ext cx="730250" cy="536575"/>
          </a:xfrm>
          <a:prstGeom prst="line">
            <a:avLst/>
          </a:prstGeom>
          <a:noFill/>
          <a:ln w="6350">
            <a:solidFill>
              <a:schemeClr val="accent2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813175" y="1752600"/>
            <a:ext cx="1965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3333CC"/>
                </a:solidFill>
                <a:latin typeface="Arial" charset="0"/>
              </a:rPr>
              <a:t>Elevation Z</a:t>
            </a:r>
            <a:endParaRPr lang="en-US" sz="2800">
              <a:solidFill>
                <a:srgbClr val="3333CC"/>
              </a:solidFill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2057400" y="2857500"/>
            <a:ext cx="3511550" cy="1200150"/>
          </a:xfrm>
          <a:custGeom>
            <a:avLst/>
            <a:gdLst>
              <a:gd name="T0" fmla="*/ 0 w 624"/>
              <a:gd name="T1" fmla="*/ 2147483647 h 240"/>
              <a:gd name="T2" fmla="*/ 2147483647 w 624"/>
              <a:gd name="T3" fmla="*/ 2147483647 h 240"/>
              <a:gd name="T4" fmla="*/ 2147483647 w 624"/>
              <a:gd name="T5" fmla="*/ 2147483647 h 240"/>
              <a:gd name="T6" fmla="*/ 2147483647 w 624"/>
              <a:gd name="T7" fmla="*/ 2147483647 h 240"/>
              <a:gd name="T8" fmla="*/ 2147483647 w 624"/>
              <a:gd name="T9" fmla="*/ 2147483647 h 240"/>
              <a:gd name="T10" fmla="*/ 2147483647 w 624"/>
              <a:gd name="T11" fmla="*/ 0 h 240"/>
              <a:gd name="T12" fmla="*/ 2147483647 w 624"/>
              <a:gd name="T13" fmla="*/ 2147483647 h 240"/>
              <a:gd name="T14" fmla="*/ 2147483647 w 624"/>
              <a:gd name="T15" fmla="*/ 2147483647 h 240"/>
              <a:gd name="T16" fmla="*/ 2147483647 w 624"/>
              <a:gd name="T17" fmla="*/ 2147483647 h 240"/>
              <a:gd name="T18" fmla="*/ 2147483647 w 624"/>
              <a:gd name="T19" fmla="*/ 2147483647 h 240"/>
              <a:gd name="T20" fmla="*/ 2147483647 w 624"/>
              <a:gd name="T21" fmla="*/ 2147483647 h 2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4"/>
              <a:gd name="T34" fmla="*/ 0 h 240"/>
              <a:gd name="T35" fmla="*/ 624 w 624"/>
              <a:gd name="T36" fmla="*/ 240 h 2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4" h="240">
                <a:moveTo>
                  <a:pt x="0" y="240"/>
                </a:moveTo>
                <a:cubicBezTo>
                  <a:pt x="16" y="200"/>
                  <a:pt x="32" y="160"/>
                  <a:pt x="48" y="144"/>
                </a:cubicBezTo>
                <a:cubicBezTo>
                  <a:pt x="64" y="128"/>
                  <a:pt x="80" y="144"/>
                  <a:pt x="96" y="144"/>
                </a:cubicBezTo>
                <a:cubicBezTo>
                  <a:pt x="112" y="144"/>
                  <a:pt x="120" y="160"/>
                  <a:pt x="144" y="144"/>
                </a:cubicBezTo>
                <a:cubicBezTo>
                  <a:pt x="168" y="128"/>
                  <a:pt x="216" y="72"/>
                  <a:pt x="240" y="48"/>
                </a:cubicBezTo>
                <a:cubicBezTo>
                  <a:pt x="264" y="24"/>
                  <a:pt x="264" y="0"/>
                  <a:pt x="288" y="0"/>
                </a:cubicBezTo>
                <a:cubicBezTo>
                  <a:pt x="312" y="0"/>
                  <a:pt x="360" y="32"/>
                  <a:pt x="384" y="48"/>
                </a:cubicBezTo>
                <a:cubicBezTo>
                  <a:pt x="408" y="64"/>
                  <a:pt x="408" y="88"/>
                  <a:pt x="432" y="96"/>
                </a:cubicBezTo>
                <a:cubicBezTo>
                  <a:pt x="456" y="104"/>
                  <a:pt x="504" y="80"/>
                  <a:pt x="528" y="96"/>
                </a:cubicBezTo>
                <a:cubicBezTo>
                  <a:pt x="552" y="112"/>
                  <a:pt x="560" y="176"/>
                  <a:pt x="576" y="192"/>
                </a:cubicBezTo>
                <a:cubicBezTo>
                  <a:pt x="592" y="208"/>
                  <a:pt x="608" y="184"/>
                  <a:pt x="624" y="19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>
            <a:off x="3678238" y="2857500"/>
            <a:ext cx="0" cy="7191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0968" name="Text Box 9"/>
          <p:cNvSpPr txBox="1">
            <a:spLocks noChangeArrowheads="1"/>
          </p:cNvSpPr>
          <p:nvPr/>
        </p:nvSpPr>
        <p:spPr bwMode="auto">
          <a:xfrm>
            <a:off x="3521075" y="3070225"/>
            <a:ext cx="307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3333CC"/>
                </a:solidFill>
              </a:rPr>
              <a:t>•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0969" name="Line 10"/>
          <p:cNvSpPr>
            <a:spLocks noChangeShapeType="1"/>
          </p:cNvSpPr>
          <p:nvPr/>
        </p:nvSpPr>
        <p:spPr bwMode="auto">
          <a:xfrm>
            <a:off x="3408363" y="2857500"/>
            <a:ext cx="809625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3373438" y="2286000"/>
            <a:ext cx="420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996633"/>
                </a:solidFill>
                <a:latin typeface="Arial" charset="0"/>
              </a:rPr>
              <a:t>P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4292600" y="2544763"/>
            <a:ext cx="1076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z = z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p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4114800" y="3276600"/>
            <a:ext cx="96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z = 0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0973" name="Line 15"/>
          <p:cNvSpPr>
            <a:spLocks noChangeShapeType="1"/>
          </p:cNvSpPr>
          <p:nvPr/>
        </p:nvSpPr>
        <p:spPr bwMode="auto">
          <a:xfrm>
            <a:off x="3408363" y="3576638"/>
            <a:ext cx="809625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0974" name="Text Box 16"/>
          <p:cNvSpPr txBox="1">
            <a:spLocks noChangeArrowheads="1"/>
          </p:cNvSpPr>
          <p:nvPr/>
        </p:nvSpPr>
        <p:spPr bwMode="auto">
          <a:xfrm>
            <a:off x="2057400" y="4114800"/>
            <a:ext cx="312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Mean Sea level = Geoid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0975" name="Text Box 17"/>
          <p:cNvSpPr txBox="1">
            <a:spLocks noChangeArrowheads="1"/>
          </p:cNvSpPr>
          <p:nvPr/>
        </p:nvSpPr>
        <p:spPr bwMode="auto">
          <a:xfrm>
            <a:off x="5248275" y="3233738"/>
            <a:ext cx="181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996633"/>
                </a:solidFill>
              </a:rPr>
              <a:t>Land Surface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0976" name="Text Box 20"/>
          <p:cNvSpPr txBox="1">
            <a:spLocks noChangeArrowheads="1"/>
          </p:cNvSpPr>
          <p:nvPr/>
        </p:nvSpPr>
        <p:spPr bwMode="auto">
          <a:xfrm>
            <a:off x="2016125" y="4856163"/>
            <a:ext cx="480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Elevation is measured from the Geoid</a:t>
            </a:r>
          </a:p>
        </p:txBody>
      </p:sp>
      <p:sp>
        <p:nvSpPr>
          <p:cNvPr id="40977" name="Line 22"/>
          <p:cNvSpPr>
            <a:spLocks noChangeShapeType="1"/>
          </p:cNvSpPr>
          <p:nvPr/>
        </p:nvSpPr>
        <p:spPr bwMode="auto">
          <a:xfrm>
            <a:off x="3657600" y="3352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0978" name="Line 23"/>
          <p:cNvSpPr>
            <a:spLocks noChangeShapeType="1"/>
          </p:cNvSpPr>
          <p:nvPr/>
        </p:nvSpPr>
        <p:spPr bwMode="auto">
          <a:xfrm>
            <a:off x="3886200" y="3352800"/>
            <a:ext cx="4763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69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10" y="1679167"/>
            <a:ext cx="3361496" cy="3977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9003" y="1402168"/>
            <a:ext cx="3232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3D Buildings for Campus and Central Austin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704" y="1057078"/>
            <a:ext cx="2324025" cy="4726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8730" y="2636858"/>
            <a:ext cx="11913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Stormwater</a:t>
            </a:r>
            <a:r>
              <a:rPr lang="en-US" sz="1350" dirty="0">
                <a:solidFill>
                  <a:prstClr val="black"/>
                </a:solidFill>
              </a:rPr>
              <a:t> drainage infrastructure in the Waller Creek watershed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9003" y="1057078"/>
            <a:ext cx="239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Data for Digital Campus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374590"/>
            <a:ext cx="722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Digital Campus and Waller Creek Drainage Infrastructure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3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Drainage Patterns at UT-Austin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00200"/>
            <a:ext cx="5800725" cy="491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ECJ and Waller Creek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2" y="1828800"/>
            <a:ext cx="8053135" cy="431591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22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TIN of a portion of Dean Keaton St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64" y="1793748"/>
            <a:ext cx="5169401" cy="47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512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Vehicle-based LIDAR collection at UT-Austin</a:t>
            </a:r>
            <a:endParaRPr lang="en-US" dirty="0"/>
          </a:p>
        </p:txBody>
      </p:sp>
      <p:pic>
        <p:nvPicPr>
          <p:cNvPr id="1026" name="4CF838AB-39EE-4A6F-BDF5-045541057885" descr="BDE223D4-2818-48D4-9AE0-94080EE1A245@mand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28" y="2961067"/>
            <a:ext cx="3411722" cy="227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6" y="2254103"/>
            <a:ext cx="3879148" cy="42104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3028" y="2438769"/>
            <a:ext cx="247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Mandli</a:t>
            </a:r>
            <a:r>
              <a:rPr lang="en-US" dirty="0">
                <a:solidFill>
                  <a:prstClr val="black"/>
                </a:solidFill>
              </a:rPr>
              <a:t>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1072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Dean Keaton 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57" y="2887454"/>
            <a:ext cx="7867876" cy="17231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Oval 3"/>
          <p:cNvSpPr/>
          <p:nvPr/>
        </p:nvSpPr>
        <p:spPr>
          <a:xfrm>
            <a:off x="6488349" y="3239311"/>
            <a:ext cx="719847" cy="8171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0724" y="2665379"/>
            <a:ext cx="17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</a:rPr>
              <a:t>CrossSection</a:t>
            </a:r>
            <a:r>
              <a:rPr lang="en-US" dirty="0" smtClean="0">
                <a:solidFill>
                  <a:prstClr val="black"/>
                </a:solidFill>
              </a:rPr>
              <a:t> 56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Location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</a:t>
            </a:r>
            <a:r>
              <a:rPr lang="en-US" dirty="0" err="1" smtClean="0"/>
              <a:t>CrossSections</a:t>
            </a:r>
            <a:r>
              <a:rPr lang="en-US" dirty="0" smtClean="0"/>
              <a:t> from LIDAR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32" y="3712802"/>
            <a:ext cx="4720406" cy="2953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77528"/>
            <a:ext cx="4539738" cy="2842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065" y="3819832"/>
            <a:ext cx="20430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Airborne LIDAR (</a:t>
            </a:r>
            <a:r>
              <a:rPr lang="en-US" dirty="0" err="1" smtClean="0">
                <a:solidFill>
                  <a:srgbClr val="FF0000"/>
                </a:solidFill>
              </a:rPr>
              <a:t>ft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(City of Austin data)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7091" y="6297245"/>
            <a:ext cx="47629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Vehicle LIDAR (vertical in meters, horizontal in </a:t>
            </a:r>
            <a:r>
              <a:rPr lang="en-US" dirty="0" err="1" smtClean="0">
                <a:solidFill>
                  <a:srgbClr val="FF0000"/>
                </a:solidFill>
              </a:rPr>
              <a:t>ft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9940" y="2375682"/>
            <a:ext cx="226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Location 5-6 is shown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in previous slides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0043" y="5291847"/>
            <a:ext cx="3117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Its clear that the vehicle-based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LIDAR gives a better definition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of the road Cross-Section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6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Bentley Computer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Flow Master</a:t>
            </a:r>
          </a:p>
          <a:p>
            <a:pPr lvl="1"/>
            <a:r>
              <a:rPr lang="en-US" dirty="0" smtClean="0"/>
              <a:t>Design of pipes, gutters, inlets, ditches, open channels, weirs and orifices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Culvert Master</a:t>
            </a:r>
          </a:p>
          <a:p>
            <a:pPr lvl="1"/>
            <a:r>
              <a:rPr lang="en-US" dirty="0" smtClean="0"/>
              <a:t>Design and analyze culvert hydraulics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706664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StormCAD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Design and analyze storm sewer systems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PondPack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Pre- and Post-developed watershed conditions</a:t>
            </a:r>
          </a:p>
          <a:p>
            <a:pPr lvl="1"/>
            <a:r>
              <a:rPr lang="en-US" dirty="0" smtClean="0"/>
              <a:t>Sizing ponds</a:t>
            </a:r>
          </a:p>
          <a:p>
            <a:pPr lvl="1"/>
            <a:r>
              <a:rPr lang="en-US" dirty="0" smtClean="0"/>
              <a:t>Outlet structure rating curves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9613" y="5817719"/>
            <a:ext cx="131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Steady 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7951" y="5793156"/>
            <a:ext cx="156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Unsteady 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0263" y="1690689"/>
            <a:ext cx="4044587" cy="3769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5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altLang="en-US" smtClean="0"/>
              <a:t>Stormwater Best Management Practices</a:t>
            </a:r>
          </a:p>
        </p:txBody>
      </p:sp>
      <p:sp>
        <p:nvSpPr>
          <p:cNvPr id="4099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Michael Barrett, Ph.D., P.E.</a:t>
            </a:r>
          </a:p>
          <a:p>
            <a:r>
              <a:rPr lang="en-US" altLang="en-US" sz="2400" smtClean="0"/>
              <a:t>University of Texas at Austin</a:t>
            </a:r>
          </a:p>
        </p:txBody>
      </p:sp>
      <p:sp>
        <p:nvSpPr>
          <p:cNvPr id="410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/>
          </a:p>
        </p:txBody>
      </p:sp>
    </p:spTree>
    <p:extLst>
      <p:ext uri="{BB962C8B-B14F-4D97-AF65-F5344CB8AC3E}">
        <p14:creationId xmlns:p14="http://schemas.microsoft.com/office/powerpoint/2010/main" val="5025510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/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SlideWrite Plus Document" r:id="rId4" imgW="5399408" imgH="3617070" progId="Swg.Document">
                  <p:embed/>
                </p:oleObj>
              </mc:Choice>
              <mc:Fallback>
                <p:oleObj name="SlideWrite Plus Document" r:id="rId4" imgW="5399408" imgH="3617070" progId="Sw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23759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501775"/>
            <a:ext cx="7637463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Impervious Cover and Runoff</a:t>
            </a:r>
          </a:p>
        </p:txBody>
      </p:sp>
    </p:spTree>
    <p:extLst>
      <p:ext uri="{BB962C8B-B14F-4D97-AF65-F5344CB8AC3E}">
        <p14:creationId xmlns:p14="http://schemas.microsoft.com/office/powerpoint/2010/main" val="5620719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Rectangle 3"/>
          <p:cNvSpPr>
            <a:spLocks noGrp="1" noChangeArrowheads="1"/>
          </p:cNvSpPr>
          <p:nvPr>
            <p:ph type="title"/>
          </p:nvPr>
        </p:nvSpPr>
        <p:spPr>
          <a:xfrm>
            <a:off x="5181600" y="381000"/>
            <a:ext cx="3733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Conventional Development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1600200" y="2209800"/>
            <a:ext cx="16002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3505200" y="2438400"/>
            <a:ext cx="1981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4776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xhibit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3733800" cy="12192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LID Development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76200" y="5105400"/>
            <a:ext cx="2209800" cy="13239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71842" dir="189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Disconnected Decentralized  Distributed        Multi-functional </a:t>
            </a:r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5486400" y="5486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 flipH="1">
            <a:off x="2209800" y="5638800"/>
            <a:ext cx="4572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 flipH="1">
            <a:off x="990600" y="4343400"/>
            <a:ext cx="457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 flipH="1" flipV="1">
            <a:off x="457200" y="2667000"/>
            <a:ext cx="457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 flipH="1" flipV="1">
            <a:off x="1600200" y="1066800"/>
            <a:ext cx="228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V="1">
            <a:off x="5181600" y="3276600"/>
            <a:ext cx="457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 flipH="1" flipV="1">
            <a:off x="2971800" y="457200"/>
            <a:ext cx="76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 flipV="1">
            <a:off x="4953000" y="2133600"/>
            <a:ext cx="381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 flipH="1" flipV="1">
            <a:off x="3810000" y="533400"/>
            <a:ext cx="228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 flipH="1" flipV="1">
            <a:off x="228600" y="1524000"/>
            <a:ext cx="6858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5" name="Line 16"/>
          <p:cNvSpPr>
            <a:spLocks noChangeShapeType="1"/>
          </p:cNvSpPr>
          <p:nvPr/>
        </p:nvSpPr>
        <p:spPr bwMode="auto">
          <a:xfrm flipV="1">
            <a:off x="2362200" y="2362200"/>
            <a:ext cx="8382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>
            <a:off x="3810000" y="3200400"/>
            <a:ext cx="3810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 flipH="1">
            <a:off x="3352800" y="4114800"/>
            <a:ext cx="685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 flipV="1">
            <a:off x="3581400" y="4572000"/>
            <a:ext cx="1143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 flipH="1" flipV="1">
            <a:off x="1828800" y="3200400"/>
            <a:ext cx="685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5860" name="Line 21"/>
          <p:cNvSpPr>
            <a:spLocks noChangeShapeType="1"/>
          </p:cNvSpPr>
          <p:nvPr/>
        </p:nvSpPr>
        <p:spPr bwMode="auto">
          <a:xfrm flipV="1">
            <a:off x="5334000" y="3810000"/>
            <a:ext cx="1066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23606" name="Text Box 22"/>
          <p:cNvSpPr txBox="1">
            <a:spLocks noChangeArrowheads="1"/>
          </p:cNvSpPr>
          <p:nvPr/>
        </p:nvSpPr>
        <p:spPr bwMode="auto">
          <a:xfrm>
            <a:off x="152400" y="76200"/>
            <a:ext cx="39624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Multiple Systems</a:t>
            </a:r>
          </a:p>
        </p:txBody>
      </p:sp>
    </p:spTree>
    <p:extLst>
      <p:ext uri="{BB962C8B-B14F-4D97-AF65-F5344CB8AC3E}">
        <p14:creationId xmlns:p14="http://schemas.microsoft.com/office/powerpoint/2010/main" val="17356262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Bioretention</a:t>
            </a:r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/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895475"/>
            <a:ext cx="6783387" cy="37433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80612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altLang="en-US" smtClean="0"/>
              <a:t>Porous Asphalt and Concrete</a:t>
            </a:r>
          </a:p>
        </p:txBody>
      </p:sp>
      <p:pic>
        <p:nvPicPr>
          <p:cNvPr id="58371" name="Picture 3" descr="100_16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62113"/>
            <a:ext cx="54864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29000" y="1295400"/>
            <a:ext cx="2590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u="sng" dirty="0">
                <a:solidFill>
                  <a:srgbClr val="000000"/>
                </a:solidFill>
              </a:rPr>
              <a:t>Porous Mix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0" y="4176713"/>
            <a:ext cx="27432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u="sng" dirty="0">
                <a:solidFill>
                  <a:srgbClr val="000000"/>
                </a:solidFill>
              </a:rPr>
              <a:t>Conventional Mix</a:t>
            </a:r>
          </a:p>
        </p:txBody>
      </p:sp>
    </p:spTree>
    <p:extLst>
      <p:ext uri="{BB962C8B-B14F-4D97-AF65-F5344CB8AC3E}">
        <p14:creationId xmlns:p14="http://schemas.microsoft.com/office/powerpoint/2010/main" val="5315618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PFCtoDense_RedFlatBed 003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altLang="en-US" smtClean="0"/>
              <a:t>Splash and Spray</a:t>
            </a:r>
          </a:p>
        </p:txBody>
      </p:sp>
      <p:sp>
        <p:nvSpPr>
          <p:cNvPr id="67588" name="Content Placeholder 11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86200" cy="598488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u="sng" smtClean="0">
                <a:cs typeface="Arial" panose="020B0604020202020204" pitchFamily="34" charset="0"/>
              </a:rPr>
              <a:t>Conventional Asphalt</a:t>
            </a:r>
          </a:p>
        </p:txBody>
      </p:sp>
      <p:sp>
        <p:nvSpPr>
          <p:cNvPr id="67589" name="Content Placeholder 12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3886200" cy="544513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u="sng" smtClean="0">
                <a:cs typeface="Arial" panose="020B0604020202020204" pitchFamily="34" charset="0"/>
              </a:rPr>
              <a:t>PFC</a:t>
            </a:r>
          </a:p>
        </p:txBody>
      </p:sp>
      <p:pic>
        <p:nvPicPr>
          <p:cNvPr id="67590" name="Picture 6" descr="PFCtoDense_RedFlatBed 001_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775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r>
              <a:rPr lang="en-US" altLang="en-US" smtClean="0"/>
              <a:t>Water Quality at TX1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676400"/>
          <a:ext cx="8763002" cy="4419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1"/>
                <a:gridCol w="1931709"/>
                <a:gridCol w="1535784"/>
                <a:gridCol w="1716464"/>
                <a:gridCol w="1445444"/>
              </a:tblGrid>
              <a:tr h="1030759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</a:rPr>
                        <a:t>Constituent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Conventional Asphalt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 err="1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PFC</a:t>
                      </a:r>
                      <a:endParaRPr kumimoji="0" lang="en-US" sz="2000" b="1" i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Reduction</a:t>
                      </a:r>
                    </a:p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p-value</a:t>
                      </a:r>
                    </a:p>
                  </a:txBody>
                  <a:tcPr marL="68580" marR="68580" marT="9525" marB="0" anchor="ctr"/>
                </a:tc>
              </a:tr>
              <a:tr h="459162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TSS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118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8.8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92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0.016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459162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P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0.13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0.07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48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0.047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464668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Copper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27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50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0.010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543789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D.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Copper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-77</a:t>
                      </a:r>
                      <a:endParaRPr lang="en-US" sz="2400" b="0" i="0" u="none" strike="noStrike" kern="120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0.045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464668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Lead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91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0.025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459162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Zinc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167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29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83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0.002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538229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Dissolved Zinc 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47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22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53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0.139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189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Porous Pavement only in Parking Stalls</a:t>
            </a:r>
            <a:endParaRPr lang="en-US" dirty="0"/>
          </a:p>
        </p:txBody>
      </p:sp>
      <p:pic>
        <p:nvPicPr>
          <p:cNvPr id="8601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371600"/>
            <a:ext cx="6884988" cy="5164138"/>
          </a:xfrm>
        </p:spPr>
      </p:pic>
    </p:spTree>
    <p:extLst>
      <p:ext uri="{BB962C8B-B14F-4D97-AF65-F5344CB8AC3E}">
        <p14:creationId xmlns:p14="http://schemas.microsoft.com/office/powerpoint/2010/main" val="309977846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City of Austin Drainage Criteria Manual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855233" y="1363096"/>
            <a:ext cx="7890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</a:t>
            </a:r>
            <a:r>
              <a:rPr lang="en-US" sz="1600" dirty="0">
                <a:solidFill>
                  <a:prstClr val="black"/>
                </a:solidFill>
                <a:hlinkClick r:id="rId2"/>
              </a:rPr>
              <a:t>tps://www.municode.com/library/#!/</a:t>
            </a:r>
            <a:r>
              <a:rPr lang="en-US" sz="1600" dirty="0" smtClean="0">
                <a:solidFill>
                  <a:prstClr val="black"/>
                </a:solidFill>
                <a:hlinkClick r:id="rId2"/>
              </a:rPr>
              <a:t>tx/austin/codes/drainage_criteria_manual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2001369"/>
            <a:ext cx="8166351" cy="392457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429000"/>
            <a:ext cx="3076575" cy="22764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6" name="Straight Arrow Connector 5"/>
          <p:cNvCxnSpPr>
            <a:endCxn id="3" idx="1"/>
          </p:cNvCxnSpPr>
          <p:nvPr/>
        </p:nvCxnSpPr>
        <p:spPr>
          <a:xfrm>
            <a:off x="1676400" y="3733800"/>
            <a:ext cx="2057400" cy="833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2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/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Schematic of Swale and Strip</a:t>
            </a:r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1838325" y="2024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800" b="1"/>
          </a:p>
        </p:txBody>
      </p:sp>
      <p:pic>
        <p:nvPicPr>
          <p:cNvPr id="911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4673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820226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318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757105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/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Vegetated Filter Strips</a:t>
            </a:r>
          </a:p>
        </p:txBody>
      </p:sp>
      <p:sp>
        <p:nvSpPr>
          <p:cNvPr id="9933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933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9525"/>
            <a:ext cx="71628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0618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Austin Filter Bed</a:t>
            </a:r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2195513" y="1866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800" b="1"/>
          </a:p>
        </p:txBody>
      </p:sp>
      <p:graphicFrame>
        <p:nvGraphicFramePr>
          <p:cNvPr id="5222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371600" y="1971675"/>
          <a:ext cx="6934200" cy="450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orelPhotoPaint.Image.8" r:id="rId4" imgW="1249559" imgH="811083" progId="CorelPhotoPaint.Image.8">
                  <p:embed/>
                </p:oleObj>
              </mc:Choice>
              <mc:Fallback>
                <p:oleObj name="CorelPhotoPaint.Image.8" r:id="rId4" imgW="1249559" imgH="811083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971675"/>
                        <a:ext cx="6934200" cy="450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72581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Central Park Wet Pond (TX)</a:t>
            </a:r>
          </a:p>
        </p:txBody>
      </p:sp>
      <p:pic>
        <p:nvPicPr>
          <p:cNvPr id="62468" name="Picture 3" descr="P219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6685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1606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/>
          </a:p>
        </p:txBody>
      </p:sp>
      <p:pic>
        <p:nvPicPr>
          <p:cNvPr id="64515" name="Picture 2" descr="fig3-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609600"/>
            <a:ext cx="5065713" cy="5602288"/>
          </a:xfrm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155898040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 Method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19200"/>
            <a:ext cx="7924800" cy="4895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905000" y="6248400"/>
            <a:ext cx="496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Source: Austin Drainage Criteria Manual, Chapter 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3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6800" y="152400"/>
            <a:ext cx="6239844" cy="6521528"/>
            <a:chOff x="1066800" y="152400"/>
            <a:chExt cx="6239844" cy="6521528"/>
          </a:xfrm>
        </p:grpSpPr>
        <p:grpSp>
          <p:nvGrpSpPr>
            <p:cNvPr id="9" name="Group 8"/>
            <p:cNvGrpSpPr/>
            <p:nvPr/>
          </p:nvGrpSpPr>
          <p:grpSpPr>
            <a:xfrm>
              <a:off x="1066800" y="152400"/>
              <a:ext cx="6239844" cy="6521528"/>
              <a:chOff x="1151557" y="228601"/>
              <a:chExt cx="6239844" cy="652152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151557" y="228601"/>
                <a:ext cx="6239844" cy="5791200"/>
                <a:chOff x="1185862" y="228600"/>
                <a:chExt cx="6619875" cy="6152197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19200" y="228600"/>
                  <a:ext cx="6534150" cy="2895600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98245" y="3040380"/>
                  <a:ext cx="6600825" cy="2581275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85862" y="4637722"/>
                  <a:ext cx="6619875" cy="1743075"/>
                </a:xfrm>
                <a:prstGeom prst="rect">
                  <a:avLst/>
                </a:prstGeom>
              </p:spPr>
            </p:pic>
          </p:grpSp>
          <p:sp>
            <p:nvSpPr>
              <p:cNvPr id="7" name="TextBox 6"/>
              <p:cNvSpPr txBox="1"/>
              <p:nvPr/>
            </p:nvSpPr>
            <p:spPr>
              <a:xfrm>
                <a:off x="1981200" y="6380797"/>
                <a:ext cx="49605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Source: Austin Drainage Criteria Manual, Chapter 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2791" y="5989320"/>
                <a:ext cx="6202136" cy="710100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7815" y="6066472"/>
              <a:ext cx="400050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Intensity-Duration-Frequency Curves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6724650" cy="2619375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981200" y="4038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1622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Gutter Flow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060704" y="3273552"/>
            <a:ext cx="950976" cy="914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011680" y="3282696"/>
            <a:ext cx="0" cy="73152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011680" y="3282696"/>
            <a:ext cx="6062472" cy="7315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011680" y="3447288"/>
            <a:ext cx="4590288" cy="182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3621024" y="3282696"/>
            <a:ext cx="137160" cy="164592"/>
          </a:xfrm>
          <a:prstGeom prst="triangle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792224" y="3465576"/>
            <a:ext cx="219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792224" y="4020312"/>
            <a:ext cx="219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01952" y="3465576"/>
            <a:ext cx="0" cy="5486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38393" y="355523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601968" y="3273552"/>
            <a:ext cx="0" cy="192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011680" y="3364992"/>
            <a:ext cx="4590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06824" y="300023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202936" y="3648456"/>
            <a:ext cx="0" cy="138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050792" y="3786509"/>
            <a:ext cx="1152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02936" y="354430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S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7124" y="37289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105580" y="1993392"/>
                <a:ext cx="2227469" cy="762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𝑄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8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  <m:sub/>
                            <m:sup/>
                          </m:sSubSup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580" y="1993392"/>
                <a:ext cx="2227469" cy="7624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1627632" y="4910328"/>
            <a:ext cx="49259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Q = flow in gutter (</a:t>
            </a:r>
            <a:r>
              <a:rPr lang="en-US" dirty="0" err="1" smtClean="0">
                <a:solidFill>
                  <a:prstClr val="black"/>
                </a:solidFill>
              </a:rPr>
              <a:t>cfs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K</a:t>
            </a:r>
            <a:r>
              <a:rPr lang="en-US" baseline="-25000" dirty="0" smtClean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 = coefficient (0.56 for US units, 0.376 for SI units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S</a:t>
            </a:r>
            <a:r>
              <a:rPr lang="en-US" baseline="-25000" dirty="0" smtClean="0">
                <a:solidFill>
                  <a:prstClr val="black"/>
                </a:solidFill>
              </a:rPr>
              <a:t>L</a:t>
            </a:r>
            <a:r>
              <a:rPr lang="en-US" dirty="0" smtClean="0">
                <a:solidFill>
                  <a:prstClr val="black"/>
                </a:solidFill>
              </a:rPr>
              <a:t> = longitudinal slope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 = spread (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dirty="0" err="1" smtClean="0">
                <a:solidFill>
                  <a:prstClr val="black"/>
                </a:solidFill>
              </a:rPr>
              <a:t>S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 = transverse slope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93992" y="5976604"/>
            <a:ext cx="202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Ref: </a:t>
            </a:r>
            <a:r>
              <a:rPr lang="en-US" dirty="0" err="1" smtClean="0">
                <a:solidFill>
                  <a:prstClr val="black"/>
                </a:solidFill>
              </a:rPr>
              <a:t>Haested</a:t>
            </a:r>
            <a:r>
              <a:rPr lang="en-US" dirty="0" smtClean="0">
                <a:solidFill>
                  <a:prstClr val="black"/>
                </a:solidFill>
              </a:rPr>
              <a:t> p. 99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1082</Words>
  <Application>Microsoft Office PowerPoint</Application>
  <PresentationFormat>On-screen Show (4:3)</PresentationFormat>
  <Paragraphs>288</Paragraphs>
  <Slides>55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85" baseType="lpstr">
      <vt:lpstr>Arial</vt:lpstr>
      <vt:lpstr>Calibri</vt:lpstr>
      <vt:lpstr>Calibri Light</vt:lpstr>
      <vt:lpstr>Cambria Math</vt:lpstr>
      <vt:lpstr>Symbol</vt:lpstr>
      <vt:lpstr>Times</vt:lpstr>
      <vt:lpstr>Times New Roman</vt:lpstr>
      <vt:lpstr>Wingdings</vt:lpstr>
      <vt:lpstr>Wingdings 2</vt:lpstr>
      <vt:lpstr>Office Theme</vt:lpstr>
      <vt:lpstr>1_Office Theme</vt:lpstr>
      <vt:lpstr>2_Office Theme</vt:lpstr>
      <vt:lpstr>Default Design</vt:lpstr>
      <vt:lpstr>3_Office Theme</vt:lpstr>
      <vt:lpstr>4_Office Theme</vt:lpstr>
      <vt:lpstr>5_Office Theme</vt:lpstr>
      <vt:lpstr>Blank Presentation</vt:lpstr>
      <vt:lpstr>RWA_OC_Template_R3</vt:lpstr>
      <vt:lpstr>1_RWA_OC_Template_R3</vt:lpstr>
      <vt:lpstr>2_RWA_OC_Template_R3</vt:lpstr>
      <vt:lpstr>3_RWA_OC_Template_R3</vt:lpstr>
      <vt:lpstr>4_RWA_OC_Template_R3</vt:lpstr>
      <vt:lpstr>5_RWA_OC_Template_R3</vt:lpstr>
      <vt:lpstr>6_RWA_OC_Template_R3</vt:lpstr>
      <vt:lpstr>7_RWA_OC_Template_R3</vt:lpstr>
      <vt:lpstr>8_RWA_OC_Template_R3</vt:lpstr>
      <vt:lpstr>9_RWA_OC_Template_R3</vt:lpstr>
      <vt:lpstr>10_RWA_OC_Template_R3</vt:lpstr>
      <vt:lpstr>SlideWrite Plus Document</vt:lpstr>
      <vt:lpstr>CorelPhotoPaint.Image.8</vt:lpstr>
      <vt:lpstr>Review Slides for Exam 1</vt:lpstr>
      <vt:lpstr>HydroDesign Process</vt:lpstr>
      <vt:lpstr>Evolution of Hydraulic Design</vt:lpstr>
      <vt:lpstr>Bentley Computer Programs</vt:lpstr>
      <vt:lpstr>City of Austin Drainage Criteria Manual</vt:lpstr>
      <vt:lpstr>Rational Method</vt:lpstr>
      <vt:lpstr>PowerPoint Presentation</vt:lpstr>
      <vt:lpstr>Intensity-Duration-Frequency Curves</vt:lpstr>
      <vt:lpstr>Gutter Flow</vt:lpstr>
      <vt:lpstr>Flow into a Curb Inlet</vt:lpstr>
      <vt:lpstr>Weir Coefficients</vt:lpstr>
      <vt:lpstr>Vena Contracta</vt:lpstr>
      <vt:lpstr>Road Culvert</vt:lpstr>
      <vt:lpstr>Flow through a Circular Pipe</vt:lpstr>
      <vt:lpstr>PowerPoint Presentation</vt:lpstr>
      <vt:lpstr>Example Problem: Solve for Size</vt:lpstr>
      <vt:lpstr>Example Problem: Solve for Headwater</vt:lpstr>
      <vt:lpstr>Example Problem: Solve for Discharge</vt:lpstr>
      <vt:lpstr>Stream Gaging, Onion Creek at Highway 183</vt:lpstr>
      <vt:lpstr>ADCP </vt:lpstr>
      <vt:lpstr>ADCP Velocity Profile – Colorado River at La Grange</vt:lpstr>
      <vt:lpstr>What is GIS</vt:lpstr>
      <vt:lpstr>Vector data represent discrete features</vt:lpstr>
      <vt:lpstr>Raster data form a grid of cells or pixels</vt:lpstr>
      <vt:lpstr>PowerPoint Presentation</vt:lpstr>
      <vt:lpstr>Shape of the Earth</vt:lpstr>
      <vt:lpstr>Representations of the Earth</vt:lpstr>
      <vt:lpstr>Definition of Latitude, f</vt:lpstr>
      <vt:lpstr>Cutting Plane of a Meridian</vt:lpstr>
      <vt:lpstr>Definition of Longitude, l</vt:lpstr>
      <vt:lpstr>Geoid and Ellipsoid</vt:lpstr>
      <vt:lpstr>Definition of Elevation</vt:lpstr>
      <vt:lpstr>PowerPoint Presentation</vt:lpstr>
      <vt:lpstr>Drainage Patterns at UT-Austin</vt:lpstr>
      <vt:lpstr>ECJ and Waller Creek</vt:lpstr>
      <vt:lpstr>TIN of a portion of Dean Keaton St</vt:lpstr>
      <vt:lpstr>Vehicle-based LIDAR collection at UT-Austin</vt:lpstr>
      <vt:lpstr>Dean Keaton St</vt:lpstr>
      <vt:lpstr>Road CrossSections from LIDAR</vt:lpstr>
      <vt:lpstr>Stormwater Best Management Practices</vt:lpstr>
      <vt:lpstr>PowerPoint Presentation</vt:lpstr>
      <vt:lpstr>Impervious Cover and Runoff</vt:lpstr>
      <vt:lpstr>Conventional Development</vt:lpstr>
      <vt:lpstr>LID Development</vt:lpstr>
      <vt:lpstr>Bioretention</vt:lpstr>
      <vt:lpstr>Porous Asphalt and Concrete</vt:lpstr>
      <vt:lpstr>Splash and Spray</vt:lpstr>
      <vt:lpstr>Water Quality at TX1</vt:lpstr>
      <vt:lpstr>Porous Pavement only in Parking Stalls</vt:lpstr>
      <vt:lpstr>Schematic of Swale and Strip</vt:lpstr>
      <vt:lpstr>PowerPoint Presentation</vt:lpstr>
      <vt:lpstr>Vegetated Filter Strips</vt:lpstr>
      <vt:lpstr>Austin Filter Bed</vt:lpstr>
      <vt:lpstr>Central Park Wet Pond (TX)</vt:lpstr>
      <vt:lpstr>PowerPoint Presentation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Problem</dc:title>
  <dc:creator>Maidment, David R</dc:creator>
  <cp:lastModifiedBy>Maidment, David R</cp:lastModifiedBy>
  <cp:revision>20</cp:revision>
  <dcterms:created xsi:type="dcterms:W3CDTF">2015-02-19T17:11:09Z</dcterms:created>
  <dcterms:modified xsi:type="dcterms:W3CDTF">2015-03-03T14:52:49Z</dcterms:modified>
</cp:coreProperties>
</file>